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wav" ContentType="audio/x-wav"/>
  <Default Extension="jpeg" ContentType="image/jpeg"/>
  <Default Extension="JPG" ContentType="image/.jpg"/>
  <Default Extension="png" ContentType="image/png"/>
  <Default Extension="wmf" ContentType="image/x-wmf"/>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8"/>
  </p:notesMasterIdLst>
  <p:handoutMasterIdLst>
    <p:handoutMasterId r:id="rId133"/>
  </p:handoutMasterIdLst>
  <p:sldIdLst>
    <p:sldId id="256" r:id="rId3"/>
    <p:sldId id="315" r:id="rId4"/>
    <p:sldId id="265" r:id="rId5"/>
    <p:sldId id="300" r:id="rId6"/>
    <p:sldId id="301" r:id="rId7"/>
    <p:sldId id="302" r:id="rId8"/>
    <p:sldId id="314" r:id="rId9"/>
    <p:sldId id="320" r:id="rId10"/>
    <p:sldId id="316" r:id="rId11"/>
    <p:sldId id="268" r:id="rId12"/>
    <p:sldId id="272" r:id="rId13"/>
    <p:sldId id="323" r:id="rId14"/>
    <p:sldId id="273" r:id="rId15"/>
    <p:sldId id="327" r:id="rId16"/>
    <p:sldId id="328" r:id="rId17"/>
    <p:sldId id="329" r:id="rId18"/>
    <p:sldId id="330" r:id="rId19"/>
    <p:sldId id="332" r:id="rId20"/>
    <p:sldId id="306" r:id="rId21"/>
    <p:sldId id="334" r:id="rId22"/>
    <p:sldId id="336" r:id="rId23"/>
    <p:sldId id="307" r:id="rId24"/>
    <p:sldId id="317" r:id="rId25"/>
    <p:sldId id="292" r:id="rId26"/>
    <p:sldId id="293" r:id="rId27"/>
    <p:sldId id="299" r:id="rId28"/>
    <p:sldId id="290" r:id="rId29"/>
    <p:sldId id="291" r:id="rId30"/>
    <p:sldId id="294" r:id="rId31"/>
    <p:sldId id="295" r:id="rId32"/>
    <p:sldId id="296" r:id="rId33"/>
    <p:sldId id="318" r:id="rId34"/>
    <p:sldId id="308" r:id="rId35"/>
    <p:sldId id="309" r:id="rId36"/>
    <p:sldId id="310" r:id="rId37"/>
    <p:sldId id="312" r:id="rId38"/>
    <p:sldId id="319" r:id="rId39"/>
    <p:sldId id="337" r:id="rId40"/>
    <p:sldId id="338" r:id="rId41"/>
    <p:sldId id="313" r:id="rId42"/>
    <p:sldId id="339" r:id="rId43"/>
    <p:sldId id="340" r:id="rId44"/>
    <p:sldId id="341" r:id="rId45"/>
    <p:sldId id="342" r:id="rId46"/>
    <p:sldId id="343" r:id="rId47"/>
    <p:sldId id="344" r:id="rId48"/>
    <p:sldId id="345" r:id="rId49"/>
    <p:sldId id="346" r:id="rId50"/>
    <p:sldId id="347" r:id="rId51"/>
    <p:sldId id="348" r:id="rId52"/>
    <p:sldId id="349" r:id="rId53"/>
    <p:sldId id="350" r:id="rId54"/>
    <p:sldId id="351" r:id="rId55"/>
    <p:sldId id="352" r:id="rId56"/>
    <p:sldId id="353" r:id="rId57"/>
    <p:sldId id="354" r:id="rId59"/>
    <p:sldId id="355" r:id="rId60"/>
    <p:sldId id="356" r:id="rId61"/>
    <p:sldId id="357" r:id="rId62"/>
    <p:sldId id="358" r:id="rId63"/>
    <p:sldId id="359" r:id="rId64"/>
    <p:sldId id="360" r:id="rId65"/>
    <p:sldId id="361" r:id="rId66"/>
    <p:sldId id="362" r:id="rId67"/>
    <p:sldId id="363" r:id="rId68"/>
    <p:sldId id="364" r:id="rId69"/>
    <p:sldId id="365" r:id="rId70"/>
    <p:sldId id="366" r:id="rId71"/>
    <p:sldId id="367" r:id="rId72"/>
    <p:sldId id="368" r:id="rId73"/>
    <p:sldId id="369" r:id="rId74"/>
    <p:sldId id="370" r:id="rId75"/>
    <p:sldId id="371" r:id="rId76"/>
    <p:sldId id="372" r:id="rId77"/>
    <p:sldId id="373" r:id="rId78"/>
    <p:sldId id="374" r:id="rId79"/>
    <p:sldId id="375" r:id="rId80"/>
    <p:sldId id="376" r:id="rId81"/>
    <p:sldId id="377" r:id="rId82"/>
    <p:sldId id="378" r:id="rId83"/>
    <p:sldId id="379" r:id="rId84"/>
    <p:sldId id="380" r:id="rId85"/>
    <p:sldId id="381" r:id="rId86"/>
    <p:sldId id="382" r:id="rId87"/>
    <p:sldId id="383" r:id="rId88"/>
    <p:sldId id="384" r:id="rId89"/>
    <p:sldId id="385" r:id="rId90"/>
    <p:sldId id="386" r:id="rId91"/>
    <p:sldId id="387" r:id="rId92"/>
    <p:sldId id="388" r:id="rId93"/>
    <p:sldId id="389" r:id="rId94"/>
    <p:sldId id="390" r:id="rId95"/>
    <p:sldId id="391" r:id="rId96"/>
    <p:sldId id="392" r:id="rId97"/>
    <p:sldId id="393" r:id="rId98"/>
    <p:sldId id="394" r:id="rId99"/>
    <p:sldId id="395" r:id="rId100"/>
    <p:sldId id="396" r:id="rId101"/>
    <p:sldId id="397" r:id="rId102"/>
    <p:sldId id="398" r:id="rId103"/>
    <p:sldId id="399" r:id="rId104"/>
    <p:sldId id="400" r:id="rId105"/>
    <p:sldId id="401" r:id="rId106"/>
    <p:sldId id="402" r:id="rId107"/>
    <p:sldId id="403" r:id="rId108"/>
    <p:sldId id="404" r:id="rId109"/>
    <p:sldId id="405" r:id="rId110"/>
    <p:sldId id="406" r:id="rId111"/>
    <p:sldId id="407" r:id="rId112"/>
    <p:sldId id="408" r:id="rId113"/>
    <p:sldId id="409" r:id="rId114"/>
    <p:sldId id="410" r:id="rId115"/>
    <p:sldId id="411" r:id="rId116"/>
    <p:sldId id="412" r:id="rId117"/>
    <p:sldId id="413" r:id="rId118"/>
    <p:sldId id="414" r:id="rId119"/>
    <p:sldId id="415" r:id="rId120"/>
    <p:sldId id="416" r:id="rId121"/>
    <p:sldId id="417" r:id="rId122"/>
    <p:sldId id="418" r:id="rId123"/>
    <p:sldId id="419" r:id="rId124"/>
    <p:sldId id="420" r:id="rId125"/>
    <p:sldId id="421" r:id="rId126"/>
    <p:sldId id="422" r:id="rId127"/>
    <p:sldId id="423" r:id="rId128"/>
    <p:sldId id="424" r:id="rId129"/>
    <p:sldId id="425" r:id="rId130"/>
    <p:sldId id="426" r:id="rId131"/>
    <p:sldId id="427" r:id="rId132"/>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3300"/>
    <a:srgbClr val="CCFFFF"/>
    <a:srgbClr val="99FF99"/>
    <a:srgbClr val="66FF99"/>
    <a:srgbClr val="FFFF00"/>
    <a:srgbClr val="996633"/>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08" autoAdjust="0"/>
    <p:restoredTop sz="98835" autoAdjust="0"/>
  </p:normalViewPr>
  <p:slideViewPr>
    <p:cSldViewPr showGuides="1">
      <p:cViewPr varScale="1">
        <p:scale>
          <a:sx n="105" d="100"/>
          <a:sy n="105" d="100"/>
        </p:scale>
        <p:origin x="126"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7.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notesMaster" Target="notesMasters/notesMaster1.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6" Type="http://schemas.openxmlformats.org/officeDocument/2006/relationships/tableStyles" Target="tableStyles.xml"/><Relationship Id="rId135" Type="http://schemas.openxmlformats.org/officeDocument/2006/relationships/viewProps" Target="viewProps.xml"/><Relationship Id="rId134" Type="http://schemas.openxmlformats.org/officeDocument/2006/relationships/presProps" Target="presProps.xml"/><Relationship Id="rId133" Type="http://schemas.openxmlformats.org/officeDocument/2006/relationships/handoutMaster" Target="handoutMasters/handoutMaster1.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1.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10.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9.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emf"/><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image" Target="../media/image49.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image" Target="../media/image88.wmf"/></Relationships>
</file>

<file path=ppt/drawings/_rels/vmlDrawing15.vml.rels><?xml version="1.0" encoding="UTF-8" standalone="yes"?>
<Relationships xmlns="http://schemas.openxmlformats.org/package/2006/relationships"><Relationship Id="rId4" Type="http://schemas.openxmlformats.org/officeDocument/2006/relationships/image" Target="../media/image93.wmf"/><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95.wmf"/><Relationship Id="rId1" Type="http://schemas.openxmlformats.org/officeDocument/2006/relationships/image" Target="../media/image9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image" Target="../media/image99.wmf"/></Relationships>
</file>

<file path=ppt/drawings/_rels/vmlDrawing19.vml.rels><?xml version="1.0" encoding="UTF-8" standalone="yes"?>
<Relationships xmlns="http://schemas.openxmlformats.org/package/2006/relationships"><Relationship Id="rId9" Type="http://schemas.openxmlformats.org/officeDocument/2006/relationships/image" Target="../media/image109.wmf"/><Relationship Id="rId8" Type="http://schemas.openxmlformats.org/officeDocument/2006/relationships/image" Target="../media/image108.emf"/><Relationship Id="rId7" Type="http://schemas.openxmlformats.org/officeDocument/2006/relationships/image" Target="../media/image107.emf"/><Relationship Id="rId6" Type="http://schemas.openxmlformats.org/officeDocument/2006/relationships/image" Target="../media/image106.emf"/><Relationship Id="rId5" Type="http://schemas.openxmlformats.org/officeDocument/2006/relationships/image" Target="../media/image105.emf"/><Relationship Id="rId4" Type="http://schemas.openxmlformats.org/officeDocument/2006/relationships/image" Target="../media/image104.emf"/><Relationship Id="rId3" Type="http://schemas.openxmlformats.org/officeDocument/2006/relationships/image" Target="../media/image103.emf"/><Relationship Id="rId2" Type="http://schemas.openxmlformats.org/officeDocument/2006/relationships/image" Target="../media/image102.emf"/><Relationship Id="rId14" Type="http://schemas.openxmlformats.org/officeDocument/2006/relationships/image" Target="../media/image114.wmf"/><Relationship Id="rId13" Type="http://schemas.openxmlformats.org/officeDocument/2006/relationships/image" Target="../media/image113.wmf"/><Relationship Id="rId12" Type="http://schemas.openxmlformats.org/officeDocument/2006/relationships/image" Target="../media/image112.emf"/><Relationship Id="rId11" Type="http://schemas.openxmlformats.org/officeDocument/2006/relationships/image" Target="../media/image111.emf"/><Relationship Id="rId10" Type="http://schemas.openxmlformats.org/officeDocument/2006/relationships/image" Target="../media/image110.wmf"/><Relationship Id="rId1" Type="http://schemas.openxmlformats.org/officeDocument/2006/relationships/image" Target="../media/image10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0.vml.rels><?xml version="1.0" encoding="UTF-8" standalone="yes"?>
<Relationships xmlns="http://schemas.openxmlformats.org/package/2006/relationships"><Relationship Id="rId4" Type="http://schemas.openxmlformats.org/officeDocument/2006/relationships/image" Target="../media/image118.emf"/><Relationship Id="rId3" Type="http://schemas.openxmlformats.org/officeDocument/2006/relationships/image" Target="../media/image117.emf"/><Relationship Id="rId2" Type="http://schemas.openxmlformats.org/officeDocument/2006/relationships/image" Target="../media/image116.emf"/><Relationship Id="rId1" Type="http://schemas.openxmlformats.org/officeDocument/2006/relationships/image" Target="../media/image11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25.emf"/><Relationship Id="rId2" Type="http://schemas.openxmlformats.org/officeDocument/2006/relationships/image" Target="../media/image124.emf"/><Relationship Id="rId1" Type="http://schemas.openxmlformats.org/officeDocument/2006/relationships/image" Target="../media/image12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26.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29.wmf"/></Relationships>
</file>

<file path=ppt/drawings/_rels/vmlDrawing25.vml.rels><?xml version="1.0" encoding="UTF-8" standalone="yes"?>
<Relationships xmlns="http://schemas.openxmlformats.org/package/2006/relationships"><Relationship Id="rId4" Type="http://schemas.openxmlformats.org/officeDocument/2006/relationships/image" Target="../media/image134.wmf"/><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30.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40.wmf"/><Relationship Id="rId2" Type="http://schemas.openxmlformats.org/officeDocument/2006/relationships/image" Target="../media/image139.wmf"/><Relationship Id="rId1" Type="http://schemas.openxmlformats.org/officeDocument/2006/relationships/image" Target="../media/image138.wmf"/></Relationships>
</file>

<file path=ppt/drawings/_rels/vmlDrawing27.vml.rels><?xml version="1.0" encoding="UTF-8" standalone="yes"?>
<Relationships xmlns="http://schemas.openxmlformats.org/package/2006/relationships"><Relationship Id="rId4" Type="http://schemas.openxmlformats.org/officeDocument/2006/relationships/image" Target="../media/image145.wmf"/><Relationship Id="rId3" Type="http://schemas.openxmlformats.org/officeDocument/2006/relationships/image" Target="../media/image143.wmf"/><Relationship Id="rId2" Type="http://schemas.openxmlformats.org/officeDocument/2006/relationships/image" Target="../media/image142.wmf"/><Relationship Id="rId1" Type="http://schemas.openxmlformats.org/officeDocument/2006/relationships/image" Target="../media/image14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4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4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0.vml.rels><?xml version="1.0" encoding="UTF-8" standalone="yes"?>
<Relationships xmlns="http://schemas.openxmlformats.org/package/2006/relationships"><Relationship Id="rId9" Type="http://schemas.openxmlformats.org/officeDocument/2006/relationships/image" Target="../media/image158.emf"/><Relationship Id="rId8" Type="http://schemas.openxmlformats.org/officeDocument/2006/relationships/image" Target="../media/image157.emf"/><Relationship Id="rId7" Type="http://schemas.openxmlformats.org/officeDocument/2006/relationships/image" Target="../media/image156.emf"/><Relationship Id="rId6" Type="http://schemas.openxmlformats.org/officeDocument/2006/relationships/image" Target="../media/image155.emf"/><Relationship Id="rId5" Type="http://schemas.openxmlformats.org/officeDocument/2006/relationships/image" Target="../media/image154.emf"/><Relationship Id="rId4" Type="http://schemas.openxmlformats.org/officeDocument/2006/relationships/image" Target="../media/image153.emf"/><Relationship Id="rId3" Type="http://schemas.openxmlformats.org/officeDocument/2006/relationships/image" Target="../media/image152.emf"/><Relationship Id="rId2" Type="http://schemas.openxmlformats.org/officeDocument/2006/relationships/image" Target="../media/image151.emf"/><Relationship Id="rId16" Type="http://schemas.openxmlformats.org/officeDocument/2006/relationships/image" Target="../media/image165.emf"/><Relationship Id="rId15" Type="http://schemas.openxmlformats.org/officeDocument/2006/relationships/image" Target="../media/image164.emf"/><Relationship Id="rId14" Type="http://schemas.openxmlformats.org/officeDocument/2006/relationships/image" Target="../media/image163.emf"/><Relationship Id="rId13" Type="http://schemas.openxmlformats.org/officeDocument/2006/relationships/image" Target="../media/image162.emf"/><Relationship Id="rId12" Type="http://schemas.openxmlformats.org/officeDocument/2006/relationships/image" Target="../media/image161.emf"/><Relationship Id="rId11" Type="http://schemas.openxmlformats.org/officeDocument/2006/relationships/image" Target="../media/image160.emf"/><Relationship Id="rId10" Type="http://schemas.openxmlformats.org/officeDocument/2006/relationships/image" Target="../media/image159.emf"/><Relationship Id="rId1" Type="http://schemas.openxmlformats.org/officeDocument/2006/relationships/image" Target="../media/image150.emf"/></Relationships>
</file>

<file path=ppt/drawings/_rels/vmlDrawing31.vml.rels><?xml version="1.0" encoding="UTF-8" standalone="yes"?>
<Relationships xmlns="http://schemas.openxmlformats.org/package/2006/relationships"><Relationship Id="rId9" Type="http://schemas.openxmlformats.org/officeDocument/2006/relationships/image" Target="../media/image177.wmf"/><Relationship Id="rId8" Type="http://schemas.openxmlformats.org/officeDocument/2006/relationships/image" Target="../media/image176.wmf"/><Relationship Id="rId7" Type="http://schemas.openxmlformats.org/officeDocument/2006/relationships/image" Target="../media/image175.emf"/><Relationship Id="rId6" Type="http://schemas.openxmlformats.org/officeDocument/2006/relationships/image" Target="../media/image174.emf"/><Relationship Id="rId5" Type="http://schemas.openxmlformats.org/officeDocument/2006/relationships/image" Target="../media/image173.emf"/><Relationship Id="rId4" Type="http://schemas.openxmlformats.org/officeDocument/2006/relationships/image" Target="../media/image172.emf"/><Relationship Id="rId3" Type="http://schemas.openxmlformats.org/officeDocument/2006/relationships/image" Target="../media/image171.emf"/><Relationship Id="rId2" Type="http://schemas.openxmlformats.org/officeDocument/2006/relationships/image" Target="../media/image170.emf"/><Relationship Id="rId10" Type="http://schemas.openxmlformats.org/officeDocument/2006/relationships/image" Target="../media/image178.wmf"/><Relationship Id="rId1" Type="http://schemas.openxmlformats.org/officeDocument/2006/relationships/image" Target="../media/image169.e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180.wmf"/><Relationship Id="rId1" Type="http://schemas.openxmlformats.org/officeDocument/2006/relationships/image" Target="../media/image179.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82.wmf"/><Relationship Id="rId1" Type="http://schemas.openxmlformats.org/officeDocument/2006/relationships/image" Target="../media/image181.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85.wmf"/><Relationship Id="rId2" Type="http://schemas.openxmlformats.org/officeDocument/2006/relationships/image" Target="../media/image184.png"/><Relationship Id="rId1" Type="http://schemas.openxmlformats.org/officeDocument/2006/relationships/image" Target="../media/image183.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89.emf"/></Relationships>
</file>

<file path=ppt/drawings/_rels/vmlDrawing36.vml.rels><?xml version="1.0" encoding="UTF-8" standalone="yes"?>
<Relationships xmlns="http://schemas.openxmlformats.org/package/2006/relationships"><Relationship Id="rId6" Type="http://schemas.openxmlformats.org/officeDocument/2006/relationships/image" Target="../media/image195.emf"/><Relationship Id="rId5" Type="http://schemas.openxmlformats.org/officeDocument/2006/relationships/image" Target="../media/image194.emf"/><Relationship Id="rId4" Type="http://schemas.openxmlformats.org/officeDocument/2006/relationships/image" Target="../media/image193.emf"/><Relationship Id="rId3" Type="http://schemas.openxmlformats.org/officeDocument/2006/relationships/image" Target="../media/image192.emf"/><Relationship Id="rId2" Type="http://schemas.openxmlformats.org/officeDocument/2006/relationships/image" Target="../media/image191.emf"/><Relationship Id="rId1" Type="http://schemas.openxmlformats.org/officeDocument/2006/relationships/image" Target="../media/image19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96.e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202.emf"/><Relationship Id="rId2" Type="http://schemas.openxmlformats.org/officeDocument/2006/relationships/image" Target="../media/image201.emf"/><Relationship Id="rId1" Type="http://schemas.openxmlformats.org/officeDocument/2006/relationships/image" Target="../media/image199.emf"/></Relationships>
</file>

<file path=ppt/drawings/_rels/vmlDrawing39.vml.rels><?xml version="1.0" encoding="UTF-8" standalone="yes"?>
<Relationships xmlns="http://schemas.openxmlformats.org/package/2006/relationships"><Relationship Id="rId9" Type="http://schemas.openxmlformats.org/officeDocument/2006/relationships/image" Target="../media/image213.emf"/><Relationship Id="rId8" Type="http://schemas.openxmlformats.org/officeDocument/2006/relationships/image" Target="../media/image212.emf"/><Relationship Id="rId7" Type="http://schemas.openxmlformats.org/officeDocument/2006/relationships/image" Target="../media/image211.emf"/><Relationship Id="rId6" Type="http://schemas.openxmlformats.org/officeDocument/2006/relationships/image" Target="../media/image210.emf"/><Relationship Id="rId5" Type="http://schemas.openxmlformats.org/officeDocument/2006/relationships/image" Target="../media/image209.emf"/><Relationship Id="rId4" Type="http://schemas.openxmlformats.org/officeDocument/2006/relationships/image" Target="../media/image208.emf"/><Relationship Id="rId3" Type="http://schemas.openxmlformats.org/officeDocument/2006/relationships/image" Target="../media/image207.emf"/><Relationship Id="rId2" Type="http://schemas.openxmlformats.org/officeDocument/2006/relationships/image" Target="../media/image206.emf"/><Relationship Id="rId11" Type="http://schemas.openxmlformats.org/officeDocument/2006/relationships/image" Target="../media/image215.emf"/><Relationship Id="rId10" Type="http://schemas.openxmlformats.org/officeDocument/2006/relationships/image" Target="../media/image214.emf"/><Relationship Id="rId1" Type="http://schemas.openxmlformats.org/officeDocument/2006/relationships/image" Target="../media/image20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218.emf"/><Relationship Id="rId2" Type="http://schemas.openxmlformats.org/officeDocument/2006/relationships/image" Target="../media/image217.emf"/><Relationship Id="rId1" Type="http://schemas.openxmlformats.org/officeDocument/2006/relationships/image" Target="../media/image216.emf"/></Relationships>
</file>

<file path=ppt/drawings/_rels/vmlDrawing41.vml.rels><?xml version="1.0" encoding="UTF-8" standalone="yes"?>
<Relationships xmlns="http://schemas.openxmlformats.org/package/2006/relationships"><Relationship Id="rId6" Type="http://schemas.openxmlformats.org/officeDocument/2006/relationships/image" Target="../media/image228.wmf"/><Relationship Id="rId5" Type="http://schemas.openxmlformats.org/officeDocument/2006/relationships/image" Target="../media/image227.wmf"/><Relationship Id="rId4" Type="http://schemas.openxmlformats.org/officeDocument/2006/relationships/image" Target="../media/image225.wmf"/><Relationship Id="rId3" Type="http://schemas.openxmlformats.org/officeDocument/2006/relationships/image" Target="../media/image223.emf"/><Relationship Id="rId2" Type="http://schemas.openxmlformats.org/officeDocument/2006/relationships/image" Target="../media/image222.emf"/><Relationship Id="rId1" Type="http://schemas.openxmlformats.org/officeDocument/2006/relationships/image" Target="../media/image221.e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231.emf"/><Relationship Id="rId2" Type="http://schemas.openxmlformats.org/officeDocument/2006/relationships/image" Target="../media/image230.emf"/><Relationship Id="rId1" Type="http://schemas.openxmlformats.org/officeDocument/2006/relationships/image" Target="../media/image229.emf"/></Relationships>
</file>

<file path=ppt/drawings/_rels/vmlDrawing43.vml.rels><?xml version="1.0" encoding="UTF-8" standalone="yes"?>
<Relationships xmlns="http://schemas.openxmlformats.org/package/2006/relationships"><Relationship Id="rId9" Type="http://schemas.openxmlformats.org/officeDocument/2006/relationships/image" Target="../media/image241.emf"/><Relationship Id="rId8" Type="http://schemas.openxmlformats.org/officeDocument/2006/relationships/image" Target="../media/image240.emf"/><Relationship Id="rId7" Type="http://schemas.openxmlformats.org/officeDocument/2006/relationships/image" Target="../media/image239.emf"/><Relationship Id="rId6" Type="http://schemas.openxmlformats.org/officeDocument/2006/relationships/image" Target="../media/image238.emf"/><Relationship Id="rId5" Type="http://schemas.openxmlformats.org/officeDocument/2006/relationships/image" Target="../media/image237.emf"/><Relationship Id="rId4" Type="http://schemas.openxmlformats.org/officeDocument/2006/relationships/image" Target="../media/image236.emf"/><Relationship Id="rId3" Type="http://schemas.openxmlformats.org/officeDocument/2006/relationships/image" Target="../media/image235.emf"/><Relationship Id="rId2" Type="http://schemas.openxmlformats.org/officeDocument/2006/relationships/image" Target="../media/image234.emf"/><Relationship Id="rId1" Type="http://schemas.openxmlformats.org/officeDocument/2006/relationships/image" Target="../media/image233.emf"/></Relationships>
</file>

<file path=ppt/drawings/_rels/vmlDrawing44.vml.rels><?xml version="1.0" encoding="UTF-8" standalone="yes"?>
<Relationships xmlns="http://schemas.openxmlformats.org/package/2006/relationships"><Relationship Id="rId8" Type="http://schemas.openxmlformats.org/officeDocument/2006/relationships/image" Target="../media/image249.emf"/><Relationship Id="rId7" Type="http://schemas.openxmlformats.org/officeDocument/2006/relationships/image" Target="../media/image248.emf"/><Relationship Id="rId6" Type="http://schemas.openxmlformats.org/officeDocument/2006/relationships/image" Target="../media/image247.emf"/><Relationship Id="rId5" Type="http://schemas.openxmlformats.org/officeDocument/2006/relationships/image" Target="../media/image246.emf"/><Relationship Id="rId4" Type="http://schemas.openxmlformats.org/officeDocument/2006/relationships/image" Target="../media/image245.emf"/><Relationship Id="rId3" Type="http://schemas.openxmlformats.org/officeDocument/2006/relationships/image" Target="../media/image244.emf"/><Relationship Id="rId2" Type="http://schemas.openxmlformats.org/officeDocument/2006/relationships/image" Target="../media/image243.emf"/><Relationship Id="rId1" Type="http://schemas.openxmlformats.org/officeDocument/2006/relationships/image" Target="../media/image242.emf"/></Relationships>
</file>

<file path=ppt/drawings/_rels/vmlDrawing45.vml.rels><?xml version="1.0" encoding="UTF-8" standalone="yes"?>
<Relationships xmlns="http://schemas.openxmlformats.org/package/2006/relationships"><Relationship Id="rId7" Type="http://schemas.openxmlformats.org/officeDocument/2006/relationships/image" Target="../media/image256.emf"/><Relationship Id="rId6" Type="http://schemas.openxmlformats.org/officeDocument/2006/relationships/image" Target="../media/image255.emf"/><Relationship Id="rId5" Type="http://schemas.openxmlformats.org/officeDocument/2006/relationships/image" Target="../media/image254.emf"/><Relationship Id="rId4" Type="http://schemas.openxmlformats.org/officeDocument/2006/relationships/image" Target="../media/image253.emf"/><Relationship Id="rId3" Type="http://schemas.openxmlformats.org/officeDocument/2006/relationships/image" Target="../media/image252.emf"/><Relationship Id="rId2" Type="http://schemas.openxmlformats.org/officeDocument/2006/relationships/image" Target="../media/image251.emf"/><Relationship Id="rId1" Type="http://schemas.openxmlformats.org/officeDocument/2006/relationships/image" Target="../media/image250.e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260.emf"/><Relationship Id="rId1" Type="http://schemas.openxmlformats.org/officeDocument/2006/relationships/image" Target="../media/image259.emf"/></Relationships>
</file>

<file path=ppt/drawings/_rels/vmlDrawing47.vml.rels><?xml version="1.0" encoding="UTF-8" standalone="yes"?>
<Relationships xmlns="http://schemas.openxmlformats.org/package/2006/relationships"><Relationship Id="rId7" Type="http://schemas.openxmlformats.org/officeDocument/2006/relationships/image" Target="../media/image267.emf"/><Relationship Id="rId6" Type="http://schemas.openxmlformats.org/officeDocument/2006/relationships/image" Target="../media/image266.emf"/><Relationship Id="rId5" Type="http://schemas.openxmlformats.org/officeDocument/2006/relationships/image" Target="../media/image265.emf"/><Relationship Id="rId4" Type="http://schemas.openxmlformats.org/officeDocument/2006/relationships/image" Target="../media/image264.emf"/><Relationship Id="rId3" Type="http://schemas.openxmlformats.org/officeDocument/2006/relationships/image" Target="../media/image263.wmf"/><Relationship Id="rId2" Type="http://schemas.openxmlformats.org/officeDocument/2006/relationships/image" Target="../media/image262.emf"/><Relationship Id="rId1" Type="http://schemas.openxmlformats.org/officeDocument/2006/relationships/image" Target="../media/image261.e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270.emf"/><Relationship Id="rId2" Type="http://schemas.openxmlformats.org/officeDocument/2006/relationships/image" Target="../media/image269.wmf"/><Relationship Id="rId1" Type="http://schemas.openxmlformats.org/officeDocument/2006/relationships/image" Target="../media/image268.emf"/></Relationships>
</file>

<file path=ppt/drawings/_rels/vmlDrawing49.vml.rels><?xml version="1.0" encoding="UTF-8" standalone="yes"?>
<Relationships xmlns="http://schemas.openxmlformats.org/package/2006/relationships"><Relationship Id="rId9" Type="http://schemas.openxmlformats.org/officeDocument/2006/relationships/image" Target="../media/image279.emf"/><Relationship Id="rId8" Type="http://schemas.openxmlformats.org/officeDocument/2006/relationships/image" Target="../media/image278.emf"/><Relationship Id="rId7" Type="http://schemas.openxmlformats.org/officeDocument/2006/relationships/image" Target="../media/image277.emf"/><Relationship Id="rId6" Type="http://schemas.openxmlformats.org/officeDocument/2006/relationships/image" Target="../media/image276.emf"/><Relationship Id="rId5" Type="http://schemas.openxmlformats.org/officeDocument/2006/relationships/image" Target="../media/image275.emf"/><Relationship Id="rId4" Type="http://schemas.openxmlformats.org/officeDocument/2006/relationships/image" Target="../media/image274.emf"/><Relationship Id="rId3" Type="http://schemas.openxmlformats.org/officeDocument/2006/relationships/image" Target="../media/image273.emf"/><Relationship Id="rId2" Type="http://schemas.openxmlformats.org/officeDocument/2006/relationships/image" Target="../media/image272.emf"/><Relationship Id="rId11" Type="http://schemas.openxmlformats.org/officeDocument/2006/relationships/image" Target="../media/image281.emf"/><Relationship Id="rId10" Type="http://schemas.openxmlformats.org/officeDocument/2006/relationships/image" Target="../media/image280.emf"/><Relationship Id="rId1" Type="http://schemas.openxmlformats.org/officeDocument/2006/relationships/image" Target="../media/image27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50.vml.rels><?xml version="1.0" encoding="UTF-8" standalone="yes"?>
<Relationships xmlns="http://schemas.openxmlformats.org/package/2006/relationships"><Relationship Id="rId9" Type="http://schemas.openxmlformats.org/officeDocument/2006/relationships/image" Target="../media/image294.emf"/><Relationship Id="rId8" Type="http://schemas.openxmlformats.org/officeDocument/2006/relationships/image" Target="../media/image290.emf"/><Relationship Id="rId7" Type="http://schemas.openxmlformats.org/officeDocument/2006/relationships/image" Target="../media/image289.emf"/><Relationship Id="rId6" Type="http://schemas.openxmlformats.org/officeDocument/2006/relationships/image" Target="../media/image288.emf"/><Relationship Id="rId5" Type="http://schemas.openxmlformats.org/officeDocument/2006/relationships/image" Target="../media/image287.emf"/><Relationship Id="rId4" Type="http://schemas.openxmlformats.org/officeDocument/2006/relationships/image" Target="../media/image286.emf"/><Relationship Id="rId3" Type="http://schemas.openxmlformats.org/officeDocument/2006/relationships/image" Target="../media/image285.emf"/><Relationship Id="rId2" Type="http://schemas.openxmlformats.org/officeDocument/2006/relationships/image" Target="../media/image284.emf"/><Relationship Id="rId1" Type="http://schemas.openxmlformats.org/officeDocument/2006/relationships/image" Target="../media/image283.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95.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96.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97.wmf"/></Relationships>
</file>

<file path=ppt/drawings/_rels/vmlDrawing54.vml.rels><?xml version="1.0" encoding="UTF-8" standalone="yes"?>
<Relationships xmlns="http://schemas.openxmlformats.org/package/2006/relationships"><Relationship Id="rId8" Type="http://schemas.openxmlformats.org/officeDocument/2006/relationships/image" Target="../media/image305.wmf"/><Relationship Id="rId7" Type="http://schemas.openxmlformats.org/officeDocument/2006/relationships/image" Target="../media/image304.wmf"/><Relationship Id="rId6" Type="http://schemas.openxmlformats.org/officeDocument/2006/relationships/image" Target="../media/image303.wmf"/><Relationship Id="rId5" Type="http://schemas.openxmlformats.org/officeDocument/2006/relationships/image" Target="../media/image302.wmf"/><Relationship Id="rId4" Type="http://schemas.openxmlformats.org/officeDocument/2006/relationships/image" Target="../media/image301.wmf"/><Relationship Id="rId3" Type="http://schemas.openxmlformats.org/officeDocument/2006/relationships/image" Target="../media/image300.wmf"/><Relationship Id="rId2" Type="http://schemas.openxmlformats.org/officeDocument/2006/relationships/image" Target="../media/image299.wmf"/><Relationship Id="rId1" Type="http://schemas.openxmlformats.org/officeDocument/2006/relationships/image" Target="../media/image298.w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307.emf"/><Relationship Id="rId1" Type="http://schemas.openxmlformats.org/officeDocument/2006/relationships/image" Target="../media/image306.emf"/></Relationships>
</file>

<file path=ppt/drawings/_rels/vmlDrawing56.vml.rels><?xml version="1.0" encoding="UTF-8" standalone="yes"?>
<Relationships xmlns="http://schemas.openxmlformats.org/package/2006/relationships"><Relationship Id="rId4" Type="http://schemas.openxmlformats.org/officeDocument/2006/relationships/image" Target="../media/image311.emf"/><Relationship Id="rId3" Type="http://schemas.openxmlformats.org/officeDocument/2006/relationships/image" Target="../media/image310.emf"/><Relationship Id="rId2" Type="http://schemas.openxmlformats.org/officeDocument/2006/relationships/image" Target="../media/image309.emf"/><Relationship Id="rId1" Type="http://schemas.openxmlformats.org/officeDocument/2006/relationships/image" Target="../media/image308.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48.e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314.wmf"/><Relationship Id="rId2" Type="http://schemas.openxmlformats.org/officeDocument/2006/relationships/image" Target="../media/image313.wmf"/><Relationship Id="rId1" Type="http://schemas.openxmlformats.org/officeDocument/2006/relationships/image" Target="../media/image312.wmf"/></Relationships>
</file>

<file path=ppt/drawings/_rels/vmlDrawing59.vml.rels><?xml version="1.0" encoding="UTF-8" standalone="yes"?>
<Relationships xmlns="http://schemas.openxmlformats.org/package/2006/relationships"><Relationship Id="rId8" Type="http://schemas.openxmlformats.org/officeDocument/2006/relationships/image" Target="../media/image314.wmf"/><Relationship Id="rId7" Type="http://schemas.openxmlformats.org/officeDocument/2006/relationships/image" Target="../media/image322.emf"/><Relationship Id="rId6" Type="http://schemas.openxmlformats.org/officeDocument/2006/relationships/image" Target="../media/image321.emf"/><Relationship Id="rId5" Type="http://schemas.openxmlformats.org/officeDocument/2006/relationships/image" Target="../media/image320.wmf"/><Relationship Id="rId4" Type="http://schemas.openxmlformats.org/officeDocument/2006/relationships/image" Target="../media/image319.wmf"/><Relationship Id="rId3" Type="http://schemas.openxmlformats.org/officeDocument/2006/relationships/image" Target="../media/image318.emf"/><Relationship Id="rId2" Type="http://schemas.openxmlformats.org/officeDocument/2006/relationships/image" Target="../media/image317.emf"/><Relationship Id="rId1" Type="http://schemas.openxmlformats.org/officeDocument/2006/relationships/image" Target="../media/image3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32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9" Type="http://schemas.openxmlformats.org/officeDocument/2006/relationships/image" Target="../media/image40.emf"/><Relationship Id="rId8" Type="http://schemas.openxmlformats.org/officeDocument/2006/relationships/image" Target="../media/image39.emf"/><Relationship Id="rId7" Type="http://schemas.openxmlformats.org/officeDocument/2006/relationships/image" Target="../media/image38.emf"/><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 Id="rId3" Type="http://schemas.openxmlformats.org/officeDocument/2006/relationships/image" Target="../media/image34.emf"/><Relationship Id="rId2" Type="http://schemas.openxmlformats.org/officeDocument/2006/relationships/image" Target="../media/image33.emf"/><Relationship Id="rId10" Type="http://schemas.openxmlformats.org/officeDocument/2006/relationships/image" Target="../media/image41.emf"/><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5" Type="http://schemas.openxmlformats.org/officeDocument/2006/relationships/image" Target="../media/image47.emf"/><Relationship Id="rId4" Type="http://schemas.openxmlformats.org/officeDocument/2006/relationships/image" Target="../media/image46.emf"/><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ea typeface="+mn-ea"/>
              </a:defRPr>
            </a:lvl1pPr>
          </a:lstStyle>
          <a:p>
            <a:pPr>
              <a:defRPr/>
            </a:pPr>
            <a:endParaRPr lang="zh-CN" altLang="en-US"/>
          </a:p>
        </p:txBody>
      </p:sp>
      <p:sp>
        <p:nvSpPr>
          <p:cNvPr id="1102851"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ea typeface="+mn-ea"/>
              </a:defRPr>
            </a:lvl1pPr>
          </a:lstStyle>
          <a:p>
            <a:pPr>
              <a:defRPr/>
            </a:pPr>
            <a:endParaRPr lang="en-US" altLang="zh-CN"/>
          </a:p>
        </p:txBody>
      </p:sp>
      <p:sp>
        <p:nvSpPr>
          <p:cNvPr id="1102852"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ea typeface="+mn-ea"/>
              </a:defRPr>
            </a:lvl1pPr>
          </a:lstStyle>
          <a:p>
            <a:pPr>
              <a:defRPr/>
            </a:pPr>
            <a:endParaRPr lang="en-US" altLang="zh-CN"/>
          </a:p>
        </p:txBody>
      </p:sp>
      <p:sp>
        <p:nvSpPr>
          <p:cNvPr id="1102853"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vl1pPr>
          </a:lstStyle>
          <a:p>
            <a:pPr>
              <a:defRPr/>
            </a:pPr>
            <a:fld id="{D1BD1857-3818-44FD-8B35-ACFA9E348D16}" type="slidenum">
              <a:rPr lang="zh-CN" altLang="en-US"/>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mn-ea"/>
              </a:defRPr>
            </a:lvl1pPr>
          </a:lstStyle>
          <a:p>
            <a:pPr>
              <a:defRPr/>
            </a:pPr>
            <a:fld id="{94865405-5F6E-4B42-9891-58228352F714}" type="datetimeFigureOut">
              <a:rPr lang="zh-CN" altLang="en-US"/>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pPr>
              <a:defRPr/>
            </a:pPr>
            <a:fld id="{604DDFB4-5D33-4881-BDC4-8C074AF2490D}"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933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ja-JP" altLang="en-US"/>
          </a:p>
        </p:txBody>
      </p:sp>
      <p:sp>
        <p:nvSpPr>
          <p:cNvPr id="99332" name="スライド番号プレースホルダ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r" eaLnBrk="1" hangingPunct="1"/>
            <a:fld id="{0A23A762-1476-4582-8089-EC9846A81CF0}" type="slidenum">
              <a:rPr kumimoji="1" lang="ja-JP" altLang="en-US" sz="1200"/>
            </a:fld>
            <a:endParaRPr kumimoji="1" lang="en-US" altLang="ja-JP"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933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ja-JP" altLang="en-US"/>
          </a:p>
        </p:txBody>
      </p:sp>
      <p:sp>
        <p:nvSpPr>
          <p:cNvPr id="99332" name="スライド番号プレースホルダ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r" eaLnBrk="1" hangingPunct="1"/>
            <a:fld id="{0A23A762-1476-4582-8089-EC9846A81CF0}" type="slidenum">
              <a:rPr kumimoji="1" lang="ja-JP" altLang="en-US" sz="1200"/>
            </a:fld>
            <a:endParaRPr kumimoji="1"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933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ja-JP" altLang="en-US"/>
          </a:p>
        </p:txBody>
      </p:sp>
      <p:sp>
        <p:nvSpPr>
          <p:cNvPr id="99332" name="スライド番号プレースホルダ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r" eaLnBrk="1" hangingPunct="1"/>
            <a:fld id="{0A23A762-1476-4582-8089-EC9846A81CF0}" type="slidenum">
              <a:rPr kumimoji="1" lang="ja-JP" altLang="en-US" sz="1200"/>
            </a:fld>
            <a:endParaRPr kumimoji="1" lang="en-US" altLang="ja-JP"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34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ja-JP" altLang="en-US"/>
          </a:p>
        </p:txBody>
      </p:sp>
      <p:sp>
        <p:nvSpPr>
          <p:cNvPr id="103428" name="スライド番号プレースホルダ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r" eaLnBrk="1" hangingPunct="1"/>
            <a:fld id="{608D3BB9-42B6-4A99-8449-2D02206C81BF}" type="slidenum">
              <a:rPr kumimoji="1" lang="ja-JP" altLang="en-US" sz="1200"/>
            </a:fld>
            <a:endParaRPr kumimoji="1" lang="en-US" altLang="ja-JP"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34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ja-JP" altLang="en-US"/>
          </a:p>
        </p:txBody>
      </p:sp>
      <p:sp>
        <p:nvSpPr>
          <p:cNvPr id="103428" name="スライド番号プレースホルダ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r" eaLnBrk="1" hangingPunct="1"/>
            <a:fld id="{608D3BB9-42B6-4A99-8449-2D02206C81BF}" type="slidenum">
              <a:rPr kumimoji="1" lang="ja-JP" altLang="en-US" sz="1200"/>
            </a:fld>
            <a:endParaRPr kumimoji="1" lang="en-US" altLang="ja-JP"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34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ja-JP" altLang="en-US"/>
          </a:p>
        </p:txBody>
      </p:sp>
      <p:sp>
        <p:nvSpPr>
          <p:cNvPr id="103428" name="スライド番号プレースホルダ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r" eaLnBrk="1" hangingPunct="1"/>
            <a:fld id="{608D3BB9-42B6-4A99-8449-2D02206C81BF}" type="slidenum">
              <a:rPr kumimoji="1" lang="ja-JP" altLang="en-US" sz="1200"/>
            </a:fld>
            <a:endParaRPr kumimoji="1" lang="en-US" altLang="ja-JP"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スライド イメージ プレースホルダ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03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ja-JP" altLang="en-US"/>
          </a:p>
        </p:txBody>
      </p:sp>
      <p:sp>
        <p:nvSpPr>
          <p:cNvPr id="100356" name="スライド番号プレースホルダ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r" eaLnBrk="1" hangingPunct="1"/>
            <a:fld id="{0D9D564D-9B9F-4B15-B6A5-71776F937CFA}" type="slidenum">
              <a:rPr kumimoji="1" lang="ja-JP" altLang="en-US" sz="1200"/>
            </a:fld>
            <a:endParaRPr kumimoji="1" lang="en-US" altLang="ja-JP"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5B01CE92-0E17-4750-9051-C5D45E14F256}" type="slidenum">
              <a:rPr lang="zh-CN" altLang="en-US"/>
            </a:fld>
            <a:endParaRPr lang="en-US" altLang="zh-CN"/>
          </a:p>
        </p:txBody>
      </p:sp>
      <p:sp>
        <p:nvSpPr>
          <p:cNvPr id="104451"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r>
              <a:rPr lang="zh-CN" altLang="en-US"/>
              <a:t>为使大家对沉降的时间效应及其重要性有一个感性认识，我给大家举一个例子。这个例子就是。。。，这是一个举世瞩目的巨大工程；。。。人工岛完成的同时，日本的陆地上消失了三个山头。</a:t>
            </a:r>
            <a:endParaRPr lang="zh-CN" altLang="en-US"/>
          </a:p>
          <a:p>
            <a:pPr eaLnBrk="1" hangingPunct="1"/>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37373075-AE43-4F47-913F-2E8E3D3C6D3C}" type="slidenum">
              <a:rPr lang="zh-CN" altLang="en-US"/>
            </a:fld>
            <a:endParaRPr lang="en-US" altLang="zh-CN"/>
          </a:p>
        </p:txBody>
      </p:sp>
      <p:sp>
        <p:nvSpPr>
          <p:cNvPr id="105475"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r>
              <a:rPr lang="zh-CN" altLang="en-US"/>
              <a:t>。。。</a:t>
            </a:r>
            <a:endParaRPr lang="zh-CN" altLang="en-US"/>
          </a:p>
          <a:p>
            <a:pPr eaLnBrk="1" hangingPunct="1"/>
            <a:r>
              <a:rPr lang="zh-CN" altLang="en-US"/>
              <a:t>这一问题受到国际土木工程届的关注，使人们意识到岩土工程以及培养岩土工程人才的重要性。</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5122" name="Rectangle 2"/>
          <p:cNvSpPr>
            <a:spLocks noGrp="1" noChangeArrowheads="1"/>
          </p:cNvSpPr>
          <p:nvPr>
            <p:ph type="ctrTitle"/>
          </p:nvPr>
        </p:nvSpPr>
        <p:spPr>
          <a:xfrm>
            <a:off x="914400" y="1524000"/>
            <a:ext cx="7623175" cy="1752600"/>
          </a:xfrm>
        </p:spPr>
        <p:txBody>
          <a:bodyPr/>
          <a:lstStyle>
            <a:lvl1pPr>
              <a:defRPr sz="5000"/>
            </a:lvl1pPr>
          </a:lstStyle>
          <a:p>
            <a:r>
              <a:rPr lang="zh-CN" altLang="en-US"/>
              <a:t>单击此处编辑母版标题样式</a:t>
            </a:r>
            <a:endParaRPr lang="zh-CN" altLang="en-US"/>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800"/>
            </a:lvl1pPr>
          </a:lstStyle>
          <a:p>
            <a:r>
              <a:rPr lang="zh-CN" altLang="en-US"/>
              <a:t>单击此处编辑母版副标题样式</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BA427912-F129-4C4F-8CB7-FC6E0F7663A8}" type="slidenum">
              <a:rPr lang="zh-CN" altLang="en-US"/>
            </a:fld>
            <a:endParaRPr lang="en-US" altLang="zh-CN"/>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DE3B0C2A-AC79-4096-BA05-8F9E6D6AA639}" type="slidenum">
              <a:rPr lang="zh-CN" altLang="en-US"/>
            </a:fld>
            <a:endParaRPr lang="en-US" altLang="zh-CN"/>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FBF83D7B-AAF8-475B-A20E-68785BDBA38E}" type="slidenum">
              <a:rPr lang="zh-CN" altLang="en-US"/>
            </a:fld>
            <a:endParaRPr lang="en-US" altLang="zh-CN"/>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457200" y="1600200"/>
            <a:ext cx="4038600" cy="45307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4648200" y="1600200"/>
            <a:ext cx="4038600" cy="21891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4648200" y="3941763"/>
            <a:ext cx="4038600" cy="218916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Rectangle 4"/>
          <p:cNvSpPr>
            <a:spLocks noGrp="1" noChangeArrowheads="1"/>
          </p:cNvSpPr>
          <p:nvPr>
            <p:ph type="dt" sz="half" idx="10"/>
          </p:nvPr>
        </p:nvSpPr>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p:txBody>
          <a:bodyPr/>
          <a:lstStyle>
            <a:lvl1pPr>
              <a:defRPr/>
            </a:lvl1pPr>
          </a:lstStyle>
          <a:p>
            <a:pPr>
              <a:defRPr/>
            </a:pPr>
            <a:fld id="{CF50B92A-5717-41B3-A2DD-0BBDAA7A10AD}" type="slidenum">
              <a:rPr lang="zh-CN" altLang="en-US"/>
            </a:fld>
            <a:endParaRPr lang="en-US" altLang="zh-CN"/>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a:t>单击此处编辑母版标题样式</a:t>
            </a:r>
            <a:endParaRPr lang="zh-CN" altLang="en-US"/>
          </a:p>
        </p:txBody>
      </p:sp>
      <p:sp>
        <p:nvSpPr>
          <p:cNvPr id="3" name="表格占位符 2"/>
          <p:cNvSpPr>
            <a:spLocks noGrp="1"/>
          </p:cNvSpPr>
          <p:nvPr>
            <p:ph type="tbl" idx="1" hasCustomPrompt="1"/>
          </p:nvPr>
        </p:nvSpPr>
        <p:spPr>
          <a:xfrm>
            <a:off x="457200" y="1600200"/>
            <a:ext cx="8229600" cy="4530725"/>
          </a:xfrm>
        </p:spPr>
        <p:txBody>
          <a:bodyPr/>
          <a:lstStyle/>
          <a:p>
            <a:pPr lvl="0"/>
            <a:r>
              <a:rPr lang="zh-CN" altLang="en-US" noProof="0"/>
              <a:t>单击图标添加表格</a:t>
            </a:r>
            <a:endParaRPr lang="zh-CN" alt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6A4ACD87-69FF-4BF3-A3DD-6BFADDB753CC}" type="slidenum">
              <a:rPr lang="zh-CN" altLang="en-US"/>
            </a:fld>
            <a:endParaRPr lang="en-US" altLang="zh-CN"/>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57200" y="277813"/>
            <a:ext cx="8229600" cy="1139825"/>
          </a:xfrm>
        </p:spPr>
        <p:txBody>
          <a:bodyPr/>
          <a:lstStyle/>
          <a:p>
            <a:r>
              <a:rPr lang="zh-CN" altLang="en-US"/>
              <a:t>单击此处编辑母版标题样式</a:t>
            </a:r>
            <a:endParaRPr lang="zh-CN" altLang="en-US"/>
          </a:p>
        </p:txBody>
      </p:sp>
      <p:sp>
        <p:nvSpPr>
          <p:cNvPr id="3" name="内容占位符 2"/>
          <p:cNvSpPr>
            <a:spLocks noGrp="1"/>
          </p:cNvSpPr>
          <p:nvPr>
            <p:ph sz="quarter" idx="1"/>
          </p:nvPr>
        </p:nvSpPr>
        <p:spPr>
          <a:xfrm>
            <a:off x="457200" y="1600200"/>
            <a:ext cx="4038600" cy="21891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4648200" y="1600200"/>
            <a:ext cx="4038600" cy="21891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457200" y="3941763"/>
            <a:ext cx="4038600" cy="218916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内容占位符 5"/>
          <p:cNvSpPr>
            <a:spLocks noGrp="1"/>
          </p:cNvSpPr>
          <p:nvPr>
            <p:ph sz="quarter" idx="4"/>
          </p:nvPr>
        </p:nvSpPr>
        <p:spPr>
          <a:xfrm>
            <a:off x="4648200" y="3941763"/>
            <a:ext cx="4038600" cy="218916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465DAE9E-40FC-49C4-A1FC-5219D5EE7BD0}" type="slidenum">
              <a:rPr lang="zh-CN" altLang="en-US"/>
            </a:fld>
            <a:endParaRPr lang="en-US" altLang="zh-CN"/>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457200" y="1600200"/>
            <a:ext cx="4038600" cy="45307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4F6EFFE7-9E72-46DC-A9D4-A4ACE6F0BC0D}" type="slidenum">
              <a:rPr lang="zh-CN" altLang="en-US"/>
            </a:fld>
            <a:endParaRPr lang="en-US" altLang="zh-CN"/>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4648200" y="1600200"/>
            <a:ext cx="4038600" cy="21891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4648200" y="3941763"/>
            <a:ext cx="4038600" cy="218916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Rectangle 4"/>
          <p:cNvSpPr>
            <a:spLocks noGrp="1" noChangeArrowheads="1"/>
          </p:cNvSpPr>
          <p:nvPr>
            <p:ph type="dt" sz="half" idx="10"/>
          </p:nvPr>
        </p:nvSpPr>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p:txBody>
          <a:bodyPr/>
          <a:lstStyle>
            <a:lvl1pPr>
              <a:defRPr/>
            </a:lvl1pPr>
          </a:lstStyle>
          <a:p>
            <a:pPr>
              <a:defRPr/>
            </a:pPr>
            <a:fld id="{14F8C4F7-CD19-4F6B-B0ED-E1D1F546DCE0}" type="slidenum">
              <a:rPr lang="zh-CN" altLang="en-US"/>
            </a:fld>
            <a:endParaRPr lang="en-US" altLang="zh-CN"/>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7813"/>
            <a:ext cx="8229600" cy="58531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0E328DC4-E150-45BF-A01E-102FC0A4F9EC}" type="slidenum">
              <a:rPr lang="zh-CN" altLang="en-US"/>
            </a:fld>
            <a:endParaRPr lang="en-US" altLang="zh-CN"/>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7CAC7EC6-E693-458E-B5E1-AE41B04071A4}" type="slidenum">
              <a:rPr lang="zh-CN" altLang="en-US"/>
            </a:fld>
            <a:endParaRPr lang="en-US" altLang="zh-CN"/>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044F5E01-CD55-4F75-8FBC-F06A388109F4}" type="slidenum">
              <a:rPr lang="zh-CN" altLang="en-US"/>
            </a:fld>
            <a:endParaRPr lang="en-US" altLang="zh-CN"/>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3CF1055D-29D7-4198-AAA2-6A4BF24EFC27}" type="slidenum">
              <a:rPr lang="zh-CN" altLang="en-US"/>
            </a:fld>
            <a:endParaRPr lang="en-US" altLang="zh-CN"/>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5752C366-F4EA-437B-B427-D0B557EC46AC}" type="slidenum">
              <a:rPr lang="zh-CN" altLang="en-US"/>
            </a:fld>
            <a:endParaRPr lang="en-US" altLang="zh-CN"/>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BE1D6286-3D17-40F6-ADE2-2D206D700E92}" type="slidenum">
              <a:rPr lang="zh-CN" altLang="en-US"/>
            </a:fld>
            <a:endParaRPr lang="en-US" altLang="zh-CN"/>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AA4AC759-03F6-4617-9000-E3D1C76533D2}" type="slidenum">
              <a:rPr lang="zh-CN" altLang="en-US"/>
            </a:fld>
            <a:endParaRPr lang="en-US" altLang="zh-CN"/>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BC71A47E-364A-4604-ADD7-9576F2A7E7DD}" type="slidenum">
              <a:rPr lang="zh-CN" altLang="en-US"/>
            </a:fld>
            <a:endParaRPr lang="en-US" altLang="zh-CN"/>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D2083B83-DACB-4365-89AC-074130434C9C}" type="slidenum">
              <a:rPr lang="zh-CN" altLang="en-US"/>
            </a:fld>
            <a:endParaRPr lang="en-US" altLang="zh-CN"/>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单击此处编辑母版标题样式</a:t>
            </a:r>
            <a:endParaRPr lang="zh-CN" altLang="en-US"/>
          </a:p>
        </p:txBody>
      </p:sp>
      <p:sp>
        <p:nvSpPr>
          <p:cNvPr id="4099"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ln>
          <a:effectLst/>
        </p:spPr>
        <p:txBody>
          <a:bodyPr vert="horz" wrap="square" lIns="91440" tIns="45720" rIns="91440" bIns="45720" numCol="1" anchor="b" anchorCtr="0" compatLnSpc="1"/>
          <a:lstStyle>
            <a:lvl1pPr eaLnBrk="0" hangingPunct="0">
              <a:defRPr sz="1200">
                <a:latin typeface="+mj-lt"/>
                <a:ea typeface="+mn-ea"/>
              </a:defRPr>
            </a:lvl1pPr>
          </a:lstStyle>
          <a:p>
            <a:pPr>
              <a:defRPr/>
            </a:pPr>
            <a:endParaRPr lang="en-US" altLang="zh-CN"/>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b" anchorCtr="0" compatLnSpc="1"/>
          <a:lstStyle>
            <a:lvl1pPr algn="ctr" eaLnBrk="0" hangingPunct="0">
              <a:defRPr sz="1200">
                <a:latin typeface="+mj-lt"/>
                <a:ea typeface="+mn-ea"/>
              </a:defRPr>
            </a:lvl1pPr>
          </a:lstStyle>
          <a:p>
            <a:pPr>
              <a:defRPr/>
            </a:pPr>
            <a:endParaRPr lang="en-US" altLang="zh-CN"/>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ln>
          <a:effectLst/>
        </p:spPr>
        <p:txBody>
          <a:bodyPr vert="horz" wrap="square" lIns="91440" tIns="45720" rIns="91440" bIns="45720" numCol="1" anchor="b" anchorCtr="0" compatLnSpc="1"/>
          <a:lstStyle>
            <a:lvl1pPr algn="r">
              <a:defRPr sz="1200">
                <a:latin typeface="Garamond" panose="02020404030301010803" pitchFamily="18" charset="0"/>
              </a:defRPr>
            </a:lvl1pPr>
          </a:lstStyle>
          <a:p>
            <a:pPr>
              <a:defRPr/>
            </a:pPr>
            <a:fld id="{8327F728-115C-497E-BD9C-1C5886E51ED3}" type="slidenum">
              <a:rPr lang="zh-CN" altLang="en-US"/>
            </a:fld>
            <a:endParaRPr lang="en-US" altLang="zh-CN"/>
          </a:p>
        </p:txBody>
      </p:sp>
      <p:sp>
        <p:nvSpPr>
          <p:cNvPr id="1031" name="Freeform 7"/>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indefinite"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ppt_x</p:attrName>
                                        </p:attrNameLst>
                                      </p:cBhvr>
                                      <p:tavLst>
                                        <p:tav tm="0">
                                          <p:val>
                                            <p:strVal val="#ppt_x-.2"/>
                                          </p:val>
                                        </p:tav>
                                        <p:tav tm="100000">
                                          <p:val>
                                            <p:strVal val="#ppt_x"/>
                                          </p:val>
                                        </p:tav>
                                      </p:tavLst>
                                    </p:anim>
                                    <p:anim calcmode="lin" valueType="num">
                                      <p:cBhvr>
                                        <p:cTn id="8"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indefinite" fill="hold">
                                          <p:stCondLst>
                                            <p:cond delay="0"/>
                                          </p:stCondLst>
                                        </p:cTn>
                                        <p:tgtEl>
                                          <p:spTgt spid="4099">
                                            <p:txEl>
                                              <p:pRg st="0" end="0"/>
                                            </p:txEl>
                                          </p:spTgt>
                                        </p:tgtEl>
                                        <p:attrNameLst>
                                          <p:attrName>style.visibility</p:attrName>
                                        </p:attrNameLst>
                                      </p:cBhvr>
                                      <p:to>
                                        <p:strVal val="visible"/>
                                      </p:to>
                                    </p:set>
                                    <p:animEffect transition="in" filter="fade">
                                      <p:cBhvr>
                                        <p:cTn id="14" dur="500"/>
                                        <p:tgtEl>
                                          <p:spTgt spid="4099">
                                            <p:txEl>
                                              <p:pRg st="0" end="0"/>
                                            </p:txEl>
                                          </p:spTgt>
                                        </p:tgtEl>
                                      </p:cBhvr>
                                    </p:animEffect>
                                    <p:anim calcmode="lin" valueType="num">
                                      <p:cBhvr>
                                        <p:cTn id="15"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099">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indefinite" fill="hold">
                                          <p:stCondLst>
                                            <p:cond delay="0"/>
                                          </p:stCondLst>
                                        </p:cTn>
                                        <p:tgtEl>
                                          <p:spTgt spid="4099">
                                            <p:txEl>
                                              <p:pRg st="1" end="1"/>
                                            </p:txEl>
                                          </p:spTgt>
                                        </p:tgtEl>
                                        <p:attrNameLst>
                                          <p:attrName>style.visibility</p:attrName>
                                        </p:attrNameLst>
                                      </p:cBhvr>
                                      <p:to>
                                        <p:strVal val="visible"/>
                                      </p:to>
                                    </p:set>
                                    <p:animEffect transition="in" filter="fade">
                                      <p:cBhvr>
                                        <p:cTn id="19" dur="500"/>
                                        <p:tgtEl>
                                          <p:spTgt spid="4099">
                                            <p:txEl>
                                              <p:pRg st="1" end="1"/>
                                            </p:txEl>
                                          </p:spTgt>
                                        </p:tgtEl>
                                      </p:cBhvr>
                                    </p:animEffect>
                                    <p:anim calcmode="lin" valueType="num">
                                      <p:cBhvr>
                                        <p:cTn id="20"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099">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indefinite" fill="hold">
                                          <p:stCondLst>
                                            <p:cond delay="0"/>
                                          </p:stCondLst>
                                        </p:cTn>
                                        <p:tgtEl>
                                          <p:spTgt spid="4099">
                                            <p:txEl>
                                              <p:pRg st="2" end="2"/>
                                            </p:txEl>
                                          </p:spTgt>
                                        </p:tgtEl>
                                        <p:attrNameLst>
                                          <p:attrName>style.visibility</p:attrName>
                                        </p:attrNameLst>
                                      </p:cBhvr>
                                      <p:to>
                                        <p:strVal val="visible"/>
                                      </p:to>
                                    </p:set>
                                    <p:animEffect transition="in" filter="fade">
                                      <p:cBhvr>
                                        <p:cTn id="24" dur="500"/>
                                        <p:tgtEl>
                                          <p:spTgt spid="4099">
                                            <p:txEl>
                                              <p:pRg st="2" end="2"/>
                                            </p:txEl>
                                          </p:spTgt>
                                        </p:tgtEl>
                                      </p:cBhvr>
                                    </p:animEffect>
                                    <p:anim calcmode="lin" valueType="num">
                                      <p:cBhvr>
                                        <p:cTn id="25"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099">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indefinite" fill="hold">
                                          <p:stCondLst>
                                            <p:cond delay="0"/>
                                          </p:stCondLst>
                                        </p:cTn>
                                        <p:tgtEl>
                                          <p:spTgt spid="4099">
                                            <p:txEl>
                                              <p:pRg st="3" end="3"/>
                                            </p:txEl>
                                          </p:spTgt>
                                        </p:tgtEl>
                                        <p:attrNameLst>
                                          <p:attrName>style.visibility</p:attrName>
                                        </p:attrNameLst>
                                      </p:cBhvr>
                                      <p:to>
                                        <p:strVal val="visible"/>
                                      </p:to>
                                    </p:set>
                                    <p:animEffect transition="in" filter="fade">
                                      <p:cBhvr>
                                        <p:cTn id="29" dur="500"/>
                                        <p:tgtEl>
                                          <p:spTgt spid="4099">
                                            <p:txEl>
                                              <p:pRg st="3" end="3"/>
                                            </p:txEl>
                                          </p:spTgt>
                                        </p:tgtEl>
                                      </p:cBhvr>
                                    </p:animEffect>
                                    <p:anim calcmode="lin" valueType="num">
                                      <p:cBhvr>
                                        <p:cTn id="30"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099">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indefinite" fill="hold">
                                          <p:stCondLst>
                                            <p:cond delay="0"/>
                                          </p:stCondLst>
                                        </p:cTn>
                                        <p:tgtEl>
                                          <p:spTgt spid="4099">
                                            <p:txEl>
                                              <p:pRg st="4" end="4"/>
                                            </p:txEl>
                                          </p:spTgt>
                                        </p:tgtEl>
                                        <p:attrNameLst>
                                          <p:attrName>style.visibility</p:attrName>
                                        </p:attrNameLst>
                                      </p:cBhvr>
                                      <p:to>
                                        <p:strVal val="visible"/>
                                      </p:to>
                                    </p:set>
                                    <p:animEffect transition="in" filter="fade">
                                      <p:cBhvr>
                                        <p:cTn id="34" dur="500"/>
                                        <p:tgtEl>
                                          <p:spTgt spid="4099">
                                            <p:txEl>
                                              <p:pRg st="4" end="4"/>
                                            </p:txEl>
                                          </p:spTgt>
                                        </p:tgtEl>
                                      </p:cBhvr>
                                    </p:animEffect>
                                    <p:anim calcmode="lin" valueType="num">
                                      <p:cBhvr>
                                        <p:cTn id="35"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409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tmplLst>
          <p:tmpl lvl="1">
            <p:tnLst>
              <p:par>
                <p:cTn presetID="44" presetClass="entr" presetSubtype="0" fill="hold" nodeType="clickEffect">
                  <p:stCondLst>
                    <p:cond delay="0"/>
                  </p:stCondLst>
                  <p:childTnLst>
                    <p:set>
                      <p:cBhvr>
                        <p:cTn dur="indefinite" fill="hold">
                          <p:stCondLst>
                            <p:cond delay="0"/>
                          </p:stCondLst>
                        </p:cTn>
                        <p:tgtEl>
                          <p:spTgt spid="4099"/>
                        </p:tgtEl>
                        <p:attrNameLst>
                          <p:attrName>style.visibility</p:attrName>
                        </p:attrNameLst>
                      </p:cBhvr>
                      <p:to>
                        <p:strVal val="visible"/>
                      </p:to>
                    </p:set>
                    <p:animEffect transition="in" filter="fade">
                      <p:cBhvr>
                        <p:cTn dur="500"/>
                        <p:tgtEl>
                          <p:spTgt spid="4099"/>
                        </p:tgtEl>
                      </p:cBhvr>
                    </p:animEffect>
                    <p:anim calcmode="lin" valueType="num">
                      <p:cBhvr>
                        <p:cTn dur="500" fill="hold"/>
                        <p:tgtEl>
                          <p:spTgt spid="4099"/>
                        </p:tgtEl>
                        <p:attrNameLst>
                          <p:attrName>ppt_x</p:attrName>
                        </p:attrNameLst>
                      </p:cBhvr>
                      <p:tavLst>
                        <p:tav tm="0">
                          <p:val>
                            <p:strVal val="#ppt_x"/>
                          </p:val>
                        </p:tav>
                        <p:tav tm="100000">
                          <p:val>
                            <p:strVal val="#ppt_x"/>
                          </p:val>
                        </p:tav>
                      </p:tavLst>
                    </p:anim>
                    <p:anim calcmode="lin" valueType="num">
                      <p:cBhvr>
                        <p:cTn dur="500" fill="hold"/>
                        <p:tgtEl>
                          <p:spTgt spid="4099"/>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indefinite" fill="hold">
                          <p:stCondLst>
                            <p:cond delay="0"/>
                          </p:stCondLst>
                        </p:cTn>
                        <p:tgtEl>
                          <p:spTgt spid="4099"/>
                        </p:tgtEl>
                        <p:attrNameLst>
                          <p:attrName>style.visibility</p:attrName>
                        </p:attrNameLst>
                      </p:cBhvr>
                      <p:to>
                        <p:strVal val="visible"/>
                      </p:to>
                    </p:set>
                    <p:animEffect transition="in" filter="fade">
                      <p:cBhvr>
                        <p:cTn dur="500"/>
                        <p:tgtEl>
                          <p:spTgt spid="4099"/>
                        </p:tgtEl>
                      </p:cBhvr>
                    </p:animEffect>
                    <p:anim calcmode="lin" valueType="num">
                      <p:cBhvr>
                        <p:cTn dur="500" fill="hold"/>
                        <p:tgtEl>
                          <p:spTgt spid="4099"/>
                        </p:tgtEl>
                        <p:attrNameLst>
                          <p:attrName>ppt_x</p:attrName>
                        </p:attrNameLst>
                      </p:cBhvr>
                      <p:tavLst>
                        <p:tav tm="0">
                          <p:val>
                            <p:strVal val="#ppt_x"/>
                          </p:val>
                        </p:tav>
                        <p:tav tm="100000">
                          <p:val>
                            <p:strVal val="#ppt_x"/>
                          </p:val>
                        </p:tav>
                      </p:tavLst>
                    </p:anim>
                    <p:anim calcmode="lin" valueType="num">
                      <p:cBhvr>
                        <p:cTn dur="500" fill="hold"/>
                        <p:tgtEl>
                          <p:spTgt spid="4099"/>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indefinite" fill="hold">
                          <p:stCondLst>
                            <p:cond delay="0"/>
                          </p:stCondLst>
                        </p:cTn>
                        <p:tgtEl>
                          <p:spTgt spid="4099"/>
                        </p:tgtEl>
                        <p:attrNameLst>
                          <p:attrName>style.visibility</p:attrName>
                        </p:attrNameLst>
                      </p:cBhvr>
                      <p:to>
                        <p:strVal val="visible"/>
                      </p:to>
                    </p:set>
                    <p:animEffect transition="in" filter="fade">
                      <p:cBhvr>
                        <p:cTn dur="500"/>
                        <p:tgtEl>
                          <p:spTgt spid="4099"/>
                        </p:tgtEl>
                      </p:cBhvr>
                    </p:animEffect>
                    <p:anim calcmode="lin" valueType="num">
                      <p:cBhvr>
                        <p:cTn dur="500" fill="hold"/>
                        <p:tgtEl>
                          <p:spTgt spid="4099"/>
                        </p:tgtEl>
                        <p:attrNameLst>
                          <p:attrName>ppt_x</p:attrName>
                        </p:attrNameLst>
                      </p:cBhvr>
                      <p:tavLst>
                        <p:tav tm="0">
                          <p:val>
                            <p:strVal val="#ppt_x"/>
                          </p:val>
                        </p:tav>
                        <p:tav tm="100000">
                          <p:val>
                            <p:strVal val="#ppt_x"/>
                          </p:val>
                        </p:tav>
                      </p:tavLst>
                    </p:anim>
                    <p:anim calcmode="lin" valueType="num">
                      <p:cBhvr>
                        <p:cTn dur="500" fill="hold"/>
                        <p:tgtEl>
                          <p:spTgt spid="4099"/>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indefinite" fill="hold">
                          <p:stCondLst>
                            <p:cond delay="0"/>
                          </p:stCondLst>
                        </p:cTn>
                        <p:tgtEl>
                          <p:spTgt spid="4099"/>
                        </p:tgtEl>
                        <p:attrNameLst>
                          <p:attrName>style.visibility</p:attrName>
                        </p:attrNameLst>
                      </p:cBhvr>
                      <p:to>
                        <p:strVal val="visible"/>
                      </p:to>
                    </p:set>
                    <p:animEffect transition="in" filter="fade">
                      <p:cBhvr>
                        <p:cTn dur="500"/>
                        <p:tgtEl>
                          <p:spTgt spid="4099"/>
                        </p:tgtEl>
                      </p:cBhvr>
                    </p:animEffect>
                    <p:anim calcmode="lin" valueType="num">
                      <p:cBhvr>
                        <p:cTn dur="500" fill="hold"/>
                        <p:tgtEl>
                          <p:spTgt spid="4099"/>
                        </p:tgtEl>
                        <p:attrNameLst>
                          <p:attrName>ppt_x</p:attrName>
                        </p:attrNameLst>
                      </p:cBhvr>
                      <p:tavLst>
                        <p:tav tm="0">
                          <p:val>
                            <p:strVal val="#ppt_x"/>
                          </p:val>
                        </p:tav>
                        <p:tav tm="100000">
                          <p:val>
                            <p:strVal val="#ppt_x"/>
                          </p:val>
                        </p:tav>
                      </p:tavLst>
                    </p:anim>
                    <p:anim calcmode="lin" valueType="num">
                      <p:cBhvr>
                        <p:cTn dur="500" fill="hold"/>
                        <p:tgtEl>
                          <p:spTgt spid="4099"/>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indefinite" fill="hold">
                          <p:stCondLst>
                            <p:cond delay="0"/>
                          </p:stCondLst>
                        </p:cTn>
                        <p:tgtEl>
                          <p:spTgt spid="4099"/>
                        </p:tgtEl>
                        <p:attrNameLst>
                          <p:attrName>style.visibility</p:attrName>
                        </p:attrNameLst>
                      </p:cBhvr>
                      <p:to>
                        <p:strVal val="visible"/>
                      </p:to>
                    </p:set>
                    <p:animEffect transition="in" filter="fade">
                      <p:cBhvr>
                        <p:cTn dur="500"/>
                        <p:tgtEl>
                          <p:spTgt spid="4099"/>
                        </p:tgtEl>
                      </p:cBhvr>
                    </p:animEffect>
                    <p:anim calcmode="lin" valueType="num">
                      <p:cBhvr>
                        <p:cTn dur="500" fill="hold"/>
                        <p:tgtEl>
                          <p:spTgt spid="4099"/>
                        </p:tgtEl>
                        <p:attrNameLst>
                          <p:attrName>ppt_x</p:attrName>
                        </p:attrNameLst>
                      </p:cBhvr>
                      <p:tavLst>
                        <p:tav tm="0">
                          <p:val>
                            <p:strVal val="#ppt_x"/>
                          </p:val>
                        </p:tav>
                        <p:tav tm="100000">
                          <p:val>
                            <p:strVal val="#ppt_x"/>
                          </p:val>
                        </p:tav>
                      </p:tavLst>
                    </p:anim>
                    <p:anim calcmode="lin" valueType="num">
                      <p:cBhvr>
                        <p:cTn dur="500" fill="hold"/>
                        <p:tgtEl>
                          <p:spTgt spid="4099"/>
                        </p:tgtEl>
                        <p:attrNameLst>
                          <p:attrName>ppt_y</p:attrName>
                        </p:attrNameLst>
                      </p:cBhvr>
                      <p:tavLst>
                        <p:tav tm="0">
                          <p:val>
                            <p:strVal val="#ppt_y+.05"/>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vl6pPr marL="21386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6pPr>
      <a:lvl7pPr marL="25958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7pPr>
      <a:lvl8pPr marL="30530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8pPr>
      <a:lvl9pPr marL="35102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20.png"/><Relationship Id="rId2" Type="http://schemas.openxmlformats.org/officeDocument/2006/relationships/image" Target="../media/image219.png"/><Relationship Id="rId1" Type="http://schemas.openxmlformats.org/officeDocument/2006/relationships/image" Target="../media/image31.png"/></Relationships>
</file>

<file path=ppt/slides/_rels/slide102.xml.rels><?xml version="1.0" encoding="UTF-8" standalone="yes"?>
<Relationships xmlns="http://schemas.openxmlformats.org/package/2006/relationships"><Relationship Id="rId9" Type="http://schemas.openxmlformats.org/officeDocument/2006/relationships/image" Target="../media/image225.wmf"/><Relationship Id="rId8" Type="http://schemas.openxmlformats.org/officeDocument/2006/relationships/oleObject" Target="../embeddings/oleObject149.bin"/><Relationship Id="rId7" Type="http://schemas.openxmlformats.org/officeDocument/2006/relationships/image" Target="../media/image224.png"/><Relationship Id="rId6" Type="http://schemas.openxmlformats.org/officeDocument/2006/relationships/image" Target="../media/image223.emf"/><Relationship Id="rId5" Type="http://schemas.openxmlformats.org/officeDocument/2006/relationships/oleObject" Target="../embeddings/oleObject148.bin"/><Relationship Id="rId4" Type="http://schemas.openxmlformats.org/officeDocument/2006/relationships/image" Target="../media/image222.emf"/><Relationship Id="rId3" Type="http://schemas.openxmlformats.org/officeDocument/2006/relationships/oleObject" Target="../embeddings/oleObject147.bin"/><Relationship Id="rId2" Type="http://schemas.openxmlformats.org/officeDocument/2006/relationships/image" Target="../media/image221.emf"/><Relationship Id="rId16" Type="http://schemas.openxmlformats.org/officeDocument/2006/relationships/vmlDrawing" Target="../drawings/vmlDrawing41.vml"/><Relationship Id="rId15" Type="http://schemas.openxmlformats.org/officeDocument/2006/relationships/slideLayout" Target="../slideLayouts/slideLayout7.xml"/><Relationship Id="rId14" Type="http://schemas.openxmlformats.org/officeDocument/2006/relationships/image" Target="../media/image228.wmf"/><Relationship Id="rId13" Type="http://schemas.openxmlformats.org/officeDocument/2006/relationships/oleObject" Target="../embeddings/oleObject151.bin"/><Relationship Id="rId12" Type="http://schemas.openxmlformats.org/officeDocument/2006/relationships/image" Target="../media/image227.wmf"/><Relationship Id="rId11" Type="http://schemas.openxmlformats.org/officeDocument/2006/relationships/oleObject" Target="../embeddings/oleObject150.bin"/><Relationship Id="rId10" Type="http://schemas.openxmlformats.org/officeDocument/2006/relationships/image" Target="../media/image226.png"/><Relationship Id="rId1" Type="http://schemas.openxmlformats.org/officeDocument/2006/relationships/oleObject" Target="../embeddings/oleObject146.bin"/></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31.png"/><Relationship Id="rId7" Type="http://schemas.openxmlformats.org/officeDocument/2006/relationships/image" Target="../media/image232.png"/><Relationship Id="rId6" Type="http://schemas.openxmlformats.org/officeDocument/2006/relationships/image" Target="../media/image231.emf"/><Relationship Id="rId5" Type="http://schemas.openxmlformats.org/officeDocument/2006/relationships/oleObject" Target="../embeddings/oleObject154.bin"/><Relationship Id="rId4" Type="http://schemas.openxmlformats.org/officeDocument/2006/relationships/image" Target="../media/image230.emf"/><Relationship Id="rId3" Type="http://schemas.openxmlformats.org/officeDocument/2006/relationships/oleObject" Target="../embeddings/oleObject153.bin"/><Relationship Id="rId2" Type="http://schemas.openxmlformats.org/officeDocument/2006/relationships/image" Target="../media/image229.emf"/><Relationship Id="rId10" Type="http://schemas.openxmlformats.org/officeDocument/2006/relationships/vmlDrawing" Target="../drawings/vmlDrawing42.vml"/><Relationship Id="rId1" Type="http://schemas.openxmlformats.org/officeDocument/2006/relationships/oleObject" Target="../embeddings/oleObject152.bin"/></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9" Type="http://schemas.openxmlformats.org/officeDocument/2006/relationships/oleObject" Target="../embeddings/oleObject159.bin"/><Relationship Id="rId8" Type="http://schemas.openxmlformats.org/officeDocument/2006/relationships/image" Target="../media/image236.emf"/><Relationship Id="rId7" Type="http://schemas.openxmlformats.org/officeDocument/2006/relationships/oleObject" Target="../embeddings/oleObject158.bin"/><Relationship Id="rId6" Type="http://schemas.openxmlformats.org/officeDocument/2006/relationships/image" Target="../media/image235.emf"/><Relationship Id="rId5" Type="http://schemas.openxmlformats.org/officeDocument/2006/relationships/oleObject" Target="../embeddings/oleObject157.bin"/><Relationship Id="rId4" Type="http://schemas.openxmlformats.org/officeDocument/2006/relationships/image" Target="../media/image234.emf"/><Relationship Id="rId3" Type="http://schemas.openxmlformats.org/officeDocument/2006/relationships/oleObject" Target="../embeddings/oleObject156.bin"/><Relationship Id="rId22" Type="http://schemas.openxmlformats.org/officeDocument/2006/relationships/vmlDrawing" Target="../drawings/vmlDrawing43.vml"/><Relationship Id="rId21" Type="http://schemas.openxmlformats.org/officeDocument/2006/relationships/slideLayout" Target="../slideLayouts/slideLayout7.xml"/><Relationship Id="rId20" Type="http://schemas.openxmlformats.org/officeDocument/2006/relationships/image" Target="../media/image241.emf"/><Relationship Id="rId2" Type="http://schemas.openxmlformats.org/officeDocument/2006/relationships/image" Target="../media/image233.emf"/><Relationship Id="rId19" Type="http://schemas.openxmlformats.org/officeDocument/2006/relationships/oleObject" Target="../embeddings/oleObject163.bin"/><Relationship Id="rId18" Type="http://schemas.openxmlformats.org/officeDocument/2006/relationships/image" Target="../media/image240.emf"/><Relationship Id="rId17" Type="http://schemas.openxmlformats.org/officeDocument/2006/relationships/oleObject" Target="../embeddings/oleObject162.bin"/><Relationship Id="rId16" Type="http://schemas.openxmlformats.org/officeDocument/2006/relationships/image" Target="../media/image239.emf"/><Relationship Id="rId15" Type="http://schemas.openxmlformats.org/officeDocument/2006/relationships/oleObject" Target="../embeddings/oleObject161.bin"/><Relationship Id="rId14" Type="http://schemas.openxmlformats.org/officeDocument/2006/relationships/image" Target="../media/image31.png"/><Relationship Id="rId13" Type="http://schemas.openxmlformats.org/officeDocument/2006/relationships/image" Target="../media/image232.png"/><Relationship Id="rId12" Type="http://schemas.openxmlformats.org/officeDocument/2006/relationships/image" Target="../media/image238.emf"/><Relationship Id="rId11" Type="http://schemas.openxmlformats.org/officeDocument/2006/relationships/oleObject" Target="../embeddings/oleObject160.bin"/><Relationship Id="rId10" Type="http://schemas.openxmlformats.org/officeDocument/2006/relationships/image" Target="../media/image237.emf"/><Relationship Id="rId1" Type="http://schemas.openxmlformats.org/officeDocument/2006/relationships/oleObject" Target="../embeddings/oleObject155.bin"/></Relationships>
</file>

<file path=ppt/slides/_rels/slide107.xml.rels><?xml version="1.0" encoding="UTF-8" standalone="yes"?>
<Relationships xmlns="http://schemas.openxmlformats.org/package/2006/relationships"><Relationship Id="rId9" Type="http://schemas.openxmlformats.org/officeDocument/2006/relationships/oleObject" Target="../embeddings/oleObject168.bin"/><Relationship Id="rId8" Type="http://schemas.openxmlformats.org/officeDocument/2006/relationships/image" Target="../media/image245.emf"/><Relationship Id="rId7" Type="http://schemas.openxmlformats.org/officeDocument/2006/relationships/oleObject" Target="../embeddings/oleObject167.bin"/><Relationship Id="rId6" Type="http://schemas.openxmlformats.org/officeDocument/2006/relationships/image" Target="../media/image244.emf"/><Relationship Id="rId5" Type="http://schemas.openxmlformats.org/officeDocument/2006/relationships/oleObject" Target="../embeddings/oleObject166.bin"/><Relationship Id="rId4" Type="http://schemas.openxmlformats.org/officeDocument/2006/relationships/image" Target="../media/image243.emf"/><Relationship Id="rId3" Type="http://schemas.openxmlformats.org/officeDocument/2006/relationships/oleObject" Target="../embeddings/oleObject165.bin"/><Relationship Id="rId2" Type="http://schemas.openxmlformats.org/officeDocument/2006/relationships/image" Target="../media/image242.emf"/><Relationship Id="rId18" Type="http://schemas.openxmlformats.org/officeDocument/2006/relationships/vmlDrawing" Target="../drawings/vmlDrawing44.vml"/><Relationship Id="rId17" Type="http://schemas.openxmlformats.org/officeDocument/2006/relationships/slideLayout" Target="../slideLayouts/slideLayout7.xml"/><Relationship Id="rId16" Type="http://schemas.openxmlformats.org/officeDocument/2006/relationships/image" Target="../media/image249.emf"/><Relationship Id="rId15" Type="http://schemas.openxmlformats.org/officeDocument/2006/relationships/oleObject" Target="../embeddings/oleObject171.bin"/><Relationship Id="rId14" Type="http://schemas.openxmlformats.org/officeDocument/2006/relationships/image" Target="../media/image248.emf"/><Relationship Id="rId13" Type="http://schemas.openxmlformats.org/officeDocument/2006/relationships/oleObject" Target="../embeddings/oleObject170.bin"/><Relationship Id="rId12" Type="http://schemas.openxmlformats.org/officeDocument/2006/relationships/image" Target="../media/image247.emf"/><Relationship Id="rId11" Type="http://schemas.openxmlformats.org/officeDocument/2006/relationships/oleObject" Target="../embeddings/oleObject169.bin"/><Relationship Id="rId10" Type="http://schemas.openxmlformats.org/officeDocument/2006/relationships/image" Target="../media/image246.emf"/><Relationship Id="rId1" Type="http://schemas.openxmlformats.org/officeDocument/2006/relationships/oleObject" Target="../embeddings/oleObject164.bin"/></Relationships>
</file>

<file path=ppt/slides/_rels/slide108.xml.rels><?xml version="1.0" encoding="UTF-8" standalone="yes"?>
<Relationships xmlns="http://schemas.openxmlformats.org/package/2006/relationships"><Relationship Id="rId9" Type="http://schemas.openxmlformats.org/officeDocument/2006/relationships/oleObject" Target="../embeddings/oleObject176.bin"/><Relationship Id="rId8" Type="http://schemas.openxmlformats.org/officeDocument/2006/relationships/image" Target="../media/image253.emf"/><Relationship Id="rId7" Type="http://schemas.openxmlformats.org/officeDocument/2006/relationships/oleObject" Target="../embeddings/oleObject175.bin"/><Relationship Id="rId6" Type="http://schemas.openxmlformats.org/officeDocument/2006/relationships/image" Target="../media/image252.emf"/><Relationship Id="rId5" Type="http://schemas.openxmlformats.org/officeDocument/2006/relationships/oleObject" Target="../embeddings/oleObject174.bin"/><Relationship Id="rId4" Type="http://schemas.openxmlformats.org/officeDocument/2006/relationships/image" Target="../media/image251.emf"/><Relationship Id="rId3" Type="http://schemas.openxmlformats.org/officeDocument/2006/relationships/oleObject" Target="../embeddings/oleObject173.bin"/><Relationship Id="rId2" Type="http://schemas.openxmlformats.org/officeDocument/2006/relationships/image" Target="../media/image250.emf"/><Relationship Id="rId17" Type="http://schemas.openxmlformats.org/officeDocument/2006/relationships/vmlDrawing" Target="../drawings/vmlDrawing45.vml"/><Relationship Id="rId16" Type="http://schemas.openxmlformats.org/officeDocument/2006/relationships/slideLayout" Target="../slideLayouts/slideLayout7.xml"/><Relationship Id="rId15" Type="http://schemas.openxmlformats.org/officeDocument/2006/relationships/image" Target="../media/image257.png"/><Relationship Id="rId14" Type="http://schemas.openxmlformats.org/officeDocument/2006/relationships/image" Target="../media/image256.emf"/><Relationship Id="rId13" Type="http://schemas.openxmlformats.org/officeDocument/2006/relationships/oleObject" Target="../embeddings/oleObject178.bin"/><Relationship Id="rId12" Type="http://schemas.openxmlformats.org/officeDocument/2006/relationships/image" Target="../media/image255.emf"/><Relationship Id="rId11" Type="http://schemas.openxmlformats.org/officeDocument/2006/relationships/oleObject" Target="../embeddings/oleObject177.bin"/><Relationship Id="rId10" Type="http://schemas.openxmlformats.org/officeDocument/2006/relationships/image" Target="../media/image254.emf"/><Relationship Id="rId1" Type="http://schemas.openxmlformats.org/officeDocument/2006/relationships/oleObject" Target="../embeddings/oleObject172.bin"/></Relationships>
</file>

<file path=ppt/slides/_rels/slide10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audio" Target="../media/audio3.wav"/><Relationship Id="rId7" Type="http://schemas.openxmlformats.org/officeDocument/2006/relationships/image" Target="../media/image260.emf"/><Relationship Id="rId6" Type="http://schemas.openxmlformats.org/officeDocument/2006/relationships/oleObject" Target="../embeddings/oleObject180.bin"/><Relationship Id="rId5" Type="http://schemas.openxmlformats.org/officeDocument/2006/relationships/image" Target="../media/image259.emf"/><Relationship Id="rId4" Type="http://schemas.openxmlformats.org/officeDocument/2006/relationships/oleObject" Target="../embeddings/oleObject179.bin"/><Relationship Id="rId3" Type="http://schemas.openxmlformats.org/officeDocument/2006/relationships/image" Target="../media/image258.png"/><Relationship Id="rId2" Type="http://schemas.openxmlformats.org/officeDocument/2006/relationships/image" Target="../media/image232.png"/><Relationship Id="rId10" Type="http://schemas.openxmlformats.org/officeDocument/2006/relationships/vmlDrawing" Target="../drawings/vmlDrawing46.vml"/><Relationship Id="rId1"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10.xml.rels><?xml version="1.0" encoding="UTF-8" standalone="yes"?>
<Relationships xmlns="http://schemas.openxmlformats.org/package/2006/relationships"><Relationship Id="rId9" Type="http://schemas.openxmlformats.org/officeDocument/2006/relationships/oleObject" Target="../embeddings/oleObject184.bin"/><Relationship Id="rId8" Type="http://schemas.openxmlformats.org/officeDocument/2006/relationships/image" Target="../media/image31.png"/><Relationship Id="rId7" Type="http://schemas.openxmlformats.org/officeDocument/2006/relationships/image" Target="../media/image232.png"/><Relationship Id="rId6" Type="http://schemas.openxmlformats.org/officeDocument/2006/relationships/image" Target="../media/image263.wmf"/><Relationship Id="rId5" Type="http://schemas.openxmlformats.org/officeDocument/2006/relationships/oleObject" Target="../embeddings/oleObject183.bin"/><Relationship Id="rId4" Type="http://schemas.openxmlformats.org/officeDocument/2006/relationships/image" Target="../media/image262.emf"/><Relationship Id="rId3" Type="http://schemas.openxmlformats.org/officeDocument/2006/relationships/oleObject" Target="../embeddings/oleObject182.bin"/><Relationship Id="rId2" Type="http://schemas.openxmlformats.org/officeDocument/2006/relationships/image" Target="../media/image261.emf"/><Relationship Id="rId18" Type="http://schemas.openxmlformats.org/officeDocument/2006/relationships/vmlDrawing" Target="../drawings/vmlDrawing47.vml"/><Relationship Id="rId17" Type="http://schemas.openxmlformats.org/officeDocument/2006/relationships/slideLayout" Target="../slideLayouts/slideLayout7.xml"/><Relationship Id="rId16" Type="http://schemas.openxmlformats.org/officeDocument/2006/relationships/image" Target="../media/image267.emf"/><Relationship Id="rId15" Type="http://schemas.openxmlformats.org/officeDocument/2006/relationships/oleObject" Target="../embeddings/oleObject187.bin"/><Relationship Id="rId14" Type="http://schemas.openxmlformats.org/officeDocument/2006/relationships/image" Target="../media/image266.emf"/><Relationship Id="rId13" Type="http://schemas.openxmlformats.org/officeDocument/2006/relationships/oleObject" Target="../embeddings/oleObject186.bin"/><Relationship Id="rId12" Type="http://schemas.openxmlformats.org/officeDocument/2006/relationships/image" Target="../media/image265.emf"/><Relationship Id="rId11" Type="http://schemas.openxmlformats.org/officeDocument/2006/relationships/oleObject" Target="../embeddings/oleObject185.bin"/><Relationship Id="rId10" Type="http://schemas.openxmlformats.org/officeDocument/2006/relationships/image" Target="../media/image264.emf"/><Relationship Id="rId1" Type="http://schemas.openxmlformats.org/officeDocument/2006/relationships/oleObject" Target="../embeddings/oleObject181.bin"/></Relationships>
</file>

<file path=ppt/slides/_rels/slide111.xml.rels><?xml version="1.0" encoding="UTF-8" standalone="yes"?>
<Relationships xmlns="http://schemas.openxmlformats.org/package/2006/relationships"><Relationship Id="rId8" Type="http://schemas.openxmlformats.org/officeDocument/2006/relationships/vmlDrawing" Target="../drawings/vmlDrawing48.vml"/><Relationship Id="rId7" Type="http://schemas.openxmlformats.org/officeDocument/2006/relationships/slideLayout" Target="../slideLayouts/slideLayout7.xml"/><Relationship Id="rId6" Type="http://schemas.openxmlformats.org/officeDocument/2006/relationships/image" Target="../media/image270.emf"/><Relationship Id="rId5" Type="http://schemas.openxmlformats.org/officeDocument/2006/relationships/oleObject" Target="../embeddings/oleObject190.bin"/><Relationship Id="rId4" Type="http://schemas.openxmlformats.org/officeDocument/2006/relationships/image" Target="../media/image269.wmf"/><Relationship Id="rId3" Type="http://schemas.openxmlformats.org/officeDocument/2006/relationships/oleObject" Target="../embeddings/oleObject189.bin"/><Relationship Id="rId2" Type="http://schemas.openxmlformats.org/officeDocument/2006/relationships/image" Target="../media/image268.emf"/><Relationship Id="rId1" Type="http://schemas.openxmlformats.org/officeDocument/2006/relationships/oleObject" Target="../embeddings/oleObject188.bin"/></Relationships>
</file>

<file path=ppt/slides/_rels/slide112.xml.rels><?xml version="1.0" encoding="UTF-8" standalone="yes"?>
<Relationships xmlns="http://schemas.openxmlformats.org/package/2006/relationships"><Relationship Id="rId9" Type="http://schemas.openxmlformats.org/officeDocument/2006/relationships/oleObject" Target="../embeddings/oleObject195.bin"/><Relationship Id="rId8" Type="http://schemas.openxmlformats.org/officeDocument/2006/relationships/image" Target="../media/image274.emf"/><Relationship Id="rId7" Type="http://schemas.openxmlformats.org/officeDocument/2006/relationships/oleObject" Target="../embeddings/oleObject194.bin"/><Relationship Id="rId6" Type="http://schemas.openxmlformats.org/officeDocument/2006/relationships/image" Target="../media/image273.emf"/><Relationship Id="rId5" Type="http://schemas.openxmlformats.org/officeDocument/2006/relationships/oleObject" Target="../embeddings/oleObject193.bin"/><Relationship Id="rId4" Type="http://schemas.openxmlformats.org/officeDocument/2006/relationships/image" Target="../media/image272.emf"/><Relationship Id="rId3" Type="http://schemas.openxmlformats.org/officeDocument/2006/relationships/oleObject" Target="../embeddings/oleObject192.bin"/><Relationship Id="rId24" Type="http://schemas.openxmlformats.org/officeDocument/2006/relationships/vmlDrawing" Target="../drawings/vmlDrawing49.vml"/><Relationship Id="rId23" Type="http://schemas.openxmlformats.org/officeDocument/2006/relationships/slideLayout" Target="../slideLayouts/slideLayout7.xml"/><Relationship Id="rId22" Type="http://schemas.openxmlformats.org/officeDocument/2006/relationships/image" Target="../media/image281.emf"/><Relationship Id="rId21" Type="http://schemas.openxmlformats.org/officeDocument/2006/relationships/oleObject" Target="../embeddings/oleObject201.bin"/><Relationship Id="rId20" Type="http://schemas.openxmlformats.org/officeDocument/2006/relationships/image" Target="../media/image280.emf"/><Relationship Id="rId2" Type="http://schemas.openxmlformats.org/officeDocument/2006/relationships/image" Target="../media/image271.emf"/><Relationship Id="rId19" Type="http://schemas.openxmlformats.org/officeDocument/2006/relationships/oleObject" Target="../embeddings/oleObject200.bin"/><Relationship Id="rId18" Type="http://schemas.openxmlformats.org/officeDocument/2006/relationships/image" Target="../media/image279.emf"/><Relationship Id="rId17" Type="http://schemas.openxmlformats.org/officeDocument/2006/relationships/oleObject" Target="../embeddings/oleObject199.bin"/><Relationship Id="rId16" Type="http://schemas.openxmlformats.org/officeDocument/2006/relationships/image" Target="../media/image278.emf"/><Relationship Id="rId15" Type="http://schemas.openxmlformats.org/officeDocument/2006/relationships/oleObject" Target="../embeddings/oleObject198.bin"/><Relationship Id="rId14" Type="http://schemas.openxmlformats.org/officeDocument/2006/relationships/image" Target="../media/image277.emf"/><Relationship Id="rId13" Type="http://schemas.openxmlformats.org/officeDocument/2006/relationships/oleObject" Target="../embeddings/oleObject197.bin"/><Relationship Id="rId12" Type="http://schemas.openxmlformats.org/officeDocument/2006/relationships/image" Target="../media/image276.emf"/><Relationship Id="rId11" Type="http://schemas.openxmlformats.org/officeDocument/2006/relationships/oleObject" Target="../embeddings/oleObject196.bin"/><Relationship Id="rId10" Type="http://schemas.openxmlformats.org/officeDocument/2006/relationships/image" Target="../media/image275.emf"/><Relationship Id="rId1" Type="http://schemas.openxmlformats.org/officeDocument/2006/relationships/oleObject" Target="../embeddings/oleObject191.bin"/></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2.png"/></Relationships>
</file>

<file path=ppt/slides/_rels/slide114.xml.rels><?xml version="1.0" encoding="UTF-8" standalone="yes"?>
<Relationships xmlns="http://schemas.openxmlformats.org/package/2006/relationships"><Relationship Id="rId9" Type="http://schemas.openxmlformats.org/officeDocument/2006/relationships/oleObject" Target="../embeddings/oleObject206.bin"/><Relationship Id="rId8" Type="http://schemas.openxmlformats.org/officeDocument/2006/relationships/image" Target="../media/image286.emf"/><Relationship Id="rId7" Type="http://schemas.openxmlformats.org/officeDocument/2006/relationships/oleObject" Target="../embeddings/oleObject205.bin"/><Relationship Id="rId6" Type="http://schemas.openxmlformats.org/officeDocument/2006/relationships/image" Target="../media/image285.emf"/><Relationship Id="rId5" Type="http://schemas.openxmlformats.org/officeDocument/2006/relationships/oleObject" Target="../embeddings/oleObject204.bin"/><Relationship Id="rId4" Type="http://schemas.openxmlformats.org/officeDocument/2006/relationships/image" Target="../media/image284.emf"/><Relationship Id="rId3" Type="http://schemas.openxmlformats.org/officeDocument/2006/relationships/oleObject" Target="../embeddings/oleObject203.bin"/><Relationship Id="rId23" Type="http://schemas.openxmlformats.org/officeDocument/2006/relationships/vmlDrawing" Target="../drawings/vmlDrawing50.vml"/><Relationship Id="rId22" Type="http://schemas.openxmlformats.org/officeDocument/2006/relationships/slideLayout" Target="../slideLayouts/slideLayout7.xml"/><Relationship Id="rId21" Type="http://schemas.openxmlformats.org/officeDocument/2006/relationships/image" Target="../media/image294.emf"/><Relationship Id="rId20" Type="http://schemas.openxmlformats.org/officeDocument/2006/relationships/oleObject" Target="../embeddings/oleObject210.bin"/><Relationship Id="rId2" Type="http://schemas.openxmlformats.org/officeDocument/2006/relationships/image" Target="../media/image283.emf"/><Relationship Id="rId19" Type="http://schemas.openxmlformats.org/officeDocument/2006/relationships/image" Target="../media/image293.png"/><Relationship Id="rId18" Type="http://schemas.openxmlformats.org/officeDocument/2006/relationships/image" Target="../media/image292.png"/><Relationship Id="rId17" Type="http://schemas.openxmlformats.org/officeDocument/2006/relationships/image" Target="../media/image291.png"/><Relationship Id="rId16" Type="http://schemas.openxmlformats.org/officeDocument/2006/relationships/image" Target="../media/image290.emf"/><Relationship Id="rId15" Type="http://schemas.openxmlformats.org/officeDocument/2006/relationships/oleObject" Target="../embeddings/oleObject209.bin"/><Relationship Id="rId14" Type="http://schemas.openxmlformats.org/officeDocument/2006/relationships/image" Target="../media/image289.emf"/><Relationship Id="rId13" Type="http://schemas.openxmlformats.org/officeDocument/2006/relationships/oleObject" Target="../embeddings/oleObject208.bin"/><Relationship Id="rId12" Type="http://schemas.openxmlformats.org/officeDocument/2006/relationships/image" Target="../media/image288.emf"/><Relationship Id="rId11" Type="http://schemas.openxmlformats.org/officeDocument/2006/relationships/oleObject" Target="../embeddings/oleObject207.bin"/><Relationship Id="rId10" Type="http://schemas.openxmlformats.org/officeDocument/2006/relationships/image" Target="../media/image287.emf"/><Relationship Id="rId1" Type="http://schemas.openxmlformats.org/officeDocument/2006/relationships/oleObject" Target="../embeddings/oleObject202.bin"/></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4" Type="http://schemas.openxmlformats.org/officeDocument/2006/relationships/vmlDrawing" Target="../drawings/vmlDrawing51.vml"/><Relationship Id="rId3" Type="http://schemas.openxmlformats.org/officeDocument/2006/relationships/slideLayout" Target="../slideLayouts/slideLayout7.xml"/><Relationship Id="rId2" Type="http://schemas.openxmlformats.org/officeDocument/2006/relationships/image" Target="../media/image295.emf"/><Relationship Id="rId1" Type="http://schemas.openxmlformats.org/officeDocument/2006/relationships/oleObject" Target="../embeddings/oleObject211.bin"/></Relationships>
</file>

<file path=ppt/slides/_rels/slide117.xml.rels><?xml version="1.0" encoding="UTF-8" standalone="yes"?>
<Relationships xmlns="http://schemas.openxmlformats.org/package/2006/relationships"><Relationship Id="rId4" Type="http://schemas.openxmlformats.org/officeDocument/2006/relationships/vmlDrawing" Target="../drawings/vmlDrawing52.vml"/><Relationship Id="rId3" Type="http://schemas.openxmlformats.org/officeDocument/2006/relationships/slideLayout" Target="../slideLayouts/slideLayout7.xml"/><Relationship Id="rId2" Type="http://schemas.openxmlformats.org/officeDocument/2006/relationships/image" Target="../media/image296.emf"/><Relationship Id="rId1" Type="http://schemas.openxmlformats.org/officeDocument/2006/relationships/oleObject" Target="../embeddings/oleObject212.bin"/></Relationships>
</file>

<file path=ppt/slides/_rels/slide118.xml.rels><?xml version="1.0" encoding="UTF-8" standalone="yes"?>
<Relationships xmlns="http://schemas.openxmlformats.org/package/2006/relationships"><Relationship Id="rId4" Type="http://schemas.openxmlformats.org/officeDocument/2006/relationships/vmlDrawing" Target="../drawings/vmlDrawing53.vml"/><Relationship Id="rId3" Type="http://schemas.openxmlformats.org/officeDocument/2006/relationships/slideLayout" Target="../slideLayouts/slideLayout7.xml"/><Relationship Id="rId2" Type="http://schemas.openxmlformats.org/officeDocument/2006/relationships/image" Target="../media/image297.wmf"/><Relationship Id="rId1" Type="http://schemas.openxmlformats.org/officeDocument/2006/relationships/oleObject" Target="../embeddings/oleObject213.bin"/></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20.xml.rels><?xml version="1.0" encoding="UTF-8" standalone="yes"?>
<Relationships xmlns="http://schemas.openxmlformats.org/package/2006/relationships"><Relationship Id="rId9" Type="http://schemas.openxmlformats.org/officeDocument/2006/relationships/oleObject" Target="../embeddings/oleObject218.bin"/><Relationship Id="rId8" Type="http://schemas.openxmlformats.org/officeDocument/2006/relationships/image" Target="../media/image301.wmf"/><Relationship Id="rId7" Type="http://schemas.openxmlformats.org/officeDocument/2006/relationships/oleObject" Target="../embeddings/oleObject217.bin"/><Relationship Id="rId6" Type="http://schemas.openxmlformats.org/officeDocument/2006/relationships/image" Target="../media/image300.wmf"/><Relationship Id="rId5" Type="http://schemas.openxmlformats.org/officeDocument/2006/relationships/oleObject" Target="../embeddings/oleObject216.bin"/><Relationship Id="rId4" Type="http://schemas.openxmlformats.org/officeDocument/2006/relationships/image" Target="../media/image299.wmf"/><Relationship Id="rId3" Type="http://schemas.openxmlformats.org/officeDocument/2006/relationships/oleObject" Target="../embeddings/oleObject215.bin"/><Relationship Id="rId2" Type="http://schemas.openxmlformats.org/officeDocument/2006/relationships/image" Target="../media/image298.wmf"/><Relationship Id="rId18" Type="http://schemas.openxmlformats.org/officeDocument/2006/relationships/vmlDrawing" Target="../drawings/vmlDrawing54.vml"/><Relationship Id="rId17" Type="http://schemas.openxmlformats.org/officeDocument/2006/relationships/slideLayout" Target="../slideLayouts/slideLayout2.xml"/><Relationship Id="rId16" Type="http://schemas.openxmlformats.org/officeDocument/2006/relationships/image" Target="../media/image305.wmf"/><Relationship Id="rId15" Type="http://schemas.openxmlformats.org/officeDocument/2006/relationships/oleObject" Target="../embeddings/oleObject221.bin"/><Relationship Id="rId14" Type="http://schemas.openxmlformats.org/officeDocument/2006/relationships/image" Target="../media/image304.wmf"/><Relationship Id="rId13" Type="http://schemas.openxmlformats.org/officeDocument/2006/relationships/oleObject" Target="../embeddings/oleObject220.bin"/><Relationship Id="rId12" Type="http://schemas.openxmlformats.org/officeDocument/2006/relationships/image" Target="../media/image303.wmf"/><Relationship Id="rId11" Type="http://schemas.openxmlformats.org/officeDocument/2006/relationships/oleObject" Target="../embeddings/oleObject219.bin"/><Relationship Id="rId10" Type="http://schemas.openxmlformats.org/officeDocument/2006/relationships/image" Target="../media/image302.wmf"/><Relationship Id="rId1" Type="http://schemas.openxmlformats.org/officeDocument/2006/relationships/oleObject" Target="../embeddings/oleObject214.bin"/></Relationships>
</file>

<file path=ppt/slides/_rels/slide121.xml.rels><?xml version="1.0" encoding="UTF-8" standalone="yes"?>
<Relationships xmlns="http://schemas.openxmlformats.org/package/2006/relationships"><Relationship Id="rId6" Type="http://schemas.openxmlformats.org/officeDocument/2006/relationships/vmlDrawing" Target="../drawings/vmlDrawing55.vml"/><Relationship Id="rId5" Type="http://schemas.openxmlformats.org/officeDocument/2006/relationships/slideLayout" Target="../slideLayouts/slideLayout7.xml"/><Relationship Id="rId4" Type="http://schemas.openxmlformats.org/officeDocument/2006/relationships/image" Target="../media/image307.emf"/><Relationship Id="rId3" Type="http://schemas.openxmlformats.org/officeDocument/2006/relationships/oleObject" Target="../embeddings/oleObject223.bin"/><Relationship Id="rId2" Type="http://schemas.openxmlformats.org/officeDocument/2006/relationships/image" Target="../media/image306.emf"/><Relationship Id="rId1" Type="http://schemas.openxmlformats.org/officeDocument/2006/relationships/oleObject" Target="../embeddings/oleObject222.bin"/></Relationships>
</file>

<file path=ppt/slides/_rels/slide12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311.emf"/><Relationship Id="rId7" Type="http://schemas.openxmlformats.org/officeDocument/2006/relationships/oleObject" Target="../embeddings/oleObject227.bin"/><Relationship Id="rId6" Type="http://schemas.openxmlformats.org/officeDocument/2006/relationships/image" Target="../media/image310.emf"/><Relationship Id="rId5" Type="http://schemas.openxmlformats.org/officeDocument/2006/relationships/oleObject" Target="../embeddings/oleObject226.bin"/><Relationship Id="rId4" Type="http://schemas.openxmlformats.org/officeDocument/2006/relationships/image" Target="../media/image309.emf"/><Relationship Id="rId3" Type="http://schemas.openxmlformats.org/officeDocument/2006/relationships/oleObject" Target="../embeddings/oleObject225.bin"/><Relationship Id="rId2" Type="http://schemas.openxmlformats.org/officeDocument/2006/relationships/image" Target="../media/image308.emf"/><Relationship Id="rId10" Type="http://schemas.openxmlformats.org/officeDocument/2006/relationships/vmlDrawing" Target="../drawings/vmlDrawing56.vml"/><Relationship Id="rId1" Type="http://schemas.openxmlformats.org/officeDocument/2006/relationships/oleObject" Target="../embeddings/oleObject224.bin"/></Relationships>
</file>

<file path=ppt/slides/_rels/slide123.xml.rels><?xml version="1.0" encoding="UTF-8" standalone="yes"?>
<Relationships xmlns="http://schemas.openxmlformats.org/package/2006/relationships"><Relationship Id="rId4" Type="http://schemas.openxmlformats.org/officeDocument/2006/relationships/vmlDrawing" Target="../drawings/vmlDrawing57.vml"/><Relationship Id="rId3" Type="http://schemas.openxmlformats.org/officeDocument/2006/relationships/slideLayout" Target="../slideLayouts/slideLayout7.xml"/><Relationship Id="rId2" Type="http://schemas.openxmlformats.org/officeDocument/2006/relationships/image" Target="../media/image248.emf"/><Relationship Id="rId1" Type="http://schemas.openxmlformats.org/officeDocument/2006/relationships/oleObject" Target="../embeddings/oleObject228.bin"/></Relationships>
</file>

<file path=ppt/slides/_rels/slide124.xml.rels><?xml version="1.0" encoding="UTF-8" standalone="yes"?>
<Relationships xmlns="http://schemas.openxmlformats.org/package/2006/relationships"><Relationship Id="rId9" Type="http://schemas.openxmlformats.org/officeDocument/2006/relationships/vmlDrawing" Target="../drawings/vmlDrawing58.vml"/><Relationship Id="rId8" Type="http://schemas.openxmlformats.org/officeDocument/2006/relationships/slideLayout" Target="../slideLayouts/slideLayout7.xml"/><Relationship Id="rId7" Type="http://schemas.openxmlformats.org/officeDocument/2006/relationships/image" Target="../media/image315.jpeg"/><Relationship Id="rId6" Type="http://schemas.openxmlformats.org/officeDocument/2006/relationships/image" Target="../media/image314.wmf"/><Relationship Id="rId5" Type="http://schemas.openxmlformats.org/officeDocument/2006/relationships/oleObject" Target="../embeddings/oleObject231.bin"/><Relationship Id="rId4" Type="http://schemas.openxmlformats.org/officeDocument/2006/relationships/image" Target="../media/image313.wmf"/><Relationship Id="rId3" Type="http://schemas.openxmlformats.org/officeDocument/2006/relationships/oleObject" Target="../embeddings/oleObject230.bin"/><Relationship Id="rId2" Type="http://schemas.openxmlformats.org/officeDocument/2006/relationships/image" Target="../media/image312.wmf"/><Relationship Id="rId1" Type="http://schemas.openxmlformats.org/officeDocument/2006/relationships/oleObject" Target="../embeddings/oleObject229.bin"/></Relationships>
</file>

<file path=ppt/slides/_rels/slide125.xml.rels><?xml version="1.0" encoding="UTF-8" standalone="yes"?>
<Relationships xmlns="http://schemas.openxmlformats.org/package/2006/relationships"><Relationship Id="rId9" Type="http://schemas.openxmlformats.org/officeDocument/2006/relationships/oleObject" Target="../embeddings/oleObject236.bin"/><Relationship Id="rId8" Type="http://schemas.openxmlformats.org/officeDocument/2006/relationships/image" Target="../media/image319.wmf"/><Relationship Id="rId7" Type="http://schemas.openxmlformats.org/officeDocument/2006/relationships/oleObject" Target="../embeddings/oleObject235.bin"/><Relationship Id="rId6" Type="http://schemas.openxmlformats.org/officeDocument/2006/relationships/image" Target="../media/image318.emf"/><Relationship Id="rId5" Type="http://schemas.openxmlformats.org/officeDocument/2006/relationships/oleObject" Target="../embeddings/oleObject234.bin"/><Relationship Id="rId4" Type="http://schemas.openxmlformats.org/officeDocument/2006/relationships/image" Target="../media/image317.emf"/><Relationship Id="rId3" Type="http://schemas.openxmlformats.org/officeDocument/2006/relationships/oleObject" Target="../embeddings/oleObject233.bin"/><Relationship Id="rId2" Type="http://schemas.openxmlformats.org/officeDocument/2006/relationships/image" Target="../media/image316.emf"/><Relationship Id="rId18" Type="http://schemas.openxmlformats.org/officeDocument/2006/relationships/vmlDrawing" Target="../drawings/vmlDrawing59.vml"/><Relationship Id="rId17" Type="http://schemas.openxmlformats.org/officeDocument/2006/relationships/slideLayout" Target="../slideLayouts/slideLayout7.xml"/><Relationship Id="rId16" Type="http://schemas.openxmlformats.org/officeDocument/2006/relationships/image" Target="../media/image314.wmf"/><Relationship Id="rId15" Type="http://schemas.openxmlformats.org/officeDocument/2006/relationships/oleObject" Target="../embeddings/oleObject239.bin"/><Relationship Id="rId14" Type="http://schemas.openxmlformats.org/officeDocument/2006/relationships/image" Target="../media/image322.emf"/><Relationship Id="rId13" Type="http://schemas.openxmlformats.org/officeDocument/2006/relationships/oleObject" Target="../embeddings/oleObject238.bin"/><Relationship Id="rId12" Type="http://schemas.openxmlformats.org/officeDocument/2006/relationships/image" Target="../media/image321.emf"/><Relationship Id="rId11" Type="http://schemas.openxmlformats.org/officeDocument/2006/relationships/oleObject" Target="../embeddings/oleObject237.bin"/><Relationship Id="rId10" Type="http://schemas.openxmlformats.org/officeDocument/2006/relationships/image" Target="../media/image320.wmf"/><Relationship Id="rId1" Type="http://schemas.openxmlformats.org/officeDocument/2006/relationships/oleObject" Target="../embeddings/oleObject232.bin"/></Relationships>
</file>

<file path=ppt/slides/_rels/slide126.xml.rels><?xml version="1.0" encoding="UTF-8" standalone="yes"?>
<Relationships xmlns="http://schemas.openxmlformats.org/package/2006/relationships"><Relationship Id="rId6" Type="http://schemas.openxmlformats.org/officeDocument/2006/relationships/vmlDrawing" Target="../drawings/vmlDrawing60.vml"/><Relationship Id="rId5" Type="http://schemas.openxmlformats.org/officeDocument/2006/relationships/slideLayout" Target="../slideLayouts/slideLayout7.xml"/><Relationship Id="rId4" Type="http://schemas.openxmlformats.org/officeDocument/2006/relationships/image" Target="../media/image325.wmf"/><Relationship Id="rId3" Type="http://schemas.openxmlformats.org/officeDocument/2006/relationships/oleObject" Target="../embeddings/oleObject240.bin"/><Relationship Id="rId2" Type="http://schemas.openxmlformats.org/officeDocument/2006/relationships/image" Target="../media/image324.jpeg"/><Relationship Id="rId1" Type="http://schemas.openxmlformats.org/officeDocument/2006/relationships/image" Target="../media/image323.jpeg"/></Relationships>
</file>

<file path=ppt/slides/_rels/slide1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1.png"/><Relationship Id="rId1" Type="http://schemas.openxmlformats.org/officeDocument/2006/relationships/image" Target="../media/image60.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9" Type="http://schemas.openxmlformats.org/officeDocument/2006/relationships/vmlDrawing" Target="../drawings/vmlDrawing1.vml"/><Relationship Id="rId8" Type="http://schemas.openxmlformats.org/officeDocument/2006/relationships/slideLayout" Target="../slideLayouts/slideLayout6.xml"/><Relationship Id="rId7" Type="http://schemas.openxmlformats.org/officeDocument/2006/relationships/image" Target="../media/image14.png"/><Relationship Id="rId6" Type="http://schemas.openxmlformats.org/officeDocument/2006/relationships/image" Target="../media/image13.wmf"/><Relationship Id="rId5" Type="http://schemas.openxmlformats.org/officeDocument/2006/relationships/oleObject" Target="../embeddings/oleObject3.bin"/><Relationship Id="rId4" Type="http://schemas.openxmlformats.org/officeDocument/2006/relationships/image" Target="../media/image12.wmf"/><Relationship Id="rId3" Type="http://schemas.openxmlformats.org/officeDocument/2006/relationships/oleObject" Target="../embeddings/oleObject2.bin"/><Relationship Id="rId2" Type="http://schemas.openxmlformats.org/officeDocument/2006/relationships/image" Target="../media/image11.wmf"/><Relationship Id="rId1"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6.xml"/><Relationship Id="rId2" Type="http://schemas.openxmlformats.org/officeDocument/2006/relationships/image" Target="../media/image15.wmf"/><Relationship Id="rId1"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17.xml"/><Relationship Id="rId3" Type="http://schemas.openxmlformats.org/officeDocument/2006/relationships/image" Target="../media/image17.wmf"/><Relationship Id="rId2" Type="http://schemas.openxmlformats.org/officeDocument/2006/relationships/oleObject" Target="../embeddings/oleObject5.bin"/><Relationship Id="rId1"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9.png"/><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21.png"/><Relationship Id="rId1"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6.xml"/><Relationship Id="rId3" Type="http://schemas.openxmlformats.org/officeDocument/2006/relationships/image" Target="../media/image23.png"/><Relationship Id="rId2" Type="http://schemas.openxmlformats.org/officeDocument/2006/relationships/image" Target="../media/image22.wmf"/><Relationship Id="rId1"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4.png"/></Relationships>
</file>

<file path=ppt/slides/_rels/slide22.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7.xml"/><Relationship Id="rId2" Type="http://schemas.openxmlformats.org/officeDocument/2006/relationships/image" Target="../media/image26.wmf"/><Relationship Id="rId1" Type="http://schemas.openxmlformats.org/officeDocument/2006/relationships/oleObject" Target="../embeddings/oleObject8.bin"/></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26.xml.rels><?xml version="1.0" encoding="UTF-8" standalone="yes"?>
<Relationships xmlns="http://schemas.openxmlformats.org/package/2006/relationships"><Relationship Id="rId7" Type="http://schemas.openxmlformats.org/officeDocument/2006/relationships/vmlDrawing" Target="../drawings/vmlDrawing7.vml"/><Relationship Id="rId6"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wmf"/><Relationship Id="rId3" Type="http://schemas.openxmlformats.org/officeDocument/2006/relationships/oleObject" Target="../embeddings/oleObject10.bin"/><Relationship Id="rId2" Type="http://schemas.openxmlformats.org/officeDocument/2006/relationships/image" Target="../media/image28.wmf"/><Relationship Id="rId1" Type="http://schemas.openxmlformats.org/officeDocument/2006/relationships/oleObject" Target="../embeddings/oleObject9.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9" Type="http://schemas.openxmlformats.org/officeDocument/2006/relationships/image" Target="../media/image35.emf"/><Relationship Id="rId8" Type="http://schemas.openxmlformats.org/officeDocument/2006/relationships/oleObject" Target="../embeddings/oleObject14.bin"/><Relationship Id="rId7" Type="http://schemas.openxmlformats.org/officeDocument/2006/relationships/image" Target="../media/image34.emf"/><Relationship Id="rId6" Type="http://schemas.openxmlformats.org/officeDocument/2006/relationships/oleObject" Target="../embeddings/oleObject13.bin"/><Relationship Id="rId5" Type="http://schemas.openxmlformats.org/officeDocument/2006/relationships/image" Target="../media/image33.emf"/><Relationship Id="rId4" Type="http://schemas.openxmlformats.org/officeDocument/2006/relationships/oleObject" Target="../embeddings/oleObject12.bin"/><Relationship Id="rId3" Type="http://schemas.openxmlformats.org/officeDocument/2006/relationships/image" Target="../media/image32.emf"/><Relationship Id="rId23" Type="http://schemas.openxmlformats.org/officeDocument/2006/relationships/vmlDrawing" Target="../drawings/vmlDrawing8.vml"/><Relationship Id="rId22" Type="http://schemas.openxmlformats.org/officeDocument/2006/relationships/slideLayout" Target="../slideLayouts/slideLayout7.xml"/><Relationship Id="rId21" Type="http://schemas.openxmlformats.org/officeDocument/2006/relationships/image" Target="../media/image41.emf"/><Relationship Id="rId20" Type="http://schemas.openxmlformats.org/officeDocument/2006/relationships/oleObject" Target="../embeddings/oleObject20.bin"/><Relationship Id="rId2" Type="http://schemas.openxmlformats.org/officeDocument/2006/relationships/oleObject" Target="../embeddings/oleObject11.bin"/><Relationship Id="rId19" Type="http://schemas.openxmlformats.org/officeDocument/2006/relationships/image" Target="../media/image40.emf"/><Relationship Id="rId18" Type="http://schemas.openxmlformats.org/officeDocument/2006/relationships/oleObject" Target="../embeddings/oleObject19.bin"/><Relationship Id="rId17" Type="http://schemas.openxmlformats.org/officeDocument/2006/relationships/image" Target="../media/image39.emf"/><Relationship Id="rId16" Type="http://schemas.openxmlformats.org/officeDocument/2006/relationships/oleObject" Target="../embeddings/oleObject18.bin"/><Relationship Id="rId15" Type="http://schemas.openxmlformats.org/officeDocument/2006/relationships/image" Target="../media/image38.emf"/><Relationship Id="rId14" Type="http://schemas.openxmlformats.org/officeDocument/2006/relationships/oleObject" Target="../embeddings/oleObject17.bin"/><Relationship Id="rId13" Type="http://schemas.openxmlformats.org/officeDocument/2006/relationships/image" Target="../media/image37.emf"/><Relationship Id="rId12" Type="http://schemas.openxmlformats.org/officeDocument/2006/relationships/oleObject" Target="../embeddings/oleObject16.bin"/><Relationship Id="rId11" Type="http://schemas.openxmlformats.org/officeDocument/2006/relationships/image" Target="../media/image36.emf"/><Relationship Id="rId10" Type="http://schemas.openxmlformats.org/officeDocument/2006/relationships/oleObject" Target="../embeddings/oleObject15.bin"/><Relationship Id="rId1"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9" Type="http://schemas.openxmlformats.org/officeDocument/2006/relationships/oleObject" Target="../embeddings/oleObject25.bin"/><Relationship Id="rId8" Type="http://schemas.openxmlformats.org/officeDocument/2006/relationships/image" Target="../media/image46.emf"/><Relationship Id="rId7" Type="http://schemas.openxmlformats.org/officeDocument/2006/relationships/oleObject" Target="../embeddings/oleObject24.bin"/><Relationship Id="rId6" Type="http://schemas.openxmlformats.org/officeDocument/2006/relationships/image" Target="../media/image45.emf"/><Relationship Id="rId5" Type="http://schemas.openxmlformats.org/officeDocument/2006/relationships/oleObject" Target="../embeddings/oleObject23.bin"/><Relationship Id="rId4" Type="http://schemas.openxmlformats.org/officeDocument/2006/relationships/image" Target="../media/image44.emf"/><Relationship Id="rId3" Type="http://schemas.openxmlformats.org/officeDocument/2006/relationships/oleObject" Target="../embeddings/oleObject22.bin"/><Relationship Id="rId2" Type="http://schemas.openxmlformats.org/officeDocument/2006/relationships/image" Target="../media/image43.emf"/><Relationship Id="rId13" Type="http://schemas.openxmlformats.org/officeDocument/2006/relationships/vmlDrawing" Target="../drawings/vmlDrawing9.vml"/><Relationship Id="rId12" Type="http://schemas.openxmlformats.org/officeDocument/2006/relationships/slideLayout" Target="../slideLayouts/slideLayout7.xml"/><Relationship Id="rId11" Type="http://schemas.openxmlformats.org/officeDocument/2006/relationships/image" Target="../media/image48.png"/><Relationship Id="rId10" Type="http://schemas.openxmlformats.org/officeDocument/2006/relationships/image" Target="../media/image47.emf"/><Relationship Id="rId1" Type="http://schemas.openxmlformats.org/officeDocument/2006/relationships/oleObject" Target="../embeddings/oleObject21.bin"/></Relationships>
</file>

<file path=ppt/slides/_rels/slide31.xml.rels><?xml version="1.0" encoding="UTF-8" standalone="yes"?>
<Relationships xmlns="http://schemas.openxmlformats.org/package/2006/relationships"><Relationship Id="rId9" Type="http://schemas.openxmlformats.org/officeDocument/2006/relationships/oleObject" Target="../embeddings/oleObject30.bin"/><Relationship Id="rId8" Type="http://schemas.openxmlformats.org/officeDocument/2006/relationships/image" Target="../media/image52.emf"/><Relationship Id="rId7" Type="http://schemas.openxmlformats.org/officeDocument/2006/relationships/oleObject" Target="../embeddings/oleObject29.bin"/><Relationship Id="rId6" Type="http://schemas.openxmlformats.org/officeDocument/2006/relationships/image" Target="../media/image51.emf"/><Relationship Id="rId5" Type="http://schemas.openxmlformats.org/officeDocument/2006/relationships/oleObject" Target="../embeddings/oleObject28.bin"/><Relationship Id="rId4" Type="http://schemas.openxmlformats.org/officeDocument/2006/relationships/image" Target="../media/image50.emf"/><Relationship Id="rId3" Type="http://schemas.openxmlformats.org/officeDocument/2006/relationships/oleObject" Target="../embeddings/oleObject27.bin"/><Relationship Id="rId2" Type="http://schemas.openxmlformats.org/officeDocument/2006/relationships/image" Target="../media/image49.emf"/><Relationship Id="rId15" Type="http://schemas.openxmlformats.org/officeDocument/2006/relationships/vmlDrawing" Target="../drawings/vmlDrawing10.vml"/><Relationship Id="rId14" Type="http://schemas.openxmlformats.org/officeDocument/2006/relationships/slideLayout" Target="../slideLayouts/slideLayout7.xml"/><Relationship Id="rId13" Type="http://schemas.openxmlformats.org/officeDocument/2006/relationships/image" Target="../media/image55.png"/><Relationship Id="rId12" Type="http://schemas.openxmlformats.org/officeDocument/2006/relationships/image" Target="../media/image54.emf"/><Relationship Id="rId11" Type="http://schemas.openxmlformats.org/officeDocument/2006/relationships/oleObject" Target="../embeddings/oleObject31.bin"/><Relationship Id="rId10" Type="http://schemas.openxmlformats.org/officeDocument/2006/relationships/image" Target="../media/image53.emf"/><Relationship Id="rId1" Type="http://schemas.openxmlformats.org/officeDocument/2006/relationships/oleObject" Target="../embeddings/oleObject26.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56.png"/></Relationships>
</file>

<file path=ppt/slides/_rels/slide34.xml.rels><?xml version="1.0" encoding="UTF-8" standalone="yes"?>
<Relationships xmlns="http://schemas.openxmlformats.org/package/2006/relationships"><Relationship Id="rId7" Type="http://schemas.openxmlformats.org/officeDocument/2006/relationships/vmlDrawing" Target="../drawings/vmlDrawing11.vml"/><Relationship Id="rId6"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wmf"/><Relationship Id="rId3" Type="http://schemas.openxmlformats.org/officeDocument/2006/relationships/oleObject" Target="../embeddings/oleObject33.bin"/><Relationship Id="rId2" Type="http://schemas.openxmlformats.org/officeDocument/2006/relationships/image" Target="../media/image57.wmf"/><Relationship Id="rId1" Type="http://schemas.openxmlformats.org/officeDocument/2006/relationships/oleObject" Target="../embeddings/oleObject32.bin"/></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1.png"/><Relationship Id="rId1" Type="http://schemas.openxmlformats.org/officeDocument/2006/relationships/image" Target="../media/image60.png"/></Relationships>
</file>

<file path=ppt/slides/_rels/slide3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image" Target="../media/image6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8.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9.png"/></Relationships>
</file>

<file path=ppt/slides/_rels/slide45.xml.rels><?xml version="1.0" encoding="UTF-8" standalone="yes"?>
<Relationships xmlns="http://schemas.openxmlformats.org/package/2006/relationships"><Relationship Id="rId9" Type="http://schemas.openxmlformats.org/officeDocument/2006/relationships/vmlDrawing" Target="../drawings/vmlDrawing12.vml"/><Relationship Id="rId8" Type="http://schemas.openxmlformats.org/officeDocument/2006/relationships/slideLayout" Target="../slideLayouts/slideLayout7.xml"/><Relationship Id="rId7" Type="http://schemas.openxmlformats.org/officeDocument/2006/relationships/image" Target="../media/image73.wmf"/><Relationship Id="rId6" Type="http://schemas.openxmlformats.org/officeDocument/2006/relationships/oleObject" Target="../embeddings/oleObject36.bin"/><Relationship Id="rId5" Type="http://schemas.openxmlformats.org/officeDocument/2006/relationships/image" Target="../media/image72.wmf"/><Relationship Id="rId4" Type="http://schemas.openxmlformats.org/officeDocument/2006/relationships/oleObject" Target="../embeddings/oleObject35.bin"/><Relationship Id="rId3" Type="http://schemas.openxmlformats.org/officeDocument/2006/relationships/image" Target="../media/image71.wmf"/><Relationship Id="rId2" Type="http://schemas.openxmlformats.org/officeDocument/2006/relationships/oleObject" Target="../embeddings/oleObject34.bin"/><Relationship Id="rId1" Type="http://schemas.openxmlformats.org/officeDocument/2006/relationships/image" Target="../media/image7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6.wmf"/><Relationship Id="rId2" Type="http://schemas.openxmlformats.org/officeDocument/2006/relationships/image" Target="../media/image75.jpeg"/><Relationship Id="rId1" Type="http://schemas.openxmlformats.org/officeDocument/2006/relationships/image" Target="../media/image74.jpe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7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9.jpeg"/><Relationship Id="rId1" Type="http://schemas.openxmlformats.org/officeDocument/2006/relationships/image" Target="../media/image78.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0.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1.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vmlDrawing" Target="../drawings/vmlDrawing13.vml"/><Relationship Id="rId5" Type="http://schemas.openxmlformats.org/officeDocument/2006/relationships/slideLayout" Target="../slideLayouts/slideLayout7.xml"/><Relationship Id="rId4" Type="http://schemas.openxmlformats.org/officeDocument/2006/relationships/image" Target="../media/image84.wmf"/><Relationship Id="rId3" Type="http://schemas.openxmlformats.org/officeDocument/2006/relationships/oleObject" Target="../embeddings/oleObject38.bin"/><Relationship Id="rId2" Type="http://schemas.openxmlformats.org/officeDocument/2006/relationships/image" Target="../media/image83.wmf"/><Relationship Id="rId1" Type="http://schemas.openxmlformats.org/officeDocument/2006/relationships/oleObject" Target="../embeddings/oleObject37.bin"/></Relationships>
</file>

<file path=ppt/slides/_rels/slide56.xml.rels><?xml version="1.0" encoding="UTF-8" standalone="yes"?>
<Relationships xmlns="http://schemas.openxmlformats.org/package/2006/relationships"><Relationship Id="rId9" Type="http://schemas.openxmlformats.org/officeDocument/2006/relationships/vmlDrawing" Target="../drawings/vmlDrawing14.vml"/><Relationship Id="rId8" Type="http://schemas.openxmlformats.org/officeDocument/2006/relationships/slideLayout" Target="../slideLayouts/slideLayout7.xml"/><Relationship Id="rId7" Type="http://schemas.openxmlformats.org/officeDocument/2006/relationships/image" Target="../media/image89.wmf"/><Relationship Id="rId6" Type="http://schemas.openxmlformats.org/officeDocument/2006/relationships/oleObject" Target="../embeddings/oleObject40.bin"/><Relationship Id="rId5" Type="http://schemas.openxmlformats.org/officeDocument/2006/relationships/image" Target="../media/image88.wmf"/><Relationship Id="rId4" Type="http://schemas.openxmlformats.org/officeDocument/2006/relationships/oleObject" Target="../embeddings/oleObject39.bin"/><Relationship Id="rId3" Type="http://schemas.openxmlformats.org/officeDocument/2006/relationships/image" Target="../media/image87.png"/><Relationship Id="rId2" Type="http://schemas.openxmlformats.org/officeDocument/2006/relationships/image" Target="../media/image86.png"/><Relationship Id="rId10" Type="http://schemas.openxmlformats.org/officeDocument/2006/relationships/notesSlide" Target="../notesSlides/notesSlide2.xml"/><Relationship Id="rId1" Type="http://schemas.openxmlformats.org/officeDocument/2006/relationships/image" Target="../media/image85.png"/></Relationships>
</file>

<file path=ppt/slides/_rels/slide5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93.wmf"/><Relationship Id="rId7" Type="http://schemas.openxmlformats.org/officeDocument/2006/relationships/oleObject" Target="../embeddings/oleObject44.bin"/><Relationship Id="rId6" Type="http://schemas.openxmlformats.org/officeDocument/2006/relationships/image" Target="../media/image92.wmf"/><Relationship Id="rId5" Type="http://schemas.openxmlformats.org/officeDocument/2006/relationships/oleObject" Target="../embeddings/oleObject43.bin"/><Relationship Id="rId4" Type="http://schemas.openxmlformats.org/officeDocument/2006/relationships/image" Target="../media/image91.wmf"/><Relationship Id="rId3" Type="http://schemas.openxmlformats.org/officeDocument/2006/relationships/oleObject" Target="../embeddings/oleObject42.bin"/><Relationship Id="rId2" Type="http://schemas.openxmlformats.org/officeDocument/2006/relationships/image" Target="../media/image90.wmf"/><Relationship Id="rId11" Type="http://schemas.openxmlformats.org/officeDocument/2006/relationships/notesSlide" Target="../notesSlides/notesSlide3.xml"/><Relationship Id="rId10" Type="http://schemas.openxmlformats.org/officeDocument/2006/relationships/vmlDrawing" Target="../drawings/vmlDrawing15.vml"/><Relationship Id="rId1" Type="http://schemas.openxmlformats.org/officeDocument/2006/relationships/oleObject" Target="../embeddings/oleObject41.bin"/></Relationships>
</file>

<file path=ppt/slides/_rels/slide58.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vmlDrawing" Target="../drawings/vmlDrawing16.vml"/><Relationship Id="rId5" Type="http://schemas.openxmlformats.org/officeDocument/2006/relationships/slideLayout" Target="../slideLayouts/slideLayout7.xml"/><Relationship Id="rId4" Type="http://schemas.openxmlformats.org/officeDocument/2006/relationships/image" Target="../media/image95.wmf"/><Relationship Id="rId3" Type="http://schemas.openxmlformats.org/officeDocument/2006/relationships/oleObject" Target="../embeddings/oleObject46.bin"/><Relationship Id="rId2" Type="http://schemas.openxmlformats.org/officeDocument/2006/relationships/image" Target="../media/image94.wmf"/><Relationship Id="rId1" Type="http://schemas.openxmlformats.org/officeDocument/2006/relationships/oleObject" Target="../embeddings/oleObject45.bin"/></Relationships>
</file>

<file path=ppt/slides/_rels/slide59.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vmlDrawing" Target="../drawings/vmlDrawing17.vml"/><Relationship Id="rId5" Type="http://schemas.openxmlformats.org/officeDocument/2006/relationships/slideLayout" Target="../slideLayouts/slideLayout7.xml"/><Relationship Id="rId4" Type="http://schemas.openxmlformats.org/officeDocument/2006/relationships/image" Target="../media/image97.wmf"/><Relationship Id="rId3" Type="http://schemas.openxmlformats.org/officeDocument/2006/relationships/oleObject" Target="../embeddings/oleObject48.bin"/><Relationship Id="rId2" Type="http://schemas.openxmlformats.org/officeDocument/2006/relationships/image" Target="../media/image96.wmf"/><Relationship Id="rId1" Type="http://schemas.openxmlformats.org/officeDocument/2006/relationships/oleObject" Target="../embeddings/oleObject47.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jpeg"/></Relationships>
</file>

<file path=ppt/slides/_rels/slide60.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vmlDrawing" Target="../drawings/vmlDrawing18.vml"/><Relationship Id="rId6" Type="http://schemas.openxmlformats.org/officeDocument/2006/relationships/slideLayout" Target="../slideLayouts/slideLayout7.xml"/><Relationship Id="rId5" Type="http://schemas.openxmlformats.org/officeDocument/2006/relationships/image" Target="../media/image100.wmf"/><Relationship Id="rId4" Type="http://schemas.openxmlformats.org/officeDocument/2006/relationships/oleObject" Target="../embeddings/oleObject50.bin"/><Relationship Id="rId3" Type="http://schemas.openxmlformats.org/officeDocument/2006/relationships/image" Target="../media/image99.wmf"/><Relationship Id="rId2" Type="http://schemas.openxmlformats.org/officeDocument/2006/relationships/oleObject" Target="../embeddings/oleObject49.bin"/><Relationship Id="rId1" Type="http://schemas.openxmlformats.org/officeDocument/2006/relationships/image" Target="../media/image98.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9" Type="http://schemas.openxmlformats.org/officeDocument/2006/relationships/oleObject" Target="../embeddings/oleObject55.bin"/><Relationship Id="rId8" Type="http://schemas.openxmlformats.org/officeDocument/2006/relationships/image" Target="../media/image104.emf"/><Relationship Id="rId7" Type="http://schemas.openxmlformats.org/officeDocument/2006/relationships/oleObject" Target="../embeddings/oleObject54.bin"/><Relationship Id="rId6" Type="http://schemas.openxmlformats.org/officeDocument/2006/relationships/image" Target="../media/image103.emf"/><Relationship Id="rId5" Type="http://schemas.openxmlformats.org/officeDocument/2006/relationships/oleObject" Target="../embeddings/oleObject53.bin"/><Relationship Id="rId4" Type="http://schemas.openxmlformats.org/officeDocument/2006/relationships/image" Target="../media/image102.emf"/><Relationship Id="rId30" Type="http://schemas.openxmlformats.org/officeDocument/2006/relationships/vmlDrawing" Target="../drawings/vmlDrawing19.vml"/><Relationship Id="rId3" Type="http://schemas.openxmlformats.org/officeDocument/2006/relationships/oleObject" Target="../embeddings/oleObject52.bin"/><Relationship Id="rId29" Type="http://schemas.openxmlformats.org/officeDocument/2006/relationships/slideLayout" Target="../slideLayouts/slideLayout7.xml"/><Relationship Id="rId28" Type="http://schemas.openxmlformats.org/officeDocument/2006/relationships/image" Target="../media/image114.wmf"/><Relationship Id="rId27" Type="http://schemas.openxmlformats.org/officeDocument/2006/relationships/oleObject" Target="../embeddings/oleObject64.bin"/><Relationship Id="rId26" Type="http://schemas.openxmlformats.org/officeDocument/2006/relationships/image" Target="../media/image113.wmf"/><Relationship Id="rId25" Type="http://schemas.openxmlformats.org/officeDocument/2006/relationships/oleObject" Target="../embeddings/oleObject63.bin"/><Relationship Id="rId24" Type="http://schemas.openxmlformats.org/officeDocument/2006/relationships/image" Target="../media/image112.emf"/><Relationship Id="rId23" Type="http://schemas.openxmlformats.org/officeDocument/2006/relationships/oleObject" Target="../embeddings/oleObject62.bin"/><Relationship Id="rId22" Type="http://schemas.openxmlformats.org/officeDocument/2006/relationships/image" Target="../media/image111.emf"/><Relationship Id="rId21" Type="http://schemas.openxmlformats.org/officeDocument/2006/relationships/oleObject" Target="../embeddings/oleObject61.bin"/><Relationship Id="rId20" Type="http://schemas.openxmlformats.org/officeDocument/2006/relationships/image" Target="../media/image110.wmf"/><Relationship Id="rId2" Type="http://schemas.openxmlformats.org/officeDocument/2006/relationships/image" Target="../media/image101.emf"/><Relationship Id="rId19" Type="http://schemas.openxmlformats.org/officeDocument/2006/relationships/oleObject" Target="../embeddings/oleObject60.bin"/><Relationship Id="rId18" Type="http://schemas.openxmlformats.org/officeDocument/2006/relationships/image" Target="../media/image109.wmf"/><Relationship Id="rId17" Type="http://schemas.openxmlformats.org/officeDocument/2006/relationships/oleObject" Target="../embeddings/oleObject59.bin"/><Relationship Id="rId16" Type="http://schemas.openxmlformats.org/officeDocument/2006/relationships/image" Target="../media/image108.emf"/><Relationship Id="rId15" Type="http://schemas.openxmlformats.org/officeDocument/2006/relationships/oleObject" Target="../embeddings/oleObject58.bin"/><Relationship Id="rId14" Type="http://schemas.openxmlformats.org/officeDocument/2006/relationships/image" Target="../media/image107.emf"/><Relationship Id="rId13" Type="http://schemas.openxmlformats.org/officeDocument/2006/relationships/oleObject" Target="../embeddings/oleObject57.bin"/><Relationship Id="rId12" Type="http://schemas.openxmlformats.org/officeDocument/2006/relationships/image" Target="../media/image106.emf"/><Relationship Id="rId11" Type="http://schemas.openxmlformats.org/officeDocument/2006/relationships/oleObject" Target="../embeddings/oleObject56.bin"/><Relationship Id="rId10" Type="http://schemas.openxmlformats.org/officeDocument/2006/relationships/image" Target="../media/image105.emf"/><Relationship Id="rId1" Type="http://schemas.openxmlformats.org/officeDocument/2006/relationships/oleObject" Target="../embeddings/oleObject51.bin"/></Relationships>
</file>

<file path=ppt/slides/_rels/slide64.xml.rels><?xml version="1.0" encoding="UTF-8" standalone="yes"?>
<Relationships xmlns="http://schemas.openxmlformats.org/package/2006/relationships"><Relationship Id="rId9" Type="http://schemas.openxmlformats.org/officeDocument/2006/relationships/image" Target="../media/image119.png"/><Relationship Id="rId8" Type="http://schemas.openxmlformats.org/officeDocument/2006/relationships/image" Target="../media/image118.emf"/><Relationship Id="rId7" Type="http://schemas.openxmlformats.org/officeDocument/2006/relationships/oleObject" Target="../embeddings/oleObject68.bin"/><Relationship Id="rId6" Type="http://schemas.openxmlformats.org/officeDocument/2006/relationships/image" Target="../media/image117.emf"/><Relationship Id="rId5" Type="http://schemas.openxmlformats.org/officeDocument/2006/relationships/oleObject" Target="../embeddings/oleObject67.bin"/><Relationship Id="rId4" Type="http://schemas.openxmlformats.org/officeDocument/2006/relationships/image" Target="../media/image116.emf"/><Relationship Id="rId3" Type="http://schemas.openxmlformats.org/officeDocument/2006/relationships/oleObject" Target="../embeddings/oleObject66.bin"/><Relationship Id="rId2" Type="http://schemas.openxmlformats.org/officeDocument/2006/relationships/image" Target="../media/image115.emf"/><Relationship Id="rId11" Type="http://schemas.openxmlformats.org/officeDocument/2006/relationships/vmlDrawing" Target="../drawings/vmlDrawing20.vml"/><Relationship Id="rId10" Type="http://schemas.openxmlformats.org/officeDocument/2006/relationships/slideLayout" Target="../slideLayouts/slideLayout7.xml"/><Relationship Id="rId1" Type="http://schemas.openxmlformats.org/officeDocument/2006/relationships/oleObject" Target="../embeddings/oleObject65.bin"/></Relationships>
</file>

<file path=ppt/slides/_rels/slide65.xml.rels><?xml version="1.0" encoding="UTF-8" standalone="yes"?>
<Relationships xmlns="http://schemas.openxmlformats.org/package/2006/relationships"><Relationship Id="rId4" Type="http://schemas.openxmlformats.org/officeDocument/2006/relationships/vmlDrawing" Target="../drawings/vmlDrawing21.vml"/><Relationship Id="rId3" Type="http://schemas.openxmlformats.org/officeDocument/2006/relationships/slideLayout" Target="../slideLayouts/slideLayout7.xml"/><Relationship Id="rId2" Type="http://schemas.openxmlformats.org/officeDocument/2006/relationships/image" Target="../media/image120.emf"/><Relationship Id="rId1" Type="http://schemas.openxmlformats.org/officeDocument/2006/relationships/oleObject" Target="../embeddings/oleObject69.bin"/></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2.png"/><Relationship Id="rId1" Type="http://schemas.openxmlformats.org/officeDocument/2006/relationships/image" Target="../media/image121.png"/></Relationships>
</file>

<file path=ppt/slides/_rels/slide6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22.png"/><Relationship Id="rId7" Type="http://schemas.openxmlformats.org/officeDocument/2006/relationships/image" Target="../media/image121.png"/><Relationship Id="rId6" Type="http://schemas.openxmlformats.org/officeDocument/2006/relationships/image" Target="../media/image125.emf"/><Relationship Id="rId5" Type="http://schemas.openxmlformats.org/officeDocument/2006/relationships/oleObject" Target="../embeddings/oleObject72.bin"/><Relationship Id="rId4" Type="http://schemas.openxmlformats.org/officeDocument/2006/relationships/image" Target="../media/image124.emf"/><Relationship Id="rId3" Type="http://schemas.openxmlformats.org/officeDocument/2006/relationships/oleObject" Target="../embeddings/oleObject71.bin"/><Relationship Id="rId2" Type="http://schemas.openxmlformats.org/officeDocument/2006/relationships/image" Target="../media/image123.emf"/><Relationship Id="rId10" Type="http://schemas.openxmlformats.org/officeDocument/2006/relationships/vmlDrawing" Target="../drawings/vmlDrawing22.vml"/><Relationship Id="rId1" Type="http://schemas.openxmlformats.org/officeDocument/2006/relationships/oleObject" Target="../embeddings/oleObject70.bin"/></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70.xml.rels><?xml version="1.0" encoding="UTF-8" standalone="yes"?>
<Relationships xmlns="http://schemas.openxmlformats.org/package/2006/relationships"><Relationship Id="rId4" Type="http://schemas.openxmlformats.org/officeDocument/2006/relationships/vmlDrawing" Target="../drawings/vmlDrawing23.vml"/><Relationship Id="rId3" Type="http://schemas.openxmlformats.org/officeDocument/2006/relationships/slideLayout" Target="../slideLayouts/slideLayout2.xml"/><Relationship Id="rId2" Type="http://schemas.openxmlformats.org/officeDocument/2006/relationships/image" Target="../media/image126.wmf"/><Relationship Id="rId1" Type="http://schemas.openxmlformats.org/officeDocument/2006/relationships/oleObject" Target="../embeddings/oleObject73.bin"/></Relationships>
</file>

<file path=ppt/slides/_rels/slide71.xml.rels><?xml version="1.0" encoding="UTF-8" standalone="yes"?>
<Relationships xmlns="http://schemas.openxmlformats.org/package/2006/relationships"><Relationship Id="rId6" Type="http://schemas.openxmlformats.org/officeDocument/2006/relationships/vmlDrawing" Target="../drawings/vmlDrawing24.vml"/><Relationship Id="rId5" Type="http://schemas.openxmlformats.org/officeDocument/2006/relationships/slideLayout" Target="../slideLayouts/slideLayout15.xml"/><Relationship Id="rId4" Type="http://schemas.openxmlformats.org/officeDocument/2006/relationships/image" Target="../media/image129.wmf"/><Relationship Id="rId3" Type="http://schemas.openxmlformats.org/officeDocument/2006/relationships/oleObject" Target="../embeddings/oleObject74.bin"/><Relationship Id="rId2" Type="http://schemas.openxmlformats.org/officeDocument/2006/relationships/image" Target="../media/image128.png"/><Relationship Id="rId1" Type="http://schemas.openxmlformats.org/officeDocument/2006/relationships/image" Target="../media/image127.png"/></Relationships>
</file>

<file path=ppt/slides/_rels/slide72.xml.rels><?xml version="1.0" encoding="UTF-8" standalone="yes"?>
<Relationships xmlns="http://schemas.openxmlformats.org/package/2006/relationships"><Relationship Id="rId9" Type="http://schemas.openxmlformats.org/officeDocument/2006/relationships/image" Target="../media/image134.wmf"/><Relationship Id="rId8" Type="http://schemas.openxmlformats.org/officeDocument/2006/relationships/oleObject" Target="../embeddings/oleObject78.bin"/><Relationship Id="rId7" Type="http://schemas.openxmlformats.org/officeDocument/2006/relationships/image" Target="../media/image133.png"/><Relationship Id="rId6" Type="http://schemas.openxmlformats.org/officeDocument/2006/relationships/image" Target="../media/image132.wmf"/><Relationship Id="rId5" Type="http://schemas.openxmlformats.org/officeDocument/2006/relationships/oleObject" Target="../embeddings/oleObject77.bin"/><Relationship Id="rId4" Type="http://schemas.openxmlformats.org/officeDocument/2006/relationships/image" Target="../media/image131.wmf"/><Relationship Id="rId3" Type="http://schemas.openxmlformats.org/officeDocument/2006/relationships/oleObject" Target="../embeddings/oleObject76.bin"/><Relationship Id="rId2" Type="http://schemas.openxmlformats.org/officeDocument/2006/relationships/image" Target="../media/image130.wmf"/><Relationship Id="rId14" Type="http://schemas.openxmlformats.org/officeDocument/2006/relationships/vmlDrawing" Target="../drawings/vmlDrawing25.vml"/><Relationship Id="rId13" Type="http://schemas.openxmlformats.org/officeDocument/2006/relationships/slideLayout" Target="../slideLayouts/slideLayout12.xml"/><Relationship Id="rId12" Type="http://schemas.openxmlformats.org/officeDocument/2006/relationships/image" Target="../media/image137.png"/><Relationship Id="rId11" Type="http://schemas.openxmlformats.org/officeDocument/2006/relationships/image" Target="../media/image136.png"/><Relationship Id="rId10" Type="http://schemas.openxmlformats.org/officeDocument/2006/relationships/image" Target="../media/image135.png"/><Relationship Id="rId1" Type="http://schemas.openxmlformats.org/officeDocument/2006/relationships/oleObject" Target="../embeddings/oleObject75.bin"/></Relationships>
</file>

<file path=ppt/slides/_rels/slide73.xml.rels><?xml version="1.0" encoding="UTF-8" standalone="yes"?>
<Relationships xmlns="http://schemas.openxmlformats.org/package/2006/relationships"><Relationship Id="rId8" Type="http://schemas.openxmlformats.org/officeDocument/2006/relationships/vmlDrawing" Target="../drawings/vmlDrawing26.vml"/><Relationship Id="rId7" Type="http://schemas.openxmlformats.org/officeDocument/2006/relationships/slideLayout" Target="../slideLayouts/slideLayout2.xml"/><Relationship Id="rId6" Type="http://schemas.openxmlformats.org/officeDocument/2006/relationships/image" Target="../media/image140.wmf"/><Relationship Id="rId5" Type="http://schemas.openxmlformats.org/officeDocument/2006/relationships/oleObject" Target="../embeddings/oleObject81.bin"/><Relationship Id="rId4" Type="http://schemas.openxmlformats.org/officeDocument/2006/relationships/image" Target="../media/image139.wmf"/><Relationship Id="rId3" Type="http://schemas.openxmlformats.org/officeDocument/2006/relationships/oleObject" Target="../embeddings/oleObject80.bin"/><Relationship Id="rId2" Type="http://schemas.openxmlformats.org/officeDocument/2006/relationships/image" Target="../media/image138.wmf"/><Relationship Id="rId1" Type="http://schemas.openxmlformats.org/officeDocument/2006/relationships/oleObject" Target="../embeddings/oleObject79.bin"/></Relationships>
</file>

<file path=ppt/slides/_rels/slide74.xml.rels><?xml version="1.0" encoding="UTF-8" standalone="yes"?>
<Relationships xmlns="http://schemas.openxmlformats.org/package/2006/relationships"><Relationship Id="rId9" Type="http://schemas.openxmlformats.org/officeDocument/2006/relationships/image" Target="../media/image122.png"/><Relationship Id="rId8" Type="http://schemas.openxmlformats.org/officeDocument/2006/relationships/image" Target="../media/image121.png"/><Relationship Id="rId7" Type="http://schemas.openxmlformats.org/officeDocument/2006/relationships/image" Target="../media/image144.png"/><Relationship Id="rId6" Type="http://schemas.openxmlformats.org/officeDocument/2006/relationships/image" Target="../media/image143.wmf"/><Relationship Id="rId5" Type="http://schemas.openxmlformats.org/officeDocument/2006/relationships/oleObject" Target="../embeddings/oleObject84.bin"/><Relationship Id="rId4" Type="http://schemas.openxmlformats.org/officeDocument/2006/relationships/image" Target="../media/image142.wmf"/><Relationship Id="rId3" Type="http://schemas.openxmlformats.org/officeDocument/2006/relationships/oleObject" Target="../embeddings/oleObject83.bin"/><Relationship Id="rId2" Type="http://schemas.openxmlformats.org/officeDocument/2006/relationships/image" Target="../media/image141.emf"/><Relationship Id="rId14" Type="http://schemas.openxmlformats.org/officeDocument/2006/relationships/vmlDrawing" Target="../drawings/vmlDrawing27.vml"/><Relationship Id="rId13" Type="http://schemas.openxmlformats.org/officeDocument/2006/relationships/slideLayout" Target="../slideLayouts/slideLayout7.xml"/><Relationship Id="rId12" Type="http://schemas.openxmlformats.org/officeDocument/2006/relationships/audio" Target="../media/audio2.wav"/><Relationship Id="rId11" Type="http://schemas.openxmlformats.org/officeDocument/2006/relationships/image" Target="../media/image145.wmf"/><Relationship Id="rId10" Type="http://schemas.openxmlformats.org/officeDocument/2006/relationships/oleObject" Target="../embeddings/oleObject85.bin"/><Relationship Id="rId1" Type="http://schemas.openxmlformats.org/officeDocument/2006/relationships/oleObject" Target="../embeddings/oleObject82.bin"/></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6.pn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7.png"/></Relationships>
</file>

<file path=ppt/slides/_rels/slide77.xml.rels><?xml version="1.0" encoding="UTF-8" standalone="yes"?>
<Relationships xmlns="http://schemas.openxmlformats.org/package/2006/relationships"><Relationship Id="rId4" Type="http://schemas.openxmlformats.org/officeDocument/2006/relationships/vmlDrawing" Target="../drawings/vmlDrawing28.vml"/><Relationship Id="rId3" Type="http://schemas.openxmlformats.org/officeDocument/2006/relationships/slideLayout" Target="../slideLayouts/slideLayout7.xml"/><Relationship Id="rId2" Type="http://schemas.openxmlformats.org/officeDocument/2006/relationships/image" Target="../media/image148.emf"/><Relationship Id="rId1" Type="http://schemas.openxmlformats.org/officeDocument/2006/relationships/oleObject" Target="../embeddings/oleObject86.bin"/></Relationships>
</file>

<file path=ppt/slides/_rels/slide78.xml.rels><?xml version="1.0" encoding="UTF-8" standalone="yes"?>
<Relationships xmlns="http://schemas.openxmlformats.org/package/2006/relationships"><Relationship Id="rId4" Type="http://schemas.openxmlformats.org/officeDocument/2006/relationships/vmlDrawing" Target="../drawings/vmlDrawing29.vml"/><Relationship Id="rId3" Type="http://schemas.openxmlformats.org/officeDocument/2006/relationships/slideLayout" Target="../slideLayouts/slideLayout7.xml"/><Relationship Id="rId2" Type="http://schemas.openxmlformats.org/officeDocument/2006/relationships/image" Target="../media/image149.wmf"/><Relationship Id="rId1" Type="http://schemas.openxmlformats.org/officeDocument/2006/relationships/oleObject" Target="../embeddings/oleObject87.bin"/></Relationships>
</file>

<file path=ppt/slides/_rels/slide79.xml.rels><?xml version="1.0" encoding="UTF-8" standalone="yes"?>
<Relationships xmlns="http://schemas.openxmlformats.org/package/2006/relationships"><Relationship Id="rId9" Type="http://schemas.openxmlformats.org/officeDocument/2006/relationships/oleObject" Target="../embeddings/oleObject92.bin"/><Relationship Id="rId8" Type="http://schemas.openxmlformats.org/officeDocument/2006/relationships/image" Target="../media/image153.emf"/><Relationship Id="rId7" Type="http://schemas.openxmlformats.org/officeDocument/2006/relationships/oleObject" Target="../embeddings/oleObject91.bin"/><Relationship Id="rId6" Type="http://schemas.openxmlformats.org/officeDocument/2006/relationships/image" Target="../media/image152.emf"/><Relationship Id="rId5" Type="http://schemas.openxmlformats.org/officeDocument/2006/relationships/oleObject" Target="../embeddings/oleObject90.bin"/><Relationship Id="rId4" Type="http://schemas.openxmlformats.org/officeDocument/2006/relationships/image" Target="../media/image151.emf"/><Relationship Id="rId36" Type="http://schemas.openxmlformats.org/officeDocument/2006/relationships/vmlDrawing" Target="../drawings/vmlDrawing30.vml"/><Relationship Id="rId35" Type="http://schemas.openxmlformats.org/officeDocument/2006/relationships/slideLayout" Target="../slideLayouts/slideLayout7.xml"/><Relationship Id="rId34" Type="http://schemas.openxmlformats.org/officeDocument/2006/relationships/image" Target="../media/image167.png"/><Relationship Id="rId33" Type="http://schemas.openxmlformats.org/officeDocument/2006/relationships/image" Target="../media/image166.png"/><Relationship Id="rId32" Type="http://schemas.openxmlformats.org/officeDocument/2006/relationships/image" Target="../media/image165.emf"/><Relationship Id="rId31" Type="http://schemas.openxmlformats.org/officeDocument/2006/relationships/oleObject" Target="../embeddings/oleObject103.bin"/><Relationship Id="rId30" Type="http://schemas.openxmlformats.org/officeDocument/2006/relationships/image" Target="../media/image164.emf"/><Relationship Id="rId3" Type="http://schemas.openxmlformats.org/officeDocument/2006/relationships/oleObject" Target="../embeddings/oleObject89.bin"/><Relationship Id="rId29" Type="http://schemas.openxmlformats.org/officeDocument/2006/relationships/oleObject" Target="../embeddings/oleObject102.bin"/><Relationship Id="rId28" Type="http://schemas.openxmlformats.org/officeDocument/2006/relationships/image" Target="../media/image163.emf"/><Relationship Id="rId27" Type="http://schemas.openxmlformats.org/officeDocument/2006/relationships/oleObject" Target="../embeddings/oleObject101.bin"/><Relationship Id="rId26" Type="http://schemas.openxmlformats.org/officeDocument/2006/relationships/image" Target="../media/image162.emf"/><Relationship Id="rId25" Type="http://schemas.openxmlformats.org/officeDocument/2006/relationships/oleObject" Target="../embeddings/oleObject100.bin"/><Relationship Id="rId24" Type="http://schemas.openxmlformats.org/officeDocument/2006/relationships/image" Target="../media/image161.emf"/><Relationship Id="rId23" Type="http://schemas.openxmlformats.org/officeDocument/2006/relationships/oleObject" Target="../embeddings/oleObject99.bin"/><Relationship Id="rId22" Type="http://schemas.openxmlformats.org/officeDocument/2006/relationships/image" Target="../media/image160.emf"/><Relationship Id="rId21" Type="http://schemas.openxmlformats.org/officeDocument/2006/relationships/oleObject" Target="../embeddings/oleObject98.bin"/><Relationship Id="rId20" Type="http://schemas.openxmlformats.org/officeDocument/2006/relationships/image" Target="../media/image159.emf"/><Relationship Id="rId2" Type="http://schemas.openxmlformats.org/officeDocument/2006/relationships/image" Target="../media/image150.emf"/><Relationship Id="rId19" Type="http://schemas.openxmlformats.org/officeDocument/2006/relationships/oleObject" Target="../embeddings/oleObject97.bin"/><Relationship Id="rId18" Type="http://schemas.openxmlformats.org/officeDocument/2006/relationships/image" Target="../media/image158.emf"/><Relationship Id="rId17" Type="http://schemas.openxmlformats.org/officeDocument/2006/relationships/oleObject" Target="../embeddings/oleObject96.bin"/><Relationship Id="rId16" Type="http://schemas.openxmlformats.org/officeDocument/2006/relationships/image" Target="../media/image157.emf"/><Relationship Id="rId15" Type="http://schemas.openxmlformats.org/officeDocument/2006/relationships/oleObject" Target="../embeddings/oleObject95.bin"/><Relationship Id="rId14" Type="http://schemas.openxmlformats.org/officeDocument/2006/relationships/image" Target="../media/image156.emf"/><Relationship Id="rId13" Type="http://schemas.openxmlformats.org/officeDocument/2006/relationships/oleObject" Target="../embeddings/oleObject94.bin"/><Relationship Id="rId12" Type="http://schemas.openxmlformats.org/officeDocument/2006/relationships/image" Target="../media/image155.emf"/><Relationship Id="rId11" Type="http://schemas.openxmlformats.org/officeDocument/2006/relationships/oleObject" Target="../embeddings/oleObject93.bin"/><Relationship Id="rId10" Type="http://schemas.openxmlformats.org/officeDocument/2006/relationships/image" Target="../media/image154.emf"/><Relationship Id="rId1" Type="http://schemas.openxmlformats.org/officeDocument/2006/relationships/oleObject" Target="../embeddings/oleObject88.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68.e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9" Type="http://schemas.openxmlformats.org/officeDocument/2006/relationships/oleObject" Target="../embeddings/oleObject108.bin"/><Relationship Id="rId8" Type="http://schemas.openxmlformats.org/officeDocument/2006/relationships/image" Target="../media/image172.emf"/><Relationship Id="rId7" Type="http://schemas.openxmlformats.org/officeDocument/2006/relationships/oleObject" Target="../embeddings/oleObject107.bin"/><Relationship Id="rId6" Type="http://schemas.openxmlformats.org/officeDocument/2006/relationships/image" Target="../media/image171.emf"/><Relationship Id="rId5" Type="http://schemas.openxmlformats.org/officeDocument/2006/relationships/oleObject" Target="../embeddings/oleObject106.bin"/><Relationship Id="rId4" Type="http://schemas.openxmlformats.org/officeDocument/2006/relationships/image" Target="../media/image170.emf"/><Relationship Id="rId3" Type="http://schemas.openxmlformats.org/officeDocument/2006/relationships/oleObject" Target="../embeddings/oleObject105.bin"/><Relationship Id="rId22" Type="http://schemas.openxmlformats.org/officeDocument/2006/relationships/vmlDrawing" Target="../drawings/vmlDrawing31.vml"/><Relationship Id="rId21" Type="http://schemas.openxmlformats.org/officeDocument/2006/relationships/slideLayout" Target="../slideLayouts/slideLayout7.xml"/><Relationship Id="rId20" Type="http://schemas.openxmlformats.org/officeDocument/2006/relationships/image" Target="../media/image178.wmf"/><Relationship Id="rId2" Type="http://schemas.openxmlformats.org/officeDocument/2006/relationships/image" Target="../media/image169.emf"/><Relationship Id="rId19" Type="http://schemas.openxmlformats.org/officeDocument/2006/relationships/oleObject" Target="../embeddings/oleObject113.bin"/><Relationship Id="rId18" Type="http://schemas.openxmlformats.org/officeDocument/2006/relationships/image" Target="../media/image177.wmf"/><Relationship Id="rId17" Type="http://schemas.openxmlformats.org/officeDocument/2006/relationships/oleObject" Target="../embeddings/oleObject112.bin"/><Relationship Id="rId16" Type="http://schemas.openxmlformats.org/officeDocument/2006/relationships/image" Target="../media/image176.wmf"/><Relationship Id="rId15" Type="http://schemas.openxmlformats.org/officeDocument/2006/relationships/oleObject" Target="../embeddings/oleObject111.bin"/><Relationship Id="rId14" Type="http://schemas.openxmlformats.org/officeDocument/2006/relationships/image" Target="../media/image175.emf"/><Relationship Id="rId13" Type="http://schemas.openxmlformats.org/officeDocument/2006/relationships/oleObject" Target="../embeddings/oleObject110.bin"/><Relationship Id="rId12" Type="http://schemas.openxmlformats.org/officeDocument/2006/relationships/image" Target="../media/image174.emf"/><Relationship Id="rId11" Type="http://schemas.openxmlformats.org/officeDocument/2006/relationships/oleObject" Target="../embeddings/oleObject109.bin"/><Relationship Id="rId10" Type="http://schemas.openxmlformats.org/officeDocument/2006/relationships/image" Target="../media/image173.emf"/><Relationship Id="rId1" Type="http://schemas.openxmlformats.org/officeDocument/2006/relationships/oleObject" Target="../embeddings/oleObject104.bin"/></Relationships>
</file>

<file path=ppt/slides/_rels/slide83.xml.rels><?xml version="1.0" encoding="UTF-8" standalone="yes"?>
<Relationships xmlns="http://schemas.openxmlformats.org/package/2006/relationships"><Relationship Id="rId6" Type="http://schemas.openxmlformats.org/officeDocument/2006/relationships/vmlDrawing" Target="../drawings/vmlDrawing32.vml"/><Relationship Id="rId5" Type="http://schemas.openxmlformats.org/officeDocument/2006/relationships/slideLayout" Target="../slideLayouts/slideLayout7.xml"/><Relationship Id="rId4" Type="http://schemas.openxmlformats.org/officeDocument/2006/relationships/image" Target="../media/image180.wmf"/><Relationship Id="rId3" Type="http://schemas.openxmlformats.org/officeDocument/2006/relationships/oleObject" Target="../embeddings/oleObject115.bin"/><Relationship Id="rId2" Type="http://schemas.openxmlformats.org/officeDocument/2006/relationships/image" Target="../media/image179.emf"/><Relationship Id="rId1" Type="http://schemas.openxmlformats.org/officeDocument/2006/relationships/oleObject" Target="../embeddings/oleObject114.bin"/></Relationships>
</file>

<file path=ppt/slides/_rels/slide84.xml.rels><?xml version="1.0" encoding="UTF-8" standalone="yes"?>
<Relationships xmlns="http://schemas.openxmlformats.org/package/2006/relationships"><Relationship Id="rId7" Type="http://schemas.openxmlformats.org/officeDocument/2006/relationships/vmlDrawing" Target="../drawings/vmlDrawing33.vml"/><Relationship Id="rId6"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182.wmf"/><Relationship Id="rId3" Type="http://schemas.openxmlformats.org/officeDocument/2006/relationships/oleObject" Target="../embeddings/oleObject117.bin"/><Relationship Id="rId2" Type="http://schemas.openxmlformats.org/officeDocument/2006/relationships/image" Target="../media/image181.wmf"/><Relationship Id="rId1" Type="http://schemas.openxmlformats.org/officeDocument/2006/relationships/oleObject" Target="../embeddings/oleObject116.bin"/></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8" Type="http://schemas.openxmlformats.org/officeDocument/2006/relationships/vmlDrawing" Target="../drawings/vmlDrawing34.vml"/><Relationship Id="rId7" Type="http://schemas.openxmlformats.org/officeDocument/2006/relationships/slideLayout" Target="../slideLayouts/slideLayout7.xml"/><Relationship Id="rId6" Type="http://schemas.openxmlformats.org/officeDocument/2006/relationships/image" Target="../media/image185.wmf"/><Relationship Id="rId5" Type="http://schemas.openxmlformats.org/officeDocument/2006/relationships/oleObject" Target="../embeddings/oleObject120.bin"/><Relationship Id="rId4" Type="http://schemas.openxmlformats.org/officeDocument/2006/relationships/image" Target="../media/image184.png"/><Relationship Id="rId3" Type="http://schemas.openxmlformats.org/officeDocument/2006/relationships/oleObject" Target="../embeddings/oleObject119.bin"/><Relationship Id="rId2" Type="http://schemas.openxmlformats.org/officeDocument/2006/relationships/image" Target="../media/image183.wmf"/><Relationship Id="rId1" Type="http://schemas.openxmlformats.org/officeDocument/2006/relationships/oleObject" Target="../embeddings/oleObject118.bin"/></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1.png"/><Relationship Id="rId1" Type="http://schemas.openxmlformats.org/officeDocument/2006/relationships/image" Target="../media/image6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186.jpe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187.png"/></Relationships>
</file>

<file path=ppt/slides/_rels/slide93.xml.rels><?xml version="1.0" encoding="UTF-8" standalone="yes"?>
<Relationships xmlns="http://schemas.openxmlformats.org/package/2006/relationships"><Relationship Id="rId5" Type="http://schemas.openxmlformats.org/officeDocument/2006/relationships/vmlDrawing" Target="../drawings/vmlDrawing35.vml"/><Relationship Id="rId4" Type="http://schemas.openxmlformats.org/officeDocument/2006/relationships/slideLayout" Target="../slideLayouts/slideLayout7.xml"/><Relationship Id="rId3" Type="http://schemas.openxmlformats.org/officeDocument/2006/relationships/image" Target="../media/image189.emf"/><Relationship Id="rId2" Type="http://schemas.openxmlformats.org/officeDocument/2006/relationships/oleObject" Target="../embeddings/oleObject121.bin"/><Relationship Id="rId1" Type="http://schemas.openxmlformats.org/officeDocument/2006/relationships/image" Target="../media/image188.png"/></Relationships>
</file>

<file path=ppt/slides/_rels/slide94.xml.rels><?xml version="1.0" encoding="UTF-8" standalone="yes"?>
<Relationships xmlns="http://schemas.openxmlformats.org/package/2006/relationships"><Relationship Id="rId9" Type="http://schemas.openxmlformats.org/officeDocument/2006/relationships/image" Target="../media/image193.emf"/><Relationship Id="rId8" Type="http://schemas.openxmlformats.org/officeDocument/2006/relationships/oleObject" Target="../embeddings/oleObject125.bin"/><Relationship Id="rId7" Type="http://schemas.openxmlformats.org/officeDocument/2006/relationships/image" Target="../media/image192.emf"/><Relationship Id="rId6" Type="http://schemas.openxmlformats.org/officeDocument/2006/relationships/oleObject" Target="../embeddings/oleObject124.bin"/><Relationship Id="rId5" Type="http://schemas.openxmlformats.org/officeDocument/2006/relationships/image" Target="../media/image191.emf"/><Relationship Id="rId4" Type="http://schemas.openxmlformats.org/officeDocument/2006/relationships/oleObject" Target="../embeddings/oleObject123.bin"/><Relationship Id="rId3" Type="http://schemas.openxmlformats.org/officeDocument/2006/relationships/image" Target="../media/image190.emf"/><Relationship Id="rId2" Type="http://schemas.openxmlformats.org/officeDocument/2006/relationships/oleObject" Target="../embeddings/oleObject122.bin"/><Relationship Id="rId15" Type="http://schemas.openxmlformats.org/officeDocument/2006/relationships/vmlDrawing" Target="../drawings/vmlDrawing36.vml"/><Relationship Id="rId14" Type="http://schemas.openxmlformats.org/officeDocument/2006/relationships/slideLayout" Target="../slideLayouts/slideLayout7.xml"/><Relationship Id="rId13" Type="http://schemas.openxmlformats.org/officeDocument/2006/relationships/image" Target="../media/image195.emf"/><Relationship Id="rId12" Type="http://schemas.openxmlformats.org/officeDocument/2006/relationships/oleObject" Target="../embeddings/oleObject127.bin"/><Relationship Id="rId11" Type="http://schemas.openxmlformats.org/officeDocument/2006/relationships/image" Target="../media/image194.emf"/><Relationship Id="rId10" Type="http://schemas.openxmlformats.org/officeDocument/2006/relationships/oleObject" Target="../embeddings/oleObject126.bin"/><Relationship Id="rId1" Type="http://schemas.openxmlformats.org/officeDocument/2006/relationships/image" Target="../media/image188.png"/></Relationships>
</file>

<file path=ppt/slides/_rels/slide95.xml.rels><?xml version="1.0" encoding="UTF-8" standalone="yes"?>
<Relationships xmlns="http://schemas.openxmlformats.org/package/2006/relationships"><Relationship Id="rId4" Type="http://schemas.openxmlformats.org/officeDocument/2006/relationships/vmlDrawing" Target="../drawings/vmlDrawing37.vml"/><Relationship Id="rId3" Type="http://schemas.openxmlformats.org/officeDocument/2006/relationships/slideLayout" Target="../slideLayouts/slideLayout7.xml"/><Relationship Id="rId2" Type="http://schemas.openxmlformats.org/officeDocument/2006/relationships/image" Target="../media/image196.emf"/><Relationship Id="rId1" Type="http://schemas.openxmlformats.org/officeDocument/2006/relationships/oleObject" Target="../embeddings/oleObject128.bin"/></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9" Type="http://schemas.openxmlformats.org/officeDocument/2006/relationships/image" Target="../media/image202.emf"/><Relationship Id="rId8" Type="http://schemas.openxmlformats.org/officeDocument/2006/relationships/oleObject" Target="../embeddings/oleObject131.bin"/><Relationship Id="rId7" Type="http://schemas.openxmlformats.org/officeDocument/2006/relationships/image" Target="../media/image201.emf"/><Relationship Id="rId6" Type="http://schemas.openxmlformats.org/officeDocument/2006/relationships/oleObject" Target="../embeddings/oleObject130.bin"/><Relationship Id="rId5" Type="http://schemas.openxmlformats.org/officeDocument/2006/relationships/image" Target="../media/image200.png"/><Relationship Id="rId4" Type="http://schemas.openxmlformats.org/officeDocument/2006/relationships/image" Target="../media/image199.emf"/><Relationship Id="rId3" Type="http://schemas.openxmlformats.org/officeDocument/2006/relationships/oleObject" Target="../embeddings/oleObject129.bin"/><Relationship Id="rId2" Type="http://schemas.openxmlformats.org/officeDocument/2006/relationships/image" Target="../media/image198.png"/><Relationship Id="rId11" Type="http://schemas.openxmlformats.org/officeDocument/2006/relationships/vmlDrawing" Target="../drawings/vmlDrawing38.vml"/><Relationship Id="rId10" Type="http://schemas.openxmlformats.org/officeDocument/2006/relationships/slideLayout" Target="../slideLayouts/slideLayout7.xml"/><Relationship Id="rId1" Type="http://schemas.openxmlformats.org/officeDocument/2006/relationships/image" Target="../media/image197.png"/></Relationships>
</file>

<file path=ppt/slides/_rels/slide98.xml.rels><?xml version="1.0" encoding="UTF-8" standalone="yes"?>
<Relationships xmlns="http://schemas.openxmlformats.org/package/2006/relationships"><Relationship Id="rId9" Type="http://schemas.openxmlformats.org/officeDocument/2006/relationships/image" Target="../media/image207.emf"/><Relationship Id="rId8" Type="http://schemas.openxmlformats.org/officeDocument/2006/relationships/oleObject" Target="../embeddings/oleObject134.bin"/><Relationship Id="rId7" Type="http://schemas.openxmlformats.org/officeDocument/2006/relationships/image" Target="../media/image206.emf"/><Relationship Id="rId6" Type="http://schemas.openxmlformats.org/officeDocument/2006/relationships/oleObject" Target="../embeddings/oleObject133.bin"/><Relationship Id="rId5" Type="http://schemas.openxmlformats.org/officeDocument/2006/relationships/image" Target="../media/image205.emf"/><Relationship Id="rId4" Type="http://schemas.openxmlformats.org/officeDocument/2006/relationships/oleObject" Target="../embeddings/oleObject132.bin"/><Relationship Id="rId3" Type="http://schemas.openxmlformats.org/officeDocument/2006/relationships/image" Target="../media/image204.png"/><Relationship Id="rId27" Type="http://schemas.openxmlformats.org/officeDocument/2006/relationships/vmlDrawing" Target="../drawings/vmlDrawing39.vml"/><Relationship Id="rId26" Type="http://schemas.openxmlformats.org/officeDocument/2006/relationships/slideLayout" Target="../slideLayouts/slideLayout7.xml"/><Relationship Id="rId25" Type="http://schemas.openxmlformats.org/officeDocument/2006/relationships/image" Target="../media/image215.emf"/><Relationship Id="rId24" Type="http://schemas.openxmlformats.org/officeDocument/2006/relationships/oleObject" Target="../embeddings/oleObject142.bin"/><Relationship Id="rId23" Type="http://schemas.openxmlformats.org/officeDocument/2006/relationships/image" Target="../media/image214.emf"/><Relationship Id="rId22" Type="http://schemas.openxmlformats.org/officeDocument/2006/relationships/oleObject" Target="../embeddings/oleObject141.bin"/><Relationship Id="rId21" Type="http://schemas.openxmlformats.org/officeDocument/2006/relationships/image" Target="../media/image213.emf"/><Relationship Id="rId20" Type="http://schemas.openxmlformats.org/officeDocument/2006/relationships/oleObject" Target="../embeddings/oleObject140.bin"/><Relationship Id="rId2" Type="http://schemas.openxmlformats.org/officeDocument/2006/relationships/image" Target="../media/image197.png"/><Relationship Id="rId19" Type="http://schemas.openxmlformats.org/officeDocument/2006/relationships/image" Target="../media/image212.emf"/><Relationship Id="rId18" Type="http://schemas.openxmlformats.org/officeDocument/2006/relationships/oleObject" Target="../embeddings/oleObject139.bin"/><Relationship Id="rId17" Type="http://schemas.openxmlformats.org/officeDocument/2006/relationships/image" Target="../media/image211.emf"/><Relationship Id="rId16" Type="http://schemas.openxmlformats.org/officeDocument/2006/relationships/oleObject" Target="../embeddings/oleObject138.bin"/><Relationship Id="rId15" Type="http://schemas.openxmlformats.org/officeDocument/2006/relationships/image" Target="../media/image210.emf"/><Relationship Id="rId14" Type="http://schemas.openxmlformats.org/officeDocument/2006/relationships/oleObject" Target="../embeddings/oleObject137.bin"/><Relationship Id="rId13" Type="http://schemas.openxmlformats.org/officeDocument/2006/relationships/image" Target="../media/image209.emf"/><Relationship Id="rId12" Type="http://schemas.openxmlformats.org/officeDocument/2006/relationships/oleObject" Target="../embeddings/oleObject136.bin"/><Relationship Id="rId11" Type="http://schemas.openxmlformats.org/officeDocument/2006/relationships/image" Target="../media/image208.emf"/><Relationship Id="rId10" Type="http://schemas.openxmlformats.org/officeDocument/2006/relationships/oleObject" Target="../embeddings/oleObject135.bin"/><Relationship Id="rId1" Type="http://schemas.openxmlformats.org/officeDocument/2006/relationships/image" Target="../media/image203.png"/></Relationships>
</file>

<file path=ppt/slides/_rels/slide99.xml.rels><?xml version="1.0" encoding="UTF-8" standalone="yes"?>
<Relationships xmlns="http://schemas.openxmlformats.org/package/2006/relationships"><Relationship Id="rId8" Type="http://schemas.openxmlformats.org/officeDocument/2006/relationships/vmlDrawing" Target="../drawings/vmlDrawing40.vml"/><Relationship Id="rId7" Type="http://schemas.openxmlformats.org/officeDocument/2006/relationships/slideLayout" Target="../slideLayouts/slideLayout7.xml"/><Relationship Id="rId6" Type="http://schemas.openxmlformats.org/officeDocument/2006/relationships/image" Target="../media/image218.emf"/><Relationship Id="rId5" Type="http://schemas.openxmlformats.org/officeDocument/2006/relationships/oleObject" Target="../embeddings/oleObject145.bin"/><Relationship Id="rId4" Type="http://schemas.openxmlformats.org/officeDocument/2006/relationships/image" Target="../media/image217.emf"/><Relationship Id="rId3" Type="http://schemas.openxmlformats.org/officeDocument/2006/relationships/oleObject" Target="../embeddings/oleObject144.bin"/><Relationship Id="rId2" Type="http://schemas.openxmlformats.org/officeDocument/2006/relationships/image" Target="../media/image216.emf"/><Relationship Id="rId1" Type="http://schemas.openxmlformats.org/officeDocument/2006/relationships/oleObject" Target="../embeddings/oleObject14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fld id="{01D06F86-3335-4F38-B28B-8CBA0643D8D1}" type="slidenum">
              <a:rPr lang="zh-CN" altLang="en-US" sz="1200" smtClean="0">
                <a:latin typeface="Garamond" panose="02020404030301010803" pitchFamily="18" charset="0"/>
              </a:rPr>
            </a:fld>
            <a:endParaRPr lang="en-US" altLang="zh-CN" sz="1200">
              <a:latin typeface="Garamond" panose="02020404030301010803" pitchFamily="18" charset="0"/>
            </a:endParaRPr>
          </a:p>
        </p:txBody>
      </p:sp>
      <p:sp>
        <p:nvSpPr>
          <p:cNvPr id="5123" name="Text Box 6"/>
          <p:cNvSpPr txBox="1">
            <a:spLocks noChangeArrowheads="1"/>
          </p:cNvSpPr>
          <p:nvPr/>
        </p:nvSpPr>
        <p:spPr bwMode="auto">
          <a:xfrm>
            <a:off x="1857991" y="533400"/>
            <a:ext cx="538734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a:spcBef>
                <a:spcPct val="50000"/>
              </a:spcBef>
            </a:pPr>
            <a:r>
              <a:rPr kumimoji="1" lang="zh-CN" altLang="en-US" sz="4800" b="1" dirty="0">
                <a:solidFill>
                  <a:srgbClr val="FF0000"/>
                </a:solidFill>
                <a:latin typeface="+mj-ea"/>
                <a:ea typeface="+mj-ea"/>
              </a:rPr>
              <a:t>第</a:t>
            </a:r>
            <a:r>
              <a:rPr kumimoji="1" lang="zh-CN" altLang="en-US" sz="4800" b="1" dirty="0">
                <a:solidFill>
                  <a:srgbClr val="FF0000"/>
                </a:solidFill>
                <a:latin typeface="+mj-ea"/>
                <a:ea typeface="+mj-ea"/>
              </a:rPr>
              <a:t>四章 土的压缩性</a:t>
            </a:r>
            <a:endParaRPr kumimoji="1" lang="zh-CN" altLang="en-US" sz="4800" b="1" dirty="0">
              <a:solidFill>
                <a:srgbClr val="FF0000"/>
              </a:solidFill>
              <a:latin typeface="+mj-ea"/>
              <a:ea typeface="+mj-ea"/>
            </a:endParaRPr>
          </a:p>
        </p:txBody>
      </p:sp>
      <p:sp>
        <p:nvSpPr>
          <p:cNvPr id="5124" name="Text Box 9"/>
          <p:cNvSpPr txBox="1">
            <a:spLocks noChangeArrowheads="1"/>
          </p:cNvSpPr>
          <p:nvPr/>
        </p:nvSpPr>
        <p:spPr bwMode="auto">
          <a:xfrm>
            <a:off x="1143000" y="1905000"/>
            <a:ext cx="7239000"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600" b="1" dirty="0">
                <a:latin typeface="Times New Roman" panose="02020603050405020304" pitchFamily="18" charset="0"/>
                <a:ea typeface="+mn-ea"/>
                <a:cs typeface="Times New Roman" panose="02020603050405020304" pitchFamily="18" charset="0"/>
              </a:rPr>
              <a:t>§ 4.1 </a:t>
            </a:r>
            <a:r>
              <a:rPr lang="zh-CN" altLang="en-US" sz="3600" b="1" dirty="0">
                <a:latin typeface="Times New Roman" panose="02020603050405020304" pitchFamily="18" charset="0"/>
                <a:ea typeface="+mn-ea"/>
                <a:cs typeface="Times New Roman" panose="02020603050405020304" pitchFamily="18" charset="0"/>
              </a:rPr>
              <a:t>概述</a:t>
            </a:r>
            <a:endParaRPr lang="en-US" altLang="zh-CN" sz="3600" b="1" dirty="0">
              <a:latin typeface="Times New Roman" panose="02020603050405020304" pitchFamily="18" charset="0"/>
              <a:ea typeface="+mn-ea"/>
              <a:cs typeface="Times New Roman" panose="02020603050405020304" pitchFamily="18" charset="0"/>
            </a:endParaRPr>
          </a:p>
          <a:p>
            <a:pPr>
              <a:spcBef>
                <a:spcPct val="50000"/>
              </a:spcBef>
            </a:pPr>
            <a:r>
              <a:rPr lang="en-US" altLang="zh-CN" sz="3600" b="1" dirty="0">
                <a:latin typeface="Times New Roman" panose="02020603050405020304" pitchFamily="18" charset="0"/>
                <a:ea typeface="+mn-ea"/>
                <a:cs typeface="Times New Roman" panose="02020603050405020304" pitchFamily="18" charset="0"/>
              </a:rPr>
              <a:t>§ 4.2 </a:t>
            </a:r>
            <a:r>
              <a:rPr lang="zh-CN" altLang="en-US" sz="3600" b="1" dirty="0">
                <a:latin typeface="Times New Roman" panose="02020603050405020304" pitchFamily="18" charset="0"/>
                <a:ea typeface="+mn-ea"/>
                <a:cs typeface="Times New Roman" panose="02020603050405020304" pitchFamily="18" charset="0"/>
              </a:rPr>
              <a:t>固结试验及压缩性指标</a:t>
            </a:r>
            <a:endParaRPr lang="en-US" altLang="zh-CN" sz="3600" b="1" dirty="0">
              <a:latin typeface="Times New Roman" panose="02020603050405020304" pitchFamily="18" charset="0"/>
              <a:ea typeface="+mn-ea"/>
              <a:cs typeface="Times New Roman" panose="02020603050405020304" pitchFamily="18" charset="0"/>
            </a:endParaRPr>
          </a:p>
          <a:p>
            <a:pPr>
              <a:spcBef>
                <a:spcPct val="50000"/>
              </a:spcBef>
            </a:pPr>
            <a:r>
              <a:rPr lang="en-US" altLang="zh-CN" sz="3600" b="1" dirty="0">
                <a:latin typeface="Times New Roman" panose="02020603050405020304" pitchFamily="18" charset="0"/>
                <a:ea typeface="+mn-ea"/>
                <a:cs typeface="Times New Roman" panose="02020603050405020304" pitchFamily="18" charset="0"/>
              </a:rPr>
              <a:t>§ 4.3 </a:t>
            </a:r>
            <a:r>
              <a:rPr lang="zh-CN" altLang="en-US" sz="3600" b="1" dirty="0">
                <a:latin typeface="Times New Roman" panose="02020603050405020304" pitchFamily="18" charset="0"/>
                <a:ea typeface="+mn-ea"/>
                <a:cs typeface="Times New Roman" panose="02020603050405020304" pitchFamily="18" charset="0"/>
              </a:rPr>
              <a:t>应力历史对压缩性的影响</a:t>
            </a:r>
            <a:endParaRPr lang="en-US" altLang="zh-CN" sz="3600" b="1" dirty="0">
              <a:latin typeface="Times New Roman" panose="02020603050405020304" pitchFamily="18" charset="0"/>
              <a:ea typeface="+mn-ea"/>
              <a:cs typeface="Times New Roman" panose="02020603050405020304" pitchFamily="18" charset="0"/>
            </a:endParaRPr>
          </a:p>
          <a:p>
            <a:pPr>
              <a:spcBef>
                <a:spcPct val="50000"/>
              </a:spcBef>
            </a:pPr>
            <a:r>
              <a:rPr lang="en-US" altLang="zh-CN" sz="3600" b="1" dirty="0">
                <a:latin typeface="Times New Roman" panose="02020603050405020304" pitchFamily="18" charset="0"/>
                <a:ea typeface="+mn-ea"/>
                <a:cs typeface="Times New Roman" panose="02020603050405020304" pitchFamily="18" charset="0"/>
              </a:rPr>
              <a:t>§ 4.4 </a:t>
            </a:r>
            <a:r>
              <a:rPr lang="zh-CN" altLang="en-US" sz="3600" b="1" dirty="0">
                <a:latin typeface="Times New Roman" panose="02020603050405020304" pitchFamily="18" charset="0"/>
                <a:ea typeface="+mn-ea"/>
                <a:cs typeface="Times New Roman" panose="02020603050405020304" pitchFamily="18" charset="0"/>
              </a:rPr>
              <a:t>土的变形模量</a:t>
            </a:r>
            <a:endParaRPr lang="en-US" altLang="zh-CN" sz="3600" b="1" dirty="0">
              <a:latin typeface="Times New Roman" panose="02020603050405020304" pitchFamily="18" charset="0"/>
              <a:ea typeface="+mn-ea"/>
              <a:cs typeface="Times New Roman" panose="02020603050405020304" pitchFamily="18" charset="0"/>
            </a:endParaRPr>
          </a:p>
          <a:p>
            <a:pPr>
              <a:spcBef>
                <a:spcPct val="50000"/>
              </a:spcBef>
            </a:pPr>
            <a:r>
              <a:rPr lang="en-US" altLang="zh-CN" sz="3600" b="1" dirty="0">
                <a:latin typeface="Times New Roman" panose="02020603050405020304" pitchFamily="18" charset="0"/>
                <a:ea typeface="+mn-ea"/>
                <a:cs typeface="Times New Roman" panose="02020603050405020304" pitchFamily="18" charset="0"/>
              </a:rPr>
              <a:t>§ 4.5 </a:t>
            </a:r>
            <a:r>
              <a:rPr lang="zh-CN" altLang="en-US" sz="3600" b="1" dirty="0">
                <a:latin typeface="Times New Roman" panose="02020603050405020304" pitchFamily="18" charset="0"/>
                <a:ea typeface="+mn-ea"/>
                <a:cs typeface="Times New Roman" panose="02020603050405020304" pitchFamily="18" charset="0"/>
              </a:rPr>
              <a:t>土的</a:t>
            </a:r>
            <a:r>
              <a:rPr lang="zh-CN" altLang="en-US" sz="3600" b="1" dirty="0" smtClean="0">
                <a:latin typeface="Times New Roman" panose="02020603050405020304" pitchFamily="18" charset="0"/>
                <a:ea typeface="+mn-ea"/>
                <a:cs typeface="Times New Roman" panose="02020603050405020304" pitchFamily="18" charset="0"/>
              </a:rPr>
              <a:t>弹性模量</a:t>
            </a:r>
            <a:endParaRPr lang="en-US" altLang="zh-CN" sz="3600" b="1" dirty="0">
              <a:latin typeface="Times New Roman" panose="02020603050405020304" pitchFamily="18" charset="0"/>
              <a:ea typeface="+mn-ea"/>
              <a:cs typeface="Times New Roman" panose="02020603050405020304" pitchFamily="18"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fld id="{9C217816-74F9-4833-84D0-506A69AA8902}" type="slidenum">
              <a:rPr lang="zh-CN" altLang="en-US" sz="1200" smtClean="0">
                <a:latin typeface="Garamond" panose="02020404030301010803" pitchFamily="18" charset="0"/>
              </a:rPr>
            </a:fld>
            <a:endParaRPr lang="en-US" altLang="zh-CN" sz="1200">
              <a:latin typeface="Garamond" panose="02020404030301010803" pitchFamily="18" charset="0"/>
            </a:endParaRPr>
          </a:p>
        </p:txBody>
      </p:sp>
      <p:sp>
        <p:nvSpPr>
          <p:cNvPr id="1017863" name="Text Box 7"/>
          <p:cNvSpPr txBox="1">
            <a:spLocks noChangeArrowheads="1"/>
          </p:cNvSpPr>
          <p:nvPr/>
        </p:nvSpPr>
        <p:spPr bwMode="auto">
          <a:xfrm>
            <a:off x="395288" y="1973263"/>
            <a:ext cx="19986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a:solidFill>
                  <a:srgbClr val="009900"/>
                </a:solidFill>
                <a:latin typeface="黑体" panose="02010609060101010101" pitchFamily="49" charset="-122"/>
                <a:ea typeface="黑体" panose="02010609060101010101" pitchFamily="49" charset="-122"/>
              </a:rPr>
              <a:t>特殊应力状态</a:t>
            </a:r>
            <a:endParaRPr lang="zh-CN" altLang="en-US" sz="2400">
              <a:solidFill>
                <a:srgbClr val="009900"/>
              </a:solidFill>
              <a:latin typeface="黑体" panose="02010609060101010101" pitchFamily="49" charset="-122"/>
              <a:ea typeface="黑体" panose="02010609060101010101" pitchFamily="49" charset="-122"/>
            </a:endParaRPr>
          </a:p>
        </p:txBody>
      </p:sp>
      <p:sp>
        <p:nvSpPr>
          <p:cNvPr id="1017864" name="Text Box 8"/>
          <p:cNvSpPr txBox="1">
            <a:spLocks noChangeArrowheads="1"/>
          </p:cNvSpPr>
          <p:nvPr/>
        </p:nvSpPr>
        <p:spPr bwMode="auto">
          <a:xfrm>
            <a:off x="2787650" y="2212975"/>
            <a:ext cx="13589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a:solidFill>
                  <a:srgbClr val="0000FF"/>
                </a:solidFill>
              </a:rPr>
              <a:t>一维问题</a:t>
            </a:r>
            <a:endParaRPr lang="zh-CN" altLang="en-US" sz="2400">
              <a:solidFill>
                <a:srgbClr val="0000FF"/>
              </a:solidFill>
            </a:endParaRPr>
          </a:p>
        </p:txBody>
      </p:sp>
      <p:sp>
        <p:nvSpPr>
          <p:cNvPr id="1017865" name="Text Box 9"/>
          <p:cNvSpPr txBox="1">
            <a:spLocks noChangeArrowheads="1"/>
          </p:cNvSpPr>
          <p:nvPr/>
        </p:nvSpPr>
        <p:spPr bwMode="auto">
          <a:xfrm>
            <a:off x="4772025" y="2230438"/>
            <a:ext cx="19065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a:solidFill>
                  <a:srgbClr val="800000"/>
                </a:solidFill>
              </a:rPr>
              <a:t>侧限压缩试验</a:t>
            </a:r>
            <a:endParaRPr lang="zh-CN" altLang="en-US" sz="2400">
              <a:solidFill>
                <a:srgbClr val="800000"/>
              </a:solidFill>
            </a:endParaRPr>
          </a:p>
        </p:txBody>
      </p:sp>
      <p:sp>
        <p:nvSpPr>
          <p:cNvPr id="1017866" name="Text Box 10"/>
          <p:cNvSpPr txBox="1">
            <a:spLocks noChangeArrowheads="1"/>
          </p:cNvSpPr>
          <p:nvPr/>
        </p:nvSpPr>
        <p:spPr bwMode="auto">
          <a:xfrm>
            <a:off x="2420938" y="1700213"/>
            <a:ext cx="166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a:solidFill>
                  <a:srgbClr val="0000FF"/>
                </a:solidFill>
              </a:rPr>
              <a:t>轴对称问题</a:t>
            </a:r>
            <a:endParaRPr lang="zh-CN" altLang="en-US" sz="2400">
              <a:solidFill>
                <a:srgbClr val="0000FF"/>
              </a:solidFill>
            </a:endParaRPr>
          </a:p>
        </p:txBody>
      </p:sp>
      <p:sp>
        <p:nvSpPr>
          <p:cNvPr id="1017867" name="Text Box 11"/>
          <p:cNvSpPr txBox="1">
            <a:spLocks noChangeArrowheads="1"/>
          </p:cNvSpPr>
          <p:nvPr/>
        </p:nvSpPr>
        <p:spPr bwMode="auto">
          <a:xfrm>
            <a:off x="4781550" y="1701800"/>
            <a:ext cx="18970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a:solidFill>
                  <a:srgbClr val="800000"/>
                </a:solidFill>
              </a:rPr>
              <a:t>常规三轴试验</a:t>
            </a:r>
            <a:endParaRPr lang="zh-CN" altLang="en-US" sz="2400">
              <a:solidFill>
                <a:srgbClr val="800000"/>
              </a:solidFill>
            </a:endParaRPr>
          </a:p>
        </p:txBody>
      </p:sp>
      <p:sp>
        <p:nvSpPr>
          <p:cNvPr id="1017868" name="AutoShape 12"/>
          <p:cNvSpPr/>
          <p:nvPr/>
        </p:nvSpPr>
        <p:spPr bwMode="auto">
          <a:xfrm>
            <a:off x="2341563" y="1801813"/>
            <a:ext cx="88900" cy="755650"/>
          </a:xfrm>
          <a:prstGeom prst="leftBrace">
            <a:avLst>
              <a:gd name="adj1" fmla="val 70833"/>
              <a:gd name="adj2" fmla="val 50000"/>
            </a:avLst>
          </a:prstGeom>
          <a:noFill/>
          <a:ln w="38100">
            <a:solidFill>
              <a:srgbClr val="990033"/>
            </a:solidFill>
            <a:rou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017869" name="AutoShape 13"/>
          <p:cNvSpPr>
            <a:spLocks noChangeArrowheads="1"/>
          </p:cNvSpPr>
          <p:nvPr/>
        </p:nvSpPr>
        <p:spPr bwMode="auto">
          <a:xfrm>
            <a:off x="4097338" y="1790700"/>
            <a:ext cx="493712" cy="225425"/>
          </a:xfrm>
          <a:prstGeom prst="rightArrow">
            <a:avLst>
              <a:gd name="adj1" fmla="val 50000"/>
              <a:gd name="adj2" fmla="val 54753"/>
            </a:avLst>
          </a:prstGeom>
          <a:solidFill>
            <a:srgbClr val="0099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017870" name="AutoShape 14"/>
          <p:cNvSpPr>
            <a:spLocks noChangeArrowheads="1"/>
          </p:cNvSpPr>
          <p:nvPr/>
        </p:nvSpPr>
        <p:spPr bwMode="auto">
          <a:xfrm>
            <a:off x="4097338" y="2320925"/>
            <a:ext cx="493712" cy="225425"/>
          </a:xfrm>
          <a:prstGeom prst="rightArrow">
            <a:avLst>
              <a:gd name="adj1" fmla="val 50000"/>
              <a:gd name="adj2" fmla="val 54753"/>
            </a:avLst>
          </a:prstGeom>
          <a:solidFill>
            <a:srgbClr val="0099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017877" name="Rectangle 21"/>
          <p:cNvSpPr>
            <a:spLocks noChangeArrowheads="1"/>
          </p:cNvSpPr>
          <p:nvPr/>
        </p:nvSpPr>
        <p:spPr bwMode="auto">
          <a:xfrm>
            <a:off x="2319719" y="741106"/>
            <a:ext cx="403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3200" dirty="0">
                <a:solidFill>
                  <a:srgbClr val="990033"/>
                </a:solidFill>
                <a:latin typeface="宋体" panose="02010600030101010101" pitchFamily="2" charset="-122"/>
              </a:rPr>
              <a:t> </a:t>
            </a:r>
            <a:r>
              <a:rPr lang="zh-CN" altLang="en-US" sz="2800" dirty="0" smtClean="0">
                <a:solidFill>
                  <a:srgbClr val="990033"/>
                </a:solidFill>
                <a:latin typeface="宋体" panose="02010600030101010101" pitchFamily="2" charset="-122"/>
              </a:rPr>
              <a:t>土</a:t>
            </a:r>
            <a:r>
              <a:rPr lang="zh-CN" altLang="en-US" sz="2800" dirty="0">
                <a:solidFill>
                  <a:srgbClr val="990033"/>
                </a:solidFill>
                <a:latin typeface="宋体" panose="02010600030101010101" pitchFamily="2" charset="-122"/>
              </a:rPr>
              <a:t>体变形特性测试方法</a:t>
            </a:r>
            <a:endParaRPr lang="zh-CN" altLang="en-US" sz="2800" dirty="0">
              <a:solidFill>
                <a:srgbClr val="990033"/>
              </a:solidFill>
              <a:latin typeface="宋体" panose="02010600030101010101" pitchFamily="2" charset="-122"/>
            </a:endParaRPr>
          </a:p>
        </p:txBody>
      </p:sp>
      <p:sp>
        <p:nvSpPr>
          <p:cNvPr id="1017879" name="Text Box 23"/>
          <p:cNvSpPr txBox="1">
            <a:spLocks noChangeArrowheads="1"/>
          </p:cNvSpPr>
          <p:nvPr/>
        </p:nvSpPr>
        <p:spPr bwMode="auto">
          <a:xfrm>
            <a:off x="403225" y="3508375"/>
            <a:ext cx="1998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a:solidFill>
                  <a:srgbClr val="009900"/>
                </a:solidFill>
                <a:latin typeface="黑体" panose="02010609060101010101" pitchFamily="49" charset="-122"/>
                <a:ea typeface="黑体" panose="02010609060101010101" pitchFamily="49" charset="-122"/>
              </a:rPr>
              <a:t>一般应力状态</a:t>
            </a:r>
            <a:endParaRPr lang="zh-CN" altLang="en-US" sz="2400">
              <a:solidFill>
                <a:srgbClr val="009900"/>
              </a:solidFill>
              <a:latin typeface="黑体" panose="02010609060101010101" pitchFamily="49" charset="-122"/>
              <a:ea typeface="黑体" panose="02010609060101010101" pitchFamily="49" charset="-122"/>
            </a:endParaRPr>
          </a:p>
        </p:txBody>
      </p:sp>
      <p:sp>
        <p:nvSpPr>
          <p:cNvPr id="1017880" name="Text Box 24"/>
          <p:cNvSpPr txBox="1">
            <a:spLocks noChangeArrowheads="1"/>
          </p:cNvSpPr>
          <p:nvPr/>
        </p:nvSpPr>
        <p:spPr bwMode="auto">
          <a:xfrm>
            <a:off x="1565275" y="2789238"/>
            <a:ext cx="309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a:solidFill>
                  <a:srgbClr val="0000FF"/>
                </a:solidFill>
              </a:rPr>
              <a:t>理论拓展、经验积累</a:t>
            </a:r>
            <a:endParaRPr lang="zh-CN" altLang="en-US" sz="2400">
              <a:solidFill>
                <a:srgbClr val="0000FF"/>
              </a:solidFill>
            </a:endParaRPr>
          </a:p>
        </p:txBody>
      </p:sp>
      <p:sp>
        <p:nvSpPr>
          <p:cNvPr id="1017881" name="Text Box 25"/>
          <p:cNvSpPr txBox="1">
            <a:spLocks noChangeArrowheads="1"/>
          </p:cNvSpPr>
          <p:nvPr/>
        </p:nvSpPr>
        <p:spPr bwMode="auto">
          <a:xfrm>
            <a:off x="6864350" y="1871663"/>
            <a:ext cx="1409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a:solidFill>
                  <a:srgbClr val="800000"/>
                </a:solidFill>
              </a:rPr>
              <a:t>室内试验</a:t>
            </a:r>
            <a:endParaRPr lang="zh-CN" altLang="en-US" sz="2400">
              <a:solidFill>
                <a:srgbClr val="800000"/>
              </a:solidFill>
            </a:endParaRPr>
          </a:p>
        </p:txBody>
      </p:sp>
      <p:sp>
        <p:nvSpPr>
          <p:cNvPr id="1017882" name="AutoShape 26"/>
          <p:cNvSpPr/>
          <p:nvPr/>
        </p:nvSpPr>
        <p:spPr bwMode="auto">
          <a:xfrm>
            <a:off x="6751638" y="1809750"/>
            <a:ext cx="71437" cy="720725"/>
          </a:xfrm>
          <a:prstGeom prst="rightBrace">
            <a:avLst>
              <a:gd name="adj1" fmla="val 84075"/>
              <a:gd name="adj2" fmla="val 50000"/>
            </a:avLst>
          </a:prstGeom>
          <a:noFill/>
          <a:ln w="28575">
            <a:solidFill>
              <a:srgbClr val="800000"/>
            </a:solidFill>
            <a:rou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017883" name="Line 27"/>
          <p:cNvSpPr>
            <a:spLocks noChangeShapeType="1"/>
          </p:cNvSpPr>
          <p:nvPr/>
        </p:nvSpPr>
        <p:spPr bwMode="auto">
          <a:xfrm>
            <a:off x="1422400" y="2571750"/>
            <a:ext cx="0" cy="865188"/>
          </a:xfrm>
          <a:prstGeom prst="line">
            <a:avLst/>
          </a:prstGeom>
          <a:noFill/>
          <a:ln w="76200">
            <a:solidFill>
              <a:srgbClr val="800000"/>
            </a:solidFill>
            <a:roun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017884" name="Text Box 28"/>
          <p:cNvSpPr txBox="1">
            <a:spLocks noChangeArrowheads="1"/>
          </p:cNvSpPr>
          <p:nvPr/>
        </p:nvSpPr>
        <p:spPr bwMode="auto">
          <a:xfrm>
            <a:off x="5357813" y="3957638"/>
            <a:ext cx="132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a:solidFill>
                  <a:srgbClr val="800000"/>
                </a:solidFill>
              </a:rPr>
              <a:t>旁压试验</a:t>
            </a:r>
            <a:endParaRPr lang="zh-CN" altLang="en-US" sz="2400">
              <a:solidFill>
                <a:srgbClr val="800000"/>
              </a:solidFill>
            </a:endParaRPr>
          </a:p>
        </p:txBody>
      </p:sp>
      <p:sp>
        <p:nvSpPr>
          <p:cNvPr id="1017885" name="Text Box 29"/>
          <p:cNvSpPr txBox="1">
            <a:spLocks noChangeArrowheads="1"/>
          </p:cNvSpPr>
          <p:nvPr/>
        </p:nvSpPr>
        <p:spPr bwMode="auto">
          <a:xfrm>
            <a:off x="2628900" y="4216400"/>
            <a:ext cx="1295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a:solidFill>
                  <a:srgbClr val="0000FF"/>
                </a:solidFill>
              </a:rPr>
              <a:t>原状土</a:t>
            </a:r>
            <a:endParaRPr lang="zh-CN" altLang="en-US" sz="2400">
              <a:solidFill>
                <a:srgbClr val="0000FF"/>
              </a:solidFill>
            </a:endParaRPr>
          </a:p>
        </p:txBody>
      </p:sp>
      <p:sp>
        <p:nvSpPr>
          <p:cNvPr id="1017886" name="Text Box 30"/>
          <p:cNvSpPr txBox="1">
            <a:spLocks noChangeArrowheads="1"/>
          </p:cNvSpPr>
          <p:nvPr/>
        </p:nvSpPr>
        <p:spPr bwMode="auto">
          <a:xfrm>
            <a:off x="4572000" y="3429000"/>
            <a:ext cx="2106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a:solidFill>
                  <a:srgbClr val="800000"/>
                </a:solidFill>
              </a:rPr>
              <a:t>平板载荷试验</a:t>
            </a:r>
            <a:endParaRPr lang="zh-CN" altLang="en-US" sz="2400">
              <a:solidFill>
                <a:srgbClr val="800000"/>
              </a:solidFill>
            </a:endParaRPr>
          </a:p>
        </p:txBody>
      </p:sp>
      <p:sp>
        <p:nvSpPr>
          <p:cNvPr id="1017887" name="AutoShape 31"/>
          <p:cNvSpPr>
            <a:spLocks noChangeArrowheads="1"/>
          </p:cNvSpPr>
          <p:nvPr/>
        </p:nvSpPr>
        <p:spPr bwMode="auto">
          <a:xfrm>
            <a:off x="3995738" y="4292600"/>
            <a:ext cx="493712" cy="225425"/>
          </a:xfrm>
          <a:prstGeom prst="rightArrow">
            <a:avLst>
              <a:gd name="adj1" fmla="val 50000"/>
              <a:gd name="adj2" fmla="val 54753"/>
            </a:avLst>
          </a:prstGeom>
          <a:solidFill>
            <a:srgbClr val="0099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017888" name="Text Box 32"/>
          <p:cNvSpPr txBox="1">
            <a:spLocks noChangeArrowheads="1"/>
          </p:cNvSpPr>
          <p:nvPr/>
        </p:nvSpPr>
        <p:spPr bwMode="auto">
          <a:xfrm>
            <a:off x="6948488" y="4149725"/>
            <a:ext cx="1409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a:solidFill>
                  <a:srgbClr val="800000"/>
                </a:solidFill>
              </a:rPr>
              <a:t>室外试验</a:t>
            </a:r>
            <a:endParaRPr lang="zh-CN" altLang="en-US" sz="2400">
              <a:solidFill>
                <a:srgbClr val="800000"/>
              </a:solidFill>
            </a:endParaRPr>
          </a:p>
        </p:txBody>
      </p:sp>
      <p:sp>
        <p:nvSpPr>
          <p:cNvPr id="1017889" name="AutoShape 33"/>
          <p:cNvSpPr/>
          <p:nvPr/>
        </p:nvSpPr>
        <p:spPr bwMode="auto">
          <a:xfrm>
            <a:off x="6761163" y="3536950"/>
            <a:ext cx="115887" cy="1836738"/>
          </a:xfrm>
          <a:prstGeom prst="rightBrace">
            <a:avLst>
              <a:gd name="adj1" fmla="val 132078"/>
              <a:gd name="adj2" fmla="val 50000"/>
            </a:avLst>
          </a:prstGeom>
          <a:noFill/>
          <a:ln w="28575">
            <a:solidFill>
              <a:srgbClr val="800000"/>
            </a:solidFill>
            <a:round/>
          </a:ln>
          <a:extLst>
            <a:ext uri="{909E8E84-426E-40DD-AFC4-6F175D3DCCD1}">
              <a14:hiddenFill xmlns:a14="http://schemas.microsoft.com/office/drawing/2010/main">
                <a:solidFill>
                  <a:srgbClr val="FFFFFF"/>
                </a:solidFill>
              </a14:hiddenFill>
            </a:ext>
          </a:extLst>
        </p:spPr>
        <p:txBody>
          <a:bodyPr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017890" name="Text Box 34"/>
          <p:cNvSpPr txBox="1">
            <a:spLocks noChangeArrowheads="1"/>
          </p:cNvSpPr>
          <p:nvPr/>
        </p:nvSpPr>
        <p:spPr bwMode="auto">
          <a:xfrm>
            <a:off x="1358900" y="5638800"/>
            <a:ext cx="4545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dirty="0">
                <a:solidFill>
                  <a:srgbClr val="008000"/>
                </a:solidFill>
              </a:rPr>
              <a:t>试验目的：</a:t>
            </a:r>
            <a:r>
              <a:rPr lang="zh-CN" altLang="en-US" sz="2400" dirty="0" smtClean="0">
                <a:solidFill>
                  <a:srgbClr val="0000FF"/>
                </a:solidFill>
              </a:rPr>
              <a:t>变形（和强度）特性</a:t>
            </a:r>
            <a:endParaRPr lang="zh-CN" altLang="en-US" sz="2400" dirty="0">
              <a:solidFill>
                <a:srgbClr val="0000FF"/>
              </a:solidFill>
            </a:endParaRPr>
          </a:p>
        </p:txBody>
      </p:sp>
      <p:sp>
        <p:nvSpPr>
          <p:cNvPr id="1017891" name="Text Box 35"/>
          <p:cNvSpPr txBox="1">
            <a:spLocks noChangeArrowheads="1"/>
          </p:cNvSpPr>
          <p:nvPr/>
        </p:nvSpPr>
        <p:spPr bwMode="auto">
          <a:xfrm>
            <a:off x="4527550" y="5084763"/>
            <a:ext cx="21129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r"/>
            <a:r>
              <a:rPr lang="zh-CN" altLang="en-US" sz="2400">
                <a:solidFill>
                  <a:srgbClr val="800000"/>
                </a:solidFill>
              </a:rPr>
              <a:t>静力触探试验</a:t>
            </a:r>
            <a:endParaRPr lang="zh-CN" altLang="en-US" sz="2400">
              <a:solidFill>
                <a:srgbClr val="800000"/>
              </a:solidFill>
            </a:endParaRPr>
          </a:p>
        </p:txBody>
      </p:sp>
      <p:sp>
        <p:nvSpPr>
          <p:cNvPr id="1017892" name="Text Box 36"/>
          <p:cNvSpPr txBox="1">
            <a:spLocks noChangeArrowheads="1"/>
          </p:cNvSpPr>
          <p:nvPr/>
        </p:nvSpPr>
        <p:spPr bwMode="auto">
          <a:xfrm>
            <a:off x="4787900" y="4533900"/>
            <a:ext cx="18970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a:solidFill>
                  <a:srgbClr val="800000"/>
                </a:solidFill>
              </a:rPr>
              <a:t>标准贯入试验</a:t>
            </a:r>
            <a:endParaRPr lang="zh-CN" altLang="en-US" sz="2400">
              <a:solidFill>
                <a:srgbClr val="800000"/>
              </a:solidFill>
            </a:endParaRPr>
          </a:p>
        </p:txBody>
      </p:sp>
      <p:sp>
        <p:nvSpPr>
          <p:cNvPr id="35" name="Rectangle 6"/>
          <p:cNvSpPr>
            <a:spLocks noChangeArrowheads="1"/>
          </p:cNvSpPr>
          <p:nvPr/>
        </p:nvSpPr>
        <p:spPr bwMode="auto">
          <a:xfrm>
            <a:off x="0" y="0"/>
            <a:ext cx="525780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b="1" dirty="0">
                <a:solidFill>
                  <a:srgbClr val="FF3300"/>
                </a:solidFill>
                <a:latin typeface="Times New Roman" panose="02020603050405020304" pitchFamily="18" charset="0"/>
                <a:ea typeface="+mj-ea"/>
                <a:cs typeface="Times New Roman" panose="02020603050405020304" pitchFamily="18" charset="0"/>
              </a:rPr>
              <a:t>§4</a:t>
            </a:r>
            <a:r>
              <a:rPr lang="en-US" altLang="zh-CN" sz="3200" b="1" dirty="0" smtClean="0">
                <a:solidFill>
                  <a:srgbClr val="FF3300"/>
                </a:solidFill>
                <a:latin typeface="Times New Roman" panose="02020603050405020304" pitchFamily="18" charset="0"/>
                <a:ea typeface="+mj-ea"/>
                <a:cs typeface="Times New Roman" panose="02020603050405020304" pitchFamily="18" charset="0"/>
              </a:rPr>
              <a:t>.2 </a:t>
            </a:r>
            <a:r>
              <a:rPr lang="zh-CN" altLang="en-US" sz="3200" b="1" dirty="0" smtClean="0">
                <a:solidFill>
                  <a:srgbClr val="FF3300"/>
                </a:solidFill>
                <a:latin typeface="Times New Roman" panose="02020603050405020304" pitchFamily="18" charset="0"/>
                <a:ea typeface="+mj-ea"/>
                <a:cs typeface="Times New Roman" panose="02020603050405020304" pitchFamily="18" charset="0"/>
              </a:rPr>
              <a:t>固结试验及压缩性指标</a:t>
            </a:r>
            <a:endParaRPr lang="zh-CN" altLang="en-US" sz="32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7877"/>
                                        </p:tgtEl>
                                        <p:attrNameLst>
                                          <p:attrName>style.visibility</p:attrName>
                                        </p:attrNameLst>
                                      </p:cBhvr>
                                      <p:to>
                                        <p:strVal val="visible"/>
                                      </p:to>
                                    </p:set>
                                    <p:animEffect transition="in" filter="wipe(left)">
                                      <p:cBhvr>
                                        <p:cTn id="7" dur="500"/>
                                        <p:tgtEl>
                                          <p:spTgt spid="10178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17863"/>
                                        </p:tgtEl>
                                        <p:attrNameLst>
                                          <p:attrName>style.visibility</p:attrName>
                                        </p:attrNameLst>
                                      </p:cBhvr>
                                      <p:to>
                                        <p:strVal val="visible"/>
                                      </p:to>
                                    </p:set>
                                    <p:animEffect transition="in" filter="wipe(left)">
                                      <p:cBhvr>
                                        <p:cTn id="12" dur="500"/>
                                        <p:tgtEl>
                                          <p:spTgt spid="1017863"/>
                                        </p:tgtEl>
                                      </p:cBhvr>
                                    </p:animEffect>
                                  </p:childTnLst>
                                </p:cTn>
                              </p:par>
                            </p:childTnLst>
                          </p:cTn>
                        </p:par>
                        <p:par>
                          <p:cTn id="13" fill="hold">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1017868"/>
                                        </p:tgtEl>
                                        <p:attrNameLst>
                                          <p:attrName>style.visibility</p:attrName>
                                        </p:attrNameLst>
                                      </p:cBhvr>
                                      <p:to>
                                        <p:strVal val="visible"/>
                                      </p:to>
                                    </p:set>
                                    <p:animEffect transition="in" filter="slide(fromLeft)">
                                      <p:cBhvr>
                                        <p:cTn id="16" dur="500"/>
                                        <p:tgtEl>
                                          <p:spTgt spid="1017868"/>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017866"/>
                                        </p:tgtEl>
                                        <p:attrNameLst>
                                          <p:attrName>style.visibility</p:attrName>
                                        </p:attrNameLst>
                                      </p:cBhvr>
                                      <p:to>
                                        <p:strVal val="visible"/>
                                      </p:to>
                                    </p:set>
                                    <p:animEffect transition="in" filter="wipe(left)">
                                      <p:cBhvr>
                                        <p:cTn id="20" dur="500"/>
                                        <p:tgtEl>
                                          <p:spTgt spid="1017866"/>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017864"/>
                                        </p:tgtEl>
                                        <p:attrNameLst>
                                          <p:attrName>style.visibility</p:attrName>
                                        </p:attrNameLst>
                                      </p:cBhvr>
                                      <p:to>
                                        <p:strVal val="visible"/>
                                      </p:to>
                                    </p:set>
                                    <p:animEffect transition="in" filter="wipe(left)">
                                      <p:cBhvr>
                                        <p:cTn id="24" dur="500"/>
                                        <p:tgtEl>
                                          <p:spTgt spid="1017864"/>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1017869"/>
                                        </p:tgtEl>
                                        <p:attrNameLst>
                                          <p:attrName>style.visibility</p:attrName>
                                        </p:attrNameLst>
                                      </p:cBhvr>
                                      <p:to>
                                        <p:strVal val="visible"/>
                                      </p:to>
                                    </p:set>
                                    <p:animEffect transition="in" filter="slide(fromLeft)">
                                      <p:cBhvr>
                                        <p:cTn id="29" dur="500"/>
                                        <p:tgtEl>
                                          <p:spTgt spid="1017869"/>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017867"/>
                                        </p:tgtEl>
                                        <p:attrNameLst>
                                          <p:attrName>style.visibility</p:attrName>
                                        </p:attrNameLst>
                                      </p:cBhvr>
                                      <p:to>
                                        <p:strVal val="visible"/>
                                      </p:to>
                                    </p:set>
                                    <p:animEffect transition="in" filter="wipe(left)">
                                      <p:cBhvr>
                                        <p:cTn id="33" dur="500"/>
                                        <p:tgtEl>
                                          <p:spTgt spid="1017867"/>
                                        </p:tgtEl>
                                      </p:cBhvr>
                                    </p:animEffect>
                                  </p:childTnLst>
                                </p:cTn>
                              </p:par>
                            </p:childTnLst>
                          </p:cTn>
                        </p:par>
                        <p:par>
                          <p:cTn id="34" fill="hold">
                            <p:stCondLst>
                              <p:cond delay="1000"/>
                            </p:stCondLst>
                            <p:childTnLst>
                              <p:par>
                                <p:cTn id="35" presetID="12" presetClass="entr" presetSubtype="8" fill="hold" grpId="0" nodeType="afterEffect">
                                  <p:stCondLst>
                                    <p:cond delay="0"/>
                                  </p:stCondLst>
                                  <p:childTnLst>
                                    <p:set>
                                      <p:cBhvr>
                                        <p:cTn id="36" dur="1" fill="hold">
                                          <p:stCondLst>
                                            <p:cond delay="0"/>
                                          </p:stCondLst>
                                        </p:cTn>
                                        <p:tgtEl>
                                          <p:spTgt spid="1017870"/>
                                        </p:tgtEl>
                                        <p:attrNameLst>
                                          <p:attrName>style.visibility</p:attrName>
                                        </p:attrNameLst>
                                      </p:cBhvr>
                                      <p:to>
                                        <p:strVal val="visible"/>
                                      </p:to>
                                    </p:set>
                                    <p:animEffect transition="in" filter="slide(fromLeft)">
                                      <p:cBhvr>
                                        <p:cTn id="37" dur="500"/>
                                        <p:tgtEl>
                                          <p:spTgt spid="1017870"/>
                                        </p:tgtEl>
                                      </p:cBhvr>
                                    </p:animEffect>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1017865"/>
                                        </p:tgtEl>
                                        <p:attrNameLst>
                                          <p:attrName>style.visibility</p:attrName>
                                        </p:attrNameLst>
                                      </p:cBhvr>
                                      <p:to>
                                        <p:strVal val="visible"/>
                                      </p:to>
                                    </p:set>
                                    <p:animEffect transition="in" filter="wipe(left)">
                                      <p:cBhvr>
                                        <p:cTn id="41" dur="500"/>
                                        <p:tgtEl>
                                          <p:spTgt spid="1017865"/>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1017882"/>
                                        </p:tgtEl>
                                        <p:attrNameLst>
                                          <p:attrName>style.visibility</p:attrName>
                                        </p:attrNameLst>
                                      </p:cBhvr>
                                      <p:to>
                                        <p:strVal val="visible"/>
                                      </p:to>
                                    </p:set>
                                    <p:animEffect transition="in" filter="slide(fromLeft)">
                                      <p:cBhvr>
                                        <p:cTn id="46" dur="500"/>
                                        <p:tgtEl>
                                          <p:spTgt spid="1017882"/>
                                        </p:tgtEl>
                                      </p:cBhvr>
                                    </p:animEffect>
                                  </p:childTnLst>
                                </p:cTn>
                              </p:par>
                            </p:childTnLst>
                          </p:cTn>
                        </p:par>
                        <p:par>
                          <p:cTn id="47" fill="hold">
                            <p:stCondLst>
                              <p:cond delay="500"/>
                            </p:stCondLst>
                            <p:childTnLst>
                              <p:par>
                                <p:cTn id="48" presetID="12" presetClass="entr" presetSubtype="8" fill="hold" grpId="0" nodeType="afterEffect">
                                  <p:stCondLst>
                                    <p:cond delay="0"/>
                                  </p:stCondLst>
                                  <p:childTnLst>
                                    <p:set>
                                      <p:cBhvr>
                                        <p:cTn id="49" dur="1" fill="hold">
                                          <p:stCondLst>
                                            <p:cond delay="0"/>
                                          </p:stCondLst>
                                        </p:cTn>
                                        <p:tgtEl>
                                          <p:spTgt spid="1017881"/>
                                        </p:tgtEl>
                                        <p:attrNameLst>
                                          <p:attrName>style.visibility</p:attrName>
                                        </p:attrNameLst>
                                      </p:cBhvr>
                                      <p:to>
                                        <p:strVal val="visible"/>
                                      </p:to>
                                    </p:set>
                                    <p:animEffect transition="in" filter="slide(fromLeft)">
                                      <p:cBhvr>
                                        <p:cTn id="50" dur="500"/>
                                        <p:tgtEl>
                                          <p:spTgt spid="101788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017880"/>
                                        </p:tgtEl>
                                        <p:attrNameLst>
                                          <p:attrName>style.visibility</p:attrName>
                                        </p:attrNameLst>
                                      </p:cBhvr>
                                      <p:to>
                                        <p:strVal val="visible"/>
                                      </p:to>
                                    </p:set>
                                    <p:animEffect transition="in" filter="wipe(left)">
                                      <p:cBhvr>
                                        <p:cTn id="55" dur="500"/>
                                        <p:tgtEl>
                                          <p:spTgt spid="1017880"/>
                                        </p:tgtEl>
                                      </p:cBhvr>
                                    </p:animEffect>
                                  </p:childTnLst>
                                </p:cTn>
                              </p:par>
                            </p:childTnLst>
                          </p:cTn>
                        </p:par>
                        <p:par>
                          <p:cTn id="56" fill="hold">
                            <p:stCondLst>
                              <p:cond delay="500"/>
                            </p:stCondLst>
                            <p:childTnLst>
                              <p:par>
                                <p:cTn id="57" presetID="22" presetClass="entr" presetSubtype="1" fill="hold" nodeType="afterEffect">
                                  <p:stCondLst>
                                    <p:cond delay="0"/>
                                  </p:stCondLst>
                                  <p:childTnLst>
                                    <p:set>
                                      <p:cBhvr>
                                        <p:cTn id="58" dur="1" fill="hold">
                                          <p:stCondLst>
                                            <p:cond delay="0"/>
                                          </p:stCondLst>
                                        </p:cTn>
                                        <p:tgtEl>
                                          <p:spTgt spid="1017883"/>
                                        </p:tgtEl>
                                        <p:attrNameLst>
                                          <p:attrName>style.visibility</p:attrName>
                                        </p:attrNameLst>
                                      </p:cBhvr>
                                      <p:to>
                                        <p:strVal val="visible"/>
                                      </p:to>
                                    </p:set>
                                    <p:animEffect transition="in" filter="wipe(up)">
                                      <p:cBhvr>
                                        <p:cTn id="59" dur="500"/>
                                        <p:tgtEl>
                                          <p:spTgt spid="1017883"/>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1017879"/>
                                        </p:tgtEl>
                                        <p:attrNameLst>
                                          <p:attrName>style.visibility</p:attrName>
                                        </p:attrNameLst>
                                      </p:cBhvr>
                                      <p:to>
                                        <p:strVal val="visible"/>
                                      </p:to>
                                    </p:set>
                                    <p:animEffect transition="in" filter="wipe(left)">
                                      <p:cBhvr>
                                        <p:cTn id="63" dur="500"/>
                                        <p:tgtEl>
                                          <p:spTgt spid="101787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017885"/>
                                        </p:tgtEl>
                                        <p:attrNameLst>
                                          <p:attrName>style.visibility</p:attrName>
                                        </p:attrNameLst>
                                      </p:cBhvr>
                                      <p:to>
                                        <p:strVal val="visible"/>
                                      </p:to>
                                    </p:set>
                                    <p:animEffect transition="in" filter="wipe(left)">
                                      <p:cBhvr>
                                        <p:cTn id="68" dur="500"/>
                                        <p:tgtEl>
                                          <p:spTgt spid="1017885"/>
                                        </p:tgtEl>
                                      </p:cBhvr>
                                    </p:animEffect>
                                  </p:childTnLst>
                                </p:cTn>
                              </p:par>
                            </p:childTnLst>
                          </p:cTn>
                        </p:par>
                        <p:par>
                          <p:cTn id="69" fill="hold">
                            <p:stCondLst>
                              <p:cond delay="500"/>
                            </p:stCondLst>
                            <p:childTnLst>
                              <p:par>
                                <p:cTn id="70" presetID="12" presetClass="entr" presetSubtype="8" fill="hold" grpId="0" nodeType="afterEffect">
                                  <p:stCondLst>
                                    <p:cond delay="0"/>
                                  </p:stCondLst>
                                  <p:childTnLst>
                                    <p:set>
                                      <p:cBhvr>
                                        <p:cTn id="71" dur="1" fill="hold">
                                          <p:stCondLst>
                                            <p:cond delay="0"/>
                                          </p:stCondLst>
                                        </p:cTn>
                                        <p:tgtEl>
                                          <p:spTgt spid="1017887"/>
                                        </p:tgtEl>
                                        <p:attrNameLst>
                                          <p:attrName>style.visibility</p:attrName>
                                        </p:attrNameLst>
                                      </p:cBhvr>
                                      <p:to>
                                        <p:strVal val="visible"/>
                                      </p:to>
                                    </p:set>
                                    <p:animEffect transition="in" filter="slide(fromLeft)">
                                      <p:cBhvr>
                                        <p:cTn id="72" dur="500"/>
                                        <p:tgtEl>
                                          <p:spTgt spid="1017887"/>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1017886"/>
                                        </p:tgtEl>
                                        <p:attrNameLst>
                                          <p:attrName>style.visibility</p:attrName>
                                        </p:attrNameLst>
                                      </p:cBhvr>
                                      <p:to>
                                        <p:strVal val="visible"/>
                                      </p:to>
                                    </p:set>
                                    <p:animEffect transition="in" filter="wipe(left)">
                                      <p:cBhvr>
                                        <p:cTn id="76" dur="500"/>
                                        <p:tgtEl>
                                          <p:spTgt spid="1017886"/>
                                        </p:tgtEl>
                                      </p:cBhvr>
                                    </p:animEffect>
                                  </p:childTnLst>
                                </p:cTn>
                              </p:par>
                            </p:childTnLst>
                          </p:cTn>
                        </p:par>
                        <p:par>
                          <p:cTn id="77" fill="hold">
                            <p:stCondLst>
                              <p:cond delay="1500"/>
                            </p:stCondLst>
                            <p:childTnLst>
                              <p:par>
                                <p:cTn id="78" presetID="22" presetClass="entr" presetSubtype="8" fill="hold" grpId="0" nodeType="afterEffect">
                                  <p:stCondLst>
                                    <p:cond delay="0"/>
                                  </p:stCondLst>
                                  <p:childTnLst>
                                    <p:set>
                                      <p:cBhvr>
                                        <p:cTn id="79" dur="1" fill="hold">
                                          <p:stCondLst>
                                            <p:cond delay="0"/>
                                          </p:stCondLst>
                                        </p:cTn>
                                        <p:tgtEl>
                                          <p:spTgt spid="1017884"/>
                                        </p:tgtEl>
                                        <p:attrNameLst>
                                          <p:attrName>style.visibility</p:attrName>
                                        </p:attrNameLst>
                                      </p:cBhvr>
                                      <p:to>
                                        <p:strVal val="visible"/>
                                      </p:to>
                                    </p:set>
                                    <p:animEffect transition="in" filter="wipe(left)">
                                      <p:cBhvr>
                                        <p:cTn id="80" dur="500"/>
                                        <p:tgtEl>
                                          <p:spTgt spid="1017884"/>
                                        </p:tgtEl>
                                      </p:cBhvr>
                                    </p:animEffect>
                                  </p:childTnLst>
                                </p:cTn>
                              </p:par>
                            </p:childTnLst>
                          </p:cTn>
                        </p:par>
                        <p:par>
                          <p:cTn id="81" fill="hold">
                            <p:stCondLst>
                              <p:cond delay="2000"/>
                            </p:stCondLst>
                            <p:childTnLst>
                              <p:par>
                                <p:cTn id="82" presetID="22" presetClass="entr" presetSubtype="8" fill="hold" grpId="0" nodeType="afterEffect">
                                  <p:stCondLst>
                                    <p:cond delay="0"/>
                                  </p:stCondLst>
                                  <p:childTnLst>
                                    <p:set>
                                      <p:cBhvr>
                                        <p:cTn id="83" dur="1" fill="hold">
                                          <p:stCondLst>
                                            <p:cond delay="0"/>
                                          </p:stCondLst>
                                        </p:cTn>
                                        <p:tgtEl>
                                          <p:spTgt spid="1017892"/>
                                        </p:tgtEl>
                                        <p:attrNameLst>
                                          <p:attrName>style.visibility</p:attrName>
                                        </p:attrNameLst>
                                      </p:cBhvr>
                                      <p:to>
                                        <p:strVal val="visible"/>
                                      </p:to>
                                    </p:set>
                                    <p:animEffect transition="in" filter="wipe(left)">
                                      <p:cBhvr>
                                        <p:cTn id="84" dur="500"/>
                                        <p:tgtEl>
                                          <p:spTgt spid="1017892"/>
                                        </p:tgtEl>
                                      </p:cBhvr>
                                    </p:animEffect>
                                  </p:childTnLst>
                                </p:cTn>
                              </p:par>
                            </p:childTnLst>
                          </p:cTn>
                        </p:par>
                        <p:par>
                          <p:cTn id="85" fill="hold">
                            <p:stCondLst>
                              <p:cond delay="2500"/>
                            </p:stCondLst>
                            <p:childTnLst>
                              <p:par>
                                <p:cTn id="86" presetID="22" presetClass="entr" presetSubtype="8" fill="hold" grpId="0" nodeType="afterEffect">
                                  <p:stCondLst>
                                    <p:cond delay="0"/>
                                  </p:stCondLst>
                                  <p:childTnLst>
                                    <p:set>
                                      <p:cBhvr>
                                        <p:cTn id="87" dur="1" fill="hold">
                                          <p:stCondLst>
                                            <p:cond delay="0"/>
                                          </p:stCondLst>
                                        </p:cTn>
                                        <p:tgtEl>
                                          <p:spTgt spid="1017891"/>
                                        </p:tgtEl>
                                        <p:attrNameLst>
                                          <p:attrName>style.visibility</p:attrName>
                                        </p:attrNameLst>
                                      </p:cBhvr>
                                      <p:to>
                                        <p:strVal val="visible"/>
                                      </p:to>
                                    </p:set>
                                    <p:animEffect transition="in" filter="wipe(left)">
                                      <p:cBhvr>
                                        <p:cTn id="88" dur="500"/>
                                        <p:tgtEl>
                                          <p:spTgt spid="1017891"/>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017889"/>
                                        </p:tgtEl>
                                        <p:attrNameLst>
                                          <p:attrName>style.visibility</p:attrName>
                                        </p:attrNameLst>
                                      </p:cBhvr>
                                      <p:to>
                                        <p:strVal val="visible"/>
                                      </p:to>
                                    </p:set>
                                    <p:animEffect transition="in" filter="wipe(left)">
                                      <p:cBhvr>
                                        <p:cTn id="93" dur="500"/>
                                        <p:tgtEl>
                                          <p:spTgt spid="1017889"/>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1017888"/>
                                        </p:tgtEl>
                                        <p:attrNameLst>
                                          <p:attrName>style.visibility</p:attrName>
                                        </p:attrNameLst>
                                      </p:cBhvr>
                                      <p:to>
                                        <p:strVal val="visible"/>
                                      </p:to>
                                    </p:set>
                                    <p:animEffect transition="in" filter="wipe(left)">
                                      <p:cBhvr>
                                        <p:cTn id="97" dur="500"/>
                                        <p:tgtEl>
                                          <p:spTgt spid="101788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017890"/>
                                        </p:tgtEl>
                                        <p:attrNameLst>
                                          <p:attrName>style.visibility</p:attrName>
                                        </p:attrNameLst>
                                      </p:cBhvr>
                                      <p:to>
                                        <p:strVal val="visible"/>
                                      </p:to>
                                    </p:set>
                                    <p:animEffect transition="in" filter="wipe(left)">
                                      <p:cBhvr>
                                        <p:cTn id="102" dur="500"/>
                                        <p:tgtEl>
                                          <p:spTgt spid="101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7863" grpId="0"/>
      <p:bldP spid="1017864" grpId="0"/>
      <p:bldP spid="1017865" grpId="0"/>
      <p:bldP spid="1017866" grpId="0"/>
      <p:bldP spid="1017867" grpId="0"/>
      <p:bldP spid="1017868" grpId="0" animBg="1"/>
      <p:bldP spid="1017869" grpId="0" animBg="1"/>
      <p:bldP spid="1017870" grpId="0" animBg="1"/>
      <p:bldP spid="1017877" grpId="0"/>
      <p:bldP spid="1017879" grpId="0"/>
      <p:bldP spid="1017880" grpId="0"/>
      <p:bldP spid="1017881" grpId="0"/>
      <p:bldP spid="1017882" grpId="0" animBg="1"/>
      <p:bldP spid="1017884" grpId="0"/>
      <p:bldP spid="1017885" grpId="0"/>
      <p:bldP spid="1017886" grpId="0"/>
      <p:bldP spid="1017887" grpId="0" animBg="1"/>
      <p:bldP spid="1017888" grpId="0"/>
      <p:bldP spid="1017889" grpId="0" animBg="1"/>
      <p:bldP spid="1017890" grpId="0"/>
      <p:bldP spid="1017891" grpId="0"/>
      <p:bldP spid="101789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WordArt 2"/>
          <p:cNvSpPr>
            <a:spLocks noChangeArrowheads="1" noChangeShapeType="1" noTextEdit="1"/>
          </p:cNvSpPr>
          <p:nvPr/>
        </p:nvSpPr>
        <p:spPr bwMode="auto">
          <a:xfrm>
            <a:off x="4734991" y="4359181"/>
            <a:ext cx="773113" cy="1329809"/>
          </a:xfrm>
          <a:prstGeom prst="rect">
            <a:avLst/>
          </a:prstGeom>
        </p:spPr>
        <p:txBody>
          <a:bodyPr wrap="none" fromWordArt="1">
            <a:prstTxWarp prst="textCascadeUp">
              <a:avLst>
                <a:gd name="adj" fmla="val 44444"/>
              </a:avLst>
            </a:prstTxWarp>
            <a:scene3d>
              <a:camera prst="legacyPerspectiveFront">
                <a:rot lat="20519995" lon="1080000" rev="0"/>
              </a:camera>
              <a:lightRig rig="legacyFlat3" dir="r"/>
            </a:scene3d>
            <a:sp3d extrusionH="430200" prstMaterial="legacyMatte">
              <a:extrusionClr>
                <a:srgbClr val="FF6600"/>
              </a:extrusionClr>
              <a:contourClr>
                <a:srgbClr val="FFE701"/>
              </a:contourClr>
            </a:sp3d>
          </a:bodyPr>
          <a:lstStyle/>
          <a:p>
            <a:pPr algn="ctr"/>
            <a:r>
              <a:rPr lang="en-US" altLang="zh-CN" sz="3600" kern="10" dirty="0">
                <a:ln w="9525">
                  <a:round/>
                </a:ln>
                <a:gradFill rotWithShape="1">
                  <a:gsLst>
                    <a:gs pos="0">
                      <a:srgbClr val="FFE701"/>
                    </a:gs>
                    <a:gs pos="100000">
                      <a:srgbClr val="FE3E02"/>
                    </a:gs>
                  </a:gsLst>
                  <a:lin ang="5400000" scaled="1"/>
                </a:gradFill>
                <a:latin typeface="宋体" panose="02010600030101010101" pitchFamily="2" charset="-122"/>
              </a:rPr>
              <a:t>?</a:t>
            </a:r>
            <a:endParaRPr lang="zh-CN" altLang="en-US" sz="3600" kern="10" dirty="0">
              <a:ln w="9525">
                <a:round/>
              </a:ln>
              <a:gradFill rotWithShape="1">
                <a:gsLst>
                  <a:gs pos="0">
                    <a:srgbClr val="FFE701"/>
                  </a:gs>
                  <a:gs pos="100000">
                    <a:srgbClr val="FE3E02"/>
                  </a:gs>
                </a:gsLst>
                <a:lin ang="5400000" scaled="1"/>
              </a:gradFill>
              <a:latin typeface="宋体" panose="02010600030101010101" pitchFamily="2" charset="-122"/>
            </a:endParaRPr>
          </a:p>
        </p:txBody>
      </p:sp>
      <p:sp>
        <p:nvSpPr>
          <p:cNvPr id="90115" name="Rectangle 3"/>
          <p:cNvSpPr>
            <a:spLocks noChangeArrowheads="1"/>
          </p:cNvSpPr>
          <p:nvPr/>
        </p:nvSpPr>
        <p:spPr bwMode="auto">
          <a:xfrm>
            <a:off x="912813" y="3322638"/>
            <a:ext cx="79375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endParaRPr lang="zh-CN" altLang="en-US" sz="1600" b="0">
              <a:solidFill>
                <a:srgbClr val="666633"/>
              </a:solidFill>
              <a:latin typeface="宋体" panose="02010600030101010101" pitchFamily="2" charset="-122"/>
              <a:sym typeface="Symbol" panose="05050102010706020507" pitchFamily="18" charset="2"/>
            </a:endParaRPr>
          </a:p>
          <a:p>
            <a:pPr eaLnBrk="1" hangingPunct="1">
              <a:spcBef>
                <a:spcPct val="50000"/>
              </a:spcBef>
              <a:buFont typeface="Arial" panose="020B0604020202020204" pitchFamily="34" charset="0"/>
              <a:buNone/>
            </a:pPr>
            <a:endParaRPr lang="zh-CN" altLang="en-US" sz="1600" b="0">
              <a:solidFill>
                <a:srgbClr val="666633"/>
              </a:solidFill>
              <a:latin typeface="Times New Roman" panose="02020603050405020304" pitchFamily="18" charset="0"/>
              <a:sym typeface="Symbol" panose="05050102010706020507" pitchFamily="18" charset="2"/>
            </a:endParaRPr>
          </a:p>
        </p:txBody>
      </p:sp>
      <p:sp>
        <p:nvSpPr>
          <p:cNvPr id="86021" name="Rectangle 5"/>
          <p:cNvSpPr>
            <a:spLocks noChangeArrowheads="1"/>
          </p:cNvSpPr>
          <p:nvPr/>
        </p:nvSpPr>
        <p:spPr bwMode="auto">
          <a:xfrm>
            <a:off x="5508104" y="2667000"/>
            <a:ext cx="24304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sz="2000" dirty="0">
                <a:solidFill>
                  <a:srgbClr val="800000"/>
                </a:solidFill>
                <a:latin typeface="幼圆" panose="02010509060101010101" pitchFamily="49" charset="-122"/>
                <a:ea typeface="幼圆" panose="02010509060101010101" pitchFamily="49" charset="-122"/>
                <a:sym typeface="Symbol" panose="05050102010706020507" pitchFamily="18" charset="2"/>
              </a:rPr>
              <a:t>几种简单的情形：</a:t>
            </a:r>
            <a:endParaRPr lang="zh-CN" altLang="en-US" sz="2000" dirty="0">
              <a:solidFill>
                <a:srgbClr val="800000"/>
              </a:solidFill>
              <a:latin typeface="幼圆" panose="02010509060101010101" pitchFamily="49" charset="-122"/>
              <a:ea typeface="幼圆" panose="02010509060101010101" pitchFamily="49" charset="-122"/>
              <a:sym typeface="Symbol" panose="05050102010706020507" pitchFamily="18" charset="2"/>
            </a:endParaRPr>
          </a:p>
        </p:txBody>
      </p:sp>
      <p:sp>
        <p:nvSpPr>
          <p:cNvPr id="90118" name="Rectangle 8"/>
          <p:cNvSpPr>
            <a:spLocks noChangeArrowheads="1"/>
          </p:cNvSpPr>
          <p:nvPr/>
        </p:nvSpPr>
        <p:spPr bwMode="auto">
          <a:xfrm>
            <a:off x="1190199" y="815205"/>
            <a:ext cx="4067944" cy="369332"/>
          </a:xfrm>
          <a:prstGeom prst="rect">
            <a:avLst/>
          </a:prstGeom>
          <a:solidFill>
            <a:schemeClr val="tx2">
              <a:lumMod val="20000"/>
              <a:lumOff val="80000"/>
            </a:schemeClr>
          </a:solidFill>
          <a:ln>
            <a:noFill/>
          </a:ln>
        </p:spPr>
        <p:txBody>
          <a:bodyPr wrap="square"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400" dirty="0" smtClean="0">
                <a:latin typeface="Times New Roman" panose="02020603050405020304" pitchFamily="18" charset="0"/>
                <a:ea typeface="+mn-ea"/>
                <a:cs typeface="Times New Roman" panose="02020603050405020304" pitchFamily="18" charset="0"/>
                <a:sym typeface="Symbol" panose="05050102010706020507" pitchFamily="18" charset="2"/>
              </a:rPr>
              <a:t>4. </a:t>
            </a:r>
            <a:r>
              <a:rPr lang="zh-CN" altLang="en-US" sz="2400" dirty="0" smtClean="0">
                <a:latin typeface="Times New Roman" panose="02020603050405020304" pitchFamily="18" charset="0"/>
                <a:ea typeface="+mn-ea"/>
                <a:cs typeface="Times New Roman" panose="02020603050405020304" pitchFamily="18" charset="0"/>
                <a:sym typeface="Symbol" panose="05050102010706020507" pitchFamily="18" charset="2"/>
              </a:rPr>
              <a:t>饱和土固结时</a:t>
            </a:r>
            <a:r>
              <a:rPr lang="zh-CN" altLang="en-US" sz="2400" dirty="0">
                <a:latin typeface="Times New Roman" panose="02020603050405020304" pitchFamily="18" charset="0"/>
                <a:ea typeface="+mn-ea"/>
                <a:cs typeface="Times New Roman" panose="02020603050405020304" pitchFamily="18" charset="0"/>
                <a:sym typeface="Symbol" panose="05050102010706020507" pitchFamily="18" charset="2"/>
              </a:rPr>
              <a:t>的</a:t>
            </a:r>
            <a:r>
              <a:rPr lang="zh-CN" altLang="en-US" sz="2400" dirty="0" smtClean="0">
                <a:latin typeface="Times New Roman" panose="02020603050405020304" pitchFamily="18" charset="0"/>
                <a:ea typeface="+mn-ea"/>
                <a:cs typeface="Times New Roman" panose="02020603050405020304" pitchFamily="18" charset="0"/>
                <a:sym typeface="Symbol" panose="05050102010706020507" pitchFamily="18" charset="2"/>
              </a:rPr>
              <a:t>有效应力</a:t>
            </a:r>
            <a:endParaRPr lang="zh-CN" altLang="en-US" sz="2400" dirty="0">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86023" name="AutoShape 9"/>
          <p:cNvSpPr>
            <a:spLocks noChangeArrowheads="1"/>
          </p:cNvSpPr>
          <p:nvPr/>
        </p:nvSpPr>
        <p:spPr bwMode="auto">
          <a:xfrm>
            <a:off x="1717675" y="1957388"/>
            <a:ext cx="1163638" cy="469900"/>
          </a:xfrm>
          <a:prstGeom prst="hexagon">
            <a:avLst>
              <a:gd name="adj" fmla="val 61909"/>
              <a:gd name="vf" fmla="val 115470"/>
            </a:avLst>
          </a:prstGeom>
          <a:noFill/>
          <a:ln w="12700">
            <a:solidFill>
              <a:srgbClr val="0000FF"/>
            </a:solid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a:solidFill>
                  <a:srgbClr val="800000"/>
                </a:solidFill>
                <a:latin typeface="幼圆" panose="02010509060101010101" pitchFamily="49" charset="-122"/>
                <a:ea typeface="幼圆" panose="02010509060101010101" pitchFamily="49" charset="-122"/>
                <a:sym typeface="Symbol" panose="05050102010706020507" pitchFamily="18" charset="2"/>
              </a:rPr>
              <a:t>外荷载</a:t>
            </a:r>
            <a:endParaRPr lang="zh-CN" altLang="en-US" sz="2000">
              <a:solidFill>
                <a:srgbClr val="800000"/>
              </a:solidFill>
              <a:latin typeface="幼圆" panose="02010509060101010101" pitchFamily="49" charset="-122"/>
              <a:ea typeface="幼圆" panose="02010509060101010101" pitchFamily="49" charset="-122"/>
              <a:sym typeface="Symbol" panose="05050102010706020507" pitchFamily="18" charset="2"/>
            </a:endParaRPr>
          </a:p>
        </p:txBody>
      </p:sp>
      <p:sp>
        <p:nvSpPr>
          <p:cNvPr id="86024" name="AutoShape 10"/>
          <p:cNvSpPr>
            <a:spLocks noChangeArrowheads="1"/>
          </p:cNvSpPr>
          <p:nvPr/>
        </p:nvSpPr>
        <p:spPr bwMode="auto">
          <a:xfrm>
            <a:off x="1557338" y="2917825"/>
            <a:ext cx="1466850" cy="350838"/>
          </a:xfrm>
          <a:prstGeom prst="roundRect">
            <a:avLst>
              <a:gd name="adj" fmla="val 16667"/>
            </a:avLst>
          </a:prstGeom>
          <a:noFill/>
          <a:ln w="12700">
            <a:solidFill>
              <a:srgbClr val="0000FF"/>
            </a:solidFill>
            <a:rou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a:solidFill>
                  <a:srgbClr val="800000"/>
                </a:solidFill>
                <a:latin typeface="幼圆" panose="02010509060101010101" pitchFamily="49" charset="-122"/>
                <a:ea typeface="幼圆" panose="02010509060101010101" pitchFamily="49" charset="-122"/>
                <a:sym typeface="Symbol" panose="05050102010706020507" pitchFamily="18" charset="2"/>
              </a:rPr>
              <a:t>附加应力</a:t>
            </a:r>
            <a:r>
              <a:rPr lang="en-US" altLang="zh-CN" sz="2000">
                <a:solidFill>
                  <a:srgbClr val="800000"/>
                </a:solidFill>
                <a:latin typeface="幼圆" panose="02010509060101010101" pitchFamily="49" charset="-122"/>
                <a:ea typeface="幼圆" panose="02010509060101010101" pitchFamily="49" charset="-122"/>
                <a:sym typeface="Symbol" panose="05050102010706020507" pitchFamily="18" charset="2"/>
              </a:rPr>
              <a:t>σ</a:t>
            </a:r>
            <a:r>
              <a:rPr lang="en-US" altLang="zh-CN" sz="2000" baseline="-25000">
                <a:solidFill>
                  <a:srgbClr val="800000"/>
                </a:solidFill>
                <a:latin typeface="幼圆" panose="02010509060101010101" pitchFamily="49" charset="-122"/>
                <a:ea typeface="幼圆" panose="02010509060101010101" pitchFamily="49" charset="-122"/>
                <a:sym typeface="Symbol" panose="05050102010706020507" pitchFamily="18" charset="2"/>
              </a:rPr>
              <a:t>z</a:t>
            </a:r>
            <a:endParaRPr lang="zh-CN" altLang="en-US" sz="2000" baseline="-25000">
              <a:solidFill>
                <a:srgbClr val="800000"/>
              </a:solidFill>
              <a:latin typeface="幼圆" panose="02010509060101010101" pitchFamily="49" charset="-122"/>
              <a:ea typeface="幼圆" panose="02010509060101010101" pitchFamily="49" charset="-122"/>
              <a:sym typeface="Symbol" panose="05050102010706020507" pitchFamily="18" charset="2"/>
            </a:endParaRPr>
          </a:p>
        </p:txBody>
      </p:sp>
      <p:sp>
        <p:nvSpPr>
          <p:cNvPr id="86025" name="AutoShape 11"/>
          <p:cNvSpPr>
            <a:spLocks noChangeArrowheads="1"/>
          </p:cNvSpPr>
          <p:nvPr/>
        </p:nvSpPr>
        <p:spPr bwMode="auto">
          <a:xfrm>
            <a:off x="1184275" y="3878263"/>
            <a:ext cx="2184400" cy="444500"/>
          </a:xfrm>
          <a:prstGeom prst="octagon">
            <a:avLst>
              <a:gd name="adj" fmla="val 29287"/>
            </a:avLst>
          </a:prstGeom>
          <a:noFill/>
          <a:ln w="12700">
            <a:solidFill>
              <a:srgbClr val="009900"/>
            </a:solid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a:solidFill>
                  <a:srgbClr val="800000"/>
                </a:solidFill>
                <a:latin typeface="幼圆" panose="02010509060101010101" pitchFamily="49" charset="-122"/>
                <a:ea typeface="幼圆" panose="02010509060101010101" pitchFamily="49" charset="-122"/>
                <a:sym typeface="Symbol" panose="05050102010706020507" pitchFamily="18" charset="2"/>
              </a:rPr>
              <a:t>土骨架：</a:t>
            </a:r>
            <a:r>
              <a:rPr lang="zh-CN" altLang="en-US" sz="2000">
                <a:solidFill>
                  <a:srgbClr val="006600"/>
                </a:solidFill>
                <a:latin typeface="幼圆" panose="02010509060101010101" pitchFamily="49" charset="-122"/>
                <a:ea typeface="幼圆" panose="02010509060101010101" pitchFamily="49" charset="-122"/>
                <a:sym typeface="Symbol" panose="05050102010706020507" pitchFamily="18" charset="2"/>
              </a:rPr>
              <a:t>有效应力</a:t>
            </a:r>
            <a:endParaRPr lang="zh-CN" altLang="en-US" sz="2000">
              <a:solidFill>
                <a:srgbClr val="006600"/>
              </a:solidFill>
              <a:latin typeface="幼圆" panose="02010509060101010101" pitchFamily="49" charset="-122"/>
              <a:ea typeface="幼圆" panose="02010509060101010101" pitchFamily="49" charset="-122"/>
              <a:sym typeface="Symbol" panose="05050102010706020507" pitchFamily="18" charset="2"/>
            </a:endParaRPr>
          </a:p>
        </p:txBody>
      </p:sp>
      <p:sp>
        <p:nvSpPr>
          <p:cNvPr id="86026" name="AutoShape 12"/>
          <p:cNvSpPr>
            <a:spLocks noChangeArrowheads="1"/>
          </p:cNvSpPr>
          <p:nvPr/>
        </p:nvSpPr>
        <p:spPr bwMode="auto">
          <a:xfrm>
            <a:off x="250825" y="3970338"/>
            <a:ext cx="720725" cy="1573212"/>
          </a:xfrm>
          <a:prstGeom prst="curvedRightArrow">
            <a:avLst>
              <a:gd name="adj1" fmla="val 43656"/>
              <a:gd name="adj2" fmla="val 87313"/>
              <a:gd name="adj3" fmla="val 33319"/>
            </a:avLst>
          </a:prstGeom>
          <a:gradFill rotWithShape="1">
            <a:gsLst>
              <a:gs pos="0">
                <a:srgbClr val="009900"/>
              </a:gs>
              <a:gs pos="100000">
                <a:srgbClr val="FFFFFF"/>
              </a:gs>
            </a:gsLst>
            <a:lin ang="5400000" scaled="1"/>
          </a:gradFill>
          <a:ln w="12700">
            <a:solidFill>
              <a:srgbClr val="990033"/>
            </a:solidFill>
            <a:miter lim="800000"/>
          </a:ln>
        </p:spPr>
        <p:txBody>
          <a:bodyPr lIns="0" tIns="0" rIns="0" bIns="0"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ja-JP" altLang="en-US"/>
          </a:p>
        </p:txBody>
      </p:sp>
      <p:sp>
        <p:nvSpPr>
          <p:cNvPr id="86027" name="AutoShape 13"/>
          <p:cNvSpPr>
            <a:spLocks noChangeArrowheads="1"/>
          </p:cNvSpPr>
          <p:nvPr/>
        </p:nvSpPr>
        <p:spPr bwMode="auto">
          <a:xfrm flipV="1">
            <a:off x="3581400" y="3879850"/>
            <a:ext cx="630238" cy="1439863"/>
          </a:xfrm>
          <a:prstGeom prst="curvedLeftArrow">
            <a:avLst>
              <a:gd name="adj1" fmla="val 45693"/>
              <a:gd name="adj2" fmla="val 91385"/>
              <a:gd name="adj3" fmla="val 33319"/>
            </a:avLst>
          </a:prstGeom>
          <a:gradFill rotWithShape="1">
            <a:gsLst>
              <a:gs pos="0">
                <a:srgbClr val="009900"/>
              </a:gs>
              <a:gs pos="100000">
                <a:srgbClr val="FFFFFF"/>
              </a:gs>
            </a:gsLst>
            <a:lin ang="5400000" scaled="1"/>
          </a:gradFill>
          <a:ln w="12700">
            <a:solidFill>
              <a:srgbClr val="990033"/>
            </a:solidFill>
            <a:miter lim="800000"/>
          </a:ln>
        </p:spPr>
        <p:txBody>
          <a:bodyPr lIns="0" tIns="0" rIns="0" bIns="0"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ja-JP" altLang="en-US"/>
          </a:p>
        </p:txBody>
      </p:sp>
      <p:sp>
        <p:nvSpPr>
          <p:cNvPr id="86028" name="Rectangle 14"/>
          <p:cNvSpPr>
            <a:spLocks noChangeArrowheads="1"/>
          </p:cNvSpPr>
          <p:nvPr/>
        </p:nvSpPr>
        <p:spPr bwMode="auto">
          <a:xfrm>
            <a:off x="5580112" y="3956748"/>
            <a:ext cx="3400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000" dirty="0">
                <a:solidFill>
                  <a:srgbClr val="008000"/>
                </a:solidFill>
                <a:latin typeface="华文新魏" panose="02010800040101010101" pitchFamily="2" charset="-122"/>
                <a:ea typeface="华文新魏" panose="02010800040101010101" pitchFamily="2" charset="-122"/>
                <a:sym typeface="Symbol" panose="05050102010706020507" pitchFamily="18" charset="2"/>
              </a:rPr>
              <a:t>(2) </a:t>
            </a:r>
            <a:r>
              <a:rPr lang="zh-CN" altLang="en-US" sz="2000" dirty="0">
                <a:solidFill>
                  <a:srgbClr val="008000"/>
                </a:solidFill>
                <a:latin typeface="华文新魏" panose="02010800040101010101" pitchFamily="2" charset="-122"/>
                <a:ea typeface="华文新魏" panose="02010800040101010101" pitchFamily="2" charset="-122"/>
                <a:sym typeface="Symbol" panose="05050102010706020507" pitchFamily="18" charset="2"/>
              </a:rPr>
              <a:t>轴对称三维应力状态</a:t>
            </a:r>
            <a:endParaRPr lang="en-US" altLang="zh-CN" sz="2000" dirty="0">
              <a:solidFill>
                <a:srgbClr val="008000"/>
              </a:solidFill>
              <a:latin typeface="华文新魏" panose="02010800040101010101" pitchFamily="2" charset="-122"/>
              <a:ea typeface="华文新魏" panose="02010800040101010101" pitchFamily="2" charset="-122"/>
              <a:sym typeface="Symbol" panose="05050102010706020507" pitchFamily="18" charset="2"/>
            </a:endParaRPr>
          </a:p>
        </p:txBody>
      </p:sp>
      <p:sp>
        <p:nvSpPr>
          <p:cNvPr id="86029" name="Rectangle 15"/>
          <p:cNvSpPr>
            <a:spLocks noChangeArrowheads="1"/>
          </p:cNvSpPr>
          <p:nvPr/>
        </p:nvSpPr>
        <p:spPr bwMode="auto">
          <a:xfrm>
            <a:off x="5580112" y="3393023"/>
            <a:ext cx="2970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000" dirty="0">
                <a:solidFill>
                  <a:srgbClr val="008000"/>
                </a:solidFill>
                <a:latin typeface="华文新魏" panose="02010800040101010101" pitchFamily="2" charset="-122"/>
                <a:ea typeface="华文新魏" panose="02010800040101010101" pitchFamily="2" charset="-122"/>
                <a:sym typeface="Symbol" panose="05050102010706020507" pitchFamily="18" charset="2"/>
              </a:rPr>
              <a:t>(1) </a:t>
            </a:r>
            <a:r>
              <a:rPr lang="zh-CN" altLang="en-US" sz="2000" dirty="0">
                <a:solidFill>
                  <a:srgbClr val="008000"/>
                </a:solidFill>
                <a:latin typeface="华文新魏" panose="02010800040101010101" pitchFamily="2" charset="-122"/>
                <a:ea typeface="华文新魏" panose="02010800040101010101" pitchFamily="2" charset="-122"/>
                <a:sym typeface="Symbol" panose="05050102010706020507" pitchFamily="18" charset="2"/>
              </a:rPr>
              <a:t>侧限应力状态</a:t>
            </a:r>
            <a:endParaRPr lang="zh-CN" altLang="en-US" sz="2000" dirty="0">
              <a:solidFill>
                <a:srgbClr val="008000"/>
              </a:solidFill>
              <a:latin typeface="华文新魏" panose="02010800040101010101" pitchFamily="2" charset="-122"/>
              <a:ea typeface="华文新魏" panose="02010800040101010101" pitchFamily="2" charset="-122"/>
              <a:sym typeface="Symbol" panose="05050102010706020507" pitchFamily="18" charset="2"/>
            </a:endParaRPr>
          </a:p>
        </p:txBody>
      </p:sp>
      <p:sp>
        <p:nvSpPr>
          <p:cNvPr id="86030" name="AutoShape 16"/>
          <p:cNvSpPr>
            <a:spLocks noChangeArrowheads="1"/>
          </p:cNvSpPr>
          <p:nvPr/>
        </p:nvSpPr>
        <p:spPr bwMode="auto">
          <a:xfrm>
            <a:off x="1035050" y="5010150"/>
            <a:ext cx="2446338" cy="444500"/>
          </a:xfrm>
          <a:prstGeom prst="octagon">
            <a:avLst>
              <a:gd name="adj" fmla="val 29287"/>
            </a:avLst>
          </a:prstGeom>
          <a:noFill/>
          <a:ln w="12700">
            <a:solidFill>
              <a:srgbClr val="009900"/>
            </a:solid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a:solidFill>
                  <a:srgbClr val="800000"/>
                </a:solidFill>
                <a:latin typeface="幼圆" panose="02010509060101010101" pitchFamily="49" charset="-122"/>
                <a:ea typeface="幼圆" panose="02010509060101010101" pitchFamily="49" charset="-122"/>
                <a:sym typeface="Symbol" panose="05050102010706020507" pitchFamily="18" charset="2"/>
              </a:rPr>
              <a:t>孔隙水：</a:t>
            </a:r>
            <a:r>
              <a:rPr lang="zh-CN" altLang="en-US" sz="2000">
                <a:solidFill>
                  <a:srgbClr val="0000FF"/>
                </a:solidFill>
                <a:latin typeface="幼圆" panose="02010509060101010101" pitchFamily="49" charset="-122"/>
                <a:ea typeface="幼圆" panose="02010509060101010101" pitchFamily="49" charset="-122"/>
                <a:sym typeface="Symbol" panose="05050102010706020507" pitchFamily="18" charset="2"/>
              </a:rPr>
              <a:t>孔隙水压力</a:t>
            </a:r>
            <a:endParaRPr lang="zh-CN" altLang="en-US" sz="2000">
              <a:solidFill>
                <a:srgbClr val="0000FF"/>
              </a:solidFill>
              <a:latin typeface="幼圆" panose="02010509060101010101" pitchFamily="49" charset="-122"/>
              <a:ea typeface="幼圆" panose="02010509060101010101" pitchFamily="49" charset="-122"/>
              <a:sym typeface="Symbol" panose="05050102010706020507" pitchFamily="18" charset="2"/>
            </a:endParaRPr>
          </a:p>
        </p:txBody>
      </p:sp>
      <p:sp>
        <p:nvSpPr>
          <p:cNvPr id="86031" name="AutoShape 17"/>
          <p:cNvSpPr>
            <a:spLocks noChangeArrowheads="1"/>
          </p:cNvSpPr>
          <p:nvPr/>
        </p:nvSpPr>
        <p:spPr bwMode="auto">
          <a:xfrm>
            <a:off x="5226864" y="1872456"/>
            <a:ext cx="1897062" cy="412750"/>
          </a:xfrm>
          <a:prstGeom prst="roundRect">
            <a:avLst>
              <a:gd name="adj" fmla="val 16667"/>
            </a:avLst>
          </a:prstGeom>
          <a:solidFill>
            <a:srgbClr val="0000FF"/>
          </a:solidFill>
          <a:ln>
            <a:noFill/>
          </a:ln>
          <a:extLst>
            <a:ext uri="{91240B29-F687-4F45-9708-019B960494DF}">
              <a14:hiddenLine xmlns:a14="http://schemas.microsoft.com/office/drawing/2010/main" w="9525">
                <a:solidFill>
                  <a:srgbClr val="000000"/>
                </a:solidFill>
                <a:round/>
              </a14:hiddenLine>
            </a:ext>
          </a:extLst>
        </p:spPr>
        <p:txBody>
          <a:bodyPr lIns="36000" tIns="36000" rIns="36000" bIns="360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a:solidFill>
                  <a:schemeClr val="bg1"/>
                </a:solidFill>
                <a:latin typeface="幼圆" panose="02010509060101010101" pitchFamily="49" charset="-122"/>
                <a:ea typeface="幼圆" panose="02010509060101010101" pitchFamily="49" charset="-122"/>
                <a:sym typeface="Symbol" panose="05050102010706020507" pitchFamily="18" charset="2"/>
              </a:rPr>
              <a:t>超静孔隙水压力</a:t>
            </a:r>
            <a:endParaRPr lang="zh-CN" altLang="en-US" sz="2000">
              <a:solidFill>
                <a:schemeClr val="bg1"/>
              </a:solidFill>
              <a:latin typeface="幼圆" panose="02010509060101010101" pitchFamily="49" charset="-122"/>
              <a:ea typeface="幼圆" panose="02010509060101010101" pitchFamily="49" charset="-122"/>
              <a:sym typeface="Symbol" panose="05050102010706020507" pitchFamily="18" charset="2"/>
            </a:endParaRPr>
          </a:p>
        </p:txBody>
      </p:sp>
      <p:sp>
        <p:nvSpPr>
          <p:cNvPr id="86032" name="Line 18"/>
          <p:cNvSpPr>
            <a:spLocks noChangeShapeType="1"/>
          </p:cNvSpPr>
          <p:nvPr/>
        </p:nvSpPr>
        <p:spPr bwMode="auto">
          <a:xfrm>
            <a:off x="2284413" y="2459038"/>
            <a:ext cx="0" cy="406400"/>
          </a:xfrm>
          <a:prstGeom prst="line">
            <a:avLst/>
          </a:prstGeom>
          <a:noFill/>
          <a:ln w="76200">
            <a:solidFill>
              <a:srgbClr val="0099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6033" name="Line 19"/>
          <p:cNvSpPr>
            <a:spLocks noChangeShapeType="1"/>
          </p:cNvSpPr>
          <p:nvPr/>
        </p:nvSpPr>
        <p:spPr bwMode="auto">
          <a:xfrm>
            <a:off x="2278063" y="3338513"/>
            <a:ext cx="0" cy="406400"/>
          </a:xfrm>
          <a:prstGeom prst="line">
            <a:avLst/>
          </a:prstGeom>
          <a:noFill/>
          <a:ln w="76200">
            <a:solidFill>
              <a:srgbClr val="0099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9" name="Rectangle 5"/>
          <p:cNvSpPr>
            <a:spLocks noChangeArrowheads="1"/>
          </p:cNvSpPr>
          <p:nvPr/>
        </p:nvSpPr>
        <p:spPr bwMode="auto">
          <a:xfrm>
            <a:off x="1" y="0"/>
            <a:ext cx="5364088"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.4 </a:t>
            </a:r>
            <a:r>
              <a:rPr lang="zh-CN" altLang="en-US" sz="3200" dirty="0">
                <a:solidFill>
                  <a:srgbClr val="FF3300"/>
                </a:solidFill>
                <a:latin typeface="Times New Roman" panose="02020603050405020304" pitchFamily="18" charset="0"/>
                <a:ea typeface="+mj-ea"/>
                <a:cs typeface="Times New Roman" panose="02020603050405020304" pitchFamily="18" charset="0"/>
              </a:rPr>
              <a:t>地基</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变形与时间的关系</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6023"/>
                                        </p:tgtEl>
                                        <p:attrNameLst>
                                          <p:attrName>style.visibility</p:attrName>
                                        </p:attrNameLst>
                                      </p:cBhvr>
                                      <p:to>
                                        <p:strVal val="visible"/>
                                      </p:to>
                                    </p:set>
                                    <p:anim calcmode="discrete" valueType="clr">
                                      <p:cBhvr override="childStyle">
                                        <p:cTn id="7" dur="500"/>
                                        <p:tgtEl>
                                          <p:spTgt spid="86023"/>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86023"/>
                                        </p:tgtEl>
                                        <p:attrNameLst>
                                          <p:attrName>fillcolor</p:attrName>
                                        </p:attrNameLst>
                                      </p:cBhvr>
                                      <p:tavLst>
                                        <p:tav tm="0">
                                          <p:val>
                                            <p:clrVal>
                                              <a:schemeClr val="accent2"/>
                                            </p:clrVal>
                                          </p:val>
                                        </p:tav>
                                        <p:tav tm="50000">
                                          <p:val>
                                            <p:clrVal>
                                              <a:schemeClr val="hlink"/>
                                            </p:clrVal>
                                          </p:val>
                                        </p:tav>
                                      </p:tavLst>
                                    </p:anim>
                                    <p:set>
                                      <p:cBhvr>
                                        <p:cTn id="9" dur="500"/>
                                        <p:tgtEl>
                                          <p:spTgt spid="8602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nodeType="clickEffect">
                                  <p:stCondLst>
                                    <p:cond delay="0"/>
                                  </p:stCondLst>
                                  <p:childTnLst>
                                    <p:set>
                                      <p:cBhvr>
                                        <p:cTn id="13" dur="1" fill="hold">
                                          <p:stCondLst>
                                            <p:cond delay="0"/>
                                          </p:stCondLst>
                                        </p:cTn>
                                        <p:tgtEl>
                                          <p:spTgt spid="86032"/>
                                        </p:tgtEl>
                                        <p:attrNameLst>
                                          <p:attrName>style.visibility</p:attrName>
                                        </p:attrNameLst>
                                      </p:cBhvr>
                                      <p:to>
                                        <p:strVal val="visible"/>
                                      </p:to>
                                    </p:set>
                                    <p:animEffect transition="in" filter="slide(fromTop)">
                                      <p:cBhvr>
                                        <p:cTn id="14" dur="500"/>
                                        <p:tgtEl>
                                          <p:spTgt spid="86032"/>
                                        </p:tgtEl>
                                      </p:cBhvr>
                                    </p:animEffect>
                                  </p:childTnLst>
                                </p:cTn>
                              </p:par>
                            </p:childTnLst>
                          </p:cTn>
                        </p:par>
                        <p:par>
                          <p:cTn id="15" fill="hold">
                            <p:stCondLst>
                              <p:cond delay="5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86024"/>
                                        </p:tgtEl>
                                        <p:attrNameLst>
                                          <p:attrName>style.visibility</p:attrName>
                                        </p:attrNameLst>
                                      </p:cBhvr>
                                      <p:to>
                                        <p:strVal val="visible"/>
                                      </p:to>
                                    </p:set>
                                    <p:anim calcmode="discrete" valueType="clr">
                                      <p:cBhvr override="childStyle">
                                        <p:cTn id="18" dur="500"/>
                                        <p:tgtEl>
                                          <p:spTgt spid="86024"/>
                                        </p:tgtEl>
                                        <p:attrNameLst>
                                          <p:attrName>style.color</p:attrName>
                                        </p:attrNameLst>
                                      </p:cBhvr>
                                      <p:tavLst>
                                        <p:tav tm="0">
                                          <p:val>
                                            <p:clrVal>
                                              <a:schemeClr val="accent2"/>
                                            </p:clrVal>
                                          </p:val>
                                        </p:tav>
                                        <p:tav tm="50000">
                                          <p:val>
                                            <p:clrVal>
                                              <a:schemeClr val="hlink"/>
                                            </p:clrVal>
                                          </p:val>
                                        </p:tav>
                                      </p:tavLst>
                                    </p:anim>
                                    <p:anim calcmode="discrete" valueType="clr">
                                      <p:cBhvr>
                                        <p:cTn id="19" dur="500"/>
                                        <p:tgtEl>
                                          <p:spTgt spid="86024"/>
                                        </p:tgtEl>
                                        <p:attrNameLst>
                                          <p:attrName>fillcolor</p:attrName>
                                        </p:attrNameLst>
                                      </p:cBhvr>
                                      <p:tavLst>
                                        <p:tav tm="0">
                                          <p:val>
                                            <p:clrVal>
                                              <a:schemeClr val="accent2"/>
                                            </p:clrVal>
                                          </p:val>
                                        </p:tav>
                                        <p:tav tm="50000">
                                          <p:val>
                                            <p:clrVal>
                                              <a:schemeClr val="hlink"/>
                                            </p:clrVal>
                                          </p:val>
                                        </p:tav>
                                      </p:tavLst>
                                    </p:anim>
                                    <p:set>
                                      <p:cBhvr>
                                        <p:cTn id="20" dur="500"/>
                                        <p:tgtEl>
                                          <p:spTgt spid="86024"/>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86033"/>
                                        </p:tgtEl>
                                        <p:attrNameLst>
                                          <p:attrName>style.visibility</p:attrName>
                                        </p:attrNameLst>
                                      </p:cBhvr>
                                      <p:to>
                                        <p:strVal val="visible"/>
                                      </p:to>
                                    </p:set>
                                    <p:animEffect transition="in" filter="slide(fromTop)">
                                      <p:cBhvr>
                                        <p:cTn id="25" dur="500"/>
                                        <p:tgtEl>
                                          <p:spTgt spid="86033"/>
                                        </p:tgtEl>
                                      </p:cBhvr>
                                    </p:animEffect>
                                  </p:childTnLst>
                                </p:cTn>
                              </p:par>
                            </p:childTnLst>
                          </p:cTn>
                        </p:par>
                        <p:par>
                          <p:cTn id="26" fill="hold">
                            <p:stCondLst>
                              <p:cond delay="500"/>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86025"/>
                                        </p:tgtEl>
                                        <p:attrNameLst>
                                          <p:attrName>style.visibility</p:attrName>
                                        </p:attrNameLst>
                                      </p:cBhvr>
                                      <p:to>
                                        <p:strVal val="visible"/>
                                      </p:to>
                                    </p:set>
                                    <p:anim calcmode="discrete" valueType="clr">
                                      <p:cBhvr override="childStyle">
                                        <p:cTn id="29" dur="500"/>
                                        <p:tgtEl>
                                          <p:spTgt spid="86025"/>
                                        </p:tgtEl>
                                        <p:attrNameLst>
                                          <p:attrName>style.color</p:attrName>
                                        </p:attrNameLst>
                                      </p:cBhvr>
                                      <p:tavLst>
                                        <p:tav tm="0">
                                          <p:val>
                                            <p:clrVal>
                                              <a:schemeClr val="accent2"/>
                                            </p:clrVal>
                                          </p:val>
                                        </p:tav>
                                        <p:tav tm="50000">
                                          <p:val>
                                            <p:clrVal>
                                              <a:schemeClr val="hlink"/>
                                            </p:clrVal>
                                          </p:val>
                                        </p:tav>
                                      </p:tavLst>
                                    </p:anim>
                                    <p:anim calcmode="discrete" valueType="clr">
                                      <p:cBhvr>
                                        <p:cTn id="30" dur="500"/>
                                        <p:tgtEl>
                                          <p:spTgt spid="86025"/>
                                        </p:tgtEl>
                                        <p:attrNameLst>
                                          <p:attrName>fillcolor</p:attrName>
                                        </p:attrNameLst>
                                      </p:cBhvr>
                                      <p:tavLst>
                                        <p:tav tm="0">
                                          <p:val>
                                            <p:clrVal>
                                              <a:schemeClr val="accent2"/>
                                            </p:clrVal>
                                          </p:val>
                                        </p:tav>
                                        <p:tav tm="50000">
                                          <p:val>
                                            <p:clrVal>
                                              <a:schemeClr val="hlink"/>
                                            </p:clrVal>
                                          </p:val>
                                        </p:tav>
                                      </p:tavLst>
                                    </p:anim>
                                    <p:set>
                                      <p:cBhvr>
                                        <p:cTn id="31" dur="500"/>
                                        <p:tgtEl>
                                          <p:spTgt spid="86025"/>
                                        </p:tgtEl>
                                        <p:attrNameLst>
                                          <p:attrName>fill.type</p:attrName>
                                        </p:attrNameLst>
                                      </p:cBhvr>
                                      <p:to>
                                        <p:strVal val="solid"/>
                                      </p:to>
                                    </p:set>
                                  </p:childTnLst>
                                </p:cTn>
                              </p:par>
                            </p:childTnLst>
                          </p:cTn>
                        </p:par>
                        <p:par>
                          <p:cTn id="32" fill="hold">
                            <p:stCondLst>
                              <p:cond delay="2750"/>
                            </p:stCondLst>
                            <p:childTnLst>
                              <p:par>
                                <p:cTn id="33" presetID="27" presetClass="entr" presetSubtype="0" fill="hold" grpId="0" nodeType="afterEffect">
                                  <p:stCondLst>
                                    <p:cond delay="0"/>
                                  </p:stCondLst>
                                  <p:iterate type="lt">
                                    <p:tmPct val="50000"/>
                                  </p:iterate>
                                  <p:childTnLst>
                                    <p:set>
                                      <p:cBhvr>
                                        <p:cTn id="34" dur="1" fill="hold">
                                          <p:stCondLst>
                                            <p:cond delay="0"/>
                                          </p:stCondLst>
                                        </p:cTn>
                                        <p:tgtEl>
                                          <p:spTgt spid="86030"/>
                                        </p:tgtEl>
                                        <p:attrNameLst>
                                          <p:attrName>style.visibility</p:attrName>
                                        </p:attrNameLst>
                                      </p:cBhvr>
                                      <p:to>
                                        <p:strVal val="visible"/>
                                      </p:to>
                                    </p:set>
                                    <p:anim calcmode="discrete" valueType="clr">
                                      <p:cBhvr override="childStyle">
                                        <p:cTn id="35" dur="500"/>
                                        <p:tgtEl>
                                          <p:spTgt spid="86030"/>
                                        </p:tgtEl>
                                        <p:attrNameLst>
                                          <p:attrName>style.color</p:attrName>
                                        </p:attrNameLst>
                                      </p:cBhvr>
                                      <p:tavLst>
                                        <p:tav tm="0">
                                          <p:val>
                                            <p:clrVal>
                                              <a:schemeClr val="accent2"/>
                                            </p:clrVal>
                                          </p:val>
                                        </p:tav>
                                        <p:tav tm="50000">
                                          <p:val>
                                            <p:clrVal>
                                              <a:schemeClr val="hlink"/>
                                            </p:clrVal>
                                          </p:val>
                                        </p:tav>
                                      </p:tavLst>
                                    </p:anim>
                                    <p:anim calcmode="discrete" valueType="clr">
                                      <p:cBhvr>
                                        <p:cTn id="36" dur="500"/>
                                        <p:tgtEl>
                                          <p:spTgt spid="86030"/>
                                        </p:tgtEl>
                                        <p:attrNameLst>
                                          <p:attrName>fillcolor</p:attrName>
                                        </p:attrNameLst>
                                      </p:cBhvr>
                                      <p:tavLst>
                                        <p:tav tm="0">
                                          <p:val>
                                            <p:clrVal>
                                              <a:schemeClr val="accent2"/>
                                            </p:clrVal>
                                          </p:val>
                                        </p:tav>
                                        <p:tav tm="50000">
                                          <p:val>
                                            <p:clrVal>
                                              <a:schemeClr val="hlink"/>
                                            </p:clrVal>
                                          </p:val>
                                        </p:tav>
                                      </p:tavLst>
                                    </p:anim>
                                    <p:set>
                                      <p:cBhvr>
                                        <p:cTn id="37" dur="500"/>
                                        <p:tgtEl>
                                          <p:spTgt spid="86030"/>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86026"/>
                                        </p:tgtEl>
                                        <p:attrNameLst>
                                          <p:attrName>style.visibility</p:attrName>
                                        </p:attrNameLst>
                                      </p:cBhvr>
                                      <p:to>
                                        <p:strVal val="visible"/>
                                      </p:to>
                                    </p:set>
                                    <p:animEffect transition="in" filter="wipe(up)">
                                      <p:cBhvr>
                                        <p:cTn id="42" dur="500"/>
                                        <p:tgtEl>
                                          <p:spTgt spid="86026"/>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86027"/>
                                        </p:tgtEl>
                                        <p:attrNameLst>
                                          <p:attrName>style.visibility</p:attrName>
                                        </p:attrNameLst>
                                      </p:cBhvr>
                                      <p:to>
                                        <p:strVal val="visible"/>
                                      </p:to>
                                    </p:set>
                                    <p:animEffect transition="in" filter="wipe(down)">
                                      <p:cBhvr>
                                        <p:cTn id="46" dur="500"/>
                                        <p:tgtEl>
                                          <p:spTgt spid="86027"/>
                                        </p:tgtEl>
                                      </p:cBhvr>
                                    </p:animEffect>
                                  </p:childTnLst>
                                </p:cTn>
                              </p:par>
                            </p:childTnLst>
                          </p:cTn>
                        </p:par>
                        <p:par>
                          <p:cTn id="47" fill="hold">
                            <p:stCondLst>
                              <p:cond delay="1000"/>
                            </p:stCondLst>
                            <p:childTnLst>
                              <p:par>
                                <p:cTn id="48" presetID="26" presetClass="entr" presetSubtype="0" fill="hold" nodeType="afterEffect">
                                  <p:stCondLst>
                                    <p:cond delay="0"/>
                                  </p:stCondLst>
                                  <p:childTnLst>
                                    <p:set>
                                      <p:cBhvr>
                                        <p:cTn id="49" dur="1" fill="hold">
                                          <p:stCondLst>
                                            <p:cond delay="0"/>
                                          </p:stCondLst>
                                        </p:cTn>
                                        <p:tgtEl>
                                          <p:spTgt spid="86018"/>
                                        </p:tgtEl>
                                        <p:attrNameLst>
                                          <p:attrName>style.visibility</p:attrName>
                                        </p:attrNameLst>
                                      </p:cBhvr>
                                      <p:to>
                                        <p:strVal val="visible"/>
                                      </p:to>
                                    </p:set>
                                    <p:animEffect transition="in" filter="wipe(down)">
                                      <p:cBhvr>
                                        <p:cTn id="50" dur="580">
                                          <p:stCondLst>
                                            <p:cond delay="0"/>
                                          </p:stCondLst>
                                        </p:cTn>
                                        <p:tgtEl>
                                          <p:spTgt spid="86018"/>
                                        </p:tgtEl>
                                      </p:cBhvr>
                                    </p:animEffect>
                                    <p:anim calcmode="lin" valueType="num">
                                      <p:cBhvr>
                                        <p:cTn id="51" dur="1822" tmFilter="0,0; 0.14,0.36; 0.43,0.73; 0.71,0.91; 1.0,1.0">
                                          <p:stCondLst>
                                            <p:cond delay="0"/>
                                          </p:stCondLst>
                                        </p:cTn>
                                        <p:tgtEl>
                                          <p:spTgt spid="86018"/>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86018"/>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86018"/>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86018"/>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86018"/>
                                        </p:tgtEl>
                                        <p:attrNameLst>
                                          <p:attrName>ppt_y</p:attrName>
                                        </p:attrNameLst>
                                      </p:cBhvr>
                                      <p:tavLst>
                                        <p:tav tm="0" fmla="#ppt_y-sin(pi*$)/81">
                                          <p:val>
                                            <p:fltVal val="0"/>
                                          </p:val>
                                        </p:tav>
                                        <p:tav tm="100000">
                                          <p:val>
                                            <p:fltVal val="1"/>
                                          </p:val>
                                        </p:tav>
                                      </p:tavLst>
                                    </p:anim>
                                    <p:animScale>
                                      <p:cBhvr>
                                        <p:cTn id="56" dur="26">
                                          <p:stCondLst>
                                            <p:cond delay="650"/>
                                          </p:stCondLst>
                                        </p:cTn>
                                        <p:tgtEl>
                                          <p:spTgt spid="86018"/>
                                        </p:tgtEl>
                                      </p:cBhvr>
                                      <p:to x="100000" y="60000"/>
                                    </p:animScale>
                                    <p:animScale>
                                      <p:cBhvr>
                                        <p:cTn id="57" dur="166" decel="50000">
                                          <p:stCondLst>
                                            <p:cond delay="676"/>
                                          </p:stCondLst>
                                        </p:cTn>
                                        <p:tgtEl>
                                          <p:spTgt spid="86018"/>
                                        </p:tgtEl>
                                      </p:cBhvr>
                                      <p:to x="100000" y="100000"/>
                                    </p:animScale>
                                    <p:animScale>
                                      <p:cBhvr>
                                        <p:cTn id="58" dur="26">
                                          <p:stCondLst>
                                            <p:cond delay="1312"/>
                                          </p:stCondLst>
                                        </p:cTn>
                                        <p:tgtEl>
                                          <p:spTgt spid="86018"/>
                                        </p:tgtEl>
                                      </p:cBhvr>
                                      <p:to x="100000" y="80000"/>
                                    </p:animScale>
                                    <p:animScale>
                                      <p:cBhvr>
                                        <p:cTn id="59" dur="166" decel="50000">
                                          <p:stCondLst>
                                            <p:cond delay="1338"/>
                                          </p:stCondLst>
                                        </p:cTn>
                                        <p:tgtEl>
                                          <p:spTgt spid="86018"/>
                                        </p:tgtEl>
                                      </p:cBhvr>
                                      <p:to x="100000" y="100000"/>
                                    </p:animScale>
                                    <p:animScale>
                                      <p:cBhvr>
                                        <p:cTn id="60" dur="26">
                                          <p:stCondLst>
                                            <p:cond delay="1642"/>
                                          </p:stCondLst>
                                        </p:cTn>
                                        <p:tgtEl>
                                          <p:spTgt spid="86018"/>
                                        </p:tgtEl>
                                      </p:cBhvr>
                                      <p:to x="100000" y="90000"/>
                                    </p:animScale>
                                    <p:animScale>
                                      <p:cBhvr>
                                        <p:cTn id="61" dur="166" decel="50000">
                                          <p:stCondLst>
                                            <p:cond delay="1668"/>
                                          </p:stCondLst>
                                        </p:cTn>
                                        <p:tgtEl>
                                          <p:spTgt spid="86018"/>
                                        </p:tgtEl>
                                      </p:cBhvr>
                                      <p:to x="100000" y="100000"/>
                                    </p:animScale>
                                    <p:animScale>
                                      <p:cBhvr>
                                        <p:cTn id="62" dur="26">
                                          <p:stCondLst>
                                            <p:cond delay="1808"/>
                                          </p:stCondLst>
                                        </p:cTn>
                                        <p:tgtEl>
                                          <p:spTgt spid="86018"/>
                                        </p:tgtEl>
                                      </p:cBhvr>
                                      <p:to x="100000" y="95000"/>
                                    </p:animScale>
                                    <p:animScale>
                                      <p:cBhvr>
                                        <p:cTn id="63" dur="166" decel="50000">
                                          <p:stCondLst>
                                            <p:cond delay="1834"/>
                                          </p:stCondLst>
                                        </p:cTn>
                                        <p:tgtEl>
                                          <p:spTgt spid="86018"/>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7" presetClass="entr" presetSubtype="0" fill="hold" grpId="0" nodeType="clickEffect">
                                  <p:stCondLst>
                                    <p:cond delay="0"/>
                                  </p:stCondLst>
                                  <p:iterate type="lt">
                                    <p:tmPct val="50000"/>
                                  </p:iterate>
                                  <p:childTnLst>
                                    <p:set>
                                      <p:cBhvr>
                                        <p:cTn id="67" dur="1" fill="hold">
                                          <p:stCondLst>
                                            <p:cond delay="0"/>
                                          </p:stCondLst>
                                        </p:cTn>
                                        <p:tgtEl>
                                          <p:spTgt spid="86031"/>
                                        </p:tgtEl>
                                        <p:attrNameLst>
                                          <p:attrName>style.visibility</p:attrName>
                                        </p:attrNameLst>
                                      </p:cBhvr>
                                      <p:to>
                                        <p:strVal val="visible"/>
                                      </p:to>
                                    </p:set>
                                    <p:anim calcmode="discrete" valueType="clr">
                                      <p:cBhvr override="childStyle">
                                        <p:cTn id="68" dur="500"/>
                                        <p:tgtEl>
                                          <p:spTgt spid="86031"/>
                                        </p:tgtEl>
                                        <p:attrNameLst>
                                          <p:attrName>style.color</p:attrName>
                                        </p:attrNameLst>
                                      </p:cBhvr>
                                      <p:tavLst>
                                        <p:tav tm="0">
                                          <p:val>
                                            <p:clrVal>
                                              <a:schemeClr val="accent2"/>
                                            </p:clrVal>
                                          </p:val>
                                        </p:tav>
                                        <p:tav tm="50000">
                                          <p:val>
                                            <p:clrVal>
                                              <a:schemeClr val="hlink"/>
                                            </p:clrVal>
                                          </p:val>
                                        </p:tav>
                                      </p:tavLst>
                                    </p:anim>
                                    <p:anim calcmode="discrete" valueType="clr">
                                      <p:cBhvr>
                                        <p:cTn id="69" dur="500"/>
                                        <p:tgtEl>
                                          <p:spTgt spid="86031"/>
                                        </p:tgtEl>
                                        <p:attrNameLst>
                                          <p:attrName>fillcolor</p:attrName>
                                        </p:attrNameLst>
                                      </p:cBhvr>
                                      <p:tavLst>
                                        <p:tav tm="0">
                                          <p:val>
                                            <p:clrVal>
                                              <a:schemeClr val="accent2"/>
                                            </p:clrVal>
                                          </p:val>
                                        </p:tav>
                                        <p:tav tm="50000">
                                          <p:val>
                                            <p:clrVal>
                                              <a:schemeClr val="hlink"/>
                                            </p:clrVal>
                                          </p:val>
                                        </p:tav>
                                      </p:tavLst>
                                    </p:anim>
                                    <p:set>
                                      <p:cBhvr>
                                        <p:cTn id="70" dur="500"/>
                                        <p:tgtEl>
                                          <p:spTgt spid="86031"/>
                                        </p:tgtEl>
                                        <p:attrNameLst>
                                          <p:attrName>fill.type</p:attrName>
                                        </p:attrNameLst>
                                      </p:cBhvr>
                                      <p:to>
                                        <p:strVal val="solid"/>
                                      </p:to>
                                    </p:se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86021"/>
                                        </p:tgtEl>
                                        <p:attrNameLst>
                                          <p:attrName>style.visibility</p:attrName>
                                        </p:attrNameLst>
                                      </p:cBhvr>
                                      <p:to>
                                        <p:strVal val="visible"/>
                                      </p:to>
                                    </p:set>
                                    <p:animEffect transition="in" filter="fade">
                                      <p:cBhvr>
                                        <p:cTn id="75" dur="1000"/>
                                        <p:tgtEl>
                                          <p:spTgt spid="86021"/>
                                        </p:tgtEl>
                                      </p:cBhvr>
                                    </p:animEffect>
                                    <p:anim calcmode="lin" valueType="num">
                                      <p:cBhvr>
                                        <p:cTn id="76" dur="1000" fill="hold"/>
                                        <p:tgtEl>
                                          <p:spTgt spid="86021"/>
                                        </p:tgtEl>
                                        <p:attrNameLst>
                                          <p:attrName>ppt_x</p:attrName>
                                        </p:attrNameLst>
                                      </p:cBhvr>
                                      <p:tavLst>
                                        <p:tav tm="0">
                                          <p:val>
                                            <p:strVal val="#ppt_x"/>
                                          </p:val>
                                        </p:tav>
                                        <p:tav tm="100000">
                                          <p:val>
                                            <p:strVal val="#ppt_x"/>
                                          </p:val>
                                        </p:tav>
                                      </p:tavLst>
                                    </p:anim>
                                    <p:anim calcmode="lin" valueType="num">
                                      <p:cBhvr>
                                        <p:cTn id="77" dur="1000" fill="hold"/>
                                        <p:tgtEl>
                                          <p:spTgt spid="86021"/>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86029"/>
                                        </p:tgtEl>
                                        <p:attrNameLst>
                                          <p:attrName>style.visibility</p:attrName>
                                        </p:attrNameLst>
                                      </p:cBhvr>
                                      <p:to>
                                        <p:strVal val="visible"/>
                                      </p:to>
                                    </p:set>
                                    <p:animEffect transition="in" filter="wipe(left)">
                                      <p:cBhvr>
                                        <p:cTn id="82" dur="1000"/>
                                        <p:tgtEl>
                                          <p:spTgt spid="8602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86028"/>
                                        </p:tgtEl>
                                        <p:attrNameLst>
                                          <p:attrName>style.visibility</p:attrName>
                                        </p:attrNameLst>
                                      </p:cBhvr>
                                      <p:to>
                                        <p:strVal val="visible"/>
                                      </p:to>
                                    </p:set>
                                    <p:animEffect transition="in" filter="wipe(left)">
                                      <p:cBhvr>
                                        <p:cTn id="87" dur="1000"/>
                                        <p:tgtEl>
                                          <p:spTgt spid="86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p:bldP spid="86023" grpId="0" animBg="1"/>
      <p:bldP spid="86024" grpId="0" animBg="1"/>
      <p:bldP spid="86025" grpId="0" animBg="1"/>
      <p:bldP spid="86026" grpId="0" bldLvl="0" animBg="1"/>
      <p:bldP spid="86027" grpId="0" bldLvl="0" animBg="1"/>
      <p:bldP spid="86028" grpId="0"/>
      <p:bldP spid="86029" grpId="0"/>
      <p:bldP spid="86030" grpId="0" animBg="1"/>
      <p:bldP spid="86031"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ChangeArrowheads="1"/>
          </p:cNvSpPr>
          <p:nvPr/>
        </p:nvSpPr>
        <p:spPr bwMode="auto">
          <a:xfrm>
            <a:off x="395536" y="695235"/>
            <a:ext cx="3868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000" dirty="0" smtClean="0">
                <a:solidFill>
                  <a:srgbClr val="006600"/>
                </a:solidFill>
                <a:latin typeface="幼圆" panose="02010509060101010101" pitchFamily="49" charset="-122"/>
                <a:ea typeface="幼圆" panose="02010509060101010101" pitchFamily="49" charset="-122"/>
                <a:sym typeface="Symbol" panose="05050102010706020507" pitchFamily="18" charset="2"/>
              </a:rPr>
              <a:t>侧</a:t>
            </a:r>
            <a:r>
              <a:rPr lang="zh-CN" altLang="en-US" sz="2000" dirty="0">
                <a:solidFill>
                  <a:srgbClr val="006600"/>
                </a:solidFill>
                <a:latin typeface="幼圆" panose="02010509060101010101" pitchFamily="49" charset="-122"/>
                <a:ea typeface="幼圆" panose="02010509060101010101" pitchFamily="49" charset="-122"/>
                <a:sym typeface="Symbol" panose="05050102010706020507" pitchFamily="18" charset="2"/>
              </a:rPr>
              <a:t>限</a:t>
            </a:r>
            <a:r>
              <a:rPr lang="zh-CN" altLang="en-US" sz="2000" dirty="0" smtClean="0">
                <a:solidFill>
                  <a:srgbClr val="006600"/>
                </a:solidFill>
                <a:latin typeface="幼圆" panose="02010509060101010101" pitchFamily="49" charset="-122"/>
                <a:ea typeface="幼圆" panose="02010509060101010101" pitchFamily="49" charset="-122"/>
                <a:sym typeface="Symbol" panose="05050102010706020507" pitchFamily="18" charset="2"/>
              </a:rPr>
              <a:t>应力状态时的一维渗流</a:t>
            </a:r>
            <a:r>
              <a:rPr lang="zh-CN" altLang="en-US" sz="2000" dirty="0">
                <a:solidFill>
                  <a:srgbClr val="006600"/>
                </a:solidFill>
                <a:latin typeface="幼圆" panose="02010509060101010101" pitchFamily="49" charset="-122"/>
                <a:ea typeface="幼圆" panose="02010509060101010101" pitchFamily="49" charset="-122"/>
                <a:sym typeface="Symbol" panose="05050102010706020507" pitchFamily="18" charset="2"/>
              </a:rPr>
              <a:t>固结</a:t>
            </a:r>
            <a:endParaRPr lang="zh-CN" altLang="en-US" sz="2000" dirty="0">
              <a:solidFill>
                <a:srgbClr val="006600"/>
              </a:solidFill>
              <a:latin typeface="幼圆" panose="02010509060101010101" pitchFamily="49" charset="-122"/>
              <a:ea typeface="幼圆" panose="02010509060101010101" pitchFamily="49" charset="-122"/>
              <a:sym typeface="Symbol" panose="05050102010706020507" pitchFamily="18" charset="2"/>
            </a:endParaRPr>
          </a:p>
        </p:txBody>
      </p:sp>
      <p:sp>
        <p:nvSpPr>
          <p:cNvPr id="88069" name="Rectangle 5"/>
          <p:cNvSpPr>
            <a:spLocks noChangeArrowheads="1"/>
          </p:cNvSpPr>
          <p:nvPr/>
        </p:nvSpPr>
        <p:spPr bwMode="auto">
          <a:xfrm>
            <a:off x="481612" y="4706937"/>
            <a:ext cx="17097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dirty="0" smtClean="0">
                <a:solidFill>
                  <a:srgbClr val="008000"/>
                </a:solidFill>
                <a:latin typeface="幼圆" panose="02010509060101010101" pitchFamily="49" charset="-122"/>
                <a:ea typeface="幼圆" panose="02010509060101010101" pitchFamily="49" charset="-122"/>
                <a:sym typeface="Symbol" panose="05050102010706020507" pitchFamily="18" charset="2"/>
              </a:rPr>
              <a:t>水</a:t>
            </a:r>
            <a:r>
              <a:rPr lang="en-US" altLang="zh-CN" sz="2400" dirty="0" smtClean="0">
                <a:solidFill>
                  <a:srgbClr val="008000"/>
                </a:solidFill>
                <a:latin typeface="幼圆" panose="02010509060101010101" pitchFamily="49" charset="-122"/>
                <a:ea typeface="幼圆" panose="02010509060101010101" pitchFamily="49" charset="-122"/>
                <a:sym typeface="Symbol" panose="05050102010706020507" pitchFamily="18" charset="2"/>
              </a:rPr>
              <a:t>-</a:t>
            </a:r>
            <a:r>
              <a:rPr lang="zh-CN" altLang="en-US" sz="2400" dirty="0" smtClean="0">
                <a:solidFill>
                  <a:srgbClr val="008000"/>
                </a:solidFill>
                <a:latin typeface="幼圆" panose="02010509060101010101" pitchFamily="49" charset="-122"/>
                <a:ea typeface="幼圆" panose="02010509060101010101" pitchFamily="49" charset="-122"/>
                <a:sym typeface="Symbol" panose="05050102010706020507" pitchFamily="18" charset="2"/>
              </a:rPr>
              <a:t>弹簧</a:t>
            </a:r>
            <a:endParaRPr lang="en-US" altLang="zh-CN" sz="2400" dirty="0" smtClean="0">
              <a:solidFill>
                <a:srgbClr val="008000"/>
              </a:solidFill>
              <a:latin typeface="幼圆" panose="02010509060101010101" pitchFamily="49" charset="-122"/>
              <a:ea typeface="幼圆" panose="02010509060101010101" pitchFamily="49" charset="-122"/>
              <a:sym typeface="Symbol" panose="05050102010706020507" pitchFamily="18" charset="2"/>
            </a:endParaRPr>
          </a:p>
          <a:p>
            <a:pPr eaLnBrk="1" hangingPunct="1">
              <a:spcBef>
                <a:spcPct val="50000"/>
              </a:spcBef>
            </a:pPr>
            <a:r>
              <a:rPr lang="zh-CN" altLang="en-US" sz="2400" dirty="0" smtClean="0">
                <a:solidFill>
                  <a:srgbClr val="008000"/>
                </a:solidFill>
                <a:latin typeface="幼圆" panose="02010509060101010101" pitchFamily="49" charset="-122"/>
                <a:ea typeface="幼圆" panose="02010509060101010101" pitchFamily="49" charset="-122"/>
                <a:sym typeface="Symbol" panose="05050102010706020507" pitchFamily="18" charset="2"/>
              </a:rPr>
              <a:t>物理模型</a:t>
            </a:r>
            <a:r>
              <a:rPr lang="zh-CN" altLang="en-US" sz="2400" dirty="0">
                <a:solidFill>
                  <a:srgbClr val="008000"/>
                </a:solidFill>
                <a:latin typeface="幼圆" panose="02010509060101010101" pitchFamily="49" charset="-122"/>
                <a:ea typeface="幼圆" panose="02010509060101010101" pitchFamily="49" charset="-122"/>
                <a:sym typeface="Symbol" panose="05050102010706020507" pitchFamily="18" charset="2"/>
              </a:rPr>
              <a:t>：</a:t>
            </a:r>
            <a:endParaRPr lang="zh-CN" altLang="en-US" sz="2400" dirty="0">
              <a:solidFill>
                <a:srgbClr val="008000"/>
              </a:solidFill>
              <a:latin typeface="幼圆" panose="02010509060101010101" pitchFamily="49" charset="-122"/>
              <a:ea typeface="幼圆" panose="02010509060101010101" pitchFamily="49" charset="-122"/>
              <a:sym typeface="Symbol" panose="05050102010706020507" pitchFamily="18" charset="2"/>
            </a:endParaRPr>
          </a:p>
        </p:txBody>
      </p:sp>
      <p:sp>
        <p:nvSpPr>
          <p:cNvPr id="88070" name="AutoShape 6"/>
          <p:cNvSpPr>
            <a:spLocks noChangeArrowheads="1"/>
          </p:cNvSpPr>
          <p:nvPr/>
        </p:nvSpPr>
        <p:spPr bwMode="auto">
          <a:xfrm>
            <a:off x="5644795" y="2373572"/>
            <a:ext cx="585788" cy="714375"/>
          </a:xfrm>
          <a:prstGeom prst="rightArrow">
            <a:avLst>
              <a:gd name="adj1" fmla="val 47111"/>
              <a:gd name="adj2" fmla="val 42000"/>
            </a:avLst>
          </a:prstGeom>
          <a:solidFill>
            <a:srgbClr val="0000FF"/>
          </a:solidFill>
          <a:ln w="9525">
            <a:solidFill>
              <a:schemeClr val="tx1"/>
            </a:solidFill>
            <a:miter lim="800000"/>
          </a:ln>
        </p:spPr>
        <p:txBody>
          <a:bodyPr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ja-JP" altLang="en-US"/>
          </a:p>
        </p:txBody>
      </p:sp>
      <p:sp>
        <p:nvSpPr>
          <p:cNvPr id="88071" name="Rectangle 7"/>
          <p:cNvSpPr>
            <a:spLocks noChangeArrowheads="1"/>
          </p:cNvSpPr>
          <p:nvPr/>
        </p:nvSpPr>
        <p:spPr bwMode="auto">
          <a:xfrm>
            <a:off x="2780911" y="3824742"/>
            <a:ext cx="3060700" cy="234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2000" dirty="0">
                <a:solidFill>
                  <a:srgbClr val="800000"/>
                </a:solidFill>
                <a:latin typeface="幼圆" panose="02010509060101010101" pitchFamily="49" charset="-122"/>
                <a:ea typeface="幼圆" panose="02010509060101010101" pitchFamily="49" charset="-122"/>
                <a:sym typeface="Symbol" panose="05050102010706020507" pitchFamily="18" charset="2"/>
              </a:rPr>
              <a:t>钢筒</a:t>
            </a:r>
            <a:r>
              <a:rPr lang="zh-CN" altLang="en-US" sz="2000" dirty="0">
                <a:solidFill>
                  <a:srgbClr val="0000FF"/>
                </a:solidFill>
                <a:latin typeface="Times New Roman" panose="02020603050405020304" pitchFamily="18" charset="0"/>
                <a:ea typeface="幼圆" panose="02010509060101010101" pitchFamily="49" charset="-122"/>
                <a:sym typeface="Symbol" panose="05050102010706020507" pitchFamily="18" charset="2"/>
              </a:rPr>
              <a:t>——</a:t>
            </a:r>
            <a:r>
              <a:rPr lang="zh-CN" altLang="en-US" sz="2000" dirty="0">
                <a:solidFill>
                  <a:srgbClr val="0000FF"/>
                </a:solidFill>
                <a:latin typeface="幼圆" panose="02010509060101010101" pitchFamily="49" charset="-122"/>
                <a:ea typeface="幼圆" panose="02010509060101010101" pitchFamily="49" charset="-122"/>
                <a:sym typeface="Symbol" panose="05050102010706020507" pitchFamily="18" charset="2"/>
              </a:rPr>
              <a:t>侧限条件</a:t>
            </a:r>
            <a:r>
              <a:rPr lang="zh-CN" altLang="en-US" sz="2000" dirty="0">
                <a:solidFill>
                  <a:srgbClr val="666633"/>
                </a:solidFill>
                <a:latin typeface="幼圆" panose="02010509060101010101" pitchFamily="49" charset="-122"/>
                <a:ea typeface="幼圆" panose="02010509060101010101" pitchFamily="49" charset="-122"/>
                <a:sym typeface="Symbol" panose="05050102010706020507" pitchFamily="18" charset="2"/>
              </a:rPr>
              <a:t>   </a:t>
            </a:r>
            <a:endParaRPr lang="zh-CN" altLang="en-US" sz="2000" dirty="0">
              <a:solidFill>
                <a:srgbClr val="666633"/>
              </a:solidFill>
              <a:latin typeface="幼圆" panose="02010509060101010101" pitchFamily="49" charset="-122"/>
              <a:ea typeface="幼圆" panose="02010509060101010101" pitchFamily="49" charset="-122"/>
              <a:sym typeface="Symbol" panose="05050102010706020507" pitchFamily="18" charset="2"/>
            </a:endParaRPr>
          </a:p>
          <a:p>
            <a:pPr eaLnBrk="1" hangingPunct="1">
              <a:lnSpc>
                <a:spcPct val="150000"/>
              </a:lnSpc>
              <a:buFont typeface="Arial" panose="020B0604020202020204" pitchFamily="34" charset="0"/>
              <a:buNone/>
            </a:pPr>
            <a:r>
              <a:rPr lang="zh-CN" altLang="en-US" sz="2000" dirty="0">
                <a:solidFill>
                  <a:srgbClr val="800000"/>
                </a:solidFill>
                <a:latin typeface="幼圆" panose="02010509060101010101" pitchFamily="49" charset="-122"/>
                <a:ea typeface="幼圆" panose="02010509060101010101" pitchFamily="49" charset="-122"/>
                <a:sym typeface="Symbol" panose="05050102010706020507" pitchFamily="18" charset="2"/>
              </a:rPr>
              <a:t>弹簧</a:t>
            </a:r>
            <a:r>
              <a:rPr lang="zh-CN" altLang="en-US" sz="2000" dirty="0">
                <a:solidFill>
                  <a:srgbClr val="0000FF"/>
                </a:solidFill>
                <a:latin typeface="Times New Roman" panose="02020603050405020304" pitchFamily="18" charset="0"/>
                <a:ea typeface="幼圆" panose="02010509060101010101" pitchFamily="49" charset="-122"/>
                <a:sym typeface="Symbol" panose="05050102010706020507" pitchFamily="18" charset="2"/>
              </a:rPr>
              <a:t>——</a:t>
            </a:r>
            <a:r>
              <a:rPr lang="zh-CN" altLang="en-US" sz="2000" dirty="0">
                <a:solidFill>
                  <a:srgbClr val="0000FF"/>
                </a:solidFill>
                <a:latin typeface="幼圆" panose="02010509060101010101" pitchFamily="49" charset="-122"/>
                <a:ea typeface="幼圆" panose="02010509060101010101" pitchFamily="49" charset="-122"/>
                <a:sym typeface="Symbol" panose="05050102010706020507" pitchFamily="18" charset="2"/>
              </a:rPr>
              <a:t>土骨架</a:t>
            </a:r>
            <a:r>
              <a:rPr lang="zh-CN" altLang="en-US" sz="2000" dirty="0">
                <a:solidFill>
                  <a:srgbClr val="666633"/>
                </a:solidFill>
                <a:latin typeface="幼圆" panose="02010509060101010101" pitchFamily="49" charset="-122"/>
                <a:ea typeface="幼圆" panose="02010509060101010101" pitchFamily="49" charset="-122"/>
                <a:sym typeface="Symbol" panose="05050102010706020507" pitchFamily="18" charset="2"/>
              </a:rPr>
              <a:t>   </a:t>
            </a:r>
            <a:endParaRPr lang="zh-CN" altLang="en-US" sz="2000" dirty="0">
              <a:solidFill>
                <a:srgbClr val="666633"/>
              </a:solidFill>
              <a:latin typeface="幼圆" panose="02010509060101010101" pitchFamily="49" charset="-122"/>
              <a:ea typeface="幼圆" panose="02010509060101010101" pitchFamily="49" charset="-122"/>
              <a:sym typeface="Symbol" panose="05050102010706020507" pitchFamily="18" charset="2"/>
            </a:endParaRPr>
          </a:p>
          <a:p>
            <a:pPr eaLnBrk="1" hangingPunct="1">
              <a:lnSpc>
                <a:spcPct val="150000"/>
              </a:lnSpc>
              <a:buFont typeface="Arial" panose="020B0604020202020204" pitchFamily="34" charset="0"/>
              <a:buNone/>
            </a:pPr>
            <a:r>
              <a:rPr lang="zh-CN" altLang="en-US" sz="2000" dirty="0">
                <a:solidFill>
                  <a:srgbClr val="800000"/>
                </a:solidFill>
                <a:latin typeface="幼圆" panose="02010509060101010101" pitchFamily="49" charset="-122"/>
                <a:ea typeface="幼圆" panose="02010509060101010101" pitchFamily="49" charset="-122"/>
                <a:sym typeface="Symbol" panose="05050102010706020507" pitchFamily="18" charset="2"/>
              </a:rPr>
              <a:t>水体</a:t>
            </a:r>
            <a:r>
              <a:rPr lang="zh-CN" altLang="en-US" sz="2000" dirty="0">
                <a:solidFill>
                  <a:srgbClr val="0000FF"/>
                </a:solidFill>
                <a:latin typeface="Times New Roman" panose="02020603050405020304" pitchFamily="18" charset="0"/>
                <a:ea typeface="幼圆" panose="02010509060101010101" pitchFamily="49" charset="-122"/>
                <a:sym typeface="Symbol" panose="05050102010706020507" pitchFamily="18" charset="2"/>
              </a:rPr>
              <a:t>——</a:t>
            </a:r>
            <a:r>
              <a:rPr lang="zh-CN" altLang="en-US" sz="2000" dirty="0">
                <a:solidFill>
                  <a:srgbClr val="0000FF"/>
                </a:solidFill>
                <a:latin typeface="幼圆" panose="02010509060101010101" pitchFamily="49" charset="-122"/>
                <a:ea typeface="幼圆" panose="02010509060101010101" pitchFamily="49" charset="-122"/>
                <a:sym typeface="Symbol" panose="05050102010706020507" pitchFamily="18" charset="2"/>
              </a:rPr>
              <a:t>孔隙水</a:t>
            </a:r>
            <a:r>
              <a:rPr lang="zh-CN" altLang="en-US" sz="2000" dirty="0">
                <a:solidFill>
                  <a:srgbClr val="666633"/>
                </a:solidFill>
                <a:latin typeface="幼圆" panose="02010509060101010101" pitchFamily="49" charset="-122"/>
                <a:ea typeface="幼圆" panose="02010509060101010101" pitchFamily="49" charset="-122"/>
                <a:sym typeface="Symbol" panose="05050102010706020507" pitchFamily="18" charset="2"/>
              </a:rPr>
              <a:t>    </a:t>
            </a:r>
            <a:endParaRPr lang="zh-CN" altLang="en-US" sz="2000" dirty="0">
              <a:solidFill>
                <a:srgbClr val="666633"/>
              </a:solidFill>
              <a:latin typeface="幼圆" panose="02010509060101010101" pitchFamily="49" charset="-122"/>
              <a:ea typeface="幼圆" panose="02010509060101010101" pitchFamily="49" charset="-122"/>
              <a:sym typeface="Symbol" panose="05050102010706020507" pitchFamily="18" charset="2"/>
            </a:endParaRPr>
          </a:p>
          <a:p>
            <a:pPr eaLnBrk="1" hangingPunct="1">
              <a:lnSpc>
                <a:spcPct val="150000"/>
              </a:lnSpc>
              <a:buFont typeface="Arial" panose="020B0604020202020204" pitchFamily="34" charset="0"/>
              <a:buNone/>
            </a:pPr>
            <a:r>
              <a:rPr lang="zh-CN" altLang="en-US" sz="2000" dirty="0">
                <a:solidFill>
                  <a:srgbClr val="800000"/>
                </a:solidFill>
                <a:latin typeface="幼圆" panose="02010509060101010101" pitchFamily="49" charset="-122"/>
                <a:ea typeface="幼圆" panose="02010509060101010101" pitchFamily="49" charset="-122"/>
                <a:sym typeface="Symbol" panose="05050102010706020507" pitchFamily="18" charset="2"/>
              </a:rPr>
              <a:t>带孔活塞</a:t>
            </a:r>
            <a:r>
              <a:rPr lang="zh-CN" altLang="en-US" sz="2000" dirty="0">
                <a:solidFill>
                  <a:srgbClr val="0000FF"/>
                </a:solidFill>
                <a:latin typeface="Times New Roman" panose="02020603050405020304" pitchFamily="18" charset="0"/>
                <a:ea typeface="幼圆" panose="02010509060101010101" pitchFamily="49" charset="-122"/>
                <a:sym typeface="Symbol" panose="05050102010706020507" pitchFamily="18" charset="2"/>
              </a:rPr>
              <a:t>——</a:t>
            </a:r>
            <a:r>
              <a:rPr lang="zh-CN" altLang="en-US" sz="2000" dirty="0">
                <a:solidFill>
                  <a:srgbClr val="0000FF"/>
                </a:solidFill>
                <a:latin typeface="幼圆" panose="02010509060101010101" pitchFamily="49" charset="-122"/>
                <a:ea typeface="幼圆" panose="02010509060101010101" pitchFamily="49" charset="-122"/>
                <a:sym typeface="Symbol" panose="05050102010706020507" pitchFamily="18" charset="2"/>
              </a:rPr>
              <a:t>排水顶面</a:t>
            </a:r>
            <a:r>
              <a:rPr lang="zh-CN" altLang="en-US" sz="2000" dirty="0">
                <a:solidFill>
                  <a:srgbClr val="666633"/>
                </a:solidFill>
                <a:latin typeface="幼圆" panose="02010509060101010101" pitchFamily="49" charset="-122"/>
                <a:ea typeface="幼圆" panose="02010509060101010101" pitchFamily="49" charset="-122"/>
                <a:sym typeface="Symbol" panose="05050102010706020507" pitchFamily="18" charset="2"/>
              </a:rPr>
              <a:t>    </a:t>
            </a:r>
            <a:endParaRPr lang="zh-CN" altLang="en-US" sz="2000" dirty="0">
              <a:solidFill>
                <a:srgbClr val="666633"/>
              </a:solidFill>
              <a:latin typeface="幼圆" panose="02010509060101010101" pitchFamily="49" charset="-122"/>
              <a:ea typeface="幼圆" panose="02010509060101010101" pitchFamily="49" charset="-122"/>
              <a:sym typeface="Symbol" panose="05050102010706020507" pitchFamily="18" charset="2"/>
            </a:endParaRPr>
          </a:p>
          <a:p>
            <a:pPr eaLnBrk="1" hangingPunct="1">
              <a:lnSpc>
                <a:spcPct val="150000"/>
              </a:lnSpc>
              <a:buFont typeface="Arial" panose="020B0604020202020204" pitchFamily="34" charset="0"/>
              <a:buNone/>
            </a:pPr>
            <a:r>
              <a:rPr lang="zh-CN" altLang="en-US" sz="2000" dirty="0">
                <a:solidFill>
                  <a:srgbClr val="800000"/>
                </a:solidFill>
                <a:latin typeface="幼圆" panose="02010509060101010101" pitchFamily="49" charset="-122"/>
                <a:ea typeface="幼圆" panose="02010509060101010101" pitchFamily="49" charset="-122"/>
                <a:sym typeface="Symbol" panose="05050102010706020507" pitchFamily="18" charset="2"/>
              </a:rPr>
              <a:t>活塞小孔</a:t>
            </a:r>
            <a:r>
              <a:rPr lang="zh-CN" altLang="en-US" sz="2000" dirty="0">
                <a:solidFill>
                  <a:srgbClr val="0000FF"/>
                </a:solidFill>
                <a:latin typeface="Times New Roman" panose="02020603050405020304" pitchFamily="18" charset="0"/>
                <a:ea typeface="幼圆" panose="02010509060101010101" pitchFamily="49" charset="-122"/>
                <a:sym typeface="Symbol" panose="05050102010706020507" pitchFamily="18" charset="2"/>
              </a:rPr>
              <a:t>——</a:t>
            </a:r>
            <a:r>
              <a:rPr lang="zh-CN" altLang="en-US" sz="2000" dirty="0">
                <a:solidFill>
                  <a:srgbClr val="0000FF"/>
                </a:solidFill>
                <a:latin typeface="幼圆" panose="02010509060101010101" pitchFamily="49" charset="-122"/>
                <a:ea typeface="幼圆" panose="02010509060101010101" pitchFamily="49" charset="-122"/>
                <a:sym typeface="Symbol" panose="05050102010706020507" pitchFamily="18" charset="2"/>
              </a:rPr>
              <a:t>渗透性大小</a:t>
            </a:r>
            <a:endParaRPr lang="zh-CN" altLang="en-US" sz="2000" dirty="0">
              <a:solidFill>
                <a:srgbClr val="0000FF"/>
              </a:solidFill>
              <a:latin typeface="幼圆" panose="02010509060101010101" pitchFamily="49" charset="-122"/>
              <a:ea typeface="幼圆" panose="02010509060101010101" pitchFamily="49" charset="-122"/>
              <a:sym typeface="Symbol" panose="05050102010706020507" pitchFamily="18" charset="2"/>
            </a:endParaRPr>
          </a:p>
        </p:txBody>
      </p:sp>
      <p:sp>
        <p:nvSpPr>
          <p:cNvPr id="88072" name="Rectangle 8"/>
          <p:cNvSpPr>
            <a:spLocks noChangeArrowheads="1"/>
          </p:cNvSpPr>
          <p:nvPr/>
        </p:nvSpPr>
        <p:spPr bwMode="auto">
          <a:xfrm>
            <a:off x="6731000" y="4149725"/>
            <a:ext cx="1206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000">
                <a:solidFill>
                  <a:srgbClr val="0000FF"/>
                </a:solidFill>
                <a:latin typeface="Times New Roman" panose="02020603050405020304" pitchFamily="18" charset="0"/>
                <a:ea typeface="幼圆" panose="02010509060101010101" pitchFamily="49" charset="-122"/>
                <a:sym typeface="Symbol" panose="05050102010706020507" pitchFamily="18" charset="2"/>
              </a:rPr>
              <a:t>初始状态</a:t>
            </a:r>
            <a:endParaRPr lang="zh-CN" altLang="en-US" sz="2000">
              <a:solidFill>
                <a:srgbClr val="0000FF"/>
              </a:solidFill>
              <a:latin typeface="Times New Roman" panose="02020603050405020304" pitchFamily="18" charset="0"/>
              <a:ea typeface="幼圆" panose="02010509060101010101" pitchFamily="49" charset="-122"/>
              <a:sym typeface="Symbol" panose="05050102010706020507" pitchFamily="18" charset="2"/>
            </a:endParaRPr>
          </a:p>
        </p:txBody>
      </p:sp>
      <p:sp>
        <p:nvSpPr>
          <p:cNvPr id="88073" name="AutoShape 9"/>
          <p:cNvSpPr/>
          <p:nvPr/>
        </p:nvSpPr>
        <p:spPr bwMode="auto">
          <a:xfrm>
            <a:off x="2546350" y="4220368"/>
            <a:ext cx="115127" cy="1729582"/>
          </a:xfrm>
          <a:prstGeom prst="leftBrace">
            <a:avLst>
              <a:gd name="adj1" fmla="val 157203"/>
              <a:gd name="adj2" fmla="val 50000"/>
            </a:avLst>
          </a:prstGeom>
          <a:noFill/>
          <a:ln w="38100">
            <a:solidFill>
              <a:srgbClr val="009900"/>
            </a:solidFill>
            <a:rou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ja-JP" altLang="en-US"/>
          </a:p>
        </p:txBody>
      </p:sp>
      <p:sp>
        <p:nvSpPr>
          <p:cNvPr id="88074" name="Rectangle 10"/>
          <p:cNvSpPr>
            <a:spLocks noChangeArrowheads="1"/>
          </p:cNvSpPr>
          <p:nvPr/>
        </p:nvSpPr>
        <p:spPr bwMode="auto">
          <a:xfrm>
            <a:off x="6731000" y="4508500"/>
            <a:ext cx="1206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000">
                <a:solidFill>
                  <a:srgbClr val="0000FF"/>
                </a:solidFill>
                <a:latin typeface="Times New Roman" panose="02020603050405020304" pitchFamily="18" charset="0"/>
                <a:ea typeface="幼圆" panose="02010509060101010101" pitchFamily="49" charset="-122"/>
                <a:sym typeface="Symbol" panose="05050102010706020507" pitchFamily="18" charset="2"/>
              </a:rPr>
              <a:t>边界条件</a:t>
            </a:r>
            <a:endParaRPr lang="zh-CN" altLang="en-US" sz="2000">
              <a:solidFill>
                <a:srgbClr val="0000FF"/>
              </a:solidFill>
              <a:latin typeface="Times New Roman" panose="02020603050405020304" pitchFamily="18" charset="0"/>
              <a:ea typeface="幼圆" panose="02010509060101010101" pitchFamily="49" charset="-122"/>
              <a:sym typeface="Symbol" panose="05050102010706020507" pitchFamily="18" charset="2"/>
            </a:endParaRPr>
          </a:p>
        </p:txBody>
      </p:sp>
      <p:sp>
        <p:nvSpPr>
          <p:cNvPr id="88075" name="Rectangle 11"/>
          <p:cNvSpPr>
            <a:spLocks noChangeArrowheads="1"/>
          </p:cNvSpPr>
          <p:nvPr/>
        </p:nvSpPr>
        <p:spPr bwMode="auto">
          <a:xfrm>
            <a:off x="6551613" y="6092825"/>
            <a:ext cx="1717675" cy="39687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000">
                <a:solidFill>
                  <a:schemeClr val="bg1"/>
                </a:solidFill>
                <a:latin typeface="幼圆" panose="02010509060101010101" pitchFamily="49" charset="-122"/>
                <a:ea typeface="幼圆" panose="02010509060101010101" pitchFamily="49" charset="-122"/>
                <a:sym typeface="Symbol" panose="05050102010706020507" pitchFamily="18" charset="2"/>
              </a:rPr>
              <a:t>渗流固结过程</a:t>
            </a:r>
            <a:endParaRPr lang="zh-CN" altLang="en-US" sz="2000">
              <a:solidFill>
                <a:schemeClr val="bg1"/>
              </a:solidFill>
              <a:latin typeface="幼圆" panose="02010509060101010101" pitchFamily="49" charset="-122"/>
              <a:ea typeface="幼圆" panose="02010509060101010101" pitchFamily="49" charset="-122"/>
              <a:sym typeface="Symbol" panose="05050102010706020507" pitchFamily="18" charset="2"/>
            </a:endParaRPr>
          </a:p>
        </p:txBody>
      </p:sp>
      <p:sp>
        <p:nvSpPr>
          <p:cNvPr id="88092" name="Text Box 30"/>
          <p:cNvSpPr txBox="1">
            <a:spLocks noChangeArrowheads="1"/>
          </p:cNvSpPr>
          <p:nvPr/>
        </p:nvSpPr>
        <p:spPr bwMode="auto">
          <a:xfrm>
            <a:off x="6821488" y="4940300"/>
            <a:ext cx="1022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a:solidFill>
                  <a:srgbClr val="0000FF"/>
                </a:solidFill>
                <a:latin typeface="幼圆" panose="02010509060101010101" pitchFamily="49" charset="-122"/>
                <a:ea typeface="幼圆" panose="02010509060101010101" pitchFamily="49" charset="-122"/>
                <a:sym typeface="Symbol" panose="05050102010706020507" pitchFamily="18" charset="2"/>
              </a:rPr>
              <a:t>一般方程</a:t>
            </a:r>
            <a:endParaRPr lang="zh-CN" altLang="en-US" sz="2000">
              <a:solidFill>
                <a:srgbClr val="0000FF"/>
              </a:solidFill>
              <a:latin typeface="幼圆" panose="02010509060101010101" pitchFamily="49" charset="-122"/>
              <a:ea typeface="幼圆" panose="02010509060101010101" pitchFamily="49" charset="-122"/>
              <a:sym typeface="Symbol" panose="05050102010706020507" pitchFamily="18" charset="2"/>
            </a:endParaRPr>
          </a:p>
        </p:txBody>
      </p:sp>
      <p:sp>
        <p:nvSpPr>
          <p:cNvPr id="88093" name="AutoShape 31"/>
          <p:cNvSpPr>
            <a:spLocks noChangeArrowheads="1"/>
          </p:cNvSpPr>
          <p:nvPr/>
        </p:nvSpPr>
        <p:spPr bwMode="auto">
          <a:xfrm>
            <a:off x="6551613" y="4105275"/>
            <a:ext cx="1709737" cy="1844675"/>
          </a:xfrm>
          <a:prstGeom prst="downArrowCallout">
            <a:avLst>
              <a:gd name="adj1" fmla="val 25000"/>
              <a:gd name="adj2" fmla="val 25000"/>
              <a:gd name="adj3" fmla="val 17967"/>
              <a:gd name="adj4" fmla="val 66667"/>
            </a:avLst>
          </a:prstGeom>
          <a:noFill/>
          <a:ln w="38100">
            <a:solidFill>
              <a:srgbClr val="009900"/>
            </a:solid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ja-JP" altLang="en-US"/>
          </a:p>
        </p:txBody>
      </p:sp>
      <p:grpSp>
        <p:nvGrpSpPr>
          <p:cNvPr id="5" name="Group 30"/>
          <p:cNvGrpSpPr/>
          <p:nvPr/>
        </p:nvGrpSpPr>
        <p:grpSpPr bwMode="auto">
          <a:xfrm>
            <a:off x="3860005" y="1402364"/>
            <a:ext cx="1439863" cy="2133600"/>
            <a:chOff x="0" y="0"/>
            <a:chExt cx="907" cy="1344"/>
          </a:xfrm>
        </p:grpSpPr>
        <p:sp>
          <p:nvSpPr>
            <p:cNvPr id="92181" name="Rectangle 33" descr="小纸屑"/>
            <p:cNvSpPr>
              <a:spLocks noChangeArrowheads="1"/>
            </p:cNvSpPr>
            <p:nvPr/>
          </p:nvSpPr>
          <p:spPr bwMode="auto">
            <a:xfrm>
              <a:off x="27" y="494"/>
              <a:ext cx="851" cy="822"/>
            </a:xfrm>
            <a:prstGeom prst="rect">
              <a:avLst/>
            </a:prstGeom>
            <a:blipFill dpi="0" rotWithShape="0">
              <a:blip r:embed="rId1"/>
              <a:srcRect/>
              <a:tile tx="0" ty="0" sx="100000" sy="100000" flip="none" algn="tl"/>
            </a:blipFill>
            <a:ln w="12700">
              <a:solidFill>
                <a:schemeClr val="accent2"/>
              </a:solidFill>
              <a:miter lim="800000"/>
            </a:ln>
          </p:spPr>
          <p:txBody>
            <a:bodyPr lIns="0" tIns="0" rIns="0" bIns="0"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ja-JP" altLang="en-US"/>
            </a:p>
          </p:txBody>
        </p:sp>
        <p:sp>
          <p:nvSpPr>
            <p:cNvPr id="92182" name="Freeform 34"/>
            <p:cNvSpPr>
              <a:spLocks noChangeArrowheads="1"/>
            </p:cNvSpPr>
            <p:nvPr/>
          </p:nvSpPr>
          <p:spPr bwMode="auto">
            <a:xfrm>
              <a:off x="0" y="477"/>
              <a:ext cx="907" cy="867"/>
            </a:xfrm>
            <a:custGeom>
              <a:avLst/>
              <a:gdLst>
                <a:gd name="T0" fmla="*/ 0 w 907"/>
                <a:gd name="T1" fmla="*/ 0 h 992"/>
                <a:gd name="T2" fmla="*/ 0 w 907"/>
                <a:gd name="T3" fmla="*/ 758 h 992"/>
                <a:gd name="T4" fmla="*/ 907 w 907"/>
                <a:gd name="T5" fmla="*/ 758 h 992"/>
                <a:gd name="T6" fmla="*/ 907 w 907"/>
                <a:gd name="T7" fmla="*/ 0 h 9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7" h="992">
                  <a:moveTo>
                    <a:pt x="0" y="0"/>
                  </a:moveTo>
                  <a:lnTo>
                    <a:pt x="0" y="992"/>
                  </a:lnTo>
                  <a:lnTo>
                    <a:pt x="907" y="992"/>
                  </a:lnTo>
                  <a:lnTo>
                    <a:pt x="907" y="0"/>
                  </a:lnTo>
                </a:path>
              </a:pathLst>
            </a:custGeom>
            <a:noFill/>
            <a:ln w="76200">
              <a:solidFill>
                <a:srgbClr val="990033"/>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92183" name="Group 33"/>
            <p:cNvGrpSpPr/>
            <p:nvPr/>
          </p:nvGrpSpPr>
          <p:grpSpPr bwMode="auto">
            <a:xfrm>
              <a:off x="44" y="312"/>
              <a:ext cx="822" cy="165"/>
              <a:chOff x="0" y="0"/>
              <a:chExt cx="829" cy="165"/>
            </a:xfrm>
          </p:grpSpPr>
          <p:sp>
            <p:nvSpPr>
              <p:cNvPr id="92185" name="Line 36"/>
              <p:cNvSpPr>
                <a:spLocks noChangeShapeType="1"/>
              </p:cNvSpPr>
              <p:nvPr/>
            </p:nvSpPr>
            <p:spPr bwMode="auto">
              <a:xfrm>
                <a:off x="0"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2186" name="Line 37"/>
              <p:cNvSpPr>
                <a:spLocks noChangeShapeType="1"/>
              </p:cNvSpPr>
              <p:nvPr/>
            </p:nvSpPr>
            <p:spPr bwMode="auto">
              <a:xfrm>
                <a:off x="118"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2187" name="Line 38"/>
              <p:cNvSpPr>
                <a:spLocks noChangeShapeType="1"/>
              </p:cNvSpPr>
              <p:nvPr/>
            </p:nvSpPr>
            <p:spPr bwMode="auto">
              <a:xfrm>
                <a:off x="237"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2188" name="Line 39"/>
              <p:cNvSpPr>
                <a:spLocks noChangeShapeType="1"/>
              </p:cNvSpPr>
              <p:nvPr/>
            </p:nvSpPr>
            <p:spPr bwMode="auto">
              <a:xfrm>
                <a:off x="354"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2189" name="Line 40"/>
              <p:cNvSpPr>
                <a:spLocks noChangeShapeType="1"/>
              </p:cNvSpPr>
              <p:nvPr/>
            </p:nvSpPr>
            <p:spPr bwMode="auto">
              <a:xfrm>
                <a:off x="473"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2190" name="Line 41"/>
              <p:cNvSpPr>
                <a:spLocks noChangeShapeType="1"/>
              </p:cNvSpPr>
              <p:nvPr/>
            </p:nvSpPr>
            <p:spPr bwMode="auto">
              <a:xfrm>
                <a:off x="592"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2191" name="Line 42"/>
              <p:cNvSpPr>
                <a:spLocks noChangeShapeType="1"/>
              </p:cNvSpPr>
              <p:nvPr/>
            </p:nvSpPr>
            <p:spPr bwMode="auto">
              <a:xfrm>
                <a:off x="710"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2192" name="Line 43"/>
              <p:cNvSpPr>
                <a:spLocks noChangeShapeType="1"/>
              </p:cNvSpPr>
              <p:nvPr/>
            </p:nvSpPr>
            <p:spPr bwMode="auto">
              <a:xfrm>
                <a:off x="829"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grpSp>
        <p:sp>
          <p:nvSpPr>
            <p:cNvPr id="92184" name="Rectangle 44"/>
            <p:cNvSpPr>
              <a:spLocks noChangeArrowheads="1"/>
            </p:cNvSpPr>
            <p:nvPr/>
          </p:nvSpPr>
          <p:spPr bwMode="auto">
            <a:xfrm>
              <a:off x="296" y="0"/>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000">
                  <a:solidFill>
                    <a:srgbClr val="000000"/>
                  </a:solidFill>
                </a:rPr>
                <a:t>p</a:t>
              </a:r>
              <a:endParaRPr lang="zh-CN" altLang="en-US" sz="2000">
                <a:solidFill>
                  <a:srgbClr val="000000"/>
                </a:solidFill>
              </a:endParaRPr>
            </a:p>
          </p:txBody>
        </p:sp>
      </p:grpSp>
      <p:pic>
        <p:nvPicPr>
          <p:cNvPr id="42" name="图片 41" descr="C:\Users\Administrator\AppData\Roaming\Tencent\Users\857940855\QQ\WinTemp\RichOle\T6L~4`68DXV0DM47GAC{`55.png"/>
          <p:cNvPicPr/>
          <p:nvPr/>
        </p:nvPicPr>
        <p:blipFill>
          <a:blip r:embed="rId2">
            <a:extLst>
              <a:ext uri="{28A0092B-C50C-407E-A947-70E740481C1C}">
                <a14:useLocalDpi xmlns:a14="http://schemas.microsoft.com/office/drawing/2010/main" val="0"/>
              </a:ext>
            </a:extLst>
          </a:blip>
          <a:srcRect/>
          <a:stretch>
            <a:fillRect/>
          </a:stretch>
        </p:blipFill>
        <p:spPr bwMode="auto">
          <a:xfrm>
            <a:off x="35496" y="1772816"/>
            <a:ext cx="2923025" cy="1881191"/>
          </a:xfrm>
          <a:prstGeom prst="rect">
            <a:avLst/>
          </a:prstGeom>
          <a:noFill/>
          <a:ln>
            <a:noFill/>
          </a:ln>
        </p:spPr>
      </p:pic>
      <p:pic>
        <p:nvPicPr>
          <p:cNvPr id="43" name="图片 42" descr="C:\Users\Administrator\AppData\Roaming\Tencent\Users\857940855\QQ\WinTemp\RichOle\$DKKQKGNSQR)8M)2[VLF`H9.png"/>
          <p:cNvPicPr/>
          <p:nvPr/>
        </p:nvPicPr>
        <p:blipFill>
          <a:blip r:embed="rId3">
            <a:extLst>
              <a:ext uri="{28A0092B-C50C-407E-A947-70E740481C1C}">
                <a14:useLocalDpi xmlns:a14="http://schemas.microsoft.com/office/drawing/2010/main" val="0"/>
              </a:ext>
            </a:extLst>
          </a:blip>
          <a:srcRect/>
          <a:stretch>
            <a:fillRect/>
          </a:stretch>
        </p:blipFill>
        <p:spPr bwMode="auto">
          <a:xfrm>
            <a:off x="6327774" y="857255"/>
            <a:ext cx="2288476" cy="2946395"/>
          </a:xfrm>
          <a:prstGeom prst="rect">
            <a:avLst/>
          </a:prstGeom>
          <a:noFill/>
          <a:ln>
            <a:noFill/>
          </a:ln>
        </p:spPr>
      </p:pic>
      <p:sp>
        <p:nvSpPr>
          <p:cNvPr id="44" name="AutoShape 6"/>
          <p:cNvSpPr>
            <a:spLocks noChangeArrowheads="1"/>
          </p:cNvSpPr>
          <p:nvPr/>
        </p:nvSpPr>
        <p:spPr bwMode="auto">
          <a:xfrm>
            <a:off x="2882781" y="2356222"/>
            <a:ext cx="585788" cy="714375"/>
          </a:xfrm>
          <a:prstGeom prst="rightArrow">
            <a:avLst>
              <a:gd name="adj1" fmla="val 47111"/>
              <a:gd name="adj2" fmla="val 42000"/>
            </a:avLst>
          </a:prstGeom>
          <a:solidFill>
            <a:srgbClr val="0000FF"/>
          </a:solidFill>
          <a:ln w="9525">
            <a:solidFill>
              <a:schemeClr val="tx1"/>
            </a:solidFill>
            <a:miter lim="800000"/>
          </a:ln>
        </p:spPr>
        <p:txBody>
          <a:bodyPr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ja-JP" altLang="en-US"/>
          </a:p>
        </p:txBody>
      </p:sp>
      <p:sp>
        <p:nvSpPr>
          <p:cNvPr id="41" name="Rectangle 5"/>
          <p:cNvSpPr>
            <a:spLocks noChangeArrowheads="1"/>
          </p:cNvSpPr>
          <p:nvPr/>
        </p:nvSpPr>
        <p:spPr bwMode="auto">
          <a:xfrm>
            <a:off x="4448174" y="680216"/>
            <a:ext cx="3495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rgbClr val="800000"/>
                </a:solidFill>
                <a:latin typeface="幼圆" panose="02010509060101010101" pitchFamily="49" charset="-122"/>
                <a:ea typeface="幼圆" panose="02010509060101010101" pitchFamily="49" charset="-122"/>
                <a:sym typeface="Symbol" panose="05050102010706020507" pitchFamily="18" charset="2"/>
              </a:rPr>
              <a:t>实践</a:t>
            </a:r>
            <a:r>
              <a:rPr lang="zh-CN" altLang="en-US" sz="2000" dirty="0">
                <a:solidFill>
                  <a:srgbClr val="800000"/>
                </a:solidFill>
                <a:latin typeface="幼圆" panose="02010509060101010101" pitchFamily="49" charset="-122"/>
                <a:ea typeface="幼圆" panose="02010509060101010101" pitchFamily="49" charset="-122"/>
                <a:sym typeface="Symbol" panose="05050102010706020507" pitchFamily="18" charset="2"/>
              </a:rPr>
              <a:t>背景：大面积均布荷载</a:t>
            </a:r>
            <a:endParaRPr lang="zh-CN" altLang="en-US" sz="2000" dirty="0">
              <a:solidFill>
                <a:srgbClr val="800000"/>
              </a:solidFill>
              <a:latin typeface="幼圆" panose="02010509060101010101" pitchFamily="49" charset="-122"/>
              <a:ea typeface="幼圆" panose="02010509060101010101" pitchFamily="49" charset="-122"/>
              <a:sym typeface="Symbol" panose="05050102010706020507" pitchFamily="18" charset="2"/>
            </a:endParaRPr>
          </a:p>
        </p:txBody>
      </p:sp>
      <p:sp>
        <p:nvSpPr>
          <p:cNvPr id="45" name="Rectangle 5"/>
          <p:cNvSpPr>
            <a:spLocks noChangeArrowheads="1"/>
          </p:cNvSpPr>
          <p:nvPr/>
        </p:nvSpPr>
        <p:spPr bwMode="auto">
          <a:xfrm>
            <a:off x="1" y="0"/>
            <a:ext cx="5364088"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.4 </a:t>
            </a:r>
            <a:r>
              <a:rPr lang="zh-CN" altLang="en-US" sz="3200" dirty="0">
                <a:solidFill>
                  <a:srgbClr val="FF3300"/>
                </a:solidFill>
                <a:latin typeface="Times New Roman" panose="02020603050405020304" pitchFamily="18" charset="0"/>
                <a:ea typeface="+mj-ea"/>
                <a:cs typeface="Times New Roman" panose="02020603050405020304" pitchFamily="18" charset="0"/>
              </a:rPr>
              <a:t>地基</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变形与时间的关系</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069">
                                            <p:txEl>
                                              <p:pRg st="0" end="0"/>
                                            </p:txEl>
                                          </p:spTgt>
                                        </p:tgtEl>
                                        <p:attrNameLst>
                                          <p:attrName>style.visibility</p:attrName>
                                        </p:attrNameLst>
                                      </p:cBhvr>
                                      <p:to>
                                        <p:strVal val="visible"/>
                                      </p:to>
                                    </p:set>
                                    <p:animEffect transition="in" filter="wipe(left)">
                                      <p:cBhvr>
                                        <p:cTn id="12" dur="500"/>
                                        <p:tgtEl>
                                          <p:spTgt spid="8806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069">
                                            <p:txEl>
                                              <p:pRg st="1" end="1"/>
                                            </p:txEl>
                                          </p:spTgt>
                                        </p:tgtEl>
                                        <p:attrNameLst>
                                          <p:attrName>style.visibility</p:attrName>
                                        </p:attrNameLst>
                                      </p:cBhvr>
                                      <p:to>
                                        <p:strVal val="visible"/>
                                      </p:to>
                                    </p:set>
                                    <p:animEffect transition="in" filter="wipe(left)">
                                      <p:cBhvr>
                                        <p:cTn id="17" dur="500"/>
                                        <p:tgtEl>
                                          <p:spTgt spid="88069">
                                            <p:txEl>
                                              <p:pRg st="1" end="1"/>
                                            </p:txEl>
                                          </p:spTgt>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499"/>
                                          </p:stCondLst>
                                        </p:cTn>
                                        <p:tgtEl>
                                          <p:spTgt spid="88073"/>
                                        </p:tgtEl>
                                        <p:attrNameLst>
                                          <p:attrName>style.visibility</p:attrName>
                                        </p:attrNameLst>
                                      </p:cBhvr>
                                      <p:to>
                                        <p:strVal val="visible"/>
                                      </p:to>
                                    </p:set>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88070"/>
                                        </p:tgtEl>
                                        <p:attrNameLst>
                                          <p:attrName>style.visibility</p:attrName>
                                        </p:attrNameLst>
                                      </p:cBhvr>
                                      <p:to>
                                        <p:strVal val="visible"/>
                                      </p:to>
                                    </p:set>
                                    <p:animEffect transition="in" filter="slide(fromLeft)">
                                      <p:cBhvr>
                                        <p:cTn id="24" dur="500"/>
                                        <p:tgtEl>
                                          <p:spTgt spid="8807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8071">
                                            <p:txEl>
                                              <p:pRg st="0" end="0"/>
                                            </p:txEl>
                                          </p:spTgt>
                                        </p:tgtEl>
                                        <p:attrNameLst>
                                          <p:attrName>style.visibility</p:attrName>
                                        </p:attrNameLst>
                                      </p:cBhvr>
                                      <p:to>
                                        <p:strVal val="visible"/>
                                      </p:to>
                                    </p:set>
                                    <p:animEffect transition="in" filter="wipe(left)">
                                      <p:cBhvr>
                                        <p:cTn id="29" dur="500"/>
                                        <p:tgtEl>
                                          <p:spTgt spid="8807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8071">
                                            <p:txEl>
                                              <p:pRg st="1" end="1"/>
                                            </p:txEl>
                                          </p:spTgt>
                                        </p:tgtEl>
                                        <p:attrNameLst>
                                          <p:attrName>style.visibility</p:attrName>
                                        </p:attrNameLst>
                                      </p:cBhvr>
                                      <p:to>
                                        <p:strVal val="visible"/>
                                      </p:to>
                                    </p:set>
                                    <p:animEffect transition="in" filter="wipe(left)">
                                      <p:cBhvr>
                                        <p:cTn id="34" dur="500"/>
                                        <p:tgtEl>
                                          <p:spTgt spid="88071">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8071">
                                            <p:txEl>
                                              <p:pRg st="2" end="2"/>
                                            </p:txEl>
                                          </p:spTgt>
                                        </p:tgtEl>
                                        <p:attrNameLst>
                                          <p:attrName>style.visibility</p:attrName>
                                        </p:attrNameLst>
                                      </p:cBhvr>
                                      <p:to>
                                        <p:strVal val="visible"/>
                                      </p:to>
                                    </p:set>
                                    <p:animEffect transition="in" filter="wipe(left)">
                                      <p:cBhvr>
                                        <p:cTn id="39" dur="500"/>
                                        <p:tgtEl>
                                          <p:spTgt spid="88071">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88071">
                                            <p:txEl>
                                              <p:pRg st="3" end="3"/>
                                            </p:txEl>
                                          </p:spTgt>
                                        </p:tgtEl>
                                        <p:attrNameLst>
                                          <p:attrName>style.visibility</p:attrName>
                                        </p:attrNameLst>
                                      </p:cBhvr>
                                      <p:to>
                                        <p:strVal val="visible"/>
                                      </p:to>
                                    </p:set>
                                    <p:animEffect transition="in" filter="wipe(left)">
                                      <p:cBhvr>
                                        <p:cTn id="44" dur="500"/>
                                        <p:tgtEl>
                                          <p:spTgt spid="88071">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8071">
                                            <p:txEl>
                                              <p:pRg st="4" end="4"/>
                                            </p:txEl>
                                          </p:spTgt>
                                        </p:tgtEl>
                                        <p:attrNameLst>
                                          <p:attrName>style.visibility</p:attrName>
                                        </p:attrNameLst>
                                      </p:cBhvr>
                                      <p:to>
                                        <p:strVal val="visible"/>
                                      </p:to>
                                    </p:set>
                                    <p:animEffect transition="in" filter="wipe(left)">
                                      <p:cBhvr>
                                        <p:cTn id="49" dur="500"/>
                                        <p:tgtEl>
                                          <p:spTgt spid="88071">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8072"/>
                                        </p:tgtEl>
                                        <p:attrNameLst>
                                          <p:attrName>style.visibility</p:attrName>
                                        </p:attrNameLst>
                                      </p:cBhvr>
                                      <p:to>
                                        <p:strVal val="visible"/>
                                      </p:to>
                                    </p:set>
                                    <p:animEffect transition="in" filter="wipe(left)">
                                      <p:cBhvr>
                                        <p:cTn id="54" dur="500"/>
                                        <p:tgtEl>
                                          <p:spTgt spid="8807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88074">
                                            <p:txEl>
                                              <p:pRg st="0" end="0"/>
                                            </p:txEl>
                                          </p:spTgt>
                                        </p:tgtEl>
                                        <p:attrNameLst>
                                          <p:attrName>style.visibility</p:attrName>
                                        </p:attrNameLst>
                                      </p:cBhvr>
                                      <p:to>
                                        <p:strVal val="visible"/>
                                      </p:to>
                                    </p:set>
                                    <p:animEffect transition="in" filter="wipe(left)">
                                      <p:cBhvr>
                                        <p:cTn id="59" dur="500"/>
                                        <p:tgtEl>
                                          <p:spTgt spid="88074">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8092"/>
                                        </p:tgtEl>
                                        <p:attrNameLst>
                                          <p:attrName>style.visibility</p:attrName>
                                        </p:attrNameLst>
                                      </p:cBhvr>
                                      <p:to>
                                        <p:strVal val="visible"/>
                                      </p:to>
                                    </p:set>
                                    <p:animEffect transition="in" filter="wipe(left)">
                                      <p:cBhvr>
                                        <p:cTn id="64" dur="500"/>
                                        <p:tgtEl>
                                          <p:spTgt spid="8809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88093"/>
                                        </p:tgtEl>
                                        <p:attrNameLst>
                                          <p:attrName>style.visibility</p:attrName>
                                        </p:attrNameLst>
                                      </p:cBhvr>
                                      <p:to>
                                        <p:strVal val="visible"/>
                                      </p:to>
                                    </p:set>
                                    <p:animEffect transition="in" filter="wipe(up)">
                                      <p:cBhvr>
                                        <p:cTn id="69" dur="500"/>
                                        <p:tgtEl>
                                          <p:spTgt spid="88093"/>
                                        </p:tgtEl>
                                      </p:cBhvr>
                                    </p:animEffect>
                                  </p:childTnLst>
                                </p:cTn>
                              </p:par>
                            </p:childTnLst>
                          </p:cTn>
                        </p:par>
                        <p:par>
                          <p:cTn id="70" fill="hold">
                            <p:stCondLst>
                              <p:cond delay="500"/>
                            </p:stCondLst>
                            <p:childTnLst>
                              <p:par>
                                <p:cTn id="71" presetID="27" presetClass="entr" presetSubtype="0" fill="hold" grpId="0" nodeType="afterEffect">
                                  <p:stCondLst>
                                    <p:cond delay="0"/>
                                  </p:stCondLst>
                                  <p:iterate type="lt">
                                    <p:tmPct val="50000"/>
                                  </p:iterate>
                                  <p:childTnLst>
                                    <p:set>
                                      <p:cBhvr>
                                        <p:cTn id="72" dur="1" fill="hold">
                                          <p:stCondLst>
                                            <p:cond delay="0"/>
                                          </p:stCondLst>
                                        </p:cTn>
                                        <p:tgtEl>
                                          <p:spTgt spid="88075">
                                            <p:bg/>
                                          </p:spTgt>
                                        </p:tgtEl>
                                        <p:attrNameLst>
                                          <p:attrName>style.visibility</p:attrName>
                                        </p:attrNameLst>
                                      </p:cBhvr>
                                      <p:to>
                                        <p:strVal val="visible"/>
                                      </p:to>
                                    </p:set>
                                    <p:anim calcmode="discrete" valueType="clr">
                                      <p:cBhvr override="childStyle">
                                        <p:cTn id="73" dur="500"/>
                                        <p:tgtEl>
                                          <p:spTgt spid="88075">
                                            <p:bg/>
                                          </p:spTgt>
                                        </p:tgtEl>
                                        <p:attrNameLst>
                                          <p:attrName>style.color</p:attrName>
                                        </p:attrNameLst>
                                      </p:cBhvr>
                                      <p:tavLst>
                                        <p:tav tm="0">
                                          <p:val>
                                            <p:clrVal>
                                              <a:schemeClr val="accent2"/>
                                            </p:clrVal>
                                          </p:val>
                                        </p:tav>
                                        <p:tav tm="50000">
                                          <p:val>
                                            <p:clrVal>
                                              <a:schemeClr val="hlink"/>
                                            </p:clrVal>
                                          </p:val>
                                        </p:tav>
                                      </p:tavLst>
                                    </p:anim>
                                    <p:anim calcmode="discrete" valueType="clr">
                                      <p:cBhvr>
                                        <p:cTn id="74" dur="500"/>
                                        <p:tgtEl>
                                          <p:spTgt spid="88075">
                                            <p:bg/>
                                          </p:spTgt>
                                        </p:tgtEl>
                                        <p:attrNameLst>
                                          <p:attrName>fillcolor</p:attrName>
                                        </p:attrNameLst>
                                      </p:cBhvr>
                                      <p:tavLst>
                                        <p:tav tm="0">
                                          <p:val>
                                            <p:clrVal>
                                              <a:schemeClr val="accent2"/>
                                            </p:clrVal>
                                          </p:val>
                                        </p:tav>
                                        <p:tav tm="50000">
                                          <p:val>
                                            <p:clrVal>
                                              <a:schemeClr val="hlink"/>
                                            </p:clrVal>
                                          </p:val>
                                        </p:tav>
                                      </p:tavLst>
                                    </p:anim>
                                    <p:set>
                                      <p:cBhvr>
                                        <p:cTn id="75" dur="500"/>
                                        <p:tgtEl>
                                          <p:spTgt spid="88075">
                                            <p:bg/>
                                          </p:spTgt>
                                        </p:tgtEl>
                                        <p:attrNameLst>
                                          <p:attrName>fill.type</p:attrName>
                                        </p:attrNameLst>
                                      </p:cBhvr>
                                      <p:to>
                                        <p:strVal val="solid"/>
                                      </p:to>
                                    </p:set>
                                  </p:childTnLst>
                                </p:cTn>
                              </p:par>
                            </p:childTnLst>
                          </p:cTn>
                        </p:par>
                        <p:par>
                          <p:cTn id="76" fill="hold">
                            <p:stCondLst>
                              <p:cond delay="1000"/>
                            </p:stCondLst>
                            <p:childTnLst>
                              <p:par>
                                <p:cTn id="77" presetID="27" presetClass="entr" presetSubtype="0" fill="hold" grpId="0" nodeType="afterEffect">
                                  <p:stCondLst>
                                    <p:cond delay="0"/>
                                  </p:stCondLst>
                                  <p:iterate type="lt">
                                    <p:tmPct val="50000"/>
                                  </p:iterate>
                                  <p:childTnLst>
                                    <p:set>
                                      <p:cBhvr>
                                        <p:cTn id="78" dur="1" fill="hold">
                                          <p:stCondLst>
                                            <p:cond delay="0"/>
                                          </p:stCondLst>
                                        </p:cTn>
                                        <p:tgtEl>
                                          <p:spTgt spid="88075">
                                            <p:txEl>
                                              <p:pRg st="0" end="0"/>
                                            </p:txEl>
                                          </p:spTgt>
                                        </p:tgtEl>
                                        <p:attrNameLst>
                                          <p:attrName>style.visibility</p:attrName>
                                        </p:attrNameLst>
                                      </p:cBhvr>
                                      <p:to>
                                        <p:strVal val="visible"/>
                                      </p:to>
                                    </p:set>
                                    <p:anim calcmode="discrete" valueType="clr">
                                      <p:cBhvr override="childStyle">
                                        <p:cTn id="79" dur="500"/>
                                        <p:tgtEl>
                                          <p:spTgt spid="880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0" dur="500"/>
                                        <p:tgtEl>
                                          <p:spTgt spid="88075">
                                            <p:txEl>
                                              <p:pRg st="0" end="0"/>
                                            </p:txEl>
                                          </p:spTgt>
                                        </p:tgtEl>
                                        <p:attrNameLst>
                                          <p:attrName>fillcolor</p:attrName>
                                        </p:attrNameLst>
                                      </p:cBhvr>
                                      <p:tavLst>
                                        <p:tav tm="0">
                                          <p:val>
                                            <p:clrVal>
                                              <a:schemeClr val="accent2"/>
                                            </p:clrVal>
                                          </p:val>
                                        </p:tav>
                                        <p:tav tm="50000">
                                          <p:val>
                                            <p:clrVal>
                                              <a:schemeClr val="hlink"/>
                                            </p:clrVal>
                                          </p:val>
                                        </p:tav>
                                      </p:tavLst>
                                    </p:anim>
                                    <p:set>
                                      <p:cBhvr>
                                        <p:cTn id="81" dur="500"/>
                                        <p:tgtEl>
                                          <p:spTgt spid="88075">
                                            <p:txEl>
                                              <p:pRg st="0" end="0"/>
                                            </p:txEl>
                                          </p:spTgt>
                                        </p:tgtEl>
                                        <p:attrNameLst>
                                          <p:attrName>fill.type</p:attrName>
                                        </p:attrNameLst>
                                      </p:cBhvr>
                                      <p:to>
                                        <p:strVal val="solid"/>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41">
                                            <p:txEl>
                                              <p:pRg st="0" end="0"/>
                                            </p:txEl>
                                          </p:spTgt>
                                        </p:tgtEl>
                                        <p:attrNameLst>
                                          <p:attrName>style.visibility</p:attrName>
                                        </p:attrNameLst>
                                      </p:cBhvr>
                                      <p:to>
                                        <p:strVal val="visible"/>
                                      </p:to>
                                    </p:set>
                                    <p:animEffect transition="in" filter="wipe(left)">
                                      <p:cBhvr>
                                        <p:cTn id="86" dur="500"/>
                                        <p:tgtEl>
                                          <p:spTgt spid="41">
                                            <p:txEl>
                                              <p:pRg st="0" end="0"/>
                                            </p:txEl>
                                          </p:spTgt>
                                        </p:tgtEl>
                                      </p:cBhvr>
                                    </p:animEffect>
                                  </p:childTnLst>
                                </p:cTn>
                              </p:par>
                            </p:childTnLst>
                          </p:cTn>
                        </p:par>
                        <p:par>
                          <p:cTn id="87" fill="hold">
                            <p:stCondLst>
                              <p:cond delay="500"/>
                            </p:stCondLst>
                            <p:childTnLst>
                              <p:par>
                                <p:cTn id="88" presetID="1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slide(fromLeft)">
                                      <p:cBhvr>
                                        <p:cTn id="9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build="p"/>
      <p:bldP spid="88070" grpId="0" bldLvl="0" animBg="1"/>
      <p:bldP spid="88071" grpId="0" build="p"/>
      <p:bldP spid="88072" grpId="0"/>
      <p:bldP spid="88073" grpId="0" bldLvl="0" animBg="1"/>
      <p:bldP spid="88074" grpId="0" build="p"/>
      <p:bldP spid="88075" grpId="0" animBg="1" build="allAtOnce"/>
      <p:bldP spid="88092" grpId="0"/>
      <p:bldP spid="88093" grpId="0" bldLvl="0" animBg="1"/>
      <p:bldP spid="44" grpId="0" bldLvl="0" animBg="1"/>
      <p:bldP spid="41"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092" name="Object 4"/>
          <p:cNvGraphicFramePr>
            <a:graphicFrameLocks noChangeAspect="1"/>
          </p:cNvGraphicFramePr>
          <p:nvPr/>
        </p:nvGraphicFramePr>
        <p:xfrm>
          <a:off x="596905" y="4419600"/>
          <a:ext cx="911219" cy="431705"/>
        </p:xfrm>
        <a:graphic>
          <a:graphicData uri="http://schemas.openxmlformats.org/presentationml/2006/ole">
            <mc:AlternateContent xmlns:mc="http://schemas.openxmlformats.org/markup-compatibility/2006">
              <mc:Choice xmlns:v="urn:schemas-microsoft-com:vml" Requires="v">
                <p:oleObj spid="_x0000_s79970" name="" r:id="rId1" imgW="334010" imgH="167005" progId="Equation.3">
                  <p:embed/>
                </p:oleObj>
              </mc:Choice>
              <mc:Fallback>
                <p:oleObj name="" r:id="rId1" imgW="334010" imgH="167005" progId="Equation.3">
                  <p:embed/>
                  <p:pic>
                    <p:nvPicPr>
                      <p:cNvPr id="0" name="Object 4"/>
                      <p:cNvPicPr>
                        <a:picLocks noChangeAspect="1" noChangeArrowheads="1"/>
                      </p:cNvPicPr>
                      <p:nvPr/>
                    </p:nvPicPr>
                    <p:blipFill>
                      <a:blip r:embed="rId2">
                        <a:extLst>
                          <a:ext uri="{28A0092B-C50C-407E-A947-70E740481C1C}">
                            <a14:useLocalDpi xmlns:a14="http://schemas.microsoft.com/office/drawing/2010/main" val="0"/>
                          </a:ext>
                        </a:extLst>
                      </a:blip>
                      <a:srcRect l="-7634" r="-7634"/>
                      <a:stretch>
                        <a:fillRect/>
                      </a:stretch>
                    </p:blipFill>
                    <p:spPr bwMode="auto">
                      <a:xfrm>
                        <a:off x="596905" y="4419600"/>
                        <a:ext cx="911219" cy="431705"/>
                      </a:xfrm>
                      <a:prstGeom prst="rect">
                        <a:avLst/>
                      </a:prstGeom>
                      <a:noFill/>
                      <a:ln>
                        <a:noFill/>
                      </a:ln>
                    </p:spPr>
                  </p:pic>
                </p:oleObj>
              </mc:Fallback>
            </mc:AlternateContent>
          </a:graphicData>
        </a:graphic>
      </p:graphicFrame>
      <p:graphicFrame>
        <p:nvGraphicFramePr>
          <p:cNvPr id="89093" name="Object 5"/>
          <p:cNvGraphicFramePr>
            <a:graphicFrameLocks noChangeAspect="1"/>
          </p:cNvGraphicFramePr>
          <p:nvPr/>
        </p:nvGraphicFramePr>
        <p:xfrm>
          <a:off x="3448050" y="4419600"/>
          <a:ext cx="1662113" cy="433388"/>
        </p:xfrm>
        <a:graphic>
          <a:graphicData uri="http://schemas.openxmlformats.org/presentationml/2006/ole">
            <mc:AlternateContent xmlns:mc="http://schemas.openxmlformats.org/markup-compatibility/2006">
              <mc:Choice xmlns:v="urn:schemas-microsoft-com:vml" Requires="v">
                <p:oleObj spid="_x0000_s79971" name="" r:id="rId3" imgW="600075" imgH="167005" progId="Equation.3">
                  <p:embed/>
                </p:oleObj>
              </mc:Choice>
              <mc:Fallback>
                <p:oleObj name="" r:id="rId3" imgW="600075" imgH="167005"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l="-7841" r="-7841"/>
                      <a:stretch>
                        <a:fillRect/>
                      </a:stretch>
                    </p:blipFill>
                    <p:spPr bwMode="auto">
                      <a:xfrm>
                        <a:off x="3448050" y="4419600"/>
                        <a:ext cx="166211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89094" name="Object 6"/>
          <p:cNvGraphicFramePr>
            <a:graphicFrameLocks noChangeAspect="1"/>
          </p:cNvGraphicFramePr>
          <p:nvPr/>
        </p:nvGraphicFramePr>
        <p:xfrm>
          <a:off x="6546850" y="4464050"/>
          <a:ext cx="1223963" cy="406400"/>
        </p:xfrm>
        <a:graphic>
          <a:graphicData uri="http://schemas.openxmlformats.org/presentationml/2006/ole">
            <mc:AlternateContent xmlns:mc="http://schemas.openxmlformats.org/markup-compatibility/2006">
              <mc:Choice xmlns:v="urn:schemas-microsoft-com:vml" Requires="v">
                <p:oleObj spid="_x0000_s79972" name="" r:id="rId5" imgW="432435" imgH="157480" progId="Equation.3">
                  <p:embed/>
                </p:oleObj>
              </mc:Choice>
              <mc:Fallback>
                <p:oleObj name="" r:id="rId5" imgW="432435" imgH="15748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l="-8340" r="-8340"/>
                      <a:stretch>
                        <a:fillRect/>
                      </a:stretch>
                    </p:blipFill>
                    <p:spPr bwMode="auto">
                      <a:xfrm>
                        <a:off x="6546850" y="4464050"/>
                        <a:ext cx="12239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89096" name="Freeform 10"/>
          <p:cNvSpPr>
            <a:spLocks noChangeAspect="1" noChangeArrowheads="1"/>
          </p:cNvSpPr>
          <p:nvPr/>
        </p:nvSpPr>
        <p:spPr bwMode="auto">
          <a:xfrm>
            <a:off x="4935538" y="2066925"/>
            <a:ext cx="539750" cy="1838325"/>
          </a:xfrm>
          <a:custGeom>
            <a:avLst/>
            <a:gdLst>
              <a:gd name="T0" fmla="*/ 0 w 340"/>
              <a:gd name="T1" fmla="*/ 2147483646 h 1158"/>
              <a:gd name="T2" fmla="*/ 849293450 w 340"/>
              <a:gd name="T3" fmla="*/ 2147483646 h 1158"/>
              <a:gd name="T4" fmla="*/ 856853125 w 340"/>
              <a:gd name="T5" fmla="*/ 0 h 1158"/>
              <a:gd name="T6" fmla="*/ 0 60000 65536"/>
              <a:gd name="T7" fmla="*/ 0 60000 65536"/>
              <a:gd name="T8" fmla="*/ 0 60000 65536"/>
            </a:gdLst>
            <a:ahLst/>
            <a:cxnLst>
              <a:cxn ang="T6">
                <a:pos x="T0" y="T1"/>
              </a:cxn>
              <a:cxn ang="T7">
                <a:pos x="T2" y="T3"/>
              </a:cxn>
              <a:cxn ang="T8">
                <a:pos x="T4" y="T5"/>
              </a:cxn>
            </a:cxnLst>
            <a:rect l="0" t="0" r="r" b="b"/>
            <a:pathLst>
              <a:path w="340" h="1158">
                <a:moveTo>
                  <a:pt x="0" y="1158"/>
                </a:moveTo>
                <a:lnTo>
                  <a:pt x="337" y="1158"/>
                </a:lnTo>
                <a:lnTo>
                  <a:pt x="340" y="0"/>
                </a:lnTo>
              </a:path>
            </a:pathLst>
          </a:custGeom>
          <a:noFill/>
          <a:ln w="57150">
            <a:solidFill>
              <a:srgbClr val="3333FF"/>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3" name="Group 9"/>
          <p:cNvGrpSpPr/>
          <p:nvPr/>
        </p:nvGrpSpPr>
        <p:grpSpPr bwMode="auto">
          <a:xfrm>
            <a:off x="3536950" y="1519238"/>
            <a:ext cx="1974850" cy="2771775"/>
            <a:chOff x="0" y="0"/>
            <a:chExt cx="1244" cy="1746"/>
          </a:xfrm>
        </p:grpSpPr>
        <p:sp>
          <p:nvSpPr>
            <p:cNvPr id="93280" name="Rectangle 12" descr="球体"/>
            <p:cNvSpPr>
              <a:spLocks noChangeArrowheads="1"/>
            </p:cNvSpPr>
            <p:nvPr/>
          </p:nvSpPr>
          <p:spPr bwMode="auto">
            <a:xfrm>
              <a:off x="34" y="896"/>
              <a:ext cx="851" cy="822"/>
            </a:xfrm>
            <a:prstGeom prst="rect">
              <a:avLst/>
            </a:prstGeom>
            <a:blipFill dpi="0" rotWithShape="0">
              <a:blip r:embed="rId7"/>
              <a:srcRect/>
              <a:tile tx="0" ty="0" sx="100000" sy="100000" flip="none" algn="tl"/>
            </a:blipFill>
            <a:ln w="12700">
              <a:solidFill>
                <a:srgbClr val="0066FF"/>
              </a:solidFill>
              <a:miter lim="800000"/>
            </a:ln>
          </p:spPr>
          <p:txBody>
            <a:bodyPr lIns="0" tIns="0" rIns="0" bIns="0"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ja-JP" altLang="en-US"/>
            </a:p>
          </p:txBody>
        </p:sp>
        <p:sp>
          <p:nvSpPr>
            <p:cNvPr id="93281" name="Freeform 13"/>
            <p:cNvSpPr>
              <a:spLocks noChangeArrowheads="1"/>
            </p:cNvSpPr>
            <p:nvPr/>
          </p:nvSpPr>
          <p:spPr bwMode="auto">
            <a:xfrm>
              <a:off x="0" y="754"/>
              <a:ext cx="907" cy="992"/>
            </a:xfrm>
            <a:custGeom>
              <a:avLst/>
              <a:gdLst>
                <a:gd name="T0" fmla="*/ 0 w 907"/>
                <a:gd name="T1" fmla="*/ 0 h 992"/>
                <a:gd name="T2" fmla="*/ 0 w 907"/>
                <a:gd name="T3" fmla="*/ 992 h 992"/>
                <a:gd name="T4" fmla="*/ 907 w 907"/>
                <a:gd name="T5" fmla="*/ 992 h 992"/>
                <a:gd name="T6" fmla="*/ 907 w 907"/>
                <a:gd name="T7" fmla="*/ 0 h 9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7" h="992">
                  <a:moveTo>
                    <a:pt x="0" y="0"/>
                  </a:moveTo>
                  <a:lnTo>
                    <a:pt x="0" y="992"/>
                  </a:lnTo>
                  <a:lnTo>
                    <a:pt x="907" y="992"/>
                  </a:lnTo>
                  <a:lnTo>
                    <a:pt x="907" y="0"/>
                  </a:lnTo>
                </a:path>
              </a:pathLst>
            </a:custGeom>
            <a:noFill/>
            <a:ln w="76200">
              <a:solidFill>
                <a:srgbClr val="990033"/>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282" name="Freeform 14"/>
            <p:cNvSpPr>
              <a:spLocks noChangeAspect="1" noChangeArrowheads="1"/>
            </p:cNvSpPr>
            <p:nvPr/>
          </p:nvSpPr>
          <p:spPr bwMode="auto">
            <a:xfrm>
              <a:off x="879" y="0"/>
              <a:ext cx="365" cy="1521"/>
            </a:xfrm>
            <a:custGeom>
              <a:avLst/>
              <a:gdLst>
                <a:gd name="T0" fmla="*/ 1 w 365"/>
                <a:gd name="T1" fmla="*/ 1483 h 1521"/>
                <a:gd name="T2" fmla="*/ 323 w 365"/>
                <a:gd name="T3" fmla="*/ 1483 h 1521"/>
                <a:gd name="T4" fmla="*/ 321 w 365"/>
                <a:gd name="T5" fmla="*/ 0 h 1521"/>
                <a:gd name="T6" fmla="*/ 365 w 365"/>
                <a:gd name="T7" fmla="*/ 0 h 1521"/>
                <a:gd name="T8" fmla="*/ 361 w 365"/>
                <a:gd name="T9" fmla="*/ 1521 h 1521"/>
                <a:gd name="T10" fmla="*/ 0 w 365"/>
                <a:gd name="T11" fmla="*/ 1519 h 1521"/>
                <a:gd name="T12" fmla="*/ 1 w 365"/>
                <a:gd name="T13" fmla="*/ 1483 h 15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1521">
                  <a:moveTo>
                    <a:pt x="1" y="1483"/>
                  </a:moveTo>
                  <a:lnTo>
                    <a:pt x="323" y="1483"/>
                  </a:lnTo>
                  <a:lnTo>
                    <a:pt x="321" y="0"/>
                  </a:lnTo>
                  <a:lnTo>
                    <a:pt x="365" y="0"/>
                  </a:lnTo>
                  <a:lnTo>
                    <a:pt x="361" y="1521"/>
                  </a:lnTo>
                  <a:lnTo>
                    <a:pt x="0" y="1519"/>
                  </a:lnTo>
                  <a:lnTo>
                    <a:pt x="1" y="1483"/>
                  </a:lnTo>
                  <a:close/>
                </a:path>
              </a:pathLst>
            </a:custGeom>
            <a:noFill/>
            <a:ln w="12700">
              <a:solidFill>
                <a:srgbClr val="990033"/>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 name="Group 13"/>
          <p:cNvGrpSpPr/>
          <p:nvPr/>
        </p:nvGrpSpPr>
        <p:grpSpPr bwMode="auto">
          <a:xfrm>
            <a:off x="1820863" y="1700213"/>
            <a:ext cx="1430337" cy="1258887"/>
            <a:chOff x="0" y="0"/>
            <a:chExt cx="901" cy="793"/>
          </a:xfrm>
        </p:grpSpPr>
        <p:sp>
          <p:nvSpPr>
            <p:cNvPr id="93276" name="Line 16"/>
            <p:cNvSpPr>
              <a:spLocks noChangeShapeType="1"/>
            </p:cNvSpPr>
            <p:nvPr/>
          </p:nvSpPr>
          <p:spPr bwMode="auto">
            <a:xfrm>
              <a:off x="0" y="777"/>
              <a:ext cx="595" cy="0"/>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93277" name="Line 17"/>
            <p:cNvSpPr>
              <a:spLocks noChangeShapeType="1"/>
            </p:cNvSpPr>
            <p:nvPr/>
          </p:nvSpPr>
          <p:spPr bwMode="auto">
            <a:xfrm>
              <a:off x="340" y="12"/>
              <a:ext cx="227" cy="0"/>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93278" name="Line 18"/>
            <p:cNvSpPr>
              <a:spLocks noChangeShapeType="1"/>
            </p:cNvSpPr>
            <p:nvPr/>
          </p:nvSpPr>
          <p:spPr bwMode="auto">
            <a:xfrm>
              <a:off x="482" y="0"/>
              <a:ext cx="0" cy="793"/>
            </a:xfrm>
            <a:prstGeom prst="line">
              <a:avLst/>
            </a:prstGeom>
            <a:noFill/>
            <a:ln w="127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93279" name="Object 17"/>
            <p:cNvGraphicFramePr>
              <a:graphicFrameLocks noChangeAspect="1"/>
            </p:cNvGraphicFramePr>
            <p:nvPr/>
          </p:nvGraphicFramePr>
          <p:xfrm>
            <a:off x="372" y="182"/>
            <a:ext cx="529" cy="463"/>
          </p:xfrm>
          <a:graphic>
            <a:graphicData uri="http://schemas.openxmlformats.org/presentationml/2006/ole">
              <mc:AlternateContent xmlns:mc="http://schemas.openxmlformats.org/markup-compatibility/2006">
                <mc:Choice xmlns:v="urn:schemas-microsoft-com:vml" Requires="v">
                  <p:oleObj spid="_x0000_s79973" name="" r:id="rId8" imgW="509270" imgH="445770" progId="Equation.3">
                    <p:embed/>
                  </p:oleObj>
                </mc:Choice>
                <mc:Fallback>
                  <p:oleObj name="" r:id="rId8" imgW="509270" imgH="445770" progId="Equation.3">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2" y="182"/>
                          <a:ext cx="529"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grpSp>
        <p:nvGrpSpPr>
          <p:cNvPr id="5" name="Group 18"/>
          <p:cNvGrpSpPr/>
          <p:nvPr/>
        </p:nvGrpSpPr>
        <p:grpSpPr bwMode="auto">
          <a:xfrm>
            <a:off x="341313" y="1512888"/>
            <a:ext cx="1974850" cy="2771775"/>
            <a:chOff x="0" y="0"/>
            <a:chExt cx="1244" cy="1746"/>
          </a:xfrm>
        </p:grpSpPr>
        <p:sp>
          <p:nvSpPr>
            <p:cNvPr id="93260" name="Rectangle 21" descr="球体"/>
            <p:cNvSpPr>
              <a:spLocks noChangeArrowheads="1"/>
            </p:cNvSpPr>
            <p:nvPr/>
          </p:nvSpPr>
          <p:spPr bwMode="auto">
            <a:xfrm>
              <a:off x="28" y="896"/>
              <a:ext cx="851" cy="822"/>
            </a:xfrm>
            <a:prstGeom prst="rect">
              <a:avLst/>
            </a:prstGeom>
            <a:blipFill dpi="0" rotWithShape="0">
              <a:blip r:embed="rId7"/>
              <a:srcRect/>
              <a:tile tx="0" ty="0" sx="100000" sy="100000" flip="none" algn="tl"/>
            </a:blipFill>
            <a:ln w="12700">
              <a:solidFill>
                <a:srgbClr val="0066FF"/>
              </a:solidFill>
              <a:miter lim="800000"/>
            </a:ln>
          </p:spPr>
          <p:txBody>
            <a:bodyPr lIns="0" tIns="0" rIns="0" bIns="0"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ja-JP" altLang="en-US"/>
            </a:p>
          </p:txBody>
        </p:sp>
        <p:sp>
          <p:nvSpPr>
            <p:cNvPr id="93261" name="Freeform 22"/>
            <p:cNvSpPr>
              <a:spLocks noChangeArrowheads="1"/>
            </p:cNvSpPr>
            <p:nvPr/>
          </p:nvSpPr>
          <p:spPr bwMode="auto">
            <a:xfrm>
              <a:off x="0" y="754"/>
              <a:ext cx="907" cy="992"/>
            </a:xfrm>
            <a:custGeom>
              <a:avLst/>
              <a:gdLst>
                <a:gd name="T0" fmla="*/ 0 w 907"/>
                <a:gd name="T1" fmla="*/ 0 h 992"/>
                <a:gd name="T2" fmla="*/ 0 w 907"/>
                <a:gd name="T3" fmla="*/ 992 h 992"/>
                <a:gd name="T4" fmla="*/ 907 w 907"/>
                <a:gd name="T5" fmla="*/ 992 h 992"/>
                <a:gd name="T6" fmla="*/ 907 w 907"/>
                <a:gd name="T7" fmla="*/ 0 h 9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7" h="992">
                  <a:moveTo>
                    <a:pt x="0" y="0"/>
                  </a:moveTo>
                  <a:lnTo>
                    <a:pt x="0" y="992"/>
                  </a:lnTo>
                  <a:lnTo>
                    <a:pt x="907" y="992"/>
                  </a:lnTo>
                  <a:lnTo>
                    <a:pt x="907" y="0"/>
                  </a:lnTo>
                </a:path>
              </a:pathLst>
            </a:custGeom>
            <a:noFill/>
            <a:ln w="76200">
              <a:solidFill>
                <a:srgbClr val="990033"/>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262" name="Rectangle 23" descr="深色竖线"/>
            <p:cNvSpPr>
              <a:spLocks noChangeArrowheads="1"/>
            </p:cNvSpPr>
            <p:nvPr/>
          </p:nvSpPr>
          <p:spPr bwMode="auto">
            <a:xfrm>
              <a:off x="26" y="833"/>
              <a:ext cx="851" cy="57"/>
            </a:xfrm>
            <a:prstGeom prst="rect">
              <a:avLst/>
            </a:prstGeom>
            <a:blipFill dpi="0" rotWithShape="0">
              <a:blip r:embed="rId10"/>
              <a:srcRect/>
              <a:tile tx="0" ty="0" sx="100000" sy="100000" flip="none" algn="tl"/>
            </a:blipFill>
            <a:ln w="6350">
              <a:solidFill>
                <a:srgbClr val="00CC00"/>
              </a:solidFill>
              <a:miter lim="800000"/>
            </a:ln>
          </p:spPr>
          <p:txBody>
            <a:bodyPr lIns="0" tIns="0" rIns="0" bIns="0"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ja-JP" altLang="en-US"/>
            </a:p>
          </p:txBody>
        </p:sp>
        <p:sp>
          <p:nvSpPr>
            <p:cNvPr id="93263" name="Freeform 24"/>
            <p:cNvSpPr>
              <a:spLocks noChangeArrowheads="1"/>
            </p:cNvSpPr>
            <p:nvPr/>
          </p:nvSpPr>
          <p:spPr bwMode="auto">
            <a:xfrm>
              <a:off x="227" y="901"/>
              <a:ext cx="471" cy="821"/>
            </a:xfrm>
            <a:custGeom>
              <a:avLst/>
              <a:gdLst>
                <a:gd name="T0" fmla="*/ 0 w 192"/>
                <a:gd name="T1" fmla="*/ 0 h 480"/>
                <a:gd name="T2" fmla="*/ 1155 w 192"/>
                <a:gd name="T3" fmla="*/ 140 h 480"/>
                <a:gd name="T4" fmla="*/ 0 w 192"/>
                <a:gd name="T5" fmla="*/ 281 h 480"/>
                <a:gd name="T6" fmla="*/ 1155 w 192"/>
                <a:gd name="T7" fmla="*/ 421 h 480"/>
                <a:gd name="T8" fmla="*/ 0 w 192"/>
                <a:gd name="T9" fmla="*/ 561 h 480"/>
                <a:gd name="T10" fmla="*/ 1155 w 192"/>
                <a:gd name="T11" fmla="*/ 703 h 480"/>
                <a:gd name="T12" fmla="*/ 0 w 192"/>
                <a:gd name="T13" fmla="*/ 843 h 480"/>
                <a:gd name="T14" fmla="*/ 1155 w 192"/>
                <a:gd name="T15" fmla="*/ 983 h 480"/>
                <a:gd name="T16" fmla="*/ 0 w 192"/>
                <a:gd name="T17" fmla="*/ 1124 h 480"/>
                <a:gd name="T18" fmla="*/ 1155 w 192"/>
                <a:gd name="T19" fmla="*/ 1264 h 480"/>
                <a:gd name="T20" fmla="*/ 0 w 192"/>
                <a:gd name="T21" fmla="*/ 1404 h 4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480">
                  <a:moveTo>
                    <a:pt x="0" y="0"/>
                  </a:moveTo>
                  <a:lnTo>
                    <a:pt x="192" y="48"/>
                  </a:lnTo>
                  <a:lnTo>
                    <a:pt x="0" y="96"/>
                  </a:lnTo>
                  <a:lnTo>
                    <a:pt x="192" y="144"/>
                  </a:lnTo>
                  <a:lnTo>
                    <a:pt x="0" y="192"/>
                  </a:lnTo>
                  <a:lnTo>
                    <a:pt x="192" y="240"/>
                  </a:lnTo>
                  <a:lnTo>
                    <a:pt x="0" y="288"/>
                  </a:lnTo>
                  <a:lnTo>
                    <a:pt x="192" y="336"/>
                  </a:lnTo>
                  <a:lnTo>
                    <a:pt x="0" y="384"/>
                  </a:lnTo>
                  <a:lnTo>
                    <a:pt x="192" y="432"/>
                  </a:lnTo>
                  <a:lnTo>
                    <a:pt x="0" y="480"/>
                  </a:lnTo>
                </a:path>
              </a:pathLst>
            </a:custGeom>
            <a:noFill/>
            <a:ln w="38100">
              <a:solidFill>
                <a:srgbClr val="FF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264" name="Freeform 25"/>
            <p:cNvSpPr>
              <a:spLocks noChangeAspect="1" noChangeArrowheads="1"/>
            </p:cNvSpPr>
            <p:nvPr/>
          </p:nvSpPr>
          <p:spPr bwMode="auto">
            <a:xfrm>
              <a:off x="881" y="132"/>
              <a:ext cx="341" cy="1371"/>
            </a:xfrm>
            <a:custGeom>
              <a:avLst/>
              <a:gdLst>
                <a:gd name="T0" fmla="*/ 0 w 341"/>
                <a:gd name="T1" fmla="*/ 1371 h 1371"/>
                <a:gd name="T2" fmla="*/ 337 w 341"/>
                <a:gd name="T3" fmla="*/ 1371 h 1371"/>
                <a:gd name="T4" fmla="*/ 341 w 341"/>
                <a:gd name="T5" fmla="*/ 0 h 1371"/>
                <a:gd name="T6" fmla="*/ 0 60000 65536"/>
                <a:gd name="T7" fmla="*/ 0 60000 65536"/>
                <a:gd name="T8" fmla="*/ 0 60000 65536"/>
              </a:gdLst>
              <a:ahLst/>
              <a:cxnLst>
                <a:cxn ang="T6">
                  <a:pos x="T0" y="T1"/>
                </a:cxn>
                <a:cxn ang="T7">
                  <a:pos x="T2" y="T3"/>
                </a:cxn>
                <a:cxn ang="T8">
                  <a:pos x="T4" y="T5"/>
                </a:cxn>
              </a:cxnLst>
              <a:rect l="0" t="0" r="r" b="b"/>
              <a:pathLst>
                <a:path w="341" h="1371">
                  <a:moveTo>
                    <a:pt x="0" y="1371"/>
                  </a:moveTo>
                  <a:lnTo>
                    <a:pt x="337" y="1371"/>
                  </a:lnTo>
                  <a:lnTo>
                    <a:pt x="341" y="0"/>
                  </a:lnTo>
                </a:path>
              </a:pathLst>
            </a:custGeom>
            <a:noFill/>
            <a:ln w="57150">
              <a:solidFill>
                <a:srgbClr val="3333FF"/>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265" name="Freeform 26"/>
            <p:cNvSpPr>
              <a:spLocks noChangeAspect="1" noChangeArrowheads="1"/>
            </p:cNvSpPr>
            <p:nvPr/>
          </p:nvSpPr>
          <p:spPr bwMode="auto">
            <a:xfrm>
              <a:off x="879" y="0"/>
              <a:ext cx="365" cy="1521"/>
            </a:xfrm>
            <a:custGeom>
              <a:avLst/>
              <a:gdLst>
                <a:gd name="T0" fmla="*/ 1 w 365"/>
                <a:gd name="T1" fmla="*/ 1483 h 1521"/>
                <a:gd name="T2" fmla="*/ 323 w 365"/>
                <a:gd name="T3" fmla="*/ 1483 h 1521"/>
                <a:gd name="T4" fmla="*/ 321 w 365"/>
                <a:gd name="T5" fmla="*/ 0 h 1521"/>
                <a:gd name="T6" fmla="*/ 365 w 365"/>
                <a:gd name="T7" fmla="*/ 0 h 1521"/>
                <a:gd name="T8" fmla="*/ 361 w 365"/>
                <a:gd name="T9" fmla="*/ 1521 h 1521"/>
                <a:gd name="T10" fmla="*/ 0 w 365"/>
                <a:gd name="T11" fmla="*/ 1519 h 1521"/>
                <a:gd name="T12" fmla="*/ 1 w 365"/>
                <a:gd name="T13" fmla="*/ 1483 h 15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1521">
                  <a:moveTo>
                    <a:pt x="1" y="1483"/>
                  </a:moveTo>
                  <a:lnTo>
                    <a:pt x="323" y="1483"/>
                  </a:lnTo>
                  <a:lnTo>
                    <a:pt x="321" y="0"/>
                  </a:lnTo>
                  <a:lnTo>
                    <a:pt x="365" y="0"/>
                  </a:lnTo>
                  <a:lnTo>
                    <a:pt x="361" y="1521"/>
                  </a:lnTo>
                  <a:lnTo>
                    <a:pt x="0" y="1519"/>
                  </a:lnTo>
                  <a:lnTo>
                    <a:pt x="1" y="1483"/>
                  </a:lnTo>
                  <a:close/>
                </a:path>
              </a:pathLst>
            </a:custGeom>
            <a:noFill/>
            <a:ln w="12700">
              <a:solidFill>
                <a:srgbClr val="990033"/>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93266" name="Group 25"/>
            <p:cNvGrpSpPr/>
            <p:nvPr/>
          </p:nvGrpSpPr>
          <p:grpSpPr bwMode="auto">
            <a:xfrm>
              <a:off x="44" y="673"/>
              <a:ext cx="822" cy="165"/>
              <a:chOff x="0" y="0"/>
              <a:chExt cx="829" cy="165"/>
            </a:xfrm>
          </p:grpSpPr>
          <p:sp>
            <p:nvSpPr>
              <p:cNvPr id="93268" name="Line 28"/>
              <p:cNvSpPr>
                <a:spLocks noChangeShapeType="1"/>
              </p:cNvSpPr>
              <p:nvPr/>
            </p:nvSpPr>
            <p:spPr bwMode="auto">
              <a:xfrm>
                <a:off x="0"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3269" name="Line 29"/>
              <p:cNvSpPr>
                <a:spLocks noChangeShapeType="1"/>
              </p:cNvSpPr>
              <p:nvPr/>
            </p:nvSpPr>
            <p:spPr bwMode="auto">
              <a:xfrm>
                <a:off x="118"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3270" name="Line 30"/>
              <p:cNvSpPr>
                <a:spLocks noChangeShapeType="1"/>
              </p:cNvSpPr>
              <p:nvPr/>
            </p:nvSpPr>
            <p:spPr bwMode="auto">
              <a:xfrm>
                <a:off x="237"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3271" name="Line 31"/>
              <p:cNvSpPr>
                <a:spLocks noChangeShapeType="1"/>
              </p:cNvSpPr>
              <p:nvPr/>
            </p:nvSpPr>
            <p:spPr bwMode="auto">
              <a:xfrm>
                <a:off x="354"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3272" name="Line 32"/>
              <p:cNvSpPr>
                <a:spLocks noChangeShapeType="1"/>
              </p:cNvSpPr>
              <p:nvPr/>
            </p:nvSpPr>
            <p:spPr bwMode="auto">
              <a:xfrm>
                <a:off x="473"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3273" name="Line 33"/>
              <p:cNvSpPr>
                <a:spLocks noChangeShapeType="1"/>
              </p:cNvSpPr>
              <p:nvPr/>
            </p:nvSpPr>
            <p:spPr bwMode="auto">
              <a:xfrm>
                <a:off x="592"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3274" name="Line 34"/>
              <p:cNvSpPr>
                <a:spLocks noChangeShapeType="1"/>
              </p:cNvSpPr>
              <p:nvPr/>
            </p:nvSpPr>
            <p:spPr bwMode="auto">
              <a:xfrm>
                <a:off x="710"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3275" name="Line 35"/>
              <p:cNvSpPr>
                <a:spLocks noChangeShapeType="1"/>
              </p:cNvSpPr>
              <p:nvPr/>
            </p:nvSpPr>
            <p:spPr bwMode="auto">
              <a:xfrm>
                <a:off x="829"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grpSp>
        <p:sp>
          <p:nvSpPr>
            <p:cNvPr id="93267" name="Rectangle 36"/>
            <p:cNvSpPr>
              <a:spLocks noChangeArrowheads="1"/>
            </p:cNvSpPr>
            <p:nvPr/>
          </p:nvSpPr>
          <p:spPr bwMode="auto">
            <a:xfrm>
              <a:off x="296" y="411"/>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000"/>
                <a:t>p</a:t>
              </a:r>
              <a:endParaRPr lang="zh-CN" altLang="en-US" sz="2000"/>
            </a:p>
          </p:txBody>
        </p:sp>
      </p:grpSp>
      <p:grpSp>
        <p:nvGrpSpPr>
          <p:cNvPr id="6" name="Group 35"/>
          <p:cNvGrpSpPr/>
          <p:nvPr/>
        </p:nvGrpSpPr>
        <p:grpSpPr bwMode="auto">
          <a:xfrm>
            <a:off x="3578225" y="2852738"/>
            <a:ext cx="1350963" cy="1385887"/>
            <a:chOff x="0" y="0"/>
            <a:chExt cx="851" cy="873"/>
          </a:xfrm>
        </p:grpSpPr>
        <p:sp>
          <p:nvSpPr>
            <p:cNvPr id="93249" name="Rectangle 38" descr="深色竖线"/>
            <p:cNvSpPr>
              <a:spLocks noChangeArrowheads="1"/>
            </p:cNvSpPr>
            <p:nvPr/>
          </p:nvSpPr>
          <p:spPr bwMode="auto">
            <a:xfrm>
              <a:off x="0" y="164"/>
              <a:ext cx="851" cy="57"/>
            </a:xfrm>
            <a:prstGeom prst="rect">
              <a:avLst/>
            </a:prstGeom>
            <a:blipFill dpi="0" rotWithShape="0">
              <a:blip r:embed="rId10"/>
              <a:srcRect/>
              <a:tile tx="0" ty="0" sx="100000" sy="100000" flip="none" algn="tl"/>
            </a:blipFill>
            <a:ln w="6350">
              <a:solidFill>
                <a:srgbClr val="00CC00"/>
              </a:solidFill>
              <a:miter lim="800000"/>
            </a:ln>
          </p:spPr>
          <p:txBody>
            <a:bodyPr lIns="0" tIns="0" rIns="0" bIns="0"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ja-JP" altLang="en-US"/>
            </a:p>
          </p:txBody>
        </p:sp>
        <p:sp>
          <p:nvSpPr>
            <p:cNvPr id="93250" name="Freeform 39"/>
            <p:cNvSpPr>
              <a:spLocks noChangeArrowheads="1"/>
            </p:cNvSpPr>
            <p:nvPr/>
          </p:nvSpPr>
          <p:spPr bwMode="auto">
            <a:xfrm>
              <a:off x="176" y="214"/>
              <a:ext cx="510" cy="659"/>
            </a:xfrm>
            <a:custGeom>
              <a:avLst/>
              <a:gdLst>
                <a:gd name="T0" fmla="*/ 0 w 192"/>
                <a:gd name="T1" fmla="*/ 0 h 480"/>
                <a:gd name="T2" fmla="*/ 1355 w 192"/>
                <a:gd name="T3" fmla="*/ 91 h 480"/>
                <a:gd name="T4" fmla="*/ 0 w 192"/>
                <a:gd name="T5" fmla="*/ 181 h 480"/>
                <a:gd name="T6" fmla="*/ 1355 w 192"/>
                <a:gd name="T7" fmla="*/ 272 h 480"/>
                <a:gd name="T8" fmla="*/ 0 w 192"/>
                <a:gd name="T9" fmla="*/ 362 h 480"/>
                <a:gd name="T10" fmla="*/ 1355 w 192"/>
                <a:gd name="T11" fmla="*/ 453 h 480"/>
                <a:gd name="T12" fmla="*/ 0 w 192"/>
                <a:gd name="T13" fmla="*/ 542 h 480"/>
                <a:gd name="T14" fmla="*/ 1355 w 192"/>
                <a:gd name="T15" fmla="*/ 633 h 480"/>
                <a:gd name="T16" fmla="*/ 0 w 192"/>
                <a:gd name="T17" fmla="*/ 724 h 480"/>
                <a:gd name="T18" fmla="*/ 1355 w 192"/>
                <a:gd name="T19" fmla="*/ 814 h 480"/>
                <a:gd name="T20" fmla="*/ 0 w 192"/>
                <a:gd name="T21" fmla="*/ 905 h 4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480">
                  <a:moveTo>
                    <a:pt x="0" y="0"/>
                  </a:moveTo>
                  <a:lnTo>
                    <a:pt x="192" y="48"/>
                  </a:lnTo>
                  <a:lnTo>
                    <a:pt x="0" y="96"/>
                  </a:lnTo>
                  <a:lnTo>
                    <a:pt x="192" y="144"/>
                  </a:lnTo>
                  <a:lnTo>
                    <a:pt x="0" y="192"/>
                  </a:lnTo>
                  <a:lnTo>
                    <a:pt x="192" y="240"/>
                  </a:lnTo>
                  <a:lnTo>
                    <a:pt x="0" y="288"/>
                  </a:lnTo>
                  <a:lnTo>
                    <a:pt x="192" y="336"/>
                  </a:lnTo>
                  <a:lnTo>
                    <a:pt x="0" y="384"/>
                  </a:lnTo>
                  <a:lnTo>
                    <a:pt x="192" y="432"/>
                  </a:lnTo>
                  <a:lnTo>
                    <a:pt x="0" y="480"/>
                  </a:lnTo>
                </a:path>
              </a:pathLst>
            </a:custGeom>
            <a:noFill/>
            <a:ln w="38100">
              <a:solidFill>
                <a:srgbClr val="FF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93251" name="Group 38"/>
            <p:cNvGrpSpPr/>
            <p:nvPr/>
          </p:nvGrpSpPr>
          <p:grpSpPr bwMode="auto">
            <a:xfrm>
              <a:off x="18" y="0"/>
              <a:ext cx="822" cy="165"/>
              <a:chOff x="0" y="0"/>
              <a:chExt cx="829" cy="165"/>
            </a:xfrm>
          </p:grpSpPr>
          <p:sp>
            <p:nvSpPr>
              <p:cNvPr id="93252" name="Line 41"/>
              <p:cNvSpPr>
                <a:spLocks noChangeShapeType="1"/>
              </p:cNvSpPr>
              <p:nvPr/>
            </p:nvSpPr>
            <p:spPr bwMode="auto">
              <a:xfrm>
                <a:off x="0"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3253" name="Line 42"/>
              <p:cNvSpPr>
                <a:spLocks noChangeShapeType="1"/>
              </p:cNvSpPr>
              <p:nvPr/>
            </p:nvSpPr>
            <p:spPr bwMode="auto">
              <a:xfrm>
                <a:off x="118"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3254" name="Line 43"/>
              <p:cNvSpPr>
                <a:spLocks noChangeShapeType="1"/>
              </p:cNvSpPr>
              <p:nvPr/>
            </p:nvSpPr>
            <p:spPr bwMode="auto">
              <a:xfrm>
                <a:off x="237"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3255" name="Line 44"/>
              <p:cNvSpPr>
                <a:spLocks noChangeShapeType="1"/>
              </p:cNvSpPr>
              <p:nvPr/>
            </p:nvSpPr>
            <p:spPr bwMode="auto">
              <a:xfrm>
                <a:off x="354"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3256" name="Line 45"/>
              <p:cNvSpPr>
                <a:spLocks noChangeShapeType="1"/>
              </p:cNvSpPr>
              <p:nvPr/>
            </p:nvSpPr>
            <p:spPr bwMode="auto">
              <a:xfrm>
                <a:off x="473"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3257" name="Line 46"/>
              <p:cNvSpPr>
                <a:spLocks noChangeShapeType="1"/>
              </p:cNvSpPr>
              <p:nvPr/>
            </p:nvSpPr>
            <p:spPr bwMode="auto">
              <a:xfrm>
                <a:off x="592"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3258" name="Line 47"/>
              <p:cNvSpPr>
                <a:spLocks noChangeShapeType="1"/>
              </p:cNvSpPr>
              <p:nvPr/>
            </p:nvSpPr>
            <p:spPr bwMode="auto">
              <a:xfrm>
                <a:off x="710"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3259" name="Line 48"/>
              <p:cNvSpPr>
                <a:spLocks noChangeShapeType="1"/>
              </p:cNvSpPr>
              <p:nvPr/>
            </p:nvSpPr>
            <p:spPr bwMode="auto">
              <a:xfrm>
                <a:off x="829"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grpSp>
      </p:grpSp>
      <p:sp>
        <p:nvSpPr>
          <p:cNvPr id="89135" name="Rectangle 49"/>
          <p:cNvSpPr>
            <a:spLocks noChangeArrowheads="1"/>
          </p:cNvSpPr>
          <p:nvPr/>
        </p:nvSpPr>
        <p:spPr bwMode="auto">
          <a:xfrm>
            <a:off x="4006850" y="2436813"/>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000"/>
              <a:t>p</a:t>
            </a:r>
            <a:endParaRPr lang="zh-CN" altLang="en-US" sz="2000"/>
          </a:p>
        </p:txBody>
      </p:sp>
      <p:grpSp>
        <p:nvGrpSpPr>
          <p:cNvPr id="8" name="Group 48"/>
          <p:cNvGrpSpPr/>
          <p:nvPr/>
        </p:nvGrpSpPr>
        <p:grpSpPr bwMode="auto">
          <a:xfrm>
            <a:off x="5016500" y="2052638"/>
            <a:ext cx="1130300" cy="900112"/>
            <a:chOff x="0" y="0"/>
            <a:chExt cx="712" cy="567"/>
          </a:xfrm>
        </p:grpSpPr>
        <p:sp>
          <p:nvSpPr>
            <p:cNvPr id="93245" name="Line 51"/>
            <p:cNvSpPr>
              <a:spLocks noChangeShapeType="1"/>
            </p:cNvSpPr>
            <p:nvPr/>
          </p:nvSpPr>
          <p:spPr bwMode="auto">
            <a:xfrm>
              <a:off x="0" y="559"/>
              <a:ext cx="595" cy="0"/>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93246" name="Line 52"/>
            <p:cNvSpPr>
              <a:spLocks noChangeShapeType="1"/>
            </p:cNvSpPr>
            <p:nvPr/>
          </p:nvSpPr>
          <p:spPr bwMode="auto">
            <a:xfrm>
              <a:off x="302" y="11"/>
              <a:ext cx="227" cy="0"/>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93247" name="Object 51"/>
            <p:cNvGraphicFramePr>
              <a:graphicFrameLocks noChangeAspect="1"/>
            </p:cNvGraphicFramePr>
            <p:nvPr/>
          </p:nvGraphicFramePr>
          <p:xfrm>
            <a:off x="289" y="185"/>
            <a:ext cx="423" cy="172"/>
          </p:xfrm>
          <a:graphic>
            <a:graphicData uri="http://schemas.openxmlformats.org/presentationml/2006/ole">
              <mc:AlternateContent xmlns:mc="http://schemas.openxmlformats.org/markup-compatibility/2006">
                <mc:Choice xmlns:v="urn:schemas-microsoft-com:vml" Requires="v">
                  <p:oleObj spid="_x0000_s79974" name="" r:id="rId11" imgW="408305" imgH="165735" progId="Equation.3">
                    <p:embed/>
                  </p:oleObj>
                </mc:Choice>
                <mc:Fallback>
                  <p:oleObj name="" r:id="rId11" imgW="408305" imgH="165735" progId="Equation.3">
                    <p:embed/>
                    <p:pic>
                      <p:nvPicPr>
                        <p:cNvPr id="0" name="Object 5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9" y="185"/>
                          <a:ext cx="423"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93248" name="Line 54"/>
            <p:cNvSpPr>
              <a:spLocks noChangeShapeType="1"/>
            </p:cNvSpPr>
            <p:nvPr/>
          </p:nvSpPr>
          <p:spPr bwMode="auto">
            <a:xfrm>
              <a:off x="432" y="0"/>
              <a:ext cx="0" cy="567"/>
            </a:xfrm>
            <a:prstGeom prst="line">
              <a:avLst/>
            </a:prstGeom>
            <a:noFill/>
            <a:ln w="127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CN" altLang="en-US"/>
            </a:p>
          </p:txBody>
        </p:sp>
      </p:grpSp>
      <p:sp>
        <p:nvSpPr>
          <p:cNvPr id="89141" name="Freeform 55"/>
          <p:cNvSpPr>
            <a:spLocks noChangeAspect="1" noChangeArrowheads="1"/>
          </p:cNvSpPr>
          <p:nvPr/>
        </p:nvSpPr>
        <p:spPr bwMode="auto">
          <a:xfrm>
            <a:off x="7840663" y="2938463"/>
            <a:ext cx="546100" cy="966787"/>
          </a:xfrm>
          <a:custGeom>
            <a:avLst/>
            <a:gdLst>
              <a:gd name="T0" fmla="*/ 0 w 344"/>
              <a:gd name="T1" fmla="*/ 1534773569 h 609"/>
              <a:gd name="T2" fmla="*/ 849293450 w 344"/>
              <a:gd name="T3" fmla="*/ 1534773569 h 609"/>
              <a:gd name="T4" fmla="*/ 866933750 w 344"/>
              <a:gd name="T5" fmla="*/ 0 h 609"/>
              <a:gd name="T6" fmla="*/ 0 60000 65536"/>
              <a:gd name="T7" fmla="*/ 0 60000 65536"/>
              <a:gd name="T8" fmla="*/ 0 60000 65536"/>
            </a:gdLst>
            <a:ahLst/>
            <a:cxnLst>
              <a:cxn ang="T6">
                <a:pos x="T0" y="T1"/>
              </a:cxn>
              <a:cxn ang="T7">
                <a:pos x="T2" y="T3"/>
              </a:cxn>
              <a:cxn ang="T8">
                <a:pos x="T4" y="T5"/>
              </a:cxn>
            </a:cxnLst>
            <a:rect l="0" t="0" r="r" b="b"/>
            <a:pathLst>
              <a:path w="344" h="609">
                <a:moveTo>
                  <a:pt x="0" y="609"/>
                </a:moveTo>
                <a:lnTo>
                  <a:pt x="337" y="609"/>
                </a:lnTo>
                <a:lnTo>
                  <a:pt x="344" y="0"/>
                </a:lnTo>
              </a:path>
            </a:pathLst>
          </a:custGeom>
          <a:noFill/>
          <a:ln w="57150">
            <a:solidFill>
              <a:srgbClr val="3333FF"/>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9" name="Group 54"/>
          <p:cNvGrpSpPr/>
          <p:nvPr/>
        </p:nvGrpSpPr>
        <p:grpSpPr bwMode="auto">
          <a:xfrm>
            <a:off x="6442075" y="1519238"/>
            <a:ext cx="1974850" cy="2771775"/>
            <a:chOff x="0" y="0"/>
            <a:chExt cx="1244" cy="1746"/>
          </a:xfrm>
        </p:grpSpPr>
        <p:sp>
          <p:nvSpPr>
            <p:cNvPr id="93242" name="Rectangle 57" descr="球体"/>
            <p:cNvSpPr>
              <a:spLocks noChangeArrowheads="1"/>
            </p:cNvSpPr>
            <p:nvPr/>
          </p:nvSpPr>
          <p:spPr bwMode="auto">
            <a:xfrm>
              <a:off x="28" y="896"/>
              <a:ext cx="851" cy="822"/>
            </a:xfrm>
            <a:prstGeom prst="rect">
              <a:avLst/>
            </a:prstGeom>
            <a:blipFill dpi="0" rotWithShape="0">
              <a:blip r:embed="rId7"/>
              <a:srcRect/>
              <a:tile tx="0" ty="0" sx="100000" sy="100000" flip="none" algn="tl"/>
            </a:blipFill>
            <a:ln w="12700">
              <a:solidFill>
                <a:srgbClr val="0066FF"/>
              </a:solidFill>
              <a:miter lim="800000"/>
            </a:ln>
          </p:spPr>
          <p:txBody>
            <a:bodyPr lIns="0" tIns="0" rIns="0" bIns="0"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ja-JP" altLang="en-US"/>
            </a:p>
          </p:txBody>
        </p:sp>
        <p:sp>
          <p:nvSpPr>
            <p:cNvPr id="93243" name="Freeform 58"/>
            <p:cNvSpPr>
              <a:spLocks noChangeArrowheads="1"/>
            </p:cNvSpPr>
            <p:nvPr/>
          </p:nvSpPr>
          <p:spPr bwMode="auto">
            <a:xfrm>
              <a:off x="0" y="754"/>
              <a:ext cx="907" cy="992"/>
            </a:xfrm>
            <a:custGeom>
              <a:avLst/>
              <a:gdLst>
                <a:gd name="T0" fmla="*/ 0 w 907"/>
                <a:gd name="T1" fmla="*/ 0 h 992"/>
                <a:gd name="T2" fmla="*/ 0 w 907"/>
                <a:gd name="T3" fmla="*/ 992 h 992"/>
                <a:gd name="T4" fmla="*/ 907 w 907"/>
                <a:gd name="T5" fmla="*/ 992 h 992"/>
                <a:gd name="T6" fmla="*/ 907 w 907"/>
                <a:gd name="T7" fmla="*/ 0 h 9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7" h="992">
                  <a:moveTo>
                    <a:pt x="0" y="0"/>
                  </a:moveTo>
                  <a:lnTo>
                    <a:pt x="0" y="992"/>
                  </a:lnTo>
                  <a:lnTo>
                    <a:pt x="907" y="992"/>
                  </a:lnTo>
                  <a:lnTo>
                    <a:pt x="907" y="0"/>
                  </a:lnTo>
                </a:path>
              </a:pathLst>
            </a:custGeom>
            <a:noFill/>
            <a:ln w="76200">
              <a:solidFill>
                <a:srgbClr val="990033"/>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244" name="Freeform 59"/>
            <p:cNvSpPr>
              <a:spLocks noChangeAspect="1" noChangeArrowheads="1"/>
            </p:cNvSpPr>
            <p:nvPr/>
          </p:nvSpPr>
          <p:spPr bwMode="auto">
            <a:xfrm>
              <a:off x="879" y="0"/>
              <a:ext cx="365" cy="1521"/>
            </a:xfrm>
            <a:custGeom>
              <a:avLst/>
              <a:gdLst>
                <a:gd name="T0" fmla="*/ 1 w 365"/>
                <a:gd name="T1" fmla="*/ 1483 h 1521"/>
                <a:gd name="T2" fmla="*/ 323 w 365"/>
                <a:gd name="T3" fmla="*/ 1483 h 1521"/>
                <a:gd name="T4" fmla="*/ 321 w 365"/>
                <a:gd name="T5" fmla="*/ 0 h 1521"/>
                <a:gd name="T6" fmla="*/ 365 w 365"/>
                <a:gd name="T7" fmla="*/ 0 h 1521"/>
                <a:gd name="T8" fmla="*/ 361 w 365"/>
                <a:gd name="T9" fmla="*/ 1521 h 1521"/>
                <a:gd name="T10" fmla="*/ 0 w 365"/>
                <a:gd name="T11" fmla="*/ 1519 h 1521"/>
                <a:gd name="T12" fmla="*/ 1 w 365"/>
                <a:gd name="T13" fmla="*/ 1483 h 15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1521">
                  <a:moveTo>
                    <a:pt x="1" y="1483"/>
                  </a:moveTo>
                  <a:lnTo>
                    <a:pt x="323" y="1483"/>
                  </a:lnTo>
                  <a:lnTo>
                    <a:pt x="321" y="0"/>
                  </a:lnTo>
                  <a:lnTo>
                    <a:pt x="365" y="0"/>
                  </a:lnTo>
                  <a:lnTo>
                    <a:pt x="361" y="1521"/>
                  </a:lnTo>
                  <a:lnTo>
                    <a:pt x="0" y="1519"/>
                  </a:lnTo>
                  <a:lnTo>
                    <a:pt x="1" y="1483"/>
                  </a:lnTo>
                  <a:close/>
                </a:path>
              </a:pathLst>
            </a:custGeom>
            <a:noFill/>
            <a:ln w="12700">
              <a:solidFill>
                <a:srgbClr val="990033"/>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89146" name="Line 60"/>
          <p:cNvSpPr>
            <a:spLocks noChangeShapeType="1"/>
          </p:cNvSpPr>
          <p:nvPr/>
        </p:nvSpPr>
        <p:spPr bwMode="auto">
          <a:xfrm>
            <a:off x="7921625" y="2940050"/>
            <a:ext cx="944563" cy="0"/>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89147" name="Object 59"/>
          <p:cNvGraphicFramePr>
            <a:graphicFrameLocks noChangeAspect="1"/>
          </p:cNvGraphicFramePr>
          <p:nvPr/>
        </p:nvGraphicFramePr>
        <p:xfrm>
          <a:off x="8472488" y="2619375"/>
          <a:ext cx="650875" cy="293688"/>
        </p:xfrm>
        <a:graphic>
          <a:graphicData uri="http://schemas.openxmlformats.org/presentationml/2006/ole">
            <mc:AlternateContent xmlns:mc="http://schemas.openxmlformats.org/markup-compatibility/2006">
              <mc:Choice xmlns:v="urn:schemas-microsoft-com:vml" Requires="v">
                <p:oleObj spid="_x0000_s79975" name="" r:id="rId13" imgW="394970" imgH="178435" progId="Equation.3">
                  <p:embed/>
                </p:oleObj>
              </mc:Choice>
              <mc:Fallback>
                <p:oleObj name="" r:id="rId13" imgW="394970" imgH="178435" progId="Equation.3">
                  <p:embed/>
                  <p:pic>
                    <p:nvPicPr>
                      <p:cNvPr id="0" name="Object 5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72488" y="2619375"/>
                        <a:ext cx="6508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89148" name="Rectangle 62"/>
          <p:cNvSpPr>
            <a:spLocks noChangeArrowheads="1"/>
          </p:cNvSpPr>
          <p:nvPr/>
        </p:nvSpPr>
        <p:spPr bwMode="auto">
          <a:xfrm>
            <a:off x="6911975" y="281305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000"/>
              <a:t>p</a:t>
            </a:r>
            <a:endParaRPr lang="zh-CN" altLang="en-US" sz="2000"/>
          </a:p>
        </p:txBody>
      </p:sp>
      <p:grpSp>
        <p:nvGrpSpPr>
          <p:cNvPr id="10" name="Group 61"/>
          <p:cNvGrpSpPr/>
          <p:nvPr/>
        </p:nvGrpSpPr>
        <p:grpSpPr bwMode="auto">
          <a:xfrm>
            <a:off x="6483350" y="3228975"/>
            <a:ext cx="1350963" cy="1009650"/>
            <a:chOff x="0" y="0"/>
            <a:chExt cx="851" cy="636"/>
          </a:xfrm>
        </p:grpSpPr>
        <p:sp>
          <p:nvSpPr>
            <p:cNvPr id="93231" name="Rectangle 64" descr="深色竖线"/>
            <p:cNvSpPr>
              <a:spLocks noChangeArrowheads="1"/>
            </p:cNvSpPr>
            <p:nvPr/>
          </p:nvSpPr>
          <p:spPr bwMode="auto">
            <a:xfrm>
              <a:off x="0" y="164"/>
              <a:ext cx="851" cy="57"/>
            </a:xfrm>
            <a:prstGeom prst="rect">
              <a:avLst/>
            </a:prstGeom>
            <a:blipFill dpi="0" rotWithShape="0">
              <a:blip r:embed="rId10"/>
              <a:srcRect/>
              <a:tile tx="0" ty="0" sx="100000" sy="100000" flip="none" algn="tl"/>
            </a:blipFill>
            <a:ln w="6350">
              <a:solidFill>
                <a:srgbClr val="00CC00"/>
              </a:solidFill>
              <a:miter lim="800000"/>
            </a:ln>
          </p:spPr>
          <p:txBody>
            <a:bodyPr lIns="0" tIns="0" rIns="0" bIns="0"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ja-JP" altLang="en-US"/>
            </a:p>
          </p:txBody>
        </p:sp>
        <p:grpSp>
          <p:nvGrpSpPr>
            <p:cNvPr id="93232" name="Group 63"/>
            <p:cNvGrpSpPr/>
            <p:nvPr/>
          </p:nvGrpSpPr>
          <p:grpSpPr bwMode="auto">
            <a:xfrm>
              <a:off x="18" y="0"/>
              <a:ext cx="822" cy="165"/>
              <a:chOff x="0" y="0"/>
              <a:chExt cx="829" cy="165"/>
            </a:xfrm>
          </p:grpSpPr>
          <p:sp>
            <p:nvSpPr>
              <p:cNvPr id="93234" name="Line 66"/>
              <p:cNvSpPr>
                <a:spLocks noChangeShapeType="1"/>
              </p:cNvSpPr>
              <p:nvPr/>
            </p:nvSpPr>
            <p:spPr bwMode="auto">
              <a:xfrm>
                <a:off x="0"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3235" name="Line 67"/>
              <p:cNvSpPr>
                <a:spLocks noChangeShapeType="1"/>
              </p:cNvSpPr>
              <p:nvPr/>
            </p:nvSpPr>
            <p:spPr bwMode="auto">
              <a:xfrm>
                <a:off x="118"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3236" name="Line 68"/>
              <p:cNvSpPr>
                <a:spLocks noChangeShapeType="1"/>
              </p:cNvSpPr>
              <p:nvPr/>
            </p:nvSpPr>
            <p:spPr bwMode="auto">
              <a:xfrm>
                <a:off x="237"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3237" name="Line 69"/>
              <p:cNvSpPr>
                <a:spLocks noChangeShapeType="1"/>
              </p:cNvSpPr>
              <p:nvPr/>
            </p:nvSpPr>
            <p:spPr bwMode="auto">
              <a:xfrm>
                <a:off x="354"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3238" name="Line 70"/>
              <p:cNvSpPr>
                <a:spLocks noChangeShapeType="1"/>
              </p:cNvSpPr>
              <p:nvPr/>
            </p:nvSpPr>
            <p:spPr bwMode="auto">
              <a:xfrm>
                <a:off x="473"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3239" name="Line 71"/>
              <p:cNvSpPr>
                <a:spLocks noChangeShapeType="1"/>
              </p:cNvSpPr>
              <p:nvPr/>
            </p:nvSpPr>
            <p:spPr bwMode="auto">
              <a:xfrm>
                <a:off x="592"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3240" name="Line 72"/>
              <p:cNvSpPr>
                <a:spLocks noChangeShapeType="1"/>
              </p:cNvSpPr>
              <p:nvPr/>
            </p:nvSpPr>
            <p:spPr bwMode="auto">
              <a:xfrm>
                <a:off x="710"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3241" name="Line 73"/>
              <p:cNvSpPr>
                <a:spLocks noChangeShapeType="1"/>
              </p:cNvSpPr>
              <p:nvPr/>
            </p:nvSpPr>
            <p:spPr bwMode="auto">
              <a:xfrm>
                <a:off x="829"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grpSp>
        <p:sp>
          <p:nvSpPr>
            <p:cNvPr id="93233" name="Freeform 74"/>
            <p:cNvSpPr>
              <a:spLocks noChangeArrowheads="1"/>
            </p:cNvSpPr>
            <p:nvPr/>
          </p:nvSpPr>
          <p:spPr bwMode="auto">
            <a:xfrm>
              <a:off x="185" y="224"/>
              <a:ext cx="482" cy="412"/>
            </a:xfrm>
            <a:custGeom>
              <a:avLst/>
              <a:gdLst>
                <a:gd name="T0" fmla="*/ 0 w 192"/>
                <a:gd name="T1" fmla="*/ 0 h 480"/>
                <a:gd name="T2" fmla="*/ 1210 w 192"/>
                <a:gd name="T3" fmla="*/ 35 h 480"/>
                <a:gd name="T4" fmla="*/ 0 w 192"/>
                <a:gd name="T5" fmla="*/ 70 h 480"/>
                <a:gd name="T6" fmla="*/ 1210 w 192"/>
                <a:gd name="T7" fmla="*/ 106 h 480"/>
                <a:gd name="T8" fmla="*/ 0 w 192"/>
                <a:gd name="T9" fmla="*/ 142 h 480"/>
                <a:gd name="T10" fmla="*/ 1210 w 192"/>
                <a:gd name="T11" fmla="*/ 177 h 480"/>
                <a:gd name="T12" fmla="*/ 0 w 192"/>
                <a:gd name="T13" fmla="*/ 212 h 480"/>
                <a:gd name="T14" fmla="*/ 1210 w 192"/>
                <a:gd name="T15" fmla="*/ 247 h 480"/>
                <a:gd name="T16" fmla="*/ 0 w 192"/>
                <a:gd name="T17" fmla="*/ 283 h 480"/>
                <a:gd name="T18" fmla="*/ 1210 w 192"/>
                <a:gd name="T19" fmla="*/ 318 h 480"/>
                <a:gd name="T20" fmla="*/ 0 w 192"/>
                <a:gd name="T21" fmla="*/ 354 h 4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480">
                  <a:moveTo>
                    <a:pt x="0" y="0"/>
                  </a:moveTo>
                  <a:lnTo>
                    <a:pt x="192" y="48"/>
                  </a:lnTo>
                  <a:lnTo>
                    <a:pt x="0" y="96"/>
                  </a:lnTo>
                  <a:lnTo>
                    <a:pt x="192" y="144"/>
                  </a:lnTo>
                  <a:lnTo>
                    <a:pt x="0" y="192"/>
                  </a:lnTo>
                  <a:lnTo>
                    <a:pt x="192" y="240"/>
                  </a:lnTo>
                  <a:lnTo>
                    <a:pt x="0" y="288"/>
                  </a:lnTo>
                  <a:lnTo>
                    <a:pt x="192" y="336"/>
                  </a:lnTo>
                  <a:lnTo>
                    <a:pt x="0" y="384"/>
                  </a:lnTo>
                  <a:lnTo>
                    <a:pt x="192" y="432"/>
                  </a:lnTo>
                  <a:lnTo>
                    <a:pt x="0" y="480"/>
                  </a:lnTo>
                </a:path>
              </a:pathLst>
            </a:custGeom>
            <a:noFill/>
            <a:ln w="38100">
              <a:solidFill>
                <a:srgbClr val="FF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89161" name="Text Box 75"/>
          <p:cNvSpPr txBox="1">
            <a:spLocks noChangeArrowheads="1"/>
          </p:cNvSpPr>
          <p:nvPr/>
        </p:nvSpPr>
        <p:spPr bwMode="auto">
          <a:xfrm>
            <a:off x="385763" y="4959350"/>
            <a:ext cx="26558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zh-CN" altLang="en-US" sz="2000">
                <a:solidFill>
                  <a:srgbClr val="800000"/>
                </a:solidFill>
                <a:latin typeface="Times New Roman" panose="02020603050405020304" pitchFamily="18" charset="0"/>
                <a:ea typeface="幼圆" panose="02010509060101010101" pitchFamily="49" charset="-122"/>
                <a:sym typeface="Symbol" panose="05050102010706020507" pitchFamily="18" charset="2"/>
              </a:rPr>
              <a:t>附加应力</a:t>
            </a:r>
            <a:r>
              <a:rPr lang="en-US" altLang="zh-CN" sz="2000">
                <a:solidFill>
                  <a:srgbClr val="800000"/>
                </a:solidFill>
                <a:latin typeface="Times New Roman" panose="02020603050405020304" pitchFamily="18" charset="0"/>
                <a:ea typeface="幼圆" panose="02010509060101010101" pitchFamily="49" charset="-122"/>
                <a:sym typeface="Symbol" panose="05050102010706020507" pitchFamily="18" charset="2"/>
              </a:rPr>
              <a:t>:</a:t>
            </a:r>
            <a:r>
              <a:rPr lang="el-GR" altLang="en-US" sz="2400">
                <a:solidFill>
                  <a:srgbClr val="000000"/>
                </a:solidFill>
                <a:latin typeface="Times New Roman" panose="02020603050405020304" pitchFamily="18" charset="0"/>
                <a:ea typeface="幼圆" panose="02010509060101010101" pitchFamily="49" charset="-122"/>
                <a:sym typeface="Symbol" panose="05050102010706020507" pitchFamily="18" charset="2"/>
              </a:rPr>
              <a:t>σ</a:t>
            </a:r>
            <a:r>
              <a:rPr lang="en-US" altLang="zh-CN" sz="2400" baseline="-25000">
                <a:solidFill>
                  <a:srgbClr val="000000"/>
                </a:solidFill>
                <a:latin typeface="Times New Roman" panose="02020603050405020304" pitchFamily="18" charset="0"/>
                <a:ea typeface="幼圆" panose="02010509060101010101" pitchFamily="49" charset="-122"/>
                <a:sym typeface="Symbol" panose="05050102010706020507" pitchFamily="18" charset="2"/>
              </a:rPr>
              <a:t>z</a:t>
            </a:r>
            <a:r>
              <a:rPr lang="en-US" altLang="zh-CN" sz="2400">
                <a:solidFill>
                  <a:srgbClr val="000000"/>
                </a:solidFill>
                <a:latin typeface="Times New Roman" panose="02020603050405020304" pitchFamily="18" charset="0"/>
                <a:ea typeface="幼圆" panose="02010509060101010101" pitchFamily="49" charset="-122"/>
                <a:sym typeface="Symbol" panose="05050102010706020507" pitchFamily="18" charset="2"/>
              </a:rPr>
              <a:t>=p</a:t>
            </a:r>
            <a:endParaRPr lang="en-US" altLang="zh-CN" sz="2400">
              <a:solidFill>
                <a:srgbClr val="000000"/>
              </a:solidFill>
              <a:latin typeface="Times New Roman" panose="02020603050405020304" pitchFamily="18" charset="0"/>
              <a:ea typeface="幼圆" panose="02010509060101010101" pitchFamily="49" charset="-122"/>
              <a:sym typeface="Symbol" panose="05050102010706020507" pitchFamily="18" charset="2"/>
            </a:endParaRPr>
          </a:p>
          <a:p>
            <a:pPr eaLnBrk="1" hangingPunct="1">
              <a:lnSpc>
                <a:spcPct val="120000"/>
              </a:lnSpc>
              <a:buFont typeface="Arial" panose="020B0604020202020204" pitchFamily="34" charset="0"/>
              <a:buNone/>
            </a:pPr>
            <a:r>
              <a:rPr lang="zh-CN" altLang="en-US" sz="2000">
                <a:solidFill>
                  <a:srgbClr val="800000"/>
                </a:solidFill>
                <a:latin typeface="Times New Roman" panose="02020603050405020304" pitchFamily="18" charset="0"/>
                <a:ea typeface="幼圆" panose="02010509060101010101" pitchFamily="49" charset="-122"/>
                <a:sym typeface="Symbol" panose="05050102010706020507" pitchFamily="18" charset="2"/>
              </a:rPr>
              <a:t>超静孔压</a:t>
            </a:r>
            <a:r>
              <a:rPr lang="en-US" altLang="zh-CN" sz="2000">
                <a:solidFill>
                  <a:srgbClr val="800000"/>
                </a:solidFill>
                <a:latin typeface="Times New Roman" panose="02020603050405020304" pitchFamily="18" charset="0"/>
                <a:ea typeface="幼圆" panose="02010509060101010101" pitchFamily="49" charset="-122"/>
                <a:sym typeface="Symbol" panose="05050102010706020507" pitchFamily="18" charset="2"/>
              </a:rPr>
              <a:t>:</a:t>
            </a:r>
            <a:r>
              <a:rPr lang="en-US" altLang="zh-CN" sz="2000">
                <a:solidFill>
                  <a:srgbClr val="000000"/>
                </a:solidFill>
                <a:latin typeface="Times New Roman" panose="02020603050405020304" pitchFamily="18" charset="0"/>
                <a:ea typeface="幼圆" panose="02010509060101010101" pitchFamily="49" charset="-122"/>
                <a:sym typeface="Symbol" panose="05050102010706020507" pitchFamily="18" charset="2"/>
              </a:rPr>
              <a:t>  </a:t>
            </a:r>
            <a:r>
              <a:rPr lang="en-US" altLang="zh-CN" sz="2400">
                <a:solidFill>
                  <a:srgbClr val="000000"/>
                </a:solidFill>
                <a:latin typeface="Times New Roman" panose="02020603050405020304" pitchFamily="18" charset="0"/>
                <a:ea typeface="幼圆" panose="02010509060101010101" pitchFamily="49" charset="-122"/>
                <a:sym typeface="Symbol" panose="05050102010706020507" pitchFamily="18" charset="2"/>
              </a:rPr>
              <a:t>u = </a:t>
            </a:r>
            <a:r>
              <a:rPr lang="el-GR" altLang="en-US" sz="2400">
                <a:solidFill>
                  <a:srgbClr val="000000"/>
                </a:solidFill>
                <a:latin typeface="Times New Roman" panose="02020603050405020304" pitchFamily="18" charset="0"/>
                <a:sym typeface="Symbol" panose="05050102010706020507" pitchFamily="18" charset="2"/>
              </a:rPr>
              <a:t>σ</a:t>
            </a:r>
            <a:r>
              <a:rPr lang="en-US" altLang="zh-CN" sz="2400" baseline="-25000">
                <a:solidFill>
                  <a:srgbClr val="000000"/>
                </a:solidFill>
                <a:latin typeface="Times New Roman" panose="02020603050405020304" pitchFamily="18" charset="0"/>
                <a:sym typeface="Symbol" panose="05050102010706020507" pitchFamily="18" charset="2"/>
              </a:rPr>
              <a:t>z</a:t>
            </a:r>
            <a:r>
              <a:rPr lang="en-US" altLang="zh-CN" sz="2400">
                <a:solidFill>
                  <a:srgbClr val="000000"/>
                </a:solidFill>
                <a:latin typeface="Times New Roman" panose="02020603050405020304" pitchFamily="18" charset="0"/>
                <a:sym typeface="Symbol" panose="05050102010706020507" pitchFamily="18" charset="2"/>
              </a:rPr>
              <a:t>=p</a:t>
            </a:r>
            <a:endParaRPr lang="en-US" altLang="zh-CN" sz="2400">
              <a:solidFill>
                <a:srgbClr val="000000"/>
              </a:solidFill>
              <a:latin typeface="Times New Roman" panose="02020603050405020304" pitchFamily="18" charset="0"/>
              <a:sym typeface="Symbol" panose="05050102010706020507" pitchFamily="18" charset="2"/>
            </a:endParaRPr>
          </a:p>
          <a:p>
            <a:pPr eaLnBrk="1" hangingPunct="1">
              <a:lnSpc>
                <a:spcPct val="120000"/>
              </a:lnSpc>
              <a:buFont typeface="Arial" panose="020B0604020202020204" pitchFamily="34" charset="0"/>
              <a:buNone/>
            </a:pPr>
            <a:r>
              <a:rPr lang="zh-CN" altLang="en-US" sz="2000">
                <a:solidFill>
                  <a:srgbClr val="800000"/>
                </a:solidFill>
                <a:latin typeface="幼圆" panose="02010509060101010101" pitchFamily="49" charset="-122"/>
                <a:ea typeface="幼圆" panose="02010509060101010101" pitchFamily="49" charset="-122"/>
                <a:sym typeface="Symbol" panose="05050102010706020507" pitchFamily="18" charset="2"/>
              </a:rPr>
              <a:t>有效应力</a:t>
            </a:r>
            <a:r>
              <a:rPr lang="en-US" altLang="zh-CN" sz="2000">
                <a:solidFill>
                  <a:srgbClr val="800000"/>
                </a:solidFill>
                <a:latin typeface="幼圆" panose="02010509060101010101" pitchFamily="49" charset="-122"/>
                <a:ea typeface="幼圆" panose="02010509060101010101" pitchFamily="49" charset="-122"/>
                <a:sym typeface="Symbol" panose="05050102010706020507" pitchFamily="18" charset="2"/>
              </a:rPr>
              <a:t>:</a:t>
            </a:r>
            <a:r>
              <a:rPr lang="el-GR" altLang="en-US" sz="2400">
                <a:solidFill>
                  <a:srgbClr val="000000"/>
                </a:solidFill>
                <a:latin typeface="幼圆" panose="02010509060101010101" pitchFamily="49" charset="-122"/>
                <a:ea typeface="幼圆" panose="02010509060101010101" pitchFamily="49" charset="-122"/>
                <a:sym typeface="Symbol" panose="05050102010706020507" pitchFamily="18" charset="2"/>
              </a:rPr>
              <a:t>σ</a:t>
            </a:r>
            <a:r>
              <a:rPr lang="en-US" altLang="zh-CN" sz="2400">
                <a:solidFill>
                  <a:srgbClr val="000000"/>
                </a:solidFill>
                <a:latin typeface="Times New Roman" panose="02020603050405020304" pitchFamily="18" charset="0"/>
                <a:ea typeface="幼圆" panose="02010509060101010101" pitchFamily="49" charset="-122"/>
                <a:sym typeface="Symbol" panose="05050102010706020507" pitchFamily="18" charset="2"/>
              </a:rPr>
              <a:t>’</a:t>
            </a:r>
            <a:r>
              <a:rPr lang="en-US" altLang="zh-CN" sz="2400" baseline="-25000">
                <a:solidFill>
                  <a:srgbClr val="000000"/>
                </a:solidFill>
                <a:latin typeface="Times New Roman" panose="02020603050405020304" pitchFamily="18" charset="0"/>
                <a:ea typeface="幼圆" panose="02010509060101010101" pitchFamily="49" charset="-122"/>
                <a:sym typeface="Symbol" panose="05050102010706020507" pitchFamily="18" charset="2"/>
              </a:rPr>
              <a:t>z</a:t>
            </a:r>
            <a:r>
              <a:rPr lang="en-US" altLang="zh-CN" sz="2400">
                <a:solidFill>
                  <a:srgbClr val="000000"/>
                </a:solidFill>
                <a:latin typeface="Times New Roman" panose="02020603050405020304" pitchFamily="18" charset="0"/>
                <a:ea typeface="幼圆" panose="02010509060101010101" pitchFamily="49" charset="-122"/>
                <a:sym typeface="Symbol" panose="05050102010706020507" pitchFamily="18" charset="2"/>
              </a:rPr>
              <a:t>=0</a:t>
            </a:r>
            <a:endParaRPr lang="en-US" altLang="zh-CN" sz="2400">
              <a:solidFill>
                <a:srgbClr val="000000"/>
              </a:solidFill>
              <a:latin typeface="Times New Roman" panose="02020603050405020304" pitchFamily="18" charset="0"/>
              <a:sym typeface="Symbol" panose="05050102010706020507" pitchFamily="18" charset="2"/>
            </a:endParaRPr>
          </a:p>
        </p:txBody>
      </p:sp>
      <p:sp>
        <p:nvSpPr>
          <p:cNvPr id="89162" name="Rectangle 76"/>
          <p:cNvSpPr>
            <a:spLocks noChangeArrowheads="1"/>
          </p:cNvSpPr>
          <p:nvPr/>
        </p:nvSpPr>
        <p:spPr bwMode="auto">
          <a:xfrm>
            <a:off x="1209335" y="754063"/>
            <a:ext cx="2404156" cy="46166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dirty="0">
                <a:solidFill>
                  <a:schemeClr val="bg1"/>
                </a:solidFill>
                <a:latin typeface="Times New Roman" panose="02020603050405020304" pitchFamily="18" charset="0"/>
                <a:ea typeface="幼圆" panose="02010509060101010101" pitchFamily="49" charset="-122"/>
                <a:sym typeface="Symbol" panose="05050102010706020507" pitchFamily="18" charset="2"/>
              </a:rPr>
              <a:t>渗流固结过程</a:t>
            </a:r>
            <a:endParaRPr lang="zh-CN" altLang="en-US" sz="2400" dirty="0">
              <a:solidFill>
                <a:schemeClr val="bg1"/>
              </a:solidFill>
              <a:latin typeface="Times New Roman" panose="02020603050405020304" pitchFamily="18" charset="0"/>
              <a:ea typeface="幼圆" panose="02010509060101010101" pitchFamily="49" charset="-122"/>
              <a:sym typeface="Symbol" panose="05050102010706020507" pitchFamily="18" charset="2"/>
            </a:endParaRPr>
          </a:p>
        </p:txBody>
      </p:sp>
      <p:grpSp>
        <p:nvGrpSpPr>
          <p:cNvPr id="12" name="Group 75"/>
          <p:cNvGrpSpPr/>
          <p:nvPr/>
        </p:nvGrpSpPr>
        <p:grpSpPr bwMode="auto">
          <a:xfrm>
            <a:off x="6497638" y="2852738"/>
            <a:ext cx="1350962" cy="1385887"/>
            <a:chOff x="0" y="0"/>
            <a:chExt cx="851" cy="873"/>
          </a:xfrm>
        </p:grpSpPr>
        <p:sp>
          <p:nvSpPr>
            <p:cNvPr id="93220" name="Rectangle 78" descr="深色竖线"/>
            <p:cNvSpPr>
              <a:spLocks noChangeArrowheads="1"/>
            </p:cNvSpPr>
            <p:nvPr/>
          </p:nvSpPr>
          <p:spPr bwMode="auto">
            <a:xfrm>
              <a:off x="0" y="164"/>
              <a:ext cx="851" cy="57"/>
            </a:xfrm>
            <a:prstGeom prst="rect">
              <a:avLst/>
            </a:prstGeom>
            <a:blipFill dpi="0" rotWithShape="0">
              <a:blip r:embed="rId10"/>
              <a:srcRect/>
              <a:tile tx="0" ty="0" sx="100000" sy="100000" flip="none" algn="tl"/>
            </a:blipFill>
            <a:ln w="6350">
              <a:solidFill>
                <a:srgbClr val="00CC00"/>
              </a:solidFill>
              <a:miter lim="800000"/>
            </a:ln>
          </p:spPr>
          <p:txBody>
            <a:bodyPr lIns="0" tIns="0" rIns="0" bIns="0"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ja-JP" altLang="en-US"/>
            </a:p>
          </p:txBody>
        </p:sp>
        <p:sp>
          <p:nvSpPr>
            <p:cNvPr id="93221" name="Freeform 79"/>
            <p:cNvSpPr>
              <a:spLocks noChangeArrowheads="1"/>
            </p:cNvSpPr>
            <p:nvPr/>
          </p:nvSpPr>
          <p:spPr bwMode="auto">
            <a:xfrm>
              <a:off x="176" y="214"/>
              <a:ext cx="510" cy="659"/>
            </a:xfrm>
            <a:custGeom>
              <a:avLst/>
              <a:gdLst>
                <a:gd name="T0" fmla="*/ 0 w 192"/>
                <a:gd name="T1" fmla="*/ 0 h 480"/>
                <a:gd name="T2" fmla="*/ 1355 w 192"/>
                <a:gd name="T3" fmla="*/ 91 h 480"/>
                <a:gd name="T4" fmla="*/ 0 w 192"/>
                <a:gd name="T5" fmla="*/ 181 h 480"/>
                <a:gd name="T6" fmla="*/ 1355 w 192"/>
                <a:gd name="T7" fmla="*/ 272 h 480"/>
                <a:gd name="T8" fmla="*/ 0 w 192"/>
                <a:gd name="T9" fmla="*/ 362 h 480"/>
                <a:gd name="T10" fmla="*/ 1355 w 192"/>
                <a:gd name="T11" fmla="*/ 453 h 480"/>
                <a:gd name="T12" fmla="*/ 0 w 192"/>
                <a:gd name="T13" fmla="*/ 542 h 480"/>
                <a:gd name="T14" fmla="*/ 1355 w 192"/>
                <a:gd name="T15" fmla="*/ 633 h 480"/>
                <a:gd name="T16" fmla="*/ 0 w 192"/>
                <a:gd name="T17" fmla="*/ 724 h 480"/>
                <a:gd name="T18" fmla="*/ 1355 w 192"/>
                <a:gd name="T19" fmla="*/ 814 h 480"/>
                <a:gd name="T20" fmla="*/ 0 w 192"/>
                <a:gd name="T21" fmla="*/ 905 h 4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480">
                  <a:moveTo>
                    <a:pt x="0" y="0"/>
                  </a:moveTo>
                  <a:lnTo>
                    <a:pt x="192" y="48"/>
                  </a:lnTo>
                  <a:lnTo>
                    <a:pt x="0" y="96"/>
                  </a:lnTo>
                  <a:lnTo>
                    <a:pt x="192" y="144"/>
                  </a:lnTo>
                  <a:lnTo>
                    <a:pt x="0" y="192"/>
                  </a:lnTo>
                  <a:lnTo>
                    <a:pt x="192" y="240"/>
                  </a:lnTo>
                  <a:lnTo>
                    <a:pt x="0" y="288"/>
                  </a:lnTo>
                  <a:lnTo>
                    <a:pt x="192" y="336"/>
                  </a:lnTo>
                  <a:lnTo>
                    <a:pt x="0" y="384"/>
                  </a:lnTo>
                  <a:lnTo>
                    <a:pt x="192" y="432"/>
                  </a:lnTo>
                  <a:lnTo>
                    <a:pt x="0" y="480"/>
                  </a:lnTo>
                </a:path>
              </a:pathLst>
            </a:custGeom>
            <a:noFill/>
            <a:ln w="38100">
              <a:solidFill>
                <a:srgbClr val="FF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93222" name="Group 78"/>
            <p:cNvGrpSpPr/>
            <p:nvPr/>
          </p:nvGrpSpPr>
          <p:grpSpPr bwMode="auto">
            <a:xfrm>
              <a:off x="18" y="0"/>
              <a:ext cx="822" cy="165"/>
              <a:chOff x="0" y="0"/>
              <a:chExt cx="829" cy="165"/>
            </a:xfrm>
          </p:grpSpPr>
          <p:sp>
            <p:nvSpPr>
              <p:cNvPr id="93223" name="Line 81"/>
              <p:cNvSpPr>
                <a:spLocks noChangeShapeType="1"/>
              </p:cNvSpPr>
              <p:nvPr/>
            </p:nvSpPr>
            <p:spPr bwMode="auto">
              <a:xfrm>
                <a:off x="0"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3224" name="Line 82"/>
              <p:cNvSpPr>
                <a:spLocks noChangeShapeType="1"/>
              </p:cNvSpPr>
              <p:nvPr/>
            </p:nvSpPr>
            <p:spPr bwMode="auto">
              <a:xfrm>
                <a:off x="118"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3225" name="Line 83"/>
              <p:cNvSpPr>
                <a:spLocks noChangeShapeType="1"/>
              </p:cNvSpPr>
              <p:nvPr/>
            </p:nvSpPr>
            <p:spPr bwMode="auto">
              <a:xfrm>
                <a:off x="237"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3226" name="Line 84"/>
              <p:cNvSpPr>
                <a:spLocks noChangeShapeType="1"/>
              </p:cNvSpPr>
              <p:nvPr/>
            </p:nvSpPr>
            <p:spPr bwMode="auto">
              <a:xfrm>
                <a:off x="354"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3227" name="Line 85"/>
              <p:cNvSpPr>
                <a:spLocks noChangeShapeType="1"/>
              </p:cNvSpPr>
              <p:nvPr/>
            </p:nvSpPr>
            <p:spPr bwMode="auto">
              <a:xfrm>
                <a:off x="473"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3228" name="Line 86"/>
              <p:cNvSpPr>
                <a:spLocks noChangeShapeType="1"/>
              </p:cNvSpPr>
              <p:nvPr/>
            </p:nvSpPr>
            <p:spPr bwMode="auto">
              <a:xfrm>
                <a:off x="592"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3229" name="Line 87"/>
              <p:cNvSpPr>
                <a:spLocks noChangeShapeType="1"/>
              </p:cNvSpPr>
              <p:nvPr/>
            </p:nvSpPr>
            <p:spPr bwMode="auto">
              <a:xfrm>
                <a:off x="710"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3230" name="Line 88"/>
              <p:cNvSpPr>
                <a:spLocks noChangeShapeType="1"/>
              </p:cNvSpPr>
              <p:nvPr/>
            </p:nvSpPr>
            <p:spPr bwMode="auto">
              <a:xfrm>
                <a:off x="829"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4" name="Group 87"/>
          <p:cNvGrpSpPr/>
          <p:nvPr/>
        </p:nvGrpSpPr>
        <p:grpSpPr bwMode="auto">
          <a:xfrm>
            <a:off x="3581400" y="2582863"/>
            <a:ext cx="1350963" cy="1665287"/>
            <a:chOff x="0" y="0"/>
            <a:chExt cx="851" cy="1049"/>
          </a:xfrm>
        </p:grpSpPr>
        <p:sp>
          <p:nvSpPr>
            <p:cNvPr id="93209" name="Rectangle 90" descr="深色竖线"/>
            <p:cNvSpPr>
              <a:spLocks noChangeArrowheads="1"/>
            </p:cNvSpPr>
            <p:nvPr/>
          </p:nvSpPr>
          <p:spPr bwMode="auto">
            <a:xfrm>
              <a:off x="0" y="160"/>
              <a:ext cx="851" cy="57"/>
            </a:xfrm>
            <a:prstGeom prst="rect">
              <a:avLst/>
            </a:prstGeom>
            <a:blipFill dpi="0" rotWithShape="0">
              <a:blip r:embed="rId10"/>
              <a:srcRect/>
              <a:tile tx="0" ty="0" sx="100000" sy="100000" flip="none" algn="tl"/>
            </a:blipFill>
            <a:ln w="6350">
              <a:solidFill>
                <a:srgbClr val="00CC00"/>
              </a:solidFill>
              <a:miter lim="800000"/>
            </a:ln>
          </p:spPr>
          <p:txBody>
            <a:bodyPr lIns="0" tIns="0" rIns="0" bIns="0"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ja-JP" altLang="en-US"/>
            </a:p>
          </p:txBody>
        </p:sp>
        <p:sp>
          <p:nvSpPr>
            <p:cNvPr id="93210" name="Freeform 91"/>
            <p:cNvSpPr>
              <a:spLocks noChangeArrowheads="1"/>
            </p:cNvSpPr>
            <p:nvPr/>
          </p:nvSpPr>
          <p:spPr bwMode="auto">
            <a:xfrm>
              <a:off x="201" y="228"/>
              <a:ext cx="471" cy="821"/>
            </a:xfrm>
            <a:custGeom>
              <a:avLst/>
              <a:gdLst>
                <a:gd name="T0" fmla="*/ 0 w 192"/>
                <a:gd name="T1" fmla="*/ 0 h 480"/>
                <a:gd name="T2" fmla="*/ 1155 w 192"/>
                <a:gd name="T3" fmla="*/ 140 h 480"/>
                <a:gd name="T4" fmla="*/ 0 w 192"/>
                <a:gd name="T5" fmla="*/ 281 h 480"/>
                <a:gd name="T6" fmla="*/ 1155 w 192"/>
                <a:gd name="T7" fmla="*/ 421 h 480"/>
                <a:gd name="T8" fmla="*/ 0 w 192"/>
                <a:gd name="T9" fmla="*/ 561 h 480"/>
                <a:gd name="T10" fmla="*/ 1155 w 192"/>
                <a:gd name="T11" fmla="*/ 703 h 480"/>
                <a:gd name="T12" fmla="*/ 0 w 192"/>
                <a:gd name="T13" fmla="*/ 843 h 480"/>
                <a:gd name="T14" fmla="*/ 1155 w 192"/>
                <a:gd name="T15" fmla="*/ 983 h 480"/>
                <a:gd name="T16" fmla="*/ 0 w 192"/>
                <a:gd name="T17" fmla="*/ 1124 h 480"/>
                <a:gd name="T18" fmla="*/ 1155 w 192"/>
                <a:gd name="T19" fmla="*/ 1264 h 480"/>
                <a:gd name="T20" fmla="*/ 0 w 192"/>
                <a:gd name="T21" fmla="*/ 1404 h 4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480">
                  <a:moveTo>
                    <a:pt x="0" y="0"/>
                  </a:moveTo>
                  <a:lnTo>
                    <a:pt x="192" y="48"/>
                  </a:lnTo>
                  <a:lnTo>
                    <a:pt x="0" y="96"/>
                  </a:lnTo>
                  <a:lnTo>
                    <a:pt x="192" y="144"/>
                  </a:lnTo>
                  <a:lnTo>
                    <a:pt x="0" y="192"/>
                  </a:lnTo>
                  <a:lnTo>
                    <a:pt x="192" y="240"/>
                  </a:lnTo>
                  <a:lnTo>
                    <a:pt x="0" y="288"/>
                  </a:lnTo>
                  <a:lnTo>
                    <a:pt x="192" y="336"/>
                  </a:lnTo>
                  <a:lnTo>
                    <a:pt x="0" y="384"/>
                  </a:lnTo>
                  <a:lnTo>
                    <a:pt x="192" y="432"/>
                  </a:lnTo>
                  <a:lnTo>
                    <a:pt x="0" y="480"/>
                  </a:lnTo>
                </a:path>
              </a:pathLst>
            </a:custGeom>
            <a:noFill/>
            <a:ln w="38100">
              <a:solidFill>
                <a:srgbClr val="FF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93211" name="Group 90"/>
            <p:cNvGrpSpPr/>
            <p:nvPr/>
          </p:nvGrpSpPr>
          <p:grpSpPr bwMode="auto">
            <a:xfrm>
              <a:off x="18" y="0"/>
              <a:ext cx="822" cy="165"/>
              <a:chOff x="0" y="0"/>
              <a:chExt cx="829" cy="165"/>
            </a:xfrm>
          </p:grpSpPr>
          <p:sp>
            <p:nvSpPr>
              <p:cNvPr id="93212" name="Line 93"/>
              <p:cNvSpPr>
                <a:spLocks noChangeShapeType="1"/>
              </p:cNvSpPr>
              <p:nvPr/>
            </p:nvSpPr>
            <p:spPr bwMode="auto">
              <a:xfrm>
                <a:off x="0"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3213" name="Line 94"/>
              <p:cNvSpPr>
                <a:spLocks noChangeShapeType="1"/>
              </p:cNvSpPr>
              <p:nvPr/>
            </p:nvSpPr>
            <p:spPr bwMode="auto">
              <a:xfrm>
                <a:off x="118"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3214" name="Line 95"/>
              <p:cNvSpPr>
                <a:spLocks noChangeShapeType="1"/>
              </p:cNvSpPr>
              <p:nvPr/>
            </p:nvSpPr>
            <p:spPr bwMode="auto">
              <a:xfrm>
                <a:off x="237"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3215" name="Line 96"/>
              <p:cNvSpPr>
                <a:spLocks noChangeShapeType="1"/>
              </p:cNvSpPr>
              <p:nvPr/>
            </p:nvSpPr>
            <p:spPr bwMode="auto">
              <a:xfrm>
                <a:off x="354"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3216" name="Line 97"/>
              <p:cNvSpPr>
                <a:spLocks noChangeShapeType="1"/>
              </p:cNvSpPr>
              <p:nvPr/>
            </p:nvSpPr>
            <p:spPr bwMode="auto">
              <a:xfrm>
                <a:off x="473"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3217" name="Line 98"/>
              <p:cNvSpPr>
                <a:spLocks noChangeShapeType="1"/>
              </p:cNvSpPr>
              <p:nvPr/>
            </p:nvSpPr>
            <p:spPr bwMode="auto">
              <a:xfrm>
                <a:off x="592"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3218" name="Line 99"/>
              <p:cNvSpPr>
                <a:spLocks noChangeShapeType="1"/>
              </p:cNvSpPr>
              <p:nvPr/>
            </p:nvSpPr>
            <p:spPr bwMode="auto">
              <a:xfrm>
                <a:off x="710"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3219" name="Line 100"/>
              <p:cNvSpPr>
                <a:spLocks noChangeShapeType="1"/>
              </p:cNvSpPr>
              <p:nvPr/>
            </p:nvSpPr>
            <p:spPr bwMode="auto">
              <a:xfrm>
                <a:off x="829"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grpSp>
      </p:grpSp>
      <p:sp>
        <p:nvSpPr>
          <p:cNvPr id="89187" name="Text Box 101"/>
          <p:cNvSpPr txBox="1">
            <a:spLocks noChangeArrowheads="1"/>
          </p:cNvSpPr>
          <p:nvPr/>
        </p:nvSpPr>
        <p:spPr bwMode="auto">
          <a:xfrm>
            <a:off x="3267075" y="4959350"/>
            <a:ext cx="243046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zh-CN" altLang="en-US" sz="2000">
                <a:solidFill>
                  <a:srgbClr val="800000"/>
                </a:solidFill>
                <a:latin typeface="Times New Roman" panose="02020603050405020304" pitchFamily="18" charset="0"/>
                <a:ea typeface="幼圆" panose="02010509060101010101" pitchFamily="49" charset="-122"/>
                <a:sym typeface="Symbol" panose="05050102010706020507" pitchFamily="18" charset="2"/>
              </a:rPr>
              <a:t>附加应力</a:t>
            </a:r>
            <a:r>
              <a:rPr lang="en-US" altLang="zh-CN" sz="2000">
                <a:solidFill>
                  <a:srgbClr val="800000"/>
                </a:solidFill>
                <a:latin typeface="Times New Roman" panose="02020603050405020304" pitchFamily="18" charset="0"/>
                <a:ea typeface="幼圆" panose="02010509060101010101" pitchFamily="49" charset="-122"/>
                <a:sym typeface="Symbol" panose="05050102010706020507" pitchFamily="18" charset="2"/>
              </a:rPr>
              <a:t>:</a:t>
            </a:r>
            <a:r>
              <a:rPr lang="el-GR" altLang="en-US" sz="2400">
                <a:solidFill>
                  <a:srgbClr val="000000"/>
                </a:solidFill>
                <a:latin typeface="Times New Roman" panose="02020603050405020304" pitchFamily="18" charset="0"/>
                <a:ea typeface="幼圆" panose="02010509060101010101" pitchFamily="49" charset="-122"/>
                <a:sym typeface="Symbol" panose="05050102010706020507" pitchFamily="18" charset="2"/>
              </a:rPr>
              <a:t>σ</a:t>
            </a:r>
            <a:r>
              <a:rPr lang="en-US" altLang="zh-CN" sz="2400" baseline="-25000">
                <a:solidFill>
                  <a:srgbClr val="000000"/>
                </a:solidFill>
                <a:latin typeface="Times New Roman" panose="02020603050405020304" pitchFamily="18" charset="0"/>
                <a:ea typeface="幼圆" panose="02010509060101010101" pitchFamily="49" charset="-122"/>
                <a:sym typeface="Symbol" panose="05050102010706020507" pitchFamily="18" charset="2"/>
              </a:rPr>
              <a:t>z</a:t>
            </a:r>
            <a:r>
              <a:rPr lang="en-US" altLang="zh-CN" sz="2400">
                <a:solidFill>
                  <a:srgbClr val="000000"/>
                </a:solidFill>
                <a:latin typeface="Times New Roman" panose="02020603050405020304" pitchFamily="18" charset="0"/>
                <a:ea typeface="幼圆" panose="02010509060101010101" pitchFamily="49" charset="-122"/>
                <a:sym typeface="Symbol" panose="05050102010706020507" pitchFamily="18" charset="2"/>
              </a:rPr>
              <a:t>=p</a:t>
            </a:r>
            <a:endParaRPr lang="en-US" altLang="zh-CN" sz="2400">
              <a:solidFill>
                <a:srgbClr val="000000"/>
              </a:solidFill>
              <a:latin typeface="Times New Roman" panose="02020603050405020304" pitchFamily="18" charset="0"/>
              <a:ea typeface="幼圆" panose="02010509060101010101" pitchFamily="49" charset="-122"/>
              <a:sym typeface="Symbol" panose="05050102010706020507" pitchFamily="18" charset="2"/>
            </a:endParaRPr>
          </a:p>
          <a:p>
            <a:pPr eaLnBrk="1" hangingPunct="1">
              <a:lnSpc>
                <a:spcPct val="120000"/>
              </a:lnSpc>
              <a:buFont typeface="Arial" panose="020B0604020202020204" pitchFamily="34" charset="0"/>
              <a:buNone/>
            </a:pPr>
            <a:r>
              <a:rPr lang="zh-CN" altLang="en-US" sz="2000">
                <a:solidFill>
                  <a:srgbClr val="800000"/>
                </a:solidFill>
                <a:latin typeface="Times New Roman" panose="02020603050405020304" pitchFamily="18" charset="0"/>
                <a:ea typeface="幼圆" panose="02010509060101010101" pitchFamily="49" charset="-122"/>
                <a:sym typeface="Symbol" panose="05050102010706020507" pitchFamily="18" charset="2"/>
              </a:rPr>
              <a:t>超静孔压</a:t>
            </a:r>
            <a:r>
              <a:rPr lang="en-US" altLang="zh-CN" sz="2000">
                <a:solidFill>
                  <a:srgbClr val="800000"/>
                </a:solidFill>
                <a:latin typeface="Times New Roman" panose="02020603050405020304" pitchFamily="18" charset="0"/>
                <a:ea typeface="幼圆" panose="02010509060101010101" pitchFamily="49" charset="-122"/>
                <a:sym typeface="Symbol" panose="05050102010706020507" pitchFamily="18" charset="2"/>
              </a:rPr>
              <a:t>:</a:t>
            </a:r>
            <a:r>
              <a:rPr lang="en-US" altLang="zh-CN" sz="2000">
                <a:solidFill>
                  <a:srgbClr val="000000"/>
                </a:solidFill>
                <a:latin typeface="Times New Roman" panose="02020603050405020304" pitchFamily="18" charset="0"/>
                <a:ea typeface="幼圆" panose="02010509060101010101" pitchFamily="49" charset="-122"/>
                <a:sym typeface="Symbol" panose="05050102010706020507" pitchFamily="18" charset="2"/>
              </a:rPr>
              <a:t>  </a:t>
            </a:r>
            <a:r>
              <a:rPr lang="en-US" altLang="zh-CN" sz="2400">
                <a:solidFill>
                  <a:srgbClr val="000000"/>
                </a:solidFill>
                <a:latin typeface="Times New Roman" panose="02020603050405020304" pitchFamily="18" charset="0"/>
                <a:ea typeface="幼圆" panose="02010509060101010101" pitchFamily="49" charset="-122"/>
                <a:sym typeface="Symbol" panose="05050102010706020507" pitchFamily="18" charset="2"/>
              </a:rPr>
              <a:t>u &lt;</a:t>
            </a:r>
            <a:r>
              <a:rPr lang="en-US" altLang="zh-CN" sz="2400">
                <a:solidFill>
                  <a:srgbClr val="000000"/>
                </a:solidFill>
                <a:latin typeface="Times New Roman" panose="02020603050405020304" pitchFamily="18" charset="0"/>
                <a:sym typeface="Symbol" panose="05050102010706020507" pitchFamily="18" charset="2"/>
              </a:rPr>
              <a:t>p</a:t>
            </a:r>
            <a:endParaRPr lang="en-US" altLang="zh-CN" sz="2400">
              <a:solidFill>
                <a:srgbClr val="000000"/>
              </a:solidFill>
              <a:latin typeface="Times New Roman" panose="02020603050405020304" pitchFamily="18" charset="0"/>
              <a:sym typeface="Symbol" panose="05050102010706020507" pitchFamily="18" charset="2"/>
            </a:endParaRPr>
          </a:p>
          <a:p>
            <a:pPr eaLnBrk="1" hangingPunct="1">
              <a:lnSpc>
                <a:spcPct val="120000"/>
              </a:lnSpc>
              <a:buFont typeface="Arial" panose="020B0604020202020204" pitchFamily="34" charset="0"/>
              <a:buNone/>
            </a:pPr>
            <a:r>
              <a:rPr lang="zh-CN" altLang="en-US" sz="2000">
                <a:solidFill>
                  <a:srgbClr val="800000"/>
                </a:solidFill>
                <a:latin typeface="幼圆" panose="02010509060101010101" pitchFamily="49" charset="-122"/>
                <a:ea typeface="幼圆" panose="02010509060101010101" pitchFamily="49" charset="-122"/>
                <a:sym typeface="Symbol" panose="05050102010706020507" pitchFamily="18" charset="2"/>
              </a:rPr>
              <a:t>有效应力</a:t>
            </a:r>
            <a:r>
              <a:rPr lang="en-US" altLang="zh-CN" sz="2000">
                <a:solidFill>
                  <a:srgbClr val="800000"/>
                </a:solidFill>
                <a:latin typeface="幼圆" panose="02010509060101010101" pitchFamily="49" charset="-122"/>
                <a:ea typeface="幼圆" panose="02010509060101010101" pitchFamily="49" charset="-122"/>
                <a:sym typeface="Symbol" panose="05050102010706020507" pitchFamily="18" charset="2"/>
              </a:rPr>
              <a:t>:</a:t>
            </a:r>
            <a:r>
              <a:rPr lang="el-GR" altLang="en-US" sz="2400">
                <a:solidFill>
                  <a:srgbClr val="000000"/>
                </a:solidFill>
                <a:latin typeface="幼圆" panose="02010509060101010101" pitchFamily="49" charset="-122"/>
                <a:ea typeface="幼圆" panose="02010509060101010101" pitchFamily="49" charset="-122"/>
                <a:sym typeface="Symbol" panose="05050102010706020507" pitchFamily="18" charset="2"/>
              </a:rPr>
              <a:t>σ</a:t>
            </a:r>
            <a:r>
              <a:rPr lang="en-US" altLang="zh-CN" sz="2400">
                <a:solidFill>
                  <a:srgbClr val="000000"/>
                </a:solidFill>
                <a:latin typeface="Times New Roman" panose="02020603050405020304" pitchFamily="18" charset="0"/>
                <a:ea typeface="幼圆" panose="02010509060101010101" pitchFamily="49" charset="-122"/>
                <a:sym typeface="Symbol" panose="05050102010706020507" pitchFamily="18" charset="2"/>
              </a:rPr>
              <a:t>’</a:t>
            </a:r>
            <a:r>
              <a:rPr lang="en-US" altLang="zh-CN" sz="2400" baseline="-25000">
                <a:solidFill>
                  <a:srgbClr val="000000"/>
                </a:solidFill>
                <a:latin typeface="Times New Roman" panose="02020603050405020304" pitchFamily="18" charset="0"/>
                <a:ea typeface="幼圆" panose="02010509060101010101" pitchFamily="49" charset="-122"/>
                <a:sym typeface="Symbol" panose="05050102010706020507" pitchFamily="18" charset="2"/>
              </a:rPr>
              <a:t>z</a:t>
            </a:r>
            <a:r>
              <a:rPr lang="en-US" altLang="zh-CN" sz="2400">
                <a:solidFill>
                  <a:srgbClr val="000000"/>
                </a:solidFill>
                <a:latin typeface="Times New Roman" panose="02020603050405020304" pitchFamily="18" charset="0"/>
                <a:ea typeface="幼圆" panose="02010509060101010101" pitchFamily="49" charset="-122"/>
                <a:sym typeface="Symbol" panose="05050102010706020507" pitchFamily="18" charset="2"/>
              </a:rPr>
              <a:t>&gt;0</a:t>
            </a:r>
            <a:endParaRPr lang="en-US" altLang="zh-CN" sz="2400">
              <a:solidFill>
                <a:srgbClr val="000000"/>
              </a:solidFill>
              <a:latin typeface="Times New Roman" panose="02020603050405020304" pitchFamily="18" charset="0"/>
              <a:sym typeface="Symbol" panose="05050102010706020507" pitchFamily="18" charset="2"/>
            </a:endParaRPr>
          </a:p>
        </p:txBody>
      </p:sp>
      <p:sp>
        <p:nvSpPr>
          <p:cNvPr id="89188" name="Text Box 102"/>
          <p:cNvSpPr txBox="1">
            <a:spLocks noChangeArrowheads="1"/>
          </p:cNvSpPr>
          <p:nvPr/>
        </p:nvSpPr>
        <p:spPr bwMode="auto">
          <a:xfrm>
            <a:off x="6102350" y="4959350"/>
            <a:ext cx="243046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zh-CN" altLang="en-US" sz="2000">
                <a:solidFill>
                  <a:srgbClr val="800000"/>
                </a:solidFill>
                <a:latin typeface="Times New Roman" panose="02020603050405020304" pitchFamily="18" charset="0"/>
                <a:ea typeface="幼圆" panose="02010509060101010101" pitchFamily="49" charset="-122"/>
                <a:sym typeface="Symbol" panose="05050102010706020507" pitchFamily="18" charset="2"/>
              </a:rPr>
              <a:t>附加应力</a:t>
            </a:r>
            <a:r>
              <a:rPr lang="en-US" altLang="zh-CN" sz="2000">
                <a:solidFill>
                  <a:srgbClr val="800000"/>
                </a:solidFill>
                <a:latin typeface="Times New Roman" panose="02020603050405020304" pitchFamily="18" charset="0"/>
                <a:ea typeface="幼圆" panose="02010509060101010101" pitchFamily="49" charset="-122"/>
                <a:sym typeface="Symbol" panose="05050102010706020507" pitchFamily="18" charset="2"/>
              </a:rPr>
              <a:t>:</a:t>
            </a:r>
            <a:r>
              <a:rPr lang="el-GR" altLang="en-US" sz="2400">
                <a:solidFill>
                  <a:srgbClr val="000000"/>
                </a:solidFill>
                <a:latin typeface="Times New Roman" panose="02020603050405020304" pitchFamily="18" charset="0"/>
                <a:ea typeface="幼圆" panose="02010509060101010101" pitchFamily="49" charset="-122"/>
                <a:sym typeface="Symbol" panose="05050102010706020507" pitchFamily="18" charset="2"/>
              </a:rPr>
              <a:t>σ</a:t>
            </a:r>
            <a:r>
              <a:rPr lang="en-US" altLang="zh-CN" sz="2400" baseline="-25000">
                <a:solidFill>
                  <a:srgbClr val="000000"/>
                </a:solidFill>
                <a:latin typeface="Times New Roman" panose="02020603050405020304" pitchFamily="18" charset="0"/>
                <a:ea typeface="幼圆" panose="02010509060101010101" pitchFamily="49" charset="-122"/>
                <a:sym typeface="Symbol" panose="05050102010706020507" pitchFamily="18" charset="2"/>
              </a:rPr>
              <a:t>z</a:t>
            </a:r>
            <a:r>
              <a:rPr lang="en-US" altLang="zh-CN" sz="2400">
                <a:solidFill>
                  <a:srgbClr val="000000"/>
                </a:solidFill>
                <a:latin typeface="Times New Roman" panose="02020603050405020304" pitchFamily="18" charset="0"/>
                <a:ea typeface="幼圆" panose="02010509060101010101" pitchFamily="49" charset="-122"/>
                <a:sym typeface="Symbol" panose="05050102010706020507" pitchFamily="18" charset="2"/>
              </a:rPr>
              <a:t>=p</a:t>
            </a:r>
            <a:endParaRPr lang="en-US" altLang="zh-CN" sz="2400">
              <a:solidFill>
                <a:srgbClr val="000000"/>
              </a:solidFill>
              <a:latin typeface="Times New Roman" panose="02020603050405020304" pitchFamily="18" charset="0"/>
              <a:ea typeface="幼圆" panose="02010509060101010101" pitchFamily="49" charset="-122"/>
              <a:sym typeface="Symbol" panose="05050102010706020507" pitchFamily="18" charset="2"/>
            </a:endParaRPr>
          </a:p>
          <a:p>
            <a:pPr eaLnBrk="1" hangingPunct="1">
              <a:lnSpc>
                <a:spcPct val="120000"/>
              </a:lnSpc>
              <a:buFont typeface="Arial" panose="020B0604020202020204" pitchFamily="34" charset="0"/>
              <a:buNone/>
            </a:pPr>
            <a:r>
              <a:rPr lang="zh-CN" altLang="en-US" sz="2000">
                <a:solidFill>
                  <a:srgbClr val="800000"/>
                </a:solidFill>
                <a:latin typeface="Times New Roman" panose="02020603050405020304" pitchFamily="18" charset="0"/>
                <a:ea typeface="幼圆" panose="02010509060101010101" pitchFamily="49" charset="-122"/>
                <a:sym typeface="Symbol" panose="05050102010706020507" pitchFamily="18" charset="2"/>
              </a:rPr>
              <a:t>超静孔压</a:t>
            </a:r>
            <a:r>
              <a:rPr lang="en-US" altLang="zh-CN" sz="2000">
                <a:solidFill>
                  <a:srgbClr val="800000"/>
                </a:solidFill>
                <a:latin typeface="Times New Roman" panose="02020603050405020304" pitchFamily="18" charset="0"/>
                <a:ea typeface="幼圆" panose="02010509060101010101" pitchFamily="49" charset="-122"/>
                <a:sym typeface="Symbol" panose="05050102010706020507" pitchFamily="18" charset="2"/>
              </a:rPr>
              <a:t>:</a:t>
            </a:r>
            <a:r>
              <a:rPr lang="en-US" altLang="zh-CN" sz="2000">
                <a:solidFill>
                  <a:srgbClr val="000000"/>
                </a:solidFill>
                <a:latin typeface="Times New Roman" panose="02020603050405020304" pitchFamily="18" charset="0"/>
                <a:ea typeface="幼圆" panose="02010509060101010101" pitchFamily="49" charset="-122"/>
                <a:sym typeface="Symbol" panose="05050102010706020507" pitchFamily="18" charset="2"/>
              </a:rPr>
              <a:t>  </a:t>
            </a:r>
            <a:r>
              <a:rPr lang="en-US" altLang="zh-CN" sz="2400">
                <a:solidFill>
                  <a:srgbClr val="000000"/>
                </a:solidFill>
                <a:latin typeface="Times New Roman" panose="02020603050405020304" pitchFamily="18" charset="0"/>
                <a:ea typeface="幼圆" panose="02010509060101010101" pitchFamily="49" charset="-122"/>
                <a:sym typeface="Symbol" panose="05050102010706020507" pitchFamily="18" charset="2"/>
              </a:rPr>
              <a:t>u =0</a:t>
            </a:r>
            <a:endParaRPr lang="en-US" altLang="zh-CN" sz="2400">
              <a:solidFill>
                <a:srgbClr val="000000"/>
              </a:solidFill>
              <a:latin typeface="Times New Roman" panose="02020603050405020304" pitchFamily="18" charset="0"/>
              <a:sym typeface="Symbol" panose="05050102010706020507" pitchFamily="18" charset="2"/>
            </a:endParaRPr>
          </a:p>
          <a:p>
            <a:pPr eaLnBrk="1" hangingPunct="1">
              <a:lnSpc>
                <a:spcPct val="120000"/>
              </a:lnSpc>
              <a:buFont typeface="Arial" panose="020B0604020202020204" pitchFamily="34" charset="0"/>
              <a:buNone/>
            </a:pPr>
            <a:r>
              <a:rPr lang="zh-CN" altLang="en-US" sz="2000">
                <a:solidFill>
                  <a:srgbClr val="800000"/>
                </a:solidFill>
                <a:latin typeface="幼圆" panose="02010509060101010101" pitchFamily="49" charset="-122"/>
                <a:ea typeface="幼圆" panose="02010509060101010101" pitchFamily="49" charset="-122"/>
                <a:sym typeface="Symbol" panose="05050102010706020507" pitchFamily="18" charset="2"/>
              </a:rPr>
              <a:t>有效应力</a:t>
            </a:r>
            <a:r>
              <a:rPr lang="en-US" altLang="zh-CN" sz="2000">
                <a:solidFill>
                  <a:srgbClr val="800000"/>
                </a:solidFill>
                <a:latin typeface="幼圆" panose="02010509060101010101" pitchFamily="49" charset="-122"/>
                <a:ea typeface="幼圆" panose="02010509060101010101" pitchFamily="49" charset="-122"/>
                <a:sym typeface="Symbol" panose="05050102010706020507" pitchFamily="18" charset="2"/>
              </a:rPr>
              <a:t>:</a:t>
            </a:r>
            <a:r>
              <a:rPr lang="el-GR" altLang="en-US" sz="2400">
                <a:solidFill>
                  <a:srgbClr val="000000"/>
                </a:solidFill>
                <a:latin typeface="幼圆" panose="02010509060101010101" pitchFamily="49" charset="-122"/>
                <a:ea typeface="幼圆" panose="02010509060101010101" pitchFamily="49" charset="-122"/>
                <a:sym typeface="Symbol" panose="05050102010706020507" pitchFamily="18" charset="2"/>
              </a:rPr>
              <a:t>σ</a:t>
            </a:r>
            <a:r>
              <a:rPr lang="en-US" altLang="zh-CN" sz="2400">
                <a:solidFill>
                  <a:srgbClr val="000000"/>
                </a:solidFill>
                <a:latin typeface="Times New Roman" panose="02020603050405020304" pitchFamily="18" charset="0"/>
                <a:ea typeface="幼圆" panose="02010509060101010101" pitchFamily="49" charset="-122"/>
                <a:sym typeface="Symbol" panose="05050102010706020507" pitchFamily="18" charset="2"/>
              </a:rPr>
              <a:t>’</a:t>
            </a:r>
            <a:r>
              <a:rPr lang="en-US" altLang="zh-CN" sz="2400" baseline="-25000">
                <a:solidFill>
                  <a:srgbClr val="000000"/>
                </a:solidFill>
                <a:latin typeface="Times New Roman" panose="02020603050405020304" pitchFamily="18" charset="0"/>
                <a:ea typeface="幼圆" panose="02010509060101010101" pitchFamily="49" charset="-122"/>
                <a:sym typeface="Symbol" panose="05050102010706020507" pitchFamily="18" charset="2"/>
              </a:rPr>
              <a:t>z</a:t>
            </a:r>
            <a:r>
              <a:rPr lang="en-US" altLang="zh-CN" sz="2400">
                <a:solidFill>
                  <a:srgbClr val="000000"/>
                </a:solidFill>
                <a:latin typeface="Times New Roman" panose="02020603050405020304" pitchFamily="18" charset="0"/>
                <a:ea typeface="幼圆" panose="02010509060101010101" pitchFamily="49" charset="-122"/>
                <a:sym typeface="Symbol" panose="05050102010706020507" pitchFamily="18" charset="2"/>
              </a:rPr>
              <a:t>=p</a:t>
            </a:r>
            <a:endParaRPr lang="en-US" altLang="zh-CN" sz="2400">
              <a:solidFill>
                <a:srgbClr val="000000"/>
              </a:solidFill>
              <a:latin typeface="Times New Roman" panose="02020603050405020304" pitchFamily="18" charset="0"/>
              <a:sym typeface="Symbol" panose="05050102010706020507" pitchFamily="18" charset="2"/>
            </a:endParaRPr>
          </a:p>
        </p:txBody>
      </p:sp>
      <p:sp>
        <p:nvSpPr>
          <p:cNvPr id="99" name="Text Box 12"/>
          <p:cNvSpPr txBox="1">
            <a:spLocks noChangeArrowheads="1"/>
          </p:cNvSpPr>
          <p:nvPr/>
        </p:nvSpPr>
        <p:spPr bwMode="auto">
          <a:xfrm>
            <a:off x="4484687" y="592104"/>
            <a:ext cx="278607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Clr>
                <a:srgbClr val="009900"/>
              </a:buClr>
              <a:buFont typeface="Wingdings" panose="05000000000000000000" pitchFamily="2" charset="2"/>
              <a:buChar char="v"/>
            </a:pPr>
            <a:r>
              <a:rPr lang="en-US" altLang="zh-CN" sz="2000" dirty="0">
                <a:solidFill>
                  <a:srgbClr val="800000"/>
                </a:solidFill>
                <a:latin typeface="宋体" panose="02010600030101010101" pitchFamily="2" charset="-122"/>
                <a:sym typeface="Symbol" panose="05050102010706020507" pitchFamily="18" charset="2"/>
              </a:rPr>
              <a:t>u,</a:t>
            </a:r>
            <a:r>
              <a:rPr lang="el-GR" altLang="en-US" sz="2000" dirty="0">
                <a:solidFill>
                  <a:srgbClr val="800000"/>
                </a:solidFill>
                <a:latin typeface="宋体" panose="02010600030101010101" pitchFamily="2" charset="-122"/>
                <a:sym typeface="Symbol" panose="05050102010706020507" pitchFamily="18" charset="2"/>
              </a:rPr>
              <a:t>σ</a:t>
            </a:r>
            <a:r>
              <a:rPr lang="en-US" altLang="zh-CN" sz="2000" dirty="0">
                <a:solidFill>
                  <a:srgbClr val="800000"/>
                </a:solidFill>
                <a:latin typeface="宋体" panose="02010600030101010101" pitchFamily="2" charset="-122"/>
                <a:sym typeface="Symbol" panose="05050102010706020507" pitchFamily="18" charset="2"/>
              </a:rPr>
              <a:t>’</a:t>
            </a:r>
            <a:r>
              <a:rPr lang="zh-CN" altLang="en-US" sz="2000" dirty="0">
                <a:solidFill>
                  <a:srgbClr val="800000"/>
                </a:solidFill>
                <a:latin typeface="宋体" panose="02010600030101010101" pitchFamily="2" charset="-122"/>
                <a:sym typeface="Symbol" panose="05050102010706020507" pitchFamily="18" charset="2"/>
              </a:rPr>
              <a:t>随时间在变化</a:t>
            </a:r>
            <a:endParaRPr lang="zh-CN" altLang="en-US" sz="2000" dirty="0">
              <a:solidFill>
                <a:srgbClr val="800000"/>
              </a:solidFill>
              <a:latin typeface="宋体" panose="02010600030101010101" pitchFamily="2" charset="-122"/>
              <a:sym typeface="Symbol" panose="05050102010706020507" pitchFamily="18" charset="2"/>
            </a:endParaRPr>
          </a:p>
        </p:txBody>
      </p:sp>
      <p:sp>
        <p:nvSpPr>
          <p:cNvPr id="100" name="Text Box 13"/>
          <p:cNvSpPr txBox="1">
            <a:spLocks noChangeArrowheads="1"/>
          </p:cNvSpPr>
          <p:nvPr/>
        </p:nvSpPr>
        <p:spPr bwMode="auto">
          <a:xfrm>
            <a:off x="4501174" y="903685"/>
            <a:ext cx="430982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Clr>
                <a:srgbClr val="009900"/>
              </a:buClr>
              <a:buFont typeface="Wingdings" panose="05000000000000000000" pitchFamily="2" charset="2"/>
              <a:buChar char="v"/>
            </a:pPr>
            <a:r>
              <a:rPr lang="zh-CN" altLang="en-US" sz="2000" dirty="0">
                <a:solidFill>
                  <a:srgbClr val="800000"/>
                </a:solidFill>
                <a:latin typeface="+mn-ea"/>
                <a:ea typeface="+mn-ea"/>
                <a:sym typeface="Symbol" panose="05050102010706020507" pitchFamily="18" charset="2"/>
              </a:rPr>
              <a:t>产生超静</a:t>
            </a:r>
            <a:r>
              <a:rPr lang="zh-CN" altLang="en-US" sz="2000" dirty="0" smtClean="0">
                <a:solidFill>
                  <a:srgbClr val="800000"/>
                </a:solidFill>
                <a:latin typeface="+mn-ea"/>
                <a:ea typeface="+mn-ea"/>
                <a:sym typeface="Symbol" panose="05050102010706020507" pitchFamily="18" charset="2"/>
              </a:rPr>
              <a:t>孔隙水压力（</a:t>
            </a:r>
            <a:r>
              <a:rPr lang="zh-CN" altLang="en-US" sz="1600" dirty="0" smtClean="0">
                <a:solidFill>
                  <a:srgbClr val="3333FF"/>
                </a:solidFill>
                <a:latin typeface="+mn-ea"/>
                <a:ea typeface="+mn-ea"/>
              </a:rPr>
              <a:t>有效应力</a:t>
            </a:r>
            <a:r>
              <a:rPr lang="en-US" altLang="zh-CN" sz="1600" dirty="0">
                <a:solidFill>
                  <a:srgbClr val="3333FF"/>
                </a:solidFill>
                <a:latin typeface="+mn-ea"/>
                <a:ea typeface="+mn-ea"/>
              </a:rPr>
              <a:t>=</a:t>
            </a:r>
            <a:r>
              <a:rPr lang="zh-CN" altLang="en-US" sz="1600" dirty="0">
                <a:solidFill>
                  <a:srgbClr val="3333FF"/>
                </a:solidFill>
                <a:latin typeface="+mn-ea"/>
                <a:ea typeface="+mn-ea"/>
              </a:rPr>
              <a:t>有效附加应力</a:t>
            </a:r>
            <a:r>
              <a:rPr lang="zh-CN" altLang="en-US" sz="2000" dirty="0" smtClean="0">
                <a:solidFill>
                  <a:srgbClr val="800000"/>
                </a:solidFill>
                <a:latin typeface="+mn-ea"/>
                <a:ea typeface="+mn-ea"/>
                <a:sym typeface="Symbol" panose="05050102010706020507" pitchFamily="18" charset="2"/>
              </a:rPr>
              <a:t>）</a:t>
            </a:r>
            <a:endParaRPr lang="zh-CN" altLang="en-US" sz="2000" dirty="0">
              <a:solidFill>
                <a:srgbClr val="800000"/>
              </a:solidFill>
              <a:latin typeface="+mn-ea"/>
              <a:ea typeface="+mn-ea"/>
              <a:sym typeface="Symbol" panose="05050102010706020507" pitchFamily="18" charset="2"/>
            </a:endParaRPr>
          </a:p>
        </p:txBody>
      </p:sp>
      <p:sp>
        <p:nvSpPr>
          <p:cNvPr id="102" name="Rectangle 5"/>
          <p:cNvSpPr>
            <a:spLocks noChangeArrowheads="1"/>
          </p:cNvSpPr>
          <p:nvPr/>
        </p:nvSpPr>
        <p:spPr bwMode="auto">
          <a:xfrm>
            <a:off x="1" y="0"/>
            <a:ext cx="5364088"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.4 </a:t>
            </a:r>
            <a:r>
              <a:rPr lang="zh-CN" altLang="en-US" sz="3200" dirty="0">
                <a:solidFill>
                  <a:srgbClr val="FF3300"/>
                </a:solidFill>
                <a:latin typeface="Times New Roman" panose="02020603050405020304" pitchFamily="18" charset="0"/>
                <a:ea typeface="+mj-ea"/>
                <a:cs typeface="Times New Roman" panose="02020603050405020304" pitchFamily="18" charset="0"/>
              </a:rPr>
              <a:t>地基</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变形与时间的关系</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89092"/>
                                        </p:tgtEl>
                                        <p:attrNameLst>
                                          <p:attrName>style.visibility</p:attrName>
                                        </p:attrNameLst>
                                      </p:cBhvr>
                                      <p:to>
                                        <p:strVal val="visible"/>
                                      </p:to>
                                    </p:set>
                                    <p:animEffect transition="in" filter="wipe(left)">
                                      <p:cBhvr>
                                        <p:cTn id="13" dur="500"/>
                                        <p:tgtEl>
                                          <p:spTgt spid="8909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89161">
                                            <p:txEl>
                                              <p:pRg st="0" end="0"/>
                                            </p:txEl>
                                          </p:spTgt>
                                        </p:tgtEl>
                                        <p:attrNameLst>
                                          <p:attrName>style.visibility</p:attrName>
                                        </p:attrNameLst>
                                      </p:cBhvr>
                                      <p:to>
                                        <p:strVal val="visible"/>
                                      </p:to>
                                    </p:set>
                                    <p:animEffect transition="in" filter="wipe(left)">
                                      <p:cBhvr>
                                        <p:cTn id="18" dur="500"/>
                                        <p:tgtEl>
                                          <p:spTgt spid="8916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89161">
                                            <p:txEl>
                                              <p:pRg st="1" end="1"/>
                                            </p:txEl>
                                          </p:spTgt>
                                        </p:tgtEl>
                                        <p:attrNameLst>
                                          <p:attrName>style.visibility</p:attrName>
                                        </p:attrNameLst>
                                      </p:cBhvr>
                                      <p:to>
                                        <p:strVal val="visible"/>
                                      </p:to>
                                    </p:set>
                                    <p:animEffect transition="in" filter="wipe(left)">
                                      <p:cBhvr>
                                        <p:cTn id="23" dur="500"/>
                                        <p:tgtEl>
                                          <p:spTgt spid="8916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89161">
                                            <p:txEl>
                                              <p:pRg st="2" end="2"/>
                                            </p:txEl>
                                          </p:spTgt>
                                        </p:tgtEl>
                                        <p:attrNameLst>
                                          <p:attrName>style.visibility</p:attrName>
                                        </p:attrNameLst>
                                      </p:cBhvr>
                                      <p:to>
                                        <p:strVal val="visible"/>
                                      </p:to>
                                    </p:set>
                                    <p:animEffect transition="in" filter="wipe(left)">
                                      <p:cBhvr>
                                        <p:cTn id="28" dur="500"/>
                                        <p:tgtEl>
                                          <p:spTgt spid="89161">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slide(fromLeft)">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89093"/>
                                        </p:tgtEl>
                                        <p:attrNameLst>
                                          <p:attrName>style.visibility</p:attrName>
                                        </p:attrNameLst>
                                      </p:cBhvr>
                                      <p:to>
                                        <p:strVal val="visible"/>
                                      </p:to>
                                    </p:set>
                                    <p:animEffect transition="in" filter="wipe(left)">
                                      <p:cBhvr>
                                        <p:cTn id="38" dur="500"/>
                                        <p:tgtEl>
                                          <p:spTgt spid="8909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slide(fromLeft)">
                                      <p:cBhvr>
                                        <p:cTn id="43" dur="500"/>
                                        <p:tgtEl>
                                          <p:spTgt spid="3"/>
                                        </p:tgtEl>
                                      </p:cBhvr>
                                    </p:animEffect>
                                  </p:childTnLst>
                                </p:cTn>
                              </p:par>
                              <p:par>
                                <p:cTn id="44" presetID="12" presetClass="entr" presetSubtype="8"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slide(fromLeft)">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xit" presetSubtype="0" fill="hold" nodeType="clickEffect">
                                  <p:stCondLst>
                                    <p:cond delay="0"/>
                                  </p:stCondLst>
                                  <p:childTnLst>
                                    <p:animEffect transition="out" filter="fade">
                                      <p:cBhvr>
                                        <p:cTn id="50" dur="2000"/>
                                        <p:tgtEl>
                                          <p:spTgt spid="14"/>
                                        </p:tgtEl>
                                      </p:cBhvr>
                                    </p:animEffect>
                                    <p:anim calcmode="lin" valueType="num">
                                      <p:cBhvr>
                                        <p:cTn id="51" dur="2000"/>
                                        <p:tgtEl>
                                          <p:spTgt spid="14"/>
                                        </p:tgtEl>
                                        <p:attrNameLst>
                                          <p:attrName>ppt_x</p:attrName>
                                        </p:attrNameLst>
                                      </p:cBhvr>
                                      <p:tavLst>
                                        <p:tav tm="0">
                                          <p:val>
                                            <p:strVal val="ppt_x"/>
                                          </p:val>
                                        </p:tav>
                                        <p:tav tm="100000">
                                          <p:val>
                                            <p:strVal val="ppt_x"/>
                                          </p:val>
                                        </p:tav>
                                      </p:tavLst>
                                    </p:anim>
                                    <p:anim calcmode="lin" valueType="num">
                                      <p:cBhvr>
                                        <p:cTn id="52" dur="200" decel="100000"/>
                                        <p:tgtEl>
                                          <p:spTgt spid="14"/>
                                        </p:tgtEl>
                                        <p:attrNameLst>
                                          <p:attrName>ppt_y</p:attrName>
                                        </p:attrNameLst>
                                      </p:cBhvr>
                                      <p:tavLst>
                                        <p:tav tm="0">
                                          <p:val>
                                            <p:strVal val="ppt_y"/>
                                          </p:val>
                                        </p:tav>
                                        <p:tav tm="100000">
                                          <p:val>
                                            <p:strVal val="ppt_y-.03"/>
                                          </p:val>
                                        </p:tav>
                                      </p:tavLst>
                                    </p:anim>
                                    <p:anim calcmode="lin" valueType="num">
                                      <p:cBhvr>
                                        <p:cTn id="53" dur="1800" accel="100000">
                                          <p:stCondLst>
                                            <p:cond delay="200"/>
                                          </p:stCondLst>
                                        </p:cTn>
                                        <p:tgtEl>
                                          <p:spTgt spid="14"/>
                                        </p:tgtEl>
                                        <p:attrNameLst>
                                          <p:attrName>ppt_y</p:attrName>
                                        </p:attrNameLst>
                                      </p:cBhvr>
                                      <p:tavLst>
                                        <p:tav tm="0">
                                          <p:val>
                                            <p:strVal val="ppt_y"/>
                                          </p:val>
                                        </p:tav>
                                        <p:tav tm="100000">
                                          <p:val>
                                            <p:strVal val="ppt_y+1"/>
                                          </p:val>
                                        </p:tav>
                                      </p:tavLst>
                                    </p:anim>
                                    <p:set>
                                      <p:cBhvr>
                                        <p:cTn id="54" dur="1" fill="hold">
                                          <p:stCondLst>
                                            <p:cond delay="1999"/>
                                          </p:stCondLst>
                                        </p:cTn>
                                        <p:tgtEl>
                                          <p:spTgt spid="14"/>
                                        </p:tgtEl>
                                        <p:attrNameLst>
                                          <p:attrName>style.visibility</p:attrName>
                                        </p:attrNameLst>
                                      </p:cBhvr>
                                      <p:to>
                                        <p:strVal val="hidden"/>
                                      </p:to>
                                    </p:set>
                                  </p:childTnLst>
                                </p:cTn>
                              </p:par>
                            </p:childTnLst>
                          </p:cTn>
                        </p:par>
                        <p:par>
                          <p:cTn id="55" fill="hold">
                            <p:stCondLst>
                              <p:cond delay="2000"/>
                            </p:stCondLst>
                            <p:childTnLst>
                              <p:par>
                                <p:cTn id="56" presetID="22" presetClass="entr" presetSubtype="1"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up)">
                                      <p:cBhvr>
                                        <p:cTn id="58" dur="2000"/>
                                        <p:tgtEl>
                                          <p:spTgt spid="6"/>
                                        </p:tgtEl>
                                      </p:cBhvr>
                                    </p:animEffect>
                                  </p:childTnLst>
                                </p:cTn>
                              </p:par>
                              <p:par>
                                <p:cTn id="59" presetID="12" presetClass="entr" presetSubtype="1" fill="hold" grpId="0" nodeType="withEffect">
                                  <p:stCondLst>
                                    <p:cond delay="0"/>
                                  </p:stCondLst>
                                  <p:childTnLst>
                                    <p:set>
                                      <p:cBhvr>
                                        <p:cTn id="60" dur="1" fill="hold">
                                          <p:stCondLst>
                                            <p:cond delay="0"/>
                                          </p:stCondLst>
                                        </p:cTn>
                                        <p:tgtEl>
                                          <p:spTgt spid="89135"/>
                                        </p:tgtEl>
                                        <p:attrNameLst>
                                          <p:attrName>style.visibility</p:attrName>
                                        </p:attrNameLst>
                                      </p:cBhvr>
                                      <p:to>
                                        <p:strVal val="visible"/>
                                      </p:to>
                                    </p:set>
                                    <p:animEffect transition="in" filter="slide(fromTop)">
                                      <p:cBhvr>
                                        <p:cTn id="61" dur="500"/>
                                        <p:tgtEl>
                                          <p:spTgt spid="8913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89096"/>
                                        </p:tgtEl>
                                        <p:attrNameLst>
                                          <p:attrName>style.visibility</p:attrName>
                                        </p:attrNameLst>
                                      </p:cBhvr>
                                      <p:to>
                                        <p:strVal val="visible"/>
                                      </p:to>
                                    </p:set>
                                    <p:animEffect transition="in" filter="wipe(down)">
                                      <p:cBhvr>
                                        <p:cTn id="66" dur="500"/>
                                        <p:tgtEl>
                                          <p:spTgt spid="8909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89187">
                                            <p:txEl>
                                              <p:pRg st="0" end="0"/>
                                            </p:txEl>
                                          </p:spTgt>
                                        </p:tgtEl>
                                        <p:attrNameLst>
                                          <p:attrName>style.visibility</p:attrName>
                                        </p:attrNameLst>
                                      </p:cBhvr>
                                      <p:to>
                                        <p:strVal val="visible"/>
                                      </p:to>
                                    </p:set>
                                    <p:animEffect transition="in" filter="wipe(left)">
                                      <p:cBhvr>
                                        <p:cTn id="71" dur="500"/>
                                        <p:tgtEl>
                                          <p:spTgt spid="89187">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89187">
                                            <p:txEl>
                                              <p:pRg st="1" end="1"/>
                                            </p:txEl>
                                          </p:spTgt>
                                        </p:tgtEl>
                                        <p:attrNameLst>
                                          <p:attrName>style.visibility</p:attrName>
                                        </p:attrNameLst>
                                      </p:cBhvr>
                                      <p:to>
                                        <p:strVal val="visible"/>
                                      </p:to>
                                    </p:set>
                                    <p:animEffect transition="in" filter="wipe(left)">
                                      <p:cBhvr>
                                        <p:cTn id="76" dur="500"/>
                                        <p:tgtEl>
                                          <p:spTgt spid="89187">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89187">
                                            <p:txEl>
                                              <p:pRg st="2" end="2"/>
                                            </p:txEl>
                                          </p:spTgt>
                                        </p:tgtEl>
                                        <p:attrNameLst>
                                          <p:attrName>style.visibility</p:attrName>
                                        </p:attrNameLst>
                                      </p:cBhvr>
                                      <p:to>
                                        <p:strVal val="visible"/>
                                      </p:to>
                                    </p:set>
                                    <p:animEffect transition="in" filter="wipe(left)">
                                      <p:cBhvr>
                                        <p:cTn id="81" dur="500"/>
                                        <p:tgtEl>
                                          <p:spTgt spid="89187">
                                            <p:txEl>
                                              <p:pRg st="2" end="2"/>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2" presetClass="entr" presetSubtype="8" fill="hold" nodeType="click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slide(fromLeft)">
                                      <p:cBhvr>
                                        <p:cTn id="86" dur="500"/>
                                        <p:tgtEl>
                                          <p:spTgt spid="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89094"/>
                                        </p:tgtEl>
                                        <p:attrNameLst>
                                          <p:attrName>style.visibility</p:attrName>
                                        </p:attrNameLst>
                                      </p:cBhvr>
                                      <p:to>
                                        <p:strVal val="visible"/>
                                      </p:to>
                                    </p:set>
                                    <p:animEffect transition="in" filter="wipe(left)">
                                      <p:cBhvr>
                                        <p:cTn id="91" dur="500"/>
                                        <p:tgtEl>
                                          <p:spTgt spid="89094"/>
                                        </p:tgtEl>
                                      </p:cBhvr>
                                    </p:animEffect>
                                  </p:childTnLst>
                                </p:cTn>
                              </p:par>
                            </p:childTnLst>
                          </p:cTn>
                        </p:par>
                      </p:childTnLst>
                    </p:cTn>
                  </p:par>
                  <p:par>
                    <p:cTn id="92" fill="hold">
                      <p:stCondLst>
                        <p:cond delay="indefinite"/>
                      </p:stCondLst>
                      <p:childTnLst>
                        <p:par>
                          <p:cTn id="93" fill="hold">
                            <p:stCondLst>
                              <p:cond delay="0"/>
                            </p:stCondLst>
                            <p:childTnLst>
                              <p:par>
                                <p:cTn id="94" presetID="12" presetClass="entr" presetSubtype="8" fill="hold" nodeType="click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slide(fromLeft)">
                                      <p:cBhvr>
                                        <p:cTn id="96" dur="500"/>
                                        <p:tgtEl>
                                          <p:spTgt spid="9"/>
                                        </p:tgtEl>
                                      </p:cBhvr>
                                    </p:animEffect>
                                  </p:childTnLst>
                                </p:cTn>
                              </p:par>
                              <p:par>
                                <p:cTn id="97" presetID="12" presetClass="entr" presetSubtype="8" fill="hold" nodeType="with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slide(fromLeft)">
                                      <p:cBhvr>
                                        <p:cTn id="99" dur="500"/>
                                        <p:tgtEl>
                                          <p:spTgt spid="12"/>
                                        </p:tgtEl>
                                      </p:cBhvr>
                                    </p:animEffect>
                                  </p:childTnLst>
                                </p:cTn>
                              </p:par>
                            </p:childTnLst>
                          </p:cTn>
                        </p:par>
                      </p:childTnLst>
                    </p:cTn>
                  </p:par>
                  <p:par>
                    <p:cTn id="100" fill="hold">
                      <p:stCondLst>
                        <p:cond delay="indefinite"/>
                      </p:stCondLst>
                      <p:childTnLst>
                        <p:par>
                          <p:cTn id="101" fill="hold">
                            <p:stCondLst>
                              <p:cond delay="0"/>
                            </p:stCondLst>
                            <p:childTnLst>
                              <p:par>
                                <p:cTn id="102" presetID="37" presetClass="exit" presetSubtype="0" fill="hold" nodeType="clickEffect">
                                  <p:stCondLst>
                                    <p:cond delay="0"/>
                                  </p:stCondLst>
                                  <p:childTnLst>
                                    <p:animEffect transition="out" filter="fade">
                                      <p:cBhvr>
                                        <p:cTn id="103" dur="1000"/>
                                        <p:tgtEl>
                                          <p:spTgt spid="12"/>
                                        </p:tgtEl>
                                      </p:cBhvr>
                                    </p:animEffect>
                                    <p:anim calcmode="lin" valueType="num">
                                      <p:cBhvr>
                                        <p:cTn id="104" dur="1000"/>
                                        <p:tgtEl>
                                          <p:spTgt spid="12"/>
                                        </p:tgtEl>
                                        <p:attrNameLst>
                                          <p:attrName>ppt_x</p:attrName>
                                        </p:attrNameLst>
                                      </p:cBhvr>
                                      <p:tavLst>
                                        <p:tav tm="0">
                                          <p:val>
                                            <p:strVal val="ppt_x"/>
                                          </p:val>
                                        </p:tav>
                                        <p:tav tm="100000">
                                          <p:val>
                                            <p:strVal val="ppt_x"/>
                                          </p:val>
                                        </p:tav>
                                      </p:tavLst>
                                    </p:anim>
                                    <p:anim calcmode="lin" valueType="num">
                                      <p:cBhvr>
                                        <p:cTn id="105" dur="100" decel="100000"/>
                                        <p:tgtEl>
                                          <p:spTgt spid="12"/>
                                        </p:tgtEl>
                                        <p:attrNameLst>
                                          <p:attrName>ppt_y</p:attrName>
                                        </p:attrNameLst>
                                      </p:cBhvr>
                                      <p:tavLst>
                                        <p:tav tm="0">
                                          <p:val>
                                            <p:strVal val="ppt_y"/>
                                          </p:val>
                                        </p:tav>
                                        <p:tav tm="100000">
                                          <p:val>
                                            <p:strVal val="ppt_y-.03"/>
                                          </p:val>
                                        </p:tav>
                                      </p:tavLst>
                                    </p:anim>
                                    <p:anim calcmode="lin" valueType="num">
                                      <p:cBhvr>
                                        <p:cTn id="106" dur="900" accel="100000">
                                          <p:stCondLst>
                                            <p:cond delay="100"/>
                                          </p:stCondLst>
                                        </p:cTn>
                                        <p:tgtEl>
                                          <p:spTgt spid="12"/>
                                        </p:tgtEl>
                                        <p:attrNameLst>
                                          <p:attrName>ppt_y</p:attrName>
                                        </p:attrNameLst>
                                      </p:cBhvr>
                                      <p:tavLst>
                                        <p:tav tm="0">
                                          <p:val>
                                            <p:strVal val="ppt_y"/>
                                          </p:val>
                                        </p:tav>
                                        <p:tav tm="100000">
                                          <p:val>
                                            <p:strVal val="ppt_y+1"/>
                                          </p:val>
                                        </p:tav>
                                      </p:tavLst>
                                    </p:anim>
                                    <p:set>
                                      <p:cBhvr>
                                        <p:cTn id="107" dur="1" fill="hold">
                                          <p:stCondLst>
                                            <p:cond delay="999"/>
                                          </p:stCondLst>
                                        </p:cTn>
                                        <p:tgtEl>
                                          <p:spTgt spid="12"/>
                                        </p:tgtEl>
                                        <p:attrNameLst>
                                          <p:attrName>style.visibility</p:attrName>
                                        </p:attrNameLst>
                                      </p:cBhvr>
                                      <p:to>
                                        <p:strVal val="hidden"/>
                                      </p:to>
                                    </p:set>
                                  </p:childTnLst>
                                </p:cTn>
                              </p:par>
                            </p:childTnLst>
                          </p:cTn>
                        </p:par>
                        <p:par>
                          <p:cTn id="108" fill="hold">
                            <p:stCondLst>
                              <p:cond delay="1000"/>
                            </p:stCondLst>
                            <p:childTnLst>
                              <p:par>
                                <p:cTn id="109" presetID="12" presetClass="entr" presetSubtype="1" fill="hold" nodeType="after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slide(fromTop)">
                                      <p:cBhvr>
                                        <p:cTn id="111" dur="500"/>
                                        <p:tgtEl>
                                          <p:spTgt spid="10"/>
                                        </p:tgtEl>
                                      </p:cBhvr>
                                    </p:animEffect>
                                  </p:childTnLst>
                                </p:cTn>
                              </p:par>
                              <p:par>
                                <p:cTn id="112" presetID="12" presetClass="entr" presetSubtype="1" fill="hold" grpId="0" nodeType="withEffect">
                                  <p:stCondLst>
                                    <p:cond delay="0"/>
                                  </p:stCondLst>
                                  <p:childTnLst>
                                    <p:set>
                                      <p:cBhvr>
                                        <p:cTn id="113" dur="1" fill="hold">
                                          <p:stCondLst>
                                            <p:cond delay="0"/>
                                          </p:stCondLst>
                                        </p:cTn>
                                        <p:tgtEl>
                                          <p:spTgt spid="89148"/>
                                        </p:tgtEl>
                                        <p:attrNameLst>
                                          <p:attrName>style.visibility</p:attrName>
                                        </p:attrNameLst>
                                      </p:cBhvr>
                                      <p:to>
                                        <p:strVal val="visible"/>
                                      </p:to>
                                    </p:set>
                                    <p:animEffect transition="in" filter="slide(fromTop)">
                                      <p:cBhvr>
                                        <p:cTn id="114" dur="500"/>
                                        <p:tgtEl>
                                          <p:spTgt spid="8914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nodeType="clickEffect">
                                  <p:stCondLst>
                                    <p:cond delay="0"/>
                                  </p:stCondLst>
                                  <p:childTnLst>
                                    <p:set>
                                      <p:cBhvr>
                                        <p:cTn id="118" dur="1" fill="hold">
                                          <p:stCondLst>
                                            <p:cond delay="0"/>
                                          </p:stCondLst>
                                        </p:cTn>
                                        <p:tgtEl>
                                          <p:spTgt spid="89141"/>
                                        </p:tgtEl>
                                        <p:attrNameLst>
                                          <p:attrName>style.visibility</p:attrName>
                                        </p:attrNameLst>
                                      </p:cBhvr>
                                      <p:to>
                                        <p:strVal val="visible"/>
                                      </p:to>
                                    </p:set>
                                    <p:animEffect transition="in" filter="wipe(down)">
                                      <p:cBhvr>
                                        <p:cTn id="119" dur="500"/>
                                        <p:tgtEl>
                                          <p:spTgt spid="89141"/>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89188">
                                            <p:txEl>
                                              <p:pRg st="0" end="0"/>
                                            </p:txEl>
                                          </p:spTgt>
                                        </p:tgtEl>
                                        <p:attrNameLst>
                                          <p:attrName>style.visibility</p:attrName>
                                        </p:attrNameLst>
                                      </p:cBhvr>
                                      <p:to>
                                        <p:strVal val="visible"/>
                                      </p:to>
                                    </p:set>
                                    <p:animEffect transition="in" filter="wipe(left)">
                                      <p:cBhvr>
                                        <p:cTn id="124" dur="500"/>
                                        <p:tgtEl>
                                          <p:spTgt spid="89188">
                                            <p:txEl>
                                              <p:pRg st="0" end="0"/>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89188">
                                            <p:txEl>
                                              <p:pRg st="1" end="1"/>
                                            </p:txEl>
                                          </p:spTgt>
                                        </p:tgtEl>
                                        <p:attrNameLst>
                                          <p:attrName>style.visibility</p:attrName>
                                        </p:attrNameLst>
                                      </p:cBhvr>
                                      <p:to>
                                        <p:strVal val="visible"/>
                                      </p:to>
                                    </p:set>
                                    <p:animEffect transition="in" filter="wipe(left)">
                                      <p:cBhvr>
                                        <p:cTn id="129" dur="500"/>
                                        <p:tgtEl>
                                          <p:spTgt spid="89188">
                                            <p:txEl>
                                              <p:pRg st="1" end="1"/>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childTnLst>
                                    <p:set>
                                      <p:cBhvr>
                                        <p:cTn id="133" dur="1" fill="hold">
                                          <p:stCondLst>
                                            <p:cond delay="0"/>
                                          </p:stCondLst>
                                        </p:cTn>
                                        <p:tgtEl>
                                          <p:spTgt spid="89188">
                                            <p:txEl>
                                              <p:pRg st="2" end="2"/>
                                            </p:txEl>
                                          </p:spTgt>
                                        </p:tgtEl>
                                        <p:attrNameLst>
                                          <p:attrName>style.visibility</p:attrName>
                                        </p:attrNameLst>
                                      </p:cBhvr>
                                      <p:to>
                                        <p:strVal val="visible"/>
                                      </p:to>
                                    </p:set>
                                    <p:animEffect transition="in" filter="wipe(left)">
                                      <p:cBhvr>
                                        <p:cTn id="134" dur="500"/>
                                        <p:tgtEl>
                                          <p:spTgt spid="89188">
                                            <p:txEl>
                                              <p:pRg st="2" end="2"/>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2" presetClass="entr" presetSubtype="8" fill="hold" nodeType="clickEffect">
                                  <p:stCondLst>
                                    <p:cond delay="0"/>
                                  </p:stCondLst>
                                  <p:childTnLst>
                                    <p:set>
                                      <p:cBhvr>
                                        <p:cTn id="138" dur="1" fill="hold">
                                          <p:stCondLst>
                                            <p:cond delay="0"/>
                                          </p:stCondLst>
                                        </p:cTn>
                                        <p:tgtEl>
                                          <p:spTgt spid="89147"/>
                                        </p:tgtEl>
                                        <p:attrNameLst>
                                          <p:attrName>style.visibility</p:attrName>
                                        </p:attrNameLst>
                                      </p:cBhvr>
                                      <p:to>
                                        <p:strVal val="visible"/>
                                      </p:to>
                                    </p:set>
                                    <p:animEffect transition="in" filter="slide(fromLeft)">
                                      <p:cBhvr>
                                        <p:cTn id="139" dur="500"/>
                                        <p:tgtEl>
                                          <p:spTgt spid="89147"/>
                                        </p:tgtEl>
                                      </p:cBhvr>
                                    </p:animEffect>
                                  </p:childTnLst>
                                </p:cTn>
                              </p:par>
                              <p:par>
                                <p:cTn id="140" presetID="12" presetClass="entr" presetSubtype="8" fill="hold" nodeType="withEffect">
                                  <p:stCondLst>
                                    <p:cond delay="0"/>
                                  </p:stCondLst>
                                  <p:childTnLst>
                                    <p:set>
                                      <p:cBhvr>
                                        <p:cTn id="141" dur="1" fill="hold">
                                          <p:stCondLst>
                                            <p:cond delay="0"/>
                                          </p:stCondLst>
                                        </p:cTn>
                                        <p:tgtEl>
                                          <p:spTgt spid="89146"/>
                                        </p:tgtEl>
                                        <p:attrNameLst>
                                          <p:attrName>style.visibility</p:attrName>
                                        </p:attrNameLst>
                                      </p:cBhvr>
                                      <p:to>
                                        <p:strVal val="visible"/>
                                      </p:to>
                                    </p:set>
                                    <p:animEffect transition="in" filter="slide(fromLeft)">
                                      <p:cBhvr>
                                        <p:cTn id="142" dur="500"/>
                                        <p:tgtEl>
                                          <p:spTgt spid="89146"/>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1" nodeType="clickEffect">
                                  <p:stCondLst>
                                    <p:cond delay="0"/>
                                  </p:stCondLst>
                                  <p:childTnLst>
                                    <p:set>
                                      <p:cBhvr>
                                        <p:cTn id="146" dur="1" fill="hold">
                                          <p:stCondLst>
                                            <p:cond delay="0"/>
                                          </p:stCondLst>
                                        </p:cTn>
                                        <p:tgtEl>
                                          <p:spTgt spid="89162"/>
                                        </p:tgtEl>
                                        <p:attrNameLst>
                                          <p:attrName>style.visibility</p:attrName>
                                        </p:attrNameLst>
                                      </p:cBhvr>
                                      <p:to>
                                        <p:strVal val="visible"/>
                                      </p:to>
                                    </p:set>
                                    <p:animEffect transition="in" filter="wipe(left)">
                                      <p:cBhvr>
                                        <p:cTn id="147" dur="500"/>
                                        <p:tgtEl>
                                          <p:spTgt spid="89162"/>
                                        </p:tgtEl>
                                      </p:cBhvr>
                                    </p:animEffect>
                                  </p:childTnLst>
                                </p:cTn>
                              </p:par>
                            </p:childTnLst>
                          </p:cTn>
                        </p:par>
                        <p:par>
                          <p:cTn id="148" fill="hold">
                            <p:stCondLst>
                              <p:cond delay="500"/>
                            </p:stCondLst>
                            <p:childTnLst>
                              <p:par>
                                <p:cTn id="149" presetID="63" presetClass="path" presetSubtype="0" accel="50000" decel="50000" fill="hold" grpId="0" nodeType="afterEffect">
                                  <p:stCondLst>
                                    <p:cond delay="0"/>
                                  </p:stCondLst>
                                  <p:childTnLst>
                                    <p:animMotion origin="layout" path="M 1.38889E-6 9.59981E-7 L 0.59514 0.00254 " pathEditMode="relative" rAng="0" ptsTypes="AA">
                                      <p:cBhvr>
                                        <p:cTn id="150" dur="2000" fill="hold"/>
                                        <p:tgtEl>
                                          <p:spTgt spid="89162"/>
                                        </p:tgtEl>
                                        <p:attrNameLst>
                                          <p:attrName>ppt_x</p:attrName>
                                          <p:attrName>ppt_y</p:attrName>
                                        </p:attrNameLst>
                                      </p:cBhvr>
                                      <p:rCtr x="29800" y="100"/>
                                    </p:animMotion>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grpId="0" nodeType="clickEffect">
                                  <p:stCondLst>
                                    <p:cond delay="0"/>
                                  </p:stCondLst>
                                  <p:childTnLst>
                                    <p:set>
                                      <p:cBhvr>
                                        <p:cTn id="154" dur="1" fill="hold">
                                          <p:stCondLst>
                                            <p:cond delay="0"/>
                                          </p:stCondLst>
                                        </p:cTn>
                                        <p:tgtEl>
                                          <p:spTgt spid="99"/>
                                        </p:tgtEl>
                                        <p:attrNameLst>
                                          <p:attrName>style.visibility</p:attrName>
                                        </p:attrNameLst>
                                      </p:cBhvr>
                                      <p:to>
                                        <p:strVal val="visible"/>
                                      </p:to>
                                    </p:set>
                                    <p:animEffect transition="in" filter="wipe(left)">
                                      <p:cBhvr>
                                        <p:cTn id="155" dur="500"/>
                                        <p:tgtEl>
                                          <p:spTgt spid="99"/>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8" fill="hold" grpId="0" nodeType="clickEffect">
                                  <p:stCondLst>
                                    <p:cond delay="0"/>
                                  </p:stCondLst>
                                  <p:childTnLst>
                                    <p:set>
                                      <p:cBhvr>
                                        <p:cTn id="159" dur="1" fill="hold">
                                          <p:stCondLst>
                                            <p:cond delay="0"/>
                                          </p:stCondLst>
                                        </p:cTn>
                                        <p:tgtEl>
                                          <p:spTgt spid="100"/>
                                        </p:tgtEl>
                                        <p:attrNameLst>
                                          <p:attrName>style.visibility</p:attrName>
                                        </p:attrNameLst>
                                      </p:cBhvr>
                                      <p:to>
                                        <p:strVal val="visible"/>
                                      </p:to>
                                    </p:set>
                                    <p:animEffect transition="in" filter="wipe(left)">
                                      <p:cBhvr>
                                        <p:cTn id="16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35" grpId="0"/>
      <p:bldP spid="89148" grpId="0"/>
      <p:bldP spid="89162" grpId="0" bldLvl="0" animBg="1"/>
      <p:bldP spid="89162" grpId="1" bldLvl="0" animBg="1"/>
      <p:bldP spid="99" grpId="0"/>
      <p:bldP spid="100"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692696"/>
            <a:ext cx="8208912" cy="5678478"/>
          </a:xfrm>
          <a:prstGeom prst="rect">
            <a:avLst/>
          </a:prstGeom>
        </p:spPr>
        <p:txBody>
          <a:bodyPr wrap="square">
            <a:spAutoFit/>
          </a:bodyPr>
          <a:lstStyle/>
          <a:p>
            <a:pPr marL="285750" indent="-285750" algn="just" eaLnBrk="1" hangingPunct="1">
              <a:lnSpc>
                <a:spcPct val="150000"/>
              </a:lnSpc>
              <a:buFont typeface="Wingdings" panose="05000000000000000000" pitchFamily="2" charset="2"/>
              <a:buChar char="Ø"/>
              <a:defRPr/>
            </a:pPr>
            <a:r>
              <a:rPr lang="zh-CN" altLang="en-US" sz="2200" dirty="0" smtClean="0">
                <a:latin typeface="Times New Roman" panose="02020603050405020304" pitchFamily="18" charset="0"/>
              </a:rPr>
              <a:t>当</a:t>
            </a:r>
            <a:r>
              <a:rPr lang="zh-CN" altLang="en-US" sz="2200" dirty="0">
                <a:latin typeface="Times New Roman" panose="02020603050405020304" pitchFamily="18" charset="0"/>
              </a:rPr>
              <a:t>土中孔隙体积的</a:t>
            </a:r>
            <a:r>
              <a:rPr lang="en-US" altLang="zh-CN" sz="2200" dirty="0">
                <a:latin typeface="Times New Roman" panose="02020603050405020304" pitchFamily="18" charset="0"/>
              </a:rPr>
              <a:t>80%</a:t>
            </a:r>
            <a:r>
              <a:rPr lang="zh-CN" altLang="en-US" sz="2200" dirty="0">
                <a:latin typeface="Times New Roman" panose="02020603050405020304" pitchFamily="18" charset="0"/>
              </a:rPr>
              <a:t>以上被水充满时，土中虽有少量气体存在，但大都是封闭气体，就可视为</a:t>
            </a:r>
            <a:r>
              <a:rPr lang="zh-CN" altLang="en-US" sz="2200" dirty="0">
                <a:solidFill>
                  <a:srgbClr val="FF0000"/>
                </a:solidFill>
                <a:latin typeface="Times New Roman" panose="02020603050405020304" pitchFamily="18" charset="0"/>
              </a:rPr>
              <a:t>饱和土</a:t>
            </a:r>
            <a:r>
              <a:rPr lang="zh-CN" altLang="en-US" sz="2200" dirty="0">
                <a:latin typeface="Times New Roman" panose="02020603050405020304" pitchFamily="18" charset="0"/>
              </a:rPr>
              <a:t>。</a:t>
            </a:r>
            <a:endParaRPr lang="zh-CN" altLang="en-US" sz="2200" dirty="0">
              <a:latin typeface="Times New Roman" panose="02020603050405020304" pitchFamily="18" charset="0"/>
            </a:endParaRPr>
          </a:p>
          <a:p>
            <a:pPr marL="285750" indent="-285750" eaLnBrk="1" hangingPunct="1">
              <a:lnSpc>
                <a:spcPct val="150000"/>
              </a:lnSpc>
              <a:buFont typeface="Wingdings" panose="05000000000000000000" pitchFamily="2" charset="2"/>
              <a:buChar char="Ø"/>
              <a:defRPr/>
            </a:pPr>
            <a:r>
              <a:rPr lang="zh-CN" altLang="en-US" sz="2200" dirty="0">
                <a:latin typeface="Times New Roman" panose="02020603050405020304" pitchFamily="18" charset="0"/>
              </a:rPr>
              <a:t>饱和土的固结包括</a:t>
            </a:r>
            <a:r>
              <a:rPr lang="zh-CN" altLang="en-US" sz="2200" dirty="0">
                <a:solidFill>
                  <a:srgbClr val="FF0000"/>
                </a:solidFill>
                <a:latin typeface="Times New Roman" panose="02020603050405020304" pitchFamily="18" charset="0"/>
              </a:rPr>
              <a:t>渗透固结</a:t>
            </a:r>
            <a:r>
              <a:rPr lang="zh-CN" altLang="en-US" sz="2200" dirty="0">
                <a:latin typeface="Times New Roman" panose="02020603050405020304" pitchFamily="18" charset="0"/>
              </a:rPr>
              <a:t>（主固结）和</a:t>
            </a:r>
            <a:r>
              <a:rPr lang="zh-CN" altLang="en-US" sz="2200" dirty="0">
                <a:solidFill>
                  <a:srgbClr val="FF0000"/>
                </a:solidFill>
                <a:latin typeface="Times New Roman" panose="02020603050405020304" pitchFamily="18" charset="0"/>
              </a:rPr>
              <a:t>次固结</a:t>
            </a:r>
            <a:r>
              <a:rPr lang="zh-CN" altLang="en-US" sz="2200" dirty="0">
                <a:latin typeface="Times New Roman" panose="02020603050405020304" pitchFamily="18" charset="0"/>
              </a:rPr>
              <a:t>两部分，前者由土孔隙中自由水的排出速度所决定；后者由土骨架的蠕变速度所决定</a:t>
            </a:r>
            <a:r>
              <a:rPr lang="zh-CN" altLang="en-US" sz="2200" dirty="0" smtClean="0">
                <a:latin typeface="Times New Roman" panose="02020603050405020304" pitchFamily="18" charset="0"/>
              </a:rPr>
              <a:t>。</a:t>
            </a:r>
            <a:endParaRPr lang="en-US" altLang="zh-CN" sz="2200" dirty="0" smtClean="0">
              <a:latin typeface="Times New Roman" panose="02020603050405020304" pitchFamily="18" charset="0"/>
            </a:endParaRPr>
          </a:p>
          <a:p>
            <a:pPr marL="285750" indent="-285750" eaLnBrk="1" hangingPunct="1">
              <a:lnSpc>
                <a:spcPct val="150000"/>
              </a:lnSpc>
              <a:buFont typeface="Wingdings" panose="05000000000000000000" pitchFamily="2" charset="2"/>
              <a:buChar char="Ø"/>
              <a:defRPr/>
            </a:pPr>
            <a:r>
              <a:rPr lang="zh-CN" altLang="en-US" sz="2200" dirty="0" smtClean="0">
                <a:latin typeface="Times New Roman" panose="02020603050405020304" pitchFamily="18" charset="0"/>
              </a:rPr>
              <a:t>饱和</a:t>
            </a:r>
            <a:r>
              <a:rPr lang="zh-CN" altLang="en-US" sz="2200" dirty="0">
                <a:latin typeface="Times New Roman" panose="02020603050405020304" pitchFamily="18" charset="0"/>
              </a:rPr>
              <a:t>土在附加压力作用下，孔隙中相应的一些自由水将随时间而逐渐被排出，同时孔隙体积也随之缩小，这个过程称为饱和土的</a:t>
            </a:r>
            <a:r>
              <a:rPr lang="zh-CN" altLang="en-US" sz="2200" dirty="0">
                <a:solidFill>
                  <a:srgbClr val="FF0000"/>
                </a:solidFill>
                <a:latin typeface="Times New Roman" panose="02020603050405020304" pitchFamily="18" charset="0"/>
              </a:rPr>
              <a:t>渗透固结</a:t>
            </a:r>
            <a:r>
              <a:rPr lang="zh-CN" altLang="en-US" sz="2200" dirty="0" smtClean="0">
                <a:latin typeface="Times New Roman" panose="02020603050405020304" pitchFamily="18" charset="0"/>
              </a:rPr>
              <a:t>。</a:t>
            </a:r>
            <a:endParaRPr lang="en-US" altLang="zh-CN" sz="2200" dirty="0" smtClean="0">
              <a:latin typeface="Times New Roman" panose="02020603050405020304" pitchFamily="18" charset="0"/>
            </a:endParaRPr>
          </a:p>
          <a:p>
            <a:pPr marL="285750" indent="-285750">
              <a:lnSpc>
                <a:spcPct val="150000"/>
              </a:lnSpc>
              <a:buFont typeface="Wingdings" panose="05000000000000000000" pitchFamily="2" charset="2"/>
              <a:buChar char="Ø"/>
              <a:defRPr/>
            </a:pPr>
            <a:r>
              <a:rPr lang="zh-CN" altLang="en-US" sz="2200" dirty="0" smtClean="0">
                <a:latin typeface="Times New Roman" panose="02020603050405020304" pitchFamily="18" charset="0"/>
                <a:sym typeface="Symbol" panose="05050102010706020507" pitchFamily="18" charset="2"/>
              </a:rPr>
              <a:t>只要</a:t>
            </a:r>
            <a:r>
              <a:rPr lang="zh-CN" altLang="en-US" sz="2200" dirty="0">
                <a:latin typeface="Times New Roman" panose="02020603050405020304" pitchFamily="18" charset="0"/>
                <a:sym typeface="Symbol" panose="05050102010706020507" pitchFamily="18" charset="2"/>
              </a:rPr>
              <a:t>土中超孔隙水压力还存在，就意味着土的渗透固结变形尚未完成。换言之，</a:t>
            </a:r>
            <a:r>
              <a:rPr lang="zh-CN" altLang="en-US" sz="2200" dirty="0">
                <a:solidFill>
                  <a:srgbClr val="FF0000"/>
                </a:solidFill>
                <a:latin typeface="Times New Roman" panose="02020603050405020304" pitchFamily="18" charset="0"/>
                <a:sym typeface="Symbol" panose="05050102010706020507" pitchFamily="18" charset="2"/>
              </a:rPr>
              <a:t>饱和土的固结就是超孔隙水压力的消散和有效应力相应增长的过程</a:t>
            </a:r>
            <a:r>
              <a:rPr lang="zh-CN" altLang="en-US" sz="2200" dirty="0" smtClean="0">
                <a:solidFill>
                  <a:srgbClr val="FF0000"/>
                </a:solidFill>
                <a:latin typeface="Times New Roman" panose="02020603050405020304" pitchFamily="18" charset="0"/>
                <a:sym typeface="Symbol" panose="05050102010706020507" pitchFamily="18" charset="2"/>
              </a:rPr>
              <a:t>。</a:t>
            </a:r>
            <a:endParaRPr lang="zh-CN" altLang="en-US" sz="2200" dirty="0">
              <a:solidFill>
                <a:srgbClr val="FF0000"/>
              </a:solidFill>
              <a:latin typeface="Times New Roman" panose="02020603050405020304" pitchFamily="18" charset="0"/>
            </a:endParaRPr>
          </a:p>
        </p:txBody>
      </p:sp>
      <p:sp>
        <p:nvSpPr>
          <p:cNvPr id="3" name="Rectangle 5"/>
          <p:cNvSpPr>
            <a:spLocks noChangeArrowheads="1"/>
          </p:cNvSpPr>
          <p:nvPr/>
        </p:nvSpPr>
        <p:spPr bwMode="auto">
          <a:xfrm>
            <a:off x="1" y="0"/>
            <a:ext cx="5364088"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.4 </a:t>
            </a:r>
            <a:r>
              <a:rPr lang="zh-CN" altLang="en-US" sz="3200" dirty="0">
                <a:solidFill>
                  <a:srgbClr val="FF3300"/>
                </a:solidFill>
                <a:latin typeface="Times New Roman" panose="02020603050405020304" pitchFamily="18" charset="0"/>
                <a:ea typeface="+mj-ea"/>
                <a:cs typeface="Times New Roman" panose="02020603050405020304" pitchFamily="18" charset="0"/>
              </a:rPr>
              <a:t>地基</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变形与时间的关系</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灯片编号占位符 1"/>
          <p:cNvSpPr txBox="1">
            <a:spLocks noGrp="1" noChangeArrowheads="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fld id="{AFD51BE6-ACA7-4DAA-899E-FF8A775A2100}" type="slidenum">
              <a:rPr lang="zh-CN" altLang="en-US" sz="1200">
                <a:latin typeface="Garamond" panose="02020404030301010803" pitchFamily="18" charset="0"/>
              </a:rPr>
            </a:fld>
            <a:endParaRPr lang="zh-CN" altLang="en-US" sz="1200">
              <a:latin typeface="Garamond" panose="02020404030301010803" pitchFamily="18" charset="0"/>
            </a:endParaRPr>
          </a:p>
        </p:txBody>
      </p:sp>
      <p:sp>
        <p:nvSpPr>
          <p:cNvPr id="91139" name="AutoShape 9"/>
          <p:cNvSpPr>
            <a:spLocks noChangeArrowheads="1"/>
          </p:cNvSpPr>
          <p:nvPr/>
        </p:nvSpPr>
        <p:spPr bwMode="auto">
          <a:xfrm>
            <a:off x="830950" y="5737101"/>
            <a:ext cx="3043237" cy="450850"/>
          </a:xfrm>
          <a:prstGeom prst="roundRect">
            <a:avLst>
              <a:gd name="adj" fmla="val 16667"/>
            </a:avLst>
          </a:prstGeom>
          <a:noFill/>
          <a:ln w="19050" cmpd="sng">
            <a:solidFill>
              <a:srgbClr val="339966"/>
            </a:solidFill>
            <a:round/>
          </a:ln>
        </p:spPr>
        <p:txBody>
          <a:bodyPr>
            <a:spAutoFit/>
          </a:bodyPr>
          <a:lstStyle/>
          <a:p>
            <a:pPr>
              <a:spcBef>
                <a:spcPct val="50000"/>
              </a:spcBef>
              <a:buFont typeface="Arial" panose="020B0604020202020204" pitchFamily="34" charset="0"/>
              <a:buNone/>
              <a:defRPr/>
            </a:pPr>
            <a:r>
              <a:rPr lang="zh-CN" altLang="en-US" dirty="0">
                <a:solidFill>
                  <a:srgbClr val="990033"/>
                </a:solidFill>
              </a:rPr>
              <a:t>重点：</a:t>
            </a:r>
            <a:r>
              <a:rPr lang="zh-CN" altLang="en-US" dirty="0">
                <a:solidFill>
                  <a:srgbClr val="666633"/>
                </a:solidFill>
                <a:effectLst>
                  <a:outerShdw blurRad="38100" dist="38100" dir="2700000" algn="tl">
                    <a:srgbClr val="C0C0C0"/>
                  </a:outerShdw>
                </a:effectLst>
              </a:rPr>
              <a:t> </a:t>
            </a:r>
            <a:r>
              <a:rPr lang="zh-CN" altLang="en-US" dirty="0">
                <a:solidFill>
                  <a:srgbClr val="008000"/>
                </a:solidFill>
              </a:rPr>
              <a:t>一维渗流固结</a:t>
            </a:r>
            <a:endParaRPr lang="zh-CN" altLang="en-US" dirty="0">
              <a:solidFill>
                <a:srgbClr val="008000"/>
              </a:solidFill>
            </a:endParaRPr>
          </a:p>
        </p:txBody>
      </p:sp>
      <p:sp>
        <p:nvSpPr>
          <p:cNvPr id="91140" name="Rectangle 11"/>
          <p:cNvSpPr>
            <a:spLocks noChangeArrowheads="1"/>
          </p:cNvSpPr>
          <p:nvPr/>
        </p:nvSpPr>
        <p:spPr bwMode="auto">
          <a:xfrm>
            <a:off x="2040337" y="3577690"/>
            <a:ext cx="5472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dirty="0">
                <a:solidFill>
                  <a:srgbClr val="008000"/>
                </a:solidFill>
                <a:latin typeface="Times New Roman" panose="02020603050405020304" pitchFamily="18" charset="0"/>
              </a:rPr>
              <a:t>沉降与时间之间的关系：</a:t>
            </a:r>
            <a:r>
              <a:rPr lang="zh-CN" altLang="en-US" dirty="0">
                <a:solidFill>
                  <a:srgbClr val="0000FF"/>
                </a:solidFill>
                <a:latin typeface="Times New Roman" panose="02020603050405020304" pitchFamily="18" charset="0"/>
              </a:rPr>
              <a:t>饱和土层的渗流固结</a:t>
            </a:r>
            <a:endParaRPr lang="zh-CN" altLang="en-US" dirty="0">
              <a:solidFill>
                <a:srgbClr val="0000FF"/>
              </a:solidFill>
              <a:latin typeface="Times New Roman" panose="02020603050405020304" pitchFamily="18" charset="0"/>
            </a:endParaRPr>
          </a:p>
        </p:txBody>
      </p:sp>
      <p:sp>
        <p:nvSpPr>
          <p:cNvPr id="91141" name="AutoShape 12"/>
          <p:cNvSpPr>
            <a:spLocks noChangeArrowheads="1"/>
          </p:cNvSpPr>
          <p:nvPr/>
        </p:nvSpPr>
        <p:spPr bwMode="auto">
          <a:xfrm>
            <a:off x="1038246" y="4134376"/>
            <a:ext cx="2632075" cy="974725"/>
          </a:xfrm>
          <a:prstGeom prst="roundRect">
            <a:avLst>
              <a:gd name="adj" fmla="val 16667"/>
            </a:avLst>
          </a:prstGeom>
          <a:noFill/>
          <a:ln w="38100">
            <a:solidFill>
              <a:srgbClr val="FF6600"/>
            </a:solidFill>
            <a:prstDash val="sysDot"/>
            <a:rou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zh-CN" altLang="en-US" dirty="0">
                <a:solidFill>
                  <a:srgbClr val="008000"/>
                </a:solidFill>
              </a:rPr>
              <a:t>固结沉降的速度</a:t>
            </a:r>
            <a:r>
              <a:rPr lang="zh-CN" altLang="en-US" i="1" dirty="0">
                <a:solidFill>
                  <a:srgbClr val="008000"/>
                </a:solidFill>
              </a:rPr>
              <a:t> </a:t>
            </a:r>
            <a:r>
              <a:rPr lang="zh-CN" altLang="en-US" dirty="0">
                <a:solidFill>
                  <a:srgbClr val="008000"/>
                </a:solidFill>
              </a:rPr>
              <a:t>？</a:t>
            </a:r>
            <a:endParaRPr lang="zh-CN" altLang="en-US" dirty="0">
              <a:solidFill>
                <a:srgbClr val="008000"/>
              </a:solidFill>
            </a:endParaRPr>
          </a:p>
          <a:p>
            <a:pPr>
              <a:spcBef>
                <a:spcPct val="50000"/>
              </a:spcBef>
              <a:buFont typeface="Arial" panose="020B0604020202020204" pitchFamily="34" charset="0"/>
              <a:buNone/>
            </a:pPr>
            <a:r>
              <a:rPr lang="zh-CN" altLang="en-US" dirty="0">
                <a:solidFill>
                  <a:srgbClr val="008000"/>
                </a:solidFill>
              </a:rPr>
              <a:t>固结沉降的程度 ？</a:t>
            </a:r>
            <a:endParaRPr lang="zh-CN" altLang="en-US" dirty="0">
              <a:solidFill>
                <a:srgbClr val="008000"/>
              </a:solidFill>
            </a:endParaRPr>
          </a:p>
        </p:txBody>
      </p:sp>
      <p:sp>
        <p:nvSpPr>
          <p:cNvPr id="91143" name="AutoShape 14"/>
          <p:cNvSpPr>
            <a:spLocks noChangeArrowheads="1"/>
          </p:cNvSpPr>
          <p:nvPr/>
        </p:nvSpPr>
        <p:spPr bwMode="auto">
          <a:xfrm>
            <a:off x="1992259" y="5353209"/>
            <a:ext cx="362025" cy="308039"/>
          </a:xfrm>
          <a:prstGeom prst="downArrow">
            <a:avLst>
              <a:gd name="adj1" fmla="val 50000"/>
              <a:gd name="adj2" fmla="val 25000"/>
            </a:avLst>
          </a:prstGeom>
          <a:solidFill>
            <a:srgbClr val="FFCC00"/>
          </a:solidFill>
          <a:ln w="9525">
            <a:solidFill>
              <a:srgbClr val="800000"/>
            </a:solidFill>
            <a:miter lim="800000"/>
          </a:ln>
        </p:spPr>
        <p:txBody>
          <a:bodyPr wrap="square" lIns="90000" tIns="46800" rIns="90000" bIns="46800"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grpSp>
        <p:nvGrpSpPr>
          <p:cNvPr id="3" name="Group 9"/>
          <p:cNvGrpSpPr/>
          <p:nvPr/>
        </p:nvGrpSpPr>
        <p:grpSpPr bwMode="auto">
          <a:xfrm>
            <a:off x="5292725" y="1341438"/>
            <a:ext cx="3239715" cy="1909400"/>
            <a:chOff x="0" y="0"/>
            <a:chExt cx="2269" cy="1451"/>
          </a:xfrm>
        </p:grpSpPr>
        <p:graphicFrame>
          <p:nvGraphicFramePr>
            <p:cNvPr id="95260" name="Object 10"/>
            <p:cNvGraphicFramePr>
              <a:graphicFrameLocks noChangeAspect="1"/>
            </p:cNvGraphicFramePr>
            <p:nvPr/>
          </p:nvGraphicFramePr>
          <p:xfrm>
            <a:off x="226" y="1166"/>
            <a:ext cx="189" cy="285"/>
          </p:xfrm>
          <a:graphic>
            <a:graphicData uri="http://schemas.openxmlformats.org/presentationml/2006/ole">
              <mc:AlternateContent xmlns:mc="http://schemas.openxmlformats.org/markup-compatibility/2006">
                <mc:Choice xmlns:v="urn:schemas-microsoft-com:vml" Requires="v">
                  <p:oleObj spid="_x0000_s81970" name="" r:id="rId1" imgW="118110" imgH="177165" progId="Equation.3">
                    <p:embed/>
                  </p:oleObj>
                </mc:Choice>
                <mc:Fallback>
                  <p:oleObj name="" r:id="rId1" imgW="118110" imgH="177165" progId="Equation.3">
                    <p:embed/>
                    <p:pic>
                      <p:nvPicPr>
                        <p:cNvPr id="0" name="Object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 y="1166"/>
                          <a:ext cx="189"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nvGrpSpPr>
            <p:cNvPr id="95261" name="Group 11"/>
            <p:cNvGrpSpPr/>
            <p:nvPr/>
          </p:nvGrpSpPr>
          <p:grpSpPr bwMode="auto">
            <a:xfrm>
              <a:off x="291" y="165"/>
              <a:ext cx="1732" cy="995"/>
              <a:chOff x="0" y="0"/>
              <a:chExt cx="1732" cy="995"/>
            </a:xfrm>
          </p:grpSpPr>
          <p:sp>
            <p:nvSpPr>
              <p:cNvPr id="95266" name="Line 5"/>
              <p:cNvSpPr>
                <a:spLocks noChangeShapeType="1"/>
              </p:cNvSpPr>
              <p:nvPr/>
            </p:nvSpPr>
            <p:spPr bwMode="auto">
              <a:xfrm>
                <a:off x="0" y="0"/>
                <a:ext cx="1732" cy="0"/>
              </a:xfrm>
              <a:prstGeom prst="line">
                <a:avLst/>
              </a:prstGeom>
              <a:noFill/>
              <a:ln w="38100">
                <a:solidFill>
                  <a:srgbClr val="3366FF"/>
                </a:solidFill>
                <a:round/>
                <a:tailEnd type="stealth" w="med" len="lg"/>
              </a:ln>
              <a:extLst>
                <a:ext uri="{909E8E84-426E-40DD-AFC4-6F175D3DCCD1}">
                  <a14:hiddenFill xmlns:a14="http://schemas.microsoft.com/office/drawing/2010/main">
                    <a:noFill/>
                  </a14:hiddenFill>
                </a:ext>
              </a:extLst>
            </p:spPr>
            <p:txBody>
              <a:bodyPr/>
              <a:lstStyle/>
              <a:p>
                <a:endParaRPr lang="zh-CN" altLang="en-US"/>
              </a:p>
            </p:txBody>
          </p:sp>
          <p:sp>
            <p:nvSpPr>
              <p:cNvPr id="95267" name="Line 6"/>
              <p:cNvSpPr>
                <a:spLocks noChangeShapeType="1"/>
              </p:cNvSpPr>
              <p:nvPr/>
            </p:nvSpPr>
            <p:spPr bwMode="auto">
              <a:xfrm>
                <a:off x="0" y="0"/>
                <a:ext cx="0" cy="995"/>
              </a:xfrm>
              <a:prstGeom prst="line">
                <a:avLst/>
              </a:prstGeom>
              <a:noFill/>
              <a:ln w="38100">
                <a:solidFill>
                  <a:srgbClr val="3366FF"/>
                </a:solidFill>
                <a:round/>
                <a:tailEnd type="stealth" w="med" len="lg"/>
              </a:ln>
              <a:extLst>
                <a:ext uri="{909E8E84-426E-40DD-AFC4-6F175D3DCCD1}">
                  <a14:hiddenFill xmlns:a14="http://schemas.microsoft.com/office/drawing/2010/main">
                    <a:noFill/>
                  </a14:hiddenFill>
                </a:ext>
              </a:extLst>
            </p:spPr>
            <p:txBody>
              <a:bodyPr/>
              <a:lstStyle/>
              <a:p>
                <a:endParaRPr lang="zh-CN" altLang="en-US"/>
              </a:p>
            </p:txBody>
          </p:sp>
        </p:grpSp>
        <p:graphicFrame>
          <p:nvGraphicFramePr>
            <p:cNvPr id="95262" name="Object 14"/>
            <p:cNvGraphicFramePr>
              <a:graphicFrameLocks noChangeAspect="1"/>
            </p:cNvGraphicFramePr>
            <p:nvPr/>
          </p:nvGraphicFramePr>
          <p:xfrm>
            <a:off x="2086" y="0"/>
            <a:ext cx="183" cy="319"/>
          </p:xfrm>
          <a:graphic>
            <a:graphicData uri="http://schemas.openxmlformats.org/presentationml/2006/ole">
              <mc:AlternateContent xmlns:mc="http://schemas.openxmlformats.org/markup-compatibility/2006">
                <mc:Choice xmlns:v="urn:schemas-microsoft-com:vml" Requires="v">
                  <p:oleObj spid="_x0000_s81971" name="" r:id="rId3" imgW="98425" imgH="157480" progId="Equation.3">
                    <p:embed/>
                  </p:oleObj>
                </mc:Choice>
                <mc:Fallback>
                  <p:oleObj name="" r:id="rId3" imgW="98425" imgH="157480" progId="Equation.3">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6" y="0"/>
                          <a:ext cx="183"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95263" name="Freeform 9"/>
            <p:cNvSpPr>
              <a:spLocks noChangeArrowheads="1"/>
            </p:cNvSpPr>
            <p:nvPr/>
          </p:nvSpPr>
          <p:spPr bwMode="auto">
            <a:xfrm>
              <a:off x="290" y="168"/>
              <a:ext cx="1723" cy="747"/>
            </a:xfrm>
            <a:custGeom>
              <a:avLst/>
              <a:gdLst>
                <a:gd name="T0" fmla="*/ 0 w 1723"/>
                <a:gd name="T1" fmla="*/ 0 h 747"/>
                <a:gd name="T2" fmla="*/ 83 w 1723"/>
                <a:gd name="T3" fmla="*/ 189 h 747"/>
                <a:gd name="T4" fmla="*/ 207 w 1723"/>
                <a:gd name="T5" fmla="*/ 331 h 747"/>
                <a:gd name="T6" fmla="*/ 435 w 1723"/>
                <a:gd name="T7" fmla="*/ 492 h 747"/>
                <a:gd name="T8" fmla="*/ 729 w 1723"/>
                <a:gd name="T9" fmla="*/ 593 h 747"/>
                <a:gd name="T10" fmla="*/ 1051 w 1723"/>
                <a:gd name="T11" fmla="*/ 660 h 747"/>
                <a:gd name="T12" fmla="*/ 1386 w 1723"/>
                <a:gd name="T13" fmla="*/ 712 h 747"/>
                <a:gd name="T14" fmla="*/ 1723 w 1723"/>
                <a:gd name="T15" fmla="*/ 747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23" h="747">
                  <a:moveTo>
                    <a:pt x="0" y="0"/>
                  </a:moveTo>
                  <a:cubicBezTo>
                    <a:pt x="14" y="31"/>
                    <a:pt x="48" y="134"/>
                    <a:pt x="83" y="189"/>
                  </a:cubicBezTo>
                  <a:cubicBezTo>
                    <a:pt x="118" y="244"/>
                    <a:pt x="148" y="281"/>
                    <a:pt x="207" y="331"/>
                  </a:cubicBezTo>
                  <a:cubicBezTo>
                    <a:pt x="266" y="381"/>
                    <a:pt x="348" y="448"/>
                    <a:pt x="435" y="492"/>
                  </a:cubicBezTo>
                  <a:cubicBezTo>
                    <a:pt x="522" y="536"/>
                    <a:pt x="626" y="565"/>
                    <a:pt x="729" y="593"/>
                  </a:cubicBezTo>
                  <a:cubicBezTo>
                    <a:pt x="832" y="621"/>
                    <a:pt x="942" y="640"/>
                    <a:pt x="1051" y="660"/>
                  </a:cubicBezTo>
                  <a:cubicBezTo>
                    <a:pt x="1160" y="680"/>
                    <a:pt x="1274" y="698"/>
                    <a:pt x="1386" y="712"/>
                  </a:cubicBezTo>
                  <a:cubicBezTo>
                    <a:pt x="1498" y="726"/>
                    <a:pt x="1653" y="740"/>
                    <a:pt x="1723" y="747"/>
                  </a:cubicBezTo>
                </a:path>
              </a:pathLst>
            </a:custGeom>
            <a:noFill/>
            <a:ln w="31750">
              <a:solidFill>
                <a:srgbClr val="008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aphicFrame>
          <p:nvGraphicFramePr>
            <p:cNvPr id="95264" name="Object 16"/>
            <p:cNvGraphicFramePr>
              <a:graphicFrameLocks noChangeAspect="1"/>
            </p:cNvGraphicFramePr>
            <p:nvPr/>
          </p:nvGraphicFramePr>
          <p:xfrm>
            <a:off x="0" y="795"/>
            <a:ext cx="278" cy="295"/>
          </p:xfrm>
          <a:graphic>
            <a:graphicData uri="http://schemas.openxmlformats.org/presentationml/2006/ole">
              <mc:AlternateContent xmlns:mc="http://schemas.openxmlformats.org/markup-compatibility/2006">
                <mc:Choice xmlns:v="urn:schemas-microsoft-com:vml" Requires="v">
                  <p:oleObj spid="_x0000_s81972" name="" r:id="rId5" imgW="196850" imgH="206375" progId="Equation.3">
                    <p:embed/>
                  </p:oleObj>
                </mc:Choice>
                <mc:Fallback>
                  <p:oleObj name="" r:id="rId5" imgW="196850" imgH="206375" progId="Equation.3">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795"/>
                          <a:ext cx="278"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95265" name="Freeform 11"/>
            <p:cNvSpPr>
              <a:spLocks noChangeArrowheads="1"/>
            </p:cNvSpPr>
            <p:nvPr/>
          </p:nvSpPr>
          <p:spPr bwMode="auto">
            <a:xfrm>
              <a:off x="317" y="978"/>
              <a:ext cx="1950" cy="2"/>
            </a:xfrm>
            <a:custGeom>
              <a:avLst/>
              <a:gdLst>
                <a:gd name="T0" fmla="*/ 0 w 1950"/>
                <a:gd name="T1" fmla="*/ 0 h 2"/>
                <a:gd name="T2" fmla="*/ 1950 w 1950"/>
                <a:gd name="T3" fmla="*/ 2 h 2"/>
                <a:gd name="T4" fmla="*/ 0 60000 65536"/>
                <a:gd name="T5" fmla="*/ 0 60000 65536"/>
              </a:gdLst>
              <a:ahLst/>
              <a:cxnLst>
                <a:cxn ang="T4">
                  <a:pos x="T0" y="T1"/>
                </a:cxn>
                <a:cxn ang="T5">
                  <a:pos x="T2" y="T3"/>
                </a:cxn>
              </a:cxnLst>
              <a:rect l="0" t="0" r="r" b="b"/>
              <a:pathLst>
                <a:path w="1950" h="2">
                  <a:moveTo>
                    <a:pt x="0" y="0"/>
                  </a:moveTo>
                  <a:lnTo>
                    <a:pt x="1950" y="2"/>
                  </a:lnTo>
                </a:path>
              </a:pathLst>
            </a:custGeom>
            <a:noFill/>
            <a:ln w="22225">
              <a:solidFill>
                <a:srgbClr val="FF0000"/>
              </a:solidFill>
              <a:prstDash val="sysDot"/>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91154" name="AutoShape 12"/>
          <p:cNvSpPr>
            <a:spLocks noChangeArrowheads="1"/>
          </p:cNvSpPr>
          <p:nvPr/>
        </p:nvSpPr>
        <p:spPr bwMode="auto">
          <a:xfrm>
            <a:off x="4532580" y="1808912"/>
            <a:ext cx="378643" cy="551954"/>
          </a:xfrm>
          <a:prstGeom prst="rightArrow">
            <a:avLst>
              <a:gd name="adj1" fmla="val 47111"/>
              <a:gd name="adj2" fmla="val 42000"/>
            </a:avLst>
          </a:prstGeom>
          <a:solidFill>
            <a:srgbClr val="0000FF"/>
          </a:solidFill>
          <a:ln w="9525">
            <a:solidFill>
              <a:schemeClr val="tx1"/>
            </a:solidFill>
            <a:miter lim="800000"/>
          </a:ln>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grpSp>
        <p:nvGrpSpPr>
          <p:cNvPr id="4" name="Group 19"/>
          <p:cNvGrpSpPr/>
          <p:nvPr/>
        </p:nvGrpSpPr>
        <p:grpSpPr bwMode="auto">
          <a:xfrm>
            <a:off x="637689" y="1055415"/>
            <a:ext cx="3312294" cy="2054225"/>
            <a:chOff x="0" y="0"/>
            <a:chExt cx="2300" cy="1431"/>
          </a:xfrm>
        </p:grpSpPr>
        <p:grpSp>
          <p:nvGrpSpPr>
            <p:cNvPr id="95244" name="Group 20"/>
            <p:cNvGrpSpPr/>
            <p:nvPr/>
          </p:nvGrpSpPr>
          <p:grpSpPr bwMode="auto">
            <a:xfrm>
              <a:off x="1013" y="180"/>
              <a:ext cx="1067" cy="165"/>
              <a:chOff x="0" y="0"/>
              <a:chExt cx="1067" cy="165"/>
            </a:xfrm>
          </p:grpSpPr>
          <p:sp>
            <p:nvSpPr>
              <p:cNvPr id="95250" name="Line 14"/>
              <p:cNvSpPr>
                <a:spLocks noChangeShapeType="1"/>
              </p:cNvSpPr>
              <p:nvPr/>
            </p:nvSpPr>
            <p:spPr bwMode="auto">
              <a:xfrm>
                <a:off x="0"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5251" name="Line 15"/>
              <p:cNvSpPr>
                <a:spLocks noChangeShapeType="1"/>
              </p:cNvSpPr>
              <p:nvPr/>
            </p:nvSpPr>
            <p:spPr bwMode="auto">
              <a:xfrm>
                <a:off x="119"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5252" name="Line 16"/>
              <p:cNvSpPr>
                <a:spLocks noChangeShapeType="1"/>
              </p:cNvSpPr>
              <p:nvPr/>
            </p:nvSpPr>
            <p:spPr bwMode="auto">
              <a:xfrm>
                <a:off x="238"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5253" name="Line 17"/>
              <p:cNvSpPr>
                <a:spLocks noChangeShapeType="1"/>
              </p:cNvSpPr>
              <p:nvPr/>
            </p:nvSpPr>
            <p:spPr bwMode="auto">
              <a:xfrm>
                <a:off x="356"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5254" name="Line 18"/>
              <p:cNvSpPr>
                <a:spLocks noChangeShapeType="1"/>
              </p:cNvSpPr>
              <p:nvPr/>
            </p:nvSpPr>
            <p:spPr bwMode="auto">
              <a:xfrm>
                <a:off x="475"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5255" name="Line 19"/>
              <p:cNvSpPr>
                <a:spLocks noChangeShapeType="1"/>
              </p:cNvSpPr>
              <p:nvPr/>
            </p:nvSpPr>
            <p:spPr bwMode="auto">
              <a:xfrm>
                <a:off x="592"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5256" name="Line 20"/>
              <p:cNvSpPr>
                <a:spLocks noChangeShapeType="1"/>
              </p:cNvSpPr>
              <p:nvPr/>
            </p:nvSpPr>
            <p:spPr bwMode="auto">
              <a:xfrm>
                <a:off x="711"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5257" name="Line 21"/>
              <p:cNvSpPr>
                <a:spLocks noChangeShapeType="1"/>
              </p:cNvSpPr>
              <p:nvPr/>
            </p:nvSpPr>
            <p:spPr bwMode="auto">
              <a:xfrm>
                <a:off x="830"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5258" name="Line 22"/>
              <p:cNvSpPr>
                <a:spLocks noChangeShapeType="1"/>
              </p:cNvSpPr>
              <p:nvPr/>
            </p:nvSpPr>
            <p:spPr bwMode="auto">
              <a:xfrm>
                <a:off x="948"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95259" name="Line 23"/>
              <p:cNvSpPr>
                <a:spLocks noChangeShapeType="1"/>
              </p:cNvSpPr>
              <p:nvPr/>
            </p:nvSpPr>
            <p:spPr bwMode="auto">
              <a:xfrm>
                <a:off x="1067"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grpSp>
        <p:sp>
          <p:nvSpPr>
            <p:cNvPr id="95245" name="Rectangle 24" descr="深色上对角线"/>
            <p:cNvSpPr>
              <a:spLocks noChangeArrowheads="1"/>
            </p:cNvSpPr>
            <p:nvPr/>
          </p:nvSpPr>
          <p:spPr bwMode="auto">
            <a:xfrm>
              <a:off x="1009" y="1175"/>
              <a:ext cx="1078" cy="255"/>
            </a:xfrm>
            <a:prstGeom prst="rect">
              <a:avLst/>
            </a:prstGeom>
            <a:blipFill dpi="0" rotWithShape="0">
              <a:blip r:embed="rId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95246" name="Rectangle 25" descr="小纸屑"/>
            <p:cNvSpPr>
              <a:spLocks noChangeArrowheads="1"/>
            </p:cNvSpPr>
            <p:nvPr/>
          </p:nvSpPr>
          <p:spPr bwMode="auto">
            <a:xfrm>
              <a:off x="1009" y="342"/>
              <a:ext cx="1078" cy="833"/>
            </a:xfrm>
            <a:prstGeom prst="rect">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95247" name="Text Box 27"/>
            <p:cNvSpPr txBox="1">
              <a:spLocks noChangeArrowheads="1"/>
            </p:cNvSpPr>
            <p:nvPr/>
          </p:nvSpPr>
          <p:spPr bwMode="auto">
            <a:xfrm>
              <a:off x="0" y="1201"/>
              <a:ext cx="96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0">
                  <a:solidFill>
                    <a:srgbClr val="008000"/>
                  </a:solidFill>
                  <a:latin typeface="华文新魏" panose="02010800040101010101" pitchFamily="2" charset="-122"/>
                  <a:ea typeface="华文新魏" panose="02010800040101010101" pitchFamily="2" charset="-122"/>
                </a:rPr>
                <a:t>不可压缩层</a:t>
              </a:r>
              <a:endParaRPr lang="zh-CN" altLang="en-US" sz="2400" b="0">
                <a:solidFill>
                  <a:srgbClr val="008000"/>
                </a:solidFill>
                <a:latin typeface="华文新魏" panose="02010800040101010101" pitchFamily="2" charset="-122"/>
                <a:ea typeface="华文新魏" panose="02010800040101010101" pitchFamily="2" charset="-122"/>
              </a:endParaRPr>
            </a:p>
          </p:txBody>
        </p:sp>
        <p:sp>
          <p:nvSpPr>
            <p:cNvPr id="95248" name="Text Box 28"/>
            <p:cNvSpPr txBox="1">
              <a:spLocks noChangeArrowheads="1"/>
            </p:cNvSpPr>
            <p:nvPr/>
          </p:nvSpPr>
          <p:spPr bwMode="auto">
            <a:xfrm>
              <a:off x="146" y="578"/>
              <a:ext cx="76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0">
                  <a:solidFill>
                    <a:srgbClr val="008000"/>
                  </a:solidFill>
                  <a:latin typeface="华文新魏" panose="02010800040101010101" pitchFamily="2" charset="-122"/>
                  <a:ea typeface="华文新魏" panose="02010800040101010101" pitchFamily="2" charset="-122"/>
                </a:rPr>
                <a:t>可压缩层</a:t>
              </a:r>
              <a:endParaRPr lang="zh-CN" altLang="en-US" sz="2400" b="0">
                <a:solidFill>
                  <a:srgbClr val="008000"/>
                </a:solidFill>
                <a:latin typeface="华文新魏" panose="02010800040101010101" pitchFamily="2" charset="-122"/>
                <a:ea typeface="华文新魏" panose="02010800040101010101" pitchFamily="2" charset="-122"/>
              </a:endParaRPr>
            </a:p>
          </p:txBody>
        </p:sp>
        <p:sp>
          <p:nvSpPr>
            <p:cNvPr id="95249" name="Rectangle 30"/>
            <p:cNvSpPr>
              <a:spLocks noChangeArrowheads="1"/>
            </p:cNvSpPr>
            <p:nvPr/>
          </p:nvSpPr>
          <p:spPr bwMode="auto">
            <a:xfrm>
              <a:off x="2086" y="0"/>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a:t>p</a:t>
              </a:r>
              <a:endParaRPr lang="zh-CN" altLang="en-US"/>
            </a:p>
          </p:txBody>
        </p:sp>
      </p:grpSp>
      <p:sp>
        <p:nvSpPr>
          <p:cNvPr id="2" name="矩形 1"/>
          <p:cNvSpPr/>
          <p:nvPr/>
        </p:nvSpPr>
        <p:spPr>
          <a:xfrm>
            <a:off x="885171" y="561221"/>
            <a:ext cx="5757923" cy="461665"/>
          </a:xfrm>
          <a:prstGeom prst="rect">
            <a:avLst/>
          </a:prstGeom>
          <a:solidFill>
            <a:srgbClr val="FFC000"/>
          </a:solidFill>
        </p:spPr>
        <p:txBody>
          <a:bodyPr wrap="none">
            <a:spAutoFit/>
          </a:bodyPr>
          <a:lstStyle/>
          <a:p>
            <a:pPr eaLnBrk="1" hangingPunct="1">
              <a:spcBef>
                <a:spcPct val="50000"/>
              </a:spcBef>
              <a:buFont typeface="Arial" panose="020B0604020202020204" pitchFamily="34" charset="0"/>
              <a:buNone/>
            </a:pPr>
            <a:r>
              <a:rPr lang="zh-CN" altLang="en-US" sz="2400" dirty="0" smtClean="0"/>
              <a:t>一维固结</a:t>
            </a:r>
            <a:r>
              <a:rPr lang="zh-CN" altLang="en-US" sz="2400" dirty="0"/>
              <a:t>理论（</a:t>
            </a:r>
            <a:r>
              <a:rPr lang="en-US" altLang="zh-CN" sz="2400" dirty="0" err="1"/>
              <a:t>Terzaghi</a:t>
            </a:r>
            <a:r>
              <a:rPr lang="zh-CN" altLang="en-US" sz="2400" dirty="0"/>
              <a:t>渗流固结理论）</a:t>
            </a:r>
            <a:endParaRPr lang="zh-CN" altLang="en-US" sz="2400" dirty="0"/>
          </a:p>
        </p:txBody>
      </p:sp>
      <p:sp>
        <p:nvSpPr>
          <p:cNvPr id="37" name="Rectangle 47"/>
          <p:cNvSpPr>
            <a:spLocks noChangeArrowheads="1"/>
          </p:cNvSpPr>
          <p:nvPr/>
        </p:nvSpPr>
        <p:spPr bwMode="auto">
          <a:xfrm>
            <a:off x="4139952" y="4185213"/>
            <a:ext cx="11527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dirty="0" smtClean="0"/>
              <a:t>数学模型</a:t>
            </a:r>
            <a:endParaRPr lang="zh-CN" altLang="en-US" dirty="0"/>
          </a:p>
        </p:txBody>
      </p:sp>
      <p:sp>
        <p:nvSpPr>
          <p:cNvPr id="38" name="Rectangle 48"/>
          <p:cNvSpPr>
            <a:spLocks noChangeArrowheads="1"/>
          </p:cNvSpPr>
          <p:nvPr/>
        </p:nvSpPr>
        <p:spPr bwMode="auto">
          <a:xfrm>
            <a:off x="5495991" y="4052738"/>
            <a:ext cx="1943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dirty="0">
                <a:solidFill>
                  <a:srgbClr val="800000"/>
                </a:solidFill>
              </a:rPr>
              <a:t>（</a:t>
            </a:r>
            <a:r>
              <a:rPr lang="en-US" altLang="zh-CN" dirty="0">
                <a:solidFill>
                  <a:srgbClr val="800000"/>
                </a:solidFill>
              </a:rPr>
              <a:t>1</a:t>
            </a:r>
            <a:r>
              <a:rPr lang="zh-CN" altLang="en-US" dirty="0">
                <a:solidFill>
                  <a:srgbClr val="800000"/>
                </a:solidFill>
              </a:rPr>
              <a:t>）基本假定</a:t>
            </a:r>
            <a:endParaRPr lang="zh-CN" altLang="en-US" dirty="0">
              <a:solidFill>
                <a:srgbClr val="800000"/>
              </a:solidFill>
            </a:endParaRPr>
          </a:p>
        </p:txBody>
      </p:sp>
      <p:sp>
        <p:nvSpPr>
          <p:cNvPr id="41" name="Rectangle 49"/>
          <p:cNvSpPr>
            <a:spLocks noChangeArrowheads="1"/>
          </p:cNvSpPr>
          <p:nvPr/>
        </p:nvSpPr>
        <p:spPr bwMode="auto">
          <a:xfrm>
            <a:off x="5540441" y="4788969"/>
            <a:ext cx="18542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dirty="0" smtClean="0">
                <a:solidFill>
                  <a:srgbClr val="800000"/>
                </a:solidFill>
              </a:rPr>
              <a:t>（</a:t>
            </a:r>
            <a:r>
              <a:rPr lang="en-US" altLang="zh-CN" dirty="0" smtClean="0">
                <a:solidFill>
                  <a:srgbClr val="800000"/>
                </a:solidFill>
              </a:rPr>
              <a:t>3</a:t>
            </a:r>
            <a:r>
              <a:rPr lang="zh-CN" altLang="en-US" dirty="0" smtClean="0">
                <a:solidFill>
                  <a:srgbClr val="800000"/>
                </a:solidFill>
              </a:rPr>
              <a:t>）建立方程</a:t>
            </a:r>
            <a:endParaRPr lang="zh-CN" altLang="en-US" dirty="0">
              <a:solidFill>
                <a:srgbClr val="800000"/>
              </a:solidFill>
            </a:endParaRPr>
          </a:p>
        </p:txBody>
      </p:sp>
      <p:sp>
        <p:nvSpPr>
          <p:cNvPr id="42" name="Rectangle 49"/>
          <p:cNvSpPr>
            <a:spLocks noChangeArrowheads="1"/>
          </p:cNvSpPr>
          <p:nvPr/>
        </p:nvSpPr>
        <p:spPr bwMode="auto">
          <a:xfrm>
            <a:off x="5495991" y="4413232"/>
            <a:ext cx="1854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dirty="0">
                <a:solidFill>
                  <a:srgbClr val="800000"/>
                </a:solidFill>
              </a:rPr>
              <a:t>（</a:t>
            </a:r>
            <a:r>
              <a:rPr lang="en-US" altLang="zh-CN" dirty="0">
                <a:solidFill>
                  <a:srgbClr val="800000"/>
                </a:solidFill>
              </a:rPr>
              <a:t>2</a:t>
            </a:r>
            <a:r>
              <a:rPr lang="zh-CN" altLang="en-US" dirty="0">
                <a:solidFill>
                  <a:srgbClr val="800000"/>
                </a:solidFill>
              </a:rPr>
              <a:t>）基本变量</a:t>
            </a:r>
            <a:endParaRPr lang="zh-CN" altLang="en-US" dirty="0">
              <a:solidFill>
                <a:srgbClr val="800000"/>
              </a:solidFill>
            </a:endParaRPr>
          </a:p>
        </p:txBody>
      </p:sp>
      <p:sp>
        <p:nvSpPr>
          <p:cNvPr id="43" name="Rectangle 51"/>
          <p:cNvSpPr>
            <a:spLocks noChangeArrowheads="1"/>
          </p:cNvSpPr>
          <p:nvPr/>
        </p:nvSpPr>
        <p:spPr bwMode="auto">
          <a:xfrm>
            <a:off x="4199546" y="5144837"/>
            <a:ext cx="1198081"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dirty="0" smtClean="0"/>
              <a:t>问题求解</a:t>
            </a:r>
            <a:endParaRPr lang="zh-CN" altLang="en-US" dirty="0"/>
          </a:p>
        </p:txBody>
      </p:sp>
      <p:sp>
        <p:nvSpPr>
          <p:cNvPr id="44" name="Text Box 54"/>
          <p:cNvSpPr txBox="1">
            <a:spLocks noChangeArrowheads="1"/>
          </p:cNvSpPr>
          <p:nvPr/>
        </p:nvSpPr>
        <p:spPr bwMode="auto">
          <a:xfrm>
            <a:off x="5397627" y="5185844"/>
            <a:ext cx="1871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dirty="0">
                <a:solidFill>
                  <a:srgbClr val="800000"/>
                </a:solidFill>
              </a:rPr>
              <a:t>（</a:t>
            </a:r>
            <a:r>
              <a:rPr lang="en-US" altLang="zh-CN" dirty="0">
                <a:solidFill>
                  <a:srgbClr val="800000"/>
                </a:solidFill>
              </a:rPr>
              <a:t>1</a:t>
            </a:r>
            <a:r>
              <a:rPr lang="zh-CN" altLang="en-US">
                <a:solidFill>
                  <a:srgbClr val="800000"/>
                </a:solidFill>
              </a:rPr>
              <a:t>）求解思路</a:t>
            </a:r>
            <a:endParaRPr lang="zh-CN" altLang="en-US">
              <a:solidFill>
                <a:srgbClr val="800000"/>
              </a:solidFill>
            </a:endParaRPr>
          </a:p>
        </p:txBody>
      </p:sp>
      <p:sp>
        <p:nvSpPr>
          <p:cNvPr id="45" name="Text Box 55"/>
          <p:cNvSpPr txBox="1">
            <a:spLocks noChangeArrowheads="1"/>
          </p:cNvSpPr>
          <p:nvPr/>
        </p:nvSpPr>
        <p:spPr bwMode="auto">
          <a:xfrm>
            <a:off x="5419131" y="5568478"/>
            <a:ext cx="2447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dirty="0">
                <a:solidFill>
                  <a:srgbClr val="800000"/>
                </a:solidFill>
              </a:rPr>
              <a:t>（</a:t>
            </a:r>
            <a:r>
              <a:rPr lang="en-US" altLang="zh-CN" dirty="0">
                <a:solidFill>
                  <a:srgbClr val="800000"/>
                </a:solidFill>
              </a:rPr>
              <a:t>2</a:t>
            </a:r>
            <a:r>
              <a:rPr lang="zh-CN" altLang="en-US" dirty="0">
                <a:solidFill>
                  <a:srgbClr val="800000"/>
                </a:solidFill>
              </a:rPr>
              <a:t>）初始、边界条件</a:t>
            </a:r>
            <a:endParaRPr lang="zh-CN" altLang="en-US" dirty="0">
              <a:solidFill>
                <a:srgbClr val="800000"/>
              </a:solidFill>
            </a:endParaRPr>
          </a:p>
        </p:txBody>
      </p:sp>
      <p:sp>
        <p:nvSpPr>
          <p:cNvPr id="46" name="Text Box 56"/>
          <p:cNvSpPr txBox="1">
            <a:spLocks noChangeArrowheads="1"/>
          </p:cNvSpPr>
          <p:nvPr/>
        </p:nvSpPr>
        <p:spPr bwMode="auto">
          <a:xfrm>
            <a:off x="5419131" y="5965353"/>
            <a:ext cx="2549551" cy="382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dirty="0">
                <a:solidFill>
                  <a:srgbClr val="800000"/>
                </a:solidFill>
              </a:rPr>
              <a:t>（</a:t>
            </a:r>
            <a:r>
              <a:rPr lang="en-US" altLang="zh-CN" dirty="0">
                <a:solidFill>
                  <a:srgbClr val="800000"/>
                </a:solidFill>
              </a:rPr>
              <a:t>3</a:t>
            </a:r>
            <a:r>
              <a:rPr lang="zh-CN" altLang="en-US" dirty="0">
                <a:solidFill>
                  <a:srgbClr val="800000"/>
                </a:solidFill>
              </a:rPr>
              <a:t>）微分方程的解</a:t>
            </a:r>
            <a:endParaRPr lang="zh-CN" altLang="en-US" dirty="0">
              <a:solidFill>
                <a:srgbClr val="800000"/>
              </a:solidFill>
            </a:endParaRPr>
          </a:p>
        </p:txBody>
      </p:sp>
      <p:sp>
        <p:nvSpPr>
          <p:cNvPr id="47" name="Rectangle 5"/>
          <p:cNvSpPr>
            <a:spLocks noChangeArrowheads="1"/>
          </p:cNvSpPr>
          <p:nvPr/>
        </p:nvSpPr>
        <p:spPr bwMode="auto">
          <a:xfrm>
            <a:off x="1" y="0"/>
            <a:ext cx="5364088"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.4 </a:t>
            </a:r>
            <a:r>
              <a:rPr lang="zh-CN" altLang="en-US" sz="3200" dirty="0">
                <a:solidFill>
                  <a:srgbClr val="FF3300"/>
                </a:solidFill>
                <a:latin typeface="Times New Roman" panose="02020603050405020304" pitchFamily="18" charset="0"/>
                <a:ea typeface="+mj-ea"/>
                <a:cs typeface="Times New Roman" panose="02020603050405020304" pitchFamily="18" charset="0"/>
              </a:rPr>
              <a:t>地基</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变形与时间的关系</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91154"/>
                                        </p:tgtEl>
                                        <p:attrNameLst>
                                          <p:attrName>style.visibility</p:attrName>
                                        </p:attrNameLst>
                                      </p:cBhvr>
                                      <p:to>
                                        <p:strVal val="visible"/>
                                      </p:to>
                                    </p:set>
                                    <p:animEffect transition="in" filter="slide(fromLeft)">
                                      <p:cBhvr>
                                        <p:cTn id="12" dur="500"/>
                                        <p:tgtEl>
                                          <p:spTgt spid="91154"/>
                                        </p:tgtEl>
                                      </p:cBhvr>
                                    </p:animEffect>
                                  </p:childTnLst>
                                </p:cTn>
                              </p:par>
                            </p:childTnLst>
                          </p:cTn>
                        </p:par>
                        <p:par>
                          <p:cTn id="13" fill="hold">
                            <p:stCondLst>
                              <p:cond delay="500"/>
                            </p:stCondLst>
                            <p:childTnLst>
                              <p:par>
                                <p:cTn id="14" presetID="17" presetClass="entr" presetSubtype="1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1140">
                                            <p:txEl>
                                              <p:pRg st="0" end="0"/>
                                            </p:txEl>
                                          </p:spTgt>
                                        </p:tgtEl>
                                        <p:attrNameLst>
                                          <p:attrName>style.visibility</p:attrName>
                                        </p:attrNameLst>
                                      </p:cBhvr>
                                      <p:to>
                                        <p:strVal val="visible"/>
                                      </p:to>
                                    </p:set>
                                    <p:animEffect transition="in" filter="wipe(left)">
                                      <p:cBhvr>
                                        <p:cTn id="22" dur="500"/>
                                        <p:tgtEl>
                                          <p:spTgt spid="9114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1141">
                                            <p:bg/>
                                          </p:spTgt>
                                        </p:tgtEl>
                                        <p:attrNameLst>
                                          <p:attrName>style.visibility</p:attrName>
                                        </p:attrNameLst>
                                      </p:cBhvr>
                                      <p:to>
                                        <p:strVal val="visible"/>
                                      </p:to>
                                    </p:set>
                                    <p:animEffect transition="in" filter="wipe(left)">
                                      <p:cBhvr>
                                        <p:cTn id="27" dur="500"/>
                                        <p:tgtEl>
                                          <p:spTgt spid="91141">
                                            <p:bg/>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91141">
                                            <p:txEl>
                                              <p:pRg st="0" end="0"/>
                                            </p:txEl>
                                          </p:spTgt>
                                        </p:tgtEl>
                                        <p:attrNameLst>
                                          <p:attrName>style.visibility</p:attrName>
                                        </p:attrNameLst>
                                      </p:cBhvr>
                                      <p:to>
                                        <p:strVal val="visible"/>
                                      </p:to>
                                    </p:set>
                                    <p:animEffect transition="in" filter="wipe(left)">
                                      <p:cBhvr>
                                        <p:cTn id="31" dur="500"/>
                                        <p:tgtEl>
                                          <p:spTgt spid="9114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1141">
                                            <p:txEl>
                                              <p:pRg st="1" end="1"/>
                                            </p:txEl>
                                          </p:spTgt>
                                        </p:tgtEl>
                                        <p:attrNameLst>
                                          <p:attrName>style.visibility</p:attrName>
                                        </p:attrNameLst>
                                      </p:cBhvr>
                                      <p:to>
                                        <p:strVal val="visible"/>
                                      </p:to>
                                    </p:set>
                                    <p:animEffect transition="in" filter="wipe(left)">
                                      <p:cBhvr>
                                        <p:cTn id="36" dur="500"/>
                                        <p:tgtEl>
                                          <p:spTgt spid="91141">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1" fill="hold" grpId="0" nodeType="clickEffect">
                                  <p:stCondLst>
                                    <p:cond delay="0"/>
                                  </p:stCondLst>
                                  <p:childTnLst>
                                    <p:set>
                                      <p:cBhvr>
                                        <p:cTn id="40" dur="1" fill="hold">
                                          <p:stCondLst>
                                            <p:cond delay="0"/>
                                          </p:stCondLst>
                                        </p:cTn>
                                        <p:tgtEl>
                                          <p:spTgt spid="91143"/>
                                        </p:tgtEl>
                                        <p:attrNameLst>
                                          <p:attrName>style.visibility</p:attrName>
                                        </p:attrNameLst>
                                      </p:cBhvr>
                                      <p:to>
                                        <p:strVal val="visible"/>
                                      </p:to>
                                    </p:set>
                                    <p:animEffect transition="in" filter="slide(fromTop)">
                                      <p:cBhvr>
                                        <p:cTn id="41" dur="500"/>
                                        <p:tgtEl>
                                          <p:spTgt spid="91143"/>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91139"/>
                                        </p:tgtEl>
                                        <p:attrNameLst>
                                          <p:attrName>style.visibility</p:attrName>
                                        </p:attrNameLst>
                                      </p:cBhvr>
                                      <p:to>
                                        <p:strVal val="visible"/>
                                      </p:to>
                                    </p:set>
                                    <p:animEffect transition="in" filter="wipe(left)">
                                      <p:cBhvr>
                                        <p:cTn id="45" dur="500"/>
                                        <p:tgtEl>
                                          <p:spTgt spid="9113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7">
                                            <p:txEl>
                                              <p:pRg st="0" end="0"/>
                                            </p:txEl>
                                          </p:spTgt>
                                        </p:tgtEl>
                                        <p:attrNameLst>
                                          <p:attrName>style.visibility</p:attrName>
                                        </p:attrNameLst>
                                      </p:cBhvr>
                                      <p:to>
                                        <p:strVal val="visible"/>
                                      </p:to>
                                    </p:set>
                                    <p:animEffect transition="in" filter="wipe(left)">
                                      <p:cBhvr>
                                        <p:cTn id="50" dur="500"/>
                                        <p:tgtEl>
                                          <p:spTgt spid="37">
                                            <p:txEl>
                                              <p:pRg st="0" end="0"/>
                                            </p:txEl>
                                          </p:spTgt>
                                        </p:tgtEl>
                                      </p:cBhvr>
                                    </p:animEffect>
                                  </p:childTnLst>
                                </p:cTn>
                              </p:par>
                            </p:childTnLst>
                          </p:cTn>
                        </p:par>
                        <p:par>
                          <p:cTn id="51" fill="hold">
                            <p:stCondLst>
                              <p:cond delay="500"/>
                            </p:stCondLst>
                            <p:childTnLst>
                              <p:par>
                                <p:cTn id="52" presetID="12" presetClass="entr" presetSubtype="8"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slide(fromLeft)">
                                      <p:cBhvr>
                                        <p:cTn id="54" dur="500"/>
                                        <p:tgtEl>
                                          <p:spTgt spid="38"/>
                                        </p:tgtEl>
                                      </p:cBhvr>
                                    </p:animEffect>
                                  </p:childTnLst>
                                </p:cTn>
                              </p:par>
                            </p:childTnLst>
                          </p:cTn>
                        </p:par>
                        <p:par>
                          <p:cTn id="55" fill="hold">
                            <p:stCondLst>
                              <p:cond delay="1000"/>
                            </p:stCondLst>
                            <p:childTnLst>
                              <p:par>
                                <p:cTn id="56" presetID="12" presetClass="entr" presetSubtype="8"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slide(fromLeft)">
                                      <p:cBhvr>
                                        <p:cTn id="58" dur="500"/>
                                        <p:tgtEl>
                                          <p:spTgt spid="41"/>
                                        </p:tgtEl>
                                      </p:cBhvr>
                                    </p:animEffect>
                                  </p:childTnLst>
                                </p:cTn>
                              </p:par>
                            </p:childTnLst>
                          </p:cTn>
                        </p:par>
                        <p:par>
                          <p:cTn id="59" fill="hold">
                            <p:stCondLst>
                              <p:cond delay="1500"/>
                            </p:stCondLst>
                            <p:childTnLst>
                              <p:par>
                                <p:cTn id="60" presetID="12" presetClass="entr" presetSubtype="8"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slide(fromLeft)">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left)">
                                      <p:cBhvr>
                                        <p:cTn id="67" dur="500"/>
                                        <p:tgtEl>
                                          <p:spTgt spid="43"/>
                                        </p:tgtEl>
                                      </p:cBhvr>
                                    </p:animEffect>
                                  </p:childTnLst>
                                </p:cTn>
                              </p:par>
                            </p:childTnLst>
                          </p:cTn>
                        </p:par>
                        <p:par>
                          <p:cTn id="68" fill="hold">
                            <p:stCondLst>
                              <p:cond delay="500"/>
                            </p:stCondLst>
                            <p:childTnLst>
                              <p:par>
                                <p:cTn id="69" presetID="12" presetClass="entr" presetSubtype="8"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slide(fromLeft)">
                                      <p:cBhvr>
                                        <p:cTn id="71" dur="500"/>
                                        <p:tgtEl>
                                          <p:spTgt spid="44"/>
                                        </p:tgtEl>
                                      </p:cBhvr>
                                    </p:animEffect>
                                  </p:childTnLst>
                                </p:cTn>
                              </p:par>
                            </p:childTnLst>
                          </p:cTn>
                        </p:par>
                        <p:par>
                          <p:cTn id="72" fill="hold">
                            <p:stCondLst>
                              <p:cond delay="1000"/>
                            </p:stCondLst>
                            <p:childTnLst>
                              <p:par>
                                <p:cTn id="73" presetID="12" presetClass="entr" presetSubtype="8" fill="hold" grpId="0"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slide(fromLeft)">
                                      <p:cBhvr>
                                        <p:cTn id="75" dur="500"/>
                                        <p:tgtEl>
                                          <p:spTgt spid="45"/>
                                        </p:tgtEl>
                                      </p:cBhvr>
                                    </p:animEffect>
                                  </p:childTnLst>
                                </p:cTn>
                              </p:par>
                            </p:childTnLst>
                          </p:cTn>
                        </p:par>
                        <p:par>
                          <p:cTn id="76" fill="hold">
                            <p:stCondLst>
                              <p:cond delay="1500"/>
                            </p:stCondLst>
                            <p:childTnLst>
                              <p:par>
                                <p:cTn id="77" presetID="12" presetClass="entr" presetSubtype="8"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slide(fromLeft)">
                                      <p:cBhvr>
                                        <p:cTn id="7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ldLvl="0" animBg="1"/>
      <p:bldP spid="91140" grpId="0" advAuto="0" build="p"/>
      <p:bldP spid="91141" grpId="0" animBg="1" build="p"/>
      <p:bldP spid="91143" grpId="0" bldLvl="0" animBg="1"/>
      <p:bldP spid="91154" grpId="0" bldLvl="0" animBg="1"/>
      <p:bldP spid="37" grpId="0" advAuto="0" build="p"/>
      <p:bldP spid="38" grpId="0"/>
      <p:bldP spid="41" grpId="0"/>
      <p:bldP spid="42" grpId="0"/>
      <p:bldP spid="43" grpId="0"/>
      <p:bldP spid="44" grpId="0"/>
      <p:bldP spid="45" grpId="0"/>
      <p:bldP spid="46"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灯片编号占位符 1"/>
          <p:cNvSpPr txBox="1">
            <a:spLocks noGrp="1" noChangeArrowheads="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fld id="{1745A8DC-F1DA-4E87-A9E7-802F78F3D317}" type="slidenum">
              <a:rPr lang="zh-CN" altLang="en-US" sz="1200">
                <a:latin typeface="Garamond" panose="02020404030301010803" pitchFamily="18" charset="0"/>
              </a:rPr>
            </a:fld>
            <a:endParaRPr lang="zh-CN" altLang="en-US" sz="1200">
              <a:latin typeface="Garamond" panose="02020404030301010803" pitchFamily="18" charset="0"/>
            </a:endParaRPr>
          </a:p>
        </p:txBody>
      </p:sp>
      <p:sp>
        <p:nvSpPr>
          <p:cNvPr id="99331" name="Rectangle 4"/>
          <p:cNvSpPr>
            <a:spLocks noChangeArrowheads="1"/>
          </p:cNvSpPr>
          <p:nvPr/>
        </p:nvSpPr>
        <p:spPr bwMode="auto">
          <a:xfrm>
            <a:off x="971600" y="762323"/>
            <a:ext cx="1506618" cy="461665"/>
          </a:xfrm>
          <a:prstGeom prst="rect">
            <a:avLst/>
          </a:prstGeom>
          <a:solidFill>
            <a:schemeClr val="tx2">
              <a:lumMod val="20000"/>
              <a:lumOff val="80000"/>
            </a:schemeClr>
          </a:solidFill>
          <a:ln>
            <a:noFill/>
          </a:ln>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dirty="0" smtClean="0">
                <a:latin typeface="+mn-ea"/>
                <a:ea typeface="+mn-ea"/>
              </a:rPr>
              <a:t>数学模型</a:t>
            </a:r>
            <a:endParaRPr lang="zh-CN" altLang="en-US" sz="2400" b="0" dirty="0">
              <a:latin typeface="+mn-ea"/>
              <a:ea typeface="+mn-ea"/>
            </a:endParaRPr>
          </a:p>
        </p:txBody>
      </p:sp>
      <p:sp>
        <p:nvSpPr>
          <p:cNvPr id="95237" name="Rectangle 9"/>
          <p:cNvSpPr>
            <a:spLocks noChangeArrowheads="1"/>
          </p:cNvSpPr>
          <p:nvPr/>
        </p:nvSpPr>
        <p:spPr bwMode="auto">
          <a:xfrm>
            <a:off x="1187450" y="2060575"/>
            <a:ext cx="7272338" cy="2246769"/>
          </a:xfrm>
          <a:prstGeom prst="rect">
            <a:avLst/>
          </a:prstGeom>
          <a:noFill/>
          <a:ln w="34925">
            <a:solidFill>
              <a:srgbClr val="FF6600"/>
            </a:solidFill>
            <a:prstDash val="sysDot"/>
            <a:miter lim="800000"/>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spcBef>
                <a:spcPct val="20000"/>
              </a:spcBef>
              <a:buFont typeface="Arial" panose="020B0604020202020204" pitchFamily="34" charset="0"/>
              <a:buNone/>
            </a:pPr>
            <a:r>
              <a:rPr lang="zh-CN" altLang="en-US" sz="2000" dirty="0">
                <a:solidFill>
                  <a:srgbClr val="0000FF"/>
                </a:solidFill>
              </a:rPr>
              <a:t>①土层均匀且完全饱和；</a:t>
            </a:r>
            <a:endParaRPr lang="zh-CN" altLang="en-US" sz="2000" dirty="0">
              <a:solidFill>
                <a:srgbClr val="0000FF"/>
              </a:solidFill>
            </a:endParaRPr>
          </a:p>
          <a:p>
            <a:pPr>
              <a:spcBef>
                <a:spcPct val="20000"/>
              </a:spcBef>
              <a:buFont typeface="Arial" panose="020B0604020202020204" pitchFamily="34" charset="0"/>
              <a:buNone/>
            </a:pPr>
            <a:r>
              <a:rPr lang="zh-CN" altLang="en-US" sz="2000" dirty="0">
                <a:solidFill>
                  <a:srgbClr val="0000FF"/>
                </a:solidFill>
              </a:rPr>
              <a:t>②土颗粒与水不可压缩；</a:t>
            </a:r>
            <a:endParaRPr lang="zh-CN" altLang="en-US" sz="2000" dirty="0">
              <a:solidFill>
                <a:srgbClr val="0000FF"/>
              </a:solidFill>
            </a:endParaRPr>
          </a:p>
          <a:p>
            <a:pPr>
              <a:spcBef>
                <a:spcPct val="20000"/>
              </a:spcBef>
              <a:buFont typeface="Arial" panose="020B0604020202020204" pitchFamily="34" charset="0"/>
              <a:buNone/>
            </a:pPr>
            <a:r>
              <a:rPr lang="zh-CN" altLang="en-US" sz="2000" dirty="0">
                <a:solidFill>
                  <a:srgbClr val="0000FF"/>
                </a:solidFill>
              </a:rPr>
              <a:t>③变形是单向压缩（水的渗出和土层压缩是单向的）；</a:t>
            </a:r>
            <a:endParaRPr lang="zh-CN" altLang="en-US" sz="2000" dirty="0">
              <a:solidFill>
                <a:srgbClr val="0000FF"/>
              </a:solidFill>
            </a:endParaRPr>
          </a:p>
          <a:p>
            <a:pPr>
              <a:spcBef>
                <a:spcPct val="20000"/>
              </a:spcBef>
              <a:buFont typeface="Arial" panose="020B0604020202020204" pitchFamily="34" charset="0"/>
              <a:buNone/>
            </a:pPr>
            <a:r>
              <a:rPr lang="en-US" altLang="zh-CN" sz="2000" dirty="0">
                <a:solidFill>
                  <a:srgbClr val="0000FF"/>
                </a:solidFill>
              </a:rPr>
              <a:t>④</a:t>
            </a:r>
            <a:r>
              <a:rPr lang="zh-CN" altLang="en-US" sz="2000" dirty="0">
                <a:solidFill>
                  <a:srgbClr val="0000FF"/>
                </a:solidFill>
              </a:rPr>
              <a:t>荷载均布且一次施加；</a:t>
            </a:r>
            <a:r>
              <a:rPr lang="zh-CN" altLang="en-US" sz="2000" dirty="0">
                <a:solidFill>
                  <a:srgbClr val="0000FF"/>
                </a:solidFill>
                <a:latin typeface="Times New Roman" panose="02020603050405020304" pitchFamily="18" charset="0"/>
              </a:rPr>
              <a:t>——</a:t>
            </a:r>
            <a:r>
              <a:rPr lang="zh-CN" altLang="en-US" sz="2000" dirty="0" smtClean="0">
                <a:solidFill>
                  <a:srgbClr val="0000FF"/>
                </a:solidFill>
              </a:rPr>
              <a:t>假定</a:t>
            </a:r>
            <a:r>
              <a:rPr lang="zh-CN" altLang="en-US" sz="2000" i="1" dirty="0" smtClean="0">
                <a:solidFill>
                  <a:srgbClr val="0000FF"/>
                </a:solidFill>
                <a:sym typeface="Symbol" panose="05050102010706020507" pitchFamily="18" charset="2"/>
              </a:rPr>
              <a:t></a:t>
            </a:r>
            <a:r>
              <a:rPr lang="en-US" altLang="zh-CN" sz="2000" i="1" baseline="-25000" dirty="0">
                <a:solidFill>
                  <a:srgbClr val="0000FF"/>
                </a:solidFill>
              </a:rPr>
              <a:t>z </a:t>
            </a:r>
            <a:r>
              <a:rPr lang="en-US" altLang="zh-CN" sz="2000" dirty="0">
                <a:solidFill>
                  <a:srgbClr val="0000FF"/>
                </a:solidFill>
              </a:rPr>
              <a:t>= </a:t>
            </a:r>
            <a:r>
              <a:rPr lang="en-US" altLang="zh-CN" sz="2000" dirty="0" err="1">
                <a:solidFill>
                  <a:srgbClr val="0000FF"/>
                </a:solidFill>
              </a:rPr>
              <a:t>const</a:t>
            </a:r>
            <a:endParaRPr lang="en-US" altLang="zh-CN" sz="2000" dirty="0">
              <a:solidFill>
                <a:srgbClr val="0000FF"/>
              </a:solidFill>
            </a:endParaRPr>
          </a:p>
          <a:p>
            <a:pPr>
              <a:spcBef>
                <a:spcPct val="20000"/>
              </a:spcBef>
              <a:buFont typeface="Arial" panose="020B0604020202020204" pitchFamily="34" charset="0"/>
              <a:buNone/>
            </a:pPr>
            <a:r>
              <a:rPr lang="zh-CN" altLang="en-US" sz="2000" dirty="0">
                <a:solidFill>
                  <a:srgbClr val="0000FF"/>
                </a:solidFill>
              </a:rPr>
              <a:t>⑤渗流符合达西定律且渗透系数保持不变；</a:t>
            </a:r>
            <a:endParaRPr lang="zh-CN" altLang="en-US" sz="2000" dirty="0">
              <a:solidFill>
                <a:srgbClr val="0000FF"/>
              </a:solidFill>
            </a:endParaRPr>
          </a:p>
          <a:p>
            <a:pPr>
              <a:spcBef>
                <a:spcPct val="20000"/>
              </a:spcBef>
              <a:buFont typeface="Arial" panose="020B0604020202020204" pitchFamily="34" charset="0"/>
              <a:buNone/>
            </a:pPr>
            <a:r>
              <a:rPr lang="zh-CN" altLang="en-US" sz="2000" dirty="0">
                <a:solidFill>
                  <a:srgbClr val="0000FF"/>
                </a:solidFill>
              </a:rPr>
              <a:t>⑥压缩系数</a:t>
            </a:r>
            <a:r>
              <a:rPr lang="en-US" altLang="zh-CN" sz="2000" dirty="0">
                <a:solidFill>
                  <a:srgbClr val="0000FF"/>
                </a:solidFill>
              </a:rPr>
              <a:t>a</a:t>
            </a:r>
            <a:r>
              <a:rPr lang="zh-CN" altLang="en-US" sz="2000" dirty="0">
                <a:solidFill>
                  <a:srgbClr val="0000FF"/>
                </a:solidFill>
              </a:rPr>
              <a:t>是常数</a:t>
            </a:r>
            <a:r>
              <a:rPr lang="zh-CN" altLang="en-US" sz="2000" dirty="0" smtClean="0">
                <a:solidFill>
                  <a:srgbClr val="0000FF"/>
                </a:solidFill>
              </a:rPr>
              <a:t>。</a:t>
            </a:r>
            <a:endParaRPr lang="en-US" altLang="zh-CN" sz="2000" dirty="0" smtClean="0">
              <a:solidFill>
                <a:srgbClr val="0000FF"/>
              </a:solidFill>
            </a:endParaRPr>
          </a:p>
        </p:txBody>
      </p:sp>
      <p:sp>
        <p:nvSpPr>
          <p:cNvPr id="95238" name="Rectangle 10"/>
          <p:cNvSpPr>
            <a:spLocks noChangeArrowheads="1"/>
          </p:cNvSpPr>
          <p:nvPr/>
        </p:nvSpPr>
        <p:spPr bwMode="auto">
          <a:xfrm>
            <a:off x="755650" y="1484313"/>
            <a:ext cx="21812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000">
                <a:solidFill>
                  <a:srgbClr val="800000"/>
                </a:solidFill>
              </a:rPr>
              <a:t>（</a:t>
            </a:r>
            <a:r>
              <a:rPr lang="en-US" altLang="zh-CN" sz="2000">
                <a:solidFill>
                  <a:srgbClr val="800000"/>
                </a:solidFill>
              </a:rPr>
              <a:t>1</a:t>
            </a:r>
            <a:r>
              <a:rPr lang="zh-CN" altLang="en-US" sz="2000">
                <a:solidFill>
                  <a:srgbClr val="800000"/>
                </a:solidFill>
              </a:rPr>
              <a:t>）基本假定</a:t>
            </a:r>
            <a:endParaRPr lang="zh-CN" altLang="en-US" sz="2000">
              <a:solidFill>
                <a:srgbClr val="800000"/>
              </a:solidFill>
            </a:endParaRPr>
          </a:p>
        </p:txBody>
      </p:sp>
      <p:sp>
        <p:nvSpPr>
          <p:cNvPr id="95239" name="Rectangle 11"/>
          <p:cNvSpPr>
            <a:spLocks noChangeArrowheads="1"/>
          </p:cNvSpPr>
          <p:nvPr/>
        </p:nvSpPr>
        <p:spPr bwMode="auto">
          <a:xfrm>
            <a:off x="819150" y="4598988"/>
            <a:ext cx="21812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000">
                <a:solidFill>
                  <a:srgbClr val="800000"/>
                </a:solidFill>
              </a:rPr>
              <a:t>（</a:t>
            </a:r>
            <a:r>
              <a:rPr lang="en-US" altLang="zh-CN" sz="2000">
                <a:solidFill>
                  <a:srgbClr val="800000"/>
                </a:solidFill>
              </a:rPr>
              <a:t>2</a:t>
            </a:r>
            <a:r>
              <a:rPr lang="zh-CN" altLang="en-US" sz="2000">
                <a:solidFill>
                  <a:srgbClr val="800000"/>
                </a:solidFill>
              </a:rPr>
              <a:t>）基本变量</a:t>
            </a:r>
            <a:endParaRPr lang="zh-CN" altLang="en-US" sz="2000">
              <a:solidFill>
                <a:srgbClr val="800000"/>
              </a:solidFill>
            </a:endParaRPr>
          </a:p>
        </p:txBody>
      </p:sp>
      <p:sp>
        <p:nvSpPr>
          <p:cNvPr id="95240" name="Text Box 12"/>
          <p:cNvSpPr txBox="1">
            <a:spLocks noChangeArrowheads="1"/>
          </p:cNvSpPr>
          <p:nvPr/>
        </p:nvSpPr>
        <p:spPr bwMode="auto">
          <a:xfrm>
            <a:off x="539750" y="5300663"/>
            <a:ext cx="1584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000">
                <a:solidFill>
                  <a:srgbClr val="0000FF"/>
                </a:solidFill>
              </a:rPr>
              <a:t>总应力已知</a:t>
            </a:r>
            <a:endParaRPr lang="zh-CN" altLang="en-US" sz="2000">
              <a:solidFill>
                <a:srgbClr val="0000FF"/>
              </a:solidFill>
            </a:endParaRPr>
          </a:p>
        </p:txBody>
      </p:sp>
      <p:sp>
        <p:nvSpPr>
          <p:cNvPr id="95241" name="Text Box 13"/>
          <p:cNvSpPr txBox="1">
            <a:spLocks noChangeArrowheads="1"/>
          </p:cNvSpPr>
          <p:nvPr/>
        </p:nvSpPr>
        <p:spPr bwMode="auto">
          <a:xfrm>
            <a:off x="2268538" y="5048250"/>
            <a:ext cx="201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000">
                <a:solidFill>
                  <a:srgbClr val="0000FF"/>
                </a:solidFill>
              </a:rPr>
              <a:t>有效应力原理</a:t>
            </a:r>
            <a:endParaRPr lang="zh-CN" altLang="en-US" sz="2000">
              <a:solidFill>
                <a:srgbClr val="0000FF"/>
              </a:solidFill>
            </a:endParaRPr>
          </a:p>
        </p:txBody>
      </p:sp>
      <p:sp>
        <p:nvSpPr>
          <p:cNvPr id="95242" name="Line 14"/>
          <p:cNvSpPr>
            <a:spLocks noChangeShapeType="1"/>
          </p:cNvSpPr>
          <p:nvPr/>
        </p:nvSpPr>
        <p:spPr bwMode="auto">
          <a:xfrm>
            <a:off x="2195513" y="5589588"/>
            <a:ext cx="2089150" cy="0"/>
          </a:xfrm>
          <a:prstGeom prst="line">
            <a:avLst/>
          </a:prstGeom>
          <a:noFill/>
          <a:ln w="76200">
            <a:solidFill>
              <a:srgbClr val="990033"/>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5243" name="AutoShape 15"/>
          <p:cNvSpPr>
            <a:spLocks noChangeArrowheads="1"/>
          </p:cNvSpPr>
          <p:nvPr/>
        </p:nvSpPr>
        <p:spPr bwMode="auto">
          <a:xfrm>
            <a:off x="4552950" y="5356225"/>
            <a:ext cx="3548063" cy="450850"/>
          </a:xfrm>
          <a:prstGeom prst="roundRect">
            <a:avLst>
              <a:gd name="adj" fmla="val 16667"/>
            </a:avLst>
          </a:prstGeom>
          <a:noFill/>
          <a:ln w="19050">
            <a:solidFill>
              <a:srgbClr val="FF6600"/>
            </a:solidFill>
            <a:round/>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000">
                <a:solidFill>
                  <a:srgbClr val="0000FF"/>
                </a:solidFill>
              </a:rPr>
              <a:t>超静孔隙水压力的时空分布</a:t>
            </a:r>
            <a:endParaRPr lang="zh-CN" altLang="en-US" sz="2000">
              <a:solidFill>
                <a:srgbClr val="0000FF"/>
              </a:solidFill>
            </a:endParaRPr>
          </a:p>
        </p:txBody>
      </p:sp>
      <p:sp>
        <p:nvSpPr>
          <p:cNvPr id="12" name="Rectangle 5"/>
          <p:cNvSpPr>
            <a:spLocks noChangeArrowheads="1"/>
          </p:cNvSpPr>
          <p:nvPr/>
        </p:nvSpPr>
        <p:spPr bwMode="auto">
          <a:xfrm>
            <a:off x="1" y="0"/>
            <a:ext cx="5364088"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.4 </a:t>
            </a:r>
            <a:r>
              <a:rPr lang="zh-CN" altLang="en-US" sz="3200" dirty="0">
                <a:solidFill>
                  <a:srgbClr val="FF3300"/>
                </a:solidFill>
                <a:latin typeface="Times New Roman" panose="02020603050405020304" pitchFamily="18" charset="0"/>
                <a:ea typeface="+mj-ea"/>
                <a:cs typeface="Times New Roman" panose="02020603050405020304" pitchFamily="18" charset="0"/>
              </a:rPr>
              <a:t>地基</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变形与时间的关系</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5238"/>
                                        </p:tgtEl>
                                        <p:attrNameLst>
                                          <p:attrName>style.visibility</p:attrName>
                                        </p:attrNameLst>
                                      </p:cBhvr>
                                      <p:to>
                                        <p:strVal val="visible"/>
                                      </p:to>
                                    </p:set>
                                    <p:anim calcmode="lin" valueType="num">
                                      <p:cBhvr additive="base">
                                        <p:cTn id="7" dur="500" fill="hold"/>
                                        <p:tgtEl>
                                          <p:spTgt spid="95238"/>
                                        </p:tgtEl>
                                        <p:attrNameLst>
                                          <p:attrName>ppt_x</p:attrName>
                                        </p:attrNameLst>
                                      </p:cBhvr>
                                      <p:tavLst>
                                        <p:tav tm="0">
                                          <p:val>
                                            <p:strVal val="0-#ppt_w/2"/>
                                          </p:val>
                                        </p:tav>
                                        <p:tav tm="100000">
                                          <p:val>
                                            <p:strVal val="#ppt_x"/>
                                          </p:val>
                                        </p:tav>
                                      </p:tavLst>
                                    </p:anim>
                                    <p:anim calcmode="lin" valueType="num">
                                      <p:cBhvr additive="base">
                                        <p:cTn id="8" dur="500" fill="hold"/>
                                        <p:tgtEl>
                                          <p:spTgt spid="952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5237">
                                            <p:bg/>
                                          </p:spTgt>
                                        </p:tgtEl>
                                        <p:attrNameLst>
                                          <p:attrName>style.visibility</p:attrName>
                                        </p:attrNameLst>
                                      </p:cBhvr>
                                      <p:to>
                                        <p:strVal val="visible"/>
                                      </p:to>
                                    </p:set>
                                    <p:animEffect transition="in" filter="wipe(left)">
                                      <p:cBhvr>
                                        <p:cTn id="13" dur="500"/>
                                        <p:tgtEl>
                                          <p:spTgt spid="95237">
                                            <p:bg/>
                                          </p:spTgt>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95237">
                                            <p:txEl>
                                              <p:pRg st="0" end="0"/>
                                            </p:txEl>
                                          </p:spTgt>
                                        </p:tgtEl>
                                        <p:attrNameLst>
                                          <p:attrName>style.visibility</p:attrName>
                                        </p:attrNameLst>
                                      </p:cBhvr>
                                      <p:to>
                                        <p:strVal val="visible"/>
                                      </p:to>
                                    </p:set>
                                    <p:animEffect transition="in" filter="wipe(left)">
                                      <p:cBhvr>
                                        <p:cTn id="17" dur="500"/>
                                        <p:tgtEl>
                                          <p:spTgt spid="9523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5237">
                                            <p:txEl>
                                              <p:pRg st="1" end="1"/>
                                            </p:txEl>
                                          </p:spTgt>
                                        </p:tgtEl>
                                        <p:attrNameLst>
                                          <p:attrName>style.visibility</p:attrName>
                                        </p:attrNameLst>
                                      </p:cBhvr>
                                      <p:to>
                                        <p:strVal val="visible"/>
                                      </p:to>
                                    </p:set>
                                    <p:animEffect transition="in" filter="wipe(left)">
                                      <p:cBhvr>
                                        <p:cTn id="22" dur="500"/>
                                        <p:tgtEl>
                                          <p:spTgt spid="9523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5237">
                                            <p:txEl>
                                              <p:pRg st="2" end="2"/>
                                            </p:txEl>
                                          </p:spTgt>
                                        </p:tgtEl>
                                        <p:attrNameLst>
                                          <p:attrName>style.visibility</p:attrName>
                                        </p:attrNameLst>
                                      </p:cBhvr>
                                      <p:to>
                                        <p:strVal val="visible"/>
                                      </p:to>
                                    </p:set>
                                    <p:animEffect transition="in" filter="wipe(left)">
                                      <p:cBhvr>
                                        <p:cTn id="27" dur="500"/>
                                        <p:tgtEl>
                                          <p:spTgt spid="9523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5237">
                                            <p:txEl>
                                              <p:pRg st="3" end="3"/>
                                            </p:txEl>
                                          </p:spTgt>
                                        </p:tgtEl>
                                        <p:attrNameLst>
                                          <p:attrName>style.visibility</p:attrName>
                                        </p:attrNameLst>
                                      </p:cBhvr>
                                      <p:to>
                                        <p:strVal val="visible"/>
                                      </p:to>
                                    </p:set>
                                    <p:animEffect transition="in" filter="wipe(left)">
                                      <p:cBhvr>
                                        <p:cTn id="32" dur="500"/>
                                        <p:tgtEl>
                                          <p:spTgt spid="9523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5237">
                                            <p:txEl>
                                              <p:pRg st="4" end="4"/>
                                            </p:txEl>
                                          </p:spTgt>
                                        </p:tgtEl>
                                        <p:attrNameLst>
                                          <p:attrName>style.visibility</p:attrName>
                                        </p:attrNameLst>
                                      </p:cBhvr>
                                      <p:to>
                                        <p:strVal val="visible"/>
                                      </p:to>
                                    </p:set>
                                    <p:animEffect transition="in" filter="wipe(left)">
                                      <p:cBhvr>
                                        <p:cTn id="37" dur="500"/>
                                        <p:tgtEl>
                                          <p:spTgt spid="9523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5237">
                                            <p:txEl>
                                              <p:pRg st="5" end="5"/>
                                            </p:txEl>
                                          </p:spTgt>
                                        </p:tgtEl>
                                        <p:attrNameLst>
                                          <p:attrName>style.visibility</p:attrName>
                                        </p:attrNameLst>
                                      </p:cBhvr>
                                      <p:to>
                                        <p:strVal val="visible"/>
                                      </p:to>
                                    </p:set>
                                    <p:animEffect transition="in" filter="wipe(left)">
                                      <p:cBhvr>
                                        <p:cTn id="42" dur="500"/>
                                        <p:tgtEl>
                                          <p:spTgt spid="9523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95239"/>
                                        </p:tgtEl>
                                        <p:attrNameLst>
                                          <p:attrName>style.visibility</p:attrName>
                                        </p:attrNameLst>
                                      </p:cBhvr>
                                      <p:to>
                                        <p:strVal val="visible"/>
                                      </p:to>
                                    </p:set>
                                    <p:anim calcmode="lin" valueType="num">
                                      <p:cBhvr additive="base">
                                        <p:cTn id="47" dur="500" fill="hold"/>
                                        <p:tgtEl>
                                          <p:spTgt spid="95239"/>
                                        </p:tgtEl>
                                        <p:attrNameLst>
                                          <p:attrName>ppt_x</p:attrName>
                                        </p:attrNameLst>
                                      </p:cBhvr>
                                      <p:tavLst>
                                        <p:tav tm="0">
                                          <p:val>
                                            <p:strVal val="0-#ppt_w/2"/>
                                          </p:val>
                                        </p:tav>
                                        <p:tav tm="100000">
                                          <p:val>
                                            <p:strVal val="#ppt_x"/>
                                          </p:val>
                                        </p:tav>
                                      </p:tavLst>
                                    </p:anim>
                                    <p:anim calcmode="lin" valueType="num">
                                      <p:cBhvr additive="base">
                                        <p:cTn id="48" dur="500" fill="hold"/>
                                        <p:tgtEl>
                                          <p:spTgt spid="95239"/>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95240"/>
                                        </p:tgtEl>
                                        <p:attrNameLst>
                                          <p:attrName>style.visibility</p:attrName>
                                        </p:attrNameLst>
                                      </p:cBhvr>
                                      <p:to>
                                        <p:strVal val="visible"/>
                                      </p:to>
                                    </p:set>
                                    <p:animEffect transition="in" filter="wipe(left)">
                                      <p:cBhvr>
                                        <p:cTn id="53" dur="500"/>
                                        <p:tgtEl>
                                          <p:spTgt spid="9524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95242"/>
                                        </p:tgtEl>
                                        <p:attrNameLst>
                                          <p:attrName>style.visibility</p:attrName>
                                        </p:attrNameLst>
                                      </p:cBhvr>
                                      <p:to>
                                        <p:strVal val="visible"/>
                                      </p:to>
                                    </p:set>
                                    <p:animEffect transition="in" filter="wipe(left)">
                                      <p:cBhvr>
                                        <p:cTn id="58" dur="500"/>
                                        <p:tgtEl>
                                          <p:spTgt spid="95242"/>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95241"/>
                                        </p:tgtEl>
                                        <p:attrNameLst>
                                          <p:attrName>style.visibility</p:attrName>
                                        </p:attrNameLst>
                                      </p:cBhvr>
                                      <p:to>
                                        <p:strVal val="visible"/>
                                      </p:to>
                                    </p:set>
                                    <p:animEffect transition="in" filter="wipe(left)">
                                      <p:cBhvr>
                                        <p:cTn id="62" dur="500"/>
                                        <p:tgtEl>
                                          <p:spTgt spid="95241"/>
                                        </p:tgtEl>
                                      </p:cBhvr>
                                    </p:animEffect>
                                  </p:childTnLst>
                                </p:cTn>
                              </p:par>
                            </p:childTnLst>
                          </p:cTn>
                        </p:par>
                        <p:par>
                          <p:cTn id="63" fill="hold">
                            <p:stCondLst>
                              <p:cond delay="1000"/>
                            </p:stCondLst>
                            <p:childTnLst>
                              <p:par>
                                <p:cTn id="64" presetID="22" presetClass="entr" presetSubtype="8" fill="hold" grpId="0" nodeType="afterEffect">
                                  <p:stCondLst>
                                    <p:cond delay="1000"/>
                                  </p:stCondLst>
                                  <p:childTnLst>
                                    <p:set>
                                      <p:cBhvr>
                                        <p:cTn id="65" dur="1" fill="hold">
                                          <p:stCondLst>
                                            <p:cond delay="0"/>
                                          </p:stCondLst>
                                        </p:cTn>
                                        <p:tgtEl>
                                          <p:spTgt spid="95243"/>
                                        </p:tgtEl>
                                        <p:attrNameLst>
                                          <p:attrName>style.visibility</p:attrName>
                                        </p:attrNameLst>
                                      </p:cBhvr>
                                      <p:to>
                                        <p:strVal val="visible"/>
                                      </p:to>
                                    </p:set>
                                    <p:animEffect transition="in" filter="wipe(left)">
                                      <p:cBhvr>
                                        <p:cTn id="66" dur="500"/>
                                        <p:tgtEl>
                                          <p:spTgt spid="95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7" grpId="0" animBg="1" build="p"/>
      <p:bldP spid="95238" grpId="0"/>
      <p:bldP spid="95239" grpId="0"/>
      <p:bldP spid="95240" grpId="0"/>
      <p:bldP spid="95241" grpId="0"/>
      <p:bldP spid="95243" grpId="0" bldLvl="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灯片编号占位符 1"/>
          <p:cNvSpPr txBox="1">
            <a:spLocks noGrp="1" noChangeArrowheads="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fld id="{AD123471-AEAE-491C-865C-01D407EC59A7}" type="slidenum">
              <a:rPr lang="zh-CN" altLang="en-US" sz="1200">
                <a:latin typeface="Garamond" panose="02020404030301010803" pitchFamily="18" charset="0"/>
              </a:rPr>
            </a:fld>
            <a:endParaRPr lang="zh-CN" altLang="en-US" sz="1200">
              <a:latin typeface="Garamond" panose="02020404030301010803" pitchFamily="18" charset="0"/>
            </a:endParaRPr>
          </a:p>
        </p:txBody>
      </p:sp>
      <p:sp>
        <p:nvSpPr>
          <p:cNvPr id="96259" name="Rectangle 4"/>
          <p:cNvSpPr>
            <a:spLocks noChangeArrowheads="1"/>
          </p:cNvSpPr>
          <p:nvPr/>
        </p:nvSpPr>
        <p:spPr bwMode="auto">
          <a:xfrm>
            <a:off x="447675" y="901157"/>
            <a:ext cx="2181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dirty="0">
                <a:solidFill>
                  <a:srgbClr val="800000"/>
                </a:solidFill>
              </a:rPr>
              <a:t>（</a:t>
            </a:r>
            <a:r>
              <a:rPr lang="en-US" altLang="zh-CN" dirty="0">
                <a:solidFill>
                  <a:srgbClr val="800000"/>
                </a:solidFill>
              </a:rPr>
              <a:t>3</a:t>
            </a:r>
            <a:r>
              <a:rPr lang="zh-CN" altLang="en-US" dirty="0">
                <a:solidFill>
                  <a:srgbClr val="800000"/>
                </a:solidFill>
              </a:rPr>
              <a:t>）建立方程</a:t>
            </a:r>
            <a:endParaRPr lang="zh-CN" altLang="en-US" dirty="0">
              <a:solidFill>
                <a:srgbClr val="800000"/>
              </a:solidFill>
            </a:endParaRPr>
          </a:p>
        </p:txBody>
      </p:sp>
      <p:sp>
        <p:nvSpPr>
          <p:cNvPr id="96260" name="Rectangle 13"/>
          <p:cNvSpPr>
            <a:spLocks noChangeArrowheads="1"/>
          </p:cNvSpPr>
          <p:nvPr/>
        </p:nvSpPr>
        <p:spPr bwMode="auto">
          <a:xfrm>
            <a:off x="378620" y="1672351"/>
            <a:ext cx="2386012"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zh-CN" altLang="en-US" dirty="0">
                <a:solidFill>
                  <a:srgbClr val="0000FF"/>
                </a:solidFill>
                <a:latin typeface="Times New Roman" panose="02020603050405020304" pitchFamily="18" charset="0"/>
                <a:ea typeface="黑体" panose="02010609060101010101" pitchFamily="49" charset="-122"/>
              </a:rPr>
              <a:t>微小单元（</a:t>
            </a:r>
            <a:r>
              <a:rPr lang="en-US" altLang="zh-CN" dirty="0">
                <a:solidFill>
                  <a:srgbClr val="0000FF"/>
                </a:solidFill>
                <a:latin typeface="Times New Roman" panose="02020603050405020304" pitchFamily="18" charset="0"/>
                <a:ea typeface="黑体" panose="02010609060101010101" pitchFamily="49" charset="-122"/>
              </a:rPr>
              <a:t>1×1×dz</a:t>
            </a:r>
            <a:r>
              <a:rPr lang="zh-CN" altLang="en-US" dirty="0">
                <a:solidFill>
                  <a:srgbClr val="0000FF"/>
                </a:solidFill>
                <a:latin typeface="Times New Roman" panose="02020603050405020304" pitchFamily="18" charset="0"/>
                <a:ea typeface="黑体" panose="02010609060101010101" pitchFamily="49" charset="-122"/>
              </a:rPr>
              <a:t>）</a:t>
            </a:r>
            <a:endParaRPr lang="zh-CN" altLang="en-US" dirty="0">
              <a:solidFill>
                <a:srgbClr val="0000FF"/>
              </a:solidFill>
              <a:latin typeface="Times New Roman" panose="02020603050405020304" pitchFamily="18" charset="0"/>
              <a:ea typeface="黑体" panose="02010609060101010101" pitchFamily="49" charset="-122"/>
            </a:endParaRPr>
          </a:p>
          <a:p>
            <a:pPr>
              <a:spcBef>
                <a:spcPct val="50000"/>
              </a:spcBef>
              <a:buFont typeface="Arial" panose="020B0604020202020204" pitchFamily="34" charset="0"/>
              <a:buNone/>
            </a:pPr>
            <a:r>
              <a:rPr lang="zh-CN" altLang="en-US" dirty="0">
                <a:solidFill>
                  <a:srgbClr val="0000FF"/>
                </a:solidFill>
                <a:latin typeface="Times New Roman" panose="02020603050405020304" pitchFamily="18" charset="0"/>
                <a:ea typeface="黑体" panose="02010609060101010101" pitchFamily="49" charset="-122"/>
              </a:rPr>
              <a:t>微小时段（</a:t>
            </a:r>
            <a:r>
              <a:rPr lang="en-US" altLang="zh-CN" dirty="0" err="1">
                <a:solidFill>
                  <a:srgbClr val="0000FF"/>
                </a:solidFill>
                <a:latin typeface="Times New Roman" panose="02020603050405020304" pitchFamily="18" charset="0"/>
                <a:ea typeface="黑体" panose="02010609060101010101" pitchFamily="49" charset="-122"/>
              </a:rPr>
              <a:t>dt</a:t>
            </a:r>
            <a:r>
              <a:rPr lang="zh-CN" altLang="en-US" dirty="0">
                <a:solidFill>
                  <a:srgbClr val="0000FF"/>
                </a:solidFill>
                <a:latin typeface="Times New Roman" panose="02020603050405020304" pitchFamily="18" charset="0"/>
                <a:ea typeface="黑体" panose="02010609060101010101" pitchFamily="49" charset="-122"/>
              </a:rPr>
              <a:t>）</a:t>
            </a:r>
            <a:endParaRPr lang="zh-CN" altLang="en-US" dirty="0">
              <a:solidFill>
                <a:srgbClr val="0000FF"/>
              </a:solidFill>
              <a:latin typeface="Times New Roman" panose="02020603050405020304" pitchFamily="18" charset="0"/>
              <a:ea typeface="黑体" panose="02010609060101010101" pitchFamily="49" charset="-122"/>
            </a:endParaRPr>
          </a:p>
        </p:txBody>
      </p:sp>
      <p:grpSp>
        <p:nvGrpSpPr>
          <p:cNvPr id="2" name="Group 5"/>
          <p:cNvGrpSpPr/>
          <p:nvPr/>
        </p:nvGrpSpPr>
        <p:grpSpPr bwMode="auto">
          <a:xfrm>
            <a:off x="7205663" y="981075"/>
            <a:ext cx="369887" cy="738188"/>
            <a:chOff x="0" y="0"/>
            <a:chExt cx="233" cy="465"/>
          </a:xfrm>
        </p:grpSpPr>
        <p:sp>
          <p:nvSpPr>
            <p:cNvPr id="100405" name="Line 25"/>
            <p:cNvSpPr>
              <a:spLocks noChangeShapeType="1"/>
            </p:cNvSpPr>
            <p:nvPr/>
          </p:nvSpPr>
          <p:spPr bwMode="auto">
            <a:xfrm>
              <a:off x="165" y="225"/>
              <a:ext cx="0" cy="240"/>
            </a:xfrm>
            <a:prstGeom prst="line">
              <a:avLst/>
            </a:prstGeom>
            <a:noFill/>
            <a:ln w="41275">
              <a:solidFill>
                <a:srgbClr val="000000"/>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100406" name="Object 7"/>
            <p:cNvGraphicFramePr>
              <a:graphicFrameLocks noChangeAspect="1"/>
            </p:cNvGraphicFramePr>
            <p:nvPr/>
          </p:nvGraphicFramePr>
          <p:xfrm>
            <a:off x="0" y="0"/>
            <a:ext cx="233" cy="205"/>
          </p:xfrm>
          <a:graphic>
            <a:graphicData uri="http://schemas.openxmlformats.org/presentationml/2006/ole">
              <mc:AlternateContent xmlns:mc="http://schemas.openxmlformats.org/markup-compatibility/2006">
                <mc:Choice xmlns:v="urn:schemas-microsoft-com:vml" Requires="v">
                  <p:oleObj spid="_x0000_s84093" name="" r:id="rId1" imgW="216535" imgH="157480" progId="">
                    <p:embed/>
                  </p:oleObj>
                </mc:Choice>
                <mc:Fallback>
                  <p:oleObj name="" r:id="rId1" imgW="216535" imgH="157480" progId="">
                    <p:embed/>
                    <p:pic>
                      <p:nvPicPr>
                        <p:cNvPr id="0" name="Object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3"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grpSp>
        <p:nvGrpSpPr>
          <p:cNvPr id="3" name="Group 8"/>
          <p:cNvGrpSpPr/>
          <p:nvPr/>
        </p:nvGrpSpPr>
        <p:grpSpPr bwMode="auto">
          <a:xfrm>
            <a:off x="6588125" y="2252663"/>
            <a:ext cx="1439863" cy="1033462"/>
            <a:chOff x="0" y="0"/>
            <a:chExt cx="907" cy="651"/>
          </a:xfrm>
        </p:grpSpPr>
        <p:sp>
          <p:nvSpPr>
            <p:cNvPr id="100403" name="Line 24"/>
            <p:cNvSpPr>
              <a:spLocks noChangeShapeType="1"/>
            </p:cNvSpPr>
            <p:nvPr/>
          </p:nvSpPr>
          <p:spPr bwMode="auto">
            <a:xfrm>
              <a:off x="554" y="0"/>
              <a:ext cx="0" cy="240"/>
            </a:xfrm>
            <a:prstGeom prst="line">
              <a:avLst/>
            </a:prstGeom>
            <a:noFill/>
            <a:ln w="41275">
              <a:solidFill>
                <a:srgbClr val="000000"/>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100404" name="Object 10"/>
            <p:cNvGraphicFramePr>
              <a:graphicFrameLocks noChangeAspect="1"/>
            </p:cNvGraphicFramePr>
            <p:nvPr/>
          </p:nvGraphicFramePr>
          <p:xfrm>
            <a:off x="0" y="225"/>
            <a:ext cx="907" cy="426"/>
          </p:xfrm>
          <a:graphic>
            <a:graphicData uri="http://schemas.openxmlformats.org/presentationml/2006/ole">
              <mc:AlternateContent xmlns:mc="http://schemas.openxmlformats.org/markup-compatibility/2006">
                <mc:Choice xmlns:v="urn:schemas-microsoft-com:vml" Requires="v">
                  <p:oleObj spid="_x0000_s84094" name="" r:id="rId3" imgW="845820" imgH="393065" progId="">
                    <p:embed/>
                  </p:oleObj>
                </mc:Choice>
                <mc:Fallback>
                  <p:oleObj name="" r:id="rId3" imgW="845820" imgH="393065"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5"/>
                          <a:ext cx="907" cy="426"/>
                        </a:xfrm>
                        <a:prstGeom prst="rect">
                          <a:avLst/>
                        </a:prstGeom>
                        <a:noFill/>
                        <a:ln>
                          <a:noFill/>
                        </a:ln>
                      </p:spPr>
                    </p:pic>
                  </p:oleObj>
                </mc:Fallback>
              </mc:AlternateContent>
            </a:graphicData>
          </a:graphic>
        </p:graphicFrame>
      </p:grpSp>
      <p:grpSp>
        <p:nvGrpSpPr>
          <p:cNvPr id="4" name="Group 11"/>
          <p:cNvGrpSpPr/>
          <p:nvPr/>
        </p:nvGrpSpPr>
        <p:grpSpPr bwMode="auto">
          <a:xfrm>
            <a:off x="6172200" y="1185863"/>
            <a:ext cx="2570163" cy="1066800"/>
            <a:chOff x="0" y="0"/>
            <a:chExt cx="1619" cy="672"/>
          </a:xfrm>
        </p:grpSpPr>
        <p:graphicFrame>
          <p:nvGraphicFramePr>
            <p:cNvPr id="100393" name="Object 12"/>
            <p:cNvGraphicFramePr>
              <a:graphicFrameLocks noChangeAspect="1"/>
            </p:cNvGraphicFramePr>
            <p:nvPr/>
          </p:nvGraphicFramePr>
          <p:xfrm>
            <a:off x="192" y="216"/>
            <a:ext cx="137" cy="157"/>
          </p:xfrm>
          <a:graphic>
            <a:graphicData uri="http://schemas.openxmlformats.org/presentationml/2006/ole">
              <mc:AlternateContent xmlns:mc="http://schemas.openxmlformats.org/markup-compatibility/2006">
                <mc:Choice xmlns:v="urn:schemas-microsoft-com:vml" Requires="v">
                  <p:oleObj spid="_x0000_s84095" name="" r:id="rId5" imgW="118110" imgH="118110" progId="">
                    <p:embed/>
                  </p:oleObj>
                </mc:Choice>
                <mc:Fallback>
                  <p:oleObj name="" r:id="rId5" imgW="118110" imgH="118110" progId="">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 y="216"/>
                          <a:ext cx="13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nvGrpSpPr>
            <p:cNvPr id="100394" name="Group 13"/>
            <p:cNvGrpSpPr/>
            <p:nvPr/>
          </p:nvGrpSpPr>
          <p:grpSpPr bwMode="auto">
            <a:xfrm>
              <a:off x="0" y="0"/>
              <a:ext cx="1619" cy="672"/>
              <a:chOff x="0" y="0"/>
              <a:chExt cx="1619" cy="672"/>
            </a:xfrm>
          </p:grpSpPr>
          <p:sp>
            <p:nvSpPr>
              <p:cNvPr id="100395" name="AutoShape 23"/>
              <p:cNvSpPr>
                <a:spLocks noChangeArrowheads="1"/>
              </p:cNvSpPr>
              <p:nvPr/>
            </p:nvSpPr>
            <p:spPr bwMode="auto">
              <a:xfrm>
                <a:off x="384" y="240"/>
                <a:ext cx="912" cy="432"/>
              </a:xfrm>
              <a:prstGeom prst="cube">
                <a:avLst>
                  <a:gd name="adj" fmla="val 43981"/>
                </a:avLst>
              </a:prstGeom>
              <a:noFill/>
              <a:ln w="28575">
                <a:solidFill>
                  <a:srgbClr val="0000FF"/>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00396" name="Line 28"/>
              <p:cNvSpPr>
                <a:spLocks noChangeShapeType="1"/>
              </p:cNvSpPr>
              <p:nvPr/>
            </p:nvSpPr>
            <p:spPr bwMode="auto">
              <a:xfrm>
                <a:off x="1296" y="240"/>
                <a:ext cx="24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0397" name="Line 29"/>
              <p:cNvSpPr>
                <a:spLocks noChangeShapeType="1"/>
              </p:cNvSpPr>
              <p:nvPr/>
            </p:nvSpPr>
            <p:spPr bwMode="auto">
              <a:xfrm>
                <a:off x="1296" y="480"/>
                <a:ext cx="24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100398" name="Object 17"/>
              <p:cNvGraphicFramePr>
                <a:graphicFrameLocks noChangeAspect="1"/>
              </p:cNvGraphicFramePr>
              <p:nvPr/>
            </p:nvGraphicFramePr>
            <p:xfrm>
              <a:off x="1398" y="255"/>
              <a:ext cx="221" cy="221"/>
            </p:xfrm>
            <a:graphic>
              <a:graphicData uri="http://schemas.openxmlformats.org/presentationml/2006/ole">
                <mc:AlternateContent xmlns:mc="http://schemas.openxmlformats.org/markup-compatibility/2006">
                  <mc:Choice xmlns:v="urn:schemas-microsoft-com:vml" Requires="v">
                    <p:oleObj spid="_x0000_s84096" name="" r:id="rId7" imgW="196850" imgH="177165" progId="">
                      <p:embed/>
                    </p:oleObj>
                  </mc:Choice>
                  <mc:Fallback>
                    <p:oleObj name="" r:id="rId7" imgW="196850" imgH="177165" progId="">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8" y="255"/>
                            <a:ext cx="22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00399" name="Line 31"/>
              <p:cNvSpPr>
                <a:spLocks noChangeShapeType="1"/>
              </p:cNvSpPr>
              <p:nvPr/>
            </p:nvSpPr>
            <p:spPr bwMode="auto">
              <a:xfrm>
                <a:off x="151" y="0"/>
                <a:ext cx="0" cy="576"/>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0400" name="Line 33"/>
              <p:cNvSpPr>
                <a:spLocks noChangeShapeType="1"/>
              </p:cNvSpPr>
              <p:nvPr/>
            </p:nvSpPr>
            <p:spPr bwMode="auto">
              <a:xfrm flipH="1">
                <a:off x="0" y="576"/>
                <a:ext cx="288"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100401" name="Object 20"/>
              <p:cNvGraphicFramePr>
                <a:graphicFrameLocks noChangeAspect="1"/>
              </p:cNvGraphicFramePr>
              <p:nvPr/>
            </p:nvGraphicFramePr>
            <p:xfrm>
              <a:off x="405" y="96"/>
              <a:ext cx="123" cy="221"/>
            </p:xfrm>
            <a:graphic>
              <a:graphicData uri="http://schemas.openxmlformats.org/presentationml/2006/ole">
                <mc:AlternateContent xmlns:mc="http://schemas.openxmlformats.org/markup-compatibility/2006">
                  <mc:Choice xmlns:v="urn:schemas-microsoft-com:vml" Requires="v">
                    <p:oleObj spid="_x0000_s84097" name="" r:id="rId9" imgW="107950" imgH="177165" progId="Equation.3">
                      <p:embed/>
                    </p:oleObj>
                  </mc:Choice>
                  <mc:Fallback>
                    <p:oleObj name="" r:id="rId9" imgW="107950" imgH="177165" progId="Equation.3">
                      <p:embed/>
                      <p:pic>
                        <p:nvPicPr>
                          <p:cNvPr id="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5" y="96"/>
                            <a:ext cx="12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0402" name="Object 21"/>
              <p:cNvGraphicFramePr>
                <a:graphicFrameLocks noChangeAspect="1"/>
              </p:cNvGraphicFramePr>
              <p:nvPr/>
            </p:nvGraphicFramePr>
            <p:xfrm>
              <a:off x="981" y="0"/>
              <a:ext cx="123" cy="221"/>
            </p:xfrm>
            <a:graphic>
              <a:graphicData uri="http://schemas.openxmlformats.org/presentationml/2006/ole">
                <mc:AlternateContent xmlns:mc="http://schemas.openxmlformats.org/markup-compatibility/2006">
                  <mc:Choice xmlns:v="urn:schemas-microsoft-com:vml" Requires="v">
                    <p:oleObj spid="_x0000_s84098" name="" r:id="rId11" imgW="107950" imgH="177165" progId="Equation.3">
                      <p:embed/>
                    </p:oleObj>
                  </mc:Choice>
                  <mc:Fallback>
                    <p:oleObj name="" r:id="rId11" imgW="107950" imgH="177165" progId="Equation.3">
                      <p:embed/>
                      <p:pic>
                        <p:nvPicPr>
                          <p:cNvPr id="0" name="Object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1" y="0"/>
                            <a:ext cx="12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grpSp>
      <p:sp>
        <p:nvSpPr>
          <p:cNvPr id="96280" name="Text Box 40"/>
          <p:cNvSpPr txBox="1">
            <a:spLocks noChangeArrowheads="1"/>
          </p:cNvSpPr>
          <p:nvPr/>
        </p:nvSpPr>
        <p:spPr bwMode="auto">
          <a:xfrm>
            <a:off x="3968750" y="3429000"/>
            <a:ext cx="3651250" cy="396875"/>
          </a:xfrm>
          <a:prstGeom prst="rect">
            <a:avLst/>
          </a:prstGeom>
          <a:solidFill>
            <a:srgbClr val="33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dirty="0">
                <a:solidFill>
                  <a:srgbClr val="FFFFFF"/>
                </a:solidFill>
              </a:rPr>
              <a:t>孔隙体积的变化＝流出的水量</a:t>
            </a:r>
            <a:endParaRPr lang="zh-CN" altLang="en-US" dirty="0">
              <a:solidFill>
                <a:srgbClr val="FFFFFF"/>
              </a:solidFill>
            </a:endParaRPr>
          </a:p>
        </p:txBody>
      </p:sp>
      <p:sp>
        <p:nvSpPr>
          <p:cNvPr id="96281" name="Text Box 41"/>
          <p:cNvSpPr txBox="1">
            <a:spLocks noChangeArrowheads="1"/>
          </p:cNvSpPr>
          <p:nvPr/>
        </p:nvSpPr>
        <p:spPr bwMode="auto">
          <a:xfrm>
            <a:off x="684213" y="3932238"/>
            <a:ext cx="170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dirty="0">
                <a:solidFill>
                  <a:srgbClr val="990033"/>
                </a:solidFill>
                <a:latin typeface="华文新魏" panose="02010800040101010101" pitchFamily="2" charset="-122"/>
                <a:ea typeface="华文新魏" panose="02010800040101010101" pitchFamily="2" charset="-122"/>
              </a:rPr>
              <a:t>土的压缩特性</a:t>
            </a:r>
            <a:endParaRPr lang="zh-CN" altLang="en-US" dirty="0">
              <a:solidFill>
                <a:srgbClr val="990033"/>
              </a:solidFill>
              <a:latin typeface="华文新魏" panose="02010800040101010101" pitchFamily="2" charset="-122"/>
              <a:ea typeface="华文新魏" panose="02010800040101010101" pitchFamily="2" charset="-122"/>
            </a:endParaRPr>
          </a:p>
        </p:txBody>
      </p:sp>
      <p:sp>
        <p:nvSpPr>
          <p:cNvPr id="96283" name="Text Box 43"/>
          <p:cNvSpPr txBox="1">
            <a:spLocks noChangeArrowheads="1"/>
          </p:cNvSpPr>
          <p:nvPr/>
        </p:nvSpPr>
        <p:spPr bwMode="auto">
          <a:xfrm>
            <a:off x="6084888" y="3897313"/>
            <a:ext cx="1200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990033"/>
                </a:solidFill>
                <a:latin typeface="华文新魏" panose="02010800040101010101" pitchFamily="2" charset="-122"/>
                <a:ea typeface="华文新魏" panose="02010800040101010101" pitchFamily="2" charset="-122"/>
              </a:rPr>
              <a:t>达西定律</a:t>
            </a:r>
            <a:endParaRPr lang="zh-CN" altLang="en-US">
              <a:solidFill>
                <a:srgbClr val="990033"/>
              </a:solidFill>
              <a:latin typeface="华文新魏" panose="02010800040101010101" pitchFamily="2" charset="-122"/>
              <a:ea typeface="华文新魏" panose="02010800040101010101" pitchFamily="2" charset="-122"/>
            </a:endParaRPr>
          </a:p>
        </p:txBody>
      </p:sp>
      <p:sp>
        <p:nvSpPr>
          <p:cNvPr id="96287" name="AutoShape 47"/>
          <p:cNvSpPr>
            <a:spLocks noChangeArrowheads="1"/>
          </p:cNvSpPr>
          <p:nvPr/>
        </p:nvSpPr>
        <p:spPr bwMode="auto">
          <a:xfrm>
            <a:off x="2411413" y="3897313"/>
            <a:ext cx="503237" cy="504825"/>
          </a:xfrm>
          <a:prstGeom prst="downArrow">
            <a:avLst>
              <a:gd name="adj1" fmla="val 50000"/>
              <a:gd name="adj2" fmla="val 25065"/>
            </a:avLst>
          </a:prstGeom>
          <a:solidFill>
            <a:srgbClr val="3333FF"/>
          </a:solidFill>
          <a:ln w="9525">
            <a:solidFill>
              <a:srgbClr val="3333FF"/>
            </a:solidFill>
            <a:miter lim="800000"/>
          </a:ln>
        </p:spPr>
        <p:txBody>
          <a:bodyPr wrap="none"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96288" name="AutoShape 48"/>
          <p:cNvSpPr>
            <a:spLocks noChangeArrowheads="1"/>
          </p:cNvSpPr>
          <p:nvPr/>
        </p:nvSpPr>
        <p:spPr bwMode="auto">
          <a:xfrm>
            <a:off x="5437188" y="3897313"/>
            <a:ext cx="503237" cy="504825"/>
          </a:xfrm>
          <a:prstGeom prst="downArrow">
            <a:avLst>
              <a:gd name="adj1" fmla="val 50000"/>
              <a:gd name="adj2" fmla="val 25065"/>
            </a:avLst>
          </a:prstGeom>
          <a:solidFill>
            <a:srgbClr val="3333FF"/>
          </a:solidFill>
          <a:ln w="9525">
            <a:solidFill>
              <a:srgbClr val="3333FF"/>
            </a:solidFill>
            <a:miter lim="800000"/>
          </a:ln>
        </p:spPr>
        <p:txBody>
          <a:bodyPr wrap="none"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96291" name="Text Box 51"/>
          <p:cNvSpPr txBox="1">
            <a:spLocks noChangeArrowheads="1"/>
          </p:cNvSpPr>
          <p:nvPr/>
        </p:nvSpPr>
        <p:spPr bwMode="auto">
          <a:xfrm>
            <a:off x="1101725" y="3427413"/>
            <a:ext cx="2318147" cy="369332"/>
          </a:xfrm>
          <a:prstGeom prst="rect">
            <a:avLst/>
          </a:prstGeom>
          <a:solidFill>
            <a:srgbClr val="33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dirty="0">
                <a:solidFill>
                  <a:srgbClr val="FFFFFF"/>
                </a:solidFill>
              </a:rPr>
              <a:t>土骨架的体积</a:t>
            </a:r>
            <a:r>
              <a:rPr lang="zh-CN" altLang="en-US" dirty="0" smtClean="0">
                <a:solidFill>
                  <a:srgbClr val="FFFFFF"/>
                </a:solidFill>
              </a:rPr>
              <a:t>变化</a:t>
            </a:r>
            <a:endParaRPr lang="zh-CN" altLang="en-US" dirty="0">
              <a:solidFill>
                <a:srgbClr val="FFFFFF"/>
              </a:solidFill>
            </a:endParaRPr>
          </a:p>
        </p:txBody>
      </p:sp>
      <p:grpSp>
        <p:nvGrpSpPr>
          <p:cNvPr id="6" name="Group 36"/>
          <p:cNvGrpSpPr/>
          <p:nvPr/>
        </p:nvGrpSpPr>
        <p:grpSpPr bwMode="auto">
          <a:xfrm>
            <a:off x="2987824" y="1125539"/>
            <a:ext cx="2819251" cy="1670050"/>
            <a:chOff x="0" y="0"/>
            <a:chExt cx="1957" cy="1250"/>
          </a:xfrm>
        </p:grpSpPr>
        <p:grpSp>
          <p:nvGrpSpPr>
            <p:cNvPr id="100378" name="Group 37"/>
            <p:cNvGrpSpPr/>
            <p:nvPr/>
          </p:nvGrpSpPr>
          <p:grpSpPr bwMode="auto">
            <a:xfrm>
              <a:off x="883" y="0"/>
              <a:ext cx="1067" cy="165"/>
              <a:chOff x="0" y="0"/>
              <a:chExt cx="1067" cy="165"/>
            </a:xfrm>
          </p:grpSpPr>
          <p:sp>
            <p:nvSpPr>
              <p:cNvPr id="100383" name="Line 54"/>
              <p:cNvSpPr>
                <a:spLocks noChangeShapeType="1"/>
              </p:cNvSpPr>
              <p:nvPr/>
            </p:nvSpPr>
            <p:spPr bwMode="auto">
              <a:xfrm>
                <a:off x="0"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100384" name="Line 55"/>
              <p:cNvSpPr>
                <a:spLocks noChangeShapeType="1"/>
              </p:cNvSpPr>
              <p:nvPr/>
            </p:nvSpPr>
            <p:spPr bwMode="auto">
              <a:xfrm>
                <a:off x="119"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100385" name="Line 56"/>
              <p:cNvSpPr>
                <a:spLocks noChangeShapeType="1"/>
              </p:cNvSpPr>
              <p:nvPr/>
            </p:nvSpPr>
            <p:spPr bwMode="auto">
              <a:xfrm>
                <a:off x="238"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100386" name="Line 57"/>
              <p:cNvSpPr>
                <a:spLocks noChangeShapeType="1"/>
              </p:cNvSpPr>
              <p:nvPr/>
            </p:nvSpPr>
            <p:spPr bwMode="auto">
              <a:xfrm>
                <a:off x="356"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100387" name="Line 58"/>
              <p:cNvSpPr>
                <a:spLocks noChangeShapeType="1"/>
              </p:cNvSpPr>
              <p:nvPr/>
            </p:nvSpPr>
            <p:spPr bwMode="auto">
              <a:xfrm>
                <a:off x="475"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100388" name="Line 59"/>
              <p:cNvSpPr>
                <a:spLocks noChangeShapeType="1"/>
              </p:cNvSpPr>
              <p:nvPr/>
            </p:nvSpPr>
            <p:spPr bwMode="auto">
              <a:xfrm>
                <a:off x="592"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100389" name="Line 60"/>
              <p:cNvSpPr>
                <a:spLocks noChangeShapeType="1"/>
              </p:cNvSpPr>
              <p:nvPr/>
            </p:nvSpPr>
            <p:spPr bwMode="auto">
              <a:xfrm>
                <a:off x="711"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100390" name="Line 61"/>
              <p:cNvSpPr>
                <a:spLocks noChangeShapeType="1"/>
              </p:cNvSpPr>
              <p:nvPr/>
            </p:nvSpPr>
            <p:spPr bwMode="auto">
              <a:xfrm>
                <a:off x="830"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100391" name="Line 62"/>
              <p:cNvSpPr>
                <a:spLocks noChangeShapeType="1"/>
              </p:cNvSpPr>
              <p:nvPr/>
            </p:nvSpPr>
            <p:spPr bwMode="auto">
              <a:xfrm>
                <a:off x="948"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100392" name="Line 63"/>
              <p:cNvSpPr>
                <a:spLocks noChangeShapeType="1"/>
              </p:cNvSpPr>
              <p:nvPr/>
            </p:nvSpPr>
            <p:spPr bwMode="auto">
              <a:xfrm>
                <a:off x="1067"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grpSp>
        <p:sp>
          <p:nvSpPr>
            <p:cNvPr id="100379" name="Rectangle 64" descr="深色上对角线"/>
            <p:cNvSpPr>
              <a:spLocks noChangeArrowheads="1"/>
            </p:cNvSpPr>
            <p:nvPr/>
          </p:nvSpPr>
          <p:spPr bwMode="auto">
            <a:xfrm>
              <a:off x="879" y="995"/>
              <a:ext cx="1078" cy="255"/>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00380" name="Rectangle 65" descr="小纸屑"/>
            <p:cNvSpPr>
              <a:spLocks noChangeArrowheads="1"/>
            </p:cNvSpPr>
            <p:nvPr/>
          </p:nvSpPr>
          <p:spPr bwMode="auto">
            <a:xfrm>
              <a:off x="879" y="162"/>
              <a:ext cx="1078" cy="833"/>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00381" name="Text Box 66"/>
            <p:cNvSpPr txBox="1">
              <a:spLocks noChangeArrowheads="1"/>
            </p:cNvSpPr>
            <p:nvPr/>
          </p:nvSpPr>
          <p:spPr bwMode="auto">
            <a:xfrm>
              <a:off x="34" y="1051"/>
              <a:ext cx="8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009900"/>
                  </a:solidFill>
                  <a:latin typeface="华文新魏" panose="02010800040101010101" pitchFamily="2" charset="-122"/>
                  <a:ea typeface="华文新魏" panose="02010800040101010101" pitchFamily="2" charset="-122"/>
                </a:rPr>
                <a:t>不透水岩层</a:t>
              </a:r>
              <a:endParaRPr lang="zh-CN" altLang="en-US">
                <a:solidFill>
                  <a:srgbClr val="009900"/>
                </a:solidFill>
                <a:latin typeface="华文新魏" panose="02010800040101010101" pitchFamily="2" charset="-122"/>
                <a:ea typeface="华文新魏" panose="02010800040101010101" pitchFamily="2" charset="-122"/>
              </a:endParaRPr>
            </a:p>
          </p:txBody>
        </p:sp>
        <p:sp>
          <p:nvSpPr>
            <p:cNvPr id="100382" name="Text Box 67"/>
            <p:cNvSpPr txBox="1">
              <a:spLocks noChangeArrowheads="1"/>
            </p:cNvSpPr>
            <p:nvPr/>
          </p:nvSpPr>
          <p:spPr bwMode="auto">
            <a:xfrm>
              <a:off x="0" y="428"/>
              <a:ext cx="8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009900"/>
                  </a:solidFill>
                  <a:latin typeface="华文新魏" panose="02010800040101010101" pitchFamily="2" charset="-122"/>
                  <a:ea typeface="华文新魏" panose="02010800040101010101" pitchFamily="2" charset="-122"/>
                </a:rPr>
                <a:t>饱和压缩层</a:t>
              </a:r>
              <a:endParaRPr lang="zh-CN" altLang="en-US">
                <a:solidFill>
                  <a:srgbClr val="009900"/>
                </a:solidFill>
                <a:latin typeface="华文新魏" panose="02010800040101010101" pitchFamily="2" charset="-122"/>
                <a:ea typeface="华文新魏" panose="02010800040101010101" pitchFamily="2" charset="-122"/>
              </a:endParaRPr>
            </a:p>
          </p:txBody>
        </p:sp>
      </p:grpSp>
      <p:sp>
        <p:nvSpPr>
          <p:cNvPr id="96308" name="Line 68"/>
          <p:cNvSpPr>
            <a:spLocks noChangeShapeType="1"/>
          </p:cNvSpPr>
          <p:nvPr/>
        </p:nvSpPr>
        <p:spPr bwMode="auto">
          <a:xfrm>
            <a:off x="4932362" y="1384301"/>
            <a:ext cx="11793" cy="1070598"/>
          </a:xfrm>
          <a:prstGeom prst="line">
            <a:avLst/>
          </a:prstGeom>
          <a:noFill/>
          <a:ln w="76200">
            <a:solidFill>
              <a:srgbClr val="339966"/>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6309" name="Text Box 69"/>
          <p:cNvSpPr txBox="1">
            <a:spLocks noChangeArrowheads="1"/>
          </p:cNvSpPr>
          <p:nvPr/>
        </p:nvSpPr>
        <p:spPr bwMode="auto">
          <a:xfrm>
            <a:off x="4967288" y="2152650"/>
            <a:ext cx="3635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a:t>z</a:t>
            </a:r>
            <a:endParaRPr lang="en-US" altLang="zh-CN" sz="2800"/>
          </a:p>
        </p:txBody>
      </p:sp>
      <p:sp>
        <p:nvSpPr>
          <p:cNvPr id="96310" name="Rectangle 70"/>
          <p:cNvSpPr>
            <a:spLocks noChangeArrowheads="1"/>
          </p:cNvSpPr>
          <p:nvPr/>
        </p:nvSpPr>
        <p:spPr bwMode="auto">
          <a:xfrm>
            <a:off x="4787900" y="1916113"/>
            <a:ext cx="288925" cy="73025"/>
          </a:xfrm>
          <a:prstGeom prst="rect">
            <a:avLst/>
          </a:prstGeom>
          <a:solidFill>
            <a:srgbClr val="3333FF"/>
          </a:solidFill>
          <a:ln w="9525">
            <a:solidFill>
              <a:srgbClr val="3333FF"/>
            </a:solidFill>
            <a:miter lim="800000"/>
          </a:ln>
        </p:spPr>
        <p:txBody>
          <a:bodyPr wrap="none"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55" name="Text Box 33"/>
          <p:cNvSpPr txBox="1">
            <a:spLocks noChangeArrowheads="1"/>
          </p:cNvSpPr>
          <p:nvPr/>
        </p:nvSpPr>
        <p:spPr bwMode="auto">
          <a:xfrm>
            <a:off x="179512" y="4414256"/>
            <a:ext cx="1579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dirty="0">
                <a:solidFill>
                  <a:srgbClr val="008000"/>
                </a:solidFill>
              </a:rPr>
              <a:t>固体体积：</a:t>
            </a:r>
            <a:endParaRPr lang="zh-CN" altLang="en-US" dirty="0">
              <a:solidFill>
                <a:srgbClr val="008000"/>
              </a:solidFill>
            </a:endParaRPr>
          </a:p>
        </p:txBody>
      </p:sp>
      <p:graphicFrame>
        <p:nvGraphicFramePr>
          <p:cNvPr id="56" name="Object 21"/>
          <p:cNvGraphicFramePr>
            <a:graphicFrameLocks noChangeAspect="1"/>
          </p:cNvGraphicFramePr>
          <p:nvPr/>
        </p:nvGraphicFramePr>
        <p:xfrm>
          <a:off x="658142" y="4870713"/>
          <a:ext cx="2201863" cy="682625"/>
        </p:xfrm>
        <a:graphic>
          <a:graphicData uri="http://schemas.openxmlformats.org/presentationml/2006/ole">
            <mc:AlternateContent xmlns:mc="http://schemas.openxmlformats.org/markup-compatibility/2006">
              <mc:Choice xmlns:v="urn:schemas-microsoft-com:vml" Requires="v">
                <p:oleObj spid="_x0000_s84099" name="" r:id="rId15" imgW="1405890" imgH="432435" progId="">
                  <p:embed/>
                </p:oleObj>
              </mc:Choice>
              <mc:Fallback>
                <p:oleObj name="" r:id="rId15" imgW="1405890" imgH="432435" progId="">
                  <p:embed/>
                  <p:pic>
                    <p:nvPicPr>
                      <p:cNvPr id="0" name="Object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8142" y="4870713"/>
                        <a:ext cx="220186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57" name="Text Box 36"/>
          <p:cNvSpPr txBox="1">
            <a:spLocks noChangeArrowheads="1"/>
          </p:cNvSpPr>
          <p:nvPr/>
        </p:nvSpPr>
        <p:spPr bwMode="auto">
          <a:xfrm>
            <a:off x="179512" y="5576719"/>
            <a:ext cx="1582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dirty="0">
                <a:solidFill>
                  <a:srgbClr val="008000"/>
                </a:solidFill>
              </a:rPr>
              <a:t>孔隙体积：</a:t>
            </a:r>
            <a:endParaRPr lang="zh-CN" altLang="en-US" dirty="0">
              <a:solidFill>
                <a:srgbClr val="008000"/>
              </a:solidFill>
            </a:endParaRPr>
          </a:p>
        </p:txBody>
      </p:sp>
      <p:graphicFrame>
        <p:nvGraphicFramePr>
          <p:cNvPr id="58" name="Object 22"/>
          <p:cNvGraphicFramePr>
            <a:graphicFrameLocks noChangeAspect="1"/>
          </p:cNvGraphicFramePr>
          <p:nvPr/>
        </p:nvGraphicFramePr>
        <p:xfrm>
          <a:off x="1736080" y="5542255"/>
          <a:ext cx="2503487" cy="749300"/>
        </p:xfrm>
        <a:graphic>
          <a:graphicData uri="http://schemas.openxmlformats.org/presentationml/2006/ole">
            <mc:AlternateContent xmlns:mc="http://schemas.openxmlformats.org/markup-compatibility/2006">
              <mc:Choice xmlns:v="urn:schemas-microsoft-com:vml" Requires="v">
                <p:oleObj spid="_x0000_s84100" name="" r:id="rId17" imgW="1455420" imgH="432435" progId="">
                  <p:embed/>
                </p:oleObj>
              </mc:Choice>
              <mc:Fallback>
                <p:oleObj name="" r:id="rId17" imgW="1455420" imgH="432435" progId="">
                  <p:embed/>
                  <p:pic>
                    <p:nvPicPr>
                      <p:cNvPr id="0" name="Object 2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36080" y="5542255"/>
                        <a:ext cx="2503487"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59" name="Object 4"/>
          <p:cNvGraphicFramePr>
            <a:graphicFrameLocks noChangeAspect="1"/>
          </p:cNvGraphicFramePr>
          <p:nvPr/>
        </p:nvGraphicFramePr>
        <p:xfrm>
          <a:off x="4547912" y="4758814"/>
          <a:ext cx="3671888" cy="739775"/>
        </p:xfrm>
        <a:graphic>
          <a:graphicData uri="http://schemas.openxmlformats.org/presentationml/2006/ole">
            <mc:AlternateContent xmlns:mc="http://schemas.openxmlformats.org/markup-compatibility/2006">
              <mc:Choice xmlns:v="urn:schemas-microsoft-com:vml" Requires="v">
                <p:oleObj spid="_x0000_s84101" name="" r:id="rId19" imgW="1907540" imgH="442595" progId="">
                  <p:embed/>
                </p:oleObj>
              </mc:Choice>
              <mc:Fallback>
                <p:oleObj name="" r:id="rId19" imgW="1907540" imgH="442595" progId="">
                  <p:embed/>
                  <p:pic>
                    <p:nvPicPr>
                      <p:cNvPr id="0" name="Object 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47912" y="4758814"/>
                        <a:ext cx="36718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60" name="Rectangle 5"/>
          <p:cNvSpPr>
            <a:spLocks noChangeArrowheads="1"/>
          </p:cNvSpPr>
          <p:nvPr/>
        </p:nvSpPr>
        <p:spPr bwMode="auto">
          <a:xfrm>
            <a:off x="1" y="0"/>
            <a:ext cx="5364088"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.4 </a:t>
            </a:r>
            <a:r>
              <a:rPr lang="zh-CN" altLang="en-US" sz="3200" dirty="0">
                <a:solidFill>
                  <a:srgbClr val="FF3300"/>
                </a:solidFill>
                <a:latin typeface="Times New Roman" panose="02020603050405020304" pitchFamily="18" charset="0"/>
                <a:ea typeface="+mj-ea"/>
                <a:cs typeface="Times New Roman" panose="02020603050405020304" pitchFamily="18" charset="0"/>
              </a:rPr>
              <a:t>地基</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变形与时间的关系</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wipe(left)">
                                      <p:cBhvr>
                                        <p:cTn id="7" dur="500"/>
                                        <p:tgtEl>
                                          <p:spTgt spid="9625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96308"/>
                                        </p:tgtEl>
                                        <p:attrNameLst>
                                          <p:attrName>style.visibility</p:attrName>
                                        </p:attrNameLst>
                                      </p:cBhvr>
                                      <p:to>
                                        <p:strVal val="visible"/>
                                      </p:to>
                                    </p:set>
                                    <p:animEffect transition="in" filter="wipe(up)">
                                      <p:cBhvr>
                                        <p:cTn id="18" dur="500"/>
                                        <p:tgtEl>
                                          <p:spTgt spid="96308"/>
                                        </p:tgtEl>
                                      </p:cBhvr>
                                    </p:animEffect>
                                  </p:childTnLst>
                                </p:cTn>
                              </p:par>
                            </p:childTnLst>
                          </p:cTn>
                        </p:par>
                        <p:par>
                          <p:cTn id="19" fill="hold">
                            <p:stCondLst>
                              <p:cond delay="1500"/>
                            </p:stCondLst>
                            <p:childTnLst>
                              <p:par>
                                <p:cTn id="20" presetID="38" presetClass="entr" presetSubtype="0" accel="50000" fill="hold" grpId="0" nodeType="afterEffect">
                                  <p:stCondLst>
                                    <p:cond delay="0"/>
                                  </p:stCondLst>
                                  <p:iterate type="lt">
                                    <p:tmPct val="50000"/>
                                  </p:iterate>
                                  <p:childTnLst>
                                    <p:set>
                                      <p:cBhvr>
                                        <p:cTn id="21" dur="1" fill="hold">
                                          <p:stCondLst>
                                            <p:cond delay="0"/>
                                          </p:stCondLst>
                                        </p:cTn>
                                        <p:tgtEl>
                                          <p:spTgt spid="96309"/>
                                        </p:tgtEl>
                                        <p:attrNameLst>
                                          <p:attrName>style.visibility</p:attrName>
                                        </p:attrNameLst>
                                      </p:cBhvr>
                                      <p:to>
                                        <p:strVal val="visible"/>
                                      </p:to>
                                    </p:set>
                                    <p:set>
                                      <p:cBhvr>
                                        <p:cTn id="22" dur="455" fill="hold">
                                          <p:stCondLst>
                                            <p:cond delay="0"/>
                                          </p:stCondLst>
                                        </p:cTn>
                                        <p:tgtEl>
                                          <p:spTgt spid="96309"/>
                                        </p:tgtEl>
                                        <p:attrNameLst>
                                          <p:attrName>style.rotation</p:attrName>
                                        </p:attrNameLst>
                                      </p:cBhvr>
                                      <p:to>
                                        <p:strVal val="-45.0"/>
                                      </p:to>
                                    </p:set>
                                    <p:anim calcmode="lin" valueType="num">
                                      <p:cBhvr>
                                        <p:cTn id="23" dur="455" fill="hold">
                                          <p:stCondLst>
                                            <p:cond delay="455"/>
                                          </p:stCondLst>
                                        </p:cTn>
                                        <p:tgtEl>
                                          <p:spTgt spid="96309"/>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96309"/>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96309"/>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96309"/>
                                        </p:tgtEl>
                                        <p:attrNameLst>
                                          <p:attrName>ppt_y</p:attrName>
                                        </p:attrNameLst>
                                      </p:cBhvr>
                                      <p:tavLst>
                                        <p:tav tm="0">
                                          <p:val>
                                            <p:strVal val="#ppt_y-(0.354*#ppt_w-0.172*#ppt_h)"/>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96260">
                                            <p:txEl>
                                              <p:pRg st="0" end="0"/>
                                            </p:txEl>
                                          </p:spTgt>
                                        </p:tgtEl>
                                        <p:attrNameLst>
                                          <p:attrName>style.visibility</p:attrName>
                                        </p:attrNameLst>
                                      </p:cBhvr>
                                      <p:to>
                                        <p:strVal val="visible"/>
                                      </p:to>
                                    </p:set>
                                    <p:animEffect transition="in" filter="wipe(left)">
                                      <p:cBhvr>
                                        <p:cTn id="31" dur="500"/>
                                        <p:tgtEl>
                                          <p:spTgt spid="96260">
                                            <p:txEl>
                                              <p:pRg st="0" end="0"/>
                                            </p:txEl>
                                          </p:spTgt>
                                        </p:tgtEl>
                                      </p:cBhvr>
                                    </p:animEffect>
                                  </p:childTnLst>
                                </p:cTn>
                              </p:par>
                            </p:childTnLst>
                          </p:cTn>
                        </p:par>
                        <p:par>
                          <p:cTn id="32" fill="hold">
                            <p:stCondLst>
                              <p:cond delay="500"/>
                            </p:stCondLst>
                            <p:childTnLst>
                              <p:par>
                                <p:cTn id="33" presetID="15" presetClass="entr" presetSubtype="0" fill="hold" grpId="0" nodeType="afterEffect">
                                  <p:stCondLst>
                                    <p:cond delay="0"/>
                                  </p:stCondLst>
                                  <p:childTnLst>
                                    <p:set>
                                      <p:cBhvr>
                                        <p:cTn id="34" dur="1" fill="hold">
                                          <p:stCondLst>
                                            <p:cond delay="0"/>
                                          </p:stCondLst>
                                        </p:cTn>
                                        <p:tgtEl>
                                          <p:spTgt spid="96310"/>
                                        </p:tgtEl>
                                        <p:attrNameLst>
                                          <p:attrName>style.visibility</p:attrName>
                                        </p:attrNameLst>
                                      </p:cBhvr>
                                      <p:to>
                                        <p:strVal val="visible"/>
                                      </p:to>
                                    </p:set>
                                    <p:anim calcmode="lin" valueType="num">
                                      <p:cBhvr>
                                        <p:cTn id="35" dur="1000" fill="hold"/>
                                        <p:tgtEl>
                                          <p:spTgt spid="96310"/>
                                        </p:tgtEl>
                                        <p:attrNameLst>
                                          <p:attrName>ppt_w</p:attrName>
                                        </p:attrNameLst>
                                      </p:cBhvr>
                                      <p:tavLst>
                                        <p:tav tm="0">
                                          <p:val>
                                            <p:fltVal val="0"/>
                                          </p:val>
                                        </p:tav>
                                        <p:tav tm="100000">
                                          <p:val>
                                            <p:strVal val="#ppt_w"/>
                                          </p:val>
                                        </p:tav>
                                      </p:tavLst>
                                    </p:anim>
                                    <p:anim calcmode="lin" valueType="num">
                                      <p:cBhvr>
                                        <p:cTn id="36" dur="1000" fill="hold"/>
                                        <p:tgtEl>
                                          <p:spTgt spid="96310"/>
                                        </p:tgtEl>
                                        <p:attrNameLst>
                                          <p:attrName>ppt_h</p:attrName>
                                        </p:attrNameLst>
                                      </p:cBhvr>
                                      <p:tavLst>
                                        <p:tav tm="0">
                                          <p:val>
                                            <p:fltVal val="0"/>
                                          </p:val>
                                        </p:tav>
                                        <p:tav tm="100000">
                                          <p:val>
                                            <p:strVal val="#ppt_h"/>
                                          </p:val>
                                        </p:tav>
                                      </p:tavLst>
                                    </p:anim>
                                    <p:anim calcmode="lin" valueType="num">
                                      <p:cBhvr>
                                        <p:cTn id="37" dur="1000" fill="hold"/>
                                        <p:tgtEl>
                                          <p:spTgt spid="96310"/>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96310"/>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1500"/>
                            </p:stCondLst>
                            <p:childTnLst>
                              <p:par>
                                <p:cTn id="40" presetID="12" presetClass="entr" presetSubtype="8"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slide(fromLeft)">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slide(fromBottom)">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slide(fromBottom)">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96260">
                                            <p:txEl>
                                              <p:pRg st="1" end="1"/>
                                            </p:txEl>
                                          </p:spTgt>
                                        </p:tgtEl>
                                        <p:attrNameLst>
                                          <p:attrName>style.visibility</p:attrName>
                                        </p:attrNameLst>
                                      </p:cBhvr>
                                      <p:to>
                                        <p:strVal val="visible"/>
                                      </p:to>
                                    </p:set>
                                    <p:animEffect transition="in" filter="wipe(left)">
                                      <p:cBhvr>
                                        <p:cTn id="57" dur="500"/>
                                        <p:tgtEl>
                                          <p:spTgt spid="96260">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96280"/>
                                        </p:tgtEl>
                                        <p:attrNameLst>
                                          <p:attrName>style.visibility</p:attrName>
                                        </p:attrNameLst>
                                      </p:cBhvr>
                                      <p:to>
                                        <p:strVal val="visible"/>
                                      </p:to>
                                    </p:set>
                                    <p:animEffect transition="in" filter="wipe(left)">
                                      <p:cBhvr>
                                        <p:cTn id="62" dur="500"/>
                                        <p:tgtEl>
                                          <p:spTgt spid="9628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96291"/>
                                        </p:tgtEl>
                                        <p:attrNameLst>
                                          <p:attrName>style.visibility</p:attrName>
                                        </p:attrNameLst>
                                      </p:cBhvr>
                                      <p:to>
                                        <p:strVal val="visible"/>
                                      </p:to>
                                    </p:set>
                                    <p:animEffect transition="in" filter="wipe(right)">
                                      <p:cBhvr>
                                        <p:cTn id="67" dur="500"/>
                                        <p:tgtEl>
                                          <p:spTgt spid="9629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6281"/>
                                        </p:tgtEl>
                                        <p:attrNameLst>
                                          <p:attrName>style.visibility</p:attrName>
                                        </p:attrNameLst>
                                      </p:cBhvr>
                                      <p:to>
                                        <p:strVal val="visible"/>
                                      </p:to>
                                    </p:set>
                                    <p:animEffect transition="in" filter="wipe(left)">
                                      <p:cBhvr>
                                        <p:cTn id="72" dur="500"/>
                                        <p:tgtEl>
                                          <p:spTgt spid="96281"/>
                                        </p:tgtEl>
                                      </p:cBhvr>
                                    </p:animEffect>
                                  </p:childTnLst>
                                </p:cTn>
                              </p:par>
                            </p:childTnLst>
                          </p:cTn>
                        </p:par>
                        <p:par>
                          <p:cTn id="73" fill="hold">
                            <p:stCondLst>
                              <p:cond delay="500"/>
                            </p:stCondLst>
                            <p:childTnLst>
                              <p:par>
                                <p:cTn id="74" presetID="12" presetClass="entr" presetSubtype="1" fill="hold" grpId="0" nodeType="afterEffect">
                                  <p:stCondLst>
                                    <p:cond delay="0"/>
                                  </p:stCondLst>
                                  <p:childTnLst>
                                    <p:set>
                                      <p:cBhvr>
                                        <p:cTn id="75" dur="1" fill="hold">
                                          <p:stCondLst>
                                            <p:cond delay="0"/>
                                          </p:stCondLst>
                                        </p:cTn>
                                        <p:tgtEl>
                                          <p:spTgt spid="96287"/>
                                        </p:tgtEl>
                                        <p:attrNameLst>
                                          <p:attrName>style.visibility</p:attrName>
                                        </p:attrNameLst>
                                      </p:cBhvr>
                                      <p:to>
                                        <p:strVal val="visible"/>
                                      </p:to>
                                    </p:set>
                                    <p:animEffect transition="in" filter="slide(fromTop)">
                                      <p:cBhvr>
                                        <p:cTn id="76" dur="500"/>
                                        <p:tgtEl>
                                          <p:spTgt spid="9628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96283"/>
                                        </p:tgtEl>
                                        <p:attrNameLst>
                                          <p:attrName>style.visibility</p:attrName>
                                        </p:attrNameLst>
                                      </p:cBhvr>
                                      <p:to>
                                        <p:strVal val="visible"/>
                                      </p:to>
                                    </p:set>
                                    <p:animEffect transition="in" filter="wipe(left)">
                                      <p:cBhvr>
                                        <p:cTn id="81" dur="500"/>
                                        <p:tgtEl>
                                          <p:spTgt spid="96283"/>
                                        </p:tgtEl>
                                      </p:cBhvr>
                                    </p:animEffect>
                                  </p:childTnLst>
                                </p:cTn>
                              </p:par>
                            </p:childTnLst>
                          </p:cTn>
                        </p:par>
                        <p:par>
                          <p:cTn id="82" fill="hold">
                            <p:stCondLst>
                              <p:cond delay="500"/>
                            </p:stCondLst>
                            <p:childTnLst>
                              <p:par>
                                <p:cTn id="83" presetID="12" presetClass="entr" presetSubtype="1" fill="hold" grpId="0" nodeType="afterEffect">
                                  <p:stCondLst>
                                    <p:cond delay="0"/>
                                  </p:stCondLst>
                                  <p:childTnLst>
                                    <p:set>
                                      <p:cBhvr>
                                        <p:cTn id="84" dur="1" fill="hold">
                                          <p:stCondLst>
                                            <p:cond delay="0"/>
                                          </p:stCondLst>
                                        </p:cTn>
                                        <p:tgtEl>
                                          <p:spTgt spid="96288"/>
                                        </p:tgtEl>
                                        <p:attrNameLst>
                                          <p:attrName>style.visibility</p:attrName>
                                        </p:attrNameLst>
                                      </p:cBhvr>
                                      <p:to>
                                        <p:strVal val="visible"/>
                                      </p:to>
                                    </p:set>
                                    <p:animEffect transition="in" filter="slide(fromTop)">
                                      <p:cBhvr>
                                        <p:cTn id="85" dur="500"/>
                                        <p:tgtEl>
                                          <p:spTgt spid="96288"/>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55"/>
                                        </p:tgtEl>
                                        <p:attrNameLst>
                                          <p:attrName>style.visibility</p:attrName>
                                        </p:attrNameLst>
                                      </p:cBhvr>
                                      <p:to>
                                        <p:strVal val="visible"/>
                                      </p:to>
                                    </p:set>
                                    <p:animEffect transition="in" filter="wipe(left)">
                                      <p:cBhvr>
                                        <p:cTn id="90" dur="500"/>
                                        <p:tgtEl>
                                          <p:spTgt spid="55"/>
                                        </p:tgtEl>
                                      </p:cBhvr>
                                    </p:animEffect>
                                  </p:childTnLst>
                                </p:cTn>
                              </p:par>
                            </p:childTnLst>
                          </p:cTn>
                        </p:par>
                        <p:par>
                          <p:cTn id="91" fill="hold">
                            <p:stCondLst>
                              <p:cond delay="500"/>
                            </p:stCondLst>
                            <p:childTnLst>
                              <p:par>
                                <p:cTn id="92" presetID="22" presetClass="entr" presetSubtype="8"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wipe(left)">
                                      <p:cBhvr>
                                        <p:cTn id="94" dur="500"/>
                                        <p:tgtEl>
                                          <p:spTgt spid="56"/>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57"/>
                                        </p:tgtEl>
                                        <p:attrNameLst>
                                          <p:attrName>style.visibility</p:attrName>
                                        </p:attrNameLst>
                                      </p:cBhvr>
                                      <p:to>
                                        <p:strVal val="visible"/>
                                      </p:to>
                                    </p:set>
                                    <p:animEffect transition="in" filter="wipe(left)">
                                      <p:cBhvr>
                                        <p:cTn id="99" dur="500"/>
                                        <p:tgtEl>
                                          <p:spTgt spid="57"/>
                                        </p:tgtEl>
                                      </p:cBhvr>
                                    </p:animEffect>
                                  </p:childTnLst>
                                </p:cTn>
                              </p:par>
                            </p:childTnLst>
                          </p:cTn>
                        </p:par>
                        <p:par>
                          <p:cTn id="100" fill="hold">
                            <p:stCondLst>
                              <p:cond delay="500"/>
                            </p:stCondLst>
                            <p:childTnLst>
                              <p:par>
                                <p:cTn id="101" presetID="22" presetClass="entr" presetSubtype="8"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wipe(left)">
                                      <p:cBhvr>
                                        <p:cTn id="103" dur="500"/>
                                        <p:tgtEl>
                                          <p:spTgt spid="58"/>
                                        </p:tgtEl>
                                      </p:cBhvr>
                                    </p:animEffect>
                                  </p:childTnLst>
                                </p:cTn>
                              </p:par>
                            </p:childTnLst>
                          </p:cTn>
                        </p:par>
                        <p:par>
                          <p:cTn id="104" fill="hold">
                            <p:stCondLst>
                              <p:cond delay="1000"/>
                            </p:stCondLst>
                            <p:childTnLst>
                              <p:par>
                                <p:cTn id="105" presetID="22" presetClass="entr" presetSubtype="8" fill="hold" nodeType="afterEffect">
                                  <p:stCondLst>
                                    <p:cond delay="0"/>
                                  </p:stCondLst>
                                  <p:childTnLst>
                                    <p:set>
                                      <p:cBhvr>
                                        <p:cTn id="106" dur="1" fill="hold">
                                          <p:stCondLst>
                                            <p:cond delay="0"/>
                                          </p:stCondLst>
                                        </p:cTn>
                                        <p:tgtEl>
                                          <p:spTgt spid="59"/>
                                        </p:tgtEl>
                                        <p:attrNameLst>
                                          <p:attrName>style.visibility</p:attrName>
                                        </p:attrNameLst>
                                      </p:cBhvr>
                                      <p:to>
                                        <p:strVal val="visible"/>
                                      </p:to>
                                    </p:set>
                                    <p:animEffect transition="in" filter="wipe(left)">
                                      <p:cBhvr>
                                        <p:cTn id="10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p:bldP spid="96280" grpId="0" bldLvl="0" animBg="1"/>
      <p:bldP spid="96281" grpId="0"/>
      <p:bldP spid="96283" grpId="0"/>
      <p:bldP spid="96287" grpId="0" bldLvl="0" animBg="1"/>
      <p:bldP spid="96288" grpId="0" bldLvl="0" animBg="1"/>
      <p:bldP spid="96291" grpId="0" bldLvl="0" animBg="1"/>
      <p:bldP spid="96309" grpId="0"/>
      <p:bldP spid="96310" grpId="0" bldLvl="0" animBg="1"/>
      <p:bldP spid="55" grpId="0"/>
      <p:bldP spid="57"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灯片编号占位符 1"/>
          <p:cNvSpPr txBox="1">
            <a:spLocks noGrp="1" noChangeArrowheads="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fld id="{FD2F3CD5-6994-4DD0-B5B1-139703B3A27A}" type="slidenum">
              <a:rPr lang="zh-CN" altLang="en-US" sz="1200">
                <a:latin typeface="Garamond" panose="02020404030301010803" pitchFamily="18" charset="0"/>
              </a:rPr>
            </a:fld>
            <a:endParaRPr lang="zh-CN" altLang="en-US" sz="1200">
              <a:latin typeface="Garamond" panose="02020404030301010803" pitchFamily="18" charset="0"/>
            </a:endParaRPr>
          </a:p>
        </p:txBody>
      </p:sp>
      <p:graphicFrame>
        <p:nvGraphicFramePr>
          <p:cNvPr id="98309" name="Object 5"/>
          <p:cNvGraphicFramePr>
            <a:graphicFrameLocks noChangeAspect="1"/>
          </p:cNvGraphicFramePr>
          <p:nvPr/>
        </p:nvGraphicFramePr>
        <p:xfrm>
          <a:off x="468314" y="3894453"/>
          <a:ext cx="2808288" cy="881062"/>
        </p:xfrm>
        <a:graphic>
          <a:graphicData uri="http://schemas.openxmlformats.org/presentationml/2006/ole">
            <mc:AlternateContent xmlns:mc="http://schemas.openxmlformats.org/markup-compatibility/2006">
              <mc:Choice xmlns:v="urn:schemas-microsoft-com:vml" Requires="v">
                <p:oleObj spid="_x0000_s86192" name="" r:id="rId1" imgW="1356995" imgH="462280" progId="">
                  <p:embed/>
                </p:oleObj>
              </mc:Choice>
              <mc:Fallback>
                <p:oleObj name="" r:id="rId1" imgW="1356995" imgH="462280" progId="">
                  <p:embed/>
                  <p:pic>
                    <p:nvPicPr>
                      <p:cNvPr id="0" name="Objec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4" y="3894453"/>
                        <a:ext cx="2808288"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8310" name="Object 6"/>
          <p:cNvGraphicFramePr>
            <a:graphicFrameLocks noChangeAspect="1"/>
          </p:cNvGraphicFramePr>
          <p:nvPr/>
        </p:nvGraphicFramePr>
        <p:xfrm>
          <a:off x="5099300" y="3979475"/>
          <a:ext cx="2625725" cy="847725"/>
        </p:xfrm>
        <a:graphic>
          <a:graphicData uri="http://schemas.openxmlformats.org/presentationml/2006/ole">
            <mc:AlternateContent xmlns:mc="http://schemas.openxmlformats.org/markup-compatibility/2006">
              <mc:Choice xmlns:v="urn:schemas-microsoft-com:vml" Requires="v">
                <p:oleObj spid="_x0000_s86193" name="" r:id="rId3" imgW="1248410" imgH="471805" progId="">
                  <p:embed/>
                </p:oleObj>
              </mc:Choice>
              <mc:Fallback>
                <p:oleObj name="" r:id="rId3" imgW="1248410" imgH="471805"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9300" y="3979475"/>
                        <a:ext cx="26257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98327" name="Rectangle 34"/>
          <p:cNvSpPr>
            <a:spLocks noChangeArrowheads="1"/>
          </p:cNvSpPr>
          <p:nvPr/>
        </p:nvSpPr>
        <p:spPr bwMode="auto">
          <a:xfrm>
            <a:off x="468314" y="925514"/>
            <a:ext cx="1497011"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en-US" altLang="zh-CN" dirty="0" err="1">
                <a:solidFill>
                  <a:srgbClr val="008000"/>
                </a:solidFill>
              </a:rPr>
              <a:t>dt</a:t>
            </a:r>
            <a:r>
              <a:rPr lang="zh-CN" altLang="en-US" dirty="0">
                <a:solidFill>
                  <a:srgbClr val="008000"/>
                </a:solidFill>
              </a:rPr>
              <a:t>时段内：</a:t>
            </a:r>
            <a:endParaRPr lang="zh-CN" altLang="en-US" dirty="0">
              <a:solidFill>
                <a:srgbClr val="008000"/>
              </a:solidFill>
            </a:endParaRPr>
          </a:p>
        </p:txBody>
      </p:sp>
      <p:sp>
        <p:nvSpPr>
          <p:cNvPr id="98328" name="Text Box 35"/>
          <p:cNvSpPr txBox="1">
            <a:spLocks noChangeArrowheads="1"/>
          </p:cNvSpPr>
          <p:nvPr/>
        </p:nvSpPr>
        <p:spPr bwMode="auto">
          <a:xfrm>
            <a:off x="1955006" y="930314"/>
            <a:ext cx="3506787" cy="396875"/>
          </a:xfrm>
          <a:prstGeom prst="rect">
            <a:avLst/>
          </a:prstGeom>
          <a:solidFill>
            <a:srgbClr val="33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dirty="0">
                <a:solidFill>
                  <a:srgbClr val="FFFFFF"/>
                </a:solidFill>
              </a:rPr>
              <a:t>孔隙体积的变化＝流出的水量</a:t>
            </a:r>
            <a:endParaRPr lang="zh-CN" altLang="en-US" dirty="0">
              <a:solidFill>
                <a:srgbClr val="FFFFFF"/>
              </a:solidFill>
            </a:endParaRPr>
          </a:p>
        </p:txBody>
      </p:sp>
      <p:sp>
        <p:nvSpPr>
          <p:cNvPr id="98329" name="Text Box 38"/>
          <p:cNvSpPr txBox="1">
            <a:spLocks noChangeArrowheads="1"/>
          </p:cNvSpPr>
          <p:nvPr/>
        </p:nvSpPr>
        <p:spPr bwMode="auto">
          <a:xfrm>
            <a:off x="359570" y="2661463"/>
            <a:ext cx="15486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dirty="0">
                <a:solidFill>
                  <a:srgbClr val="008000"/>
                </a:solidFill>
              </a:rPr>
              <a:t>土的压缩性：</a:t>
            </a:r>
            <a:endParaRPr lang="zh-CN" altLang="en-US" dirty="0">
              <a:solidFill>
                <a:srgbClr val="008000"/>
              </a:solidFill>
            </a:endParaRPr>
          </a:p>
        </p:txBody>
      </p:sp>
      <p:graphicFrame>
        <p:nvGraphicFramePr>
          <p:cNvPr id="98330" name="Object 26"/>
          <p:cNvGraphicFramePr>
            <a:graphicFrameLocks noChangeAspect="1"/>
          </p:cNvGraphicFramePr>
          <p:nvPr/>
        </p:nvGraphicFramePr>
        <p:xfrm>
          <a:off x="1928147" y="2616690"/>
          <a:ext cx="1439863" cy="401638"/>
        </p:xfrm>
        <a:graphic>
          <a:graphicData uri="http://schemas.openxmlformats.org/presentationml/2006/ole">
            <mc:AlternateContent xmlns:mc="http://schemas.openxmlformats.org/markup-compatibility/2006">
              <mc:Choice xmlns:v="urn:schemas-microsoft-com:vml" Requires="v">
                <p:oleObj spid="_x0000_s86194" name="" r:id="rId5" imgW="826135" imgH="226060" progId="">
                  <p:embed/>
                </p:oleObj>
              </mc:Choice>
              <mc:Fallback>
                <p:oleObj name="" r:id="rId5" imgW="826135" imgH="226060" progId="">
                  <p:embed/>
                  <p:pic>
                    <p:nvPicPr>
                      <p:cNvPr id="0" name="Object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8147" y="2616690"/>
                        <a:ext cx="143986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98331" name="Text Box 40"/>
          <p:cNvSpPr txBox="1">
            <a:spLocks noChangeArrowheads="1"/>
          </p:cNvSpPr>
          <p:nvPr/>
        </p:nvSpPr>
        <p:spPr bwMode="auto">
          <a:xfrm>
            <a:off x="329129" y="3260281"/>
            <a:ext cx="17685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dirty="0">
                <a:solidFill>
                  <a:srgbClr val="008000"/>
                </a:solidFill>
              </a:rPr>
              <a:t>有效应力原理：</a:t>
            </a:r>
            <a:endParaRPr lang="zh-CN" altLang="en-US" dirty="0">
              <a:solidFill>
                <a:srgbClr val="008000"/>
              </a:solidFill>
            </a:endParaRPr>
          </a:p>
        </p:txBody>
      </p:sp>
      <p:graphicFrame>
        <p:nvGraphicFramePr>
          <p:cNvPr id="98332" name="Object 28"/>
          <p:cNvGraphicFramePr>
            <a:graphicFrameLocks noChangeAspect="1"/>
          </p:cNvGraphicFramePr>
          <p:nvPr/>
        </p:nvGraphicFramePr>
        <p:xfrm>
          <a:off x="1965325" y="3260281"/>
          <a:ext cx="1439862" cy="414338"/>
        </p:xfrm>
        <a:graphic>
          <a:graphicData uri="http://schemas.openxmlformats.org/presentationml/2006/ole">
            <mc:AlternateContent xmlns:mc="http://schemas.openxmlformats.org/markup-compatibility/2006">
              <mc:Choice xmlns:v="urn:schemas-microsoft-com:vml" Requires="v">
                <p:oleObj spid="_x0000_s86195" name="" r:id="rId7" imgW="796290" imgH="226060" progId="">
                  <p:embed/>
                </p:oleObj>
              </mc:Choice>
              <mc:Fallback>
                <p:oleObj name="" r:id="rId7" imgW="796290" imgH="226060" progId="">
                  <p:embed/>
                  <p:pic>
                    <p:nvPicPr>
                      <p:cNvPr id="0" name="Object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5325" y="3260281"/>
                        <a:ext cx="1439862"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8333" name="Object 29"/>
          <p:cNvGraphicFramePr>
            <a:graphicFrameLocks noChangeAspect="1"/>
          </p:cNvGraphicFramePr>
          <p:nvPr/>
        </p:nvGraphicFramePr>
        <p:xfrm>
          <a:off x="4090444" y="2661463"/>
          <a:ext cx="4643438" cy="765175"/>
        </p:xfrm>
        <a:graphic>
          <a:graphicData uri="http://schemas.openxmlformats.org/presentationml/2006/ole">
            <mc:AlternateContent xmlns:mc="http://schemas.openxmlformats.org/markup-compatibility/2006">
              <mc:Choice xmlns:v="urn:schemas-microsoft-com:vml" Requires="v">
                <p:oleObj spid="_x0000_s86196" name="" r:id="rId9" imgW="2280920" imgH="403225" progId="">
                  <p:embed/>
                </p:oleObj>
              </mc:Choice>
              <mc:Fallback>
                <p:oleObj name="" r:id="rId9" imgW="2280920" imgH="403225" progId="">
                  <p:embed/>
                  <p:pic>
                    <p:nvPicPr>
                      <p:cNvPr id="0" name="Object 2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90444" y="2661463"/>
                        <a:ext cx="464343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98335" name="AutoShape 46"/>
          <p:cNvSpPr>
            <a:spLocks noChangeArrowheads="1"/>
          </p:cNvSpPr>
          <p:nvPr/>
        </p:nvSpPr>
        <p:spPr bwMode="auto">
          <a:xfrm>
            <a:off x="3802312" y="4187438"/>
            <a:ext cx="576263" cy="431800"/>
          </a:xfrm>
          <a:prstGeom prst="rightArrow">
            <a:avLst>
              <a:gd name="adj1" fmla="val 50000"/>
              <a:gd name="adj2" fmla="val 33345"/>
            </a:avLst>
          </a:prstGeom>
          <a:solidFill>
            <a:srgbClr val="008000"/>
          </a:solidFill>
          <a:ln w="9525">
            <a:solidFill>
              <a:srgbClr val="008000"/>
            </a:solidFill>
            <a:miter lim="800000"/>
          </a:ln>
        </p:spPr>
        <p:txBody>
          <a:bodyPr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graphicFrame>
        <p:nvGraphicFramePr>
          <p:cNvPr id="98336" name="Object 32"/>
          <p:cNvGraphicFramePr>
            <a:graphicFrameLocks noChangeAspect="1"/>
          </p:cNvGraphicFramePr>
          <p:nvPr/>
        </p:nvGraphicFramePr>
        <p:xfrm>
          <a:off x="3099748" y="1480508"/>
          <a:ext cx="1800225" cy="836612"/>
        </p:xfrm>
        <a:graphic>
          <a:graphicData uri="http://schemas.openxmlformats.org/presentationml/2006/ole">
            <mc:AlternateContent xmlns:mc="http://schemas.openxmlformats.org/markup-compatibility/2006">
              <mc:Choice xmlns:v="urn:schemas-microsoft-com:vml" Requires="v">
                <p:oleObj spid="_x0000_s86197" name="" r:id="rId11" imgW="934085" imgH="432435" progId="">
                  <p:embed/>
                </p:oleObj>
              </mc:Choice>
              <mc:Fallback>
                <p:oleObj name="" r:id="rId11" imgW="934085" imgH="432435" progId="">
                  <p:embed/>
                  <p:pic>
                    <p:nvPicPr>
                      <p:cNvPr id="0" name="Object 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99748" y="1480508"/>
                        <a:ext cx="180022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98337" name="AutoShape 49"/>
          <p:cNvSpPr/>
          <p:nvPr/>
        </p:nvSpPr>
        <p:spPr bwMode="auto">
          <a:xfrm>
            <a:off x="3459263" y="2697520"/>
            <a:ext cx="144463" cy="792162"/>
          </a:xfrm>
          <a:prstGeom prst="rightBrace">
            <a:avLst>
              <a:gd name="adj1" fmla="val 45620"/>
              <a:gd name="adj2" fmla="val 50000"/>
            </a:avLst>
          </a:prstGeom>
          <a:noFill/>
          <a:ln w="38100">
            <a:solidFill>
              <a:srgbClr val="660033"/>
            </a:solidFill>
            <a:round/>
          </a:ln>
          <a:extLst>
            <a:ext uri="{909E8E84-426E-40DD-AFC4-6F175D3DCCD1}">
              <a14:hiddenFill xmlns:a14="http://schemas.microsoft.com/office/drawing/2010/main">
                <a:solidFill>
                  <a:srgbClr val="FFFFFF"/>
                </a:solidFill>
              </a14:hiddenFill>
            </a:ext>
          </a:extLst>
        </p:spPr>
        <p:txBody>
          <a:bodyPr wrap="none"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graphicFrame>
        <p:nvGraphicFramePr>
          <p:cNvPr id="36" name="Object 4"/>
          <p:cNvGraphicFramePr>
            <a:graphicFrameLocks noChangeAspect="1"/>
          </p:cNvGraphicFramePr>
          <p:nvPr/>
        </p:nvGraphicFramePr>
        <p:xfrm>
          <a:off x="2512943" y="5119787"/>
          <a:ext cx="1710133" cy="831261"/>
        </p:xfrm>
        <a:graphic>
          <a:graphicData uri="http://schemas.openxmlformats.org/presentationml/2006/ole">
            <mc:AlternateContent xmlns:mc="http://schemas.openxmlformats.org/markup-compatibility/2006">
              <mc:Choice xmlns:v="urn:schemas-microsoft-com:vml" Requires="v">
                <p:oleObj spid="_x0000_s86198" name="" r:id="rId13" imgW="934085" imgH="442595" progId="">
                  <p:embed/>
                </p:oleObj>
              </mc:Choice>
              <mc:Fallback>
                <p:oleObj name="" r:id="rId13" imgW="934085" imgH="442595" progId="">
                  <p:embed/>
                  <p:pic>
                    <p:nvPicPr>
                      <p:cNvPr id="0"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12943" y="5119787"/>
                        <a:ext cx="1710133" cy="831261"/>
                      </a:xfrm>
                      <a:prstGeom prst="rect">
                        <a:avLst/>
                      </a:prstGeom>
                      <a:solidFill>
                        <a:srgbClr val="0000FF"/>
                      </a:solidFill>
                      <a:ln>
                        <a:noFill/>
                      </a:ln>
                    </p:spPr>
                  </p:pic>
                </p:oleObj>
              </mc:Fallback>
            </mc:AlternateContent>
          </a:graphicData>
        </a:graphic>
      </p:graphicFrame>
      <p:graphicFrame>
        <p:nvGraphicFramePr>
          <p:cNvPr id="37" name="Object 10"/>
          <p:cNvGraphicFramePr>
            <a:graphicFrameLocks noChangeAspect="1"/>
          </p:cNvGraphicFramePr>
          <p:nvPr/>
        </p:nvGraphicFramePr>
        <p:xfrm>
          <a:off x="5690393" y="5051231"/>
          <a:ext cx="1905000" cy="968375"/>
        </p:xfrm>
        <a:graphic>
          <a:graphicData uri="http://schemas.openxmlformats.org/presentationml/2006/ole">
            <mc:AlternateContent xmlns:mc="http://schemas.openxmlformats.org/markup-compatibility/2006">
              <mc:Choice xmlns:v="urn:schemas-microsoft-com:vml" Requires="v">
                <p:oleObj spid="_x0000_s86199" name="" r:id="rId15" imgW="845820" imgH="412750" progId="">
                  <p:embed/>
                </p:oleObj>
              </mc:Choice>
              <mc:Fallback>
                <p:oleObj name="" r:id="rId15" imgW="845820" imgH="412750" progId="">
                  <p:embed/>
                  <p:pic>
                    <p:nvPicPr>
                      <p:cNvPr id="0"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90393" y="5051231"/>
                        <a:ext cx="1905000" cy="968375"/>
                      </a:xfrm>
                      <a:prstGeom prst="rect">
                        <a:avLst/>
                      </a:prstGeom>
                      <a:solidFill>
                        <a:srgbClr val="0000FF"/>
                      </a:solidFill>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38" name="AutoShape 46"/>
          <p:cNvSpPr>
            <a:spLocks noChangeArrowheads="1"/>
          </p:cNvSpPr>
          <p:nvPr/>
        </p:nvSpPr>
        <p:spPr bwMode="auto">
          <a:xfrm>
            <a:off x="4584827" y="5376184"/>
            <a:ext cx="576263" cy="431800"/>
          </a:xfrm>
          <a:prstGeom prst="rightArrow">
            <a:avLst>
              <a:gd name="adj1" fmla="val 50000"/>
              <a:gd name="adj2" fmla="val 33345"/>
            </a:avLst>
          </a:prstGeom>
          <a:solidFill>
            <a:srgbClr val="008000"/>
          </a:solidFill>
          <a:ln w="9525">
            <a:solidFill>
              <a:srgbClr val="008000"/>
            </a:solidFill>
            <a:miter lim="800000"/>
          </a:ln>
        </p:spPr>
        <p:txBody>
          <a:bodyPr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9" name="AutoShape 7"/>
          <p:cNvSpPr>
            <a:spLocks noChangeArrowheads="1"/>
          </p:cNvSpPr>
          <p:nvPr/>
        </p:nvSpPr>
        <p:spPr bwMode="auto">
          <a:xfrm>
            <a:off x="896111" y="4970619"/>
            <a:ext cx="1221893" cy="576262"/>
          </a:xfrm>
          <a:prstGeom prst="wedgeRoundRectCallout">
            <a:avLst>
              <a:gd name="adj1" fmla="val 80083"/>
              <a:gd name="adj2" fmla="val 12735"/>
              <a:gd name="adj3" fmla="val 16667"/>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dirty="0">
                <a:solidFill>
                  <a:srgbClr val="008000"/>
                </a:solidFill>
                <a:latin typeface="Times New Roman" panose="02020603050405020304" pitchFamily="18" charset="0"/>
              </a:rPr>
              <a:t>固结系数</a:t>
            </a:r>
            <a:endParaRPr lang="zh-CN" altLang="en-US" dirty="0">
              <a:solidFill>
                <a:srgbClr val="008000"/>
              </a:solidFill>
              <a:latin typeface="Times New Roman" panose="02020603050405020304" pitchFamily="18" charset="0"/>
            </a:endParaRPr>
          </a:p>
        </p:txBody>
      </p:sp>
      <p:sp>
        <p:nvSpPr>
          <p:cNvPr id="40" name="Rectangle 5"/>
          <p:cNvSpPr>
            <a:spLocks noChangeArrowheads="1"/>
          </p:cNvSpPr>
          <p:nvPr/>
        </p:nvSpPr>
        <p:spPr bwMode="auto">
          <a:xfrm>
            <a:off x="1" y="0"/>
            <a:ext cx="5364088"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.4 </a:t>
            </a:r>
            <a:r>
              <a:rPr lang="zh-CN" altLang="en-US" sz="3200" dirty="0">
                <a:solidFill>
                  <a:srgbClr val="FF3300"/>
                </a:solidFill>
                <a:latin typeface="Times New Roman" panose="02020603050405020304" pitchFamily="18" charset="0"/>
                <a:ea typeface="+mj-ea"/>
                <a:cs typeface="Times New Roman" panose="02020603050405020304" pitchFamily="18" charset="0"/>
              </a:rPr>
              <a:t>地基</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变形与时间的关系</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327"/>
                                        </p:tgtEl>
                                        <p:attrNameLst>
                                          <p:attrName>style.visibility</p:attrName>
                                        </p:attrNameLst>
                                      </p:cBhvr>
                                      <p:to>
                                        <p:strVal val="visible"/>
                                      </p:to>
                                    </p:set>
                                    <p:animEffect transition="in" filter="wipe(left)">
                                      <p:cBhvr>
                                        <p:cTn id="7" dur="500"/>
                                        <p:tgtEl>
                                          <p:spTgt spid="983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8328"/>
                                        </p:tgtEl>
                                        <p:attrNameLst>
                                          <p:attrName>style.visibility</p:attrName>
                                        </p:attrNameLst>
                                      </p:cBhvr>
                                      <p:to>
                                        <p:strVal val="visible"/>
                                      </p:to>
                                    </p:set>
                                    <p:animEffect transition="in" filter="wipe(left)">
                                      <p:cBhvr>
                                        <p:cTn id="11" dur="500"/>
                                        <p:tgtEl>
                                          <p:spTgt spid="9832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8336"/>
                                        </p:tgtEl>
                                        <p:attrNameLst>
                                          <p:attrName>style.visibility</p:attrName>
                                        </p:attrNameLst>
                                      </p:cBhvr>
                                      <p:to>
                                        <p:strVal val="visible"/>
                                      </p:to>
                                    </p:set>
                                    <p:animEffect transition="in" filter="wipe(left)">
                                      <p:cBhvr>
                                        <p:cTn id="15" dur="500"/>
                                        <p:tgtEl>
                                          <p:spTgt spid="983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8329"/>
                                        </p:tgtEl>
                                        <p:attrNameLst>
                                          <p:attrName>style.visibility</p:attrName>
                                        </p:attrNameLst>
                                      </p:cBhvr>
                                      <p:to>
                                        <p:strVal val="visible"/>
                                      </p:to>
                                    </p:set>
                                    <p:animEffect transition="in" filter="wipe(left)">
                                      <p:cBhvr>
                                        <p:cTn id="20" dur="500"/>
                                        <p:tgtEl>
                                          <p:spTgt spid="98329"/>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98330"/>
                                        </p:tgtEl>
                                        <p:attrNameLst>
                                          <p:attrName>style.visibility</p:attrName>
                                        </p:attrNameLst>
                                      </p:cBhvr>
                                      <p:to>
                                        <p:strVal val="visible"/>
                                      </p:to>
                                    </p:set>
                                    <p:animEffect transition="in" filter="wipe(left)">
                                      <p:cBhvr>
                                        <p:cTn id="24" dur="500"/>
                                        <p:tgtEl>
                                          <p:spTgt spid="983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8331"/>
                                        </p:tgtEl>
                                        <p:attrNameLst>
                                          <p:attrName>style.visibility</p:attrName>
                                        </p:attrNameLst>
                                      </p:cBhvr>
                                      <p:to>
                                        <p:strVal val="visible"/>
                                      </p:to>
                                    </p:set>
                                    <p:animEffect transition="in" filter="wipe(left)">
                                      <p:cBhvr>
                                        <p:cTn id="29" dur="500"/>
                                        <p:tgtEl>
                                          <p:spTgt spid="98331"/>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98332"/>
                                        </p:tgtEl>
                                        <p:attrNameLst>
                                          <p:attrName>style.visibility</p:attrName>
                                        </p:attrNameLst>
                                      </p:cBhvr>
                                      <p:to>
                                        <p:strVal val="visible"/>
                                      </p:to>
                                    </p:set>
                                    <p:animEffect transition="in" filter="wipe(left)">
                                      <p:cBhvr>
                                        <p:cTn id="33" dur="500"/>
                                        <p:tgtEl>
                                          <p:spTgt spid="98332"/>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8" fill="hold" grpId="0" nodeType="clickEffect">
                                  <p:stCondLst>
                                    <p:cond delay="0"/>
                                  </p:stCondLst>
                                  <p:childTnLst>
                                    <p:set>
                                      <p:cBhvr>
                                        <p:cTn id="37" dur="1" fill="hold">
                                          <p:stCondLst>
                                            <p:cond delay="0"/>
                                          </p:stCondLst>
                                        </p:cTn>
                                        <p:tgtEl>
                                          <p:spTgt spid="98337"/>
                                        </p:tgtEl>
                                        <p:attrNameLst>
                                          <p:attrName>style.visibility</p:attrName>
                                        </p:attrNameLst>
                                      </p:cBhvr>
                                      <p:to>
                                        <p:strVal val="visible"/>
                                      </p:to>
                                    </p:set>
                                    <p:animEffect transition="in" filter="slide(fromLeft)">
                                      <p:cBhvr>
                                        <p:cTn id="38" dur="500"/>
                                        <p:tgtEl>
                                          <p:spTgt spid="98337"/>
                                        </p:tgtEl>
                                      </p:cBhvr>
                                    </p:animEffect>
                                  </p:childTnLst>
                                </p:cTn>
                              </p:par>
                            </p:childTnLst>
                          </p:cTn>
                        </p:par>
                        <p:par>
                          <p:cTn id="39" fill="hold">
                            <p:stCondLst>
                              <p:cond delay="500"/>
                            </p:stCondLst>
                            <p:childTnLst>
                              <p:par>
                                <p:cTn id="40" presetID="12" presetClass="entr" presetSubtype="8" fill="hold" nodeType="afterEffect">
                                  <p:stCondLst>
                                    <p:cond delay="0"/>
                                  </p:stCondLst>
                                  <p:childTnLst>
                                    <p:set>
                                      <p:cBhvr>
                                        <p:cTn id="41" dur="1" fill="hold">
                                          <p:stCondLst>
                                            <p:cond delay="0"/>
                                          </p:stCondLst>
                                        </p:cTn>
                                        <p:tgtEl>
                                          <p:spTgt spid="98333"/>
                                        </p:tgtEl>
                                        <p:attrNameLst>
                                          <p:attrName>style.visibility</p:attrName>
                                        </p:attrNameLst>
                                      </p:cBhvr>
                                      <p:to>
                                        <p:strVal val="visible"/>
                                      </p:to>
                                    </p:set>
                                    <p:animEffect transition="in" filter="slide(fromLeft)">
                                      <p:cBhvr>
                                        <p:cTn id="42" dur="500"/>
                                        <p:tgtEl>
                                          <p:spTgt spid="9833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8309"/>
                                        </p:tgtEl>
                                        <p:attrNameLst>
                                          <p:attrName>style.visibility</p:attrName>
                                        </p:attrNameLst>
                                      </p:cBhvr>
                                      <p:to>
                                        <p:strVal val="visible"/>
                                      </p:to>
                                    </p:set>
                                    <p:animEffect transition="in" filter="wipe(left)">
                                      <p:cBhvr>
                                        <p:cTn id="47" dur="500"/>
                                        <p:tgtEl>
                                          <p:spTgt spid="98309"/>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8" fill="hold" grpId="0" nodeType="clickEffect">
                                  <p:stCondLst>
                                    <p:cond delay="0"/>
                                  </p:stCondLst>
                                  <p:childTnLst>
                                    <p:set>
                                      <p:cBhvr>
                                        <p:cTn id="51" dur="1" fill="hold">
                                          <p:stCondLst>
                                            <p:cond delay="0"/>
                                          </p:stCondLst>
                                        </p:cTn>
                                        <p:tgtEl>
                                          <p:spTgt spid="98335"/>
                                        </p:tgtEl>
                                        <p:attrNameLst>
                                          <p:attrName>style.visibility</p:attrName>
                                        </p:attrNameLst>
                                      </p:cBhvr>
                                      <p:to>
                                        <p:strVal val="visible"/>
                                      </p:to>
                                    </p:set>
                                    <p:animEffect transition="in" filter="slide(fromLeft)">
                                      <p:cBhvr>
                                        <p:cTn id="52" dur="500"/>
                                        <p:tgtEl>
                                          <p:spTgt spid="98335"/>
                                        </p:tgtEl>
                                      </p:cBhvr>
                                    </p:animEffect>
                                  </p:childTnLst>
                                </p:cTn>
                              </p:par>
                            </p:childTnLst>
                          </p:cTn>
                        </p:par>
                        <p:par>
                          <p:cTn id="53" fill="hold">
                            <p:stCondLst>
                              <p:cond delay="500"/>
                            </p:stCondLst>
                            <p:childTnLst>
                              <p:par>
                                <p:cTn id="54" presetID="12" presetClass="entr" presetSubtype="8" fill="hold" nodeType="afterEffect">
                                  <p:stCondLst>
                                    <p:cond delay="0"/>
                                  </p:stCondLst>
                                  <p:childTnLst>
                                    <p:set>
                                      <p:cBhvr>
                                        <p:cTn id="55" dur="1" fill="hold">
                                          <p:stCondLst>
                                            <p:cond delay="0"/>
                                          </p:stCondLst>
                                        </p:cTn>
                                        <p:tgtEl>
                                          <p:spTgt spid="98310"/>
                                        </p:tgtEl>
                                        <p:attrNameLst>
                                          <p:attrName>style.visibility</p:attrName>
                                        </p:attrNameLst>
                                      </p:cBhvr>
                                      <p:to>
                                        <p:strVal val="visible"/>
                                      </p:to>
                                    </p:set>
                                    <p:animEffect transition="in" filter="slide(fromLeft)">
                                      <p:cBhvr>
                                        <p:cTn id="56" dur="500"/>
                                        <p:tgtEl>
                                          <p:spTgt spid="98310"/>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8" fill="hold"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slide(fromLeft)">
                                      <p:cBhvr>
                                        <p:cTn id="61" dur="500"/>
                                        <p:tgtEl>
                                          <p:spTgt spid="36"/>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1" fill="hold" nodeType="click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slide(fromTop)">
                                      <p:cBhvr>
                                        <p:cTn id="66" dur="500"/>
                                        <p:tgtEl>
                                          <p:spTgt spid="37"/>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8"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slide(fromLeft)">
                                      <p:cBhvr>
                                        <p:cTn id="71" dur="500"/>
                                        <p:tgtEl>
                                          <p:spTgt spid="38"/>
                                        </p:tgtEl>
                                      </p:cBhvr>
                                    </p:animEffect>
                                  </p:childTnLst>
                                </p:cTn>
                              </p:par>
                            </p:childTnLst>
                          </p:cTn>
                        </p:par>
                      </p:childTnLst>
                    </p:cTn>
                  </p:par>
                  <p:par>
                    <p:cTn id="72" fill="hold">
                      <p:stCondLst>
                        <p:cond delay="indefinite"/>
                      </p:stCondLst>
                      <p:childTnLst>
                        <p:par>
                          <p:cTn id="73" fill="hold">
                            <p:stCondLst>
                              <p:cond delay="0"/>
                            </p:stCondLst>
                            <p:childTnLst>
                              <p:par>
                                <p:cTn id="74" presetID="12" presetClass="entr" presetSubtype="4" fill="hold" grpId="0" nodeType="clickEffect">
                                  <p:stCondLst>
                                    <p:cond delay="0"/>
                                  </p:stCondLst>
                                  <p:childTnLst>
                                    <p:set>
                                      <p:cBhvr>
                                        <p:cTn id="75" dur="1" fill="hold">
                                          <p:stCondLst>
                                            <p:cond delay="0"/>
                                          </p:stCondLst>
                                        </p:cTn>
                                        <p:tgtEl>
                                          <p:spTgt spid="39">
                                            <p:bg/>
                                          </p:spTgt>
                                        </p:tgtEl>
                                        <p:attrNameLst>
                                          <p:attrName>style.visibility</p:attrName>
                                        </p:attrNameLst>
                                      </p:cBhvr>
                                      <p:to>
                                        <p:strVal val="visible"/>
                                      </p:to>
                                    </p:set>
                                    <p:animEffect transition="in" filter="slide(fromBottom)">
                                      <p:cBhvr>
                                        <p:cTn id="76" dur="500"/>
                                        <p:tgtEl>
                                          <p:spTgt spid="39">
                                            <p:bg/>
                                          </p:spTgt>
                                        </p:tgtEl>
                                      </p:cBhvr>
                                    </p:animEffect>
                                  </p:childTnLst>
                                </p:cTn>
                              </p:par>
                            </p:childTnLst>
                          </p:cTn>
                        </p:par>
                        <p:par>
                          <p:cTn id="77" fill="hold">
                            <p:stCondLst>
                              <p:cond delay="500"/>
                            </p:stCondLst>
                            <p:childTnLst>
                              <p:par>
                                <p:cTn id="78" presetID="38" presetClass="entr" presetSubtype="0" accel="50000" fill="hold" grpId="0" nodeType="afterEffect">
                                  <p:stCondLst>
                                    <p:cond delay="0"/>
                                  </p:stCondLst>
                                  <p:iterate type="lt">
                                    <p:tmPct val="50000"/>
                                  </p:iterate>
                                  <p:childTnLst>
                                    <p:set>
                                      <p:cBhvr>
                                        <p:cTn id="79" dur="1" fill="hold">
                                          <p:stCondLst>
                                            <p:cond delay="0"/>
                                          </p:stCondLst>
                                        </p:cTn>
                                        <p:tgtEl>
                                          <p:spTgt spid="39">
                                            <p:txEl>
                                              <p:pRg st="0" end="0"/>
                                            </p:txEl>
                                          </p:spTgt>
                                        </p:tgtEl>
                                        <p:attrNameLst>
                                          <p:attrName>style.visibility</p:attrName>
                                        </p:attrNameLst>
                                      </p:cBhvr>
                                      <p:to>
                                        <p:strVal val="visible"/>
                                      </p:to>
                                    </p:set>
                                    <p:set>
                                      <p:cBhvr>
                                        <p:cTn id="80" dur="455" fill="hold">
                                          <p:stCondLst>
                                            <p:cond delay="0"/>
                                          </p:stCondLst>
                                        </p:cTn>
                                        <p:tgtEl>
                                          <p:spTgt spid="39">
                                            <p:txEl>
                                              <p:pRg st="0" end="0"/>
                                            </p:txEl>
                                          </p:spTgt>
                                        </p:tgtEl>
                                        <p:attrNameLst>
                                          <p:attrName>style.rotation</p:attrName>
                                        </p:attrNameLst>
                                      </p:cBhvr>
                                      <p:to>
                                        <p:strVal val="-45.0"/>
                                      </p:to>
                                    </p:set>
                                    <p:anim calcmode="lin" valueType="num">
                                      <p:cBhvr>
                                        <p:cTn id="81" dur="455" fill="hold">
                                          <p:stCondLst>
                                            <p:cond delay="455"/>
                                          </p:stCondLst>
                                        </p:cTn>
                                        <p:tgtEl>
                                          <p:spTgt spid="39">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82" dur="455" fill="hold">
                                          <p:stCondLst>
                                            <p:cond delay="0"/>
                                          </p:stCondLst>
                                        </p:cTn>
                                        <p:tgtEl>
                                          <p:spTgt spid="39">
                                            <p:txEl>
                                              <p:pRg st="0" end="0"/>
                                            </p:txEl>
                                          </p:spTgt>
                                        </p:tgtEl>
                                        <p:attrNameLst>
                                          <p:attrName>ppt_y</p:attrName>
                                        </p:attrNameLst>
                                      </p:cBhvr>
                                      <p:tavLst>
                                        <p:tav tm="0">
                                          <p:val>
                                            <p:strVal val="#ppt_y-1"/>
                                          </p:val>
                                        </p:tav>
                                        <p:tav tm="100000">
                                          <p:val>
                                            <p:strVal val="#ppt_y-(0.354*#ppt_w-0.172*#ppt_h)"/>
                                          </p:val>
                                        </p:tav>
                                      </p:tavLst>
                                    </p:anim>
                                    <p:anim calcmode="lin" valueType="num">
                                      <p:cBhvr>
                                        <p:cTn id="83" dur="156" decel="50000" autoRev="1" fill="hold">
                                          <p:stCondLst>
                                            <p:cond delay="455"/>
                                          </p:stCondLst>
                                        </p:cTn>
                                        <p:tgtEl>
                                          <p:spTgt spid="39">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84" dur="136" fill="hold">
                                          <p:stCondLst>
                                            <p:cond delay="864"/>
                                          </p:stCondLst>
                                        </p:cTn>
                                        <p:tgtEl>
                                          <p:spTgt spid="39">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27" grpId="0"/>
      <p:bldP spid="98328" grpId="0" bldLvl="0" animBg="1"/>
      <p:bldP spid="98329" grpId="0"/>
      <p:bldP spid="98331" grpId="0"/>
      <p:bldP spid="98335" grpId="0" bldLvl="0" animBg="1"/>
      <p:bldP spid="98337" grpId="0" bldLvl="0" animBg="1"/>
      <p:bldP spid="38" grpId="0" bldLvl="0" animBg="1"/>
      <p:bldP spid="39" grpId="0" animBg="1"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灯片编号占位符 1"/>
          <p:cNvSpPr txBox="1">
            <a:spLocks noGrp="1" noChangeArrowheads="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fld id="{0D6AA8B2-2261-4CAC-BAC4-7A93C6FDE549}" type="slidenum">
              <a:rPr lang="zh-CN" altLang="en-US" sz="1200">
                <a:latin typeface="Garamond" panose="02020404030301010803" pitchFamily="18" charset="0"/>
              </a:rPr>
            </a:fld>
            <a:endParaRPr lang="zh-CN" altLang="en-US" sz="1200">
              <a:latin typeface="Garamond" panose="02020404030301010803" pitchFamily="18" charset="0"/>
            </a:endParaRPr>
          </a:p>
        </p:txBody>
      </p:sp>
      <p:graphicFrame>
        <p:nvGraphicFramePr>
          <p:cNvPr id="101404" name="Object 28"/>
          <p:cNvGraphicFramePr>
            <a:graphicFrameLocks noChangeAspect="1"/>
          </p:cNvGraphicFramePr>
          <p:nvPr/>
        </p:nvGraphicFramePr>
        <p:xfrm>
          <a:off x="2211966" y="4682157"/>
          <a:ext cx="593915" cy="321298"/>
        </p:xfrm>
        <a:graphic>
          <a:graphicData uri="http://schemas.openxmlformats.org/presentationml/2006/ole">
            <mc:AlternateContent xmlns:mc="http://schemas.openxmlformats.org/markup-compatibility/2006">
              <mc:Choice xmlns:v="urn:schemas-microsoft-com:vml" Requires="v">
                <p:oleObj spid="_x0000_s89234" name="" r:id="rId1" imgW="334010" imgH="167005" progId="Equation.3">
                  <p:embed/>
                </p:oleObj>
              </mc:Choice>
              <mc:Fallback>
                <p:oleObj name="" r:id="rId1" imgW="334010" imgH="167005" progId="Equation.3">
                  <p:embed/>
                  <p:pic>
                    <p:nvPicPr>
                      <p:cNvPr id="0" name="Object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1966" y="4682157"/>
                        <a:ext cx="593915" cy="321298"/>
                      </a:xfrm>
                      <a:prstGeom prst="rect">
                        <a:avLst/>
                      </a:prstGeom>
                      <a:noFill/>
                      <a:ln w="9525">
                        <a:solidFill>
                          <a:srgbClr val="99CC00"/>
                        </a:solidFill>
                        <a:miter lim="800000"/>
                        <a:headEnd/>
                        <a:tailEnd/>
                      </a:ln>
                    </p:spPr>
                  </p:pic>
                </p:oleObj>
              </mc:Fallback>
            </mc:AlternateContent>
          </a:graphicData>
        </a:graphic>
      </p:graphicFrame>
      <p:graphicFrame>
        <p:nvGraphicFramePr>
          <p:cNvPr id="101405" name="Object 29"/>
          <p:cNvGraphicFramePr>
            <a:graphicFrameLocks noChangeAspect="1"/>
          </p:cNvGraphicFramePr>
          <p:nvPr/>
        </p:nvGraphicFramePr>
        <p:xfrm>
          <a:off x="4386262" y="4680979"/>
          <a:ext cx="1066800" cy="317260"/>
        </p:xfrm>
        <a:graphic>
          <a:graphicData uri="http://schemas.openxmlformats.org/presentationml/2006/ole">
            <mc:AlternateContent xmlns:mc="http://schemas.openxmlformats.org/markup-compatibility/2006">
              <mc:Choice xmlns:v="urn:schemas-microsoft-com:vml" Requires="v">
                <p:oleObj spid="_x0000_s89235" name="" r:id="rId3" imgW="600075" imgH="167005" progId="Equation.3">
                  <p:embed/>
                </p:oleObj>
              </mc:Choice>
              <mc:Fallback>
                <p:oleObj name="" r:id="rId3" imgW="600075" imgH="167005" progId="Equation.3">
                  <p:embed/>
                  <p:pic>
                    <p:nvPicPr>
                      <p:cNvPr id="0" name="Object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6262" y="4680979"/>
                        <a:ext cx="1066800" cy="317260"/>
                      </a:xfrm>
                      <a:prstGeom prst="rect">
                        <a:avLst/>
                      </a:prstGeom>
                      <a:noFill/>
                      <a:ln w="9525">
                        <a:solidFill>
                          <a:srgbClr val="99CC00"/>
                        </a:solidFill>
                        <a:miter lim="800000"/>
                        <a:headEnd/>
                        <a:tailEnd/>
                      </a:ln>
                    </p:spPr>
                  </p:pic>
                </p:oleObj>
              </mc:Fallback>
            </mc:AlternateContent>
          </a:graphicData>
        </a:graphic>
      </p:graphicFrame>
      <p:graphicFrame>
        <p:nvGraphicFramePr>
          <p:cNvPr id="101406" name="Object 30"/>
          <p:cNvGraphicFramePr>
            <a:graphicFrameLocks noChangeAspect="1"/>
          </p:cNvGraphicFramePr>
          <p:nvPr/>
        </p:nvGraphicFramePr>
        <p:xfrm>
          <a:off x="7033443" y="4669236"/>
          <a:ext cx="850083" cy="323254"/>
        </p:xfrm>
        <a:graphic>
          <a:graphicData uri="http://schemas.openxmlformats.org/presentationml/2006/ole">
            <mc:AlternateContent xmlns:mc="http://schemas.openxmlformats.org/markup-compatibility/2006">
              <mc:Choice xmlns:v="urn:schemas-microsoft-com:vml" Requires="v">
                <p:oleObj spid="_x0000_s89236" name="" r:id="rId5" imgW="432435" imgH="157480" progId="Equation.3">
                  <p:embed/>
                </p:oleObj>
              </mc:Choice>
              <mc:Fallback>
                <p:oleObj name="" r:id="rId5" imgW="432435" imgH="157480" progId="Equation.3">
                  <p:embed/>
                  <p:pic>
                    <p:nvPicPr>
                      <p:cNvPr id="0" name="Object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3443" y="4669236"/>
                        <a:ext cx="850083" cy="323254"/>
                      </a:xfrm>
                      <a:prstGeom prst="rect">
                        <a:avLst/>
                      </a:prstGeom>
                      <a:noFill/>
                      <a:ln w="9525">
                        <a:solidFill>
                          <a:srgbClr val="99CC00"/>
                        </a:solidFill>
                        <a:miter lim="800000"/>
                        <a:headEnd/>
                        <a:tailEnd/>
                      </a:ln>
                    </p:spPr>
                  </p:pic>
                </p:oleObj>
              </mc:Fallback>
            </mc:AlternateContent>
          </a:graphicData>
        </a:graphic>
      </p:graphicFrame>
      <p:graphicFrame>
        <p:nvGraphicFramePr>
          <p:cNvPr id="101425" name="Object 49"/>
          <p:cNvGraphicFramePr>
            <a:graphicFrameLocks noChangeAspect="1"/>
          </p:cNvGraphicFramePr>
          <p:nvPr/>
        </p:nvGraphicFramePr>
        <p:xfrm>
          <a:off x="2674938" y="2555875"/>
          <a:ext cx="358775" cy="431800"/>
        </p:xfrm>
        <a:graphic>
          <a:graphicData uri="http://schemas.openxmlformats.org/presentationml/2006/ole">
            <mc:AlternateContent xmlns:mc="http://schemas.openxmlformats.org/markup-compatibility/2006">
              <mc:Choice xmlns:v="urn:schemas-microsoft-com:vml" Requires="v">
                <p:oleObj spid="_x0000_s89237" name="" r:id="rId7" imgW="236220" imgH="236220" progId="Equation.3">
                  <p:embed/>
                </p:oleObj>
              </mc:Choice>
              <mc:Fallback>
                <p:oleObj name="" r:id="rId7" imgW="236220" imgH="236220" progId="Equation.3">
                  <p:embed/>
                  <p:pic>
                    <p:nvPicPr>
                      <p:cNvPr id="0" name="Object 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4938" y="2555875"/>
                        <a:ext cx="3587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01426" name="Line 144"/>
          <p:cNvSpPr>
            <a:spLocks noChangeShapeType="1"/>
          </p:cNvSpPr>
          <p:nvPr/>
        </p:nvSpPr>
        <p:spPr bwMode="auto">
          <a:xfrm>
            <a:off x="2398713" y="2555875"/>
            <a:ext cx="949325" cy="0"/>
          </a:xfrm>
          <a:prstGeom prst="line">
            <a:avLst/>
          </a:prstGeom>
          <a:noFill/>
          <a:ln w="38100">
            <a:solidFill>
              <a:srgbClr val="FFFF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9" name="Group 57"/>
          <p:cNvGrpSpPr/>
          <p:nvPr/>
        </p:nvGrpSpPr>
        <p:grpSpPr bwMode="auto">
          <a:xfrm>
            <a:off x="4859338" y="2333625"/>
            <a:ext cx="955675" cy="654050"/>
            <a:chOff x="0" y="0"/>
            <a:chExt cx="602" cy="412"/>
          </a:xfrm>
        </p:grpSpPr>
        <p:sp>
          <p:nvSpPr>
            <p:cNvPr id="105521" name="Line 147"/>
            <p:cNvSpPr>
              <a:spLocks noChangeShapeType="1"/>
            </p:cNvSpPr>
            <p:nvPr/>
          </p:nvSpPr>
          <p:spPr bwMode="auto">
            <a:xfrm>
              <a:off x="291" y="0"/>
              <a:ext cx="0" cy="240"/>
            </a:xfrm>
            <a:prstGeom prst="line">
              <a:avLst/>
            </a:prstGeom>
            <a:noFill/>
            <a:ln w="19050">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5522" name="Freeform 148"/>
            <p:cNvSpPr>
              <a:spLocks noChangeArrowheads="1"/>
            </p:cNvSpPr>
            <p:nvPr/>
          </p:nvSpPr>
          <p:spPr bwMode="auto">
            <a:xfrm>
              <a:off x="287" y="144"/>
              <a:ext cx="315" cy="1"/>
            </a:xfrm>
            <a:custGeom>
              <a:avLst/>
              <a:gdLst>
                <a:gd name="T0" fmla="*/ 0 w 315"/>
                <a:gd name="T1" fmla="*/ 0 h 1"/>
                <a:gd name="T2" fmla="*/ 315 w 315"/>
                <a:gd name="T3" fmla="*/ 0 h 1"/>
                <a:gd name="T4" fmla="*/ 0 60000 65536"/>
                <a:gd name="T5" fmla="*/ 0 60000 65536"/>
              </a:gdLst>
              <a:ahLst/>
              <a:cxnLst>
                <a:cxn ang="T4">
                  <a:pos x="T0" y="T1"/>
                </a:cxn>
                <a:cxn ang="T5">
                  <a:pos x="T2" y="T3"/>
                </a:cxn>
              </a:cxnLst>
              <a:rect l="0" t="0" r="r" b="b"/>
              <a:pathLst>
                <a:path w="315" h="1">
                  <a:moveTo>
                    <a:pt x="0" y="0"/>
                  </a:moveTo>
                  <a:lnTo>
                    <a:pt x="315" y="0"/>
                  </a:lnTo>
                </a:path>
              </a:pathLst>
            </a:custGeom>
            <a:noFill/>
            <a:ln w="38100">
              <a:solidFill>
                <a:srgbClr val="FFFF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graphicFrame>
          <p:nvGraphicFramePr>
            <p:cNvPr id="105523" name="Object 60"/>
            <p:cNvGraphicFramePr>
              <a:graphicFrameLocks noChangeAspect="1"/>
            </p:cNvGraphicFramePr>
            <p:nvPr/>
          </p:nvGraphicFramePr>
          <p:xfrm>
            <a:off x="0" y="140"/>
            <a:ext cx="272" cy="272"/>
          </p:xfrm>
          <a:graphic>
            <a:graphicData uri="http://schemas.openxmlformats.org/presentationml/2006/ole">
              <mc:AlternateContent xmlns:mc="http://schemas.openxmlformats.org/markup-compatibility/2006">
                <mc:Choice xmlns:v="urn:schemas-microsoft-com:vml" Requires="v">
                  <p:oleObj spid="_x0000_s89238" name="" r:id="rId9" imgW="245745" imgH="236220" progId="Equation.3">
                    <p:embed/>
                  </p:oleObj>
                </mc:Choice>
                <mc:Fallback>
                  <p:oleObj name="" r:id="rId9" imgW="245745" imgH="236220" progId="Equation.3">
                    <p:embed/>
                    <p:pic>
                      <p:nvPicPr>
                        <p:cNvPr id="0" name="Object 6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40"/>
                          <a:ext cx="272"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05524" name="Freeform 151"/>
            <p:cNvSpPr>
              <a:spLocks noChangeArrowheads="1"/>
            </p:cNvSpPr>
            <p:nvPr/>
          </p:nvSpPr>
          <p:spPr bwMode="auto">
            <a:xfrm>
              <a:off x="0" y="146"/>
              <a:ext cx="285" cy="1"/>
            </a:xfrm>
            <a:custGeom>
              <a:avLst/>
              <a:gdLst>
                <a:gd name="T0" fmla="*/ 0 w 285"/>
                <a:gd name="T1" fmla="*/ 0 h 1"/>
                <a:gd name="T2" fmla="*/ 285 w 285"/>
                <a:gd name="T3" fmla="*/ 0 h 1"/>
                <a:gd name="T4" fmla="*/ 0 60000 65536"/>
                <a:gd name="T5" fmla="*/ 0 60000 65536"/>
              </a:gdLst>
              <a:ahLst/>
              <a:cxnLst>
                <a:cxn ang="T4">
                  <a:pos x="T0" y="T1"/>
                </a:cxn>
                <a:cxn ang="T5">
                  <a:pos x="T2" y="T3"/>
                </a:cxn>
              </a:cxnLst>
              <a:rect l="0" t="0" r="r" b="b"/>
              <a:pathLst>
                <a:path w="285" h="1">
                  <a:moveTo>
                    <a:pt x="0" y="0"/>
                  </a:moveTo>
                  <a:lnTo>
                    <a:pt x="285" y="0"/>
                  </a:lnTo>
                </a:path>
              </a:pathLst>
            </a:custGeom>
            <a:noFill/>
            <a:ln w="38100">
              <a:solidFill>
                <a:srgbClr val="FFFF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graphicFrame>
          <p:nvGraphicFramePr>
            <p:cNvPr id="105525" name="Object 62"/>
            <p:cNvGraphicFramePr>
              <a:graphicFrameLocks noChangeAspect="1"/>
            </p:cNvGraphicFramePr>
            <p:nvPr/>
          </p:nvGraphicFramePr>
          <p:xfrm>
            <a:off x="330" y="140"/>
            <a:ext cx="226" cy="272"/>
          </p:xfrm>
          <a:graphic>
            <a:graphicData uri="http://schemas.openxmlformats.org/presentationml/2006/ole">
              <mc:AlternateContent xmlns:mc="http://schemas.openxmlformats.org/markup-compatibility/2006">
                <mc:Choice xmlns:v="urn:schemas-microsoft-com:vml" Requires="v">
                  <p:oleObj spid="_x0000_s89239" name="" r:id="rId11" imgW="236220" imgH="236220" progId="Equation.3">
                    <p:embed/>
                  </p:oleObj>
                </mc:Choice>
                <mc:Fallback>
                  <p:oleObj name="" r:id="rId11" imgW="236220" imgH="236220" progId="Equation.3">
                    <p:embed/>
                    <p:pic>
                      <p:nvPicPr>
                        <p:cNvPr id="0" name="Object 6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0" y="140"/>
                          <a:ext cx="226"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graphicFrame>
        <p:nvGraphicFramePr>
          <p:cNvPr id="101454" name="Object 78"/>
          <p:cNvGraphicFramePr>
            <a:graphicFrameLocks noChangeAspect="1"/>
          </p:cNvGraphicFramePr>
          <p:nvPr/>
        </p:nvGraphicFramePr>
        <p:xfrm>
          <a:off x="7523163" y="2555875"/>
          <a:ext cx="431800" cy="431800"/>
        </p:xfrm>
        <a:graphic>
          <a:graphicData uri="http://schemas.openxmlformats.org/presentationml/2006/ole">
            <mc:AlternateContent xmlns:mc="http://schemas.openxmlformats.org/markup-compatibility/2006">
              <mc:Choice xmlns:v="urn:schemas-microsoft-com:vml" Requires="v">
                <p:oleObj spid="_x0000_s89240" name="" r:id="rId13" imgW="245745" imgH="236220" progId="Equation.3">
                  <p:embed/>
                </p:oleObj>
              </mc:Choice>
              <mc:Fallback>
                <p:oleObj name="" r:id="rId13" imgW="245745" imgH="236220" progId="Equation.3">
                  <p:embed/>
                  <p:pic>
                    <p:nvPicPr>
                      <p:cNvPr id="0" name="Object 7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23163" y="2555875"/>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01461" name="Line 179"/>
          <p:cNvSpPr>
            <a:spLocks noChangeShapeType="1"/>
          </p:cNvSpPr>
          <p:nvPr/>
        </p:nvSpPr>
        <p:spPr bwMode="auto">
          <a:xfrm>
            <a:off x="7221538" y="2555875"/>
            <a:ext cx="949325" cy="0"/>
          </a:xfrm>
          <a:prstGeom prst="line">
            <a:avLst/>
          </a:prstGeom>
          <a:noFill/>
          <a:ln w="38100">
            <a:solidFill>
              <a:srgbClr val="FFFF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1462" name="Text Box 180"/>
          <p:cNvSpPr txBox="1">
            <a:spLocks noChangeArrowheads="1"/>
          </p:cNvSpPr>
          <p:nvPr/>
        </p:nvSpPr>
        <p:spPr bwMode="auto">
          <a:xfrm>
            <a:off x="1860860" y="5253479"/>
            <a:ext cx="14716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400" dirty="0">
                <a:solidFill>
                  <a:srgbClr val="161622"/>
                </a:solidFill>
                <a:latin typeface="Times New Roman" panose="02020603050405020304" pitchFamily="18" charset="0"/>
              </a:rPr>
              <a:t>0 </a:t>
            </a:r>
            <a:r>
              <a:rPr lang="en-US" altLang="zh-CN" sz="2400" dirty="0">
                <a:solidFill>
                  <a:srgbClr val="161622"/>
                </a:solidFill>
                <a:latin typeface="Times New Roman" panose="02020603050405020304" pitchFamily="18" charset="0"/>
                <a:sym typeface="Symbol" panose="05050102010706020507" pitchFamily="18" charset="2"/>
              </a:rPr>
              <a:t></a:t>
            </a:r>
            <a:r>
              <a:rPr lang="en-US" altLang="zh-CN" sz="2400" dirty="0">
                <a:solidFill>
                  <a:srgbClr val="161622"/>
                </a:solidFill>
                <a:latin typeface="Times New Roman" panose="02020603050405020304" pitchFamily="18" charset="0"/>
              </a:rPr>
              <a:t> z </a:t>
            </a:r>
            <a:r>
              <a:rPr lang="en-US" altLang="zh-CN" sz="2400" dirty="0">
                <a:solidFill>
                  <a:srgbClr val="161622"/>
                </a:solidFill>
                <a:latin typeface="Times New Roman" panose="02020603050405020304" pitchFamily="18" charset="0"/>
                <a:sym typeface="Symbol" panose="05050102010706020507" pitchFamily="18" charset="2"/>
              </a:rPr>
              <a:t></a:t>
            </a:r>
            <a:r>
              <a:rPr lang="en-US" altLang="zh-CN" sz="2400" dirty="0">
                <a:solidFill>
                  <a:srgbClr val="161622"/>
                </a:solidFill>
                <a:latin typeface="Times New Roman" panose="02020603050405020304" pitchFamily="18" charset="0"/>
              </a:rPr>
              <a:t> </a:t>
            </a:r>
            <a:r>
              <a:rPr lang="en-US" altLang="zh-CN" sz="2400" dirty="0" smtClean="0">
                <a:solidFill>
                  <a:srgbClr val="161622"/>
                </a:solidFill>
                <a:latin typeface="Times New Roman" panose="02020603050405020304" pitchFamily="18" charset="0"/>
              </a:rPr>
              <a:t>H:</a:t>
            </a:r>
            <a:endParaRPr lang="en-US" altLang="zh-CN" sz="2400" dirty="0" smtClean="0">
              <a:solidFill>
                <a:srgbClr val="161622"/>
              </a:solidFill>
              <a:latin typeface="Times New Roman" panose="02020603050405020304" pitchFamily="18" charset="0"/>
            </a:endParaRPr>
          </a:p>
          <a:p>
            <a:pPr eaLnBrk="1" hangingPunct="1">
              <a:spcBef>
                <a:spcPct val="50000"/>
              </a:spcBef>
              <a:buFont typeface="Arial" panose="020B0604020202020204" pitchFamily="34" charset="0"/>
              <a:buNone/>
            </a:pPr>
            <a:r>
              <a:rPr lang="en-US" altLang="zh-CN" sz="2400" dirty="0" smtClean="0">
                <a:solidFill>
                  <a:srgbClr val="161622"/>
                </a:solidFill>
                <a:latin typeface="Times New Roman" panose="02020603050405020304" pitchFamily="18" charset="0"/>
              </a:rPr>
              <a:t>u=p</a:t>
            </a:r>
            <a:endParaRPr lang="en-US" altLang="zh-CN" sz="2400" dirty="0">
              <a:solidFill>
                <a:srgbClr val="161622"/>
              </a:solidFill>
              <a:latin typeface="Times New Roman" panose="02020603050405020304" pitchFamily="18" charset="0"/>
            </a:endParaRPr>
          </a:p>
        </p:txBody>
      </p:sp>
      <p:sp>
        <p:nvSpPr>
          <p:cNvPr id="101463" name="Rectangle 182"/>
          <p:cNvSpPr>
            <a:spLocks noChangeArrowheads="1"/>
          </p:cNvSpPr>
          <p:nvPr/>
        </p:nvSpPr>
        <p:spPr bwMode="auto">
          <a:xfrm>
            <a:off x="6706927" y="5159375"/>
            <a:ext cx="21955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400" dirty="0">
                <a:solidFill>
                  <a:srgbClr val="161622"/>
                </a:solidFill>
                <a:latin typeface="Times New Roman" panose="02020603050405020304" pitchFamily="18" charset="0"/>
              </a:rPr>
              <a:t> 0 </a:t>
            </a:r>
            <a:r>
              <a:rPr lang="en-US" altLang="zh-CN" sz="2400" dirty="0">
                <a:solidFill>
                  <a:srgbClr val="161622"/>
                </a:solidFill>
                <a:latin typeface="Times New Roman" panose="02020603050405020304" pitchFamily="18" charset="0"/>
                <a:sym typeface="Symbol" panose="05050102010706020507" pitchFamily="18" charset="2"/>
              </a:rPr>
              <a:t></a:t>
            </a:r>
            <a:r>
              <a:rPr lang="en-US" altLang="zh-CN" sz="2400" dirty="0">
                <a:solidFill>
                  <a:srgbClr val="161622"/>
                </a:solidFill>
                <a:latin typeface="Times New Roman" panose="02020603050405020304" pitchFamily="18" charset="0"/>
              </a:rPr>
              <a:t> z </a:t>
            </a:r>
            <a:r>
              <a:rPr lang="en-US" altLang="zh-CN" sz="2400" dirty="0">
                <a:solidFill>
                  <a:srgbClr val="161622"/>
                </a:solidFill>
                <a:latin typeface="Times New Roman" panose="02020603050405020304" pitchFamily="18" charset="0"/>
                <a:sym typeface="Symbol" panose="05050102010706020507" pitchFamily="18" charset="2"/>
              </a:rPr>
              <a:t></a:t>
            </a:r>
            <a:r>
              <a:rPr lang="en-US" altLang="zh-CN" sz="2400" dirty="0">
                <a:solidFill>
                  <a:srgbClr val="161622"/>
                </a:solidFill>
                <a:latin typeface="Times New Roman" panose="02020603050405020304" pitchFamily="18" charset="0"/>
              </a:rPr>
              <a:t> H:</a:t>
            </a:r>
            <a:endParaRPr lang="en-US" altLang="zh-CN" sz="2400" dirty="0">
              <a:solidFill>
                <a:srgbClr val="161622"/>
              </a:solidFill>
              <a:latin typeface="Times New Roman" panose="02020603050405020304" pitchFamily="18" charset="0"/>
            </a:endParaRPr>
          </a:p>
          <a:p>
            <a:pPr eaLnBrk="1" hangingPunct="1">
              <a:spcBef>
                <a:spcPct val="50000"/>
              </a:spcBef>
              <a:buFont typeface="Arial" panose="020B0604020202020204" pitchFamily="34" charset="0"/>
              <a:buNone/>
            </a:pPr>
            <a:r>
              <a:rPr lang="en-US" altLang="zh-CN" sz="2400" dirty="0">
                <a:solidFill>
                  <a:srgbClr val="161622"/>
                </a:solidFill>
                <a:latin typeface="Times New Roman" panose="02020603050405020304" pitchFamily="18" charset="0"/>
              </a:rPr>
              <a:t> u=0</a:t>
            </a:r>
            <a:endParaRPr lang="en-US" altLang="zh-CN" sz="2400" dirty="0">
              <a:solidFill>
                <a:srgbClr val="161622"/>
              </a:solidFill>
              <a:latin typeface="Times New Roman" panose="02020603050405020304" pitchFamily="18" charset="0"/>
            </a:endParaRPr>
          </a:p>
        </p:txBody>
      </p:sp>
      <p:sp>
        <p:nvSpPr>
          <p:cNvPr id="101464" name="Text Box 184"/>
          <p:cNvSpPr txBox="1">
            <a:spLocks noChangeArrowheads="1"/>
          </p:cNvSpPr>
          <p:nvPr/>
        </p:nvSpPr>
        <p:spPr bwMode="auto">
          <a:xfrm>
            <a:off x="802481" y="1638856"/>
            <a:ext cx="2633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dirty="0">
                <a:solidFill>
                  <a:srgbClr val="800000"/>
                </a:solidFill>
              </a:rPr>
              <a:t>（</a:t>
            </a:r>
            <a:r>
              <a:rPr lang="en-US" altLang="zh-CN" dirty="0">
                <a:solidFill>
                  <a:srgbClr val="800000"/>
                </a:solidFill>
              </a:rPr>
              <a:t>2</a:t>
            </a:r>
            <a:r>
              <a:rPr lang="zh-CN" altLang="en-US" dirty="0">
                <a:solidFill>
                  <a:srgbClr val="800000"/>
                </a:solidFill>
              </a:rPr>
              <a:t>）边界、初始条件</a:t>
            </a:r>
            <a:endParaRPr lang="zh-CN" altLang="en-US" dirty="0">
              <a:solidFill>
                <a:srgbClr val="800000"/>
              </a:solidFill>
            </a:endParaRPr>
          </a:p>
        </p:txBody>
      </p:sp>
      <p:sp>
        <p:nvSpPr>
          <p:cNvPr id="105498" name="Rectangle 186"/>
          <p:cNvSpPr>
            <a:spLocks noChangeArrowheads="1"/>
          </p:cNvSpPr>
          <p:nvPr/>
        </p:nvSpPr>
        <p:spPr bwMode="auto">
          <a:xfrm>
            <a:off x="539552" y="661963"/>
            <a:ext cx="1476375" cy="461665"/>
          </a:xfrm>
          <a:prstGeom prst="rect">
            <a:avLst/>
          </a:prstGeom>
          <a:solidFill>
            <a:schemeClr val="tx2">
              <a:lumMod val="20000"/>
              <a:lumOff val="80000"/>
            </a:schemeClr>
          </a:solidFill>
          <a:ln>
            <a:noFill/>
          </a:ln>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dirty="0">
                <a:latin typeface="+mn-ea"/>
                <a:ea typeface="+mn-ea"/>
              </a:rPr>
              <a:t>问题求解</a:t>
            </a:r>
            <a:endParaRPr lang="zh-CN" altLang="en-US" sz="2400" dirty="0">
              <a:latin typeface="+mn-ea"/>
              <a:ea typeface="+mn-ea"/>
            </a:endParaRPr>
          </a:p>
        </p:txBody>
      </p:sp>
      <p:sp>
        <p:nvSpPr>
          <p:cNvPr id="101471" name="Rectangle 181"/>
          <p:cNvSpPr>
            <a:spLocks noChangeArrowheads="1"/>
          </p:cNvSpPr>
          <p:nvPr/>
        </p:nvSpPr>
        <p:spPr bwMode="auto">
          <a:xfrm>
            <a:off x="4181475" y="5172075"/>
            <a:ext cx="25733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400" dirty="0">
                <a:solidFill>
                  <a:srgbClr val="161622"/>
                </a:solidFill>
                <a:latin typeface="Times New Roman" panose="02020603050405020304" pitchFamily="18" charset="0"/>
              </a:rPr>
              <a:t>z=0:   u=0</a:t>
            </a:r>
            <a:endParaRPr lang="en-US" altLang="zh-CN" sz="2400" dirty="0">
              <a:solidFill>
                <a:srgbClr val="161622"/>
              </a:solidFill>
              <a:latin typeface="Times New Roman" panose="02020603050405020304" pitchFamily="18" charset="0"/>
            </a:endParaRPr>
          </a:p>
          <a:p>
            <a:pPr eaLnBrk="1" hangingPunct="1">
              <a:spcBef>
                <a:spcPct val="50000"/>
              </a:spcBef>
              <a:buFont typeface="Arial" panose="020B0604020202020204" pitchFamily="34" charset="0"/>
              <a:buNone/>
            </a:pPr>
            <a:r>
              <a:rPr lang="en-US" altLang="zh-CN" sz="2400" dirty="0">
                <a:solidFill>
                  <a:srgbClr val="161622"/>
                </a:solidFill>
                <a:latin typeface="Times New Roman" panose="02020603050405020304" pitchFamily="18" charset="0"/>
              </a:rPr>
              <a:t>z=H: </a:t>
            </a:r>
            <a:r>
              <a:rPr lang="en-US" altLang="zh-CN" sz="2400" dirty="0">
                <a:solidFill>
                  <a:srgbClr val="161622"/>
                </a:solidFill>
                <a:latin typeface="Times New Roman" panose="02020603050405020304" pitchFamily="18" charset="0"/>
                <a:sym typeface="Symbol" panose="05050102010706020507" pitchFamily="18" charset="2"/>
              </a:rPr>
              <a:t></a:t>
            </a:r>
            <a:r>
              <a:rPr lang="en-US" altLang="zh-CN" sz="2400" dirty="0">
                <a:solidFill>
                  <a:srgbClr val="161622"/>
                </a:solidFill>
                <a:latin typeface="Times New Roman" panose="02020603050405020304" pitchFamily="18" charset="0"/>
              </a:rPr>
              <a:t>u/</a:t>
            </a:r>
            <a:r>
              <a:rPr lang="en-US" altLang="zh-CN" sz="2400" dirty="0">
                <a:solidFill>
                  <a:srgbClr val="161622"/>
                </a:solidFill>
                <a:latin typeface="Times New Roman" panose="02020603050405020304" pitchFamily="18" charset="0"/>
                <a:sym typeface="Symbol" panose="05050102010706020507" pitchFamily="18" charset="2"/>
              </a:rPr>
              <a:t></a:t>
            </a:r>
            <a:r>
              <a:rPr lang="en-US" altLang="zh-CN" sz="2400" dirty="0">
                <a:solidFill>
                  <a:srgbClr val="161622"/>
                </a:solidFill>
                <a:latin typeface="Times New Roman" panose="02020603050405020304" pitchFamily="18" charset="0"/>
              </a:rPr>
              <a:t>z=0</a:t>
            </a:r>
            <a:endParaRPr lang="en-US" altLang="zh-CN" sz="2400" dirty="0">
              <a:solidFill>
                <a:srgbClr val="161622"/>
              </a:solidFill>
              <a:latin typeface="Times New Roman" panose="02020603050405020304" pitchFamily="18" charset="0"/>
            </a:endParaRPr>
          </a:p>
        </p:txBody>
      </p:sp>
      <p:pic>
        <p:nvPicPr>
          <p:cNvPr id="3" name="图片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20414" y="2124473"/>
            <a:ext cx="8582025" cy="2476500"/>
          </a:xfrm>
          <a:prstGeom prst="rect">
            <a:avLst/>
          </a:prstGeom>
        </p:spPr>
      </p:pic>
      <p:sp>
        <p:nvSpPr>
          <p:cNvPr id="95" name="Text Box 16"/>
          <p:cNvSpPr txBox="1">
            <a:spLocks noChangeArrowheads="1"/>
          </p:cNvSpPr>
          <p:nvPr/>
        </p:nvSpPr>
        <p:spPr bwMode="auto">
          <a:xfrm>
            <a:off x="761497" y="1123628"/>
            <a:ext cx="17819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dirty="0">
                <a:solidFill>
                  <a:srgbClr val="800000"/>
                </a:solidFill>
              </a:rPr>
              <a:t>（</a:t>
            </a:r>
            <a:r>
              <a:rPr lang="en-US" altLang="zh-CN" dirty="0">
                <a:solidFill>
                  <a:srgbClr val="800000"/>
                </a:solidFill>
              </a:rPr>
              <a:t>1</a:t>
            </a:r>
            <a:r>
              <a:rPr lang="zh-CN" altLang="en-US" dirty="0">
                <a:solidFill>
                  <a:srgbClr val="800000"/>
                </a:solidFill>
              </a:rPr>
              <a:t>）求解思路</a:t>
            </a:r>
            <a:endParaRPr lang="zh-CN" altLang="en-US" dirty="0">
              <a:solidFill>
                <a:srgbClr val="800000"/>
              </a:solidFill>
            </a:endParaRPr>
          </a:p>
        </p:txBody>
      </p:sp>
      <p:sp>
        <p:nvSpPr>
          <p:cNvPr id="96" name="Rectangle 5"/>
          <p:cNvSpPr>
            <a:spLocks noChangeArrowheads="1"/>
          </p:cNvSpPr>
          <p:nvPr/>
        </p:nvSpPr>
        <p:spPr bwMode="auto">
          <a:xfrm>
            <a:off x="2543442" y="857039"/>
            <a:ext cx="6553125" cy="78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Char char="•"/>
            </a:pPr>
            <a:r>
              <a:rPr lang="zh-CN" altLang="en-US" b="0" dirty="0">
                <a:solidFill>
                  <a:srgbClr val="0000FF"/>
                </a:solidFill>
                <a:latin typeface="Times New Roman" panose="02020603050405020304" pitchFamily="18" charset="0"/>
              </a:rPr>
              <a:t>   </a:t>
            </a:r>
            <a:r>
              <a:rPr lang="zh-CN" altLang="en-US" b="0" dirty="0">
                <a:solidFill>
                  <a:srgbClr val="0000FF"/>
                </a:solidFill>
                <a:latin typeface="黑体" panose="02010609060101010101" pitchFamily="49" charset="-122"/>
                <a:ea typeface="黑体" panose="02010609060101010101" pitchFamily="49" charset="-122"/>
              </a:rPr>
              <a:t>线性齐次抛物线型微分方程式，一般可用分离变量方法求解。</a:t>
            </a:r>
            <a:endParaRPr lang="zh-CN" altLang="en-US" b="0" dirty="0">
              <a:solidFill>
                <a:srgbClr val="0000FF"/>
              </a:solidFill>
              <a:latin typeface="黑体" panose="02010609060101010101" pitchFamily="49" charset="-122"/>
              <a:ea typeface="黑体" panose="02010609060101010101" pitchFamily="49" charset="-122"/>
            </a:endParaRPr>
          </a:p>
          <a:p>
            <a:pPr>
              <a:spcBef>
                <a:spcPct val="50000"/>
              </a:spcBef>
              <a:buFont typeface="Arial" panose="020B0604020202020204" pitchFamily="34" charset="0"/>
              <a:buChar char="•"/>
            </a:pPr>
            <a:r>
              <a:rPr lang="zh-CN" altLang="en-US" b="0" dirty="0">
                <a:solidFill>
                  <a:srgbClr val="0000FF"/>
                </a:solidFill>
                <a:latin typeface="黑体" panose="02010609060101010101" pitchFamily="49" charset="-122"/>
                <a:ea typeface="黑体" panose="02010609060101010101" pitchFamily="49" charset="-122"/>
              </a:rPr>
              <a:t> 给出定解条件，</a:t>
            </a:r>
            <a:r>
              <a:rPr lang="zh-CN" altLang="en-US" b="0" dirty="0" smtClean="0">
                <a:solidFill>
                  <a:srgbClr val="0000FF"/>
                </a:solidFill>
                <a:latin typeface="黑体" panose="02010609060101010101" pitchFamily="49" charset="-122"/>
                <a:ea typeface="黑体" panose="02010609060101010101" pitchFamily="49" charset="-122"/>
              </a:rPr>
              <a:t>求渗流</a:t>
            </a:r>
            <a:r>
              <a:rPr lang="zh-CN" altLang="en-US" b="0" dirty="0">
                <a:solidFill>
                  <a:srgbClr val="0000FF"/>
                </a:solidFill>
                <a:latin typeface="黑体" panose="02010609060101010101" pitchFamily="49" charset="-122"/>
                <a:ea typeface="黑体" panose="02010609060101010101" pitchFamily="49" charset="-122"/>
              </a:rPr>
              <a:t>固结方程，就可以解出</a:t>
            </a:r>
            <a:r>
              <a:rPr lang="en-US" altLang="zh-CN" b="0" dirty="0" err="1">
                <a:solidFill>
                  <a:srgbClr val="0000FF"/>
                </a:solidFill>
                <a:ea typeface="黑体" panose="02010609060101010101" pitchFamily="49" charset="-122"/>
              </a:rPr>
              <a:t>u</a:t>
            </a:r>
            <a:r>
              <a:rPr lang="en-US" altLang="zh-CN" b="0" baseline="-25000" dirty="0" err="1">
                <a:solidFill>
                  <a:srgbClr val="0000FF"/>
                </a:solidFill>
                <a:latin typeface="Arial Black" panose="020B0A04020102020204" pitchFamily="34" charset="0"/>
                <a:ea typeface="黑体" panose="02010609060101010101" pitchFamily="49" charset="-122"/>
              </a:rPr>
              <a:t>z,t</a:t>
            </a:r>
            <a:r>
              <a:rPr lang="en-US" altLang="zh-CN" b="0" dirty="0">
                <a:solidFill>
                  <a:srgbClr val="0000FF"/>
                </a:solidFill>
                <a:latin typeface="Arial Black" panose="020B0A04020102020204" pitchFamily="34" charset="0"/>
              </a:rPr>
              <a:t>。</a:t>
            </a:r>
            <a:endParaRPr lang="zh-CN" altLang="en-US" b="0" dirty="0">
              <a:solidFill>
                <a:srgbClr val="0000FF"/>
              </a:solidFill>
              <a:latin typeface="Arial Black" panose="020B0A04020102020204" pitchFamily="34" charset="0"/>
            </a:endParaRPr>
          </a:p>
        </p:txBody>
      </p:sp>
      <p:sp>
        <p:nvSpPr>
          <p:cNvPr id="97" name="Rectangle 5"/>
          <p:cNvSpPr>
            <a:spLocks noChangeArrowheads="1"/>
          </p:cNvSpPr>
          <p:nvPr/>
        </p:nvSpPr>
        <p:spPr bwMode="auto">
          <a:xfrm>
            <a:off x="1" y="0"/>
            <a:ext cx="5364088"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.4 </a:t>
            </a:r>
            <a:r>
              <a:rPr lang="zh-CN" altLang="en-US" sz="3200" dirty="0">
                <a:solidFill>
                  <a:srgbClr val="FF3300"/>
                </a:solidFill>
                <a:latin typeface="Times New Roman" panose="02020603050405020304" pitchFamily="18" charset="0"/>
                <a:ea typeface="+mj-ea"/>
                <a:cs typeface="Times New Roman" panose="02020603050405020304" pitchFamily="18" charset="0"/>
              </a:rPr>
              <a:t>地基</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变形与时间的关系</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464"/>
                                        </p:tgtEl>
                                        <p:attrNameLst>
                                          <p:attrName>style.visibility</p:attrName>
                                        </p:attrNameLst>
                                      </p:cBhvr>
                                      <p:to>
                                        <p:strVal val="visible"/>
                                      </p:to>
                                    </p:set>
                                    <p:animEffect transition="in" filter="wipe(left)">
                                      <p:cBhvr>
                                        <p:cTn id="7" dur="500"/>
                                        <p:tgtEl>
                                          <p:spTgt spid="101464"/>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101404"/>
                                        </p:tgtEl>
                                        <p:attrNameLst>
                                          <p:attrName>style.visibility</p:attrName>
                                        </p:attrNameLst>
                                      </p:cBhvr>
                                      <p:to>
                                        <p:strVal val="visible"/>
                                      </p:to>
                                    </p:set>
                                    <p:anim calcmode="lin" valueType="num">
                                      <p:cBhvr>
                                        <p:cTn id="12" dur="1000" fill="hold"/>
                                        <p:tgtEl>
                                          <p:spTgt spid="101404"/>
                                        </p:tgtEl>
                                        <p:attrNameLst>
                                          <p:attrName>ppt_w</p:attrName>
                                        </p:attrNameLst>
                                      </p:cBhvr>
                                      <p:tavLst>
                                        <p:tav tm="0">
                                          <p:val>
                                            <p:fltVal val="0"/>
                                          </p:val>
                                        </p:tav>
                                        <p:tav tm="100000">
                                          <p:val>
                                            <p:strVal val="#ppt_w"/>
                                          </p:val>
                                        </p:tav>
                                      </p:tavLst>
                                    </p:anim>
                                    <p:anim calcmode="lin" valueType="num">
                                      <p:cBhvr>
                                        <p:cTn id="13" dur="1000" fill="hold"/>
                                        <p:tgtEl>
                                          <p:spTgt spid="101404"/>
                                        </p:tgtEl>
                                        <p:attrNameLst>
                                          <p:attrName>ppt_h</p:attrName>
                                        </p:attrNameLst>
                                      </p:cBhvr>
                                      <p:tavLst>
                                        <p:tav tm="0">
                                          <p:val>
                                            <p:fltVal val="0"/>
                                          </p:val>
                                        </p:tav>
                                        <p:tav tm="100000">
                                          <p:val>
                                            <p:strVal val="#ppt_h"/>
                                          </p:val>
                                        </p:tav>
                                      </p:tavLst>
                                    </p:anim>
                                    <p:anim calcmode="lin" valueType="num">
                                      <p:cBhvr>
                                        <p:cTn id="14" dur="1000" fill="hold"/>
                                        <p:tgtEl>
                                          <p:spTgt spid="10140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01404"/>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101425"/>
                                        </p:tgtEl>
                                        <p:attrNameLst>
                                          <p:attrName>style.visibility</p:attrName>
                                        </p:attrNameLst>
                                      </p:cBhvr>
                                      <p:to>
                                        <p:strVal val="visible"/>
                                      </p:to>
                                    </p:set>
                                    <p:animEffect transition="in" filter="wipe(right)">
                                      <p:cBhvr>
                                        <p:cTn id="19" dur="500"/>
                                        <p:tgtEl>
                                          <p:spTgt spid="101425"/>
                                        </p:tgtEl>
                                      </p:cBhvr>
                                    </p:animEffect>
                                  </p:childTnLst>
                                </p:cTn>
                              </p:par>
                              <p:par>
                                <p:cTn id="20" presetID="22" presetClass="entr" presetSubtype="2" fill="hold" nodeType="withEffect">
                                  <p:stCondLst>
                                    <p:cond delay="0"/>
                                  </p:stCondLst>
                                  <p:childTnLst>
                                    <p:set>
                                      <p:cBhvr>
                                        <p:cTn id="21" dur="1" fill="hold">
                                          <p:stCondLst>
                                            <p:cond delay="0"/>
                                          </p:stCondLst>
                                        </p:cTn>
                                        <p:tgtEl>
                                          <p:spTgt spid="101426"/>
                                        </p:tgtEl>
                                        <p:attrNameLst>
                                          <p:attrName>style.visibility</p:attrName>
                                        </p:attrNameLst>
                                      </p:cBhvr>
                                      <p:to>
                                        <p:strVal val="visible"/>
                                      </p:to>
                                    </p:set>
                                    <p:animEffect transition="in" filter="wipe(right)">
                                      <p:cBhvr>
                                        <p:cTn id="22" dur="500"/>
                                        <p:tgtEl>
                                          <p:spTgt spid="1014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1462"/>
                                        </p:tgtEl>
                                        <p:attrNameLst>
                                          <p:attrName>style.visibility</p:attrName>
                                        </p:attrNameLst>
                                      </p:cBhvr>
                                      <p:to>
                                        <p:strVal val="visible"/>
                                      </p:to>
                                    </p:set>
                                    <p:animEffect transition="in" filter="wipe(up)">
                                      <p:cBhvr>
                                        <p:cTn id="27" dur="500"/>
                                        <p:tgtEl>
                                          <p:spTgt spid="101462"/>
                                        </p:tgtEl>
                                      </p:cBhvr>
                                    </p:animEffect>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nodeType="clickEffect">
                                  <p:stCondLst>
                                    <p:cond delay="0"/>
                                  </p:stCondLst>
                                  <p:childTnLst>
                                    <p:set>
                                      <p:cBhvr>
                                        <p:cTn id="31" dur="1" fill="hold">
                                          <p:stCondLst>
                                            <p:cond delay="0"/>
                                          </p:stCondLst>
                                        </p:cTn>
                                        <p:tgtEl>
                                          <p:spTgt spid="101406"/>
                                        </p:tgtEl>
                                        <p:attrNameLst>
                                          <p:attrName>style.visibility</p:attrName>
                                        </p:attrNameLst>
                                      </p:cBhvr>
                                      <p:to>
                                        <p:strVal val="visible"/>
                                      </p:to>
                                    </p:set>
                                    <p:anim calcmode="lin" valueType="num">
                                      <p:cBhvr>
                                        <p:cTn id="32" dur="1000" fill="hold"/>
                                        <p:tgtEl>
                                          <p:spTgt spid="101406"/>
                                        </p:tgtEl>
                                        <p:attrNameLst>
                                          <p:attrName>ppt_w</p:attrName>
                                        </p:attrNameLst>
                                      </p:cBhvr>
                                      <p:tavLst>
                                        <p:tav tm="0">
                                          <p:val>
                                            <p:fltVal val="0"/>
                                          </p:val>
                                        </p:tav>
                                        <p:tav tm="100000">
                                          <p:val>
                                            <p:strVal val="#ppt_w"/>
                                          </p:val>
                                        </p:tav>
                                      </p:tavLst>
                                    </p:anim>
                                    <p:anim calcmode="lin" valueType="num">
                                      <p:cBhvr>
                                        <p:cTn id="33" dur="1000" fill="hold"/>
                                        <p:tgtEl>
                                          <p:spTgt spid="101406"/>
                                        </p:tgtEl>
                                        <p:attrNameLst>
                                          <p:attrName>ppt_h</p:attrName>
                                        </p:attrNameLst>
                                      </p:cBhvr>
                                      <p:tavLst>
                                        <p:tav tm="0">
                                          <p:val>
                                            <p:fltVal val="0"/>
                                          </p:val>
                                        </p:tav>
                                        <p:tav tm="100000">
                                          <p:val>
                                            <p:strVal val="#ppt_h"/>
                                          </p:val>
                                        </p:tav>
                                      </p:tavLst>
                                    </p:anim>
                                    <p:anim calcmode="lin" valueType="num">
                                      <p:cBhvr>
                                        <p:cTn id="34" dur="1000" fill="hold"/>
                                        <p:tgtEl>
                                          <p:spTgt spid="10140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0140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1000"/>
                            </p:stCondLst>
                            <p:childTnLst>
                              <p:par>
                                <p:cTn id="37" presetID="22" presetClass="entr" presetSubtype="2" fill="hold" nodeType="afterEffect">
                                  <p:stCondLst>
                                    <p:cond delay="0"/>
                                  </p:stCondLst>
                                  <p:childTnLst>
                                    <p:set>
                                      <p:cBhvr>
                                        <p:cTn id="38" dur="1" fill="hold">
                                          <p:stCondLst>
                                            <p:cond delay="0"/>
                                          </p:stCondLst>
                                        </p:cTn>
                                        <p:tgtEl>
                                          <p:spTgt spid="101461"/>
                                        </p:tgtEl>
                                        <p:attrNameLst>
                                          <p:attrName>style.visibility</p:attrName>
                                        </p:attrNameLst>
                                      </p:cBhvr>
                                      <p:to>
                                        <p:strVal val="visible"/>
                                      </p:to>
                                    </p:set>
                                    <p:animEffect transition="in" filter="wipe(right)">
                                      <p:cBhvr>
                                        <p:cTn id="39" dur="500"/>
                                        <p:tgtEl>
                                          <p:spTgt spid="101461"/>
                                        </p:tgtEl>
                                      </p:cBhvr>
                                    </p:animEffect>
                                  </p:childTnLst>
                                </p:cTn>
                              </p:par>
                              <p:par>
                                <p:cTn id="40" presetID="22" presetClass="entr" presetSubtype="2" fill="hold" nodeType="withEffect">
                                  <p:stCondLst>
                                    <p:cond delay="0"/>
                                  </p:stCondLst>
                                  <p:childTnLst>
                                    <p:set>
                                      <p:cBhvr>
                                        <p:cTn id="41" dur="1" fill="hold">
                                          <p:stCondLst>
                                            <p:cond delay="0"/>
                                          </p:stCondLst>
                                        </p:cTn>
                                        <p:tgtEl>
                                          <p:spTgt spid="101454"/>
                                        </p:tgtEl>
                                        <p:attrNameLst>
                                          <p:attrName>style.visibility</p:attrName>
                                        </p:attrNameLst>
                                      </p:cBhvr>
                                      <p:to>
                                        <p:strVal val="visible"/>
                                      </p:to>
                                    </p:set>
                                    <p:animEffect transition="in" filter="wipe(right)">
                                      <p:cBhvr>
                                        <p:cTn id="42" dur="500"/>
                                        <p:tgtEl>
                                          <p:spTgt spid="101454"/>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01463"/>
                                        </p:tgtEl>
                                        <p:attrNameLst>
                                          <p:attrName>style.visibility</p:attrName>
                                        </p:attrNameLst>
                                      </p:cBhvr>
                                      <p:to>
                                        <p:strVal val="visible"/>
                                      </p:to>
                                    </p:set>
                                    <p:animEffect transition="in" filter="fade">
                                      <p:cBhvr>
                                        <p:cTn id="47" dur="1000"/>
                                        <p:tgtEl>
                                          <p:spTgt spid="101463"/>
                                        </p:tgtEl>
                                      </p:cBhvr>
                                    </p:animEffect>
                                    <p:anim calcmode="lin" valueType="num">
                                      <p:cBhvr>
                                        <p:cTn id="48" dur="1000" fill="hold"/>
                                        <p:tgtEl>
                                          <p:spTgt spid="101463"/>
                                        </p:tgtEl>
                                        <p:attrNameLst>
                                          <p:attrName>ppt_x</p:attrName>
                                        </p:attrNameLst>
                                      </p:cBhvr>
                                      <p:tavLst>
                                        <p:tav tm="0">
                                          <p:val>
                                            <p:strVal val="#ppt_x"/>
                                          </p:val>
                                        </p:tav>
                                        <p:tav tm="100000">
                                          <p:val>
                                            <p:strVal val="#ppt_x"/>
                                          </p:val>
                                        </p:tav>
                                      </p:tavLst>
                                    </p:anim>
                                    <p:anim calcmode="lin" valueType="num">
                                      <p:cBhvr>
                                        <p:cTn id="49" dur="1000" fill="hold"/>
                                        <p:tgtEl>
                                          <p:spTgt spid="10146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5" presetClass="entr" presetSubtype="0" fill="hold" nodeType="clickEffect">
                                  <p:stCondLst>
                                    <p:cond delay="0"/>
                                  </p:stCondLst>
                                  <p:childTnLst>
                                    <p:set>
                                      <p:cBhvr>
                                        <p:cTn id="53" dur="1" fill="hold">
                                          <p:stCondLst>
                                            <p:cond delay="0"/>
                                          </p:stCondLst>
                                        </p:cTn>
                                        <p:tgtEl>
                                          <p:spTgt spid="101405"/>
                                        </p:tgtEl>
                                        <p:attrNameLst>
                                          <p:attrName>style.visibility</p:attrName>
                                        </p:attrNameLst>
                                      </p:cBhvr>
                                      <p:to>
                                        <p:strVal val="visible"/>
                                      </p:to>
                                    </p:set>
                                    <p:anim calcmode="lin" valueType="num">
                                      <p:cBhvr>
                                        <p:cTn id="54" dur="1000" fill="hold"/>
                                        <p:tgtEl>
                                          <p:spTgt spid="101405"/>
                                        </p:tgtEl>
                                        <p:attrNameLst>
                                          <p:attrName>ppt_w</p:attrName>
                                        </p:attrNameLst>
                                      </p:cBhvr>
                                      <p:tavLst>
                                        <p:tav tm="0">
                                          <p:val>
                                            <p:fltVal val="0"/>
                                          </p:val>
                                        </p:tav>
                                        <p:tav tm="100000">
                                          <p:val>
                                            <p:strVal val="#ppt_w"/>
                                          </p:val>
                                        </p:tav>
                                      </p:tavLst>
                                    </p:anim>
                                    <p:anim calcmode="lin" valueType="num">
                                      <p:cBhvr>
                                        <p:cTn id="55" dur="1000" fill="hold"/>
                                        <p:tgtEl>
                                          <p:spTgt spid="101405"/>
                                        </p:tgtEl>
                                        <p:attrNameLst>
                                          <p:attrName>ppt_h</p:attrName>
                                        </p:attrNameLst>
                                      </p:cBhvr>
                                      <p:tavLst>
                                        <p:tav tm="0">
                                          <p:val>
                                            <p:fltVal val="0"/>
                                          </p:val>
                                        </p:tav>
                                        <p:tav tm="100000">
                                          <p:val>
                                            <p:strVal val="#ppt_h"/>
                                          </p:val>
                                        </p:tav>
                                      </p:tavLst>
                                    </p:anim>
                                    <p:anim calcmode="lin" valueType="num">
                                      <p:cBhvr>
                                        <p:cTn id="56" dur="1000" fill="hold"/>
                                        <p:tgtEl>
                                          <p:spTgt spid="101405"/>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10140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1000" fill="hold"/>
                                        <p:tgtEl>
                                          <p:spTgt spid="9"/>
                                        </p:tgtEl>
                                        <p:attrNameLst>
                                          <p:attrName>ppt_w</p:attrName>
                                        </p:attrNameLst>
                                      </p:cBhvr>
                                      <p:tavLst>
                                        <p:tav tm="0">
                                          <p:val>
                                            <p:strVal val="#ppt_w*0.70"/>
                                          </p:val>
                                        </p:tav>
                                        <p:tav tm="100000">
                                          <p:val>
                                            <p:strVal val="#ppt_w"/>
                                          </p:val>
                                        </p:tav>
                                      </p:tavLst>
                                    </p:anim>
                                    <p:anim calcmode="lin" valueType="num">
                                      <p:cBhvr>
                                        <p:cTn id="63" dur="1000" fill="hold"/>
                                        <p:tgtEl>
                                          <p:spTgt spid="9"/>
                                        </p:tgtEl>
                                        <p:attrNameLst>
                                          <p:attrName>ppt_h</p:attrName>
                                        </p:attrNameLst>
                                      </p:cBhvr>
                                      <p:tavLst>
                                        <p:tav tm="0">
                                          <p:val>
                                            <p:strVal val="#ppt_h"/>
                                          </p:val>
                                        </p:tav>
                                        <p:tav tm="100000">
                                          <p:val>
                                            <p:strVal val="#ppt_h"/>
                                          </p:val>
                                        </p:tav>
                                      </p:tavLst>
                                    </p:anim>
                                    <p:animEffect transition="in" filter="fade">
                                      <p:cBhvr>
                                        <p:cTn id="64" dur="10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101471"/>
                                        </p:tgtEl>
                                        <p:attrNameLst>
                                          <p:attrName>style.visibility</p:attrName>
                                        </p:attrNameLst>
                                      </p:cBhvr>
                                      <p:to>
                                        <p:strVal val="visible"/>
                                      </p:to>
                                    </p:set>
                                    <p:animEffect transition="in" filter="fade">
                                      <p:cBhvr>
                                        <p:cTn id="69" dur="1000"/>
                                        <p:tgtEl>
                                          <p:spTgt spid="101471"/>
                                        </p:tgtEl>
                                      </p:cBhvr>
                                    </p:animEffect>
                                    <p:anim calcmode="lin" valueType="num">
                                      <p:cBhvr>
                                        <p:cTn id="70" dur="1000" fill="hold"/>
                                        <p:tgtEl>
                                          <p:spTgt spid="101471"/>
                                        </p:tgtEl>
                                        <p:attrNameLst>
                                          <p:attrName>ppt_x</p:attrName>
                                        </p:attrNameLst>
                                      </p:cBhvr>
                                      <p:tavLst>
                                        <p:tav tm="0">
                                          <p:val>
                                            <p:strVal val="#ppt_x"/>
                                          </p:val>
                                        </p:tav>
                                        <p:tav tm="100000">
                                          <p:val>
                                            <p:strVal val="#ppt_x"/>
                                          </p:val>
                                        </p:tav>
                                      </p:tavLst>
                                    </p:anim>
                                    <p:anim calcmode="lin" valueType="num">
                                      <p:cBhvr>
                                        <p:cTn id="71" dur="1000" fill="hold"/>
                                        <p:tgtEl>
                                          <p:spTgt spid="101471"/>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7" presetClass="entr" presetSubtype="0" fill="hold" grpId="0" nodeType="clickEffect">
                                  <p:stCondLst>
                                    <p:cond delay="0"/>
                                  </p:stCondLst>
                                  <p:iterate type="lt">
                                    <p:tmPct val="50000"/>
                                  </p:iterate>
                                  <p:childTnLst>
                                    <p:set>
                                      <p:cBhvr>
                                        <p:cTn id="75" dur="1" fill="hold">
                                          <p:stCondLst>
                                            <p:cond delay="0"/>
                                          </p:stCondLst>
                                        </p:cTn>
                                        <p:tgtEl>
                                          <p:spTgt spid="95"/>
                                        </p:tgtEl>
                                        <p:attrNameLst>
                                          <p:attrName>style.visibility</p:attrName>
                                        </p:attrNameLst>
                                      </p:cBhvr>
                                      <p:to>
                                        <p:strVal val="visible"/>
                                      </p:to>
                                    </p:set>
                                    <p:anim calcmode="discrete" valueType="clr">
                                      <p:cBhvr override="childStyle">
                                        <p:cTn id="76" dur="80"/>
                                        <p:tgtEl>
                                          <p:spTgt spid="95"/>
                                        </p:tgtEl>
                                        <p:attrNameLst>
                                          <p:attrName>style.color</p:attrName>
                                        </p:attrNameLst>
                                      </p:cBhvr>
                                      <p:tavLst>
                                        <p:tav tm="0">
                                          <p:val>
                                            <p:clrVal>
                                              <a:schemeClr val="accent2"/>
                                            </p:clrVal>
                                          </p:val>
                                        </p:tav>
                                        <p:tav tm="50000">
                                          <p:val>
                                            <p:clrVal>
                                              <a:schemeClr val="hlink"/>
                                            </p:clrVal>
                                          </p:val>
                                        </p:tav>
                                      </p:tavLst>
                                    </p:anim>
                                    <p:anim calcmode="discrete" valueType="clr">
                                      <p:cBhvr>
                                        <p:cTn id="77" dur="80"/>
                                        <p:tgtEl>
                                          <p:spTgt spid="95"/>
                                        </p:tgtEl>
                                        <p:attrNameLst>
                                          <p:attrName>fillcolor</p:attrName>
                                        </p:attrNameLst>
                                      </p:cBhvr>
                                      <p:tavLst>
                                        <p:tav tm="0">
                                          <p:val>
                                            <p:clrVal>
                                              <a:schemeClr val="accent2"/>
                                            </p:clrVal>
                                          </p:val>
                                        </p:tav>
                                        <p:tav tm="50000">
                                          <p:val>
                                            <p:clrVal>
                                              <a:schemeClr val="hlink"/>
                                            </p:clrVal>
                                          </p:val>
                                        </p:tav>
                                      </p:tavLst>
                                    </p:anim>
                                    <p:set>
                                      <p:cBhvr>
                                        <p:cTn id="78" dur="80"/>
                                        <p:tgtEl>
                                          <p:spTgt spid="95"/>
                                        </p:tgtEl>
                                        <p:attrNameLst>
                                          <p:attrName>fill.type</p:attrName>
                                        </p:attrNameLst>
                                      </p:cBhvr>
                                      <p:to>
                                        <p:strVal val="solid"/>
                                      </p:to>
                                    </p:set>
                                  </p:childTnLst>
                                </p:cTn>
                              </p:par>
                            </p:childTnLst>
                          </p:cTn>
                        </p:par>
                      </p:childTnLst>
                    </p:cTn>
                  </p:par>
                  <p:par>
                    <p:cTn id="79" fill="hold">
                      <p:stCondLst>
                        <p:cond delay="indefinite"/>
                      </p:stCondLst>
                      <p:childTnLst>
                        <p:par>
                          <p:cTn id="80" fill="hold">
                            <p:stCondLst>
                              <p:cond delay="0"/>
                            </p:stCondLst>
                            <p:childTnLst>
                              <p:par>
                                <p:cTn id="81" presetID="27" presetClass="entr" presetSubtype="0" fill="hold" grpId="0" nodeType="clickEffect">
                                  <p:stCondLst>
                                    <p:cond delay="0"/>
                                  </p:stCondLst>
                                  <p:iterate type="lt">
                                    <p:tmPct val="50000"/>
                                  </p:iterate>
                                  <p:childTnLst>
                                    <p:set>
                                      <p:cBhvr>
                                        <p:cTn id="82" dur="1" fill="hold">
                                          <p:stCondLst>
                                            <p:cond delay="0"/>
                                          </p:stCondLst>
                                        </p:cTn>
                                        <p:tgtEl>
                                          <p:spTgt spid="96">
                                            <p:txEl>
                                              <p:pRg st="0" end="0"/>
                                            </p:txEl>
                                          </p:spTgt>
                                        </p:tgtEl>
                                        <p:attrNameLst>
                                          <p:attrName>style.visibility</p:attrName>
                                        </p:attrNameLst>
                                      </p:cBhvr>
                                      <p:to>
                                        <p:strVal val="visible"/>
                                      </p:to>
                                    </p:set>
                                    <p:anim calcmode="discrete" valueType="clr">
                                      <p:cBhvr override="childStyle">
                                        <p:cTn id="83" dur="80"/>
                                        <p:tgtEl>
                                          <p:spTgt spid="9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4" dur="80"/>
                                        <p:tgtEl>
                                          <p:spTgt spid="96">
                                            <p:txEl>
                                              <p:pRg st="0" end="0"/>
                                            </p:txEl>
                                          </p:spTgt>
                                        </p:tgtEl>
                                        <p:attrNameLst>
                                          <p:attrName>fillcolor</p:attrName>
                                        </p:attrNameLst>
                                      </p:cBhvr>
                                      <p:tavLst>
                                        <p:tav tm="0">
                                          <p:val>
                                            <p:clrVal>
                                              <a:schemeClr val="accent2"/>
                                            </p:clrVal>
                                          </p:val>
                                        </p:tav>
                                        <p:tav tm="50000">
                                          <p:val>
                                            <p:clrVal>
                                              <a:schemeClr val="hlink"/>
                                            </p:clrVal>
                                          </p:val>
                                        </p:tav>
                                      </p:tavLst>
                                    </p:anim>
                                    <p:set>
                                      <p:cBhvr>
                                        <p:cTn id="85" dur="80"/>
                                        <p:tgtEl>
                                          <p:spTgt spid="96">
                                            <p:txEl>
                                              <p:pRg st="0" end="0"/>
                                            </p:txEl>
                                          </p:spTgt>
                                        </p:tgtEl>
                                        <p:attrNameLst>
                                          <p:attrName>fill.type</p:attrName>
                                        </p:attrNameLst>
                                      </p:cBhvr>
                                      <p:to>
                                        <p:strVal val="solid"/>
                                      </p:to>
                                    </p:set>
                                  </p:childTnLst>
                                </p:cTn>
                              </p:par>
                            </p:childTnLst>
                          </p:cTn>
                        </p:par>
                      </p:childTnLst>
                    </p:cTn>
                  </p:par>
                  <p:par>
                    <p:cTn id="86" fill="hold">
                      <p:stCondLst>
                        <p:cond delay="indefinite"/>
                      </p:stCondLst>
                      <p:childTnLst>
                        <p:par>
                          <p:cTn id="87" fill="hold">
                            <p:stCondLst>
                              <p:cond delay="0"/>
                            </p:stCondLst>
                            <p:childTnLst>
                              <p:par>
                                <p:cTn id="88" presetID="27" presetClass="entr" presetSubtype="0" fill="hold" grpId="0" nodeType="clickEffect">
                                  <p:stCondLst>
                                    <p:cond delay="0"/>
                                  </p:stCondLst>
                                  <p:iterate type="lt">
                                    <p:tmPct val="50000"/>
                                  </p:iterate>
                                  <p:childTnLst>
                                    <p:set>
                                      <p:cBhvr>
                                        <p:cTn id="89" dur="1" fill="hold">
                                          <p:stCondLst>
                                            <p:cond delay="0"/>
                                          </p:stCondLst>
                                        </p:cTn>
                                        <p:tgtEl>
                                          <p:spTgt spid="96">
                                            <p:txEl>
                                              <p:pRg st="1" end="1"/>
                                            </p:txEl>
                                          </p:spTgt>
                                        </p:tgtEl>
                                        <p:attrNameLst>
                                          <p:attrName>style.visibility</p:attrName>
                                        </p:attrNameLst>
                                      </p:cBhvr>
                                      <p:to>
                                        <p:strVal val="visible"/>
                                      </p:to>
                                    </p:set>
                                    <p:anim calcmode="discrete" valueType="clr">
                                      <p:cBhvr override="childStyle">
                                        <p:cTn id="90" dur="80"/>
                                        <p:tgtEl>
                                          <p:spTgt spid="9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1" dur="80"/>
                                        <p:tgtEl>
                                          <p:spTgt spid="96">
                                            <p:txEl>
                                              <p:pRg st="1" end="1"/>
                                            </p:txEl>
                                          </p:spTgt>
                                        </p:tgtEl>
                                        <p:attrNameLst>
                                          <p:attrName>fillcolor</p:attrName>
                                        </p:attrNameLst>
                                      </p:cBhvr>
                                      <p:tavLst>
                                        <p:tav tm="0">
                                          <p:val>
                                            <p:clrVal>
                                              <a:schemeClr val="accent2"/>
                                            </p:clrVal>
                                          </p:val>
                                        </p:tav>
                                        <p:tav tm="50000">
                                          <p:val>
                                            <p:clrVal>
                                              <a:schemeClr val="hlink"/>
                                            </p:clrVal>
                                          </p:val>
                                        </p:tav>
                                      </p:tavLst>
                                    </p:anim>
                                    <p:set>
                                      <p:cBhvr>
                                        <p:cTn id="92" dur="80"/>
                                        <p:tgtEl>
                                          <p:spTgt spid="96">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62" grpId="0"/>
      <p:bldP spid="101463" grpId="0"/>
      <p:bldP spid="101464" grpId="0"/>
      <p:bldP spid="101471" grpId="0"/>
      <p:bldP spid="95" grpId="0"/>
      <p:bldP spid="96"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灯片编号占位符 1"/>
          <p:cNvSpPr txBox="1">
            <a:spLocks noGrp="1" noChangeArrowheads="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fld id="{01D90708-551C-4460-BAB8-4D4992924121}" type="slidenum">
              <a:rPr lang="zh-CN" altLang="en-US" sz="1200">
                <a:latin typeface="Garamond" panose="02020404030301010803" pitchFamily="18" charset="0"/>
              </a:rPr>
            </a:fld>
            <a:endParaRPr lang="zh-CN" altLang="en-US" sz="1200">
              <a:latin typeface="Garamond" panose="02020404030301010803" pitchFamily="18" charset="0"/>
            </a:endParaRPr>
          </a:p>
        </p:txBody>
      </p:sp>
      <p:grpSp>
        <p:nvGrpSpPr>
          <p:cNvPr id="2" name="Group 3"/>
          <p:cNvGrpSpPr/>
          <p:nvPr/>
        </p:nvGrpSpPr>
        <p:grpSpPr bwMode="auto">
          <a:xfrm>
            <a:off x="212725" y="2960688"/>
            <a:ext cx="3576638" cy="2365375"/>
            <a:chOff x="0" y="0"/>
            <a:chExt cx="2253" cy="1490"/>
          </a:xfrm>
        </p:grpSpPr>
        <p:grpSp>
          <p:nvGrpSpPr>
            <p:cNvPr id="109634" name="Group 4"/>
            <p:cNvGrpSpPr/>
            <p:nvPr/>
          </p:nvGrpSpPr>
          <p:grpSpPr bwMode="auto">
            <a:xfrm>
              <a:off x="30" y="0"/>
              <a:ext cx="2223" cy="1490"/>
              <a:chOff x="0" y="0"/>
              <a:chExt cx="2223" cy="1490"/>
            </a:xfrm>
          </p:grpSpPr>
          <p:sp>
            <p:nvSpPr>
              <p:cNvPr id="109637" name="Rectangle 31" descr="小纸屑"/>
              <p:cNvSpPr>
                <a:spLocks noChangeArrowheads="1"/>
              </p:cNvSpPr>
              <p:nvPr/>
            </p:nvSpPr>
            <p:spPr bwMode="auto">
              <a:xfrm>
                <a:off x="0" y="0"/>
                <a:ext cx="2223" cy="1407"/>
              </a:xfrm>
              <a:prstGeom prst="rect">
                <a:avLst/>
              </a:prstGeom>
              <a:blipFill dpi="0" rotWithShape="0">
                <a:blip r:embed="rId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09638" name="Rectangle 28" descr="深色上对角线"/>
              <p:cNvSpPr>
                <a:spLocks noChangeArrowheads="1"/>
              </p:cNvSpPr>
              <p:nvPr/>
            </p:nvSpPr>
            <p:spPr bwMode="auto">
              <a:xfrm>
                <a:off x="0" y="1400"/>
                <a:ext cx="2223" cy="9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grpSp>
        <p:sp>
          <p:nvSpPr>
            <p:cNvPr id="109635" name="Line 15"/>
            <p:cNvSpPr>
              <a:spLocks noChangeShapeType="1"/>
            </p:cNvSpPr>
            <p:nvPr/>
          </p:nvSpPr>
          <p:spPr bwMode="auto">
            <a:xfrm>
              <a:off x="206" y="13"/>
              <a:ext cx="0" cy="1385"/>
            </a:xfrm>
            <a:prstGeom prst="line">
              <a:avLst/>
            </a:prstGeom>
            <a:noFill/>
            <a:ln w="2857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09636" name="Text Box 16"/>
            <p:cNvSpPr txBox="1">
              <a:spLocks noChangeArrowheads="1"/>
            </p:cNvSpPr>
            <p:nvPr/>
          </p:nvSpPr>
          <p:spPr bwMode="auto">
            <a:xfrm>
              <a:off x="0" y="558"/>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400">
                  <a:solidFill>
                    <a:srgbClr val="161622"/>
                  </a:solidFill>
                  <a:latin typeface="Times New Roman" panose="02020603050405020304" pitchFamily="18" charset="0"/>
                </a:rPr>
                <a:t>H</a:t>
              </a:r>
              <a:endParaRPr lang="en-US" altLang="zh-CN" sz="2400">
                <a:solidFill>
                  <a:srgbClr val="161622"/>
                </a:solidFill>
                <a:latin typeface="Times New Roman" panose="02020603050405020304" pitchFamily="18" charset="0"/>
              </a:endParaRPr>
            </a:p>
          </p:txBody>
        </p:sp>
      </p:grpSp>
      <p:sp>
        <p:nvSpPr>
          <p:cNvPr id="106505" name="Rectangle 37" descr="小纸屑"/>
          <p:cNvSpPr>
            <a:spLocks noChangeArrowheads="1"/>
          </p:cNvSpPr>
          <p:nvPr/>
        </p:nvSpPr>
        <p:spPr bwMode="auto">
          <a:xfrm>
            <a:off x="4438650" y="2959100"/>
            <a:ext cx="4310063" cy="2233613"/>
          </a:xfrm>
          <a:prstGeom prst="rect">
            <a:avLst/>
          </a:prstGeom>
          <a:blipFill dpi="0" rotWithShape="0">
            <a:blip r:embed="rId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06506" name="Rectangle 39" descr="大纸屑"/>
          <p:cNvSpPr>
            <a:spLocks noChangeArrowheads="1"/>
          </p:cNvSpPr>
          <p:nvPr/>
        </p:nvSpPr>
        <p:spPr bwMode="auto">
          <a:xfrm>
            <a:off x="4427538" y="2838450"/>
            <a:ext cx="4310062" cy="14287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06507" name="Rectangle 29" descr="大纸屑"/>
          <p:cNvSpPr>
            <a:spLocks noChangeArrowheads="1"/>
          </p:cNvSpPr>
          <p:nvPr/>
        </p:nvSpPr>
        <p:spPr bwMode="auto">
          <a:xfrm>
            <a:off x="250825" y="2840038"/>
            <a:ext cx="3529013" cy="14287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06508" name="Freeform 7"/>
          <p:cNvSpPr>
            <a:spLocks noChangeArrowheads="1"/>
          </p:cNvSpPr>
          <p:nvPr/>
        </p:nvSpPr>
        <p:spPr bwMode="auto">
          <a:xfrm>
            <a:off x="1765300" y="2970213"/>
            <a:ext cx="1622425" cy="2184400"/>
          </a:xfrm>
          <a:custGeom>
            <a:avLst/>
            <a:gdLst>
              <a:gd name="T0" fmla="*/ 2147483646 w 1022"/>
              <a:gd name="T1" fmla="*/ 0 h 1376"/>
              <a:gd name="T2" fmla="*/ 1892638138 w 1022"/>
              <a:gd name="T3" fmla="*/ 320060638 h 1376"/>
              <a:gd name="T4" fmla="*/ 1229836250 w 1022"/>
              <a:gd name="T5" fmla="*/ 756046875 h 1376"/>
              <a:gd name="T6" fmla="*/ 776208125 w 1022"/>
              <a:gd name="T7" fmla="*/ 1209675000 h 1376"/>
              <a:gd name="T8" fmla="*/ 488910313 w 1022"/>
              <a:gd name="T9" fmla="*/ 1617940313 h 1376"/>
              <a:gd name="T10" fmla="*/ 239415638 w 1022"/>
              <a:gd name="T11" fmla="*/ 2147483646 h 1376"/>
              <a:gd name="T12" fmla="*/ 65524063 w 1022"/>
              <a:gd name="T13" fmla="*/ 2147483646 h 1376"/>
              <a:gd name="T14" fmla="*/ 0 w 1022"/>
              <a:gd name="T15" fmla="*/ 2147483646 h 13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2" h="1376">
                <a:moveTo>
                  <a:pt x="1022" y="0"/>
                </a:moveTo>
                <a:cubicBezTo>
                  <a:pt x="977" y="21"/>
                  <a:pt x="840" y="77"/>
                  <a:pt x="751" y="127"/>
                </a:cubicBezTo>
                <a:cubicBezTo>
                  <a:pt x="662" y="177"/>
                  <a:pt x="562" y="241"/>
                  <a:pt x="488" y="300"/>
                </a:cubicBezTo>
                <a:cubicBezTo>
                  <a:pt x="414" y="359"/>
                  <a:pt x="357" y="423"/>
                  <a:pt x="308" y="480"/>
                </a:cubicBezTo>
                <a:cubicBezTo>
                  <a:pt x="259" y="537"/>
                  <a:pt x="230" y="580"/>
                  <a:pt x="194" y="642"/>
                </a:cubicBezTo>
                <a:cubicBezTo>
                  <a:pt x="158" y="704"/>
                  <a:pt x="123" y="780"/>
                  <a:pt x="95" y="855"/>
                </a:cubicBezTo>
                <a:cubicBezTo>
                  <a:pt x="67" y="930"/>
                  <a:pt x="42" y="1008"/>
                  <a:pt x="26" y="1095"/>
                </a:cubicBezTo>
                <a:cubicBezTo>
                  <a:pt x="10" y="1182"/>
                  <a:pt x="5" y="1318"/>
                  <a:pt x="0" y="1376"/>
                </a:cubicBezTo>
              </a:path>
            </a:pathLst>
          </a:custGeom>
          <a:noFill/>
          <a:ln w="38100">
            <a:solidFill>
              <a:srgbClr val="3333FF"/>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6509" name="Freeform 8"/>
          <p:cNvSpPr>
            <a:spLocks noChangeArrowheads="1"/>
          </p:cNvSpPr>
          <p:nvPr/>
        </p:nvSpPr>
        <p:spPr bwMode="auto">
          <a:xfrm>
            <a:off x="2168525" y="2970213"/>
            <a:ext cx="1219200" cy="2209800"/>
          </a:xfrm>
          <a:custGeom>
            <a:avLst/>
            <a:gdLst>
              <a:gd name="T0" fmla="*/ 1935480000 w 768"/>
              <a:gd name="T1" fmla="*/ 0 h 1392"/>
              <a:gd name="T2" fmla="*/ 1353324700 w 768"/>
              <a:gd name="T3" fmla="*/ 476310325 h 1392"/>
              <a:gd name="T4" fmla="*/ 846772500 w 768"/>
              <a:gd name="T5" fmla="*/ 1088707500 h 1392"/>
              <a:gd name="T6" fmla="*/ 448587813 w 768"/>
              <a:gd name="T7" fmla="*/ 1698585313 h 1392"/>
              <a:gd name="T8" fmla="*/ 166330313 w 768"/>
              <a:gd name="T9" fmla="*/ 2147483646 h 1392"/>
              <a:gd name="T10" fmla="*/ 40322500 w 768"/>
              <a:gd name="T11" fmla="*/ 2147483646 h 1392"/>
              <a:gd name="T12" fmla="*/ 0 w 768"/>
              <a:gd name="T13" fmla="*/ 2147483646 h 13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8" h="1392">
                <a:moveTo>
                  <a:pt x="768" y="0"/>
                </a:moveTo>
                <a:cubicBezTo>
                  <a:pt x="730" y="31"/>
                  <a:pt x="609" y="117"/>
                  <a:pt x="537" y="189"/>
                </a:cubicBezTo>
                <a:cubicBezTo>
                  <a:pt x="465" y="261"/>
                  <a:pt x="396" y="351"/>
                  <a:pt x="336" y="432"/>
                </a:cubicBezTo>
                <a:cubicBezTo>
                  <a:pt x="276" y="513"/>
                  <a:pt x="223" y="589"/>
                  <a:pt x="178" y="674"/>
                </a:cubicBezTo>
                <a:cubicBezTo>
                  <a:pt x="133" y="759"/>
                  <a:pt x="93" y="859"/>
                  <a:pt x="66" y="945"/>
                </a:cubicBezTo>
                <a:cubicBezTo>
                  <a:pt x="39" y="1031"/>
                  <a:pt x="27" y="1116"/>
                  <a:pt x="16" y="1191"/>
                </a:cubicBezTo>
                <a:cubicBezTo>
                  <a:pt x="5" y="1266"/>
                  <a:pt x="3" y="1350"/>
                  <a:pt x="0" y="1392"/>
                </a:cubicBezTo>
              </a:path>
            </a:pathLst>
          </a:custGeom>
          <a:noFill/>
          <a:ln w="38100">
            <a:solidFill>
              <a:srgbClr val="3333FF"/>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6510" name="Freeform 9"/>
          <p:cNvSpPr>
            <a:spLocks noChangeArrowheads="1"/>
          </p:cNvSpPr>
          <p:nvPr/>
        </p:nvSpPr>
        <p:spPr bwMode="auto">
          <a:xfrm>
            <a:off x="2830513" y="2970213"/>
            <a:ext cx="557212" cy="2205037"/>
          </a:xfrm>
          <a:custGeom>
            <a:avLst/>
            <a:gdLst>
              <a:gd name="T0" fmla="*/ 884573256 w 351"/>
              <a:gd name="T1" fmla="*/ 0 h 1389"/>
              <a:gd name="T2" fmla="*/ 521671082 w 351"/>
              <a:gd name="T3" fmla="*/ 725804835 h 1389"/>
              <a:gd name="T4" fmla="*/ 249494451 w 351"/>
              <a:gd name="T5" fmla="*/ 1428927476 h 1389"/>
              <a:gd name="T6" fmla="*/ 60483696 w 351"/>
              <a:gd name="T7" fmla="*/ 2147483646 h 1389"/>
              <a:gd name="T8" fmla="*/ 7559668 w 351"/>
              <a:gd name="T9" fmla="*/ 2147483646 h 1389"/>
              <a:gd name="T10" fmla="*/ 15120924 w 351"/>
              <a:gd name="T11" fmla="*/ 2147483646 h 13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1" h="1389">
                <a:moveTo>
                  <a:pt x="351" y="0"/>
                </a:moveTo>
                <a:cubicBezTo>
                  <a:pt x="299" y="96"/>
                  <a:pt x="249" y="194"/>
                  <a:pt x="207" y="288"/>
                </a:cubicBezTo>
                <a:cubicBezTo>
                  <a:pt x="165" y="382"/>
                  <a:pt x="129" y="456"/>
                  <a:pt x="99" y="567"/>
                </a:cubicBezTo>
                <a:cubicBezTo>
                  <a:pt x="69" y="678"/>
                  <a:pt x="40" y="840"/>
                  <a:pt x="24" y="957"/>
                </a:cubicBezTo>
                <a:cubicBezTo>
                  <a:pt x="8" y="1074"/>
                  <a:pt x="6" y="1197"/>
                  <a:pt x="3" y="1269"/>
                </a:cubicBezTo>
                <a:cubicBezTo>
                  <a:pt x="0" y="1341"/>
                  <a:pt x="5" y="1364"/>
                  <a:pt x="6" y="1389"/>
                </a:cubicBezTo>
              </a:path>
            </a:pathLst>
          </a:custGeom>
          <a:noFill/>
          <a:ln w="38100">
            <a:solidFill>
              <a:srgbClr val="3333FF"/>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6511" name="Line 10"/>
          <p:cNvSpPr>
            <a:spLocks noChangeShapeType="1"/>
          </p:cNvSpPr>
          <p:nvPr/>
        </p:nvSpPr>
        <p:spPr bwMode="auto">
          <a:xfrm>
            <a:off x="3387725" y="2970213"/>
            <a:ext cx="0" cy="2209800"/>
          </a:xfrm>
          <a:prstGeom prst="line">
            <a:avLst/>
          </a:prstGeom>
          <a:noFill/>
          <a:ln w="57150">
            <a:solidFill>
              <a:srgbClr val="3333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6512" name="Text Box 11"/>
          <p:cNvSpPr txBox="1">
            <a:spLocks noChangeArrowheads="1"/>
          </p:cNvSpPr>
          <p:nvPr/>
        </p:nvSpPr>
        <p:spPr bwMode="auto">
          <a:xfrm>
            <a:off x="395288" y="6200775"/>
            <a:ext cx="3470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a:solidFill>
                  <a:srgbClr val="008000"/>
                </a:solidFill>
                <a:latin typeface="Times New Roman" panose="02020603050405020304" pitchFamily="18" charset="0"/>
              </a:rPr>
              <a:t>单面排水时孔隙水压力分布</a:t>
            </a:r>
            <a:endParaRPr lang="zh-CN" altLang="en-US">
              <a:solidFill>
                <a:srgbClr val="008000"/>
              </a:solidFill>
              <a:latin typeface="Times New Roman" panose="02020603050405020304" pitchFamily="18" charset="0"/>
            </a:endParaRPr>
          </a:p>
        </p:txBody>
      </p:sp>
      <p:sp>
        <p:nvSpPr>
          <p:cNvPr id="106513" name="Line 12"/>
          <p:cNvSpPr>
            <a:spLocks noChangeShapeType="1"/>
          </p:cNvSpPr>
          <p:nvPr/>
        </p:nvSpPr>
        <p:spPr bwMode="auto">
          <a:xfrm flipV="1">
            <a:off x="900113" y="3486150"/>
            <a:ext cx="0" cy="838200"/>
          </a:xfrm>
          <a:prstGeom prst="line">
            <a:avLst/>
          </a:prstGeom>
          <a:noFill/>
          <a:ln w="57150">
            <a:solidFill>
              <a:srgbClr val="FFFF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6514" name="Line 13"/>
          <p:cNvSpPr>
            <a:spLocks noChangeShapeType="1"/>
          </p:cNvSpPr>
          <p:nvPr/>
        </p:nvSpPr>
        <p:spPr bwMode="auto">
          <a:xfrm flipV="1">
            <a:off x="7726363" y="3275013"/>
            <a:ext cx="0" cy="533400"/>
          </a:xfrm>
          <a:prstGeom prst="line">
            <a:avLst/>
          </a:prstGeom>
          <a:noFill/>
          <a:ln w="57150">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6515" name="Line 14"/>
          <p:cNvSpPr>
            <a:spLocks noChangeShapeType="1"/>
          </p:cNvSpPr>
          <p:nvPr/>
        </p:nvSpPr>
        <p:spPr bwMode="auto">
          <a:xfrm>
            <a:off x="7740650" y="4305300"/>
            <a:ext cx="0" cy="533400"/>
          </a:xfrm>
          <a:prstGeom prst="line">
            <a:avLst/>
          </a:prstGeom>
          <a:noFill/>
          <a:ln w="57150">
            <a:solidFill>
              <a:srgbClr val="FFFF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6516" name="Freeform 17"/>
          <p:cNvSpPr>
            <a:spLocks noChangeArrowheads="1"/>
          </p:cNvSpPr>
          <p:nvPr/>
        </p:nvSpPr>
        <p:spPr bwMode="auto">
          <a:xfrm>
            <a:off x="1701800" y="2963863"/>
            <a:ext cx="1690688" cy="2220912"/>
          </a:xfrm>
          <a:custGeom>
            <a:avLst/>
            <a:gdLst>
              <a:gd name="T0" fmla="*/ 2147483646 w 1065"/>
              <a:gd name="T1" fmla="*/ 0 h 1399"/>
              <a:gd name="T2" fmla="*/ 7561265 w 1065"/>
              <a:gd name="T3" fmla="*/ 10080623 h 1399"/>
              <a:gd name="T4" fmla="*/ 0 w 1065"/>
              <a:gd name="T5" fmla="*/ 2147483646 h 1399"/>
              <a:gd name="T6" fmla="*/ 2147483646 w 1065"/>
              <a:gd name="T7" fmla="*/ 2147483646 h 13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5" h="1399">
                <a:moveTo>
                  <a:pt x="1061" y="0"/>
                </a:moveTo>
                <a:lnTo>
                  <a:pt x="3" y="4"/>
                </a:lnTo>
                <a:lnTo>
                  <a:pt x="0" y="1393"/>
                </a:lnTo>
                <a:lnTo>
                  <a:pt x="1065" y="1399"/>
                </a:lnTo>
              </a:path>
            </a:pathLst>
          </a:custGeom>
          <a:noFill/>
          <a:ln w="38100">
            <a:solidFill>
              <a:srgbClr val="3333FF"/>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6517" name="Freeform 19"/>
          <p:cNvSpPr>
            <a:spLocks noChangeArrowheads="1"/>
          </p:cNvSpPr>
          <p:nvPr/>
        </p:nvSpPr>
        <p:spPr bwMode="auto">
          <a:xfrm>
            <a:off x="6032500" y="2970213"/>
            <a:ext cx="1249363" cy="2209800"/>
          </a:xfrm>
          <a:custGeom>
            <a:avLst/>
            <a:gdLst>
              <a:gd name="T0" fmla="*/ 1983364556 w 787"/>
              <a:gd name="T1" fmla="*/ 0 h 1392"/>
              <a:gd name="T2" fmla="*/ 1237398008 w 787"/>
              <a:gd name="T3" fmla="*/ 317539688 h 1392"/>
              <a:gd name="T4" fmla="*/ 919858193 w 787"/>
              <a:gd name="T5" fmla="*/ 506552200 h 1392"/>
              <a:gd name="T6" fmla="*/ 534273339 w 787"/>
              <a:gd name="T7" fmla="*/ 778729075 h 1392"/>
              <a:gd name="T8" fmla="*/ 156249750 w 787"/>
              <a:gd name="T9" fmla="*/ 1217236263 h 1392"/>
              <a:gd name="T10" fmla="*/ 5040315 w 787"/>
              <a:gd name="T11" fmla="*/ 1814512500 h 1392"/>
              <a:gd name="T12" fmla="*/ 126007863 w 787"/>
              <a:gd name="T13" fmla="*/ 2147483646 h 1392"/>
              <a:gd name="T14" fmla="*/ 488910508 w 787"/>
              <a:gd name="T15" fmla="*/ 2147483646 h 1392"/>
              <a:gd name="T16" fmla="*/ 851813153 w 787"/>
              <a:gd name="T17" fmla="*/ 2147483646 h 1392"/>
              <a:gd name="T18" fmla="*/ 1381046178 w 787"/>
              <a:gd name="T19" fmla="*/ 2147483646 h 1392"/>
              <a:gd name="T20" fmla="*/ 1940521089 w 787"/>
              <a:gd name="T21" fmla="*/ 2147483646 h 13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7" h="1392">
                <a:moveTo>
                  <a:pt x="787" y="0"/>
                </a:moveTo>
                <a:cubicBezTo>
                  <a:pt x="738" y="20"/>
                  <a:pt x="561" y="92"/>
                  <a:pt x="491" y="126"/>
                </a:cubicBezTo>
                <a:cubicBezTo>
                  <a:pt x="421" y="160"/>
                  <a:pt x="411" y="171"/>
                  <a:pt x="365" y="201"/>
                </a:cubicBezTo>
                <a:cubicBezTo>
                  <a:pt x="319" y="231"/>
                  <a:pt x="262" y="262"/>
                  <a:pt x="212" y="309"/>
                </a:cubicBezTo>
                <a:cubicBezTo>
                  <a:pt x="162" y="356"/>
                  <a:pt x="97" y="415"/>
                  <a:pt x="62" y="483"/>
                </a:cubicBezTo>
                <a:cubicBezTo>
                  <a:pt x="27" y="551"/>
                  <a:pt x="4" y="649"/>
                  <a:pt x="2" y="720"/>
                </a:cubicBezTo>
                <a:cubicBezTo>
                  <a:pt x="0" y="791"/>
                  <a:pt x="18" y="848"/>
                  <a:pt x="50" y="912"/>
                </a:cubicBezTo>
                <a:cubicBezTo>
                  <a:pt x="82" y="976"/>
                  <a:pt x="146" y="1052"/>
                  <a:pt x="194" y="1104"/>
                </a:cubicBezTo>
                <a:cubicBezTo>
                  <a:pt x="242" y="1156"/>
                  <a:pt x="279" y="1188"/>
                  <a:pt x="338" y="1227"/>
                </a:cubicBezTo>
                <a:cubicBezTo>
                  <a:pt x="397" y="1266"/>
                  <a:pt x="476" y="1311"/>
                  <a:pt x="548" y="1338"/>
                </a:cubicBezTo>
                <a:cubicBezTo>
                  <a:pt x="620" y="1365"/>
                  <a:pt x="724" y="1381"/>
                  <a:pt x="770" y="1392"/>
                </a:cubicBezTo>
              </a:path>
            </a:pathLst>
          </a:custGeom>
          <a:noFill/>
          <a:ln w="38100">
            <a:solidFill>
              <a:srgbClr val="3333FF"/>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6518" name="Freeform 20"/>
          <p:cNvSpPr>
            <a:spLocks noChangeArrowheads="1"/>
          </p:cNvSpPr>
          <p:nvPr/>
        </p:nvSpPr>
        <p:spPr bwMode="auto">
          <a:xfrm>
            <a:off x="6756400" y="2970213"/>
            <a:ext cx="498475" cy="2209800"/>
          </a:xfrm>
          <a:custGeom>
            <a:avLst/>
            <a:gdLst>
              <a:gd name="T0" fmla="*/ 791329063 w 314"/>
              <a:gd name="T1" fmla="*/ 0 h 1392"/>
              <a:gd name="T2" fmla="*/ 307459063 w 314"/>
              <a:gd name="T3" fmla="*/ 846772500 h 1392"/>
              <a:gd name="T4" fmla="*/ 148690013 w 314"/>
              <a:gd name="T5" fmla="*/ 1224795938 h 1392"/>
              <a:gd name="T6" fmla="*/ 12601575 w 314"/>
              <a:gd name="T7" fmla="*/ 1769149688 h 1392"/>
              <a:gd name="T8" fmla="*/ 65524063 w 314"/>
              <a:gd name="T9" fmla="*/ 2147483646 h 1392"/>
              <a:gd name="T10" fmla="*/ 307459063 w 314"/>
              <a:gd name="T11" fmla="*/ 2147483646 h 1392"/>
              <a:gd name="T12" fmla="*/ 791329063 w 314"/>
              <a:gd name="T13" fmla="*/ 2147483646 h 13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4" h="1392">
                <a:moveTo>
                  <a:pt x="314" y="0"/>
                </a:moveTo>
                <a:cubicBezTo>
                  <a:pt x="246" y="112"/>
                  <a:pt x="164" y="255"/>
                  <a:pt x="122" y="336"/>
                </a:cubicBezTo>
                <a:cubicBezTo>
                  <a:pt x="80" y="417"/>
                  <a:pt x="79" y="425"/>
                  <a:pt x="59" y="486"/>
                </a:cubicBezTo>
                <a:cubicBezTo>
                  <a:pt x="39" y="547"/>
                  <a:pt x="10" y="636"/>
                  <a:pt x="5" y="702"/>
                </a:cubicBezTo>
                <a:cubicBezTo>
                  <a:pt x="0" y="768"/>
                  <a:pt x="7" y="810"/>
                  <a:pt x="26" y="885"/>
                </a:cubicBezTo>
                <a:cubicBezTo>
                  <a:pt x="45" y="960"/>
                  <a:pt x="74" y="1068"/>
                  <a:pt x="122" y="1152"/>
                </a:cubicBezTo>
                <a:cubicBezTo>
                  <a:pt x="170" y="1236"/>
                  <a:pt x="246" y="1332"/>
                  <a:pt x="314" y="1392"/>
                </a:cubicBezTo>
              </a:path>
            </a:pathLst>
          </a:custGeom>
          <a:noFill/>
          <a:ln w="38100">
            <a:solidFill>
              <a:srgbClr val="3333FF"/>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6519" name="Freeform 21"/>
          <p:cNvSpPr>
            <a:spLocks noChangeArrowheads="1"/>
          </p:cNvSpPr>
          <p:nvPr/>
        </p:nvSpPr>
        <p:spPr bwMode="auto">
          <a:xfrm>
            <a:off x="5618163" y="2965450"/>
            <a:ext cx="1658937" cy="2233613"/>
          </a:xfrm>
          <a:custGeom>
            <a:avLst/>
            <a:gdLst>
              <a:gd name="T0" fmla="*/ 2147483646 w 1045"/>
              <a:gd name="T1" fmla="*/ 0 h 1407"/>
              <a:gd name="T2" fmla="*/ 1169352148 w 1045"/>
              <a:gd name="T3" fmla="*/ 415826668 h 1407"/>
              <a:gd name="T4" fmla="*/ 239413978 w 1045"/>
              <a:gd name="T5" fmla="*/ 1096269008 h 1407"/>
              <a:gd name="T6" fmla="*/ 5040311 w 1045"/>
              <a:gd name="T7" fmla="*/ 1799391965 h 1407"/>
              <a:gd name="T8" fmla="*/ 214212423 w 1045"/>
              <a:gd name="T9" fmla="*/ 2147483646 h 1407"/>
              <a:gd name="T10" fmla="*/ 670361360 w 1045"/>
              <a:gd name="T11" fmla="*/ 2147483646 h 1407"/>
              <a:gd name="T12" fmla="*/ 1418846747 w 1045"/>
              <a:gd name="T13" fmla="*/ 2147483646 h 1407"/>
              <a:gd name="T14" fmla="*/ 2147483646 w 1045"/>
              <a:gd name="T15" fmla="*/ 2147483646 h 14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5" h="1407">
                <a:moveTo>
                  <a:pt x="1045" y="0"/>
                </a:moveTo>
                <a:cubicBezTo>
                  <a:pt x="948" y="28"/>
                  <a:pt x="622" y="93"/>
                  <a:pt x="464" y="165"/>
                </a:cubicBezTo>
                <a:cubicBezTo>
                  <a:pt x="306" y="237"/>
                  <a:pt x="172" y="343"/>
                  <a:pt x="95" y="435"/>
                </a:cubicBezTo>
                <a:cubicBezTo>
                  <a:pt x="18" y="527"/>
                  <a:pt x="4" y="619"/>
                  <a:pt x="2" y="714"/>
                </a:cubicBezTo>
                <a:cubicBezTo>
                  <a:pt x="0" y="809"/>
                  <a:pt x="41" y="927"/>
                  <a:pt x="85" y="1006"/>
                </a:cubicBezTo>
                <a:cubicBezTo>
                  <a:pt x="129" y="1085"/>
                  <a:pt x="186" y="1131"/>
                  <a:pt x="266" y="1185"/>
                </a:cubicBezTo>
                <a:cubicBezTo>
                  <a:pt x="346" y="1239"/>
                  <a:pt x="435" y="1292"/>
                  <a:pt x="563" y="1329"/>
                </a:cubicBezTo>
                <a:cubicBezTo>
                  <a:pt x="691" y="1366"/>
                  <a:pt x="936" y="1391"/>
                  <a:pt x="1034" y="1407"/>
                </a:cubicBezTo>
              </a:path>
            </a:pathLst>
          </a:custGeom>
          <a:noFill/>
          <a:ln w="38100">
            <a:solidFill>
              <a:srgbClr val="3333FF"/>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6520" name="Freeform 22"/>
          <p:cNvSpPr>
            <a:spLocks noChangeArrowheads="1"/>
          </p:cNvSpPr>
          <p:nvPr/>
        </p:nvSpPr>
        <p:spPr bwMode="auto">
          <a:xfrm>
            <a:off x="7272338" y="2955925"/>
            <a:ext cx="7937" cy="2247900"/>
          </a:xfrm>
          <a:custGeom>
            <a:avLst/>
            <a:gdLst>
              <a:gd name="T0" fmla="*/ 0 w 5"/>
              <a:gd name="T1" fmla="*/ 0 h 1416"/>
              <a:gd name="T2" fmla="*/ 12599194 w 5"/>
              <a:gd name="T3" fmla="*/ 2147483646 h 1416"/>
              <a:gd name="T4" fmla="*/ 0 60000 65536"/>
              <a:gd name="T5" fmla="*/ 0 60000 65536"/>
            </a:gdLst>
            <a:ahLst/>
            <a:cxnLst>
              <a:cxn ang="T4">
                <a:pos x="T0" y="T1"/>
              </a:cxn>
              <a:cxn ang="T5">
                <a:pos x="T2" y="T3"/>
              </a:cxn>
            </a:cxnLst>
            <a:rect l="0" t="0" r="r" b="b"/>
            <a:pathLst>
              <a:path w="5" h="1416">
                <a:moveTo>
                  <a:pt x="0" y="0"/>
                </a:moveTo>
                <a:lnTo>
                  <a:pt x="5" y="1416"/>
                </a:lnTo>
              </a:path>
            </a:pathLst>
          </a:custGeom>
          <a:noFill/>
          <a:ln w="57150">
            <a:solidFill>
              <a:srgbClr val="3333FF"/>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6521" name="Rectangle 26"/>
          <p:cNvSpPr>
            <a:spLocks noChangeArrowheads="1"/>
          </p:cNvSpPr>
          <p:nvPr/>
        </p:nvSpPr>
        <p:spPr bwMode="auto">
          <a:xfrm>
            <a:off x="4932363" y="6200775"/>
            <a:ext cx="330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008000"/>
                </a:solidFill>
                <a:latin typeface="Times New Roman" panose="02020603050405020304" pitchFamily="18" charset="0"/>
              </a:rPr>
              <a:t>双面排水时孔隙水压力分布</a:t>
            </a:r>
            <a:endParaRPr lang="zh-CN" altLang="en-US">
              <a:solidFill>
                <a:srgbClr val="008000"/>
              </a:solidFill>
              <a:latin typeface="Times New Roman" panose="02020603050405020304" pitchFamily="18" charset="0"/>
            </a:endParaRPr>
          </a:p>
        </p:txBody>
      </p:sp>
      <p:sp>
        <p:nvSpPr>
          <p:cNvPr id="106522" name="Text Box 33"/>
          <p:cNvSpPr txBox="1">
            <a:spLocks noChangeArrowheads="1"/>
          </p:cNvSpPr>
          <p:nvPr/>
        </p:nvSpPr>
        <p:spPr bwMode="auto">
          <a:xfrm>
            <a:off x="3348038" y="5718175"/>
            <a:ext cx="3635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a:t>z</a:t>
            </a:r>
            <a:endParaRPr lang="en-US" altLang="zh-CN" sz="2800"/>
          </a:p>
        </p:txBody>
      </p:sp>
      <p:sp>
        <p:nvSpPr>
          <p:cNvPr id="106523" name="Line 34"/>
          <p:cNvSpPr>
            <a:spLocks noChangeShapeType="1"/>
          </p:cNvSpPr>
          <p:nvPr/>
        </p:nvSpPr>
        <p:spPr bwMode="auto">
          <a:xfrm>
            <a:off x="3381375" y="2938463"/>
            <a:ext cx="0" cy="3168650"/>
          </a:xfrm>
          <a:prstGeom prst="line">
            <a:avLst/>
          </a:prstGeom>
          <a:noFill/>
          <a:ln w="19050">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6524" name="Text Box 45"/>
          <p:cNvSpPr txBox="1">
            <a:spLocks noChangeArrowheads="1"/>
          </p:cNvSpPr>
          <p:nvPr/>
        </p:nvSpPr>
        <p:spPr bwMode="auto">
          <a:xfrm>
            <a:off x="7242175" y="5718175"/>
            <a:ext cx="363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a:t>z</a:t>
            </a:r>
            <a:endParaRPr lang="en-US" altLang="zh-CN" sz="2800"/>
          </a:p>
        </p:txBody>
      </p:sp>
      <p:sp>
        <p:nvSpPr>
          <p:cNvPr id="106525" name="Rectangle 47" descr="大纸屑"/>
          <p:cNvSpPr>
            <a:spLocks noChangeArrowheads="1"/>
          </p:cNvSpPr>
          <p:nvPr/>
        </p:nvSpPr>
        <p:spPr bwMode="auto">
          <a:xfrm>
            <a:off x="4437063" y="5186363"/>
            <a:ext cx="4310062" cy="14287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06526" name="Text Box 48"/>
          <p:cNvSpPr txBox="1">
            <a:spLocks noChangeArrowheads="1"/>
          </p:cNvSpPr>
          <p:nvPr/>
        </p:nvSpPr>
        <p:spPr bwMode="auto">
          <a:xfrm>
            <a:off x="395288" y="2406650"/>
            <a:ext cx="1081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t>排水面</a:t>
            </a:r>
            <a:endParaRPr lang="zh-CN" altLang="en-US"/>
          </a:p>
        </p:txBody>
      </p:sp>
      <p:sp>
        <p:nvSpPr>
          <p:cNvPr id="106527" name="Text Box 49"/>
          <p:cNvSpPr txBox="1">
            <a:spLocks noChangeArrowheads="1"/>
          </p:cNvSpPr>
          <p:nvPr/>
        </p:nvSpPr>
        <p:spPr bwMode="auto">
          <a:xfrm>
            <a:off x="323850" y="5305425"/>
            <a:ext cx="1439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t>不透水层</a:t>
            </a:r>
            <a:endParaRPr lang="zh-CN" altLang="en-US"/>
          </a:p>
        </p:txBody>
      </p:sp>
      <p:sp>
        <p:nvSpPr>
          <p:cNvPr id="106528" name="Text Box 50"/>
          <p:cNvSpPr txBox="1">
            <a:spLocks noChangeArrowheads="1"/>
          </p:cNvSpPr>
          <p:nvPr/>
        </p:nvSpPr>
        <p:spPr bwMode="auto">
          <a:xfrm>
            <a:off x="4427538" y="2406650"/>
            <a:ext cx="1223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t>排水面</a:t>
            </a:r>
            <a:endParaRPr lang="zh-CN" altLang="en-US"/>
          </a:p>
        </p:txBody>
      </p:sp>
      <p:sp>
        <p:nvSpPr>
          <p:cNvPr id="106529" name="Text Box 51"/>
          <p:cNvSpPr txBox="1">
            <a:spLocks noChangeArrowheads="1"/>
          </p:cNvSpPr>
          <p:nvPr/>
        </p:nvSpPr>
        <p:spPr bwMode="auto">
          <a:xfrm>
            <a:off x="4500563" y="5357813"/>
            <a:ext cx="1079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t>排水面</a:t>
            </a:r>
            <a:endParaRPr lang="zh-CN" altLang="en-US"/>
          </a:p>
        </p:txBody>
      </p:sp>
      <p:grpSp>
        <p:nvGrpSpPr>
          <p:cNvPr id="4" name="Group 34"/>
          <p:cNvGrpSpPr/>
          <p:nvPr/>
        </p:nvGrpSpPr>
        <p:grpSpPr bwMode="auto">
          <a:xfrm>
            <a:off x="4427538" y="2981325"/>
            <a:ext cx="4321175" cy="2189163"/>
            <a:chOff x="0" y="0"/>
            <a:chExt cx="2722" cy="1379"/>
          </a:xfrm>
        </p:grpSpPr>
        <p:sp>
          <p:nvSpPr>
            <p:cNvPr id="109629" name="Line 42"/>
            <p:cNvSpPr>
              <a:spLocks noChangeShapeType="1"/>
            </p:cNvSpPr>
            <p:nvPr/>
          </p:nvSpPr>
          <p:spPr bwMode="auto">
            <a:xfrm>
              <a:off x="318" y="0"/>
              <a:ext cx="0" cy="681"/>
            </a:xfrm>
            <a:prstGeom prst="line">
              <a:avLst/>
            </a:prstGeom>
            <a:noFill/>
            <a:ln w="3810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09630" name="Line 43"/>
            <p:cNvSpPr>
              <a:spLocks noChangeShapeType="1"/>
            </p:cNvSpPr>
            <p:nvPr/>
          </p:nvSpPr>
          <p:spPr bwMode="auto">
            <a:xfrm>
              <a:off x="318" y="698"/>
              <a:ext cx="0" cy="681"/>
            </a:xfrm>
            <a:prstGeom prst="line">
              <a:avLst/>
            </a:prstGeom>
            <a:noFill/>
            <a:ln w="3810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09631" name="Line 44"/>
            <p:cNvSpPr>
              <a:spLocks noChangeShapeType="1"/>
            </p:cNvSpPr>
            <p:nvPr/>
          </p:nvSpPr>
          <p:spPr bwMode="auto">
            <a:xfrm>
              <a:off x="0" y="689"/>
              <a:ext cx="2722" cy="0"/>
            </a:xfrm>
            <a:prstGeom prst="line">
              <a:avLst/>
            </a:prstGeom>
            <a:noFill/>
            <a:ln w="19050">
              <a:solidFill>
                <a:srgbClr val="000000"/>
              </a:solidFill>
              <a:prstDash val="lgDashDot"/>
              <a:round/>
            </a:ln>
            <a:extLst>
              <a:ext uri="{909E8E84-426E-40DD-AFC4-6F175D3DCCD1}">
                <a14:hiddenFill xmlns:a14="http://schemas.microsoft.com/office/drawing/2010/main">
                  <a:noFill/>
                </a14:hiddenFill>
              </a:ext>
            </a:extLst>
          </p:spPr>
          <p:txBody>
            <a:bodyPr/>
            <a:lstStyle/>
            <a:p>
              <a:endParaRPr lang="zh-CN" altLang="en-US"/>
            </a:p>
          </p:txBody>
        </p:sp>
        <p:sp>
          <p:nvSpPr>
            <p:cNvPr id="109632" name="Text Box 52"/>
            <p:cNvSpPr txBox="1">
              <a:spLocks noChangeArrowheads="1"/>
            </p:cNvSpPr>
            <p:nvPr/>
          </p:nvSpPr>
          <p:spPr bwMode="auto">
            <a:xfrm>
              <a:off x="46" y="211"/>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400">
                  <a:solidFill>
                    <a:srgbClr val="161622"/>
                  </a:solidFill>
                  <a:latin typeface="Times New Roman" panose="02020603050405020304" pitchFamily="18" charset="0"/>
                </a:rPr>
                <a:t>H</a:t>
              </a:r>
              <a:endParaRPr lang="en-US" altLang="zh-CN" sz="2400">
                <a:solidFill>
                  <a:srgbClr val="161622"/>
                </a:solidFill>
                <a:latin typeface="Times New Roman" panose="02020603050405020304" pitchFamily="18" charset="0"/>
              </a:endParaRPr>
            </a:p>
          </p:txBody>
        </p:sp>
        <p:sp>
          <p:nvSpPr>
            <p:cNvPr id="109633" name="Text Box 53"/>
            <p:cNvSpPr txBox="1">
              <a:spLocks noChangeArrowheads="1"/>
            </p:cNvSpPr>
            <p:nvPr/>
          </p:nvSpPr>
          <p:spPr bwMode="auto">
            <a:xfrm>
              <a:off x="46" y="89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400">
                  <a:solidFill>
                    <a:srgbClr val="161622"/>
                  </a:solidFill>
                  <a:latin typeface="Times New Roman" panose="02020603050405020304" pitchFamily="18" charset="0"/>
                </a:rPr>
                <a:t>H</a:t>
              </a:r>
              <a:endParaRPr lang="en-US" altLang="zh-CN" sz="2400">
                <a:solidFill>
                  <a:srgbClr val="161622"/>
                </a:solidFill>
                <a:latin typeface="Times New Roman" panose="02020603050405020304" pitchFamily="18" charset="0"/>
              </a:endParaRPr>
            </a:p>
          </p:txBody>
        </p:sp>
      </p:grpSp>
      <p:sp>
        <p:nvSpPr>
          <p:cNvPr id="106536" name="Text Box 55"/>
          <p:cNvSpPr txBox="1">
            <a:spLocks noChangeArrowheads="1"/>
          </p:cNvSpPr>
          <p:nvPr/>
        </p:nvSpPr>
        <p:spPr bwMode="auto">
          <a:xfrm rot="-5400000">
            <a:off x="685801" y="3714750"/>
            <a:ext cx="825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t>渗流</a:t>
            </a:r>
            <a:endParaRPr lang="zh-CN" altLang="en-US"/>
          </a:p>
        </p:txBody>
      </p:sp>
      <p:sp>
        <p:nvSpPr>
          <p:cNvPr id="106537" name="Text Box 56"/>
          <p:cNvSpPr txBox="1">
            <a:spLocks noChangeArrowheads="1"/>
          </p:cNvSpPr>
          <p:nvPr/>
        </p:nvSpPr>
        <p:spPr bwMode="auto">
          <a:xfrm rot="-5400000">
            <a:off x="7778750" y="3246438"/>
            <a:ext cx="752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t>渗流</a:t>
            </a:r>
            <a:endParaRPr lang="zh-CN" altLang="en-US"/>
          </a:p>
        </p:txBody>
      </p:sp>
      <p:sp>
        <p:nvSpPr>
          <p:cNvPr id="106538" name="Text Box 57"/>
          <p:cNvSpPr txBox="1">
            <a:spLocks noChangeArrowheads="1"/>
          </p:cNvSpPr>
          <p:nvPr/>
        </p:nvSpPr>
        <p:spPr bwMode="auto">
          <a:xfrm rot="-5400000">
            <a:off x="7766050" y="4411663"/>
            <a:ext cx="777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t>渗流</a:t>
            </a:r>
            <a:endParaRPr lang="zh-CN" altLang="en-US"/>
          </a:p>
        </p:txBody>
      </p:sp>
      <p:sp>
        <p:nvSpPr>
          <p:cNvPr id="106539" name="Text Box 58"/>
          <p:cNvSpPr txBox="1">
            <a:spLocks noChangeArrowheads="1"/>
          </p:cNvSpPr>
          <p:nvPr/>
        </p:nvSpPr>
        <p:spPr bwMode="auto">
          <a:xfrm rot="-5400000">
            <a:off x="1116013" y="3881438"/>
            <a:ext cx="758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a:t>T</a:t>
            </a:r>
            <a:r>
              <a:rPr lang="en-US" altLang="zh-CN" baseline="-25000"/>
              <a:t>v</a:t>
            </a:r>
            <a:r>
              <a:rPr lang="en-US" altLang="zh-CN"/>
              <a:t>=0</a:t>
            </a:r>
            <a:endParaRPr lang="en-US" altLang="zh-CN"/>
          </a:p>
        </p:txBody>
      </p:sp>
      <p:sp>
        <p:nvSpPr>
          <p:cNvPr id="106540" name="Text Box 59"/>
          <p:cNvSpPr txBox="1">
            <a:spLocks noChangeArrowheads="1"/>
          </p:cNvSpPr>
          <p:nvPr/>
        </p:nvSpPr>
        <p:spPr bwMode="auto">
          <a:xfrm rot="-2904078">
            <a:off x="1713707" y="3183731"/>
            <a:ext cx="1081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a:t>T</a:t>
            </a:r>
            <a:r>
              <a:rPr lang="en-US" altLang="zh-CN" baseline="-25000"/>
              <a:t>v</a:t>
            </a:r>
            <a:r>
              <a:rPr lang="en-US" altLang="zh-CN"/>
              <a:t>=0.05</a:t>
            </a:r>
            <a:endParaRPr lang="en-US" altLang="zh-CN"/>
          </a:p>
        </p:txBody>
      </p:sp>
      <p:sp>
        <p:nvSpPr>
          <p:cNvPr id="106541" name="Text Box 60"/>
          <p:cNvSpPr txBox="1">
            <a:spLocks noChangeArrowheads="1"/>
          </p:cNvSpPr>
          <p:nvPr/>
        </p:nvSpPr>
        <p:spPr bwMode="auto">
          <a:xfrm rot="-4611182">
            <a:off x="1616076" y="4187825"/>
            <a:ext cx="1079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a:t>T</a:t>
            </a:r>
            <a:r>
              <a:rPr lang="en-US" altLang="zh-CN" baseline="-25000"/>
              <a:t>v</a:t>
            </a:r>
            <a:r>
              <a:rPr lang="en-US" altLang="zh-CN"/>
              <a:t>=0.2</a:t>
            </a:r>
            <a:endParaRPr lang="en-US" altLang="zh-CN"/>
          </a:p>
        </p:txBody>
      </p:sp>
      <p:sp>
        <p:nvSpPr>
          <p:cNvPr id="106542" name="Text Box 61"/>
          <p:cNvSpPr txBox="1">
            <a:spLocks noChangeArrowheads="1"/>
          </p:cNvSpPr>
          <p:nvPr/>
        </p:nvSpPr>
        <p:spPr bwMode="auto">
          <a:xfrm rot="-5007422">
            <a:off x="2098676" y="4330700"/>
            <a:ext cx="1079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a:t>T</a:t>
            </a:r>
            <a:r>
              <a:rPr lang="en-US" altLang="zh-CN" baseline="-25000"/>
              <a:t>v</a:t>
            </a:r>
            <a:r>
              <a:rPr lang="en-US" altLang="zh-CN"/>
              <a:t>=0.7</a:t>
            </a:r>
            <a:endParaRPr lang="en-US" altLang="zh-CN"/>
          </a:p>
        </p:txBody>
      </p:sp>
      <p:sp>
        <p:nvSpPr>
          <p:cNvPr id="106543" name="Text Box 62"/>
          <p:cNvSpPr txBox="1">
            <a:spLocks noChangeArrowheads="1"/>
          </p:cNvSpPr>
          <p:nvPr/>
        </p:nvSpPr>
        <p:spPr bwMode="auto">
          <a:xfrm rot="-5400000">
            <a:off x="2583657" y="4196556"/>
            <a:ext cx="1081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a:t>T</a:t>
            </a:r>
            <a:r>
              <a:rPr lang="en-US" altLang="zh-CN" baseline="-25000"/>
              <a:t>v</a:t>
            </a:r>
            <a:r>
              <a:rPr lang="en-US" altLang="zh-CN"/>
              <a:t>=∞</a:t>
            </a:r>
            <a:endParaRPr lang="en-US" altLang="zh-CN"/>
          </a:p>
        </p:txBody>
      </p:sp>
      <p:sp>
        <p:nvSpPr>
          <p:cNvPr id="106544" name="Text Box 63"/>
          <p:cNvSpPr txBox="1">
            <a:spLocks noChangeArrowheads="1"/>
          </p:cNvSpPr>
          <p:nvPr/>
        </p:nvSpPr>
        <p:spPr bwMode="auto">
          <a:xfrm rot="-5400000">
            <a:off x="4968082" y="3288506"/>
            <a:ext cx="757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a:t>T</a:t>
            </a:r>
            <a:r>
              <a:rPr lang="en-US" altLang="zh-CN" baseline="-25000"/>
              <a:t>v</a:t>
            </a:r>
            <a:r>
              <a:rPr lang="en-US" altLang="zh-CN"/>
              <a:t>=0</a:t>
            </a:r>
            <a:endParaRPr lang="en-US" altLang="zh-CN"/>
          </a:p>
        </p:txBody>
      </p:sp>
      <p:sp>
        <p:nvSpPr>
          <p:cNvPr id="106545" name="Text Box 64"/>
          <p:cNvSpPr txBox="1">
            <a:spLocks noChangeArrowheads="1"/>
          </p:cNvSpPr>
          <p:nvPr/>
        </p:nvSpPr>
        <p:spPr bwMode="auto">
          <a:xfrm rot="-3592714">
            <a:off x="5380038" y="2906713"/>
            <a:ext cx="1082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a:t>T</a:t>
            </a:r>
            <a:r>
              <a:rPr lang="en-US" altLang="zh-CN" baseline="-25000"/>
              <a:t>v</a:t>
            </a:r>
            <a:r>
              <a:rPr lang="en-US" altLang="zh-CN"/>
              <a:t>=0.05</a:t>
            </a:r>
            <a:endParaRPr lang="en-US" altLang="zh-CN"/>
          </a:p>
        </p:txBody>
      </p:sp>
      <p:sp>
        <p:nvSpPr>
          <p:cNvPr id="106546" name="Text Box 65"/>
          <p:cNvSpPr txBox="1">
            <a:spLocks noChangeArrowheads="1"/>
          </p:cNvSpPr>
          <p:nvPr/>
        </p:nvSpPr>
        <p:spPr bwMode="auto">
          <a:xfrm rot="-5400000">
            <a:off x="5307013" y="3827463"/>
            <a:ext cx="1082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a:t>T</a:t>
            </a:r>
            <a:r>
              <a:rPr lang="en-US" altLang="zh-CN" baseline="-25000"/>
              <a:t>v</a:t>
            </a:r>
            <a:r>
              <a:rPr lang="en-US" altLang="zh-CN"/>
              <a:t>=0.2</a:t>
            </a:r>
            <a:endParaRPr lang="en-US" altLang="zh-CN"/>
          </a:p>
        </p:txBody>
      </p:sp>
      <p:sp>
        <p:nvSpPr>
          <p:cNvPr id="106547" name="Text Box 66"/>
          <p:cNvSpPr txBox="1">
            <a:spLocks noChangeArrowheads="1"/>
          </p:cNvSpPr>
          <p:nvPr/>
        </p:nvSpPr>
        <p:spPr bwMode="auto">
          <a:xfrm rot="-5400000">
            <a:off x="6028532" y="3825081"/>
            <a:ext cx="1081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a:t>T</a:t>
            </a:r>
            <a:r>
              <a:rPr lang="en-US" altLang="zh-CN" baseline="-25000"/>
              <a:t>v</a:t>
            </a:r>
            <a:r>
              <a:rPr lang="en-US" altLang="zh-CN"/>
              <a:t>=0.7</a:t>
            </a:r>
            <a:endParaRPr lang="en-US" altLang="zh-CN"/>
          </a:p>
        </p:txBody>
      </p:sp>
      <p:sp>
        <p:nvSpPr>
          <p:cNvPr id="106548" name="Text Box 67"/>
          <p:cNvSpPr txBox="1">
            <a:spLocks noChangeArrowheads="1"/>
          </p:cNvSpPr>
          <p:nvPr/>
        </p:nvSpPr>
        <p:spPr bwMode="auto">
          <a:xfrm rot="-5400000">
            <a:off x="6502401" y="3756025"/>
            <a:ext cx="1079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a:t>T</a:t>
            </a:r>
            <a:r>
              <a:rPr lang="en-US" altLang="zh-CN" baseline="-25000"/>
              <a:t>v</a:t>
            </a:r>
            <a:r>
              <a:rPr lang="en-US" altLang="zh-CN"/>
              <a:t>=∞</a:t>
            </a:r>
            <a:endParaRPr lang="en-US" altLang="zh-CN"/>
          </a:p>
        </p:txBody>
      </p:sp>
      <p:grpSp>
        <p:nvGrpSpPr>
          <p:cNvPr id="5" name="Group 53"/>
          <p:cNvGrpSpPr/>
          <p:nvPr/>
        </p:nvGrpSpPr>
        <p:grpSpPr bwMode="auto">
          <a:xfrm>
            <a:off x="1692275" y="5214938"/>
            <a:ext cx="1655763" cy="900112"/>
            <a:chOff x="0" y="0"/>
            <a:chExt cx="1043" cy="567"/>
          </a:xfrm>
        </p:grpSpPr>
        <p:sp>
          <p:nvSpPr>
            <p:cNvPr id="109626" name="Line 69"/>
            <p:cNvSpPr>
              <a:spLocks noChangeShapeType="1"/>
            </p:cNvSpPr>
            <p:nvPr/>
          </p:nvSpPr>
          <p:spPr bwMode="auto">
            <a:xfrm>
              <a:off x="0" y="0"/>
              <a:ext cx="0" cy="544"/>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9627" name="Line 70"/>
            <p:cNvSpPr>
              <a:spLocks noChangeShapeType="1"/>
            </p:cNvSpPr>
            <p:nvPr/>
          </p:nvSpPr>
          <p:spPr bwMode="auto">
            <a:xfrm>
              <a:off x="0" y="362"/>
              <a:ext cx="1043" cy="0"/>
            </a:xfrm>
            <a:prstGeom prst="line">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09628" name="Text Box 71"/>
            <p:cNvSpPr txBox="1">
              <a:spLocks noChangeArrowheads="1"/>
            </p:cNvSpPr>
            <p:nvPr/>
          </p:nvSpPr>
          <p:spPr bwMode="auto">
            <a:xfrm>
              <a:off x="272" y="317"/>
              <a:ext cx="4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a:t>u</a:t>
              </a:r>
              <a:r>
                <a:rPr lang="en-US" altLang="zh-CN" baseline="-25000"/>
                <a:t>0</a:t>
              </a:r>
              <a:r>
                <a:rPr lang="en-US" altLang="zh-CN"/>
                <a:t>=p</a:t>
              </a:r>
              <a:endParaRPr lang="en-US" altLang="zh-CN"/>
            </a:p>
          </p:txBody>
        </p:sp>
      </p:grpSp>
      <p:grpSp>
        <p:nvGrpSpPr>
          <p:cNvPr id="6" name="Group 57"/>
          <p:cNvGrpSpPr/>
          <p:nvPr/>
        </p:nvGrpSpPr>
        <p:grpSpPr bwMode="auto">
          <a:xfrm>
            <a:off x="5568950" y="5214938"/>
            <a:ext cx="1655763" cy="900112"/>
            <a:chOff x="0" y="0"/>
            <a:chExt cx="1043" cy="567"/>
          </a:xfrm>
        </p:grpSpPr>
        <p:sp>
          <p:nvSpPr>
            <p:cNvPr id="109623" name="Line 72"/>
            <p:cNvSpPr>
              <a:spLocks noChangeShapeType="1"/>
            </p:cNvSpPr>
            <p:nvPr/>
          </p:nvSpPr>
          <p:spPr bwMode="auto">
            <a:xfrm>
              <a:off x="0" y="0"/>
              <a:ext cx="0" cy="544"/>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9624" name="Line 73"/>
            <p:cNvSpPr>
              <a:spLocks noChangeShapeType="1"/>
            </p:cNvSpPr>
            <p:nvPr/>
          </p:nvSpPr>
          <p:spPr bwMode="auto">
            <a:xfrm>
              <a:off x="0" y="362"/>
              <a:ext cx="1043" cy="1"/>
            </a:xfrm>
            <a:prstGeom prst="line">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09625" name="Text Box 74"/>
            <p:cNvSpPr txBox="1">
              <a:spLocks noChangeArrowheads="1"/>
            </p:cNvSpPr>
            <p:nvPr/>
          </p:nvSpPr>
          <p:spPr bwMode="auto">
            <a:xfrm>
              <a:off x="234" y="317"/>
              <a:ext cx="54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a:t>u</a:t>
              </a:r>
              <a:r>
                <a:rPr lang="en-US" altLang="zh-CN" baseline="-25000"/>
                <a:t>0</a:t>
              </a:r>
              <a:r>
                <a:rPr lang="en-US" altLang="zh-CN"/>
                <a:t>=p</a:t>
              </a:r>
              <a:endParaRPr lang="en-US" altLang="zh-CN"/>
            </a:p>
          </p:txBody>
        </p:sp>
      </p:grpSp>
      <p:sp>
        <p:nvSpPr>
          <p:cNvPr id="106557" name="Text Box 75"/>
          <p:cNvSpPr txBox="1">
            <a:spLocks noChangeArrowheads="1"/>
          </p:cNvSpPr>
          <p:nvPr/>
        </p:nvSpPr>
        <p:spPr bwMode="auto">
          <a:xfrm>
            <a:off x="1316830" y="581558"/>
            <a:ext cx="2519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dirty="0">
                <a:solidFill>
                  <a:srgbClr val="800000"/>
                </a:solidFill>
              </a:rPr>
              <a:t>(3) </a:t>
            </a:r>
            <a:r>
              <a:rPr lang="zh-CN" altLang="en-US" dirty="0">
                <a:solidFill>
                  <a:srgbClr val="800000"/>
                </a:solidFill>
              </a:rPr>
              <a:t>微分方程的解</a:t>
            </a:r>
            <a:endParaRPr lang="zh-CN" altLang="en-US" dirty="0">
              <a:solidFill>
                <a:srgbClr val="800000"/>
              </a:solidFill>
            </a:endParaRPr>
          </a:p>
        </p:txBody>
      </p:sp>
      <p:sp>
        <p:nvSpPr>
          <p:cNvPr id="109614" name="Rectangle 76"/>
          <p:cNvSpPr>
            <a:spLocks noChangeArrowheads="1"/>
          </p:cNvSpPr>
          <p:nvPr/>
        </p:nvSpPr>
        <p:spPr bwMode="auto">
          <a:xfrm>
            <a:off x="1828800" y="814388"/>
            <a:ext cx="184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3200" b="0"/>
          </a:p>
        </p:txBody>
      </p:sp>
      <p:graphicFrame>
        <p:nvGraphicFramePr>
          <p:cNvPr id="106561" name="Object 65"/>
          <p:cNvGraphicFramePr>
            <a:graphicFrameLocks noChangeAspect="1"/>
          </p:cNvGraphicFramePr>
          <p:nvPr/>
        </p:nvGraphicFramePr>
        <p:xfrm>
          <a:off x="5646347" y="1798377"/>
          <a:ext cx="1359290" cy="657928"/>
        </p:xfrm>
        <a:graphic>
          <a:graphicData uri="http://schemas.openxmlformats.org/presentationml/2006/ole">
            <mc:AlternateContent xmlns:mc="http://schemas.openxmlformats.org/markup-compatibility/2006">
              <mc:Choice xmlns:v="urn:schemas-microsoft-com:vml" Requires="v">
                <p:oleObj spid="_x0000_s92194" name="" r:id="rId4" imgW="648970" imgH="403225" progId="">
                  <p:embed/>
                </p:oleObj>
              </mc:Choice>
              <mc:Fallback>
                <p:oleObj name="" r:id="rId4" imgW="648970" imgH="403225" progId="">
                  <p:embed/>
                  <p:pic>
                    <p:nvPicPr>
                      <p:cNvPr id="0" name="Object 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6347" y="1798377"/>
                        <a:ext cx="1359290" cy="657928"/>
                      </a:xfrm>
                      <a:prstGeom prst="rect">
                        <a:avLst/>
                      </a:prstGeom>
                      <a:solidFill>
                        <a:srgbClr val="0000FF"/>
                      </a:solidFill>
                      <a:ln>
                        <a:noFill/>
                      </a:ln>
                    </p:spPr>
                  </p:pic>
                </p:oleObj>
              </mc:Fallback>
            </mc:AlternateContent>
          </a:graphicData>
        </a:graphic>
      </p:graphicFrame>
      <p:sp>
        <p:nvSpPr>
          <p:cNvPr id="106562" name="AutoShape 88"/>
          <p:cNvSpPr>
            <a:spLocks noChangeArrowheads="1"/>
          </p:cNvSpPr>
          <p:nvPr/>
        </p:nvSpPr>
        <p:spPr bwMode="auto">
          <a:xfrm>
            <a:off x="7379688" y="1952493"/>
            <a:ext cx="1189037" cy="408623"/>
          </a:xfrm>
          <a:prstGeom prst="wedgeRoundRectCallout">
            <a:avLst>
              <a:gd name="adj1" fmla="val -79477"/>
              <a:gd name="adj2" fmla="val -29165"/>
              <a:gd name="adj3" fmla="val 16667"/>
            </a:avLst>
          </a:prstGeom>
          <a:noFill/>
          <a:ln w="9525">
            <a:solidFill>
              <a:srgbClr val="0000FF"/>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dirty="0">
                <a:solidFill>
                  <a:srgbClr val="008000"/>
                </a:solidFill>
                <a:latin typeface="Times New Roman" panose="02020603050405020304" pitchFamily="18" charset="0"/>
              </a:rPr>
              <a:t>时间因数</a:t>
            </a:r>
            <a:endParaRPr lang="zh-CN" altLang="en-US" dirty="0">
              <a:solidFill>
                <a:srgbClr val="008000"/>
              </a:solidFill>
              <a:latin typeface="Times New Roman" panose="02020603050405020304" pitchFamily="18" charset="0"/>
            </a:endParaRPr>
          </a:p>
        </p:txBody>
      </p:sp>
      <p:sp>
        <p:nvSpPr>
          <p:cNvPr id="106563" name="Text Box 89"/>
          <p:cNvSpPr txBox="1">
            <a:spLocks noChangeArrowheads="1"/>
          </p:cNvSpPr>
          <p:nvPr/>
        </p:nvSpPr>
        <p:spPr bwMode="auto">
          <a:xfrm>
            <a:off x="5501481" y="1160202"/>
            <a:ext cx="3446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400" dirty="0">
                <a:solidFill>
                  <a:srgbClr val="161622"/>
                </a:solidFill>
                <a:latin typeface="Times New Roman" panose="02020603050405020304" pitchFamily="18" charset="0"/>
              </a:rPr>
              <a:t>m</a:t>
            </a:r>
            <a:r>
              <a:rPr lang="zh-CN" altLang="en-US" sz="2400" dirty="0">
                <a:solidFill>
                  <a:srgbClr val="161622"/>
                </a:solidFill>
                <a:latin typeface="Times New Roman" panose="02020603050405020304" pitchFamily="18" charset="0"/>
              </a:rPr>
              <a:t>＝</a:t>
            </a:r>
            <a:r>
              <a:rPr lang="en-US" altLang="zh-CN" sz="2400" dirty="0">
                <a:solidFill>
                  <a:srgbClr val="161622"/>
                </a:solidFill>
                <a:latin typeface="Times New Roman" panose="02020603050405020304" pitchFamily="18" charset="0"/>
              </a:rPr>
              <a:t>1</a:t>
            </a:r>
            <a:r>
              <a:rPr lang="zh-CN" altLang="en-US" sz="2400" dirty="0">
                <a:solidFill>
                  <a:srgbClr val="161622"/>
                </a:solidFill>
                <a:latin typeface="Times New Roman" panose="02020603050405020304" pitchFamily="18" charset="0"/>
              </a:rPr>
              <a:t>，</a:t>
            </a:r>
            <a:r>
              <a:rPr lang="en-US" altLang="zh-CN" sz="2400" dirty="0">
                <a:solidFill>
                  <a:srgbClr val="161622"/>
                </a:solidFill>
                <a:latin typeface="Times New Roman" panose="02020603050405020304" pitchFamily="18" charset="0"/>
              </a:rPr>
              <a:t>3</a:t>
            </a:r>
            <a:r>
              <a:rPr lang="zh-CN" altLang="en-US" sz="2400" dirty="0">
                <a:solidFill>
                  <a:srgbClr val="161622"/>
                </a:solidFill>
                <a:latin typeface="Times New Roman" panose="02020603050405020304" pitchFamily="18" charset="0"/>
              </a:rPr>
              <a:t>，</a:t>
            </a:r>
            <a:r>
              <a:rPr lang="en-US" altLang="zh-CN" sz="2400" dirty="0">
                <a:solidFill>
                  <a:srgbClr val="161622"/>
                </a:solidFill>
                <a:latin typeface="Times New Roman" panose="02020603050405020304" pitchFamily="18" charset="0"/>
              </a:rPr>
              <a:t>5</a:t>
            </a:r>
            <a:r>
              <a:rPr lang="zh-CN" altLang="en-US" sz="2400" dirty="0">
                <a:solidFill>
                  <a:srgbClr val="161622"/>
                </a:solidFill>
                <a:latin typeface="Times New Roman" panose="02020603050405020304" pitchFamily="18" charset="0"/>
              </a:rPr>
              <a:t>，</a:t>
            </a:r>
            <a:r>
              <a:rPr lang="en-US" altLang="zh-CN" sz="2400" dirty="0">
                <a:solidFill>
                  <a:srgbClr val="161622"/>
                </a:solidFill>
                <a:latin typeface="Times New Roman" panose="02020603050405020304" pitchFamily="18" charset="0"/>
              </a:rPr>
              <a:t>7······</a:t>
            </a:r>
            <a:endParaRPr lang="en-US" altLang="zh-CN" sz="2400" dirty="0">
              <a:solidFill>
                <a:srgbClr val="161622"/>
              </a:solidFill>
              <a:latin typeface="Times New Roman" panose="02020603050405020304" pitchFamily="18" charset="0"/>
            </a:endParaRPr>
          </a:p>
        </p:txBody>
      </p:sp>
      <p:sp>
        <p:nvSpPr>
          <p:cNvPr id="106564" name="Line 46"/>
          <p:cNvSpPr>
            <a:spLocks noChangeShapeType="1"/>
          </p:cNvSpPr>
          <p:nvPr/>
        </p:nvSpPr>
        <p:spPr bwMode="auto">
          <a:xfrm>
            <a:off x="7275513" y="2938463"/>
            <a:ext cx="0" cy="3168650"/>
          </a:xfrm>
          <a:prstGeom prst="line">
            <a:avLst/>
          </a:prstGeom>
          <a:noFill/>
          <a:ln w="19050">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106565" name="Object 69"/>
          <p:cNvGraphicFramePr>
            <a:graphicFrameLocks noChangeAspect="1"/>
          </p:cNvGraphicFramePr>
          <p:nvPr/>
        </p:nvGraphicFramePr>
        <p:xfrm>
          <a:off x="12764" y="1058349"/>
          <a:ext cx="5351323" cy="1221464"/>
        </p:xfrm>
        <a:graphic>
          <a:graphicData uri="http://schemas.openxmlformats.org/presentationml/2006/ole">
            <mc:AlternateContent xmlns:mc="http://schemas.openxmlformats.org/markup-compatibility/2006">
              <mc:Choice xmlns:v="urn:schemas-microsoft-com:vml" Requires="v">
                <p:oleObj spid="_x0000_s92195" name="" r:id="rId6" imgW="2212340" imgH="521335" progId="Equation.3">
                  <p:embed/>
                </p:oleObj>
              </mc:Choice>
              <mc:Fallback>
                <p:oleObj name="" r:id="rId6" imgW="2212340" imgH="521335" progId="Equation.3">
                  <p:embed/>
                  <p:pic>
                    <p:nvPicPr>
                      <p:cNvPr id="0" name="Object 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64" y="1058349"/>
                        <a:ext cx="5351323" cy="1221464"/>
                      </a:xfrm>
                      <a:prstGeom prst="rect">
                        <a:avLst/>
                      </a:prstGeom>
                      <a:solidFill>
                        <a:srgbClr val="0000FF"/>
                      </a:solidFill>
                      <a:ln>
                        <a:noFill/>
                      </a:ln>
                    </p:spPr>
                  </p:pic>
                </p:oleObj>
              </mc:Fallback>
            </mc:AlternateContent>
          </a:graphicData>
        </a:graphic>
      </p:graphicFrame>
      <p:sp>
        <p:nvSpPr>
          <p:cNvPr id="106566" name="Freeform 40"/>
          <p:cNvSpPr>
            <a:spLocks noChangeArrowheads="1"/>
          </p:cNvSpPr>
          <p:nvPr/>
        </p:nvSpPr>
        <p:spPr bwMode="auto">
          <a:xfrm>
            <a:off x="5562600" y="2981325"/>
            <a:ext cx="1690688" cy="2220913"/>
          </a:xfrm>
          <a:custGeom>
            <a:avLst/>
            <a:gdLst>
              <a:gd name="T0" fmla="*/ 2147483646 w 1065"/>
              <a:gd name="T1" fmla="*/ 0 h 1399"/>
              <a:gd name="T2" fmla="*/ 7561265 w 1065"/>
              <a:gd name="T3" fmla="*/ 10080627 h 1399"/>
              <a:gd name="T4" fmla="*/ 0 w 1065"/>
              <a:gd name="T5" fmla="*/ 2147483646 h 1399"/>
              <a:gd name="T6" fmla="*/ 2147483646 w 1065"/>
              <a:gd name="T7" fmla="*/ 2147483646 h 13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5" h="1399">
                <a:moveTo>
                  <a:pt x="1061" y="0"/>
                </a:moveTo>
                <a:lnTo>
                  <a:pt x="3" y="4"/>
                </a:lnTo>
                <a:lnTo>
                  <a:pt x="0" y="1393"/>
                </a:lnTo>
                <a:lnTo>
                  <a:pt x="1065" y="1399"/>
                </a:lnTo>
              </a:path>
            </a:pathLst>
          </a:custGeom>
          <a:noFill/>
          <a:ln w="38100">
            <a:solidFill>
              <a:srgbClr val="3333FF"/>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1" name="Rectangle 5"/>
          <p:cNvSpPr>
            <a:spLocks noChangeArrowheads="1"/>
          </p:cNvSpPr>
          <p:nvPr/>
        </p:nvSpPr>
        <p:spPr bwMode="auto">
          <a:xfrm>
            <a:off x="1" y="0"/>
            <a:ext cx="5364088"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.4 </a:t>
            </a:r>
            <a:r>
              <a:rPr lang="zh-CN" altLang="en-US" sz="3200" dirty="0">
                <a:solidFill>
                  <a:srgbClr val="FF3300"/>
                </a:solidFill>
                <a:latin typeface="Times New Roman" panose="02020603050405020304" pitchFamily="18" charset="0"/>
                <a:ea typeface="+mj-ea"/>
                <a:cs typeface="Times New Roman" panose="02020603050405020304" pitchFamily="18" charset="0"/>
              </a:rPr>
              <a:t>地基</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变形与时间的关系</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557"/>
                                        </p:tgtEl>
                                        <p:attrNameLst>
                                          <p:attrName>style.visibility</p:attrName>
                                        </p:attrNameLst>
                                      </p:cBhvr>
                                      <p:to>
                                        <p:strVal val="visible"/>
                                      </p:to>
                                    </p:set>
                                    <p:animEffect transition="in" filter="wipe(left)">
                                      <p:cBhvr>
                                        <p:cTn id="7" dur="500"/>
                                        <p:tgtEl>
                                          <p:spTgt spid="10655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6565"/>
                                        </p:tgtEl>
                                        <p:attrNameLst>
                                          <p:attrName>style.visibility</p:attrName>
                                        </p:attrNameLst>
                                      </p:cBhvr>
                                      <p:to>
                                        <p:strVal val="visible"/>
                                      </p:to>
                                    </p:set>
                                    <p:animEffect transition="in" filter="wipe(left)">
                                      <p:cBhvr>
                                        <p:cTn id="11" dur="500"/>
                                        <p:tgtEl>
                                          <p:spTgt spid="106565"/>
                                        </p:tgtEl>
                                      </p:cBhvr>
                                    </p:animEffect>
                                  </p:childTnLst>
                                </p:cTn>
                              </p:par>
                            </p:childTnLst>
                          </p:cTn>
                        </p:par>
                        <p:par>
                          <p:cTn id="12" fill="hold">
                            <p:stCondLst>
                              <p:cond delay="1000"/>
                            </p:stCondLst>
                            <p:childTnLst>
                              <p:par>
                                <p:cTn id="13" presetID="22" presetClass="entr" presetSubtype="1" fill="hold" grpId="0" nodeType="afterEffect">
                                  <p:stCondLst>
                                    <p:cond delay="0"/>
                                  </p:stCondLst>
                                  <p:iterate type="lt">
                                    <p:tmPct val="100000"/>
                                  </p:iterate>
                                  <p:childTnLst>
                                    <p:set>
                                      <p:cBhvr>
                                        <p:cTn id="14" dur="1" fill="hold">
                                          <p:stCondLst>
                                            <p:cond delay="0"/>
                                          </p:stCondLst>
                                        </p:cTn>
                                        <p:tgtEl>
                                          <p:spTgt spid="106563">
                                            <p:txEl>
                                              <p:pRg st="0" end="0"/>
                                            </p:txEl>
                                          </p:spTgt>
                                        </p:tgtEl>
                                        <p:attrNameLst>
                                          <p:attrName>style.visibility</p:attrName>
                                        </p:attrNameLst>
                                      </p:cBhvr>
                                      <p:to>
                                        <p:strVal val="visible"/>
                                      </p:to>
                                    </p:set>
                                    <p:animEffect transition="in" filter="wipe(up)">
                                      <p:cBhvr>
                                        <p:cTn id="15" dur="75"/>
                                        <p:tgtEl>
                                          <p:spTgt spid="106563">
                                            <p:txEl>
                                              <p:pRg st="0" end="0"/>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8" name="type.wav"/>
                                        </p:tgtEl>
                                      </p:cMediaNode>
                                    </p:audio>
                                  </p:subTnLst>
                                </p:cTn>
                              </p:par>
                            </p:childTnLst>
                          </p:cTn>
                        </p:par>
                        <p:par>
                          <p:cTn id="16" fill="hold">
                            <p:stCondLst>
                              <p:cond delay="2125"/>
                            </p:stCondLst>
                            <p:childTnLst>
                              <p:par>
                                <p:cTn id="17" presetID="22" presetClass="entr" presetSubtype="8" fill="hold" nodeType="afterEffect">
                                  <p:stCondLst>
                                    <p:cond delay="0"/>
                                  </p:stCondLst>
                                  <p:childTnLst>
                                    <p:set>
                                      <p:cBhvr>
                                        <p:cTn id="18" dur="1" fill="hold">
                                          <p:stCondLst>
                                            <p:cond delay="0"/>
                                          </p:stCondLst>
                                        </p:cTn>
                                        <p:tgtEl>
                                          <p:spTgt spid="106561"/>
                                        </p:tgtEl>
                                        <p:attrNameLst>
                                          <p:attrName>style.visibility</p:attrName>
                                        </p:attrNameLst>
                                      </p:cBhvr>
                                      <p:to>
                                        <p:strVal val="visible"/>
                                      </p:to>
                                    </p:set>
                                    <p:animEffect transition="in" filter="wipe(left)">
                                      <p:cBhvr>
                                        <p:cTn id="19" dur="500"/>
                                        <p:tgtEl>
                                          <p:spTgt spid="106561"/>
                                        </p:tgtEl>
                                      </p:cBhvr>
                                    </p:animEffect>
                                  </p:childTnLst>
                                </p:cTn>
                              </p:par>
                            </p:childTnLst>
                          </p:cTn>
                        </p:par>
                        <p:par>
                          <p:cTn id="20" fill="hold">
                            <p:stCondLst>
                              <p:cond delay="2625"/>
                            </p:stCondLst>
                            <p:childTnLst>
                              <p:par>
                                <p:cTn id="21" presetID="22" presetClass="entr" presetSubtype="8" fill="hold" grpId="0" nodeType="afterEffect">
                                  <p:stCondLst>
                                    <p:cond delay="0"/>
                                  </p:stCondLst>
                                  <p:childTnLst>
                                    <p:set>
                                      <p:cBhvr>
                                        <p:cTn id="22" dur="1" fill="hold">
                                          <p:stCondLst>
                                            <p:cond delay="0"/>
                                          </p:stCondLst>
                                        </p:cTn>
                                        <p:tgtEl>
                                          <p:spTgt spid="106562"/>
                                        </p:tgtEl>
                                        <p:attrNameLst>
                                          <p:attrName>style.visibility</p:attrName>
                                        </p:attrNameLst>
                                      </p:cBhvr>
                                      <p:to>
                                        <p:strVal val="visible"/>
                                      </p:to>
                                    </p:set>
                                    <p:animEffect transition="in" filter="wipe(left)">
                                      <p:cBhvr>
                                        <p:cTn id="23" dur="500"/>
                                        <p:tgtEl>
                                          <p:spTgt spid="106562"/>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strVal val="#ppt_w*0.70"/>
                                          </p:val>
                                        </p:tav>
                                        <p:tav tm="100000">
                                          <p:val>
                                            <p:strVal val="#ppt_w"/>
                                          </p:val>
                                        </p:tav>
                                      </p:tavLst>
                                    </p:anim>
                                    <p:anim calcmode="lin" valueType="num">
                                      <p:cBhvr>
                                        <p:cTn id="29" dur="1000" fill="hold"/>
                                        <p:tgtEl>
                                          <p:spTgt spid="2"/>
                                        </p:tgtEl>
                                        <p:attrNameLst>
                                          <p:attrName>ppt_h</p:attrName>
                                        </p:attrNameLst>
                                      </p:cBhvr>
                                      <p:tavLst>
                                        <p:tav tm="0">
                                          <p:val>
                                            <p:strVal val="#ppt_h"/>
                                          </p:val>
                                        </p:tav>
                                        <p:tav tm="100000">
                                          <p:val>
                                            <p:strVal val="#ppt_h"/>
                                          </p:val>
                                        </p:tav>
                                      </p:tavLst>
                                    </p:anim>
                                    <p:animEffect transition="in" filter="fade">
                                      <p:cBhvr>
                                        <p:cTn id="30" dur="1000"/>
                                        <p:tgtEl>
                                          <p:spTgt spid="2"/>
                                        </p:tgtEl>
                                      </p:cBhvr>
                                    </p:animEffect>
                                  </p:childTnLst>
                                </p:cTn>
                              </p:par>
                            </p:childTnLst>
                          </p:cTn>
                        </p:par>
                        <p:par>
                          <p:cTn id="31" fill="hold">
                            <p:stCondLst>
                              <p:cond delay="1000"/>
                            </p:stCondLst>
                            <p:childTnLst>
                              <p:par>
                                <p:cTn id="32" presetID="12" presetClass="entr" presetSubtype="1" fill="hold" grpId="0" nodeType="afterEffect">
                                  <p:stCondLst>
                                    <p:cond delay="0"/>
                                  </p:stCondLst>
                                  <p:childTnLst>
                                    <p:set>
                                      <p:cBhvr>
                                        <p:cTn id="33" dur="1" fill="hold">
                                          <p:stCondLst>
                                            <p:cond delay="0"/>
                                          </p:stCondLst>
                                        </p:cTn>
                                        <p:tgtEl>
                                          <p:spTgt spid="106527"/>
                                        </p:tgtEl>
                                        <p:attrNameLst>
                                          <p:attrName>style.visibility</p:attrName>
                                        </p:attrNameLst>
                                      </p:cBhvr>
                                      <p:to>
                                        <p:strVal val="visible"/>
                                      </p:to>
                                    </p:set>
                                    <p:animEffect transition="in" filter="slide(fromTop)">
                                      <p:cBhvr>
                                        <p:cTn id="34" dur="500"/>
                                        <p:tgtEl>
                                          <p:spTgt spid="106527"/>
                                        </p:tgtEl>
                                      </p:cBhvr>
                                    </p:animEffect>
                                  </p:childTnLst>
                                </p:cTn>
                              </p:par>
                            </p:childTnLst>
                          </p:cTn>
                        </p:par>
                        <p:par>
                          <p:cTn id="35" fill="hold">
                            <p:stCondLst>
                              <p:cond delay="1500"/>
                            </p:stCondLst>
                            <p:childTnLst>
                              <p:par>
                                <p:cTn id="36" presetID="55" presetClass="entr" presetSubtype="0" fill="hold" grpId="0" nodeType="afterEffect">
                                  <p:stCondLst>
                                    <p:cond delay="0"/>
                                  </p:stCondLst>
                                  <p:childTnLst>
                                    <p:set>
                                      <p:cBhvr>
                                        <p:cTn id="37" dur="1" fill="hold">
                                          <p:stCondLst>
                                            <p:cond delay="0"/>
                                          </p:stCondLst>
                                        </p:cTn>
                                        <p:tgtEl>
                                          <p:spTgt spid="106507"/>
                                        </p:tgtEl>
                                        <p:attrNameLst>
                                          <p:attrName>style.visibility</p:attrName>
                                        </p:attrNameLst>
                                      </p:cBhvr>
                                      <p:to>
                                        <p:strVal val="visible"/>
                                      </p:to>
                                    </p:set>
                                    <p:anim calcmode="lin" valueType="num">
                                      <p:cBhvr>
                                        <p:cTn id="38" dur="1000" fill="hold"/>
                                        <p:tgtEl>
                                          <p:spTgt spid="106507"/>
                                        </p:tgtEl>
                                        <p:attrNameLst>
                                          <p:attrName>ppt_w</p:attrName>
                                        </p:attrNameLst>
                                      </p:cBhvr>
                                      <p:tavLst>
                                        <p:tav tm="0">
                                          <p:val>
                                            <p:strVal val="#ppt_w*0.70"/>
                                          </p:val>
                                        </p:tav>
                                        <p:tav tm="100000">
                                          <p:val>
                                            <p:strVal val="#ppt_w"/>
                                          </p:val>
                                        </p:tav>
                                      </p:tavLst>
                                    </p:anim>
                                    <p:anim calcmode="lin" valueType="num">
                                      <p:cBhvr>
                                        <p:cTn id="39" dur="1000" fill="hold"/>
                                        <p:tgtEl>
                                          <p:spTgt spid="106507"/>
                                        </p:tgtEl>
                                        <p:attrNameLst>
                                          <p:attrName>ppt_h</p:attrName>
                                        </p:attrNameLst>
                                      </p:cBhvr>
                                      <p:tavLst>
                                        <p:tav tm="0">
                                          <p:val>
                                            <p:strVal val="#ppt_h"/>
                                          </p:val>
                                        </p:tav>
                                        <p:tav tm="100000">
                                          <p:val>
                                            <p:strVal val="#ppt_h"/>
                                          </p:val>
                                        </p:tav>
                                      </p:tavLst>
                                    </p:anim>
                                    <p:animEffect transition="in" filter="fade">
                                      <p:cBhvr>
                                        <p:cTn id="40" dur="1000"/>
                                        <p:tgtEl>
                                          <p:spTgt spid="106507"/>
                                        </p:tgtEl>
                                      </p:cBhvr>
                                    </p:animEffect>
                                  </p:childTnLst>
                                </p:cTn>
                              </p:par>
                            </p:childTnLst>
                          </p:cTn>
                        </p:par>
                        <p:par>
                          <p:cTn id="41" fill="hold">
                            <p:stCondLst>
                              <p:cond delay="2500"/>
                            </p:stCondLst>
                            <p:childTnLst>
                              <p:par>
                                <p:cTn id="42" presetID="12" presetClass="entr" presetSubtype="4" fill="hold" grpId="0" nodeType="afterEffect">
                                  <p:stCondLst>
                                    <p:cond delay="0"/>
                                  </p:stCondLst>
                                  <p:childTnLst>
                                    <p:set>
                                      <p:cBhvr>
                                        <p:cTn id="43" dur="1" fill="hold">
                                          <p:stCondLst>
                                            <p:cond delay="0"/>
                                          </p:stCondLst>
                                        </p:cTn>
                                        <p:tgtEl>
                                          <p:spTgt spid="106526"/>
                                        </p:tgtEl>
                                        <p:attrNameLst>
                                          <p:attrName>style.visibility</p:attrName>
                                        </p:attrNameLst>
                                      </p:cBhvr>
                                      <p:to>
                                        <p:strVal val="visible"/>
                                      </p:to>
                                    </p:set>
                                    <p:animEffect transition="in" filter="slide(fromBottom)">
                                      <p:cBhvr>
                                        <p:cTn id="44" dur="500"/>
                                        <p:tgtEl>
                                          <p:spTgt spid="106526"/>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repeatCount="3000" fill="hold" nodeType="clickEffect">
                                  <p:stCondLst>
                                    <p:cond delay="0"/>
                                  </p:stCondLst>
                                  <p:childTnLst>
                                    <p:set>
                                      <p:cBhvr>
                                        <p:cTn id="48" dur="1" fill="hold">
                                          <p:stCondLst>
                                            <p:cond delay="0"/>
                                          </p:stCondLst>
                                        </p:cTn>
                                        <p:tgtEl>
                                          <p:spTgt spid="106513"/>
                                        </p:tgtEl>
                                        <p:attrNameLst>
                                          <p:attrName>style.visibility</p:attrName>
                                        </p:attrNameLst>
                                      </p:cBhvr>
                                      <p:to>
                                        <p:strVal val="visible"/>
                                      </p:to>
                                    </p:set>
                                    <p:animEffect transition="in" filter="slide(fromBottom)">
                                      <p:cBhvr>
                                        <p:cTn id="49" dur="500"/>
                                        <p:tgtEl>
                                          <p:spTgt spid="106513"/>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106536"/>
                                        </p:tgtEl>
                                        <p:attrNameLst>
                                          <p:attrName>style.visibility</p:attrName>
                                        </p:attrNameLst>
                                      </p:cBhvr>
                                      <p:to>
                                        <p:strVal val="visible"/>
                                      </p:to>
                                    </p:set>
                                    <p:animEffect transition="in" filter="slide(fromBottom)">
                                      <p:cBhvr>
                                        <p:cTn id="52" dur="500"/>
                                        <p:tgtEl>
                                          <p:spTgt spid="106536"/>
                                        </p:tgtEl>
                                      </p:cBhvr>
                                    </p:animEffect>
                                  </p:childTnLst>
                                </p:cTn>
                              </p:par>
                            </p:childTnLst>
                          </p:cTn>
                        </p:par>
                        <p:par>
                          <p:cTn id="53" fill="hold">
                            <p:stCondLst>
                              <p:cond delay="500"/>
                            </p:stCondLst>
                            <p:childTnLst>
                              <p:par>
                                <p:cTn id="54" presetID="47" presetClass="entr" presetSubtype="0" fill="hold" grpId="0" nodeType="afterEffect">
                                  <p:stCondLst>
                                    <p:cond delay="0"/>
                                  </p:stCondLst>
                                  <p:childTnLst>
                                    <p:set>
                                      <p:cBhvr>
                                        <p:cTn id="55" dur="1" fill="hold">
                                          <p:stCondLst>
                                            <p:cond delay="0"/>
                                          </p:stCondLst>
                                        </p:cTn>
                                        <p:tgtEl>
                                          <p:spTgt spid="106512"/>
                                        </p:tgtEl>
                                        <p:attrNameLst>
                                          <p:attrName>style.visibility</p:attrName>
                                        </p:attrNameLst>
                                      </p:cBhvr>
                                      <p:to>
                                        <p:strVal val="visible"/>
                                      </p:to>
                                    </p:set>
                                    <p:animEffect transition="in" filter="fade">
                                      <p:cBhvr>
                                        <p:cTn id="56" dur="1000"/>
                                        <p:tgtEl>
                                          <p:spTgt spid="106512"/>
                                        </p:tgtEl>
                                      </p:cBhvr>
                                    </p:animEffect>
                                    <p:anim calcmode="lin" valueType="num">
                                      <p:cBhvr>
                                        <p:cTn id="57" dur="1000" fill="hold"/>
                                        <p:tgtEl>
                                          <p:spTgt spid="106512"/>
                                        </p:tgtEl>
                                        <p:attrNameLst>
                                          <p:attrName>ppt_x</p:attrName>
                                        </p:attrNameLst>
                                      </p:cBhvr>
                                      <p:tavLst>
                                        <p:tav tm="0">
                                          <p:val>
                                            <p:strVal val="#ppt_x"/>
                                          </p:val>
                                        </p:tav>
                                        <p:tav tm="100000">
                                          <p:val>
                                            <p:strVal val="#ppt_x"/>
                                          </p:val>
                                        </p:tav>
                                      </p:tavLst>
                                    </p:anim>
                                    <p:anim calcmode="lin" valueType="num">
                                      <p:cBhvr>
                                        <p:cTn id="58" dur="1000" fill="hold"/>
                                        <p:tgtEl>
                                          <p:spTgt spid="1065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106523"/>
                                        </p:tgtEl>
                                        <p:attrNameLst>
                                          <p:attrName>style.visibility</p:attrName>
                                        </p:attrNameLst>
                                      </p:cBhvr>
                                      <p:to>
                                        <p:strVal val="visible"/>
                                      </p:to>
                                    </p:set>
                                    <p:animEffect transition="in" filter="wipe(up)">
                                      <p:cBhvr>
                                        <p:cTn id="63" dur="500"/>
                                        <p:tgtEl>
                                          <p:spTgt spid="106523"/>
                                        </p:tgtEl>
                                      </p:cBhvr>
                                    </p:animEffect>
                                  </p:childTnLst>
                                </p:cTn>
                              </p:par>
                            </p:childTnLst>
                          </p:cTn>
                        </p:par>
                        <p:par>
                          <p:cTn id="64" fill="hold">
                            <p:stCondLst>
                              <p:cond delay="500"/>
                            </p:stCondLst>
                            <p:childTnLst>
                              <p:par>
                                <p:cTn id="65" presetID="47" presetClass="entr" presetSubtype="0" fill="hold" grpId="0" nodeType="afterEffect">
                                  <p:stCondLst>
                                    <p:cond delay="0"/>
                                  </p:stCondLst>
                                  <p:childTnLst>
                                    <p:set>
                                      <p:cBhvr>
                                        <p:cTn id="66" dur="1" fill="hold">
                                          <p:stCondLst>
                                            <p:cond delay="0"/>
                                          </p:stCondLst>
                                        </p:cTn>
                                        <p:tgtEl>
                                          <p:spTgt spid="106522"/>
                                        </p:tgtEl>
                                        <p:attrNameLst>
                                          <p:attrName>style.visibility</p:attrName>
                                        </p:attrNameLst>
                                      </p:cBhvr>
                                      <p:to>
                                        <p:strVal val="visible"/>
                                      </p:to>
                                    </p:set>
                                    <p:animEffect transition="in" filter="fade">
                                      <p:cBhvr>
                                        <p:cTn id="67" dur="1000"/>
                                        <p:tgtEl>
                                          <p:spTgt spid="106522"/>
                                        </p:tgtEl>
                                      </p:cBhvr>
                                    </p:animEffect>
                                    <p:anim calcmode="lin" valueType="num">
                                      <p:cBhvr>
                                        <p:cTn id="68" dur="1000" fill="hold"/>
                                        <p:tgtEl>
                                          <p:spTgt spid="106522"/>
                                        </p:tgtEl>
                                        <p:attrNameLst>
                                          <p:attrName>ppt_x</p:attrName>
                                        </p:attrNameLst>
                                      </p:cBhvr>
                                      <p:tavLst>
                                        <p:tav tm="0">
                                          <p:val>
                                            <p:strVal val="#ppt_x"/>
                                          </p:val>
                                        </p:tav>
                                        <p:tav tm="100000">
                                          <p:val>
                                            <p:strVal val="#ppt_x"/>
                                          </p:val>
                                        </p:tav>
                                      </p:tavLst>
                                    </p:anim>
                                    <p:anim calcmode="lin" valueType="num">
                                      <p:cBhvr>
                                        <p:cTn id="69" dur="1000" fill="hold"/>
                                        <p:tgtEl>
                                          <p:spTgt spid="106522"/>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nodeType="clickEffect">
                                  <p:stCondLst>
                                    <p:cond delay="0"/>
                                  </p:stCondLst>
                                  <p:childTnLst>
                                    <p:set>
                                      <p:cBhvr>
                                        <p:cTn id="73" dur="1" fill="hold">
                                          <p:stCondLst>
                                            <p:cond delay="0"/>
                                          </p:stCondLst>
                                        </p:cTn>
                                        <p:tgtEl>
                                          <p:spTgt spid="106516"/>
                                        </p:tgtEl>
                                        <p:attrNameLst>
                                          <p:attrName>style.visibility</p:attrName>
                                        </p:attrNameLst>
                                      </p:cBhvr>
                                      <p:to>
                                        <p:strVal val="visible"/>
                                      </p:to>
                                    </p:set>
                                    <p:animEffect transition="in" filter="wipe(right)">
                                      <p:cBhvr>
                                        <p:cTn id="74" dur="500"/>
                                        <p:tgtEl>
                                          <p:spTgt spid="106516"/>
                                        </p:tgtEl>
                                      </p:cBhvr>
                                    </p:animEffect>
                                  </p:childTnLst>
                                </p:cTn>
                              </p:par>
                            </p:childTnLst>
                          </p:cTn>
                        </p:par>
                        <p:par>
                          <p:cTn id="75" fill="hold">
                            <p:stCondLst>
                              <p:cond delay="500"/>
                            </p:stCondLst>
                            <p:childTnLst>
                              <p:par>
                                <p:cTn id="76" presetID="22" presetClass="entr" presetSubtype="2" fill="hold" grpId="0" nodeType="afterEffect">
                                  <p:stCondLst>
                                    <p:cond delay="0"/>
                                  </p:stCondLst>
                                  <p:childTnLst>
                                    <p:set>
                                      <p:cBhvr>
                                        <p:cTn id="77" dur="1" fill="hold">
                                          <p:stCondLst>
                                            <p:cond delay="0"/>
                                          </p:stCondLst>
                                        </p:cTn>
                                        <p:tgtEl>
                                          <p:spTgt spid="106539"/>
                                        </p:tgtEl>
                                        <p:attrNameLst>
                                          <p:attrName>style.visibility</p:attrName>
                                        </p:attrNameLst>
                                      </p:cBhvr>
                                      <p:to>
                                        <p:strVal val="visible"/>
                                      </p:to>
                                    </p:set>
                                    <p:animEffect transition="in" filter="wipe(right)">
                                      <p:cBhvr>
                                        <p:cTn id="78" dur="500"/>
                                        <p:tgtEl>
                                          <p:spTgt spid="106539"/>
                                        </p:tgtEl>
                                      </p:cBhvr>
                                    </p:animEffect>
                                  </p:childTnLst>
                                </p:cTn>
                              </p:par>
                            </p:childTnLst>
                          </p:cTn>
                        </p:par>
                        <p:par>
                          <p:cTn id="79" fill="hold">
                            <p:stCondLst>
                              <p:cond delay="1000"/>
                            </p:stCondLst>
                            <p:childTnLst>
                              <p:par>
                                <p:cTn id="80" presetID="47" presetClass="entr" presetSubtype="0"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fade">
                                      <p:cBhvr>
                                        <p:cTn id="82" dur="1000"/>
                                        <p:tgtEl>
                                          <p:spTgt spid="5"/>
                                        </p:tgtEl>
                                      </p:cBhvr>
                                    </p:animEffect>
                                    <p:anim calcmode="lin" valueType="num">
                                      <p:cBhvr>
                                        <p:cTn id="83" dur="1000" fill="hold"/>
                                        <p:tgtEl>
                                          <p:spTgt spid="5"/>
                                        </p:tgtEl>
                                        <p:attrNameLst>
                                          <p:attrName>ppt_x</p:attrName>
                                        </p:attrNameLst>
                                      </p:cBhvr>
                                      <p:tavLst>
                                        <p:tav tm="0">
                                          <p:val>
                                            <p:strVal val="#ppt_x"/>
                                          </p:val>
                                        </p:tav>
                                        <p:tav tm="100000">
                                          <p:val>
                                            <p:strVal val="#ppt_x"/>
                                          </p:val>
                                        </p:tav>
                                      </p:tavLst>
                                    </p:anim>
                                    <p:anim calcmode="lin" valueType="num">
                                      <p:cBhvr>
                                        <p:cTn id="8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2" presetClass="entr" presetSubtype="2" fill="hold" nodeType="clickEffect">
                                  <p:stCondLst>
                                    <p:cond delay="0"/>
                                  </p:stCondLst>
                                  <p:childTnLst>
                                    <p:set>
                                      <p:cBhvr>
                                        <p:cTn id="88" dur="1" fill="hold">
                                          <p:stCondLst>
                                            <p:cond delay="0"/>
                                          </p:stCondLst>
                                        </p:cTn>
                                        <p:tgtEl>
                                          <p:spTgt spid="106508"/>
                                        </p:tgtEl>
                                        <p:attrNameLst>
                                          <p:attrName>style.visibility</p:attrName>
                                        </p:attrNameLst>
                                      </p:cBhvr>
                                      <p:to>
                                        <p:strVal val="visible"/>
                                      </p:to>
                                    </p:set>
                                    <p:animEffect transition="in" filter="wipe(right)">
                                      <p:cBhvr>
                                        <p:cTn id="89" dur="500"/>
                                        <p:tgtEl>
                                          <p:spTgt spid="106508"/>
                                        </p:tgtEl>
                                      </p:cBhvr>
                                    </p:animEffect>
                                  </p:childTnLst>
                                </p:cTn>
                              </p:par>
                            </p:childTnLst>
                          </p:cTn>
                        </p:par>
                        <p:par>
                          <p:cTn id="90" fill="hold">
                            <p:stCondLst>
                              <p:cond delay="500"/>
                            </p:stCondLst>
                            <p:childTnLst>
                              <p:par>
                                <p:cTn id="91" presetID="22" presetClass="entr" presetSubtype="2" fill="hold" grpId="0" nodeType="afterEffect">
                                  <p:stCondLst>
                                    <p:cond delay="0"/>
                                  </p:stCondLst>
                                  <p:childTnLst>
                                    <p:set>
                                      <p:cBhvr>
                                        <p:cTn id="92" dur="1" fill="hold">
                                          <p:stCondLst>
                                            <p:cond delay="0"/>
                                          </p:stCondLst>
                                        </p:cTn>
                                        <p:tgtEl>
                                          <p:spTgt spid="106540"/>
                                        </p:tgtEl>
                                        <p:attrNameLst>
                                          <p:attrName>style.visibility</p:attrName>
                                        </p:attrNameLst>
                                      </p:cBhvr>
                                      <p:to>
                                        <p:strVal val="visible"/>
                                      </p:to>
                                    </p:set>
                                    <p:animEffect transition="in" filter="wipe(right)">
                                      <p:cBhvr>
                                        <p:cTn id="93" dur="500"/>
                                        <p:tgtEl>
                                          <p:spTgt spid="10654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nodeType="clickEffect">
                                  <p:stCondLst>
                                    <p:cond delay="0"/>
                                  </p:stCondLst>
                                  <p:childTnLst>
                                    <p:set>
                                      <p:cBhvr>
                                        <p:cTn id="97" dur="1" fill="hold">
                                          <p:stCondLst>
                                            <p:cond delay="0"/>
                                          </p:stCondLst>
                                        </p:cTn>
                                        <p:tgtEl>
                                          <p:spTgt spid="106509"/>
                                        </p:tgtEl>
                                        <p:attrNameLst>
                                          <p:attrName>style.visibility</p:attrName>
                                        </p:attrNameLst>
                                      </p:cBhvr>
                                      <p:to>
                                        <p:strVal val="visible"/>
                                      </p:to>
                                    </p:set>
                                    <p:animEffect transition="in" filter="wipe(up)">
                                      <p:cBhvr>
                                        <p:cTn id="98" dur="500"/>
                                        <p:tgtEl>
                                          <p:spTgt spid="106509"/>
                                        </p:tgtEl>
                                      </p:cBhvr>
                                    </p:animEffect>
                                  </p:childTnLst>
                                </p:cTn>
                              </p:par>
                            </p:childTnLst>
                          </p:cTn>
                        </p:par>
                        <p:par>
                          <p:cTn id="99" fill="hold">
                            <p:stCondLst>
                              <p:cond delay="500"/>
                            </p:stCondLst>
                            <p:childTnLst>
                              <p:par>
                                <p:cTn id="100" presetID="22" presetClass="entr" presetSubtype="1" fill="hold" grpId="0" nodeType="afterEffect">
                                  <p:stCondLst>
                                    <p:cond delay="0"/>
                                  </p:stCondLst>
                                  <p:childTnLst>
                                    <p:set>
                                      <p:cBhvr>
                                        <p:cTn id="101" dur="1" fill="hold">
                                          <p:stCondLst>
                                            <p:cond delay="0"/>
                                          </p:stCondLst>
                                        </p:cTn>
                                        <p:tgtEl>
                                          <p:spTgt spid="106541"/>
                                        </p:tgtEl>
                                        <p:attrNameLst>
                                          <p:attrName>style.visibility</p:attrName>
                                        </p:attrNameLst>
                                      </p:cBhvr>
                                      <p:to>
                                        <p:strVal val="visible"/>
                                      </p:to>
                                    </p:set>
                                    <p:animEffect transition="in" filter="wipe(up)">
                                      <p:cBhvr>
                                        <p:cTn id="102" dur="500"/>
                                        <p:tgtEl>
                                          <p:spTgt spid="106541"/>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nodeType="clickEffect">
                                  <p:stCondLst>
                                    <p:cond delay="0"/>
                                  </p:stCondLst>
                                  <p:childTnLst>
                                    <p:set>
                                      <p:cBhvr>
                                        <p:cTn id="106" dur="1" fill="hold">
                                          <p:stCondLst>
                                            <p:cond delay="0"/>
                                          </p:stCondLst>
                                        </p:cTn>
                                        <p:tgtEl>
                                          <p:spTgt spid="106510"/>
                                        </p:tgtEl>
                                        <p:attrNameLst>
                                          <p:attrName>style.visibility</p:attrName>
                                        </p:attrNameLst>
                                      </p:cBhvr>
                                      <p:to>
                                        <p:strVal val="visible"/>
                                      </p:to>
                                    </p:set>
                                    <p:animEffect transition="in" filter="wipe(up)">
                                      <p:cBhvr>
                                        <p:cTn id="107" dur="500"/>
                                        <p:tgtEl>
                                          <p:spTgt spid="106510"/>
                                        </p:tgtEl>
                                      </p:cBhvr>
                                    </p:animEffect>
                                  </p:childTnLst>
                                </p:cTn>
                              </p:par>
                            </p:childTnLst>
                          </p:cTn>
                        </p:par>
                        <p:par>
                          <p:cTn id="108" fill="hold">
                            <p:stCondLst>
                              <p:cond delay="500"/>
                            </p:stCondLst>
                            <p:childTnLst>
                              <p:par>
                                <p:cTn id="109" presetID="22" presetClass="entr" presetSubtype="1" fill="hold" grpId="0" nodeType="afterEffect">
                                  <p:stCondLst>
                                    <p:cond delay="0"/>
                                  </p:stCondLst>
                                  <p:childTnLst>
                                    <p:set>
                                      <p:cBhvr>
                                        <p:cTn id="110" dur="1" fill="hold">
                                          <p:stCondLst>
                                            <p:cond delay="0"/>
                                          </p:stCondLst>
                                        </p:cTn>
                                        <p:tgtEl>
                                          <p:spTgt spid="106542"/>
                                        </p:tgtEl>
                                        <p:attrNameLst>
                                          <p:attrName>style.visibility</p:attrName>
                                        </p:attrNameLst>
                                      </p:cBhvr>
                                      <p:to>
                                        <p:strVal val="visible"/>
                                      </p:to>
                                    </p:set>
                                    <p:animEffect transition="in" filter="wipe(up)">
                                      <p:cBhvr>
                                        <p:cTn id="111" dur="500"/>
                                        <p:tgtEl>
                                          <p:spTgt spid="106542"/>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1" repeatCount="3000" fill="hold" nodeType="clickEffect">
                                  <p:stCondLst>
                                    <p:cond delay="0"/>
                                  </p:stCondLst>
                                  <p:childTnLst>
                                    <p:set>
                                      <p:cBhvr>
                                        <p:cTn id="115" dur="1" fill="hold">
                                          <p:stCondLst>
                                            <p:cond delay="0"/>
                                          </p:stCondLst>
                                        </p:cTn>
                                        <p:tgtEl>
                                          <p:spTgt spid="106511"/>
                                        </p:tgtEl>
                                        <p:attrNameLst>
                                          <p:attrName>style.visibility</p:attrName>
                                        </p:attrNameLst>
                                      </p:cBhvr>
                                      <p:to>
                                        <p:strVal val="visible"/>
                                      </p:to>
                                    </p:set>
                                    <p:animEffect transition="in" filter="wipe(up)">
                                      <p:cBhvr>
                                        <p:cTn id="116" dur="500"/>
                                        <p:tgtEl>
                                          <p:spTgt spid="106511"/>
                                        </p:tgtEl>
                                      </p:cBhvr>
                                    </p:animEffect>
                                  </p:childTnLst>
                                </p:cTn>
                              </p:par>
                            </p:childTnLst>
                          </p:cTn>
                        </p:par>
                        <p:par>
                          <p:cTn id="117" fill="hold">
                            <p:stCondLst>
                              <p:cond delay="500"/>
                            </p:stCondLst>
                            <p:childTnLst>
                              <p:par>
                                <p:cTn id="118" presetID="22" presetClass="entr" presetSubtype="1" fill="hold" grpId="0" nodeType="afterEffect">
                                  <p:stCondLst>
                                    <p:cond delay="0"/>
                                  </p:stCondLst>
                                  <p:childTnLst>
                                    <p:set>
                                      <p:cBhvr>
                                        <p:cTn id="119" dur="1" fill="hold">
                                          <p:stCondLst>
                                            <p:cond delay="0"/>
                                          </p:stCondLst>
                                        </p:cTn>
                                        <p:tgtEl>
                                          <p:spTgt spid="106543"/>
                                        </p:tgtEl>
                                        <p:attrNameLst>
                                          <p:attrName>style.visibility</p:attrName>
                                        </p:attrNameLst>
                                      </p:cBhvr>
                                      <p:to>
                                        <p:strVal val="visible"/>
                                      </p:to>
                                    </p:set>
                                    <p:animEffect transition="in" filter="wipe(up)">
                                      <p:cBhvr>
                                        <p:cTn id="120" dur="500"/>
                                        <p:tgtEl>
                                          <p:spTgt spid="106543"/>
                                        </p:tgtEl>
                                      </p:cBhvr>
                                    </p:animEffect>
                                  </p:childTnLst>
                                </p:cTn>
                              </p:par>
                            </p:childTnLst>
                          </p:cTn>
                        </p:par>
                      </p:childTnLst>
                    </p:cTn>
                  </p:par>
                  <p:par>
                    <p:cTn id="121" fill="hold">
                      <p:stCondLst>
                        <p:cond delay="indefinite"/>
                      </p:stCondLst>
                      <p:childTnLst>
                        <p:par>
                          <p:cTn id="122" fill="hold">
                            <p:stCondLst>
                              <p:cond delay="0"/>
                            </p:stCondLst>
                            <p:childTnLst>
                              <p:par>
                                <p:cTn id="123" presetID="55" presetClass="entr" presetSubtype="0" fill="hold" grpId="0" nodeType="clickEffect">
                                  <p:stCondLst>
                                    <p:cond delay="0"/>
                                  </p:stCondLst>
                                  <p:childTnLst>
                                    <p:set>
                                      <p:cBhvr>
                                        <p:cTn id="124" dur="1" fill="hold">
                                          <p:stCondLst>
                                            <p:cond delay="0"/>
                                          </p:stCondLst>
                                        </p:cTn>
                                        <p:tgtEl>
                                          <p:spTgt spid="106505"/>
                                        </p:tgtEl>
                                        <p:attrNameLst>
                                          <p:attrName>style.visibility</p:attrName>
                                        </p:attrNameLst>
                                      </p:cBhvr>
                                      <p:to>
                                        <p:strVal val="visible"/>
                                      </p:to>
                                    </p:set>
                                    <p:anim calcmode="lin" valueType="num">
                                      <p:cBhvr>
                                        <p:cTn id="125" dur="1000" fill="hold"/>
                                        <p:tgtEl>
                                          <p:spTgt spid="106505"/>
                                        </p:tgtEl>
                                        <p:attrNameLst>
                                          <p:attrName>ppt_w</p:attrName>
                                        </p:attrNameLst>
                                      </p:cBhvr>
                                      <p:tavLst>
                                        <p:tav tm="0">
                                          <p:val>
                                            <p:strVal val="#ppt_w*0.70"/>
                                          </p:val>
                                        </p:tav>
                                        <p:tav tm="100000">
                                          <p:val>
                                            <p:strVal val="#ppt_w"/>
                                          </p:val>
                                        </p:tav>
                                      </p:tavLst>
                                    </p:anim>
                                    <p:anim calcmode="lin" valueType="num">
                                      <p:cBhvr>
                                        <p:cTn id="126" dur="1000" fill="hold"/>
                                        <p:tgtEl>
                                          <p:spTgt spid="106505"/>
                                        </p:tgtEl>
                                        <p:attrNameLst>
                                          <p:attrName>ppt_h</p:attrName>
                                        </p:attrNameLst>
                                      </p:cBhvr>
                                      <p:tavLst>
                                        <p:tav tm="0">
                                          <p:val>
                                            <p:strVal val="#ppt_h"/>
                                          </p:val>
                                        </p:tav>
                                        <p:tav tm="100000">
                                          <p:val>
                                            <p:strVal val="#ppt_h"/>
                                          </p:val>
                                        </p:tav>
                                      </p:tavLst>
                                    </p:anim>
                                    <p:animEffect transition="in" filter="fade">
                                      <p:cBhvr>
                                        <p:cTn id="127" dur="1000"/>
                                        <p:tgtEl>
                                          <p:spTgt spid="106505"/>
                                        </p:tgtEl>
                                      </p:cBhvr>
                                    </p:animEffect>
                                  </p:childTnLst>
                                </p:cTn>
                              </p:par>
                            </p:childTnLst>
                          </p:cTn>
                        </p:par>
                        <p:par>
                          <p:cTn id="128" fill="hold">
                            <p:stCondLst>
                              <p:cond delay="1000"/>
                            </p:stCondLst>
                            <p:childTnLst>
                              <p:par>
                                <p:cTn id="129" presetID="55" presetClass="entr" presetSubtype="0" fill="hold" grpId="0" nodeType="afterEffect">
                                  <p:stCondLst>
                                    <p:cond delay="0"/>
                                  </p:stCondLst>
                                  <p:childTnLst>
                                    <p:set>
                                      <p:cBhvr>
                                        <p:cTn id="130" dur="1" fill="hold">
                                          <p:stCondLst>
                                            <p:cond delay="0"/>
                                          </p:stCondLst>
                                        </p:cTn>
                                        <p:tgtEl>
                                          <p:spTgt spid="106506"/>
                                        </p:tgtEl>
                                        <p:attrNameLst>
                                          <p:attrName>style.visibility</p:attrName>
                                        </p:attrNameLst>
                                      </p:cBhvr>
                                      <p:to>
                                        <p:strVal val="visible"/>
                                      </p:to>
                                    </p:set>
                                    <p:anim calcmode="lin" valueType="num">
                                      <p:cBhvr>
                                        <p:cTn id="131" dur="1000" fill="hold"/>
                                        <p:tgtEl>
                                          <p:spTgt spid="106506"/>
                                        </p:tgtEl>
                                        <p:attrNameLst>
                                          <p:attrName>ppt_w</p:attrName>
                                        </p:attrNameLst>
                                      </p:cBhvr>
                                      <p:tavLst>
                                        <p:tav tm="0">
                                          <p:val>
                                            <p:strVal val="#ppt_w*0.70"/>
                                          </p:val>
                                        </p:tav>
                                        <p:tav tm="100000">
                                          <p:val>
                                            <p:strVal val="#ppt_w"/>
                                          </p:val>
                                        </p:tav>
                                      </p:tavLst>
                                    </p:anim>
                                    <p:anim calcmode="lin" valueType="num">
                                      <p:cBhvr>
                                        <p:cTn id="132" dur="1000" fill="hold"/>
                                        <p:tgtEl>
                                          <p:spTgt spid="106506"/>
                                        </p:tgtEl>
                                        <p:attrNameLst>
                                          <p:attrName>ppt_h</p:attrName>
                                        </p:attrNameLst>
                                      </p:cBhvr>
                                      <p:tavLst>
                                        <p:tav tm="0">
                                          <p:val>
                                            <p:strVal val="#ppt_h"/>
                                          </p:val>
                                        </p:tav>
                                        <p:tav tm="100000">
                                          <p:val>
                                            <p:strVal val="#ppt_h"/>
                                          </p:val>
                                        </p:tav>
                                      </p:tavLst>
                                    </p:anim>
                                    <p:animEffect transition="in" filter="fade">
                                      <p:cBhvr>
                                        <p:cTn id="133" dur="1000"/>
                                        <p:tgtEl>
                                          <p:spTgt spid="106506"/>
                                        </p:tgtEl>
                                      </p:cBhvr>
                                    </p:animEffect>
                                  </p:childTnLst>
                                </p:cTn>
                              </p:par>
                              <p:par>
                                <p:cTn id="134" presetID="55" presetClass="entr" presetSubtype="0" fill="hold" grpId="0" nodeType="withEffect">
                                  <p:stCondLst>
                                    <p:cond delay="0"/>
                                  </p:stCondLst>
                                  <p:childTnLst>
                                    <p:set>
                                      <p:cBhvr>
                                        <p:cTn id="135" dur="1" fill="hold">
                                          <p:stCondLst>
                                            <p:cond delay="0"/>
                                          </p:stCondLst>
                                        </p:cTn>
                                        <p:tgtEl>
                                          <p:spTgt spid="106525"/>
                                        </p:tgtEl>
                                        <p:attrNameLst>
                                          <p:attrName>style.visibility</p:attrName>
                                        </p:attrNameLst>
                                      </p:cBhvr>
                                      <p:to>
                                        <p:strVal val="visible"/>
                                      </p:to>
                                    </p:set>
                                    <p:anim calcmode="lin" valueType="num">
                                      <p:cBhvr>
                                        <p:cTn id="136" dur="1000" fill="hold"/>
                                        <p:tgtEl>
                                          <p:spTgt spid="106525"/>
                                        </p:tgtEl>
                                        <p:attrNameLst>
                                          <p:attrName>ppt_w</p:attrName>
                                        </p:attrNameLst>
                                      </p:cBhvr>
                                      <p:tavLst>
                                        <p:tav tm="0">
                                          <p:val>
                                            <p:strVal val="#ppt_w*0.70"/>
                                          </p:val>
                                        </p:tav>
                                        <p:tav tm="100000">
                                          <p:val>
                                            <p:strVal val="#ppt_w"/>
                                          </p:val>
                                        </p:tav>
                                      </p:tavLst>
                                    </p:anim>
                                    <p:anim calcmode="lin" valueType="num">
                                      <p:cBhvr>
                                        <p:cTn id="137" dur="1000" fill="hold"/>
                                        <p:tgtEl>
                                          <p:spTgt spid="106525"/>
                                        </p:tgtEl>
                                        <p:attrNameLst>
                                          <p:attrName>ppt_h</p:attrName>
                                        </p:attrNameLst>
                                      </p:cBhvr>
                                      <p:tavLst>
                                        <p:tav tm="0">
                                          <p:val>
                                            <p:strVal val="#ppt_h"/>
                                          </p:val>
                                        </p:tav>
                                        <p:tav tm="100000">
                                          <p:val>
                                            <p:strVal val="#ppt_h"/>
                                          </p:val>
                                        </p:tav>
                                      </p:tavLst>
                                    </p:anim>
                                    <p:animEffect transition="in" filter="fade">
                                      <p:cBhvr>
                                        <p:cTn id="138" dur="1000"/>
                                        <p:tgtEl>
                                          <p:spTgt spid="106525"/>
                                        </p:tgtEl>
                                      </p:cBhvr>
                                    </p:animEffect>
                                  </p:childTnLst>
                                </p:cTn>
                              </p:par>
                            </p:childTnLst>
                          </p:cTn>
                        </p:par>
                        <p:par>
                          <p:cTn id="139" fill="hold">
                            <p:stCondLst>
                              <p:cond delay="2000"/>
                            </p:stCondLst>
                            <p:childTnLst>
                              <p:par>
                                <p:cTn id="140" presetID="12" presetClass="entr" presetSubtype="1" fill="hold" grpId="0" nodeType="afterEffect">
                                  <p:stCondLst>
                                    <p:cond delay="0"/>
                                  </p:stCondLst>
                                  <p:childTnLst>
                                    <p:set>
                                      <p:cBhvr>
                                        <p:cTn id="141" dur="1" fill="hold">
                                          <p:stCondLst>
                                            <p:cond delay="0"/>
                                          </p:stCondLst>
                                        </p:cTn>
                                        <p:tgtEl>
                                          <p:spTgt spid="106529"/>
                                        </p:tgtEl>
                                        <p:attrNameLst>
                                          <p:attrName>style.visibility</p:attrName>
                                        </p:attrNameLst>
                                      </p:cBhvr>
                                      <p:to>
                                        <p:strVal val="visible"/>
                                      </p:to>
                                    </p:set>
                                    <p:animEffect transition="in" filter="slide(fromTop)">
                                      <p:cBhvr>
                                        <p:cTn id="142" dur="500"/>
                                        <p:tgtEl>
                                          <p:spTgt spid="106529"/>
                                        </p:tgtEl>
                                      </p:cBhvr>
                                    </p:animEffect>
                                  </p:childTnLst>
                                </p:cTn>
                              </p:par>
                              <p:par>
                                <p:cTn id="143" presetID="12" presetClass="entr" presetSubtype="4" fill="hold" grpId="0" nodeType="withEffect">
                                  <p:stCondLst>
                                    <p:cond delay="0"/>
                                  </p:stCondLst>
                                  <p:childTnLst>
                                    <p:set>
                                      <p:cBhvr>
                                        <p:cTn id="144" dur="1" fill="hold">
                                          <p:stCondLst>
                                            <p:cond delay="0"/>
                                          </p:stCondLst>
                                        </p:cTn>
                                        <p:tgtEl>
                                          <p:spTgt spid="106528"/>
                                        </p:tgtEl>
                                        <p:attrNameLst>
                                          <p:attrName>style.visibility</p:attrName>
                                        </p:attrNameLst>
                                      </p:cBhvr>
                                      <p:to>
                                        <p:strVal val="visible"/>
                                      </p:to>
                                    </p:set>
                                    <p:animEffect transition="in" filter="slide(fromBottom)">
                                      <p:cBhvr>
                                        <p:cTn id="145" dur="500"/>
                                        <p:tgtEl>
                                          <p:spTgt spid="106528"/>
                                        </p:tgtEl>
                                      </p:cBhvr>
                                    </p:animEffect>
                                  </p:childTnLst>
                                </p:cTn>
                              </p:par>
                            </p:childTnLst>
                          </p:cTn>
                        </p:par>
                      </p:childTnLst>
                    </p:cTn>
                  </p:par>
                  <p:par>
                    <p:cTn id="146" fill="hold">
                      <p:stCondLst>
                        <p:cond delay="indefinite"/>
                      </p:stCondLst>
                      <p:childTnLst>
                        <p:par>
                          <p:cTn id="147" fill="hold">
                            <p:stCondLst>
                              <p:cond delay="0"/>
                            </p:stCondLst>
                            <p:childTnLst>
                              <p:par>
                                <p:cTn id="148" presetID="16" presetClass="entr" presetSubtype="42" fill="hold" nodeType="clickEffect">
                                  <p:stCondLst>
                                    <p:cond delay="0"/>
                                  </p:stCondLst>
                                  <p:childTnLst>
                                    <p:set>
                                      <p:cBhvr>
                                        <p:cTn id="149" dur="1" fill="hold">
                                          <p:stCondLst>
                                            <p:cond delay="0"/>
                                          </p:stCondLst>
                                        </p:cTn>
                                        <p:tgtEl>
                                          <p:spTgt spid="4"/>
                                        </p:tgtEl>
                                        <p:attrNameLst>
                                          <p:attrName>style.visibility</p:attrName>
                                        </p:attrNameLst>
                                      </p:cBhvr>
                                      <p:to>
                                        <p:strVal val="visible"/>
                                      </p:to>
                                    </p:set>
                                    <p:animEffect transition="in" filter="barn(outHorizontal)">
                                      <p:cBhvr>
                                        <p:cTn id="150" dur="500"/>
                                        <p:tgtEl>
                                          <p:spTgt spid="4"/>
                                        </p:tgtEl>
                                      </p:cBhvr>
                                    </p:animEffect>
                                  </p:childTnLst>
                                </p:cTn>
                              </p:par>
                            </p:childTnLst>
                          </p:cTn>
                        </p:par>
                      </p:childTnLst>
                    </p:cTn>
                  </p:par>
                  <p:par>
                    <p:cTn id="151" fill="hold">
                      <p:stCondLst>
                        <p:cond delay="indefinite"/>
                      </p:stCondLst>
                      <p:childTnLst>
                        <p:par>
                          <p:cTn id="152" fill="hold">
                            <p:stCondLst>
                              <p:cond delay="0"/>
                            </p:stCondLst>
                            <p:childTnLst>
                              <p:par>
                                <p:cTn id="153" presetID="12" presetClass="entr" presetSubtype="4" repeatCount="3000" fill="hold" nodeType="clickEffect">
                                  <p:stCondLst>
                                    <p:cond delay="0"/>
                                  </p:stCondLst>
                                  <p:childTnLst>
                                    <p:set>
                                      <p:cBhvr>
                                        <p:cTn id="154" dur="1" fill="hold">
                                          <p:stCondLst>
                                            <p:cond delay="0"/>
                                          </p:stCondLst>
                                        </p:cTn>
                                        <p:tgtEl>
                                          <p:spTgt spid="106514"/>
                                        </p:tgtEl>
                                        <p:attrNameLst>
                                          <p:attrName>style.visibility</p:attrName>
                                        </p:attrNameLst>
                                      </p:cBhvr>
                                      <p:to>
                                        <p:strVal val="visible"/>
                                      </p:to>
                                    </p:set>
                                    <p:animEffect transition="in" filter="slide(fromBottom)">
                                      <p:cBhvr>
                                        <p:cTn id="155" dur="500"/>
                                        <p:tgtEl>
                                          <p:spTgt spid="106514"/>
                                        </p:tgtEl>
                                      </p:cBhvr>
                                    </p:animEffect>
                                  </p:childTnLst>
                                </p:cTn>
                              </p:par>
                              <p:par>
                                <p:cTn id="156" presetID="12" presetClass="entr" presetSubtype="1" repeatCount="3000" fill="hold" nodeType="withEffect">
                                  <p:stCondLst>
                                    <p:cond delay="0"/>
                                  </p:stCondLst>
                                  <p:childTnLst>
                                    <p:set>
                                      <p:cBhvr>
                                        <p:cTn id="157" dur="1" fill="hold">
                                          <p:stCondLst>
                                            <p:cond delay="0"/>
                                          </p:stCondLst>
                                        </p:cTn>
                                        <p:tgtEl>
                                          <p:spTgt spid="106515"/>
                                        </p:tgtEl>
                                        <p:attrNameLst>
                                          <p:attrName>style.visibility</p:attrName>
                                        </p:attrNameLst>
                                      </p:cBhvr>
                                      <p:to>
                                        <p:strVal val="visible"/>
                                      </p:to>
                                    </p:set>
                                    <p:animEffect transition="in" filter="slide(fromTop)">
                                      <p:cBhvr>
                                        <p:cTn id="158" dur="500"/>
                                        <p:tgtEl>
                                          <p:spTgt spid="106515"/>
                                        </p:tgtEl>
                                      </p:cBhvr>
                                    </p:animEffect>
                                  </p:childTnLst>
                                </p:cTn>
                              </p:par>
                            </p:childTnLst>
                          </p:cTn>
                        </p:par>
                        <p:par>
                          <p:cTn id="159" fill="hold">
                            <p:stCondLst>
                              <p:cond delay="500"/>
                            </p:stCondLst>
                            <p:childTnLst>
                              <p:par>
                                <p:cTn id="160" presetID="12" presetClass="entr" presetSubtype="1" fill="hold" grpId="0" nodeType="afterEffect">
                                  <p:stCondLst>
                                    <p:cond delay="0"/>
                                  </p:stCondLst>
                                  <p:childTnLst>
                                    <p:set>
                                      <p:cBhvr>
                                        <p:cTn id="161" dur="1" fill="hold">
                                          <p:stCondLst>
                                            <p:cond delay="0"/>
                                          </p:stCondLst>
                                        </p:cTn>
                                        <p:tgtEl>
                                          <p:spTgt spid="106538"/>
                                        </p:tgtEl>
                                        <p:attrNameLst>
                                          <p:attrName>style.visibility</p:attrName>
                                        </p:attrNameLst>
                                      </p:cBhvr>
                                      <p:to>
                                        <p:strVal val="visible"/>
                                      </p:to>
                                    </p:set>
                                    <p:animEffect transition="in" filter="slide(fromTop)">
                                      <p:cBhvr>
                                        <p:cTn id="162" dur="500"/>
                                        <p:tgtEl>
                                          <p:spTgt spid="106538"/>
                                        </p:tgtEl>
                                      </p:cBhvr>
                                    </p:animEffect>
                                  </p:childTnLst>
                                </p:cTn>
                              </p:par>
                              <p:par>
                                <p:cTn id="163" presetID="12" presetClass="entr" presetSubtype="4" fill="hold" grpId="0" nodeType="withEffect">
                                  <p:stCondLst>
                                    <p:cond delay="0"/>
                                  </p:stCondLst>
                                  <p:childTnLst>
                                    <p:set>
                                      <p:cBhvr>
                                        <p:cTn id="164" dur="1" fill="hold">
                                          <p:stCondLst>
                                            <p:cond delay="0"/>
                                          </p:stCondLst>
                                        </p:cTn>
                                        <p:tgtEl>
                                          <p:spTgt spid="106537"/>
                                        </p:tgtEl>
                                        <p:attrNameLst>
                                          <p:attrName>style.visibility</p:attrName>
                                        </p:attrNameLst>
                                      </p:cBhvr>
                                      <p:to>
                                        <p:strVal val="visible"/>
                                      </p:to>
                                    </p:set>
                                    <p:animEffect transition="in" filter="slide(fromBottom)">
                                      <p:cBhvr>
                                        <p:cTn id="165" dur="500"/>
                                        <p:tgtEl>
                                          <p:spTgt spid="106537"/>
                                        </p:tgtEl>
                                      </p:cBhvr>
                                    </p:animEffect>
                                  </p:childTnLst>
                                </p:cTn>
                              </p:par>
                            </p:childTnLst>
                          </p:cTn>
                        </p:par>
                        <p:par>
                          <p:cTn id="166" fill="hold">
                            <p:stCondLst>
                              <p:cond delay="1000"/>
                            </p:stCondLst>
                            <p:childTnLst>
                              <p:par>
                                <p:cTn id="167" presetID="47" presetClass="entr" presetSubtype="0" fill="hold" grpId="0" nodeType="afterEffect">
                                  <p:stCondLst>
                                    <p:cond delay="0"/>
                                  </p:stCondLst>
                                  <p:childTnLst>
                                    <p:set>
                                      <p:cBhvr>
                                        <p:cTn id="168" dur="1" fill="hold">
                                          <p:stCondLst>
                                            <p:cond delay="0"/>
                                          </p:stCondLst>
                                        </p:cTn>
                                        <p:tgtEl>
                                          <p:spTgt spid="106521"/>
                                        </p:tgtEl>
                                        <p:attrNameLst>
                                          <p:attrName>style.visibility</p:attrName>
                                        </p:attrNameLst>
                                      </p:cBhvr>
                                      <p:to>
                                        <p:strVal val="visible"/>
                                      </p:to>
                                    </p:set>
                                    <p:animEffect transition="in" filter="fade">
                                      <p:cBhvr>
                                        <p:cTn id="169" dur="1000"/>
                                        <p:tgtEl>
                                          <p:spTgt spid="106521"/>
                                        </p:tgtEl>
                                      </p:cBhvr>
                                    </p:animEffect>
                                    <p:anim calcmode="lin" valueType="num">
                                      <p:cBhvr>
                                        <p:cTn id="170" dur="1000" fill="hold"/>
                                        <p:tgtEl>
                                          <p:spTgt spid="106521"/>
                                        </p:tgtEl>
                                        <p:attrNameLst>
                                          <p:attrName>ppt_x</p:attrName>
                                        </p:attrNameLst>
                                      </p:cBhvr>
                                      <p:tavLst>
                                        <p:tav tm="0">
                                          <p:val>
                                            <p:strVal val="#ppt_x"/>
                                          </p:val>
                                        </p:tav>
                                        <p:tav tm="100000">
                                          <p:val>
                                            <p:strVal val="#ppt_x"/>
                                          </p:val>
                                        </p:tav>
                                      </p:tavLst>
                                    </p:anim>
                                    <p:anim calcmode="lin" valueType="num">
                                      <p:cBhvr>
                                        <p:cTn id="171" dur="1000" fill="hold"/>
                                        <p:tgtEl>
                                          <p:spTgt spid="106521"/>
                                        </p:tgtEl>
                                        <p:attrNameLst>
                                          <p:attrName>ppt_y</p:attrName>
                                        </p:attrNameLst>
                                      </p:cBhvr>
                                      <p:tavLst>
                                        <p:tav tm="0">
                                          <p:val>
                                            <p:strVal val="#ppt_y-.1"/>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22" presetClass="entr" presetSubtype="1" fill="hold" nodeType="clickEffect">
                                  <p:stCondLst>
                                    <p:cond delay="0"/>
                                  </p:stCondLst>
                                  <p:childTnLst>
                                    <p:set>
                                      <p:cBhvr>
                                        <p:cTn id="175" dur="1" fill="hold">
                                          <p:stCondLst>
                                            <p:cond delay="0"/>
                                          </p:stCondLst>
                                        </p:cTn>
                                        <p:tgtEl>
                                          <p:spTgt spid="106564"/>
                                        </p:tgtEl>
                                        <p:attrNameLst>
                                          <p:attrName>style.visibility</p:attrName>
                                        </p:attrNameLst>
                                      </p:cBhvr>
                                      <p:to>
                                        <p:strVal val="visible"/>
                                      </p:to>
                                    </p:set>
                                    <p:animEffect transition="in" filter="wipe(up)">
                                      <p:cBhvr>
                                        <p:cTn id="176" dur="500"/>
                                        <p:tgtEl>
                                          <p:spTgt spid="106564"/>
                                        </p:tgtEl>
                                      </p:cBhvr>
                                    </p:animEffect>
                                  </p:childTnLst>
                                </p:cTn>
                              </p:par>
                              <p:par>
                                <p:cTn id="177" presetID="22" presetClass="entr" presetSubtype="1" fill="hold" grpId="0" nodeType="withEffect">
                                  <p:stCondLst>
                                    <p:cond delay="0"/>
                                  </p:stCondLst>
                                  <p:childTnLst>
                                    <p:set>
                                      <p:cBhvr>
                                        <p:cTn id="178" dur="1" fill="hold">
                                          <p:stCondLst>
                                            <p:cond delay="0"/>
                                          </p:stCondLst>
                                        </p:cTn>
                                        <p:tgtEl>
                                          <p:spTgt spid="106524"/>
                                        </p:tgtEl>
                                        <p:attrNameLst>
                                          <p:attrName>style.visibility</p:attrName>
                                        </p:attrNameLst>
                                      </p:cBhvr>
                                      <p:to>
                                        <p:strVal val="visible"/>
                                      </p:to>
                                    </p:set>
                                    <p:animEffect transition="in" filter="wipe(up)">
                                      <p:cBhvr>
                                        <p:cTn id="179" dur="500"/>
                                        <p:tgtEl>
                                          <p:spTgt spid="106524"/>
                                        </p:tgtEl>
                                      </p:cBhvr>
                                    </p:animEffect>
                                  </p:childTnLst>
                                </p:cTn>
                              </p:par>
                            </p:childTnLst>
                          </p:cTn>
                        </p:par>
                        <p:par>
                          <p:cTn id="180" fill="hold">
                            <p:stCondLst>
                              <p:cond delay="500"/>
                            </p:stCondLst>
                            <p:childTnLst>
                              <p:par>
                                <p:cTn id="181" presetID="22" presetClass="entr" presetSubtype="2" fill="hold" nodeType="afterEffect">
                                  <p:stCondLst>
                                    <p:cond delay="0"/>
                                  </p:stCondLst>
                                  <p:childTnLst>
                                    <p:set>
                                      <p:cBhvr>
                                        <p:cTn id="182" dur="1" fill="hold">
                                          <p:stCondLst>
                                            <p:cond delay="0"/>
                                          </p:stCondLst>
                                        </p:cTn>
                                        <p:tgtEl>
                                          <p:spTgt spid="106566"/>
                                        </p:tgtEl>
                                        <p:attrNameLst>
                                          <p:attrName>style.visibility</p:attrName>
                                        </p:attrNameLst>
                                      </p:cBhvr>
                                      <p:to>
                                        <p:strVal val="visible"/>
                                      </p:to>
                                    </p:set>
                                    <p:animEffect transition="in" filter="wipe(right)">
                                      <p:cBhvr>
                                        <p:cTn id="183" dur="500"/>
                                        <p:tgtEl>
                                          <p:spTgt spid="106566"/>
                                        </p:tgtEl>
                                      </p:cBhvr>
                                    </p:animEffect>
                                  </p:childTnLst>
                                </p:cTn>
                              </p:par>
                              <p:par>
                                <p:cTn id="184" presetID="22" presetClass="entr" presetSubtype="2" fill="hold" grpId="0" nodeType="withEffect">
                                  <p:stCondLst>
                                    <p:cond delay="0"/>
                                  </p:stCondLst>
                                  <p:childTnLst>
                                    <p:set>
                                      <p:cBhvr>
                                        <p:cTn id="185" dur="1" fill="hold">
                                          <p:stCondLst>
                                            <p:cond delay="0"/>
                                          </p:stCondLst>
                                        </p:cTn>
                                        <p:tgtEl>
                                          <p:spTgt spid="106544"/>
                                        </p:tgtEl>
                                        <p:attrNameLst>
                                          <p:attrName>style.visibility</p:attrName>
                                        </p:attrNameLst>
                                      </p:cBhvr>
                                      <p:to>
                                        <p:strVal val="visible"/>
                                      </p:to>
                                    </p:set>
                                    <p:animEffect transition="in" filter="wipe(right)">
                                      <p:cBhvr>
                                        <p:cTn id="186" dur="500"/>
                                        <p:tgtEl>
                                          <p:spTgt spid="106544"/>
                                        </p:tgtEl>
                                      </p:cBhvr>
                                    </p:animEffect>
                                  </p:childTnLst>
                                </p:cTn>
                              </p:par>
                            </p:childTnLst>
                          </p:cTn>
                        </p:par>
                        <p:par>
                          <p:cTn id="187" fill="hold">
                            <p:stCondLst>
                              <p:cond delay="1000"/>
                            </p:stCondLst>
                            <p:childTnLst>
                              <p:par>
                                <p:cTn id="188" presetID="47" presetClass="entr" presetSubtype="0" fill="hold" nodeType="afterEffect">
                                  <p:stCondLst>
                                    <p:cond delay="0"/>
                                  </p:stCondLst>
                                  <p:childTnLst>
                                    <p:set>
                                      <p:cBhvr>
                                        <p:cTn id="189" dur="1" fill="hold">
                                          <p:stCondLst>
                                            <p:cond delay="0"/>
                                          </p:stCondLst>
                                        </p:cTn>
                                        <p:tgtEl>
                                          <p:spTgt spid="6"/>
                                        </p:tgtEl>
                                        <p:attrNameLst>
                                          <p:attrName>style.visibility</p:attrName>
                                        </p:attrNameLst>
                                      </p:cBhvr>
                                      <p:to>
                                        <p:strVal val="visible"/>
                                      </p:to>
                                    </p:set>
                                    <p:animEffect transition="in" filter="fade">
                                      <p:cBhvr>
                                        <p:cTn id="190" dur="1000"/>
                                        <p:tgtEl>
                                          <p:spTgt spid="6"/>
                                        </p:tgtEl>
                                      </p:cBhvr>
                                    </p:animEffect>
                                    <p:anim calcmode="lin" valueType="num">
                                      <p:cBhvr>
                                        <p:cTn id="191" dur="1000" fill="hold"/>
                                        <p:tgtEl>
                                          <p:spTgt spid="6"/>
                                        </p:tgtEl>
                                        <p:attrNameLst>
                                          <p:attrName>ppt_x</p:attrName>
                                        </p:attrNameLst>
                                      </p:cBhvr>
                                      <p:tavLst>
                                        <p:tav tm="0">
                                          <p:val>
                                            <p:strVal val="#ppt_x"/>
                                          </p:val>
                                        </p:tav>
                                        <p:tav tm="100000">
                                          <p:val>
                                            <p:strVal val="#ppt_x"/>
                                          </p:val>
                                        </p:tav>
                                      </p:tavLst>
                                    </p:anim>
                                    <p:anim calcmode="lin" valueType="num">
                                      <p:cBhvr>
                                        <p:cTn id="19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22" presetClass="entr" presetSubtype="2" fill="hold" nodeType="clickEffect">
                                  <p:stCondLst>
                                    <p:cond delay="0"/>
                                  </p:stCondLst>
                                  <p:childTnLst>
                                    <p:set>
                                      <p:cBhvr>
                                        <p:cTn id="196" dur="1" fill="hold">
                                          <p:stCondLst>
                                            <p:cond delay="0"/>
                                          </p:stCondLst>
                                        </p:cTn>
                                        <p:tgtEl>
                                          <p:spTgt spid="106519"/>
                                        </p:tgtEl>
                                        <p:attrNameLst>
                                          <p:attrName>style.visibility</p:attrName>
                                        </p:attrNameLst>
                                      </p:cBhvr>
                                      <p:to>
                                        <p:strVal val="visible"/>
                                      </p:to>
                                    </p:set>
                                    <p:animEffect transition="in" filter="wipe(right)">
                                      <p:cBhvr>
                                        <p:cTn id="197" dur="500"/>
                                        <p:tgtEl>
                                          <p:spTgt spid="106519"/>
                                        </p:tgtEl>
                                      </p:cBhvr>
                                    </p:animEffect>
                                  </p:childTnLst>
                                </p:cTn>
                              </p:par>
                              <p:par>
                                <p:cTn id="198" presetID="22" presetClass="entr" presetSubtype="2" fill="hold" grpId="0" nodeType="withEffect">
                                  <p:stCondLst>
                                    <p:cond delay="0"/>
                                  </p:stCondLst>
                                  <p:childTnLst>
                                    <p:set>
                                      <p:cBhvr>
                                        <p:cTn id="199" dur="1" fill="hold">
                                          <p:stCondLst>
                                            <p:cond delay="0"/>
                                          </p:stCondLst>
                                        </p:cTn>
                                        <p:tgtEl>
                                          <p:spTgt spid="106545"/>
                                        </p:tgtEl>
                                        <p:attrNameLst>
                                          <p:attrName>style.visibility</p:attrName>
                                        </p:attrNameLst>
                                      </p:cBhvr>
                                      <p:to>
                                        <p:strVal val="visible"/>
                                      </p:to>
                                    </p:set>
                                    <p:animEffect transition="in" filter="wipe(right)">
                                      <p:cBhvr>
                                        <p:cTn id="200" dur="500"/>
                                        <p:tgtEl>
                                          <p:spTgt spid="106545"/>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2" fill="hold" nodeType="clickEffect">
                                  <p:stCondLst>
                                    <p:cond delay="0"/>
                                  </p:stCondLst>
                                  <p:childTnLst>
                                    <p:set>
                                      <p:cBhvr>
                                        <p:cTn id="204" dur="1" fill="hold">
                                          <p:stCondLst>
                                            <p:cond delay="0"/>
                                          </p:stCondLst>
                                        </p:cTn>
                                        <p:tgtEl>
                                          <p:spTgt spid="106517"/>
                                        </p:tgtEl>
                                        <p:attrNameLst>
                                          <p:attrName>style.visibility</p:attrName>
                                        </p:attrNameLst>
                                      </p:cBhvr>
                                      <p:to>
                                        <p:strVal val="visible"/>
                                      </p:to>
                                    </p:set>
                                    <p:animEffect transition="in" filter="wipe(right)">
                                      <p:cBhvr>
                                        <p:cTn id="205" dur="500"/>
                                        <p:tgtEl>
                                          <p:spTgt spid="106517"/>
                                        </p:tgtEl>
                                      </p:cBhvr>
                                    </p:animEffect>
                                  </p:childTnLst>
                                </p:cTn>
                              </p:par>
                              <p:par>
                                <p:cTn id="206" presetID="22" presetClass="entr" presetSubtype="2" fill="hold" grpId="0" nodeType="withEffect">
                                  <p:stCondLst>
                                    <p:cond delay="0"/>
                                  </p:stCondLst>
                                  <p:childTnLst>
                                    <p:set>
                                      <p:cBhvr>
                                        <p:cTn id="207" dur="1" fill="hold">
                                          <p:stCondLst>
                                            <p:cond delay="0"/>
                                          </p:stCondLst>
                                        </p:cTn>
                                        <p:tgtEl>
                                          <p:spTgt spid="106546"/>
                                        </p:tgtEl>
                                        <p:attrNameLst>
                                          <p:attrName>style.visibility</p:attrName>
                                        </p:attrNameLst>
                                      </p:cBhvr>
                                      <p:to>
                                        <p:strVal val="visible"/>
                                      </p:to>
                                    </p:set>
                                    <p:animEffect transition="in" filter="wipe(right)">
                                      <p:cBhvr>
                                        <p:cTn id="208" dur="500"/>
                                        <p:tgtEl>
                                          <p:spTgt spid="106546"/>
                                        </p:tgtEl>
                                      </p:cBhvr>
                                    </p:animEffect>
                                  </p:childTnLst>
                                </p:cTn>
                              </p:par>
                            </p:childTnLst>
                          </p:cTn>
                        </p:par>
                      </p:childTnLst>
                    </p:cTn>
                  </p:par>
                  <p:par>
                    <p:cTn id="209" fill="hold">
                      <p:stCondLst>
                        <p:cond delay="indefinite"/>
                      </p:stCondLst>
                      <p:childTnLst>
                        <p:par>
                          <p:cTn id="210" fill="hold">
                            <p:stCondLst>
                              <p:cond delay="0"/>
                            </p:stCondLst>
                            <p:childTnLst>
                              <p:par>
                                <p:cTn id="211" presetID="22" presetClass="entr" presetSubtype="2" fill="hold" nodeType="clickEffect">
                                  <p:stCondLst>
                                    <p:cond delay="0"/>
                                  </p:stCondLst>
                                  <p:childTnLst>
                                    <p:set>
                                      <p:cBhvr>
                                        <p:cTn id="212" dur="1" fill="hold">
                                          <p:stCondLst>
                                            <p:cond delay="0"/>
                                          </p:stCondLst>
                                        </p:cTn>
                                        <p:tgtEl>
                                          <p:spTgt spid="106518"/>
                                        </p:tgtEl>
                                        <p:attrNameLst>
                                          <p:attrName>style.visibility</p:attrName>
                                        </p:attrNameLst>
                                      </p:cBhvr>
                                      <p:to>
                                        <p:strVal val="visible"/>
                                      </p:to>
                                    </p:set>
                                    <p:animEffect transition="in" filter="wipe(right)">
                                      <p:cBhvr>
                                        <p:cTn id="213" dur="500"/>
                                        <p:tgtEl>
                                          <p:spTgt spid="106518"/>
                                        </p:tgtEl>
                                      </p:cBhvr>
                                    </p:animEffect>
                                  </p:childTnLst>
                                </p:cTn>
                              </p:par>
                              <p:par>
                                <p:cTn id="214" presetID="22" presetClass="entr" presetSubtype="2" fill="hold" grpId="0" nodeType="withEffect">
                                  <p:stCondLst>
                                    <p:cond delay="0"/>
                                  </p:stCondLst>
                                  <p:childTnLst>
                                    <p:set>
                                      <p:cBhvr>
                                        <p:cTn id="215" dur="1" fill="hold">
                                          <p:stCondLst>
                                            <p:cond delay="0"/>
                                          </p:stCondLst>
                                        </p:cTn>
                                        <p:tgtEl>
                                          <p:spTgt spid="106547"/>
                                        </p:tgtEl>
                                        <p:attrNameLst>
                                          <p:attrName>style.visibility</p:attrName>
                                        </p:attrNameLst>
                                      </p:cBhvr>
                                      <p:to>
                                        <p:strVal val="visible"/>
                                      </p:to>
                                    </p:set>
                                    <p:animEffect transition="in" filter="wipe(right)">
                                      <p:cBhvr>
                                        <p:cTn id="216" dur="500"/>
                                        <p:tgtEl>
                                          <p:spTgt spid="106547"/>
                                        </p:tgtEl>
                                      </p:cBhvr>
                                    </p:animEffect>
                                  </p:childTnLst>
                                </p:cTn>
                              </p:par>
                            </p:childTnLst>
                          </p:cTn>
                        </p:par>
                      </p:childTnLst>
                    </p:cTn>
                  </p:par>
                  <p:par>
                    <p:cTn id="217" fill="hold">
                      <p:stCondLst>
                        <p:cond delay="indefinite"/>
                      </p:stCondLst>
                      <p:childTnLst>
                        <p:par>
                          <p:cTn id="218" fill="hold">
                            <p:stCondLst>
                              <p:cond delay="0"/>
                            </p:stCondLst>
                            <p:childTnLst>
                              <p:par>
                                <p:cTn id="219" presetID="22" presetClass="entr" presetSubtype="1" fill="hold" nodeType="clickEffect">
                                  <p:stCondLst>
                                    <p:cond delay="0"/>
                                  </p:stCondLst>
                                  <p:childTnLst>
                                    <p:set>
                                      <p:cBhvr>
                                        <p:cTn id="220" dur="1" fill="hold">
                                          <p:stCondLst>
                                            <p:cond delay="0"/>
                                          </p:stCondLst>
                                        </p:cTn>
                                        <p:tgtEl>
                                          <p:spTgt spid="106520"/>
                                        </p:tgtEl>
                                        <p:attrNameLst>
                                          <p:attrName>style.visibility</p:attrName>
                                        </p:attrNameLst>
                                      </p:cBhvr>
                                      <p:to>
                                        <p:strVal val="visible"/>
                                      </p:to>
                                    </p:set>
                                    <p:animEffect transition="in" filter="wipe(up)">
                                      <p:cBhvr>
                                        <p:cTn id="221" dur="500"/>
                                        <p:tgtEl>
                                          <p:spTgt spid="106520"/>
                                        </p:tgtEl>
                                      </p:cBhvr>
                                    </p:animEffect>
                                  </p:childTnLst>
                                </p:cTn>
                              </p:par>
                              <p:par>
                                <p:cTn id="222" presetID="22" presetClass="entr" presetSubtype="1" fill="hold" grpId="0" nodeType="withEffect">
                                  <p:stCondLst>
                                    <p:cond delay="0"/>
                                  </p:stCondLst>
                                  <p:childTnLst>
                                    <p:set>
                                      <p:cBhvr>
                                        <p:cTn id="223" dur="1" fill="hold">
                                          <p:stCondLst>
                                            <p:cond delay="0"/>
                                          </p:stCondLst>
                                        </p:cTn>
                                        <p:tgtEl>
                                          <p:spTgt spid="106548"/>
                                        </p:tgtEl>
                                        <p:attrNameLst>
                                          <p:attrName>style.visibility</p:attrName>
                                        </p:attrNameLst>
                                      </p:cBhvr>
                                      <p:to>
                                        <p:strVal val="visible"/>
                                      </p:to>
                                    </p:set>
                                    <p:animEffect transition="in" filter="wipe(up)">
                                      <p:cBhvr>
                                        <p:cTn id="224" dur="500"/>
                                        <p:tgtEl>
                                          <p:spTgt spid="106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5" grpId="0" bldLvl="0" animBg="1"/>
      <p:bldP spid="106506" grpId="0" bldLvl="0" animBg="1"/>
      <p:bldP spid="106507" grpId="0" bldLvl="0" animBg="1"/>
      <p:bldP spid="106512" grpId="0"/>
      <p:bldP spid="106521" grpId="0"/>
      <p:bldP spid="106522" grpId="0"/>
      <p:bldP spid="106524" grpId="0"/>
      <p:bldP spid="106525" grpId="0" bldLvl="0" animBg="1"/>
      <p:bldP spid="106526" grpId="0"/>
      <p:bldP spid="106527" grpId="0"/>
      <p:bldP spid="106528" grpId="0"/>
      <p:bldP spid="106529" grpId="0"/>
      <p:bldP spid="106536" grpId="0"/>
      <p:bldP spid="106537" grpId="0"/>
      <p:bldP spid="106538" grpId="0"/>
      <p:bldP spid="106539" grpId="0"/>
      <p:bldP spid="106540" grpId="0"/>
      <p:bldP spid="106541" grpId="0"/>
      <p:bldP spid="106542" grpId="0"/>
      <p:bldP spid="106543" grpId="0"/>
      <p:bldP spid="106544" grpId="0"/>
      <p:bldP spid="106545" grpId="0"/>
      <p:bldP spid="106546" grpId="0"/>
      <p:bldP spid="106547" grpId="0"/>
      <p:bldP spid="106548" grpId="0"/>
      <p:bldP spid="106557" grpId="0"/>
      <p:bldP spid="106562" grpId="0" bldLvl="0" animBg="1"/>
      <p:bldP spid="10656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fld id="{CB4223F7-DEB8-48BF-8EDF-56C0893DCC5F}" type="slidenum">
              <a:rPr lang="zh-CN" altLang="en-US" sz="1200" smtClean="0">
                <a:latin typeface="Garamond" panose="02020404030301010803" pitchFamily="18" charset="0"/>
              </a:rPr>
            </a:fld>
            <a:endParaRPr lang="en-US" altLang="zh-CN" sz="1200">
              <a:latin typeface="Garamond" panose="02020404030301010803" pitchFamily="18" charset="0"/>
            </a:endParaRPr>
          </a:p>
        </p:txBody>
      </p:sp>
      <p:sp>
        <p:nvSpPr>
          <p:cNvPr id="1024008" name="Text Box 8"/>
          <p:cNvSpPr txBox="1">
            <a:spLocks noChangeArrowheads="1"/>
          </p:cNvSpPr>
          <p:nvPr/>
        </p:nvSpPr>
        <p:spPr bwMode="auto">
          <a:xfrm>
            <a:off x="250825" y="2349500"/>
            <a:ext cx="4327525"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625475">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145000"/>
              </a:lnSpc>
              <a:buSzPct val="130000"/>
              <a:buFont typeface="Wingdings" panose="05000000000000000000" pitchFamily="2" charset="2"/>
              <a:buChar char="F"/>
            </a:pPr>
            <a:r>
              <a:rPr lang="zh-CN" altLang="en-US" sz="2400">
                <a:solidFill>
                  <a:srgbClr val="0000FF"/>
                </a:solidFill>
              </a:rPr>
              <a:t> </a:t>
            </a:r>
            <a:r>
              <a:rPr lang="zh-CN" altLang="en-US" sz="2400">
                <a:solidFill>
                  <a:srgbClr val="008000"/>
                </a:solidFill>
              </a:rPr>
              <a:t>固结容器：</a:t>
            </a:r>
            <a:endParaRPr lang="zh-CN" altLang="en-US" sz="2400">
              <a:solidFill>
                <a:srgbClr val="008000"/>
              </a:solidFill>
            </a:endParaRPr>
          </a:p>
          <a:p>
            <a:pPr lvl="1">
              <a:lnSpc>
                <a:spcPct val="120000"/>
              </a:lnSpc>
              <a:buSzPct val="130000"/>
              <a:buFont typeface="Wingdings" panose="05000000000000000000" pitchFamily="2" charset="2"/>
              <a:buNone/>
            </a:pPr>
            <a:r>
              <a:rPr lang="zh-CN" altLang="en-US" sz="2400">
                <a:solidFill>
                  <a:srgbClr val="0000FF"/>
                </a:solidFill>
                <a:latin typeface="Times New Roman" panose="02020603050405020304" pitchFamily="18" charset="0"/>
              </a:rPr>
              <a:t>环刀、护环、导环、透水石、加压上盖和量表架等</a:t>
            </a:r>
            <a:endParaRPr lang="zh-CN" altLang="en-US" sz="2400">
              <a:solidFill>
                <a:srgbClr val="0000FF"/>
              </a:solidFill>
            </a:endParaRPr>
          </a:p>
          <a:p>
            <a:pPr>
              <a:lnSpc>
                <a:spcPct val="145000"/>
              </a:lnSpc>
              <a:buSzPct val="130000"/>
              <a:buFont typeface="Wingdings" panose="05000000000000000000" pitchFamily="2" charset="2"/>
              <a:buChar char="F"/>
            </a:pPr>
            <a:r>
              <a:rPr lang="zh-CN" altLang="en-US" sz="2400">
                <a:solidFill>
                  <a:srgbClr val="0000FF"/>
                </a:solidFill>
              </a:rPr>
              <a:t> </a:t>
            </a:r>
            <a:r>
              <a:rPr lang="zh-CN" altLang="en-US" sz="2400">
                <a:solidFill>
                  <a:srgbClr val="008000"/>
                </a:solidFill>
              </a:rPr>
              <a:t>加压设备：</a:t>
            </a:r>
            <a:r>
              <a:rPr lang="zh-CN" altLang="en-US" sz="2400">
                <a:solidFill>
                  <a:srgbClr val="0000FF"/>
                </a:solidFill>
              </a:rPr>
              <a:t>杠杆比例</a:t>
            </a:r>
            <a:r>
              <a:rPr lang="en-US" altLang="zh-CN" sz="2400">
                <a:solidFill>
                  <a:srgbClr val="0000FF"/>
                </a:solidFill>
              </a:rPr>
              <a:t>1:10</a:t>
            </a:r>
            <a:endParaRPr lang="zh-CN" altLang="en-US" sz="2400">
              <a:solidFill>
                <a:srgbClr val="0000FF"/>
              </a:solidFill>
            </a:endParaRPr>
          </a:p>
          <a:p>
            <a:pPr>
              <a:lnSpc>
                <a:spcPct val="145000"/>
              </a:lnSpc>
              <a:buSzPct val="130000"/>
              <a:buFont typeface="Wingdings" panose="05000000000000000000" pitchFamily="2" charset="2"/>
              <a:buChar char="F"/>
            </a:pPr>
            <a:r>
              <a:rPr lang="zh-CN" altLang="en-US" sz="2400">
                <a:solidFill>
                  <a:srgbClr val="0000FF"/>
                </a:solidFill>
              </a:rPr>
              <a:t> </a:t>
            </a:r>
            <a:r>
              <a:rPr lang="zh-CN" altLang="en-US" sz="2400">
                <a:solidFill>
                  <a:srgbClr val="008000"/>
                </a:solidFill>
              </a:rPr>
              <a:t>变形测量设备</a:t>
            </a:r>
            <a:endParaRPr lang="zh-CN" altLang="en-US" sz="2400">
              <a:solidFill>
                <a:srgbClr val="008000"/>
              </a:solidFill>
            </a:endParaRPr>
          </a:p>
        </p:txBody>
      </p:sp>
      <p:sp>
        <p:nvSpPr>
          <p:cNvPr id="1024009" name="Rectangle 9"/>
          <p:cNvSpPr>
            <a:spLocks noChangeArrowheads="1"/>
          </p:cNvSpPr>
          <p:nvPr/>
        </p:nvSpPr>
        <p:spPr bwMode="auto">
          <a:xfrm>
            <a:off x="862012" y="1422400"/>
            <a:ext cx="3105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None/>
            </a:pPr>
            <a:r>
              <a:rPr lang="zh-CN" altLang="en-US" sz="2400" dirty="0" smtClean="0">
                <a:solidFill>
                  <a:srgbClr val="990033"/>
                </a:solidFill>
                <a:latin typeface="黑体" panose="02010609060101010101" pitchFamily="49" charset="-122"/>
                <a:ea typeface="黑体" panose="02010609060101010101" pitchFamily="49" charset="-122"/>
              </a:rPr>
              <a:t>侧</a:t>
            </a:r>
            <a:r>
              <a:rPr lang="zh-CN" altLang="en-US" sz="2400" dirty="0">
                <a:solidFill>
                  <a:srgbClr val="990033"/>
                </a:solidFill>
                <a:latin typeface="黑体" panose="02010609060101010101" pitchFamily="49" charset="-122"/>
                <a:ea typeface="黑体" panose="02010609060101010101" pitchFamily="49" charset="-122"/>
              </a:rPr>
              <a:t>限压缩仪（固结仪）</a:t>
            </a:r>
            <a:endParaRPr lang="zh-CN" altLang="en-US" sz="2400" dirty="0">
              <a:solidFill>
                <a:srgbClr val="990033"/>
              </a:solidFill>
              <a:latin typeface="黑体" panose="02010609060101010101" pitchFamily="49" charset="-122"/>
              <a:ea typeface="黑体" panose="02010609060101010101" pitchFamily="49" charset="-122"/>
            </a:endParaRPr>
          </a:p>
        </p:txBody>
      </p:sp>
      <p:pic>
        <p:nvPicPr>
          <p:cNvPr id="1024010" name="Picture 10" descr="压缩"/>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191125" y="871538"/>
            <a:ext cx="3435350"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11" name="Text Box 11"/>
          <p:cNvSpPr txBox="1">
            <a:spLocks noChangeArrowheads="1"/>
          </p:cNvSpPr>
          <p:nvPr/>
        </p:nvSpPr>
        <p:spPr bwMode="auto">
          <a:xfrm>
            <a:off x="5834063" y="4606925"/>
            <a:ext cx="1023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a:solidFill>
                  <a:srgbClr val="008000"/>
                </a:solidFill>
                <a:latin typeface="Times New Roman" panose="02020603050405020304" pitchFamily="18" charset="0"/>
              </a:rPr>
              <a:t>支架</a:t>
            </a:r>
            <a:endParaRPr lang="zh-CN" altLang="en-US" sz="2400">
              <a:solidFill>
                <a:srgbClr val="008000"/>
              </a:solidFill>
              <a:latin typeface="Times New Roman" panose="02020603050405020304" pitchFamily="18" charset="0"/>
            </a:endParaRPr>
          </a:p>
        </p:txBody>
      </p:sp>
      <p:sp>
        <p:nvSpPr>
          <p:cNvPr id="1024012" name="Text Box 12"/>
          <p:cNvSpPr txBox="1">
            <a:spLocks noChangeArrowheads="1"/>
          </p:cNvSpPr>
          <p:nvPr/>
        </p:nvSpPr>
        <p:spPr bwMode="auto">
          <a:xfrm>
            <a:off x="8128000" y="3794125"/>
            <a:ext cx="5492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a:solidFill>
                  <a:srgbClr val="008000"/>
                </a:solidFill>
                <a:latin typeface="Times New Roman" panose="02020603050405020304" pitchFamily="18" charset="0"/>
              </a:rPr>
              <a:t>加压设备</a:t>
            </a:r>
            <a:endParaRPr lang="zh-CN" altLang="en-US" sz="2400">
              <a:solidFill>
                <a:srgbClr val="008000"/>
              </a:solidFill>
              <a:latin typeface="Times New Roman" panose="02020603050405020304" pitchFamily="18" charset="0"/>
            </a:endParaRPr>
          </a:p>
        </p:txBody>
      </p:sp>
      <p:sp>
        <p:nvSpPr>
          <p:cNvPr id="1024013" name="Text Box 13"/>
          <p:cNvSpPr txBox="1">
            <a:spLocks noChangeArrowheads="1"/>
          </p:cNvSpPr>
          <p:nvPr/>
        </p:nvSpPr>
        <p:spPr bwMode="auto">
          <a:xfrm>
            <a:off x="7237413" y="1439863"/>
            <a:ext cx="144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a:solidFill>
                  <a:srgbClr val="008000"/>
                </a:solidFill>
                <a:latin typeface="Times New Roman" panose="02020603050405020304" pitchFamily="18" charset="0"/>
              </a:rPr>
              <a:t>固结容器</a:t>
            </a:r>
            <a:endParaRPr lang="zh-CN" altLang="en-US" sz="2400">
              <a:solidFill>
                <a:srgbClr val="008000"/>
              </a:solidFill>
              <a:latin typeface="Times New Roman" panose="02020603050405020304" pitchFamily="18" charset="0"/>
            </a:endParaRPr>
          </a:p>
        </p:txBody>
      </p:sp>
      <p:sp>
        <p:nvSpPr>
          <p:cNvPr id="1024014" name="Line 14"/>
          <p:cNvSpPr>
            <a:spLocks noChangeShapeType="1"/>
          </p:cNvSpPr>
          <p:nvPr/>
        </p:nvSpPr>
        <p:spPr bwMode="auto">
          <a:xfrm flipV="1">
            <a:off x="6718300" y="1797050"/>
            <a:ext cx="519113" cy="304800"/>
          </a:xfrm>
          <a:prstGeom prst="line">
            <a:avLst/>
          </a:prstGeom>
          <a:noFill/>
          <a:ln w="19050">
            <a:solidFill>
              <a:srgbClr val="0000FF"/>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24015" name="Text Box 15"/>
          <p:cNvSpPr txBox="1">
            <a:spLocks noChangeArrowheads="1"/>
          </p:cNvSpPr>
          <p:nvPr/>
        </p:nvSpPr>
        <p:spPr bwMode="auto">
          <a:xfrm>
            <a:off x="7054850" y="965200"/>
            <a:ext cx="144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a:solidFill>
                  <a:srgbClr val="008000"/>
                </a:solidFill>
                <a:latin typeface="Times New Roman" panose="02020603050405020304" pitchFamily="18" charset="0"/>
              </a:rPr>
              <a:t>变形测量</a:t>
            </a:r>
            <a:endParaRPr lang="zh-CN" altLang="en-US" sz="2400">
              <a:solidFill>
                <a:srgbClr val="008000"/>
              </a:solidFill>
              <a:latin typeface="Times New Roman" panose="02020603050405020304" pitchFamily="18" charset="0"/>
            </a:endParaRPr>
          </a:p>
        </p:txBody>
      </p:sp>
      <p:sp>
        <p:nvSpPr>
          <p:cNvPr id="1024016" name="Line 16"/>
          <p:cNvSpPr>
            <a:spLocks noChangeShapeType="1"/>
          </p:cNvSpPr>
          <p:nvPr/>
        </p:nvSpPr>
        <p:spPr bwMode="auto">
          <a:xfrm flipV="1">
            <a:off x="6657975" y="1279525"/>
            <a:ext cx="427038" cy="198438"/>
          </a:xfrm>
          <a:prstGeom prst="line">
            <a:avLst/>
          </a:prstGeom>
          <a:noFill/>
          <a:ln w="19050">
            <a:solidFill>
              <a:srgbClr val="0000FF"/>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 name="矩形 1"/>
          <p:cNvSpPr/>
          <p:nvPr/>
        </p:nvSpPr>
        <p:spPr>
          <a:xfrm>
            <a:off x="2788036" y="501869"/>
            <a:ext cx="3046027" cy="493148"/>
          </a:xfrm>
          <a:prstGeom prst="rect">
            <a:avLst/>
          </a:prstGeom>
          <a:solidFill>
            <a:srgbClr val="FFC000"/>
          </a:solidFill>
        </p:spPr>
        <p:txBody>
          <a:bodyPr wrap="none">
            <a:spAutoFit/>
          </a:bodyPr>
          <a:lstStyle/>
          <a:p>
            <a:pPr eaLnBrk="1" hangingPunct="1">
              <a:lnSpc>
                <a:spcPct val="120000"/>
              </a:lnSpc>
              <a:defRPr/>
            </a:pPr>
            <a:r>
              <a:rPr lang="zh-CN" altLang="en-US" sz="2400" b="1" dirty="0">
                <a:latin typeface="Times New Roman" panose="02020603050405020304" pitchFamily="18" charset="0"/>
              </a:rPr>
              <a:t>固结试验和压缩曲线 </a:t>
            </a:r>
            <a:endParaRPr lang="zh-CN" altLang="en-US" sz="2400" b="1" dirty="0">
              <a:latin typeface="Times New Roman" panose="02020603050405020304" pitchFamily="18" charset="0"/>
            </a:endParaRPr>
          </a:p>
        </p:txBody>
      </p:sp>
      <p:sp>
        <p:nvSpPr>
          <p:cNvPr id="16" name="Rectangle 6"/>
          <p:cNvSpPr>
            <a:spLocks noChangeArrowheads="1"/>
          </p:cNvSpPr>
          <p:nvPr/>
        </p:nvSpPr>
        <p:spPr bwMode="auto">
          <a:xfrm>
            <a:off x="0" y="0"/>
            <a:ext cx="525780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b="1" dirty="0">
                <a:solidFill>
                  <a:srgbClr val="FF3300"/>
                </a:solidFill>
                <a:latin typeface="Times New Roman" panose="02020603050405020304" pitchFamily="18" charset="0"/>
                <a:ea typeface="+mj-ea"/>
                <a:cs typeface="Times New Roman" panose="02020603050405020304" pitchFamily="18" charset="0"/>
              </a:rPr>
              <a:t>§4</a:t>
            </a:r>
            <a:r>
              <a:rPr lang="en-US" altLang="zh-CN" sz="3200" b="1" dirty="0" smtClean="0">
                <a:solidFill>
                  <a:srgbClr val="FF3300"/>
                </a:solidFill>
                <a:latin typeface="Times New Roman" panose="02020603050405020304" pitchFamily="18" charset="0"/>
                <a:ea typeface="+mj-ea"/>
                <a:cs typeface="Times New Roman" panose="02020603050405020304" pitchFamily="18" charset="0"/>
              </a:rPr>
              <a:t>.2 </a:t>
            </a:r>
            <a:r>
              <a:rPr lang="zh-CN" altLang="en-US" sz="3200" b="1" dirty="0" smtClean="0">
                <a:solidFill>
                  <a:srgbClr val="FF3300"/>
                </a:solidFill>
                <a:latin typeface="Times New Roman" panose="02020603050405020304" pitchFamily="18" charset="0"/>
                <a:ea typeface="+mj-ea"/>
                <a:cs typeface="Times New Roman" panose="02020603050405020304" pitchFamily="18" charset="0"/>
              </a:rPr>
              <a:t>固结试验及压缩性指标</a:t>
            </a:r>
            <a:endParaRPr lang="zh-CN" altLang="en-US" sz="32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009"/>
                                        </p:tgtEl>
                                        <p:attrNameLst>
                                          <p:attrName>style.visibility</p:attrName>
                                        </p:attrNameLst>
                                      </p:cBhvr>
                                      <p:to>
                                        <p:strVal val="visible"/>
                                      </p:to>
                                    </p:set>
                                    <p:animEffect transition="in" filter="wipe(left)">
                                      <p:cBhvr>
                                        <p:cTn id="7" dur="500"/>
                                        <p:tgtEl>
                                          <p:spTgt spid="102400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24010"/>
                                        </p:tgtEl>
                                        <p:attrNameLst>
                                          <p:attrName>style.visibility</p:attrName>
                                        </p:attrNameLst>
                                      </p:cBhvr>
                                      <p:to>
                                        <p:strVal val="visible"/>
                                      </p:to>
                                    </p:set>
                                    <p:animEffect transition="in" filter="wipe(left)">
                                      <p:cBhvr>
                                        <p:cTn id="11" dur="500"/>
                                        <p:tgtEl>
                                          <p:spTgt spid="10240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24011"/>
                                        </p:tgtEl>
                                        <p:attrNameLst>
                                          <p:attrName>style.visibility</p:attrName>
                                        </p:attrNameLst>
                                      </p:cBhvr>
                                      <p:to>
                                        <p:strVal val="visible"/>
                                      </p:to>
                                    </p:set>
                                    <p:animEffect transition="in" filter="wipe(left)">
                                      <p:cBhvr>
                                        <p:cTn id="15" dur="500"/>
                                        <p:tgtEl>
                                          <p:spTgt spid="10240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24008">
                                            <p:txEl>
                                              <p:pRg st="0" end="0"/>
                                            </p:txEl>
                                          </p:spTgt>
                                        </p:tgtEl>
                                        <p:attrNameLst>
                                          <p:attrName>style.visibility</p:attrName>
                                        </p:attrNameLst>
                                      </p:cBhvr>
                                      <p:to>
                                        <p:strVal val="visible"/>
                                      </p:to>
                                    </p:set>
                                    <p:animEffect transition="in" filter="wipe(left)">
                                      <p:cBhvr>
                                        <p:cTn id="20" dur="500"/>
                                        <p:tgtEl>
                                          <p:spTgt spid="1024008">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24008">
                                            <p:txEl>
                                              <p:pRg st="1" end="1"/>
                                            </p:txEl>
                                          </p:spTgt>
                                        </p:tgtEl>
                                        <p:attrNameLst>
                                          <p:attrName>style.visibility</p:attrName>
                                        </p:attrNameLst>
                                      </p:cBhvr>
                                      <p:to>
                                        <p:strVal val="visible"/>
                                      </p:to>
                                    </p:set>
                                    <p:animEffect transition="in" filter="wipe(left)">
                                      <p:cBhvr>
                                        <p:cTn id="23" dur="500"/>
                                        <p:tgtEl>
                                          <p:spTgt spid="1024008">
                                            <p:txEl>
                                              <p:pRg st="1" end="1"/>
                                            </p:txEl>
                                          </p:spTgt>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024013"/>
                                        </p:tgtEl>
                                        <p:attrNameLst>
                                          <p:attrName>style.visibility</p:attrName>
                                        </p:attrNameLst>
                                      </p:cBhvr>
                                      <p:to>
                                        <p:strVal val="visible"/>
                                      </p:to>
                                    </p:set>
                                    <p:animEffect transition="in" filter="wipe(left)">
                                      <p:cBhvr>
                                        <p:cTn id="27" dur="500"/>
                                        <p:tgtEl>
                                          <p:spTgt spid="1024013"/>
                                        </p:tgtEl>
                                      </p:cBhvr>
                                    </p:animEffect>
                                  </p:childTnLst>
                                </p:cTn>
                              </p:par>
                            </p:childTnLst>
                          </p:cTn>
                        </p:par>
                        <p:par>
                          <p:cTn id="28" fill="hold">
                            <p:stCondLst>
                              <p:cond delay="1000"/>
                            </p:stCondLst>
                            <p:childTnLst>
                              <p:par>
                                <p:cTn id="29" presetID="22" presetClass="entr" presetSubtype="2" fill="hold" nodeType="afterEffect">
                                  <p:stCondLst>
                                    <p:cond delay="0"/>
                                  </p:stCondLst>
                                  <p:childTnLst>
                                    <p:set>
                                      <p:cBhvr>
                                        <p:cTn id="30" dur="1" fill="hold">
                                          <p:stCondLst>
                                            <p:cond delay="0"/>
                                          </p:stCondLst>
                                        </p:cTn>
                                        <p:tgtEl>
                                          <p:spTgt spid="1024014"/>
                                        </p:tgtEl>
                                        <p:attrNameLst>
                                          <p:attrName>style.visibility</p:attrName>
                                        </p:attrNameLst>
                                      </p:cBhvr>
                                      <p:to>
                                        <p:strVal val="visible"/>
                                      </p:to>
                                    </p:set>
                                    <p:animEffect transition="in" filter="wipe(right)">
                                      <p:cBhvr>
                                        <p:cTn id="31" dur="500"/>
                                        <p:tgtEl>
                                          <p:spTgt spid="10240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24008">
                                            <p:txEl>
                                              <p:pRg st="2" end="2"/>
                                            </p:txEl>
                                          </p:spTgt>
                                        </p:tgtEl>
                                        <p:attrNameLst>
                                          <p:attrName>style.visibility</p:attrName>
                                        </p:attrNameLst>
                                      </p:cBhvr>
                                      <p:to>
                                        <p:strVal val="visible"/>
                                      </p:to>
                                    </p:set>
                                    <p:animEffect transition="in" filter="wipe(left)">
                                      <p:cBhvr>
                                        <p:cTn id="36" dur="500"/>
                                        <p:tgtEl>
                                          <p:spTgt spid="1024008">
                                            <p:txEl>
                                              <p:pRg st="2" end="2"/>
                                            </p:txEl>
                                          </p:spTgt>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1024012"/>
                                        </p:tgtEl>
                                        <p:attrNameLst>
                                          <p:attrName>style.visibility</p:attrName>
                                        </p:attrNameLst>
                                      </p:cBhvr>
                                      <p:to>
                                        <p:strVal val="visible"/>
                                      </p:to>
                                    </p:set>
                                    <p:animEffect transition="in" filter="wipe(up)">
                                      <p:cBhvr>
                                        <p:cTn id="40" dur="500"/>
                                        <p:tgtEl>
                                          <p:spTgt spid="10240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024008">
                                            <p:txEl>
                                              <p:pRg st="3" end="3"/>
                                            </p:txEl>
                                          </p:spTgt>
                                        </p:tgtEl>
                                        <p:attrNameLst>
                                          <p:attrName>style.visibility</p:attrName>
                                        </p:attrNameLst>
                                      </p:cBhvr>
                                      <p:to>
                                        <p:strVal val="visible"/>
                                      </p:to>
                                    </p:set>
                                    <p:animEffect transition="in" filter="wipe(left)">
                                      <p:cBhvr>
                                        <p:cTn id="45" dur="500"/>
                                        <p:tgtEl>
                                          <p:spTgt spid="1024008">
                                            <p:txEl>
                                              <p:pRg st="3" end="3"/>
                                            </p:txEl>
                                          </p:spTgt>
                                        </p:tgtEl>
                                      </p:cBhvr>
                                    </p:animEffect>
                                  </p:childTnLst>
                                </p:cTn>
                              </p:par>
                            </p:childTnLst>
                          </p:cTn>
                        </p:par>
                        <p:par>
                          <p:cTn id="46" fill="hold">
                            <p:stCondLst>
                              <p:cond delay="500"/>
                            </p:stCondLst>
                            <p:childTnLst>
                              <p:par>
                                <p:cTn id="47" presetID="22" presetClass="entr" presetSubtype="2" fill="hold" nodeType="afterEffect">
                                  <p:stCondLst>
                                    <p:cond delay="0"/>
                                  </p:stCondLst>
                                  <p:childTnLst>
                                    <p:set>
                                      <p:cBhvr>
                                        <p:cTn id="48" dur="1" fill="hold">
                                          <p:stCondLst>
                                            <p:cond delay="0"/>
                                          </p:stCondLst>
                                        </p:cTn>
                                        <p:tgtEl>
                                          <p:spTgt spid="1024016"/>
                                        </p:tgtEl>
                                        <p:attrNameLst>
                                          <p:attrName>style.visibility</p:attrName>
                                        </p:attrNameLst>
                                      </p:cBhvr>
                                      <p:to>
                                        <p:strVal val="visible"/>
                                      </p:to>
                                    </p:set>
                                    <p:animEffect transition="in" filter="wipe(right)">
                                      <p:cBhvr>
                                        <p:cTn id="49" dur="500"/>
                                        <p:tgtEl>
                                          <p:spTgt spid="1024016"/>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024015"/>
                                        </p:tgtEl>
                                        <p:attrNameLst>
                                          <p:attrName>style.visibility</p:attrName>
                                        </p:attrNameLst>
                                      </p:cBhvr>
                                      <p:to>
                                        <p:strVal val="visible"/>
                                      </p:to>
                                    </p:set>
                                    <p:animEffect transition="in" filter="wipe(left)">
                                      <p:cBhvr>
                                        <p:cTn id="53" dur="500"/>
                                        <p:tgtEl>
                                          <p:spTgt spid="1024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08" grpId="0" build="p"/>
      <p:bldP spid="1024009" grpId="0"/>
      <p:bldP spid="1024011" grpId="0"/>
      <p:bldP spid="1024012" grpId="0"/>
      <p:bldP spid="1024013" grpId="0"/>
      <p:bldP spid="1024015"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灯片编号占位符 1"/>
          <p:cNvSpPr txBox="1">
            <a:spLocks noGrp="1" noChangeArrowheads="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fld id="{238B757B-C654-48F1-B46F-5E427B1E9CE1}" type="slidenum">
              <a:rPr lang="zh-CN" altLang="en-US" sz="1200">
                <a:latin typeface="Garamond" panose="02020404030301010803" pitchFamily="18" charset="0"/>
              </a:rPr>
            </a:fld>
            <a:endParaRPr lang="zh-CN" altLang="en-US" sz="1200">
              <a:latin typeface="Garamond" panose="02020404030301010803" pitchFamily="18" charset="0"/>
            </a:endParaRPr>
          </a:p>
        </p:txBody>
      </p:sp>
      <p:sp>
        <p:nvSpPr>
          <p:cNvPr id="107523" name="Rectangle 12"/>
          <p:cNvSpPr>
            <a:spLocks noChangeArrowheads="1"/>
          </p:cNvSpPr>
          <p:nvPr/>
        </p:nvSpPr>
        <p:spPr bwMode="auto">
          <a:xfrm>
            <a:off x="988495" y="588986"/>
            <a:ext cx="1836862" cy="461665"/>
          </a:xfrm>
          <a:prstGeom prst="rect">
            <a:avLst/>
          </a:prstGeom>
          <a:solidFill>
            <a:srgbClr val="FFC000"/>
          </a:solidFill>
          <a:ln>
            <a:noFill/>
          </a:ln>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dirty="0" smtClean="0">
                <a:latin typeface="Arial Black" panose="020B0A04020102020204" pitchFamily="34" charset="0"/>
              </a:rPr>
              <a:t>地基</a:t>
            </a:r>
            <a:r>
              <a:rPr lang="zh-CN" altLang="en-US" sz="2400" dirty="0" smtClean="0">
                <a:latin typeface="Times New Roman" panose="02020603050405020304" pitchFamily="18" charset="0"/>
              </a:rPr>
              <a:t>固结度</a:t>
            </a:r>
            <a:endParaRPr lang="zh-CN" altLang="en-US" sz="2400" i="1" baseline="-25000" dirty="0">
              <a:latin typeface="Times New Roman" panose="02020603050405020304" pitchFamily="18" charset="0"/>
            </a:endParaRPr>
          </a:p>
        </p:txBody>
      </p:sp>
      <p:sp>
        <p:nvSpPr>
          <p:cNvPr id="107524" name="Rectangle 13"/>
          <p:cNvSpPr>
            <a:spLocks noChangeArrowheads="1"/>
          </p:cNvSpPr>
          <p:nvPr/>
        </p:nvSpPr>
        <p:spPr bwMode="auto">
          <a:xfrm>
            <a:off x="468313" y="1881188"/>
            <a:ext cx="1565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
            </a:pPr>
            <a:r>
              <a:rPr lang="en-US" altLang="zh-CN">
                <a:solidFill>
                  <a:srgbClr val="008000"/>
                </a:solidFill>
              </a:rPr>
              <a:t> </a:t>
            </a:r>
            <a:r>
              <a:rPr lang="zh-CN" altLang="en-US">
                <a:solidFill>
                  <a:srgbClr val="008000"/>
                </a:solidFill>
              </a:rPr>
              <a:t>一点</a:t>
            </a:r>
            <a:r>
              <a:rPr lang="en-US" altLang="zh-CN">
                <a:solidFill>
                  <a:srgbClr val="008000"/>
                </a:solidFill>
                <a:latin typeface="Times New Roman" panose="02020603050405020304" pitchFamily="18" charset="0"/>
              </a:rPr>
              <a:t>M</a:t>
            </a:r>
            <a:r>
              <a:rPr lang="en-US" altLang="zh-CN">
                <a:solidFill>
                  <a:srgbClr val="008000"/>
                </a:solidFill>
                <a:latin typeface="Arial Black" panose="020B0A04020102020204" pitchFamily="34" charset="0"/>
              </a:rPr>
              <a:t>：</a:t>
            </a:r>
            <a:endParaRPr lang="zh-CN" altLang="en-US">
              <a:solidFill>
                <a:srgbClr val="008000"/>
              </a:solidFill>
              <a:latin typeface="Arial Black" panose="020B0A04020102020204" pitchFamily="34" charset="0"/>
            </a:endParaRPr>
          </a:p>
        </p:txBody>
      </p:sp>
      <p:sp>
        <p:nvSpPr>
          <p:cNvPr id="107525" name="Rectangle 14"/>
          <p:cNvSpPr>
            <a:spLocks noChangeArrowheads="1"/>
          </p:cNvSpPr>
          <p:nvPr/>
        </p:nvSpPr>
        <p:spPr bwMode="auto">
          <a:xfrm>
            <a:off x="468313" y="4076700"/>
            <a:ext cx="1565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
            </a:pPr>
            <a:r>
              <a:rPr lang="zh-CN" altLang="en-US">
                <a:solidFill>
                  <a:srgbClr val="008000"/>
                </a:solidFill>
              </a:rPr>
              <a:t> 地 层：</a:t>
            </a:r>
            <a:endParaRPr lang="zh-CN" altLang="en-US">
              <a:solidFill>
                <a:srgbClr val="008000"/>
              </a:solidFill>
            </a:endParaRPr>
          </a:p>
        </p:txBody>
      </p:sp>
      <p:sp>
        <p:nvSpPr>
          <p:cNvPr id="107526" name="Rectangle 16"/>
          <p:cNvSpPr>
            <a:spLocks noChangeArrowheads="1"/>
          </p:cNvSpPr>
          <p:nvPr/>
        </p:nvSpPr>
        <p:spPr bwMode="auto">
          <a:xfrm>
            <a:off x="611188" y="4581525"/>
            <a:ext cx="22526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0000FF"/>
                </a:solidFill>
                <a:latin typeface="Times New Roman" panose="02020603050405020304" pitchFamily="18" charset="0"/>
                <a:ea typeface="黑体" panose="02010609060101010101" pitchFamily="49" charset="-122"/>
              </a:rPr>
              <a:t>一层土的平均固结度</a:t>
            </a:r>
            <a:endParaRPr lang="zh-CN" altLang="en-US">
              <a:solidFill>
                <a:srgbClr val="0000FF"/>
              </a:solidFill>
              <a:latin typeface="Times New Roman" panose="02020603050405020304" pitchFamily="18" charset="0"/>
              <a:ea typeface="黑体" panose="02010609060101010101" pitchFamily="49" charset="-122"/>
            </a:endParaRPr>
          </a:p>
        </p:txBody>
      </p:sp>
      <p:sp>
        <p:nvSpPr>
          <p:cNvPr id="107527" name="Rectangle 17"/>
          <p:cNvSpPr>
            <a:spLocks noChangeArrowheads="1"/>
          </p:cNvSpPr>
          <p:nvPr/>
        </p:nvSpPr>
        <p:spPr bwMode="auto">
          <a:xfrm>
            <a:off x="539750" y="3278188"/>
            <a:ext cx="5184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en-US" altLang="zh-CN">
                <a:solidFill>
                  <a:srgbClr val="0000FF"/>
                </a:solidFill>
                <a:latin typeface="Times New Roman" panose="02020603050405020304" pitchFamily="18" charset="0"/>
              </a:rPr>
              <a:t>U</a:t>
            </a:r>
            <a:r>
              <a:rPr lang="en-US" altLang="zh-CN" baseline="-25000">
                <a:solidFill>
                  <a:srgbClr val="0000FF"/>
                </a:solidFill>
                <a:latin typeface="Times New Roman" panose="02020603050405020304" pitchFamily="18" charset="0"/>
              </a:rPr>
              <a:t>z,t</a:t>
            </a:r>
            <a:r>
              <a:rPr lang="en-US" altLang="zh-CN">
                <a:solidFill>
                  <a:srgbClr val="0000FF"/>
                </a:solidFill>
                <a:latin typeface="Times New Roman" panose="02020603050405020304" pitchFamily="18" charset="0"/>
              </a:rPr>
              <a:t>=0</a:t>
            </a:r>
            <a:r>
              <a:rPr lang="zh-CN" altLang="en-US">
                <a:solidFill>
                  <a:srgbClr val="0000FF"/>
                </a:solidFill>
                <a:latin typeface="Times New Roman" panose="02020603050405020304" pitchFamily="18" charset="0"/>
              </a:rPr>
              <a:t>～1：表征总应力中有效应力所占比例</a:t>
            </a:r>
            <a:endParaRPr lang="zh-CN" altLang="en-US">
              <a:solidFill>
                <a:srgbClr val="0000FF"/>
              </a:solidFill>
              <a:latin typeface="Times New Roman" panose="02020603050405020304" pitchFamily="18" charset="0"/>
            </a:endParaRPr>
          </a:p>
        </p:txBody>
      </p:sp>
      <p:graphicFrame>
        <p:nvGraphicFramePr>
          <p:cNvPr id="107528" name="Object 8"/>
          <p:cNvGraphicFramePr>
            <a:graphicFrameLocks noChangeAspect="1"/>
          </p:cNvGraphicFramePr>
          <p:nvPr/>
        </p:nvGraphicFramePr>
        <p:xfrm>
          <a:off x="611188" y="2349500"/>
          <a:ext cx="1236662" cy="796925"/>
        </p:xfrm>
        <a:graphic>
          <a:graphicData uri="http://schemas.openxmlformats.org/presentationml/2006/ole">
            <mc:AlternateContent xmlns:mc="http://schemas.openxmlformats.org/markup-compatibility/2006">
              <mc:Choice xmlns:v="urn:schemas-microsoft-com:vml" Requires="v">
                <p:oleObj spid="_x0000_s93291" name="" r:id="rId1" imgW="708025" imgH="462280" progId="Equation.3">
                  <p:embed/>
                </p:oleObj>
              </mc:Choice>
              <mc:Fallback>
                <p:oleObj name="" r:id="rId1" imgW="708025" imgH="462280" progId="Equation.3">
                  <p:embed/>
                  <p:pic>
                    <p:nvPicPr>
                      <p:cNvPr id="0" name="Object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349500"/>
                        <a:ext cx="1236662"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7529" name="Object 9"/>
          <p:cNvGraphicFramePr>
            <a:graphicFrameLocks noChangeAspect="1"/>
          </p:cNvGraphicFramePr>
          <p:nvPr/>
        </p:nvGraphicFramePr>
        <p:xfrm>
          <a:off x="611188" y="5084763"/>
          <a:ext cx="4968875" cy="979487"/>
        </p:xfrm>
        <a:graphic>
          <a:graphicData uri="http://schemas.openxmlformats.org/presentationml/2006/ole">
            <mc:AlternateContent xmlns:mc="http://schemas.openxmlformats.org/markup-compatibility/2006">
              <mc:Choice xmlns:v="urn:schemas-microsoft-com:vml" Requires="v">
                <p:oleObj spid="_x0000_s93292" name="" r:id="rId3" imgW="3274060" imgH="638810" progId="Equation.3">
                  <p:embed/>
                </p:oleObj>
              </mc:Choice>
              <mc:Fallback>
                <p:oleObj name="" r:id="rId3" imgW="3274060" imgH="63881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5084763"/>
                        <a:ext cx="4968875"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10602" name="Rectangle 21"/>
          <p:cNvSpPr>
            <a:spLocks noChangeArrowheads="1"/>
          </p:cNvSpPr>
          <p:nvPr/>
        </p:nvSpPr>
        <p:spPr bwMode="auto">
          <a:xfrm>
            <a:off x="838200" y="2743200"/>
            <a:ext cx="7696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graphicFrame>
        <p:nvGraphicFramePr>
          <p:cNvPr id="107531" name="Object 11"/>
          <p:cNvGraphicFramePr>
            <a:graphicFrameLocks noChangeAspect="1"/>
          </p:cNvGraphicFramePr>
          <p:nvPr/>
        </p:nvGraphicFramePr>
        <p:xfrm>
          <a:off x="2843213" y="2349500"/>
          <a:ext cx="3384550" cy="795338"/>
        </p:xfrm>
        <a:graphic>
          <a:graphicData uri="http://schemas.openxmlformats.org/presentationml/2006/ole">
            <mc:AlternateContent xmlns:mc="http://schemas.openxmlformats.org/markup-compatibility/2006">
              <mc:Choice xmlns:v="urn:schemas-microsoft-com:vml" Requires="v">
                <p:oleObj spid="_x0000_s93293" name="" r:id="rId5" imgW="1943100" imgH="457200" progId="Equation.3">
                  <p:embed/>
                </p:oleObj>
              </mc:Choice>
              <mc:Fallback>
                <p:oleObj name="" r:id="rId5" imgW="1943100" imgH="457200"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2349500"/>
                        <a:ext cx="33845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nvGrpSpPr>
          <p:cNvPr id="3" name="Group 12"/>
          <p:cNvGrpSpPr/>
          <p:nvPr/>
        </p:nvGrpSpPr>
        <p:grpSpPr bwMode="auto">
          <a:xfrm>
            <a:off x="6477000" y="908050"/>
            <a:ext cx="2038350" cy="2335213"/>
            <a:chOff x="0" y="0"/>
            <a:chExt cx="1284" cy="1471"/>
          </a:xfrm>
        </p:grpSpPr>
        <p:grpSp>
          <p:nvGrpSpPr>
            <p:cNvPr id="110608" name="Group 13"/>
            <p:cNvGrpSpPr/>
            <p:nvPr/>
          </p:nvGrpSpPr>
          <p:grpSpPr bwMode="auto">
            <a:xfrm>
              <a:off x="206" y="0"/>
              <a:ext cx="1078" cy="1471"/>
              <a:chOff x="0" y="0"/>
              <a:chExt cx="1078" cy="1471"/>
            </a:xfrm>
          </p:grpSpPr>
          <p:grpSp>
            <p:nvGrpSpPr>
              <p:cNvPr id="110611" name="Group 14"/>
              <p:cNvGrpSpPr/>
              <p:nvPr/>
            </p:nvGrpSpPr>
            <p:grpSpPr bwMode="auto">
              <a:xfrm>
                <a:off x="4" y="0"/>
                <a:ext cx="1067" cy="165"/>
                <a:chOff x="0" y="0"/>
                <a:chExt cx="1067" cy="165"/>
              </a:xfrm>
            </p:grpSpPr>
            <p:sp>
              <p:nvSpPr>
                <p:cNvPr id="110625" name="Line 255"/>
                <p:cNvSpPr>
                  <a:spLocks noChangeShapeType="1"/>
                </p:cNvSpPr>
                <p:nvPr/>
              </p:nvSpPr>
              <p:spPr bwMode="auto">
                <a:xfrm>
                  <a:off x="0"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110626" name="Line 256"/>
                <p:cNvSpPr>
                  <a:spLocks noChangeShapeType="1"/>
                </p:cNvSpPr>
                <p:nvPr/>
              </p:nvSpPr>
              <p:spPr bwMode="auto">
                <a:xfrm>
                  <a:off x="119"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110627" name="Line 257"/>
                <p:cNvSpPr>
                  <a:spLocks noChangeShapeType="1"/>
                </p:cNvSpPr>
                <p:nvPr/>
              </p:nvSpPr>
              <p:spPr bwMode="auto">
                <a:xfrm>
                  <a:off x="238"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110628" name="Line 258"/>
                <p:cNvSpPr>
                  <a:spLocks noChangeShapeType="1"/>
                </p:cNvSpPr>
                <p:nvPr/>
              </p:nvSpPr>
              <p:spPr bwMode="auto">
                <a:xfrm>
                  <a:off x="356"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110629" name="Line 259"/>
                <p:cNvSpPr>
                  <a:spLocks noChangeShapeType="1"/>
                </p:cNvSpPr>
                <p:nvPr/>
              </p:nvSpPr>
              <p:spPr bwMode="auto">
                <a:xfrm>
                  <a:off x="475"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110630" name="Line 260"/>
                <p:cNvSpPr>
                  <a:spLocks noChangeShapeType="1"/>
                </p:cNvSpPr>
                <p:nvPr/>
              </p:nvSpPr>
              <p:spPr bwMode="auto">
                <a:xfrm>
                  <a:off x="592"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110631" name="Line 261"/>
                <p:cNvSpPr>
                  <a:spLocks noChangeShapeType="1"/>
                </p:cNvSpPr>
                <p:nvPr/>
              </p:nvSpPr>
              <p:spPr bwMode="auto">
                <a:xfrm>
                  <a:off x="711"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110632" name="Line 262"/>
                <p:cNvSpPr>
                  <a:spLocks noChangeShapeType="1"/>
                </p:cNvSpPr>
                <p:nvPr/>
              </p:nvSpPr>
              <p:spPr bwMode="auto">
                <a:xfrm>
                  <a:off x="830"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110633" name="Line 263"/>
                <p:cNvSpPr>
                  <a:spLocks noChangeShapeType="1"/>
                </p:cNvSpPr>
                <p:nvPr/>
              </p:nvSpPr>
              <p:spPr bwMode="auto">
                <a:xfrm>
                  <a:off x="948"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110634" name="Line 264"/>
                <p:cNvSpPr>
                  <a:spLocks noChangeShapeType="1"/>
                </p:cNvSpPr>
                <p:nvPr/>
              </p:nvSpPr>
              <p:spPr bwMode="auto">
                <a:xfrm>
                  <a:off x="1067" y="0"/>
                  <a:ext cx="0" cy="165"/>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grpSp>
          <p:sp>
            <p:nvSpPr>
              <p:cNvPr id="110612" name="Rectangle 265" descr="深色上对角线"/>
              <p:cNvSpPr>
                <a:spLocks noChangeArrowheads="1"/>
              </p:cNvSpPr>
              <p:nvPr/>
            </p:nvSpPr>
            <p:spPr bwMode="auto">
              <a:xfrm>
                <a:off x="0" y="1088"/>
                <a:ext cx="1078" cy="93"/>
              </a:xfrm>
              <a:prstGeom prst="rect">
                <a:avLst/>
              </a:prstGeom>
              <a:blipFill dpi="0" rotWithShape="0">
                <a:blip r:embed="rId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10613" name="Rectangle 266" descr="小纸屑"/>
              <p:cNvSpPr>
                <a:spLocks noChangeArrowheads="1"/>
              </p:cNvSpPr>
              <p:nvPr/>
            </p:nvSpPr>
            <p:spPr bwMode="auto">
              <a:xfrm>
                <a:off x="0" y="162"/>
                <a:ext cx="1078" cy="926"/>
              </a:xfrm>
              <a:prstGeom prst="rect">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graphicFrame>
            <p:nvGraphicFramePr>
              <p:cNvPr id="110614" name="Object 27"/>
              <p:cNvGraphicFramePr>
                <a:graphicFrameLocks noChangeAspect="1"/>
              </p:cNvGraphicFramePr>
              <p:nvPr/>
            </p:nvGraphicFramePr>
            <p:xfrm>
              <a:off x="534" y="1275"/>
              <a:ext cx="201" cy="196"/>
            </p:xfrm>
            <a:graphic>
              <a:graphicData uri="http://schemas.openxmlformats.org/presentationml/2006/ole">
                <mc:AlternateContent xmlns:mc="http://schemas.openxmlformats.org/markup-compatibility/2006">
                  <mc:Choice xmlns:v="urn:schemas-microsoft-com:vml" Requires="v">
                    <p:oleObj spid="_x0000_s93294" name="" r:id="rId9" imgW="186690" imgH="206375" progId="Equation.3">
                      <p:embed/>
                    </p:oleObj>
                  </mc:Choice>
                  <mc:Fallback>
                    <p:oleObj name="" r:id="rId9" imgW="186690" imgH="206375" progId="Equation.3">
                      <p:embed/>
                      <p:pic>
                        <p:nvPicPr>
                          <p:cNvPr id="0" name="Object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4" y="1275"/>
                            <a:ext cx="20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10615" name="Line 268"/>
              <p:cNvSpPr>
                <a:spLocks noChangeShapeType="1"/>
              </p:cNvSpPr>
              <p:nvPr/>
            </p:nvSpPr>
            <p:spPr bwMode="auto">
              <a:xfrm>
                <a:off x="314" y="1179"/>
                <a:ext cx="0" cy="240"/>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0616" name="Line 269"/>
              <p:cNvSpPr>
                <a:spLocks noChangeShapeType="1"/>
              </p:cNvSpPr>
              <p:nvPr/>
            </p:nvSpPr>
            <p:spPr bwMode="auto">
              <a:xfrm>
                <a:off x="897" y="1179"/>
                <a:ext cx="0" cy="240"/>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0617" name="Rectangle 270"/>
              <p:cNvSpPr>
                <a:spLocks noChangeAspect="1" noChangeArrowheads="1"/>
              </p:cNvSpPr>
              <p:nvPr/>
            </p:nvSpPr>
            <p:spPr bwMode="auto">
              <a:xfrm>
                <a:off x="310" y="165"/>
                <a:ext cx="590" cy="923"/>
              </a:xfrm>
              <a:prstGeom prst="rect">
                <a:avLst/>
              </a:prstGeom>
              <a:solidFill>
                <a:srgbClr val="FF5050"/>
              </a:solidFill>
              <a:ln w="9525">
                <a:solidFill>
                  <a:srgbClr val="FF5050"/>
                </a:solidFill>
                <a:miter lim="800000"/>
              </a:ln>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666633"/>
                  </a:solidFill>
                </a:endParaRPr>
              </a:p>
            </p:txBody>
          </p:sp>
          <p:sp>
            <p:nvSpPr>
              <p:cNvPr id="110618" name="Freeform 271"/>
              <p:cNvSpPr>
                <a:spLocks noChangeArrowheads="1"/>
              </p:cNvSpPr>
              <p:nvPr/>
            </p:nvSpPr>
            <p:spPr bwMode="auto">
              <a:xfrm flipH="1">
                <a:off x="457" y="168"/>
                <a:ext cx="446" cy="920"/>
              </a:xfrm>
              <a:custGeom>
                <a:avLst/>
                <a:gdLst>
                  <a:gd name="T0" fmla="*/ 0 w 446"/>
                  <a:gd name="T1" fmla="*/ 0 h 920"/>
                  <a:gd name="T2" fmla="*/ 56 w 446"/>
                  <a:gd name="T3" fmla="*/ 29 h 920"/>
                  <a:gd name="T4" fmla="*/ 170 w 446"/>
                  <a:gd name="T5" fmla="*/ 127 h 920"/>
                  <a:gd name="T6" fmla="*/ 282 w 446"/>
                  <a:gd name="T7" fmla="*/ 263 h 920"/>
                  <a:gd name="T8" fmla="*/ 356 w 446"/>
                  <a:gd name="T9" fmla="*/ 401 h 920"/>
                  <a:gd name="T10" fmla="*/ 396 w 446"/>
                  <a:gd name="T11" fmla="*/ 531 h 920"/>
                  <a:gd name="T12" fmla="*/ 418 w 446"/>
                  <a:gd name="T13" fmla="*/ 641 h 920"/>
                  <a:gd name="T14" fmla="*/ 432 w 446"/>
                  <a:gd name="T15" fmla="*/ 741 h 920"/>
                  <a:gd name="T16" fmla="*/ 444 w 446"/>
                  <a:gd name="T17" fmla="*/ 851 h 920"/>
                  <a:gd name="T18" fmla="*/ 446 w 446"/>
                  <a:gd name="T19" fmla="*/ 917 h 920"/>
                  <a:gd name="T20" fmla="*/ 1 w 446"/>
                  <a:gd name="T21" fmla="*/ 920 h 920"/>
                  <a:gd name="T22" fmla="*/ 0 w 446"/>
                  <a:gd name="T23" fmla="*/ 0 h 9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6" h="920">
                    <a:moveTo>
                      <a:pt x="0" y="0"/>
                    </a:moveTo>
                    <a:lnTo>
                      <a:pt x="56" y="29"/>
                    </a:lnTo>
                    <a:cubicBezTo>
                      <a:pt x="84" y="50"/>
                      <a:pt x="132" y="88"/>
                      <a:pt x="170" y="127"/>
                    </a:cubicBezTo>
                    <a:cubicBezTo>
                      <a:pt x="208" y="166"/>
                      <a:pt x="251" y="217"/>
                      <a:pt x="282" y="263"/>
                    </a:cubicBezTo>
                    <a:cubicBezTo>
                      <a:pt x="313" y="309"/>
                      <a:pt x="337" y="356"/>
                      <a:pt x="356" y="401"/>
                    </a:cubicBezTo>
                    <a:cubicBezTo>
                      <a:pt x="375" y="446"/>
                      <a:pt x="386" y="491"/>
                      <a:pt x="396" y="531"/>
                    </a:cubicBezTo>
                    <a:cubicBezTo>
                      <a:pt x="406" y="571"/>
                      <a:pt x="412" y="606"/>
                      <a:pt x="418" y="641"/>
                    </a:cubicBezTo>
                    <a:cubicBezTo>
                      <a:pt x="424" y="676"/>
                      <a:pt x="428" y="706"/>
                      <a:pt x="432" y="741"/>
                    </a:cubicBezTo>
                    <a:cubicBezTo>
                      <a:pt x="436" y="776"/>
                      <a:pt x="442" y="822"/>
                      <a:pt x="444" y="851"/>
                    </a:cubicBezTo>
                    <a:lnTo>
                      <a:pt x="446" y="917"/>
                    </a:lnTo>
                    <a:lnTo>
                      <a:pt x="1" y="920"/>
                    </a:lnTo>
                    <a:lnTo>
                      <a:pt x="0" y="0"/>
                    </a:lnTo>
                    <a:close/>
                  </a:path>
                </a:pathLst>
              </a:custGeom>
              <a:solidFill>
                <a:srgbClr val="3333FF"/>
              </a:solidFill>
              <a:ln w="9525">
                <a:solidFill>
                  <a:srgbClr val="3333FF"/>
                </a:solidFill>
                <a:round/>
              </a:ln>
            </p:spPr>
            <p:txBody>
              <a:bodyPr/>
              <a:lstStyle/>
              <a:p>
                <a:endParaRPr lang="zh-CN" altLang="en-US"/>
              </a:p>
            </p:txBody>
          </p:sp>
          <p:sp>
            <p:nvSpPr>
              <p:cNvPr id="110619" name="Line 272"/>
              <p:cNvSpPr>
                <a:spLocks noChangeShapeType="1"/>
              </p:cNvSpPr>
              <p:nvPr/>
            </p:nvSpPr>
            <p:spPr bwMode="auto">
              <a:xfrm>
                <a:off x="597" y="313"/>
                <a:ext cx="0" cy="240"/>
              </a:xfrm>
              <a:prstGeom prst="line">
                <a:avLst/>
              </a:prstGeom>
              <a:noFill/>
              <a:ln w="19050">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0620" name="Freeform 273"/>
              <p:cNvSpPr>
                <a:spLocks noChangeArrowheads="1"/>
              </p:cNvSpPr>
              <p:nvPr/>
            </p:nvSpPr>
            <p:spPr bwMode="auto">
              <a:xfrm>
                <a:off x="593" y="457"/>
                <a:ext cx="315" cy="1"/>
              </a:xfrm>
              <a:custGeom>
                <a:avLst/>
                <a:gdLst>
                  <a:gd name="T0" fmla="*/ 0 w 315"/>
                  <a:gd name="T1" fmla="*/ 0 h 1"/>
                  <a:gd name="T2" fmla="*/ 315 w 315"/>
                  <a:gd name="T3" fmla="*/ 0 h 1"/>
                  <a:gd name="T4" fmla="*/ 0 60000 65536"/>
                  <a:gd name="T5" fmla="*/ 0 60000 65536"/>
                </a:gdLst>
                <a:ahLst/>
                <a:cxnLst>
                  <a:cxn ang="T4">
                    <a:pos x="T0" y="T1"/>
                  </a:cxn>
                  <a:cxn ang="T5">
                    <a:pos x="T2" y="T3"/>
                  </a:cxn>
                </a:cxnLst>
                <a:rect l="0" t="0" r="r" b="b"/>
                <a:pathLst>
                  <a:path w="315" h="1">
                    <a:moveTo>
                      <a:pt x="0" y="0"/>
                    </a:moveTo>
                    <a:lnTo>
                      <a:pt x="315" y="0"/>
                    </a:lnTo>
                  </a:path>
                </a:pathLst>
              </a:custGeom>
              <a:noFill/>
              <a:ln w="38100">
                <a:solidFill>
                  <a:srgbClr val="FFFF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graphicFrame>
            <p:nvGraphicFramePr>
              <p:cNvPr id="110621" name="Object 34"/>
              <p:cNvGraphicFramePr>
                <a:graphicFrameLocks noChangeAspect="1"/>
              </p:cNvGraphicFramePr>
              <p:nvPr/>
            </p:nvGraphicFramePr>
            <p:xfrm>
              <a:off x="306" y="453"/>
              <a:ext cx="272" cy="272"/>
            </p:xfrm>
            <a:graphic>
              <a:graphicData uri="http://schemas.openxmlformats.org/presentationml/2006/ole">
                <mc:AlternateContent xmlns:mc="http://schemas.openxmlformats.org/markup-compatibility/2006">
                  <mc:Choice xmlns:v="urn:schemas-microsoft-com:vml" Requires="v">
                    <p:oleObj spid="_x0000_s93295" name="" r:id="rId11" imgW="245745" imgH="236220" progId="Equation.3">
                      <p:embed/>
                    </p:oleObj>
                  </mc:Choice>
                  <mc:Fallback>
                    <p:oleObj name="" r:id="rId11" imgW="245745" imgH="236220" progId="Equation.3">
                      <p:embed/>
                      <p:pic>
                        <p:nvPicPr>
                          <p:cNvPr id="0" name="Object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6" y="453"/>
                            <a:ext cx="272"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10622" name="Freeform 275"/>
              <p:cNvSpPr>
                <a:spLocks noChangeArrowheads="1"/>
              </p:cNvSpPr>
              <p:nvPr/>
            </p:nvSpPr>
            <p:spPr bwMode="auto">
              <a:xfrm>
                <a:off x="306" y="459"/>
                <a:ext cx="285" cy="1"/>
              </a:xfrm>
              <a:custGeom>
                <a:avLst/>
                <a:gdLst>
                  <a:gd name="T0" fmla="*/ 0 w 285"/>
                  <a:gd name="T1" fmla="*/ 0 h 1"/>
                  <a:gd name="T2" fmla="*/ 285 w 285"/>
                  <a:gd name="T3" fmla="*/ 0 h 1"/>
                  <a:gd name="T4" fmla="*/ 0 60000 65536"/>
                  <a:gd name="T5" fmla="*/ 0 60000 65536"/>
                </a:gdLst>
                <a:ahLst/>
                <a:cxnLst>
                  <a:cxn ang="T4">
                    <a:pos x="T0" y="T1"/>
                  </a:cxn>
                  <a:cxn ang="T5">
                    <a:pos x="T2" y="T3"/>
                  </a:cxn>
                </a:cxnLst>
                <a:rect l="0" t="0" r="r" b="b"/>
                <a:pathLst>
                  <a:path w="285" h="1">
                    <a:moveTo>
                      <a:pt x="0" y="0"/>
                    </a:moveTo>
                    <a:lnTo>
                      <a:pt x="285" y="0"/>
                    </a:lnTo>
                  </a:path>
                </a:pathLst>
              </a:custGeom>
              <a:noFill/>
              <a:ln w="38100">
                <a:solidFill>
                  <a:srgbClr val="FFFF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0623" name="Line 276"/>
              <p:cNvSpPr>
                <a:spLocks noChangeShapeType="1"/>
              </p:cNvSpPr>
              <p:nvPr/>
            </p:nvSpPr>
            <p:spPr bwMode="auto">
              <a:xfrm>
                <a:off x="307" y="1315"/>
                <a:ext cx="590" cy="0"/>
              </a:xfrm>
              <a:prstGeom prst="line">
                <a:avLst/>
              </a:prstGeom>
              <a:noFill/>
              <a:ln w="19050">
                <a:solidFill>
                  <a:srgbClr val="990033"/>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110624" name="Object 37"/>
              <p:cNvGraphicFramePr>
                <a:graphicFrameLocks noChangeAspect="1"/>
              </p:cNvGraphicFramePr>
              <p:nvPr/>
            </p:nvGraphicFramePr>
            <p:xfrm>
              <a:off x="636" y="453"/>
              <a:ext cx="226" cy="272"/>
            </p:xfrm>
            <a:graphic>
              <a:graphicData uri="http://schemas.openxmlformats.org/presentationml/2006/ole">
                <mc:AlternateContent xmlns:mc="http://schemas.openxmlformats.org/markup-compatibility/2006">
                  <mc:Choice xmlns:v="urn:schemas-microsoft-com:vml" Requires="v">
                    <p:oleObj spid="_x0000_s93296" name="" r:id="rId13" imgW="236220" imgH="236220" progId="Equation.3">
                      <p:embed/>
                    </p:oleObj>
                  </mc:Choice>
                  <mc:Fallback>
                    <p:oleObj name="" r:id="rId13" imgW="236220" imgH="236220" progId="Equation.3">
                      <p:embed/>
                      <p:pic>
                        <p:nvPicPr>
                          <p:cNvPr id="0" name="Object 3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6" y="453"/>
                            <a:ext cx="226"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sp>
          <p:nvSpPr>
            <p:cNvPr id="110609" name="Line 280"/>
            <p:cNvSpPr>
              <a:spLocks noChangeShapeType="1"/>
            </p:cNvSpPr>
            <p:nvPr/>
          </p:nvSpPr>
          <p:spPr bwMode="auto">
            <a:xfrm>
              <a:off x="297" y="144"/>
              <a:ext cx="0" cy="959"/>
            </a:xfrm>
            <a:prstGeom prst="line">
              <a:avLst/>
            </a:prstGeom>
            <a:noFill/>
            <a:ln w="38100">
              <a:solidFill>
                <a:srgbClr val="000000"/>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110610" name="Object 39"/>
            <p:cNvGraphicFramePr>
              <a:graphicFrameLocks noChangeAspect="1"/>
            </p:cNvGraphicFramePr>
            <p:nvPr/>
          </p:nvGraphicFramePr>
          <p:xfrm>
            <a:off x="0" y="515"/>
            <a:ext cx="151" cy="150"/>
          </p:xfrm>
          <a:graphic>
            <a:graphicData uri="http://schemas.openxmlformats.org/presentationml/2006/ole">
              <mc:AlternateContent xmlns:mc="http://schemas.openxmlformats.org/markup-compatibility/2006">
                <mc:Choice xmlns:v="urn:schemas-microsoft-com:vml" Requires="v">
                  <p:oleObj spid="_x0000_s93297" name="" r:id="rId15" imgW="157480" imgH="157480" progId="Equation.3">
                    <p:embed/>
                  </p:oleObj>
                </mc:Choice>
                <mc:Fallback>
                  <p:oleObj name="" r:id="rId15" imgW="157480" imgH="157480" progId="Equation.3">
                    <p:embed/>
                    <p:pic>
                      <p:nvPicPr>
                        <p:cNvPr id="0" name="Object 3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515"/>
                          <a:ext cx="151"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sp>
        <p:nvSpPr>
          <p:cNvPr id="107560" name="Text Box 282"/>
          <p:cNvSpPr txBox="1">
            <a:spLocks noChangeArrowheads="1"/>
          </p:cNvSpPr>
          <p:nvPr/>
        </p:nvSpPr>
        <p:spPr bwMode="auto">
          <a:xfrm>
            <a:off x="522871" y="1216819"/>
            <a:ext cx="187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dirty="0">
                <a:solidFill>
                  <a:srgbClr val="800000"/>
                </a:solidFill>
              </a:rPr>
              <a:t>1</a:t>
            </a:r>
            <a:r>
              <a:rPr lang="zh-CN" altLang="en-US" dirty="0">
                <a:solidFill>
                  <a:srgbClr val="800000"/>
                </a:solidFill>
              </a:rPr>
              <a:t>、基本概念</a:t>
            </a:r>
            <a:endParaRPr lang="zh-CN" altLang="en-US" dirty="0">
              <a:solidFill>
                <a:srgbClr val="800000"/>
              </a:solidFill>
            </a:endParaRPr>
          </a:p>
        </p:txBody>
      </p:sp>
      <p:sp>
        <p:nvSpPr>
          <p:cNvPr id="107561" name="AutoShape 283"/>
          <p:cNvSpPr>
            <a:spLocks noChangeArrowheads="1"/>
          </p:cNvSpPr>
          <p:nvPr/>
        </p:nvSpPr>
        <p:spPr bwMode="auto">
          <a:xfrm>
            <a:off x="2051050" y="2565400"/>
            <a:ext cx="504825" cy="360363"/>
          </a:xfrm>
          <a:prstGeom prst="rightArrow">
            <a:avLst>
              <a:gd name="adj1" fmla="val 50000"/>
              <a:gd name="adj2" fmla="val 35003"/>
            </a:avLst>
          </a:prstGeom>
          <a:solidFill>
            <a:srgbClr val="990033"/>
          </a:solidFill>
          <a:ln w="9525">
            <a:solidFill>
              <a:srgbClr val="990033"/>
            </a:solidFill>
            <a:miter lim="800000"/>
          </a:ln>
        </p:spPr>
        <p:txBody>
          <a:bodyPr wrap="none"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07562" name="Text Box 284"/>
          <p:cNvSpPr txBox="1">
            <a:spLocks noChangeArrowheads="1"/>
          </p:cNvSpPr>
          <p:nvPr/>
        </p:nvSpPr>
        <p:spPr bwMode="auto">
          <a:xfrm>
            <a:off x="8316913" y="1447800"/>
            <a:ext cx="395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a:t>M</a:t>
            </a:r>
            <a:endParaRPr lang="en-US" altLang="zh-CN"/>
          </a:p>
        </p:txBody>
      </p:sp>
      <p:sp>
        <p:nvSpPr>
          <p:cNvPr id="43" name="Rectangle 5"/>
          <p:cNvSpPr>
            <a:spLocks noChangeArrowheads="1"/>
          </p:cNvSpPr>
          <p:nvPr/>
        </p:nvSpPr>
        <p:spPr bwMode="auto">
          <a:xfrm>
            <a:off x="1" y="0"/>
            <a:ext cx="5364088"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.4 </a:t>
            </a:r>
            <a:r>
              <a:rPr lang="zh-CN" altLang="en-US" sz="3200" dirty="0">
                <a:solidFill>
                  <a:srgbClr val="FF3300"/>
                </a:solidFill>
                <a:latin typeface="Times New Roman" panose="02020603050405020304" pitchFamily="18" charset="0"/>
                <a:ea typeface="+mj-ea"/>
                <a:cs typeface="Times New Roman" panose="02020603050405020304" pitchFamily="18" charset="0"/>
              </a:rPr>
              <a:t>地基</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变形与时间的关系</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7523">
                                            <p:bg/>
                                          </p:spTgt>
                                        </p:tgtEl>
                                        <p:attrNameLst>
                                          <p:attrName>style.visibility</p:attrName>
                                        </p:attrNameLst>
                                      </p:cBhvr>
                                      <p:to>
                                        <p:strVal val="visible"/>
                                      </p:to>
                                    </p:set>
                                    <p:animEffect transition="in" filter="wipe(left)">
                                      <p:cBhvr>
                                        <p:cTn id="7" dur="500"/>
                                        <p:tgtEl>
                                          <p:spTgt spid="10752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7523">
                                            <p:txEl>
                                              <p:pRg st="0" end="0"/>
                                            </p:txEl>
                                          </p:spTgt>
                                        </p:tgtEl>
                                        <p:attrNameLst>
                                          <p:attrName>style.visibility</p:attrName>
                                        </p:attrNameLst>
                                      </p:cBhvr>
                                      <p:to>
                                        <p:strVal val="visible"/>
                                      </p:to>
                                    </p:set>
                                    <p:animEffect transition="in" filter="wipe(left)">
                                      <p:cBhvr>
                                        <p:cTn id="12" dur="500"/>
                                        <p:tgtEl>
                                          <p:spTgt spid="1075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7560"/>
                                        </p:tgtEl>
                                        <p:attrNameLst>
                                          <p:attrName>style.visibility</p:attrName>
                                        </p:attrNameLst>
                                      </p:cBhvr>
                                      <p:to>
                                        <p:strVal val="visible"/>
                                      </p:to>
                                    </p:set>
                                    <p:animEffect transition="in" filter="wipe(left)">
                                      <p:cBhvr>
                                        <p:cTn id="17" dur="500"/>
                                        <p:tgtEl>
                                          <p:spTgt spid="107560"/>
                                        </p:tgtEl>
                                      </p:cBhvr>
                                    </p:animEffect>
                                  </p:childTnLst>
                                </p:cTn>
                              </p:par>
                            </p:childTnLst>
                          </p:cTn>
                        </p:par>
                        <p:par>
                          <p:cTn id="18" fill="hold">
                            <p:stCondLst>
                              <p:cond delay="500"/>
                            </p:stCondLst>
                            <p:childTnLst>
                              <p:par>
                                <p:cTn id="19" presetID="55"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strVal val="#ppt_w*0.70"/>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animEffect transition="in" filter="fade">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07524">
                                            <p:txEl>
                                              <p:pRg st="0" end="0"/>
                                            </p:txEl>
                                          </p:spTgt>
                                        </p:tgtEl>
                                        <p:attrNameLst>
                                          <p:attrName>style.visibility</p:attrName>
                                        </p:attrNameLst>
                                      </p:cBhvr>
                                      <p:to>
                                        <p:strVal val="visible"/>
                                      </p:to>
                                    </p:set>
                                    <p:anim calcmode="lin" valueType="num">
                                      <p:cBhvr additive="base">
                                        <p:cTn id="28" dur="500" fill="hold"/>
                                        <p:tgtEl>
                                          <p:spTgt spid="107524">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07524">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500"/>
                            </p:stCondLst>
                            <p:childTnLst>
                              <p:par>
                                <p:cTn id="31" presetID="15" presetClass="entr" presetSubtype="0" fill="hold" grpId="0" nodeType="afterEffect">
                                  <p:stCondLst>
                                    <p:cond delay="0"/>
                                  </p:stCondLst>
                                  <p:childTnLst>
                                    <p:set>
                                      <p:cBhvr>
                                        <p:cTn id="32" dur="1" fill="hold">
                                          <p:stCondLst>
                                            <p:cond delay="0"/>
                                          </p:stCondLst>
                                        </p:cTn>
                                        <p:tgtEl>
                                          <p:spTgt spid="107562"/>
                                        </p:tgtEl>
                                        <p:attrNameLst>
                                          <p:attrName>style.visibility</p:attrName>
                                        </p:attrNameLst>
                                      </p:cBhvr>
                                      <p:to>
                                        <p:strVal val="visible"/>
                                      </p:to>
                                    </p:set>
                                    <p:anim calcmode="lin" valueType="num">
                                      <p:cBhvr>
                                        <p:cTn id="33" dur="1000" fill="hold"/>
                                        <p:tgtEl>
                                          <p:spTgt spid="107562"/>
                                        </p:tgtEl>
                                        <p:attrNameLst>
                                          <p:attrName>ppt_w</p:attrName>
                                        </p:attrNameLst>
                                      </p:cBhvr>
                                      <p:tavLst>
                                        <p:tav tm="0">
                                          <p:val>
                                            <p:fltVal val="0"/>
                                          </p:val>
                                        </p:tav>
                                        <p:tav tm="100000">
                                          <p:val>
                                            <p:strVal val="#ppt_w"/>
                                          </p:val>
                                        </p:tav>
                                      </p:tavLst>
                                    </p:anim>
                                    <p:anim calcmode="lin" valueType="num">
                                      <p:cBhvr>
                                        <p:cTn id="34" dur="1000" fill="hold"/>
                                        <p:tgtEl>
                                          <p:spTgt spid="107562"/>
                                        </p:tgtEl>
                                        <p:attrNameLst>
                                          <p:attrName>ppt_h</p:attrName>
                                        </p:attrNameLst>
                                      </p:cBhvr>
                                      <p:tavLst>
                                        <p:tav tm="0">
                                          <p:val>
                                            <p:fltVal val="0"/>
                                          </p:val>
                                        </p:tav>
                                        <p:tav tm="100000">
                                          <p:val>
                                            <p:strVal val="#ppt_h"/>
                                          </p:val>
                                        </p:tav>
                                      </p:tavLst>
                                    </p:anim>
                                    <p:anim calcmode="lin" valueType="num">
                                      <p:cBhvr>
                                        <p:cTn id="35" dur="1000" fill="hold"/>
                                        <p:tgtEl>
                                          <p:spTgt spid="107562"/>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075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07528"/>
                                        </p:tgtEl>
                                        <p:attrNameLst>
                                          <p:attrName>style.visibility</p:attrName>
                                        </p:attrNameLst>
                                      </p:cBhvr>
                                      <p:to>
                                        <p:strVal val="visible"/>
                                      </p:to>
                                    </p:set>
                                    <p:animEffect transition="in" filter="wipe(left)">
                                      <p:cBhvr>
                                        <p:cTn id="41" dur="500"/>
                                        <p:tgtEl>
                                          <p:spTgt spid="107528"/>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107561"/>
                                        </p:tgtEl>
                                        <p:attrNameLst>
                                          <p:attrName>style.visibility</p:attrName>
                                        </p:attrNameLst>
                                      </p:cBhvr>
                                      <p:to>
                                        <p:strVal val="visible"/>
                                      </p:to>
                                    </p:set>
                                    <p:animEffect transition="in" filter="slide(fromLeft)">
                                      <p:cBhvr>
                                        <p:cTn id="46" dur="500"/>
                                        <p:tgtEl>
                                          <p:spTgt spid="107561"/>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107531"/>
                                        </p:tgtEl>
                                        <p:attrNameLst>
                                          <p:attrName>style.visibility</p:attrName>
                                        </p:attrNameLst>
                                      </p:cBhvr>
                                      <p:to>
                                        <p:strVal val="visible"/>
                                      </p:to>
                                    </p:set>
                                    <p:animEffect transition="in" filter="wipe(left)">
                                      <p:cBhvr>
                                        <p:cTn id="50" dur="500"/>
                                        <p:tgtEl>
                                          <p:spTgt spid="10753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07527">
                                            <p:txEl>
                                              <p:pRg st="0" end="0"/>
                                            </p:txEl>
                                          </p:spTgt>
                                        </p:tgtEl>
                                        <p:attrNameLst>
                                          <p:attrName>style.visibility</p:attrName>
                                        </p:attrNameLst>
                                      </p:cBhvr>
                                      <p:to>
                                        <p:strVal val="visible"/>
                                      </p:to>
                                    </p:set>
                                    <p:animEffect transition="in" filter="wipe(left)">
                                      <p:cBhvr>
                                        <p:cTn id="55" dur="500"/>
                                        <p:tgtEl>
                                          <p:spTgt spid="107527">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107525">
                                            <p:txEl>
                                              <p:pRg st="0" end="0"/>
                                            </p:txEl>
                                          </p:spTgt>
                                        </p:tgtEl>
                                        <p:attrNameLst>
                                          <p:attrName>style.visibility</p:attrName>
                                        </p:attrNameLst>
                                      </p:cBhvr>
                                      <p:to>
                                        <p:strVal val="visible"/>
                                      </p:to>
                                    </p:set>
                                    <p:anim calcmode="lin" valueType="num">
                                      <p:cBhvr additive="base">
                                        <p:cTn id="60" dur="500" fill="hold"/>
                                        <p:tgtEl>
                                          <p:spTgt spid="107525">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107525">
                                            <p:txEl>
                                              <p:pRg st="0" end="0"/>
                                            </p:txEl>
                                          </p:spTgt>
                                        </p:tgtEl>
                                        <p:attrNameLst>
                                          <p:attrName>ppt_y</p:attrName>
                                        </p:attrNameLst>
                                      </p:cBhvr>
                                      <p:tavLst>
                                        <p:tav tm="0">
                                          <p:val>
                                            <p:strVal val="#ppt_y"/>
                                          </p:val>
                                        </p:tav>
                                        <p:tav tm="100000">
                                          <p:val>
                                            <p:strVal val="#ppt_y"/>
                                          </p:val>
                                        </p:tav>
                                      </p:tavLst>
                                    </p:anim>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107526">
                                            <p:txEl>
                                              <p:pRg st="0" end="0"/>
                                            </p:txEl>
                                          </p:spTgt>
                                        </p:tgtEl>
                                        <p:attrNameLst>
                                          <p:attrName>style.visibility</p:attrName>
                                        </p:attrNameLst>
                                      </p:cBhvr>
                                      <p:to>
                                        <p:strVal val="visible"/>
                                      </p:to>
                                    </p:set>
                                    <p:animEffect transition="in" filter="wipe(left)">
                                      <p:cBhvr>
                                        <p:cTn id="65" dur="500"/>
                                        <p:tgtEl>
                                          <p:spTgt spid="107526">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07529"/>
                                        </p:tgtEl>
                                        <p:attrNameLst>
                                          <p:attrName>style.visibility</p:attrName>
                                        </p:attrNameLst>
                                      </p:cBhvr>
                                      <p:to>
                                        <p:strVal val="visible"/>
                                      </p:to>
                                    </p:set>
                                    <p:animEffect transition="in" filter="wipe(left)">
                                      <p:cBhvr>
                                        <p:cTn id="70" dur="500"/>
                                        <p:tgtEl>
                                          <p:spTgt spid="107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animBg="1" build="p"/>
      <p:bldP spid="107524" grpId="0" build="p"/>
      <p:bldP spid="107525" grpId="0" build="p"/>
      <p:bldP spid="107526" grpId="0" build="p"/>
      <p:bldP spid="107527" grpId="0" advAuto="0" build="p"/>
      <p:bldP spid="107560" grpId="0"/>
      <p:bldP spid="107561" grpId="0" bldLvl="0" animBg="1"/>
      <p:bldP spid="10756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灯片编号占位符 1"/>
          <p:cNvSpPr txBox="1">
            <a:spLocks noGrp="1" noChangeArrowheads="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fld id="{154DD791-256A-479F-B8F0-46F60718FF52}" type="slidenum">
              <a:rPr lang="zh-CN" altLang="en-US" sz="1200">
                <a:latin typeface="Garamond" panose="02020404030301010803" pitchFamily="18" charset="0"/>
              </a:rPr>
            </a:fld>
            <a:endParaRPr lang="zh-CN" altLang="en-US" sz="1200">
              <a:latin typeface="Garamond" panose="02020404030301010803" pitchFamily="18" charset="0"/>
            </a:endParaRPr>
          </a:p>
        </p:txBody>
      </p:sp>
      <p:sp>
        <p:nvSpPr>
          <p:cNvPr id="108547" name="Rectangle 2"/>
          <p:cNvSpPr>
            <a:spLocks noChangeArrowheads="1"/>
          </p:cNvSpPr>
          <p:nvPr/>
        </p:nvSpPr>
        <p:spPr bwMode="auto">
          <a:xfrm>
            <a:off x="683568" y="981560"/>
            <a:ext cx="4320158" cy="4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118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dirty="0">
                <a:solidFill>
                  <a:srgbClr val="800000"/>
                </a:solidFill>
              </a:rPr>
              <a:t>2</a:t>
            </a:r>
            <a:r>
              <a:rPr lang="zh-CN" altLang="en-US" dirty="0">
                <a:solidFill>
                  <a:srgbClr val="800000"/>
                </a:solidFill>
              </a:rPr>
              <a:t>、平均固结度</a:t>
            </a:r>
            <a:r>
              <a:rPr lang="en-US" altLang="zh-CN" dirty="0" err="1">
                <a:solidFill>
                  <a:srgbClr val="800000"/>
                </a:solidFill>
              </a:rPr>
              <a:t>U</a:t>
            </a:r>
            <a:r>
              <a:rPr lang="en-US" altLang="zh-CN" baseline="-25000" dirty="0" err="1">
                <a:solidFill>
                  <a:srgbClr val="800000"/>
                </a:solidFill>
              </a:rPr>
              <a:t>t</a:t>
            </a:r>
            <a:r>
              <a:rPr lang="zh-CN" altLang="en-US" dirty="0">
                <a:solidFill>
                  <a:srgbClr val="800000"/>
                </a:solidFill>
              </a:rPr>
              <a:t>与沉降量</a:t>
            </a:r>
            <a:r>
              <a:rPr lang="en-US" altLang="zh-CN" dirty="0">
                <a:solidFill>
                  <a:srgbClr val="800000"/>
                </a:solidFill>
              </a:rPr>
              <a:t>S</a:t>
            </a:r>
            <a:r>
              <a:rPr lang="en-US" altLang="zh-CN" baseline="-25000" dirty="0">
                <a:solidFill>
                  <a:srgbClr val="800000"/>
                </a:solidFill>
              </a:rPr>
              <a:t>t</a:t>
            </a:r>
            <a:r>
              <a:rPr lang="zh-CN" altLang="en-US" dirty="0">
                <a:solidFill>
                  <a:srgbClr val="800000"/>
                </a:solidFill>
              </a:rPr>
              <a:t>之间的关系</a:t>
            </a:r>
            <a:endParaRPr lang="zh-CN" altLang="en-US" dirty="0">
              <a:solidFill>
                <a:srgbClr val="800000"/>
              </a:solidFill>
            </a:endParaRPr>
          </a:p>
        </p:txBody>
      </p:sp>
      <p:sp>
        <p:nvSpPr>
          <p:cNvPr id="108548" name="Text Box 20"/>
          <p:cNvSpPr txBox="1">
            <a:spLocks noChangeArrowheads="1"/>
          </p:cNvSpPr>
          <p:nvPr/>
        </p:nvSpPr>
        <p:spPr bwMode="auto">
          <a:xfrm>
            <a:off x="587375" y="2492375"/>
            <a:ext cx="1031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a:solidFill>
                  <a:srgbClr val="008000"/>
                </a:solidFill>
                <a:latin typeface="Times New Roman" panose="02020603050405020304" pitchFamily="18" charset="0"/>
              </a:rPr>
              <a:t>t</a:t>
            </a:r>
            <a:r>
              <a:rPr lang="zh-CN" altLang="en-US">
                <a:solidFill>
                  <a:srgbClr val="008000"/>
                </a:solidFill>
              </a:rPr>
              <a:t>时刻：</a:t>
            </a:r>
            <a:endParaRPr lang="zh-CN" altLang="en-US">
              <a:solidFill>
                <a:srgbClr val="008000"/>
              </a:solidFill>
            </a:endParaRPr>
          </a:p>
        </p:txBody>
      </p:sp>
      <p:graphicFrame>
        <p:nvGraphicFramePr>
          <p:cNvPr id="108549" name="Object 5"/>
          <p:cNvGraphicFramePr>
            <a:graphicFrameLocks noChangeAspect="1"/>
          </p:cNvGraphicFramePr>
          <p:nvPr/>
        </p:nvGraphicFramePr>
        <p:xfrm>
          <a:off x="904875" y="4600575"/>
          <a:ext cx="1573213" cy="481013"/>
        </p:xfrm>
        <a:graphic>
          <a:graphicData uri="http://schemas.openxmlformats.org/presentationml/2006/ole">
            <mc:AlternateContent xmlns:mc="http://schemas.openxmlformats.org/markup-compatibility/2006">
              <mc:Choice xmlns:v="urn:schemas-microsoft-com:vml" Requires="v">
                <p:oleObj spid="_x0000_s94255" name="" r:id="rId1" imgW="747395" imgH="226060" progId="Equation.3">
                  <p:embed/>
                </p:oleObj>
              </mc:Choice>
              <mc:Fallback>
                <p:oleObj name="" r:id="rId1" imgW="747395" imgH="226060" progId="Equation.3">
                  <p:embed/>
                  <p:pic>
                    <p:nvPicPr>
                      <p:cNvPr id="0" name="Objec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4600575"/>
                        <a:ext cx="1573213" cy="481013"/>
                      </a:xfrm>
                      <a:prstGeom prst="rect">
                        <a:avLst/>
                      </a:prstGeom>
                      <a:solidFill>
                        <a:srgbClr val="0000FF"/>
                      </a:solidFill>
                      <a:ln w="9525">
                        <a:solidFill>
                          <a:srgbClr val="0000FF"/>
                        </a:solidFill>
                        <a:miter lim="800000"/>
                        <a:headEnd/>
                        <a:tailEnd/>
                      </a:ln>
                    </p:spPr>
                  </p:pic>
                </p:oleObj>
              </mc:Fallback>
            </mc:AlternateContent>
          </a:graphicData>
        </a:graphic>
      </p:graphicFrame>
      <p:sp>
        <p:nvSpPr>
          <p:cNvPr id="108550" name="Rectangle 30"/>
          <p:cNvSpPr>
            <a:spLocks noChangeArrowheads="1"/>
          </p:cNvSpPr>
          <p:nvPr/>
        </p:nvSpPr>
        <p:spPr bwMode="auto">
          <a:xfrm>
            <a:off x="3851275" y="4516438"/>
            <a:ext cx="3886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nSpc>
                <a:spcPct val="120000"/>
              </a:lnSpc>
              <a:buFont typeface="Wingdings" panose="05000000000000000000" pitchFamily="2" charset="2"/>
              <a:buChar char="§"/>
            </a:pPr>
            <a:r>
              <a:rPr lang="zh-CN" altLang="en-US">
                <a:solidFill>
                  <a:srgbClr val="0000FF"/>
                </a:solidFill>
              </a:rPr>
              <a:t> 确定</a:t>
            </a:r>
            <a:r>
              <a:rPr lang="en-US" altLang="zh-CN">
                <a:solidFill>
                  <a:srgbClr val="0000FF"/>
                </a:solidFill>
              </a:rPr>
              <a:t>S</a:t>
            </a:r>
            <a:r>
              <a:rPr lang="en-US" altLang="zh-CN" baseline="-25000">
                <a:solidFill>
                  <a:srgbClr val="0000FF"/>
                </a:solidFill>
              </a:rPr>
              <a:t>t</a:t>
            </a:r>
            <a:r>
              <a:rPr lang="zh-CN" altLang="en-US">
                <a:solidFill>
                  <a:srgbClr val="0000FF"/>
                </a:solidFill>
              </a:rPr>
              <a:t>的关键是确定</a:t>
            </a:r>
            <a:r>
              <a:rPr lang="en-US" altLang="zh-CN">
                <a:solidFill>
                  <a:srgbClr val="0000FF"/>
                </a:solidFill>
              </a:rPr>
              <a:t>U</a:t>
            </a:r>
            <a:r>
              <a:rPr lang="en-US" altLang="zh-CN" baseline="-25000">
                <a:solidFill>
                  <a:srgbClr val="0000FF"/>
                </a:solidFill>
              </a:rPr>
              <a:t>t</a:t>
            </a:r>
            <a:endParaRPr lang="en-US" altLang="zh-CN" baseline="-25000">
              <a:solidFill>
                <a:srgbClr val="0000FF"/>
              </a:solidFill>
            </a:endParaRPr>
          </a:p>
          <a:p>
            <a:pPr>
              <a:lnSpc>
                <a:spcPct val="120000"/>
              </a:lnSpc>
              <a:buFont typeface="Wingdings" panose="05000000000000000000" pitchFamily="2" charset="2"/>
              <a:buChar char="§"/>
            </a:pPr>
            <a:r>
              <a:rPr lang="zh-CN" altLang="en-US">
                <a:solidFill>
                  <a:srgbClr val="0000FF"/>
                </a:solidFill>
              </a:rPr>
              <a:t> 确定</a:t>
            </a:r>
            <a:r>
              <a:rPr lang="en-US" altLang="zh-CN">
                <a:solidFill>
                  <a:srgbClr val="0000FF"/>
                </a:solidFill>
              </a:rPr>
              <a:t>U</a:t>
            </a:r>
            <a:r>
              <a:rPr lang="en-US" altLang="zh-CN" baseline="-25000">
                <a:solidFill>
                  <a:srgbClr val="0000FF"/>
                </a:solidFill>
              </a:rPr>
              <a:t>t</a:t>
            </a:r>
            <a:r>
              <a:rPr lang="zh-CN" altLang="en-US">
                <a:solidFill>
                  <a:srgbClr val="0000FF"/>
                </a:solidFill>
              </a:rPr>
              <a:t>的核心问题是确定</a:t>
            </a:r>
            <a:r>
              <a:rPr lang="en-US" altLang="zh-CN">
                <a:solidFill>
                  <a:srgbClr val="0000FF"/>
                </a:solidFill>
              </a:rPr>
              <a:t>u</a:t>
            </a:r>
            <a:r>
              <a:rPr lang="en-US" altLang="zh-CN" baseline="-25000">
                <a:solidFill>
                  <a:srgbClr val="0000FF"/>
                </a:solidFill>
              </a:rPr>
              <a:t>z.t</a:t>
            </a:r>
            <a:endParaRPr lang="zh-CN" altLang="en-US" baseline="-25000">
              <a:solidFill>
                <a:srgbClr val="0000FF"/>
              </a:solidFill>
            </a:endParaRPr>
          </a:p>
        </p:txBody>
      </p:sp>
      <p:graphicFrame>
        <p:nvGraphicFramePr>
          <p:cNvPr id="108551" name="Object 7"/>
          <p:cNvGraphicFramePr>
            <a:graphicFrameLocks noChangeAspect="1"/>
          </p:cNvGraphicFramePr>
          <p:nvPr/>
        </p:nvGraphicFramePr>
        <p:xfrm>
          <a:off x="2130425" y="2060575"/>
          <a:ext cx="5175250" cy="1290638"/>
        </p:xfrm>
        <a:graphic>
          <a:graphicData uri="http://schemas.openxmlformats.org/presentationml/2006/ole">
            <mc:AlternateContent xmlns:mc="http://schemas.openxmlformats.org/markup-compatibility/2006">
              <mc:Choice xmlns:v="urn:schemas-microsoft-com:vml" Requires="v">
                <p:oleObj spid="_x0000_s94256" name="" r:id="rId3" imgW="3415030" imgH="850265" progId="Equation.3">
                  <p:embed/>
                </p:oleObj>
              </mc:Choice>
              <mc:Fallback>
                <p:oleObj name="" r:id="rId3" imgW="3415030" imgH="850265"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0425" y="2060575"/>
                        <a:ext cx="5175250"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552" name="Object 8"/>
          <p:cNvGraphicFramePr>
            <a:graphicFrameLocks noChangeAspect="1"/>
          </p:cNvGraphicFramePr>
          <p:nvPr/>
        </p:nvGraphicFramePr>
        <p:xfrm>
          <a:off x="1042988" y="3284538"/>
          <a:ext cx="1022350" cy="769937"/>
        </p:xfrm>
        <a:graphic>
          <a:graphicData uri="http://schemas.openxmlformats.org/presentationml/2006/ole">
            <mc:AlternateContent xmlns:mc="http://schemas.openxmlformats.org/markup-compatibility/2006">
              <mc:Choice xmlns:v="urn:schemas-microsoft-com:vml" Requires="v">
                <p:oleObj spid="_x0000_s94257" name="" r:id="rId5" imgW="570230" imgH="432435" progId="Equation.3">
                  <p:embed/>
                </p:oleObj>
              </mc:Choice>
              <mc:Fallback>
                <p:oleObj name="" r:id="rId5" imgW="570230" imgH="432435"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3284538"/>
                        <a:ext cx="1022350" cy="769937"/>
                      </a:xfrm>
                      <a:prstGeom prst="rect">
                        <a:avLst/>
                      </a:prstGeom>
                      <a:solidFill>
                        <a:srgbClr val="0000FF"/>
                      </a:solidFill>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08553" name="Text Box 36"/>
          <p:cNvSpPr txBox="1">
            <a:spLocks noChangeArrowheads="1"/>
          </p:cNvSpPr>
          <p:nvPr/>
        </p:nvSpPr>
        <p:spPr bwMode="auto">
          <a:xfrm>
            <a:off x="2627313" y="3429000"/>
            <a:ext cx="57610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a:solidFill>
                  <a:srgbClr val="0000FF"/>
                </a:solidFill>
              </a:rPr>
              <a:t>在时间</a:t>
            </a:r>
            <a:r>
              <a:rPr lang="en-US" altLang="zh-CN">
                <a:solidFill>
                  <a:srgbClr val="0000FF"/>
                </a:solidFill>
              </a:rPr>
              <a:t>t</a:t>
            </a:r>
            <a:r>
              <a:rPr lang="zh-CN" altLang="en-US">
                <a:solidFill>
                  <a:srgbClr val="0000FF"/>
                </a:solidFill>
              </a:rPr>
              <a:t>的沉降与最终沉降量之比</a:t>
            </a:r>
            <a:endParaRPr lang="zh-CN" altLang="en-US">
              <a:solidFill>
                <a:srgbClr val="0000FF"/>
              </a:solidFill>
            </a:endParaRPr>
          </a:p>
        </p:txBody>
      </p:sp>
      <p:sp>
        <p:nvSpPr>
          <p:cNvPr id="11" name="Rectangle 5"/>
          <p:cNvSpPr>
            <a:spLocks noChangeArrowheads="1"/>
          </p:cNvSpPr>
          <p:nvPr/>
        </p:nvSpPr>
        <p:spPr bwMode="auto">
          <a:xfrm>
            <a:off x="1" y="0"/>
            <a:ext cx="5364088"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.4 </a:t>
            </a:r>
            <a:r>
              <a:rPr lang="zh-CN" altLang="en-US" sz="3200" dirty="0">
                <a:solidFill>
                  <a:srgbClr val="FF3300"/>
                </a:solidFill>
                <a:latin typeface="Times New Roman" panose="02020603050405020304" pitchFamily="18" charset="0"/>
                <a:ea typeface="+mj-ea"/>
                <a:cs typeface="Times New Roman" panose="02020603050405020304" pitchFamily="18" charset="0"/>
              </a:rPr>
              <a:t>地基</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变形与时间的关系</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8547"/>
                                        </p:tgtEl>
                                        <p:attrNameLst>
                                          <p:attrName>style.visibility</p:attrName>
                                        </p:attrNameLst>
                                      </p:cBhvr>
                                      <p:to>
                                        <p:strVal val="visible"/>
                                      </p:to>
                                    </p:set>
                                    <p:animEffect transition="in" filter="wipe(left)">
                                      <p:cBhvr>
                                        <p:cTn id="7" dur="500"/>
                                        <p:tgtEl>
                                          <p:spTgt spid="108547"/>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08548"/>
                                        </p:tgtEl>
                                        <p:attrNameLst>
                                          <p:attrName>style.visibility</p:attrName>
                                        </p:attrNameLst>
                                      </p:cBhvr>
                                      <p:to>
                                        <p:strVal val="visible"/>
                                      </p:to>
                                    </p:set>
                                    <p:anim calcmode="lin" valueType="num">
                                      <p:cBhvr>
                                        <p:cTn id="12" dur="1000" fill="hold"/>
                                        <p:tgtEl>
                                          <p:spTgt spid="108548"/>
                                        </p:tgtEl>
                                        <p:attrNameLst>
                                          <p:attrName>ppt_w</p:attrName>
                                        </p:attrNameLst>
                                      </p:cBhvr>
                                      <p:tavLst>
                                        <p:tav tm="0">
                                          <p:val>
                                            <p:fltVal val="0"/>
                                          </p:val>
                                        </p:tav>
                                        <p:tav tm="100000">
                                          <p:val>
                                            <p:strVal val="#ppt_w"/>
                                          </p:val>
                                        </p:tav>
                                      </p:tavLst>
                                    </p:anim>
                                    <p:anim calcmode="lin" valueType="num">
                                      <p:cBhvr>
                                        <p:cTn id="13" dur="1000" fill="hold"/>
                                        <p:tgtEl>
                                          <p:spTgt spid="108548"/>
                                        </p:tgtEl>
                                        <p:attrNameLst>
                                          <p:attrName>ppt_h</p:attrName>
                                        </p:attrNameLst>
                                      </p:cBhvr>
                                      <p:tavLst>
                                        <p:tav tm="0">
                                          <p:val>
                                            <p:fltVal val="0"/>
                                          </p:val>
                                        </p:tav>
                                        <p:tav tm="100000">
                                          <p:val>
                                            <p:strVal val="#ppt_h"/>
                                          </p:val>
                                        </p:tav>
                                      </p:tavLst>
                                    </p:anim>
                                    <p:anim calcmode="lin" valueType="num">
                                      <p:cBhvr>
                                        <p:cTn id="14" dur="1000" fill="hold"/>
                                        <p:tgtEl>
                                          <p:spTgt spid="108548"/>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08548"/>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8551"/>
                                        </p:tgtEl>
                                        <p:attrNameLst>
                                          <p:attrName>style.visibility</p:attrName>
                                        </p:attrNameLst>
                                      </p:cBhvr>
                                      <p:to>
                                        <p:strVal val="visible"/>
                                      </p:to>
                                    </p:set>
                                    <p:animEffect transition="in" filter="wipe(left)">
                                      <p:cBhvr>
                                        <p:cTn id="19" dur="500"/>
                                        <p:tgtEl>
                                          <p:spTgt spid="10855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8552"/>
                                        </p:tgtEl>
                                        <p:attrNameLst>
                                          <p:attrName>style.visibility</p:attrName>
                                        </p:attrNameLst>
                                      </p:cBhvr>
                                      <p:to>
                                        <p:strVal val="visible"/>
                                      </p:to>
                                    </p:set>
                                    <p:animEffect transition="in" filter="wipe(left)">
                                      <p:cBhvr>
                                        <p:cTn id="24" dur="500"/>
                                        <p:tgtEl>
                                          <p:spTgt spid="10855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8553">
                                            <p:txEl>
                                              <p:pRg st="0" end="0"/>
                                            </p:txEl>
                                          </p:spTgt>
                                        </p:tgtEl>
                                        <p:attrNameLst>
                                          <p:attrName>style.visibility</p:attrName>
                                        </p:attrNameLst>
                                      </p:cBhvr>
                                      <p:to>
                                        <p:strVal val="visible"/>
                                      </p:to>
                                    </p:set>
                                    <p:animEffect transition="in" filter="wipe(left)">
                                      <p:cBhvr>
                                        <p:cTn id="29" dur="500"/>
                                        <p:tgtEl>
                                          <p:spTgt spid="10855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08549"/>
                                        </p:tgtEl>
                                        <p:attrNameLst>
                                          <p:attrName>style.visibility</p:attrName>
                                        </p:attrNameLst>
                                      </p:cBhvr>
                                      <p:to>
                                        <p:strVal val="visible"/>
                                      </p:to>
                                    </p:set>
                                    <p:animEffect transition="in" filter="wipe(left)">
                                      <p:cBhvr>
                                        <p:cTn id="34" dur="500"/>
                                        <p:tgtEl>
                                          <p:spTgt spid="10854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8550">
                                            <p:txEl>
                                              <p:pRg st="0" end="0"/>
                                            </p:txEl>
                                          </p:spTgt>
                                        </p:tgtEl>
                                        <p:attrNameLst>
                                          <p:attrName>style.visibility</p:attrName>
                                        </p:attrNameLst>
                                      </p:cBhvr>
                                      <p:to>
                                        <p:strVal val="visible"/>
                                      </p:to>
                                    </p:set>
                                    <p:animEffect transition="in" filter="wipe(left)">
                                      <p:cBhvr>
                                        <p:cTn id="39" dur="500"/>
                                        <p:tgtEl>
                                          <p:spTgt spid="108550">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08550">
                                            <p:txEl>
                                              <p:pRg st="1" end="1"/>
                                            </p:txEl>
                                          </p:spTgt>
                                        </p:tgtEl>
                                        <p:attrNameLst>
                                          <p:attrName>style.visibility</p:attrName>
                                        </p:attrNameLst>
                                      </p:cBhvr>
                                      <p:to>
                                        <p:strVal val="visible"/>
                                      </p:to>
                                    </p:set>
                                    <p:animEffect transition="in" filter="wipe(left)">
                                      <p:cBhvr>
                                        <p:cTn id="44" dur="500"/>
                                        <p:tgtEl>
                                          <p:spTgt spid="1085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p:bldP spid="108548" grpId="0"/>
      <p:bldP spid="108550" grpId="0" advAuto="0" build="p"/>
      <p:bldP spid="10855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灯片编号占位符 1"/>
          <p:cNvSpPr txBox="1">
            <a:spLocks noGrp="1" noChangeArrowheads="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fld id="{48280CC4-F749-4A18-BC2A-068BB79BFEA7}" type="slidenum">
              <a:rPr lang="zh-CN" altLang="en-US" sz="1200">
                <a:latin typeface="Garamond" panose="02020404030301010803" pitchFamily="18" charset="0"/>
              </a:rPr>
            </a:fld>
            <a:endParaRPr lang="zh-CN" altLang="en-US" sz="1200">
              <a:latin typeface="Garamond" panose="02020404030301010803" pitchFamily="18" charset="0"/>
            </a:endParaRPr>
          </a:p>
        </p:txBody>
      </p:sp>
      <p:sp>
        <p:nvSpPr>
          <p:cNvPr id="109571" name="Rectangle 4"/>
          <p:cNvSpPr>
            <a:spLocks noChangeArrowheads="1"/>
          </p:cNvSpPr>
          <p:nvPr/>
        </p:nvSpPr>
        <p:spPr bwMode="auto">
          <a:xfrm>
            <a:off x="727868" y="875507"/>
            <a:ext cx="3563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dirty="0" smtClean="0">
                <a:solidFill>
                  <a:srgbClr val="800000"/>
                </a:solidFill>
              </a:rPr>
              <a:t>3</a:t>
            </a:r>
            <a:r>
              <a:rPr lang="zh-CN" altLang="en-US" dirty="0" smtClean="0">
                <a:solidFill>
                  <a:srgbClr val="800000"/>
                </a:solidFill>
              </a:rPr>
              <a:t>、地基</a:t>
            </a:r>
            <a:r>
              <a:rPr lang="zh-CN" altLang="en-US" dirty="0">
                <a:solidFill>
                  <a:srgbClr val="800000"/>
                </a:solidFill>
              </a:rPr>
              <a:t>沉降过程计算</a:t>
            </a:r>
            <a:endParaRPr lang="zh-CN" altLang="en-US" dirty="0">
              <a:solidFill>
                <a:srgbClr val="800000"/>
              </a:solidFill>
            </a:endParaRPr>
          </a:p>
        </p:txBody>
      </p:sp>
      <p:sp>
        <p:nvSpPr>
          <p:cNvPr id="109572" name="Rectangle 5"/>
          <p:cNvSpPr>
            <a:spLocks noChangeArrowheads="1"/>
          </p:cNvSpPr>
          <p:nvPr/>
        </p:nvSpPr>
        <p:spPr bwMode="auto">
          <a:xfrm>
            <a:off x="323850" y="1484313"/>
            <a:ext cx="655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800000"/>
                </a:solidFill>
                <a:latin typeface="Times New Roman" panose="02020603050405020304" pitchFamily="18" charset="0"/>
                <a:ea typeface="黑体" panose="02010609060101010101" pitchFamily="49" charset="-122"/>
              </a:rPr>
              <a:t>1) 基本计算方法</a:t>
            </a:r>
            <a:r>
              <a:rPr lang="zh-CN" altLang="en-US">
                <a:solidFill>
                  <a:srgbClr val="800000"/>
                </a:solidFill>
                <a:latin typeface="Times New Roman" panose="02020603050405020304" pitchFamily="18" charset="0"/>
              </a:rPr>
              <a:t>——</a:t>
            </a:r>
            <a:r>
              <a:rPr lang="zh-CN" altLang="en-US">
                <a:solidFill>
                  <a:srgbClr val="800000"/>
                </a:solidFill>
                <a:latin typeface="Times New Roman" panose="02020603050405020304" pitchFamily="18" charset="0"/>
                <a:ea typeface="黑体" panose="02010609060101010101" pitchFamily="49" charset="-122"/>
              </a:rPr>
              <a:t>均布荷载，单向排水情况</a:t>
            </a:r>
            <a:endParaRPr lang="zh-CN" altLang="en-US">
              <a:solidFill>
                <a:srgbClr val="800000"/>
              </a:solidFill>
              <a:latin typeface="Times New Roman" panose="02020603050405020304" pitchFamily="18" charset="0"/>
              <a:ea typeface="黑体" panose="02010609060101010101" pitchFamily="49" charset="-122"/>
            </a:endParaRPr>
          </a:p>
        </p:txBody>
      </p:sp>
      <p:sp>
        <p:nvSpPr>
          <p:cNvPr id="109573" name="Rectangle 6"/>
          <p:cNvSpPr>
            <a:spLocks noChangeArrowheads="1"/>
          </p:cNvSpPr>
          <p:nvPr/>
        </p:nvSpPr>
        <p:spPr bwMode="auto">
          <a:xfrm>
            <a:off x="3839369" y="954882"/>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008000"/>
                </a:solidFill>
                <a:latin typeface="Times New Roman" panose="02020603050405020304" pitchFamily="18" charset="0"/>
              </a:rPr>
              <a:t>确定地基的平均固结度</a:t>
            </a:r>
            <a:r>
              <a:rPr lang="en-US" altLang="zh-CN" b="0" dirty="0" err="1">
                <a:solidFill>
                  <a:srgbClr val="008000"/>
                </a:solidFill>
                <a:latin typeface="Arial Black" panose="020B0A04020102020204" pitchFamily="34" charset="0"/>
              </a:rPr>
              <a:t>U</a:t>
            </a:r>
            <a:r>
              <a:rPr lang="en-US" altLang="zh-CN" b="0" baseline="-25000" dirty="0" err="1">
                <a:solidFill>
                  <a:srgbClr val="008000"/>
                </a:solidFill>
                <a:latin typeface="Arial Black" panose="020B0A04020102020204" pitchFamily="34" charset="0"/>
              </a:rPr>
              <a:t>t</a:t>
            </a:r>
            <a:endParaRPr lang="zh-CN" altLang="en-US" sz="1400" b="0" baseline="-25000" dirty="0">
              <a:solidFill>
                <a:srgbClr val="008000"/>
              </a:solidFill>
              <a:latin typeface="Arial Black" panose="020B0A04020102020204" pitchFamily="34" charset="0"/>
            </a:endParaRPr>
          </a:p>
        </p:txBody>
      </p:sp>
      <p:graphicFrame>
        <p:nvGraphicFramePr>
          <p:cNvPr id="109574" name="Object 6"/>
          <p:cNvGraphicFramePr>
            <a:graphicFrameLocks noChangeAspect="1"/>
          </p:cNvGraphicFramePr>
          <p:nvPr/>
        </p:nvGraphicFramePr>
        <p:xfrm>
          <a:off x="3694113" y="2039938"/>
          <a:ext cx="4829175" cy="809625"/>
        </p:xfrm>
        <a:graphic>
          <a:graphicData uri="http://schemas.openxmlformats.org/presentationml/2006/ole">
            <mc:AlternateContent xmlns:mc="http://schemas.openxmlformats.org/markup-compatibility/2006">
              <mc:Choice xmlns:v="urn:schemas-microsoft-com:vml" Requires="v">
                <p:oleObj spid="_x0000_s95410" name="" r:id="rId1" imgW="3136265" imgH="521335" progId="Equation.3">
                  <p:embed/>
                </p:oleObj>
              </mc:Choice>
              <mc:Fallback>
                <p:oleObj name="" r:id="rId1" imgW="3136265" imgH="521335" progId="Equation.3">
                  <p:embed/>
                  <p:pic>
                    <p:nvPicPr>
                      <p:cNvPr id="0" name="Object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4113" y="2039938"/>
                        <a:ext cx="482917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575" name="Object 7"/>
          <p:cNvGraphicFramePr>
            <a:graphicFrameLocks noChangeAspect="1"/>
          </p:cNvGraphicFramePr>
          <p:nvPr/>
        </p:nvGraphicFramePr>
        <p:xfrm>
          <a:off x="1403350" y="1989138"/>
          <a:ext cx="1844675" cy="1031875"/>
        </p:xfrm>
        <a:graphic>
          <a:graphicData uri="http://schemas.openxmlformats.org/presentationml/2006/ole">
            <mc:AlternateContent xmlns:mc="http://schemas.openxmlformats.org/markup-compatibility/2006">
              <mc:Choice xmlns:v="urn:schemas-microsoft-com:vml" Requires="v">
                <p:oleObj spid="_x0000_s95411" name="" r:id="rId3" imgW="1209675" imgH="648970" progId="Equation.3">
                  <p:embed/>
                </p:oleObj>
              </mc:Choice>
              <mc:Fallback>
                <p:oleObj name="" r:id="rId3" imgW="1209675" imgH="64897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1989138"/>
                        <a:ext cx="184467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576" name="Object 8"/>
          <p:cNvGraphicFramePr>
            <a:graphicFrameLocks noChangeAspect="1"/>
          </p:cNvGraphicFramePr>
          <p:nvPr/>
        </p:nvGraphicFramePr>
        <p:xfrm>
          <a:off x="1412875" y="3068638"/>
          <a:ext cx="2614613" cy="777875"/>
        </p:xfrm>
        <a:graphic>
          <a:graphicData uri="http://schemas.openxmlformats.org/presentationml/2006/ole">
            <mc:AlternateContent xmlns:mc="http://schemas.openxmlformats.org/markup-compatibility/2006">
              <mc:Choice xmlns:v="urn:schemas-microsoft-com:vml" Requires="v">
                <p:oleObj spid="_x0000_s95412" name="" r:id="rId5" imgW="1730375" imgH="511175" progId="">
                  <p:embed/>
                </p:oleObj>
              </mc:Choice>
              <mc:Fallback>
                <p:oleObj name="" r:id="rId5" imgW="1730375" imgH="511175" progId="">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2875" y="3068638"/>
                        <a:ext cx="261461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577" name="Object 9"/>
          <p:cNvGraphicFramePr>
            <a:graphicFrameLocks noChangeAspect="1"/>
          </p:cNvGraphicFramePr>
          <p:nvPr/>
        </p:nvGraphicFramePr>
        <p:xfrm>
          <a:off x="1403350" y="4005263"/>
          <a:ext cx="1643063" cy="693737"/>
        </p:xfrm>
        <a:graphic>
          <a:graphicData uri="http://schemas.openxmlformats.org/presentationml/2006/ole">
            <mc:AlternateContent xmlns:mc="http://schemas.openxmlformats.org/markup-compatibility/2006">
              <mc:Choice xmlns:v="urn:schemas-microsoft-com:vml" Requires="v">
                <p:oleObj spid="_x0000_s95413" name="" r:id="rId7" imgW="1091565" imgH="462280" progId="Equation.3">
                  <p:embed/>
                </p:oleObj>
              </mc:Choice>
              <mc:Fallback>
                <p:oleObj name="" r:id="rId7" imgW="1091565" imgH="46228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3350" y="4005263"/>
                        <a:ext cx="1643063"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578" name="Object 10"/>
          <p:cNvGraphicFramePr>
            <a:graphicFrameLocks noChangeAspect="1"/>
          </p:cNvGraphicFramePr>
          <p:nvPr/>
        </p:nvGraphicFramePr>
        <p:xfrm>
          <a:off x="3492500" y="4508500"/>
          <a:ext cx="1598613" cy="461963"/>
        </p:xfrm>
        <a:graphic>
          <a:graphicData uri="http://schemas.openxmlformats.org/presentationml/2006/ole">
            <mc:AlternateContent xmlns:mc="http://schemas.openxmlformats.org/markup-compatibility/2006">
              <mc:Choice xmlns:v="urn:schemas-microsoft-com:vml" Requires="v">
                <p:oleObj spid="_x0000_s95414" name="" r:id="rId9" imgW="875030" imgH="245745" progId="Equation.3">
                  <p:embed/>
                </p:oleObj>
              </mc:Choice>
              <mc:Fallback>
                <p:oleObj name="" r:id="rId9" imgW="875030" imgH="245745"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2500" y="4508500"/>
                        <a:ext cx="1598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579" name="Object 11"/>
          <p:cNvGraphicFramePr>
            <a:graphicFrameLocks noChangeAspect="1"/>
          </p:cNvGraphicFramePr>
          <p:nvPr/>
        </p:nvGraphicFramePr>
        <p:xfrm>
          <a:off x="6788150" y="4487863"/>
          <a:ext cx="1168400" cy="423862"/>
        </p:xfrm>
        <a:graphic>
          <a:graphicData uri="http://schemas.openxmlformats.org/presentationml/2006/ole">
            <mc:AlternateContent xmlns:mc="http://schemas.openxmlformats.org/markup-compatibility/2006">
              <mc:Choice xmlns:v="urn:schemas-microsoft-com:vml" Requires="v">
                <p:oleObj spid="_x0000_s95415" name="" r:id="rId11" imgW="697865" imgH="245745" progId="">
                  <p:embed/>
                </p:oleObj>
              </mc:Choice>
              <mc:Fallback>
                <p:oleObj name="" r:id="rId11" imgW="697865" imgH="245745" progId="">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88150" y="4487863"/>
                        <a:ext cx="11684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580" name="Object 12"/>
          <p:cNvGraphicFramePr>
            <a:graphicFrameLocks noChangeAspect="1"/>
          </p:cNvGraphicFramePr>
          <p:nvPr/>
        </p:nvGraphicFramePr>
        <p:xfrm>
          <a:off x="3492500" y="5013325"/>
          <a:ext cx="3190875" cy="401638"/>
        </p:xfrm>
        <a:graphic>
          <a:graphicData uri="http://schemas.openxmlformats.org/presentationml/2006/ole">
            <mc:AlternateContent xmlns:mc="http://schemas.openxmlformats.org/markup-compatibility/2006">
              <mc:Choice xmlns:v="urn:schemas-microsoft-com:vml" Requires="v">
                <p:oleObj spid="_x0000_s95416" name="" r:id="rId13" imgW="1819275" imgH="226060" progId="Equation.3">
                  <p:embed/>
                </p:oleObj>
              </mc:Choice>
              <mc:Fallback>
                <p:oleObj name="" r:id="rId13" imgW="1819275" imgH="226060" progId="Equation.3">
                  <p:embed/>
                  <p:pic>
                    <p:nvPicPr>
                      <p:cNvPr id="0"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92500" y="5013325"/>
                        <a:ext cx="31908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581" name="Object 13"/>
          <p:cNvGraphicFramePr>
            <a:graphicFrameLocks noChangeAspect="1"/>
          </p:cNvGraphicFramePr>
          <p:nvPr/>
        </p:nvGraphicFramePr>
        <p:xfrm>
          <a:off x="6804025" y="5013325"/>
          <a:ext cx="1081088" cy="376238"/>
        </p:xfrm>
        <a:graphic>
          <a:graphicData uri="http://schemas.openxmlformats.org/presentationml/2006/ole">
            <mc:AlternateContent xmlns:mc="http://schemas.openxmlformats.org/markup-compatibility/2006">
              <mc:Choice xmlns:v="urn:schemas-microsoft-com:vml" Requires="v">
                <p:oleObj spid="_x0000_s95417" name="" r:id="rId15" imgW="648970" imgH="226060" progId="Equation.3">
                  <p:embed/>
                </p:oleObj>
              </mc:Choice>
              <mc:Fallback>
                <p:oleObj name="" r:id="rId15" imgW="648970" imgH="226060" progId="Equation.3">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04025" y="5013325"/>
                        <a:ext cx="10810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582" name="Object 14"/>
          <p:cNvGraphicFramePr>
            <a:graphicFrameLocks noChangeAspect="1"/>
          </p:cNvGraphicFramePr>
          <p:nvPr/>
        </p:nvGraphicFramePr>
        <p:xfrm>
          <a:off x="3492500" y="5445125"/>
          <a:ext cx="814388" cy="422275"/>
        </p:xfrm>
        <a:graphic>
          <a:graphicData uri="http://schemas.openxmlformats.org/presentationml/2006/ole">
            <mc:AlternateContent xmlns:mc="http://schemas.openxmlformats.org/markup-compatibility/2006">
              <mc:Choice xmlns:v="urn:schemas-microsoft-com:vml" Requires="v">
                <p:oleObj spid="_x0000_s95418" name="" r:id="rId17" imgW="432435" imgH="226060" progId="Equation.3">
                  <p:embed/>
                </p:oleObj>
              </mc:Choice>
              <mc:Fallback>
                <p:oleObj name="" r:id="rId17" imgW="432435" imgH="226060" progId="Equation.3">
                  <p:embed/>
                  <p:pic>
                    <p:nvPicPr>
                      <p:cNvPr id="0"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92500" y="5445125"/>
                        <a:ext cx="81438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583" name="Object 15"/>
          <p:cNvGraphicFramePr>
            <a:graphicFrameLocks noChangeAspect="1"/>
          </p:cNvGraphicFramePr>
          <p:nvPr/>
        </p:nvGraphicFramePr>
        <p:xfrm>
          <a:off x="6791325" y="5508625"/>
          <a:ext cx="876300" cy="369888"/>
        </p:xfrm>
        <a:graphic>
          <a:graphicData uri="http://schemas.openxmlformats.org/presentationml/2006/ole">
            <mc:AlternateContent xmlns:mc="http://schemas.openxmlformats.org/markup-compatibility/2006">
              <mc:Choice xmlns:v="urn:schemas-microsoft-com:vml" Requires="v">
                <p:oleObj spid="_x0000_s95419" name="" r:id="rId19" imgW="530860" imgH="226060" progId="Equation.3">
                  <p:embed/>
                </p:oleObj>
              </mc:Choice>
              <mc:Fallback>
                <p:oleObj name="" r:id="rId19" imgW="530860" imgH="226060" progId="Equation.3">
                  <p:embed/>
                  <p:pic>
                    <p:nvPicPr>
                      <p:cNvPr id="0" name="Object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91325" y="5508625"/>
                        <a:ext cx="87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09584" name="Rectangle 30"/>
          <p:cNvSpPr>
            <a:spLocks noChangeArrowheads="1"/>
          </p:cNvSpPr>
          <p:nvPr/>
        </p:nvSpPr>
        <p:spPr bwMode="auto">
          <a:xfrm>
            <a:off x="323850" y="2276475"/>
            <a:ext cx="935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
            </a:pPr>
            <a:r>
              <a:rPr lang="zh-CN" altLang="en-US">
                <a:solidFill>
                  <a:srgbClr val="990033"/>
                </a:solidFill>
                <a:latin typeface="黑体" panose="02010609060101010101" pitchFamily="49" charset="-122"/>
                <a:ea typeface="黑体" panose="02010609060101010101" pitchFamily="49" charset="-122"/>
              </a:rPr>
              <a:t>已知</a:t>
            </a:r>
            <a:endParaRPr lang="zh-CN" altLang="en-US">
              <a:solidFill>
                <a:srgbClr val="990033"/>
              </a:solidFill>
              <a:latin typeface="黑体" panose="02010609060101010101" pitchFamily="49" charset="-122"/>
              <a:ea typeface="黑体" panose="02010609060101010101" pitchFamily="49" charset="-122"/>
            </a:endParaRPr>
          </a:p>
        </p:txBody>
      </p:sp>
      <p:sp>
        <p:nvSpPr>
          <p:cNvPr id="109585" name="Rectangle 31"/>
          <p:cNvSpPr>
            <a:spLocks noChangeArrowheads="1"/>
          </p:cNvSpPr>
          <p:nvPr/>
        </p:nvSpPr>
        <p:spPr bwMode="auto">
          <a:xfrm>
            <a:off x="379413" y="3357563"/>
            <a:ext cx="952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
            </a:pPr>
            <a:r>
              <a:rPr lang="zh-CN" altLang="en-US">
                <a:solidFill>
                  <a:srgbClr val="990033"/>
                </a:solidFill>
                <a:latin typeface="黑体" panose="02010609060101010101" pitchFamily="49" charset="-122"/>
                <a:ea typeface="黑体" panose="02010609060101010101" pitchFamily="49" charset="-122"/>
              </a:rPr>
              <a:t>解得</a:t>
            </a:r>
            <a:endParaRPr lang="zh-CN" altLang="en-US">
              <a:solidFill>
                <a:srgbClr val="990033"/>
              </a:solidFill>
              <a:latin typeface="黑体" panose="02010609060101010101" pitchFamily="49" charset="-122"/>
              <a:ea typeface="黑体" panose="02010609060101010101" pitchFamily="49" charset="-122"/>
            </a:endParaRPr>
          </a:p>
        </p:txBody>
      </p:sp>
      <p:sp>
        <p:nvSpPr>
          <p:cNvPr id="109586" name="Rectangle 32"/>
          <p:cNvSpPr>
            <a:spLocks noChangeArrowheads="1"/>
          </p:cNvSpPr>
          <p:nvPr/>
        </p:nvSpPr>
        <p:spPr bwMode="auto">
          <a:xfrm>
            <a:off x="395288" y="4221163"/>
            <a:ext cx="936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
            </a:pPr>
            <a:r>
              <a:rPr lang="zh-CN" altLang="en-US">
                <a:solidFill>
                  <a:srgbClr val="990033"/>
                </a:solidFill>
                <a:latin typeface="黑体" panose="02010609060101010101" pitchFamily="49" charset="-122"/>
                <a:ea typeface="黑体" panose="02010609060101010101" pitchFamily="49" charset="-122"/>
              </a:rPr>
              <a:t>近似</a:t>
            </a:r>
            <a:endParaRPr lang="zh-CN" altLang="en-US">
              <a:solidFill>
                <a:srgbClr val="990033"/>
              </a:solidFill>
              <a:latin typeface="黑体" panose="02010609060101010101" pitchFamily="49" charset="-122"/>
              <a:ea typeface="黑体" panose="02010609060101010101" pitchFamily="49" charset="-122"/>
            </a:endParaRPr>
          </a:p>
        </p:txBody>
      </p:sp>
      <p:sp>
        <p:nvSpPr>
          <p:cNvPr id="109587" name="Rectangle 33"/>
          <p:cNvSpPr>
            <a:spLocks noChangeArrowheads="1"/>
          </p:cNvSpPr>
          <p:nvPr/>
        </p:nvSpPr>
        <p:spPr bwMode="auto">
          <a:xfrm>
            <a:off x="395288" y="4999038"/>
            <a:ext cx="936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
            </a:pPr>
            <a:r>
              <a:rPr lang="zh-CN" altLang="en-US">
                <a:solidFill>
                  <a:srgbClr val="990033"/>
                </a:solidFill>
                <a:latin typeface="黑体" panose="02010609060101010101" pitchFamily="49" charset="-122"/>
                <a:ea typeface="黑体" panose="02010609060101010101" pitchFamily="49" charset="-122"/>
              </a:rPr>
              <a:t>简化</a:t>
            </a:r>
            <a:endParaRPr lang="zh-CN" altLang="en-US">
              <a:solidFill>
                <a:srgbClr val="990033"/>
              </a:solidFill>
              <a:latin typeface="黑体" panose="02010609060101010101" pitchFamily="49" charset="-122"/>
              <a:ea typeface="黑体" panose="02010609060101010101" pitchFamily="49" charset="-122"/>
            </a:endParaRPr>
          </a:p>
        </p:txBody>
      </p:sp>
      <p:sp>
        <p:nvSpPr>
          <p:cNvPr id="109588" name="Rectangle 34"/>
          <p:cNvSpPr>
            <a:spLocks noChangeArrowheads="1"/>
          </p:cNvSpPr>
          <p:nvPr/>
        </p:nvSpPr>
        <p:spPr bwMode="auto">
          <a:xfrm>
            <a:off x="423862" y="5838825"/>
            <a:ext cx="5084241"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Wingdings" panose="05000000000000000000" pitchFamily="2" charset="2"/>
              <a:buChar char="§"/>
            </a:pPr>
            <a:r>
              <a:rPr lang="zh-CN" altLang="en-US" dirty="0">
                <a:solidFill>
                  <a:srgbClr val="990033"/>
                </a:solidFill>
                <a:latin typeface="黑体" panose="02010609060101010101" pitchFamily="49" charset="-122"/>
                <a:ea typeface="黑体" panose="02010609060101010101" pitchFamily="49" charset="-122"/>
              </a:rPr>
              <a:t>图表     </a:t>
            </a:r>
            <a:r>
              <a:rPr lang="zh-CN" altLang="en-US" dirty="0">
                <a:solidFill>
                  <a:srgbClr val="0000FF"/>
                </a:solidFill>
                <a:latin typeface="黑体" panose="02010609060101010101" pitchFamily="49" charset="-122"/>
                <a:ea typeface="黑体" panose="02010609060101010101" pitchFamily="49" charset="-122"/>
              </a:rPr>
              <a:t>讲义</a:t>
            </a:r>
            <a:r>
              <a:rPr lang="en-US" altLang="zh-CN" dirty="0" smtClean="0">
                <a:solidFill>
                  <a:srgbClr val="0000FF"/>
                </a:solidFill>
                <a:latin typeface="黑体" panose="02010609060101010101" pitchFamily="49" charset="-122"/>
                <a:ea typeface="黑体" panose="02010609060101010101" pitchFamily="49" charset="-122"/>
              </a:rPr>
              <a:t>P175，</a:t>
            </a:r>
            <a:r>
              <a:rPr lang="zh-CN" altLang="en-US" dirty="0" smtClean="0">
                <a:solidFill>
                  <a:srgbClr val="0000FF"/>
                </a:solidFill>
                <a:latin typeface="黑体" panose="02010609060101010101" pitchFamily="49" charset="-122"/>
                <a:ea typeface="黑体" panose="02010609060101010101" pitchFamily="49" charset="-122"/>
              </a:rPr>
              <a:t>表</a:t>
            </a:r>
            <a:r>
              <a:rPr lang="en-US" altLang="zh-CN" dirty="0" smtClean="0">
                <a:solidFill>
                  <a:srgbClr val="0000FF"/>
                </a:solidFill>
                <a:latin typeface="黑体" panose="02010609060101010101" pitchFamily="49" charset="-122"/>
                <a:ea typeface="黑体" panose="02010609060101010101" pitchFamily="49" charset="-122"/>
              </a:rPr>
              <a:t>6-10</a:t>
            </a:r>
            <a:r>
              <a:rPr lang="zh-CN" altLang="en-US" dirty="0" smtClean="0">
                <a:solidFill>
                  <a:srgbClr val="0000FF"/>
                </a:solidFill>
                <a:latin typeface="黑体" panose="02010609060101010101" pitchFamily="49" charset="-122"/>
                <a:ea typeface="黑体" panose="02010609060101010101" pitchFamily="49" charset="-122"/>
              </a:rPr>
              <a:t>，也可用曲线表示</a:t>
            </a:r>
            <a:endParaRPr lang="zh-CN" altLang="en-US" dirty="0">
              <a:solidFill>
                <a:srgbClr val="0000FF"/>
              </a:solidFill>
              <a:latin typeface="黑体" panose="02010609060101010101" pitchFamily="49" charset="-122"/>
              <a:ea typeface="黑体" panose="02010609060101010101" pitchFamily="49" charset="-122"/>
            </a:endParaRPr>
          </a:p>
        </p:txBody>
      </p:sp>
      <p:graphicFrame>
        <p:nvGraphicFramePr>
          <p:cNvPr id="109589" name="Object 21"/>
          <p:cNvGraphicFramePr>
            <a:graphicFrameLocks noChangeAspect="1"/>
          </p:cNvGraphicFramePr>
          <p:nvPr/>
        </p:nvGraphicFramePr>
        <p:xfrm>
          <a:off x="1403350" y="5084763"/>
          <a:ext cx="1169988" cy="381000"/>
        </p:xfrm>
        <a:graphic>
          <a:graphicData uri="http://schemas.openxmlformats.org/presentationml/2006/ole">
            <mc:AlternateContent xmlns:mc="http://schemas.openxmlformats.org/markup-compatibility/2006">
              <mc:Choice xmlns:v="urn:schemas-microsoft-com:vml" Requires="v">
                <p:oleObj spid="_x0000_s95420" name="" r:id="rId21" imgW="697865" imgH="226060" progId="Equation.3">
                  <p:embed/>
                </p:oleObj>
              </mc:Choice>
              <mc:Fallback>
                <p:oleObj name="" r:id="rId21" imgW="697865" imgH="226060" progId="Equation.3">
                  <p:embed/>
                  <p:pic>
                    <p:nvPicPr>
                      <p:cNvPr id="0" name="Object 2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03350" y="5084763"/>
                        <a:ext cx="11699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09590" name="AutoShape 38"/>
          <p:cNvSpPr/>
          <p:nvPr/>
        </p:nvSpPr>
        <p:spPr bwMode="auto">
          <a:xfrm>
            <a:off x="3352800" y="4746625"/>
            <a:ext cx="69850" cy="936625"/>
          </a:xfrm>
          <a:prstGeom prst="leftBrace">
            <a:avLst>
              <a:gd name="adj1" fmla="val 111556"/>
              <a:gd name="adj2" fmla="val 50000"/>
            </a:avLst>
          </a:prstGeom>
          <a:noFill/>
          <a:ln w="38100">
            <a:solidFill>
              <a:srgbClr val="800000"/>
            </a:solidFill>
            <a:rou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09592" name="AutoShape 43"/>
          <p:cNvSpPr>
            <a:spLocks noChangeArrowheads="1"/>
          </p:cNvSpPr>
          <p:nvPr/>
        </p:nvSpPr>
        <p:spPr bwMode="auto">
          <a:xfrm>
            <a:off x="2700338" y="5084763"/>
            <a:ext cx="431800" cy="287337"/>
          </a:xfrm>
          <a:prstGeom prst="rightArrow">
            <a:avLst>
              <a:gd name="adj1" fmla="val 50000"/>
              <a:gd name="adj2" fmla="val 37548"/>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09593" name="AutoShape 44"/>
          <p:cNvSpPr>
            <a:spLocks noChangeArrowheads="1"/>
          </p:cNvSpPr>
          <p:nvPr/>
        </p:nvSpPr>
        <p:spPr bwMode="auto">
          <a:xfrm>
            <a:off x="4500563" y="3284538"/>
            <a:ext cx="2446337" cy="449262"/>
          </a:xfrm>
          <a:prstGeom prst="roundRect">
            <a:avLst>
              <a:gd name="adj" fmla="val 16667"/>
            </a:avLst>
          </a:prstGeom>
          <a:noFill/>
          <a:ln w="19050">
            <a:solidFill>
              <a:srgbClr val="006600"/>
            </a:solidFill>
            <a:round/>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a:solidFill>
                  <a:srgbClr val="0000FF"/>
                </a:solidFill>
              </a:rPr>
              <a:t>T</a:t>
            </a:r>
            <a:r>
              <a:rPr lang="en-US" altLang="zh-CN" baseline="-25000">
                <a:solidFill>
                  <a:srgbClr val="0000FF"/>
                </a:solidFill>
              </a:rPr>
              <a:t>v</a:t>
            </a:r>
            <a:r>
              <a:rPr lang="zh-CN" altLang="en-US">
                <a:solidFill>
                  <a:srgbClr val="0000FF"/>
                </a:solidFill>
              </a:rPr>
              <a:t>－反映固结程度</a:t>
            </a:r>
            <a:endParaRPr lang="zh-CN" altLang="en-US">
              <a:solidFill>
                <a:srgbClr val="0000FF"/>
              </a:solidFill>
            </a:endParaRPr>
          </a:p>
        </p:txBody>
      </p:sp>
      <p:sp>
        <p:nvSpPr>
          <p:cNvPr id="26" name="Rectangle 5"/>
          <p:cNvSpPr>
            <a:spLocks noChangeArrowheads="1"/>
          </p:cNvSpPr>
          <p:nvPr/>
        </p:nvSpPr>
        <p:spPr bwMode="auto">
          <a:xfrm>
            <a:off x="1" y="0"/>
            <a:ext cx="5364088"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.4 </a:t>
            </a:r>
            <a:r>
              <a:rPr lang="zh-CN" altLang="en-US" sz="3200" dirty="0">
                <a:solidFill>
                  <a:srgbClr val="FF3300"/>
                </a:solidFill>
                <a:latin typeface="Times New Roman" panose="02020603050405020304" pitchFamily="18" charset="0"/>
                <a:ea typeface="+mj-ea"/>
                <a:cs typeface="Times New Roman" panose="02020603050405020304" pitchFamily="18" charset="0"/>
              </a:rPr>
              <a:t>地基</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变形与时间的关系</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571"/>
                                        </p:tgtEl>
                                        <p:attrNameLst>
                                          <p:attrName>style.visibility</p:attrName>
                                        </p:attrNameLst>
                                      </p:cBhvr>
                                      <p:to>
                                        <p:strVal val="visible"/>
                                      </p:to>
                                    </p:set>
                                    <p:animEffect transition="in" filter="wipe(left)">
                                      <p:cBhvr>
                                        <p:cTn id="7" dur="500"/>
                                        <p:tgtEl>
                                          <p:spTgt spid="10957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9573">
                                            <p:txEl>
                                              <p:pRg st="0" end="0"/>
                                            </p:txEl>
                                          </p:spTgt>
                                        </p:tgtEl>
                                        <p:attrNameLst>
                                          <p:attrName>style.visibility</p:attrName>
                                        </p:attrNameLst>
                                      </p:cBhvr>
                                      <p:to>
                                        <p:strVal val="visible"/>
                                      </p:to>
                                    </p:set>
                                    <p:animEffect transition="in" filter="wipe(left)">
                                      <p:cBhvr>
                                        <p:cTn id="11" dur="500"/>
                                        <p:tgtEl>
                                          <p:spTgt spid="10957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9572">
                                            <p:txEl>
                                              <p:pRg st="0" end="0"/>
                                            </p:txEl>
                                          </p:spTgt>
                                        </p:tgtEl>
                                        <p:attrNameLst>
                                          <p:attrName>style.visibility</p:attrName>
                                        </p:attrNameLst>
                                      </p:cBhvr>
                                      <p:to>
                                        <p:strVal val="visible"/>
                                      </p:to>
                                    </p:set>
                                    <p:animEffect transition="in" filter="wipe(left)">
                                      <p:cBhvr>
                                        <p:cTn id="16" dur="500"/>
                                        <p:tgtEl>
                                          <p:spTgt spid="10957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9584">
                                            <p:txEl>
                                              <p:pRg st="0" end="0"/>
                                            </p:txEl>
                                          </p:spTgt>
                                        </p:tgtEl>
                                        <p:attrNameLst>
                                          <p:attrName>style.visibility</p:attrName>
                                        </p:attrNameLst>
                                      </p:cBhvr>
                                      <p:to>
                                        <p:strVal val="visible"/>
                                      </p:to>
                                    </p:set>
                                    <p:animEffect transition="in" filter="wipe(left)">
                                      <p:cBhvr>
                                        <p:cTn id="21" dur="500"/>
                                        <p:tgtEl>
                                          <p:spTgt spid="109584">
                                            <p:txEl>
                                              <p:pRg st="0" end="0"/>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09575"/>
                                        </p:tgtEl>
                                        <p:attrNameLst>
                                          <p:attrName>style.visibility</p:attrName>
                                        </p:attrNameLst>
                                      </p:cBhvr>
                                      <p:to>
                                        <p:strVal val="visible"/>
                                      </p:to>
                                    </p:set>
                                    <p:animEffect transition="in" filter="wipe(left)">
                                      <p:cBhvr>
                                        <p:cTn id="25" dur="500"/>
                                        <p:tgtEl>
                                          <p:spTgt spid="109575"/>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109574"/>
                                        </p:tgtEl>
                                        <p:attrNameLst>
                                          <p:attrName>style.visibility</p:attrName>
                                        </p:attrNameLst>
                                      </p:cBhvr>
                                      <p:to>
                                        <p:strVal val="visible"/>
                                      </p:to>
                                    </p:set>
                                    <p:animEffect transition="in" filter="wipe(left)">
                                      <p:cBhvr>
                                        <p:cTn id="29" dur="500"/>
                                        <p:tgtEl>
                                          <p:spTgt spid="10957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9585">
                                            <p:txEl>
                                              <p:pRg st="0" end="0"/>
                                            </p:txEl>
                                          </p:spTgt>
                                        </p:tgtEl>
                                        <p:attrNameLst>
                                          <p:attrName>style.visibility</p:attrName>
                                        </p:attrNameLst>
                                      </p:cBhvr>
                                      <p:to>
                                        <p:strVal val="visible"/>
                                      </p:to>
                                    </p:set>
                                    <p:animEffect transition="in" filter="wipe(left)">
                                      <p:cBhvr>
                                        <p:cTn id="34" dur="500"/>
                                        <p:tgtEl>
                                          <p:spTgt spid="109585">
                                            <p:txEl>
                                              <p:pRg st="0" end="0"/>
                                            </p:txEl>
                                          </p:spTgt>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109576"/>
                                        </p:tgtEl>
                                        <p:attrNameLst>
                                          <p:attrName>style.visibility</p:attrName>
                                        </p:attrNameLst>
                                      </p:cBhvr>
                                      <p:to>
                                        <p:strVal val="visible"/>
                                      </p:to>
                                    </p:set>
                                    <p:animEffect transition="in" filter="wipe(left)">
                                      <p:cBhvr>
                                        <p:cTn id="38" dur="500"/>
                                        <p:tgtEl>
                                          <p:spTgt spid="109576"/>
                                        </p:tgtEl>
                                      </p:cBhvr>
                                    </p:animEffect>
                                  </p:childTnLst>
                                </p:cTn>
                              </p:par>
                            </p:childTnLst>
                          </p:cTn>
                        </p:par>
                      </p:childTnLst>
                    </p:cTn>
                  </p:par>
                  <p:par>
                    <p:cTn id="39" fill="hold">
                      <p:stCondLst>
                        <p:cond delay="indefinite"/>
                      </p:stCondLst>
                      <p:childTnLst>
                        <p:par>
                          <p:cTn id="40" fill="hold">
                            <p:stCondLst>
                              <p:cond delay="0"/>
                            </p:stCondLst>
                            <p:childTnLst>
                              <p:par>
                                <p:cTn id="41" presetID="38" presetClass="entr" presetSubtype="0" accel="50000" fill="hold" grpId="0" nodeType="clickEffect">
                                  <p:stCondLst>
                                    <p:cond delay="0"/>
                                  </p:stCondLst>
                                  <p:iterate type="lt">
                                    <p:tmPct val="50000"/>
                                  </p:iterate>
                                  <p:childTnLst>
                                    <p:set>
                                      <p:cBhvr>
                                        <p:cTn id="42" dur="1" fill="hold">
                                          <p:stCondLst>
                                            <p:cond delay="0"/>
                                          </p:stCondLst>
                                        </p:cTn>
                                        <p:tgtEl>
                                          <p:spTgt spid="109593"/>
                                        </p:tgtEl>
                                        <p:attrNameLst>
                                          <p:attrName>style.visibility</p:attrName>
                                        </p:attrNameLst>
                                      </p:cBhvr>
                                      <p:to>
                                        <p:strVal val="visible"/>
                                      </p:to>
                                    </p:set>
                                    <p:set>
                                      <p:cBhvr>
                                        <p:cTn id="43" dur="228" fill="hold">
                                          <p:stCondLst>
                                            <p:cond delay="0"/>
                                          </p:stCondLst>
                                        </p:cTn>
                                        <p:tgtEl>
                                          <p:spTgt spid="109593"/>
                                        </p:tgtEl>
                                        <p:attrNameLst>
                                          <p:attrName>style.rotation</p:attrName>
                                        </p:attrNameLst>
                                      </p:cBhvr>
                                      <p:to>
                                        <p:strVal val="-45.0"/>
                                      </p:to>
                                    </p:set>
                                    <p:anim calcmode="lin" valueType="num">
                                      <p:cBhvr>
                                        <p:cTn id="44" dur="228" fill="hold">
                                          <p:stCondLst>
                                            <p:cond delay="228"/>
                                          </p:stCondLst>
                                        </p:cTn>
                                        <p:tgtEl>
                                          <p:spTgt spid="109593"/>
                                        </p:tgtEl>
                                        <p:attrNameLst>
                                          <p:attrName>style.rotation</p:attrName>
                                        </p:attrNameLst>
                                      </p:cBhvr>
                                      <p:tavLst>
                                        <p:tav tm="0">
                                          <p:val>
                                            <p:fltVal val="-45"/>
                                          </p:val>
                                        </p:tav>
                                        <p:tav tm="69900">
                                          <p:val>
                                            <p:fltVal val="45"/>
                                          </p:val>
                                        </p:tav>
                                        <p:tav tm="100000">
                                          <p:val>
                                            <p:fltVal val="0"/>
                                          </p:val>
                                        </p:tav>
                                      </p:tavLst>
                                    </p:anim>
                                    <p:anim calcmode="lin" valueType="num">
                                      <p:cBhvr>
                                        <p:cTn id="45" dur="228" fill="hold">
                                          <p:stCondLst>
                                            <p:cond delay="0"/>
                                          </p:stCondLst>
                                        </p:cTn>
                                        <p:tgtEl>
                                          <p:spTgt spid="109593"/>
                                        </p:tgtEl>
                                        <p:attrNameLst>
                                          <p:attrName>ppt_y</p:attrName>
                                        </p:attrNameLst>
                                      </p:cBhvr>
                                      <p:tavLst>
                                        <p:tav tm="0">
                                          <p:val>
                                            <p:strVal val="#ppt_y-1"/>
                                          </p:val>
                                        </p:tav>
                                        <p:tav tm="100000">
                                          <p:val>
                                            <p:strVal val="#ppt_y-(0.354*#ppt_w-0.172*#ppt_h)"/>
                                          </p:val>
                                        </p:tav>
                                      </p:tavLst>
                                    </p:anim>
                                    <p:anim calcmode="lin" valueType="num">
                                      <p:cBhvr>
                                        <p:cTn id="46" dur="78" decel="50000" autoRev="1" fill="hold">
                                          <p:stCondLst>
                                            <p:cond delay="228"/>
                                          </p:stCondLst>
                                        </p:cTn>
                                        <p:tgtEl>
                                          <p:spTgt spid="109593"/>
                                        </p:tgtEl>
                                        <p:attrNameLst>
                                          <p:attrName>ppt_y</p:attrName>
                                        </p:attrNameLst>
                                      </p:cBhvr>
                                      <p:tavLst>
                                        <p:tav tm="0">
                                          <p:val>
                                            <p:strVal val="#ppt_y-(0.354*#ppt_w-0.172*#ppt_h)"/>
                                          </p:val>
                                        </p:tav>
                                        <p:tav tm="100000">
                                          <p:val>
                                            <p:strVal val="#ppt_y-(0.354*#ppt_w-0.172*#ppt_h)-#ppt_h/2"/>
                                          </p:val>
                                        </p:tav>
                                      </p:tavLst>
                                    </p:anim>
                                    <p:anim calcmode="lin" valueType="num">
                                      <p:cBhvr>
                                        <p:cTn id="47" dur="68" fill="hold">
                                          <p:stCondLst>
                                            <p:cond delay="432"/>
                                          </p:stCondLst>
                                        </p:cTn>
                                        <p:tgtEl>
                                          <p:spTgt spid="109593"/>
                                        </p:tgtEl>
                                        <p:attrNameLst>
                                          <p:attrName>ppt_y</p:attrName>
                                        </p:attrNameLst>
                                      </p:cBhvr>
                                      <p:tavLst>
                                        <p:tav tm="0">
                                          <p:val>
                                            <p:strVal val="#ppt_y-(0.354*#ppt_w-0.172*#ppt_h)"/>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9586">
                                            <p:txEl>
                                              <p:pRg st="0" end="0"/>
                                            </p:txEl>
                                          </p:spTgt>
                                        </p:tgtEl>
                                        <p:attrNameLst>
                                          <p:attrName>style.visibility</p:attrName>
                                        </p:attrNameLst>
                                      </p:cBhvr>
                                      <p:to>
                                        <p:strVal val="visible"/>
                                      </p:to>
                                    </p:set>
                                    <p:animEffect transition="in" filter="wipe(left)">
                                      <p:cBhvr>
                                        <p:cTn id="52" dur="500"/>
                                        <p:tgtEl>
                                          <p:spTgt spid="109586">
                                            <p:txEl>
                                              <p:pRg st="0" end="0"/>
                                            </p:txEl>
                                          </p:spTgt>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109577"/>
                                        </p:tgtEl>
                                        <p:attrNameLst>
                                          <p:attrName>style.visibility</p:attrName>
                                        </p:attrNameLst>
                                      </p:cBhvr>
                                      <p:to>
                                        <p:strVal val="visible"/>
                                      </p:to>
                                    </p:set>
                                    <p:animEffect transition="in" filter="wipe(left)">
                                      <p:cBhvr>
                                        <p:cTn id="56" dur="500"/>
                                        <p:tgtEl>
                                          <p:spTgt spid="10957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09587">
                                            <p:txEl>
                                              <p:pRg st="0" end="0"/>
                                            </p:txEl>
                                          </p:spTgt>
                                        </p:tgtEl>
                                        <p:attrNameLst>
                                          <p:attrName>style.visibility</p:attrName>
                                        </p:attrNameLst>
                                      </p:cBhvr>
                                      <p:to>
                                        <p:strVal val="visible"/>
                                      </p:to>
                                    </p:set>
                                    <p:animEffect transition="in" filter="wipe(left)">
                                      <p:cBhvr>
                                        <p:cTn id="61" dur="500"/>
                                        <p:tgtEl>
                                          <p:spTgt spid="109587">
                                            <p:txEl>
                                              <p:pRg st="0" end="0"/>
                                            </p:txEl>
                                          </p:spTgt>
                                        </p:tgtEl>
                                      </p:cBhvr>
                                    </p:animEffect>
                                  </p:child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109589"/>
                                        </p:tgtEl>
                                        <p:attrNameLst>
                                          <p:attrName>style.visibility</p:attrName>
                                        </p:attrNameLst>
                                      </p:cBhvr>
                                      <p:to>
                                        <p:strVal val="visible"/>
                                      </p:to>
                                    </p:set>
                                    <p:animEffect transition="in" filter="wipe(left)">
                                      <p:cBhvr>
                                        <p:cTn id="65" dur="500"/>
                                        <p:tgtEl>
                                          <p:spTgt spid="109589"/>
                                        </p:tgtEl>
                                      </p:cBhvr>
                                    </p:animEffect>
                                  </p:childTnLst>
                                </p:cTn>
                              </p:par>
                            </p:childTnLst>
                          </p:cTn>
                        </p:par>
                        <p:par>
                          <p:cTn id="66" fill="hold">
                            <p:stCondLst>
                              <p:cond delay="1000"/>
                            </p:stCondLst>
                            <p:childTnLst>
                              <p:par>
                                <p:cTn id="67" presetID="12" presetClass="entr" presetSubtype="8" fill="hold" grpId="0" nodeType="afterEffect">
                                  <p:stCondLst>
                                    <p:cond delay="0"/>
                                  </p:stCondLst>
                                  <p:childTnLst>
                                    <p:set>
                                      <p:cBhvr>
                                        <p:cTn id="68" dur="1" fill="hold">
                                          <p:stCondLst>
                                            <p:cond delay="0"/>
                                          </p:stCondLst>
                                        </p:cTn>
                                        <p:tgtEl>
                                          <p:spTgt spid="109592"/>
                                        </p:tgtEl>
                                        <p:attrNameLst>
                                          <p:attrName>style.visibility</p:attrName>
                                        </p:attrNameLst>
                                      </p:cBhvr>
                                      <p:to>
                                        <p:strVal val="visible"/>
                                      </p:to>
                                    </p:set>
                                    <p:animEffect transition="in" filter="slide(fromLeft)">
                                      <p:cBhvr>
                                        <p:cTn id="69" dur="500"/>
                                        <p:tgtEl>
                                          <p:spTgt spid="109592"/>
                                        </p:tgtEl>
                                      </p:cBhvr>
                                    </p:animEffect>
                                  </p:childTnLst>
                                </p:cTn>
                              </p:par>
                            </p:childTnLst>
                          </p:cTn>
                        </p:par>
                        <p:par>
                          <p:cTn id="70" fill="hold">
                            <p:stCondLst>
                              <p:cond delay="1500"/>
                            </p:stCondLst>
                            <p:childTnLst>
                              <p:par>
                                <p:cTn id="71" presetID="9" presetClass="entr" presetSubtype="0" fill="hold" grpId="0" nodeType="afterEffect">
                                  <p:stCondLst>
                                    <p:cond delay="0"/>
                                  </p:stCondLst>
                                  <p:childTnLst>
                                    <p:set>
                                      <p:cBhvr>
                                        <p:cTn id="72" dur="1" fill="hold">
                                          <p:stCondLst>
                                            <p:cond delay="0"/>
                                          </p:stCondLst>
                                        </p:cTn>
                                        <p:tgtEl>
                                          <p:spTgt spid="109590"/>
                                        </p:tgtEl>
                                        <p:attrNameLst>
                                          <p:attrName>style.visibility</p:attrName>
                                        </p:attrNameLst>
                                      </p:cBhvr>
                                      <p:to>
                                        <p:strVal val="visible"/>
                                      </p:to>
                                    </p:set>
                                    <p:animEffect transition="in" filter="dissolve">
                                      <p:cBhvr>
                                        <p:cTn id="73" dur="500"/>
                                        <p:tgtEl>
                                          <p:spTgt spid="109590"/>
                                        </p:tgtEl>
                                      </p:cBhvr>
                                    </p:animEffect>
                                  </p:childTnLst>
                                </p:cTn>
                              </p:par>
                            </p:childTnLst>
                          </p:cTn>
                        </p:par>
                        <p:par>
                          <p:cTn id="74" fill="hold">
                            <p:stCondLst>
                              <p:cond delay="2000"/>
                            </p:stCondLst>
                            <p:childTnLst>
                              <p:par>
                                <p:cTn id="75" presetID="22" presetClass="entr" presetSubtype="8" fill="hold" nodeType="afterEffect">
                                  <p:stCondLst>
                                    <p:cond delay="0"/>
                                  </p:stCondLst>
                                  <p:childTnLst>
                                    <p:set>
                                      <p:cBhvr>
                                        <p:cTn id="76" dur="1" fill="hold">
                                          <p:stCondLst>
                                            <p:cond delay="0"/>
                                          </p:stCondLst>
                                        </p:cTn>
                                        <p:tgtEl>
                                          <p:spTgt spid="109578"/>
                                        </p:tgtEl>
                                        <p:attrNameLst>
                                          <p:attrName>style.visibility</p:attrName>
                                        </p:attrNameLst>
                                      </p:cBhvr>
                                      <p:to>
                                        <p:strVal val="visible"/>
                                      </p:to>
                                    </p:set>
                                    <p:animEffect transition="in" filter="wipe(left)">
                                      <p:cBhvr>
                                        <p:cTn id="77" dur="500"/>
                                        <p:tgtEl>
                                          <p:spTgt spid="109578"/>
                                        </p:tgtEl>
                                      </p:cBhvr>
                                    </p:animEffect>
                                  </p:childTnLst>
                                </p:cTn>
                              </p:par>
                            </p:childTnLst>
                          </p:cTn>
                        </p:par>
                        <p:par>
                          <p:cTn id="78" fill="hold">
                            <p:stCondLst>
                              <p:cond delay="2500"/>
                            </p:stCondLst>
                            <p:childTnLst>
                              <p:par>
                                <p:cTn id="79" presetID="22" presetClass="entr" presetSubtype="8" fill="hold" nodeType="afterEffect">
                                  <p:stCondLst>
                                    <p:cond delay="0"/>
                                  </p:stCondLst>
                                  <p:childTnLst>
                                    <p:set>
                                      <p:cBhvr>
                                        <p:cTn id="80" dur="1" fill="hold">
                                          <p:stCondLst>
                                            <p:cond delay="0"/>
                                          </p:stCondLst>
                                        </p:cTn>
                                        <p:tgtEl>
                                          <p:spTgt spid="109579"/>
                                        </p:tgtEl>
                                        <p:attrNameLst>
                                          <p:attrName>style.visibility</p:attrName>
                                        </p:attrNameLst>
                                      </p:cBhvr>
                                      <p:to>
                                        <p:strVal val="visible"/>
                                      </p:to>
                                    </p:set>
                                    <p:animEffect transition="in" filter="wipe(left)">
                                      <p:cBhvr>
                                        <p:cTn id="81" dur="500"/>
                                        <p:tgtEl>
                                          <p:spTgt spid="109579"/>
                                        </p:tgtEl>
                                      </p:cBhvr>
                                    </p:animEffect>
                                  </p:childTnLst>
                                </p:cTn>
                              </p:par>
                            </p:childTnLst>
                          </p:cTn>
                        </p:par>
                        <p:par>
                          <p:cTn id="82" fill="hold">
                            <p:stCondLst>
                              <p:cond delay="3000"/>
                            </p:stCondLst>
                            <p:childTnLst>
                              <p:par>
                                <p:cTn id="83" presetID="22" presetClass="entr" presetSubtype="8" fill="hold" nodeType="afterEffect">
                                  <p:stCondLst>
                                    <p:cond delay="0"/>
                                  </p:stCondLst>
                                  <p:childTnLst>
                                    <p:set>
                                      <p:cBhvr>
                                        <p:cTn id="84" dur="1" fill="hold">
                                          <p:stCondLst>
                                            <p:cond delay="0"/>
                                          </p:stCondLst>
                                        </p:cTn>
                                        <p:tgtEl>
                                          <p:spTgt spid="109580"/>
                                        </p:tgtEl>
                                        <p:attrNameLst>
                                          <p:attrName>style.visibility</p:attrName>
                                        </p:attrNameLst>
                                      </p:cBhvr>
                                      <p:to>
                                        <p:strVal val="visible"/>
                                      </p:to>
                                    </p:set>
                                    <p:animEffect transition="in" filter="wipe(left)">
                                      <p:cBhvr>
                                        <p:cTn id="85" dur="500"/>
                                        <p:tgtEl>
                                          <p:spTgt spid="109580"/>
                                        </p:tgtEl>
                                      </p:cBhvr>
                                    </p:animEffect>
                                  </p:childTnLst>
                                </p:cTn>
                              </p:par>
                            </p:childTnLst>
                          </p:cTn>
                        </p:par>
                        <p:par>
                          <p:cTn id="86" fill="hold">
                            <p:stCondLst>
                              <p:cond delay="3500"/>
                            </p:stCondLst>
                            <p:childTnLst>
                              <p:par>
                                <p:cTn id="87" presetID="22" presetClass="entr" presetSubtype="8" fill="hold" nodeType="afterEffect">
                                  <p:stCondLst>
                                    <p:cond delay="0"/>
                                  </p:stCondLst>
                                  <p:childTnLst>
                                    <p:set>
                                      <p:cBhvr>
                                        <p:cTn id="88" dur="1" fill="hold">
                                          <p:stCondLst>
                                            <p:cond delay="0"/>
                                          </p:stCondLst>
                                        </p:cTn>
                                        <p:tgtEl>
                                          <p:spTgt spid="109581"/>
                                        </p:tgtEl>
                                        <p:attrNameLst>
                                          <p:attrName>style.visibility</p:attrName>
                                        </p:attrNameLst>
                                      </p:cBhvr>
                                      <p:to>
                                        <p:strVal val="visible"/>
                                      </p:to>
                                    </p:set>
                                    <p:animEffect transition="in" filter="wipe(left)">
                                      <p:cBhvr>
                                        <p:cTn id="89" dur="500"/>
                                        <p:tgtEl>
                                          <p:spTgt spid="109581"/>
                                        </p:tgtEl>
                                      </p:cBhvr>
                                    </p:animEffect>
                                  </p:childTnLst>
                                </p:cTn>
                              </p:par>
                            </p:childTnLst>
                          </p:cTn>
                        </p:par>
                        <p:par>
                          <p:cTn id="90" fill="hold">
                            <p:stCondLst>
                              <p:cond delay="4000"/>
                            </p:stCondLst>
                            <p:childTnLst>
                              <p:par>
                                <p:cTn id="91" presetID="22" presetClass="entr" presetSubtype="8" fill="hold" nodeType="afterEffect">
                                  <p:stCondLst>
                                    <p:cond delay="0"/>
                                  </p:stCondLst>
                                  <p:childTnLst>
                                    <p:set>
                                      <p:cBhvr>
                                        <p:cTn id="92" dur="1" fill="hold">
                                          <p:stCondLst>
                                            <p:cond delay="0"/>
                                          </p:stCondLst>
                                        </p:cTn>
                                        <p:tgtEl>
                                          <p:spTgt spid="109582"/>
                                        </p:tgtEl>
                                        <p:attrNameLst>
                                          <p:attrName>style.visibility</p:attrName>
                                        </p:attrNameLst>
                                      </p:cBhvr>
                                      <p:to>
                                        <p:strVal val="visible"/>
                                      </p:to>
                                    </p:set>
                                    <p:animEffect transition="in" filter="wipe(left)">
                                      <p:cBhvr>
                                        <p:cTn id="93" dur="500"/>
                                        <p:tgtEl>
                                          <p:spTgt spid="109582"/>
                                        </p:tgtEl>
                                      </p:cBhvr>
                                    </p:animEffect>
                                  </p:childTnLst>
                                </p:cTn>
                              </p:par>
                            </p:childTnLst>
                          </p:cTn>
                        </p:par>
                        <p:par>
                          <p:cTn id="94" fill="hold">
                            <p:stCondLst>
                              <p:cond delay="4500"/>
                            </p:stCondLst>
                            <p:childTnLst>
                              <p:par>
                                <p:cTn id="95" presetID="22" presetClass="entr" presetSubtype="8" fill="hold" nodeType="afterEffect">
                                  <p:stCondLst>
                                    <p:cond delay="0"/>
                                  </p:stCondLst>
                                  <p:childTnLst>
                                    <p:set>
                                      <p:cBhvr>
                                        <p:cTn id="96" dur="1" fill="hold">
                                          <p:stCondLst>
                                            <p:cond delay="0"/>
                                          </p:stCondLst>
                                        </p:cTn>
                                        <p:tgtEl>
                                          <p:spTgt spid="109583"/>
                                        </p:tgtEl>
                                        <p:attrNameLst>
                                          <p:attrName>style.visibility</p:attrName>
                                        </p:attrNameLst>
                                      </p:cBhvr>
                                      <p:to>
                                        <p:strVal val="visible"/>
                                      </p:to>
                                    </p:set>
                                    <p:animEffect transition="in" filter="wipe(left)">
                                      <p:cBhvr>
                                        <p:cTn id="97" dur="500"/>
                                        <p:tgtEl>
                                          <p:spTgt spid="10958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09588">
                                            <p:txEl>
                                              <p:pRg st="0" end="0"/>
                                            </p:txEl>
                                          </p:spTgt>
                                        </p:tgtEl>
                                        <p:attrNameLst>
                                          <p:attrName>style.visibility</p:attrName>
                                        </p:attrNameLst>
                                      </p:cBhvr>
                                      <p:to>
                                        <p:strVal val="visible"/>
                                      </p:to>
                                    </p:set>
                                    <p:animEffect transition="in" filter="wipe(left)">
                                      <p:cBhvr>
                                        <p:cTn id="102" dur="500"/>
                                        <p:tgtEl>
                                          <p:spTgt spid="1095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p:bldP spid="109572" grpId="0" build="p"/>
      <p:bldP spid="109573" grpId="0" build="p"/>
      <p:bldP spid="109584" grpId="0" build="p"/>
      <p:bldP spid="109585" grpId="0" build="p"/>
      <p:bldP spid="109586" grpId="0" build="p"/>
      <p:bldP spid="109587" grpId="0" build="p"/>
      <p:bldP spid="109588" grpId="0" build="p"/>
      <p:bldP spid="109590" grpId="0" bldLvl="0" animBg="1"/>
      <p:bldP spid="109592" grpId="0" bldLvl="0" animBg="1"/>
      <p:bldP spid="109593"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灯片编号占位符 1"/>
          <p:cNvSpPr txBox="1">
            <a:spLocks noGrp="1" noChangeArrowheads="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fld id="{341BC5F0-36A7-4944-9525-A9B00F4A76BE}" type="slidenum">
              <a:rPr lang="zh-CN" altLang="en-US" sz="1200">
                <a:latin typeface="Garamond" panose="02020404030301010803" pitchFamily="18" charset="0"/>
              </a:rPr>
            </a:fld>
            <a:endParaRPr lang="zh-CN" altLang="en-US" sz="1200">
              <a:latin typeface="Garamond" panose="02020404030301010803" pitchFamily="18" charset="0"/>
            </a:endParaRPr>
          </a:p>
        </p:txBody>
      </p:sp>
      <p:pic>
        <p:nvPicPr>
          <p:cNvPr id="115717" name="Picture 7"/>
          <p:cNvPicPr>
            <a:picLocks noChangeAspect="1" noChangeArrowheads="1"/>
          </p:cNvPicPr>
          <p:nvPr/>
        </p:nvPicPr>
        <p:blipFill>
          <a:blip r:embed="rId1">
            <a:extLst>
              <a:ext uri="{28A0092B-C50C-407E-A947-70E740481C1C}">
                <a14:useLocalDpi xmlns:a14="http://schemas.microsoft.com/office/drawing/2010/main" val="0"/>
              </a:ext>
            </a:extLst>
          </a:blip>
          <a:srcRect b="5940"/>
          <a:stretch>
            <a:fillRect/>
          </a:stretch>
        </p:blipFill>
        <p:spPr bwMode="auto">
          <a:xfrm>
            <a:off x="179388" y="1765300"/>
            <a:ext cx="8569325" cy="46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8" name="Text Box 8"/>
          <p:cNvSpPr txBox="1">
            <a:spLocks noChangeArrowheads="1"/>
          </p:cNvSpPr>
          <p:nvPr/>
        </p:nvSpPr>
        <p:spPr bwMode="auto">
          <a:xfrm>
            <a:off x="827088" y="1296988"/>
            <a:ext cx="738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a:solidFill>
                  <a:srgbClr val="3333FF"/>
                </a:solidFill>
                <a:latin typeface="隶书" panose="02010509060101010101" pitchFamily="49" charset="-122"/>
                <a:ea typeface="隶书" panose="02010509060101010101" pitchFamily="49" charset="-122"/>
              </a:rPr>
              <a:t>各种边界附加应力分布情况时固结度</a:t>
            </a:r>
            <a:r>
              <a:rPr lang="en-US" altLang="zh-CN" sz="2400">
                <a:solidFill>
                  <a:srgbClr val="3333FF"/>
                </a:solidFill>
                <a:latin typeface="隶书" panose="02010509060101010101" pitchFamily="49" charset="-122"/>
                <a:ea typeface="隶书" panose="02010509060101010101" pitchFamily="49" charset="-122"/>
              </a:rPr>
              <a:t>-</a:t>
            </a:r>
            <a:r>
              <a:rPr lang="zh-CN" altLang="en-US" sz="2400">
                <a:solidFill>
                  <a:srgbClr val="3333FF"/>
                </a:solidFill>
                <a:latin typeface="隶书" panose="02010509060101010101" pitchFamily="49" charset="-122"/>
                <a:ea typeface="隶书" panose="02010509060101010101" pitchFamily="49" charset="-122"/>
              </a:rPr>
              <a:t>时间因子关系图</a:t>
            </a:r>
            <a:endParaRPr lang="zh-CN" altLang="en-US" sz="2400">
              <a:solidFill>
                <a:srgbClr val="3333FF"/>
              </a:solidFill>
              <a:latin typeface="隶书" panose="02010509060101010101" pitchFamily="49" charset="-122"/>
              <a:ea typeface="隶书" panose="02010509060101010101" pitchFamily="49" charset="-122"/>
            </a:endParaRPr>
          </a:p>
        </p:txBody>
      </p:sp>
      <p:sp>
        <p:nvSpPr>
          <p:cNvPr id="115719" name="Text Box 9"/>
          <p:cNvSpPr txBox="1">
            <a:spLocks noChangeArrowheads="1"/>
          </p:cNvSpPr>
          <p:nvPr/>
        </p:nvSpPr>
        <p:spPr bwMode="auto">
          <a:xfrm>
            <a:off x="5076825" y="3282950"/>
            <a:ext cx="376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a:solidFill>
                  <a:srgbClr val="3333FF"/>
                </a:solidFill>
                <a:sym typeface="Symbol" panose="05050102010706020507" pitchFamily="18" charset="2"/>
              </a:rPr>
              <a:t></a:t>
            </a:r>
            <a:endParaRPr lang="zh-CN" altLang="en-US" sz="2400">
              <a:solidFill>
                <a:srgbClr val="3333FF"/>
              </a:solidFill>
              <a:sym typeface="Symbol" panose="05050102010706020507" pitchFamily="18" charset="2"/>
            </a:endParaRPr>
          </a:p>
        </p:txBody>
      </p:sp>
      <p:sp>
        <p:nvSpPr>
          <p:cNvPr id="115720" name="Line 10"/>
          <p:cNvSpPr>
            <a:spLocks noChangeShapeType="1"/>
          </p:cNvSpPr>
          <p:nvPr/>
        </p:nvSpPr>
        <p:spPr bwMode="auto">
          <a:xfrm>
            <a:off x="5292725" y="3716338"/>
            <a:ext cx="0" cy="217487"/>
          </a:xfrm>
          <a:prstGeom prst="line">
            <a:avLst/>
          </a:prstGeom>
          <a:noFill/>
          <a:ln w="38100">
            <a:solidFill>
              <a:srgbClr val="3333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spd="med"/>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灯片编号占位符 1"/>
          <p:cNvSpPr txBox="1">
            <a:spLocks noGrp="1" noChangeArrowheads="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fld id="{9453D0D7-FEF8-47C4-A42D-1225B38E009A}" type="slidenum">
              <a:rPr lang="zh-CN" altLang="en-US" sz="1200">
                <a:latin typeface="Garamond" panose="02020404030301010803" pitchFamily="18" charset="0"/>
              </a:rPr>
            </a:fld>
            <a:endParaRPr lang="zh-CN" altLang="en-US" sz="1200">
              <a:latin typeface="Garamond" panose="02020404030301010803" pitchFamily="18" charset="0"/>
            </a:endParaRPr>
          </a:p>
        </p:txBody>
      </p:sp>
      <p:sp>
        <p:nvSpPr>
          <p:cNvPr id="111619" name="Rectangle 16"/>
          <p:cNvSpPr>
            <a:spLocks noChangeArrowheads="1"/>
          </p:cNvSpPr>
          <p:nvPr/>
        </p:nvSpPr>
        <p:spPr bwMode="auto">
          <a:xfrm>
            <a:off x="423862" y="1481721"/>
            <a:ext cx="3228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dirty="0">
                <a:solidFill>
                  <a:srgbClr val="008000"/>
                </a:solidFill>
                <a:latin typeface="Arial Black" panose="020B0A04020102020204" pitchFamily="34" charset="0"/>
              </a:rPr>
              <a:t>（1）</a:t>
            </a:r>
            <a:r>
              <a:rPr lang="zh-CN" altLang="en-US" dirty="0">
                <a:solidFill>
                  <a:srgbClr val="008000"/>
                </a:solidFill>
                <a:latin typeface="Times New Roman" panose="02020603050405020304" pitchFamily="18" charset="0"/>
              </a:rPr>
              <a:t> 压缩应力分布不同时</a:t>
            </a:r>
            <a:endParaRPr lang="zh-CN" altLang="en-US" b="0" dirty="0">
              <a:solidFill>
                <a:srgbClr val="808000"/>
              </a:solidFill>
              <a:latin typeface="Times New Roman" panose="02020603050405020304" pitchFamily="18" charset="0"/>
            </a:endParaRPr>
          </a:p>
        </p:txBody>
      </p:sp>
      <p:sp>
        <p:nvSpPr>
          <p:cNvPr id="111620" name="Rectangle 19"/>
          <p:cNvSpPr>
            <a:spLocks noChangeArrowheads="1"/>
          </p:cNvSpPr>
          <p:nvPr/>
        </p:nvSpPr>
        <p:spPr bwMode="auto">
          <a:xfrm>
            <a:off x="658813" y="909091"/>
            <a:ext cx="2038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dirty="0">
                <a:solidFill>
                  <a:srgbClr val="800000"/>
                </a:solidFill>
                <a:latin typeface="黑体" panose="02010609060101010101" pitchFamily="49" charset="-122"/>
                <a:ea typeface="黑体" panose="02010609060101010101" pitchFamily="49" charset="-122"/>
              </a:rPr>
              <a:t>2) 常见计算</a:t>
            </a:r>
            <a:r>
              <a:rPr lang="zh-CN" altLang="en-US" dirty="0">
                <a:solidFill>
                  <a:srgbClr val="800000"/>
                </a:solidFill>
                <a:latin typeface="Times New Roman" panose="02020603050405020304" pitchFamily="18" charset="0"/>
                <a:ea typeface="黑体" panose="02010609060101010101" pitchFamily="49" charset="-122"/>
              </a:rPr>
              <a:t>条件</a:t>
            </a:r>
            <a:endParaRPr lang="zh-CN" altLang="en-US" dirty="0">
              <a:solidFill>
                <a:srgbClr val="800000"/>
              </a:solidFill>
              <a:latin typeface="Times New Roman" panose="02020603050405020304" pitchFamily="18" charset="0"/>
              <a:ea typeface="黑体" panose="02010609060101010101" pitchFamily="49" charset="-122"/>
            </a:endParaRPr>
          </a:p>
        </p:txBody>
      </p:sp>
      <p:graphicFrame>
        <p:nvGraphicFramePr>
          <p:cNvPr id="111621" name="Object 5"/>
          <p:cNvGraphicFramePr>
            <a:graphicFrameLocks noChangeAspect="1"/>
          </p:cNvGraphicFramePr>
          <p:nvPr/>
        </p:nvGraphicFramePr>
        <p:xfrm>
          <a:off x="1677988" y="4225925"/>
          <a:ext cx="534987" cy="257175"/>
        </p:xfrm>
        <a:graphic>
          <a:graphicData uri="http://schemas.openxmlformats.org/presentationml/2006/ole">
            <mc:AlternateContent xmlns:mc="http://schemas.openxmlformats.org/markup-compatibility/2006">
              <mc:Choice xmlns:v="urn:schemas-microsoft-com:vml" Requires="v">
                <p:oleObj spid="_x0000_s96391" name="" r:id="rId1" imgW="363855" imgH="167005" progId="Equation.3">
                  <p:embed/>
                </p:oleObj>
              </mc:Choice>
              <mc:Fallback>
                <p:oleObj name="" r:id="rId1" imgW="363855" imgH="167005" progId="Equation.3">
                  <p:embed/>
                  <p:pic>
                    <p:nvPicPr>
                      <p:cNvPr id="0" name="Objec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988" y="4225925"/>
                        <a:ext cx="534987" cy="257175"/>
                      </a:xfrm>
                      <a:prstGeom prst="rect">
                        <a:avLst/>
                      </a:prstGeom>
                      <a:noFill/>
                      <a:ln w="9525">
                        <a:solidFill>
                          <a:srgbClr val="99CC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1622" name="Object 6"/>
          <p:cNvGraphicFramePr>
            <a:graphicFrameLocks noChangeAspect="1"/>
          </p:cNvGraphicFramePr>
          <p:nvPr/>
        </p:nvGraphicFramePr>
        <p:xfrm>
          <a:off x="2105025" y="2573338"/>
          <a:ext cx="361950" cy="360362"/>
        </p:xfrm>
        <a:graphic>
          <a:graphicData uri="http://schemas.openxmlformats.org/presentationml/2006/ole">
            <mc:AlternateContent xmlns:mc="http://schemas.openxmlformats.org/markup-compatibility/2006">
              <mc:Choice xmlns:v="urn:schemas-microsoft-com:vml" Requires="v">
                <p:oleObj spid="_x0000_s96392" name="" r:id="rId3" imgW="167005" imgH="226060" progId="Equation.3">
                  <p:embed/>
                </p:oleObj>
              </mc:Choice>
              <mc:Fallback>
                <p:oleObj name="" r:id="rId3" imgW="167005" imgH="22606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5025" y="2573338"/>
                        <a:ext cx="3619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1623" name="Object 7"/>
          <p:cNvGraphicFramePr>
            <a:graphicFrameLocks noChangeAspect="1"/>
          </p:cNvGraphicFramePr>
          <p:nvPr/>
        </p:nvGraphicFramePr>
        <p:xfrm>
          <a:off x="2070100" y="3889375"/>
          <a:ext cx="387350" cy="360363"/>
        </p:xfrm>
        <a:graphic>
          <a:graphicData uri="http://schemas.openxmlformats.org/presentationml/2006/ole">
            <mc:AlternateContent xmlns:mc="http://schemas.openxmlformats.org/markup-compatibility/2006">
              <mc:Choice xmlns:v="urn:schemas-microsoft-com:vml" Requires="v">
                <p:oleObj spid="_x0000_s96393" name="" r:id="rId5" imgW="186690" imgH="226060" progId="Equation.3">
                  <p:embed/>
                </p:oleObj>
              </mc:Choice>
              <mc:Fallback>
                <p:oleObj name="" r:id="rId5" imgW="186690" imgH="22606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0100" y="3889375"/>
                        <a:ext cx="3873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1624" name="Object 8"/>
          <p:cNvGraphicFramePr>
            <a:graphicFrameLocks noChangeAspect="1"/>
          </p:cNvGraphicFramePr>
          <p:nvPr/>
        </p:nvGraphicFramePr>
        <p:xfrm>
          <a:off x="4275138" y="4200525"/>
          <a:ext cx="552450" cy="255588"/>
        </p:xfrm>
        <a:graphic>
          <a:graphicData uri="http://schemas.openxmlformats.org/presentationml/2006/ole">
            <mc:AlternateContent xmlns:mc="http://schemas.openxmlformats.org/markup-compatibility/2006">
              <mc:Choice xmlns:v="urn:schemas-microsoft-com:vml" Requires="v">
                <p:oleObj spid="_x0000_s96394" name="" r:id="rId7" imgW="383540" imgH="167005" progId="Equation.3">
                  <p:embed/>
                </p:oleObj>
              </mc:Choice>
              <mc:Fallback>
                <p:oleObj name="" r:id="rId7" imgW="383540" imgH="167005"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5138" y="4200525"/>
                        <a:ext cx="552450" cy="255588"/>
                      </a:xfrm>
                      <a:prstGeom prst="rect">
                        <a:avLst/>
                      </a:prstGeom>
                      <a:noFill/>
                      <a:ln w="9525">
                        <a:solidFill>
                          <a:srgbClr val="99CC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1625" name="Object 9"/>
          <p:cNvGraphicFramePr>
            <a:graphicFrameLocks noChangeAspect="1"/>
          </p:cNvGraphicFramePr>
          <p:nvPr/>
        </p:nvGraphicFramePr>
        <p:xfrm>
          <a:off x="5545138" y="4200525"/>
          <a:ext cx="906462" cy="255588"/>
        </p:xfrm>
        <a:graphic>
          <a:graphicData uri="http://schemas.openxmlformats.org/presentationml/2006/ole">
            <mc:AlternateContent xmlns:mc="http://schemas.openxmlformats.org/markup-compatibility/2006">
              <mc:Choice xmlns:v="urn:schemas-microsoft-com:vml" Requires="v">
                <p:oleObj spid="_x0000_s96395" name="" r:id="rId9" imgW="629285" imgH="167005" progId="Equation.3">
                  <p:embed/>
                </p:oleObj>
              </mc:Choice>
              <mc:Fallback>
                <p:oleObj name="" r:id="rId9" imgW="629285" imgH="167005"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45138" y="4200525"/>
                        <a:ext cx="906462" cy="255588"/>
                      </a:xfrm>
                      <a:prstGeom prst="rect">
                        <a:avLst/>
                      </a:prstGeom>
                      <a:noFill/>
                      <a:ln w="9525">
                        <a:solidFill>
                          <a:srgbClr val="99CC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1626" name="Object 10"/>
          <p:cNvGraphicFramePr>
            <a:graphicFrameLocks noChangeAspect="1"/>
          </p:cNvGraphicFramePr>
          <p:nvPr/>
        </p:nvGraphicFramePr>
        <p:xfrm>
          <a:off x="6942138" y="4205288"/>
          <a:ext cx="847725" cy="255587"/>
        </p:xfrm>
        <a:graphic>
          <a:graphicData uri="http://schemas.openxmlformats.org/presentationml/2006/ole">
            <mc:AlternateContent xmlns:mc="http://schemas.openxmlformats.org/markup-compatibility/2006">
              <mc:Choice xmlns:v="urn:schemas-microsoft-com:vml" Requires="v">
                <p:oleObj spid="_x0000_s96396" name="" r:id="rId11" imgW="589915" imgH="167005" progId="Equation.3">
                  <p:embed/>
                </p:oleObj>
              </mc:Choice>
              <mc:Fallback>
                <p:oleObj name="" r:id="rId11" imgW="589915" imgH="167005" progId="Equation.3">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42138" y="4205288"/>
                        <a:ext cx="847725" cy="255587"/>
                      </a:xfrm>
                      <a:prstGeom prst="rect">
                        <a:avLst/>
                      </a:prstGeom>
                      <a:noFill/>
                      <a:ln w="9525">
                        <a:solidFill>
                          <a:srgbClr val="99CC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1627" name="Object 11"/>
          <p:cNvGraphicFramePr>
            <a:graphicFrameLocks noChangeAspect="1"/>
          </p:cNvGraphicFramePr>
          <p:nvPr/>
        </p:nvGraphicFramePr>
        <p:xfrm>
          <a:off x="2924175" y="4243388"/>
          <a:ext cx="609600" cy="203200"/>
        </p:xfrm>
        <a:graphic>
          <a:graphicData uri="http://schemas.openxmlformats.org/presentationml/2006/ole">
            <mc:AlternateContent xmlns:mc="http://schemas.openxmlformats.org/markup-compatibility/2006">
              <mc:Choice xmlns:v="urn:schemas-microsoft-com:vml" Requires="v">
                <p:oleObj spid="_x0000_s96397" name="" r:id="rId13" imgW="422910" imgH="127635" progId="Equation.3">
                  <p:embed/>
                </p:oleObj>
              </mc:Choice>
              <mc:Fallback>
                <p:oleObj name="" r:id="rId13" imgW="422910" imgH="127635" progId="Equation.3">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24175" y="4243388"/>
                        <a:ext cx="609600" cy="203200"/>
                      </a:xfrm>
                      <a:prstGeom prst="rect">
                        <a:avLst/>
                      </a:prstGeom>
                      <a:noFill/>
                      <a:ln w="9525">
                        <a:solidFill>
                          <a:srgbClr val="99CC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628" name="Rectangle 49"/>
          <p:cNvSpPr>
            <a:spLocks noChangeArrowheads="1"/>
          </p:cNvSpPr>
          <p:nvPr/>
        </p:nvSpPr>
        <p:spPr bwMode="auto">
          <a:xfrm>
            <a:off x="298450" y="4657725"/>
            <a:ext cx="1527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990033"/>
                </a:solidFill>
                <a:latin typeface="Times New Roman" panose="02020603050405020304" pitchFamily="18" charset="0"/>
                <a:ea typeface="黑体" panose="02010609060101010101" pitchFamily="49" charset="-122"/>
              </a:rPr>
              <a:t>实践背景：</a:t>
            </a:r>
            <a:endParaRPr lang="zh-CN" altLang="en-US">
              <a:solidFill>
                <a:srgbClr val="990033"/>
              </a:solidFill>
              <a:latin typeface="Times New Roman" panose="02020603050405020304" pitchFamily="18" charset="0"/>
              <a:ea typeface="黑体" panose="02010609060101010101" pitchFamily="49" charset="-122"/>
            </a:endParaRPr>
          </a:p>
        </p:txBody>
      </p:sp>
      <p:sp>
        <p:nvSpPr>
          <p:cNvPr id="111629" name="Rectangle 55"/>
          <p:cNvSpPr>
            <a:spLocks noChangeArrowheads="1"/>
          </p:cNvSpPr>
          <p:nvPr/>
        </p:nvSpPr>
        <p:spPr bwMode="auto">
          <a:xfrm>
            <a:off x="1617663" y="4687888"/>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a:solidFill>
                  <a:srgbClr val="0000FF"/>
                </a:solidFill>
              </a:rPr>
              <a:t>H</a:t>
            </a:r>
            <a:r>
              <a:rPr lang="zh-CN" altLang="en-US">
                <a:solidFill>
                  <a:srgbClr val="0000FF"/>
                </a:solidFill>
              </a:rPr>
              <a:t>小，</a:t>
            </a:r>
            <a:r>
              <a:rPr lang="en-US" altLang="zh-CN">
                <a:solidFill>
                  <a:srgbClr val="0000FF"/>
                </a:solidFill>
              </a:rPr>
              <a:t>p</a:t>
            </a:r>
            <a:r>
              <a:rPr lang="zh-CN" altLang="en-US">
                <a:solidFill>
                  <a:srgbClr val="0000FF"/>
                </a:solidFill>
              </a:rPr>
              <a:t>大</a:t>
            </a:r>
            <a:endParaRPr lang="zh-CN" altLang="en-US">
              <a:solidFill>
                <a:srgbClr val="0000FF"/>
              </a:solidFill>
            </a:endParaRPr>
          </a:p>
        </p:txBody>
      </p:sp>
      <p:sp>
        <p:nvSpPr>
          <p:cNvPr id="111630" name="Rectangle 56"/>
          <p:cNvSpPr>
            <a:spLocks noChangeArrowheads="1"/>
          </p:cNvSpPr>
          <p:nvPr/>
        </p:nvSpPr>
        <p:spPr bwMode="auto">
          <a:xfrm>
            <a:off x="2895600" y="4700588"/>
            <a:ext cx="1316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dirty="0">
                <a:solidFill>
                  <a:srgbClr val="0000FF"/>
                </a:solidFill>
              </a:rPr>
              <a:t>自重应力</a:t>
            </a:r>
            <a:endParaRPr lang="zh-CN" altLang="en-US" dirty="0">
              <a:solidFill>
                <a:srgbClr val="0000FF"/>
              </a:solidFill>
            </a:endParaRPr>
          </a:p>
        </p:txBody>
      </p:sp>
      <p:sp>
        <p:nvSpPr>
          <p:cNvPr id="111631" name="Rectangle 57"/>
          <p:cNvSpPr>
            <a:spLocks noChangeArrowheads="1"/>
          </p:cNvSpPr>
          <p:nvPr/>
        </p:nvSpPr>
        <p:spPr bwMode="auto">
          <a:xfrm>
            <a:off x="4264025" y="4732338"/>
            <a:ext cx="1316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0000FF"/>
                </a:solidFill>
              </a:rPr>
              <a:t>附加应力</a:t>
            </a:r>
            <a:endParaRPr lang="zh-CN" altLang="en-US">
              <a:solidFill>
                <a:srgbClr val="0000FF"/>
              </a:solidFill>
            </a:endParaRPr>
          </a:p>
        </p:txBody>
      </p:sp>
      <p:sp>
        <p:nvSpPr>
          <p:cNvPr id="111632" name="Rectangle 58"/>
          <p:cNvSpPr>
            <a:spLocks noChangeArrowheads="1"/>
          </p:cNvSpPr>
          <p:nvPr/>
        </p:nvSpPr>
        <p:spPr bwMode="auto">
          <a:xfrm>
            <a:off x="5505450" y="4656138"/>
            <a:ext cx="1298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0000FF"/>
                </a:solidFill>
              </a:rPr>
              <a:t>自重应力</a:t>
            </a:r>
            <a:endParaRPr lang="zh-CN" altLang="en-US">
              <a:solidFill>
                <a:srgbClr val="0000FF"/>
              </a:solidFill>
            </a:endParaRPr>
          </a:p>
          <a:p>
            <a:pPr eaLnBrk="1" hangingPunct="1">
              <a:buFont typeface="Arial" panose="020B0604020202020204" pitchFamily="34" charset="0"/>
              <a:buNone/>
            </a:pPr>
            <a:r>
              <a:rPr lang="zh-CN" altLang="en-US">
                <a:solidFill>
                  <a:srgbClr val="0000FF"/>
                </a:solidFill>
              </a:rPr>
              <a:t>附加应力</a:t>
            </a:r>
            <a:endParaRPr lang="zh-CN" altLang="en-US">
              <a:solidFill>
                <a:srgbClr val="0000FF"/>
              </a:solidFill>
            </a:endParaRPr>
          </a:p>
        </p:txBody>
      </p:sp>
      <p:sp>
        <p:nvSpPr>
          <p:cNvPr id="111633" name="Rectangle 59"/>
          <p:cNvSpPr>
            <a:spLocks noChangeArrowheads="1"/>
          </p:cNvSpPr>
          <p:nvPr/>
        </p:nvSpPr>
        <p:spPr bwMode="auto">
          <a:xfrm>
            <a:off x="6781800" y="4652963"/>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dirty="0">
                <a:solidFill>
                  <a:srgbClr val="0000FF"/>
                </a:solidFill>
              </a:rPr>
              <a:t>压缩土层底面的附加应力还不接近零</a:t>
            </a:r>
            <a:endParaRPr lang="zh-CN" altLang="en-US" dirty="0">
              <a:solidFill>
                <a:srgbClr val="0000FF"/>
              </a:solidFill>
            </a:endParaRPr>
          </a:p>
        </p:txBody>
      </p:sp>
      <p:sp>
        <p:nvSpPr>
          <p:cNvPr id="111637" name="Rectangle 63"/>
          <p:cNvSpPr>
            <a:spLocks noChangeArrowheads="1"/>
          </p:cNvSpPr>
          <p:nvPr/>
        </p:nvSpPr>
        <p:spPr bwMode="auto">
          <a:xfrm>
            <a:off x="250825" y="3287713"/>
            <a:ext cx="1512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990033"/>
                </a:solidFill>
                <a:latin typeface="Times New Roman" panose="02020603050405020304" pitchFamily="18" charset="0"/>
                <a:ea typeface="黑体" panose="02010609060101010101" pitchFamily="49" charset="-122"/>
              </a:rPr>
              <a:t>应力分布：</a:t>
            </a:r>
            <a:endParaRPr lang="zh-CN" altLang="en-US">
              <a:solidFill>
                <a:srgbClr val="990033"/>
              </a:solidFill>
              <a:latin typeface="Times New Roman" panose="02020603050405020304" pitchFamily="18" charset="0"/>
              <a:ea typeface="黑体" panose="02010609060101010101" pitchFamily="49" charset="-122"/>
            </a:endParaRPr>
          </a:p>
        </p:txBody>
      </p:sp>
      <p:grpSp>
        <p:nvGrpSpPr>
          <p:cNvPr id="2" name="Group 22"/>
          <p:cNvGrpSpPr/>
          <p:nvPr/>
        </p:nvGrpSpPr>
        <p:grpSpPr bwMode="auto">
          <a:xfrm>
            <a:off x="250825" y="2276475"/>
            <a:ext cx="7197725" cy="412750"/>
            <a:chOff x="0" y="0"/>
            <a:chExt cx="4534" cy="260"/>
          </a:xfrm>
        </p:grpSpPr>
        <p:sp>
          <p:nvSpPr>
            <p:cNvPr id="114730" name="Rectangle 44"/>
            <p:cNvSpPr>
              <a:spLocks noChangeArrowheads="1"/>
            </p:cNvSpPr>
            <p:nvPr/>
          </p:nvSpPr>
          <p:spPr bwMode="auto">
            <a:xfrm>
              <a:off x="916" y="29"/>
              <a:ext cx="21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b="0" dirty="0">
                  <a:latin typeface="Arial Black" panose="020B0A04020102020204" pitchFamily="34" charset="0"/>
                </a:rPr>
                <a:t>1</a:t>
              </a:r>
              <a:endParaRPr lang="zh-CN" altLang="en-US" b="0" dirty="0">
                <a:latin typeface="Arial Black" panose="020B0A04020102020204" pitchFamily="34" charset="0"/>
              </a:endParaRPr>
            </a:p>
          </p:txBody>
        </p:sp>
        <p:sp>
          <p:nvSpPr>
            <p:cNvPr id="114731" name="Rectangle 45"/>
            <p:cNvSpPr>
              <a:spLocks noChangeArrowheads="1"/>
            </p:cNvSpPr>
            <p:nvPr/>
          </p:nvSpPr>
          <p:spPr bwMode="auto">
            <a:xfrm>
              <a:off x="1768" y="29"/>
              <a:ext cx="21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b="0">
                  <a:latin typeface="Arial Black" panose="020B0A04020102020204" pitchFamily="34" charset="0"/>
                </a:rPr>
                <a:t>2</a:t>
              </a:r>
              <a:endParaRPr lang="zh-CN" altLang="en-US" b="0">
                <a:latin typeface="Arial Black" panose="020B0A04020102020204" pitchFamily="34" charset="0"/>
              </a:endParaRPr>
            </a:p>
          </p:txBody>
        </p:sp>
        <p:sp>
          <p:nvSpPr>
            <p:cNvPr id="114732" name="Rectangle 46"/>
            <p:cNvSpPr>
              <a:spLocks noChangeArrowheads="1"/>
            </p:cNvSpPr>
            <p:nvPr/>
          </p:nvSpPr>
          <p:spPr bwMode="auto">
            <a:xfrm>
              <a:off x="4324" y="29"/>
              <a:ext cx="21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b="0">
                  <a:latin typeface="Arial Black" panose="020B0A04020102020204" pitchFamily="34" charset="0"/>
                </a:rPr>
                <a:t>5</a:t>
              </a:r>
              <a:endParaRPr lang="zh-CN" altLang="en-US" b="0">
                <a:latin typeface="Arial Black" panose="020B0A04020102020204" pitchFamily="34" charset="0"/>
              </a:endParaRPr>
            </a:p>
          </p:txBody>
        </p:sp>
        <p:sp>
          <p:nvSpPr>
            <p:cNvPr id="114733" name="Rectangle 47"/>
            <p:cNvSpPr>
              <a:spLocks noChangeArrowheads="1"/>
            </p:cNvSpPr>
            <p:nvPr/>
          </p:nvSpPr>
          <p:spPr bwMode="auto">
            <a:xfrm>
              <a:off x="2620" y="29"/>
              <a:ext cx="21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b="0">
                  <a:latin typeface="Arial Black" panose="020B0A04020102020204" pitchFamily="34" charset="0"/>
                </a:rPr>
                <a:t>3</a:t>
              </a:r>
              <a:endParaRPr lang="zh-CN" altLang="en-US" b="0">
                <a:latin typeface="Arial Black" panose="020B0A04020102020204" pitchFamily="34" charset="0"/>
              </a:endParaRPr>
            </a:p>
          </p:txBody>
        </p:sp>
        <p:sp>
          <p:nvSpPr>
            <p:cNvPr id="114734" name="Rectangle 48"/>
            <p:cNvSpPr>
              <a:spLocks noChangeArrowheads="1"/>
            </p:cNvSpPr>
            <p:nvPr/>
          </p:nvSpPr>
          <p:spPr bwMode="auto">
            <a:xfrm>
              <a:off x="3472" y="29"/>
              <a:ext cx="21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b="0">
                  <a:latin typeface="Arial Black" panose="020B0A04020102020204" pitchFamily="34" charset="0"/>
                </a:rPr>
                <a:t>4</a:t>
              </a:r>
              <a:endParaRPr lang="zh-CN" altLang="en-US" b="0">
                <a:latin typeface="Arial Black" panose="020B0A04020102020204" pitchFamily="34" charset="0"/>
              </a:endParaRPr>
            </a:p>
          </p:txBody>
        </p:sp>
        <p:sp>
          <p:nvSpPr>
            <p:cNvPr id="114735" name="Rectangle 64"/>
            <p:cNvSpPr>
              <a:spLocks noChangeArrowheads="1"/>
            </p:cNvSpPr>
            <p:nvPr/>
          </p:nvSpPr>
          <p:spPr bwMode="auto">
            <a:xfrm>
              <a:off x="0" y="0"/>
              <a:ext cx="9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990033"/>
                  </a:solidFill>
                  <a:latin typeface="Times New Roman" panose="02020603050405020304" pitchFamily="18" charset="0"/>
                  <a:ea typeface="黑体" panose="02010609060101010101" pitchFamily="49" charset="-122"/>
                </a:rPr>
                <a:t>基本情况：</a:t>
              </a:r>
              <a:endParaRPr lang="zh-CN" altLang="en-US">
                <a:solidFill>
                  <a:srgbClr val="990033"/>
                </a:solidFill>
                <a:latin typeface="Times New Roman" panose="02020603050405020304" pitchFamily="18" charset="0"/>
                <a:ea typeface="黑体" panose="02010609060101010101" pitchFamily="49" charset="-122"/>
              </a:endParaRPr>
            </a:p>
          </p:txBody>
        </p:sp>
      </p:grpSp>
      <p:graphicFrame>
        <p:nvGraphicFramePr>
          <p:cNvPr id="111645" name="Object 29"/>
          <p:cNvGraphicFramePr>
            <a:graphicFrameLocks noChangeAspect="1"/>
          </p:cNvGraphicFramePr>
          <p:nvPr/>
        </p:nvGraphicFramePr>
        <p:xfrm>
          <a:off x="4121149" y="1008014"/>
          <a:ext cx="4067175" cy="647700"/>
        </p:xfrm>
        <a:graphic>
          <a:graphicData uri="http://schemas.openxmlformats.org/presentationml/2006/ole">
            <mc:AlternateContent xmlns:mc="http://schemas.openxmlformats.org/markup-compatibility/2006">
              <mc:Choice xmlns:v="urn:schemas-microsoft-com:vml" Requires="v">
                <p:oleObj spid="_x0000_s96398" name="" r:id="rId15" imgW="2703830" imgH="442595" progId="Equation.3">
                  <p:embed/>
                </p:oleObj>
              </mc:Choice>
              <mc:Fallback>
                <p:oleObj name="" r:id="rId15" imgW="2703830" imgH="442595" progId="Equation.3">
                  <p:embed/>
                  <p:pic>
                    <p:nvPicPr>
                      <p:cNvPr id="0" name="Object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21149" y="1008014"/>
                        <a:ext cx="4067175" cy="647700"/>
                      </a:xfrm>
                      <a:prstGeom prst="rect">
                        <a:avLst/>
                      </a:prstGeom>
                      <a:noFill/>
                      <a:ln w="9525">
                        <a:solidFill>
                          <a:srgbClr val="3333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32"/>
          <p:cNvGrpSpPr/>
          <p:nvPr/>
        </p:nvGrpSpPr>
        <p:grpSpPr bwMode="auto">
          <a:xfrm>
            <a:off x="1476375" y="2657475"/>
            <a:ext cx="7416105" cy="2138883"/>
            <a:chOff x="0" y="0"/>
            <a:chExt cx="4717" cy="1384"/>
          </a:xfrm>
        </p:grpSpPr>
        <p:sp>
          <p:nvSpPr>
            <p:cNvPr id="114715" name="Rectangle 22" descr="编织物"/>
            <p:cNvSpPr>
              <a:spLocks noChangeArrowheads="1"/>
            </p:cNvSpPr>
            <p:nvPr/>
          </p:nvSpPr>
          <p:spPr bwMode="auto">
            <a:xfrm>
              <a:off x="0" y="548"/>
              <a:ext cx="4080" cy="288"/>
            </a:xfrm>
            <a:prstGeom prst="rect">
              <a:avLst/>
            </a:prstGeom>
            <a:blipFill dpi="0" rotWithShape="0">
              <a:blip r:embed="rId1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14716" name="Rectangle 23" descr="编织物"/>
            <p:cNvSpPr>
              <a:spLocks noChangeArrowheads="1"/>
            </p:cNvSpPr>
            <p:nvPr/>
          </p:nvSpPr>
          <p:spPr bwMode="auto">
            <a:xfrm>
              <a:off x="0" y="164"/>
              <a:ext cx="4080" cy="576"/>
            </a:xfrm>
            <a:prstGeom prst="rect">
              <a:avLst/>
            </a:prstGeom>
            <a:blipFill dpi="0" rotWithShape="0">
              <a:blip r:embed="rId1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14717" name="Text Box 37" descr="窄横线"/>
            <p:cNvSpPr txBox="1">
              <a:spLocks noChangeArrowheads="1"/>
            </p:cNvSpPr>
            <p:nvPr/>
          </p:nvSpPr>
          <p:spPr bwMode="auto">
            <a:xfrm>
              <a:off x="4028" y="701"/>
              <a:ext cx="6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latin typeface="Times New Roman" panose="02020603050405020304" pitchFamily="18" charset="0"/>
                </a:rPr>
                <a:t>不透水边界</a:t>
              </a:r>
              <a:endParaRPr lang="zh-CN" altLang="en-US" sz="1400">
                <a:latin typeface="Times New Roman" panose="02020603050405020304" pitchFamily="18" charset="0"/>
              </a:endParaRPr>
            </a:p>
          </p:txBody>
        </p:sp>
        <p:sp>
          <p:nvSpPr>
            <p:cNvPr id="114718" name="Rectangle 38" descr="窄横线"/>
            <p:cNvSpPr>
              <a:spLocks noChangeArrowheads="1"/>
            </p:cNvSpPr>
            <p:nvPr/>
          </p:nvSpPr>
          <p:spPr bwMode="auto">
            <a:xfrm>
              <a:off x="4044" y="77"/>
              <a:ext cx="58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latin typeface="Times New Roman" panose="02020603050405020304" pitchFamily="18" charset="0"/>
                </a:rPr>
                <a:t>透水边界</a:t>
              </a:r>
              <a:endParaRPr lang="zh-CN" altLang="en-US" sz="1400">
                <a:latin typeface="Times New Roman" panose="02020603050405020304" pitchFamily="18" charset="0"/>
              </a:endParaRPr>
            </a:p>
          </p:txBody>
        </p:sp>
        <p:sp>
          <p:nvSpPr>
            <p:cNvPr id="114719" name="Rectangle 24" descr="窄横线"/>
            <p:cNvSpPr>
              <a:spLocks noChangeArrowheads="1"/>
            </p:cNvSpPr>
            <p:nvPr/>
          </p:nvSpPr>
          <p:spPr bwMode="auto">
            <a:xfrm>
              <a:off x="144" y="198"/>
              <a:ext cx="240" cy="542"/>
            </a:xfrm>
            <a:prstGeom prst="rect">
              <a:avLst/>
            </a:prstGeom>
            <a:blipFill dpi="0" rotWithShape="0">
              <a:blip r:embed="rId19"/>
              <a:srcRect/>
              <a:tile tx="0" ty="0" sx="100000" sy="100000" flip="none" algn="tl"/>
            </a:blipFill>
            <a:ln w="22225">
              <a:solidFill>
                <a:srgbClr val="800000"/>
              </a:solidFill>
              <a:miter lim="800000"/>
            </a:ln>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14720" name="AutoShape 28" descr="窄横线"/>
            <p:cNvSpPr>
              <a:spLocks noChangeArrowheads="1"/>
            </p:cNvSpPr>
            <p:nvPr/>
          </p:nvSpPr>
          <p:spPr bwMode="auto">
            <a:xfrm>
              <a:off x="936" y="198"/>
              <a:ext cx="288" cy="542"/>
            </a:xfrm>
            <a:prstGeom prst="rtTriangle">
              <a:avLst/>
            </a:prstGeom>
            <a:blipFill dpi="0" rotWithShape="0">
              <a:blip r:embed="rId19"/>
              <a:srcRect/>
              <a:tile tx="0" ty="0" sx="100000" sy="100000" flip="none" algn="tl"/>
            </a:blipFill>
            <a:ln w="22225">
              <a:solidFill>
                <a:srgbClr val="800000"/>
              </a:solidFill>
              <a:miter lim="800000"/>
            </a:ln>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14721" name="AutoShape 29" descr="窄横线"/>
            <p:cNvSpPr>
              <a:spLocks noChangeArrowheads="1"/>
            </p:cNvSpPr>
            <p:nvPr/>
          </p:nvSpPr>
          <p:spPr bwMode="auto">
            <a:xfrm flipV="1">
              <a:off x="1776" y="182"/>
              <a:ext cx="288" cy="533"/>
            </a:xfrm>
            <a:prstGeom prst="rtTriangle">
              <a:avLst/>
            </a:prstGeom>
            <a:blipFill dpi="0" rotWithShape="0">
              <a:blip r:embed="rId19"/>
              <a:srcRect/>
              <a:tile tx="0" ty="0" sx="100000" sy="100000" flip="none" algn="tl"/>
            </a:blipFill>
            <a:ln w="22225">
              <a:solidFill>
                <a:srgbClr val="800000"/>
              </a:solidFill>
              <a:miter lim="800000"/>
            </a:ln>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grpSp>
          <p:nvGrpSpPr>
            <p:cNvPr id="114722" name="Group 40"/>
            <p:cNvGrpSpPr/>
            <p:nvPr/>
          </p:nvGrpSpPr>
          <p:grpSpPr bwMode="auto">
            <a:xfrm>
              <a:off x="798" y="0"/>
              <a:ext cx="2549" cy="1384"/>
              <a:chOff x="0" y="0"/>
              <a:chExt cx="2549" cy="1740"/>
            </a:xfrm>
          </p:grpSpPr>
          <p:sp>
            <p:nvSpPr>
              <p:cNvPr id="114726" name="Line 51"/>
              <p:cNvSpPr>
                <a:spLocks noChangeShapeType="1"/>
              </p:cNvSpPr>
              <p:nvPr/>
            </p:nvSpPr>
            <p:spPr bwMode="auto">
              <a:xfrm>
                <a:off x="0" y="0"/>
                <a:ext cx="12" cy="1688"/>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4727" name="Line 52"/>
              <p:cNvSpPr>
                <a:spLocks noChangeShapeType="1"/>
              </p:cNvSpPr>
              <p:nvPr/>
            </p:nvSpPr>
            <p:spPr bwMode="auto">
              <a:xfrm flipH="1">
                <a:off x="841" y="0"/>
                <a:ext cx="6" cy="1623"/>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4728" name="Line 53"/>
              <p:cNvSpPr>
                <a:spLocks noChangeShapeType="1"/>
              </p:cNvSpPr>
              <p:nvPr/>
            </p:nvSpPr>
            <p:spPr bwMode="auto">
              <a:xfrm flipH="1">
                <a:off x="1689" y="0"/>
                <a:ext cx="6" cy="174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4729" name="Line 54"/>
              <p:cNvSpPr>
                <a:spLocks noChangeShapeType="1"/>
              </p:cNvSpPr>
              <p:nvPr/>
            </p:nvSpPr>
            <p:spPr bwMode="auto">
              <a:xfrm>
                <a:off x="2543" y="0"/>
                <a:ext cx="6" cy="174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114723" name="Freeform 82" descr="窄横线"/>
            <p:cNvSpPr>
              <a:spLocks noChangeArrowheads="1"/>
            </p:cNvSpPr>
            <p:nvPr/>
          </p:nvSpPr>
          <p:spPr bwMode="auto">
            <a:xfrm>
              <a:off x="2613" y="164"/>
              <a:ext cx="339" cy="578"/>
            </a:xfrm>
            <a:custGeom>
              <a:avLst/>
              <a:gdLst>
                <a:gd name="T0" fmla="*/ 1 w 339"/>
                <a:gd name="T1" fmla="*/ 0 h 578"/>
                <a:gd name="T2" fmla="*/ 0 w 339"/>
                <a:gd name="T3" fmla="*/ 577 h 578"/>
                <a:gd name="T4" fmla="*/ 339 w 339"/>
                <a:gd name="T5" fmla="*/ 578 h 578"/>
                <a:gd name="T6" fmla="*/ 151 w 339"/>
                <a:gd name="T7" fmla="*/ 0 h 578"/>
                <a:gd name="T8" fmla="*/ 1 w 339"/>
                <a:gd name="T9" fmla="*/ 0 h 5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 h="578">
                  <a:moveTo>
                    <a:pt x="1" y="0"/>
                  </a:moveTo>
                  <a:lnTo>
                    <a:pt x="0" y="577"/>
                  </a:lnTo>
                  <a:lnTo>
                    <a:pt x="339" y="578"/>
                  </a:lnTo>
                  <a:lnTo>
                    <a:pt x="151" y="0"/>
                  </a:lnTo>
                  <a:lnTo>
                    <a:pt x="1" y="0"/>
                  </a:lnTo>
                  <a:close/>
                </a:path>
              </a:pathLst>
            </a:custGeom>
            <a:blipFill dpi="0" rotWithShape="0">
              <a:blip r:embed="rId19"/>
              <a:srcRect/>
              <a:tile tx="0" ty="0" sx="100000" sy="100000" flip="none" algn="tl"/>
            </a:blipFill>
            <a:ln w="19050">
              <a:solidFill>
                <a:srgbClr val="800000"/>
              </a:solidFill>
              <a:round/>
            </a:ln>
          </p:spPr>
          <p:txBody>
            <a:bodyPr/>
            <a:lstStyle/>
            <a:p>
              <a:endParaRPr lang="zh-CN" altLang="en-US"/>
            </a:p>
          </p:txBody>
        </p:sp>
        <p:sp>
          <p:nvSpPr>
            <p:cNvPr id="114724" name="Freeform 83" descr="窄横线"/>
            <p:cNvSpPr>
              <a:spLocks noChangeArrowheads="1"/>
            </p:cNvSpPr>
            <p:nvPr/>
          </p:nvSpPr>
          <p:spPr bwMode="auto">
            <a:xfrm flipV="1">
              <a:off x="3506" y="162"/>
              <a:ext cx="339" cy="578"/>
            </a:xfrm>
            <a:custGeom>
              <a:avLst/>
              <a:gdLst>
                <a:gd name="T0" fmla="*/ 1 w 339"/>
                <a:gd name="T1" fmla="*/ 0 h 578"/>
                <a:gd name="T2" fmla="*/ 0 w 339"/>
                <a:gd name="T3" fmla="*/ 577 h 578"/>
                <a:gd name="T4" fmla="*/ 339 w 339"/>
                <a:gd name="T5" fmla="*/ 578 h 578"/>
                <a:gd name="T6" fmla="*/ 151 w 339"/>
                <a:gd name="T7" fmla="*/ 0 h 578"/>
                <a:gd name="T8" fmla="*/ 1 w 339"/>
                <a:gd name="T9" fmla="*/ 0 h 5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 h="578">
                  <a:moveTo>
                    <a:pt x="1" y="0"/>
                  </a:moveTo>
                  <a:lnTo>
                    <a:pt x="0" y="577"/>
                  </a:lnTo>
                  <a:lnTo>
                    <a:pt x="339" y="578"/>
                  </a:lnTo>
                  <a:lnTo>
                    <a:pt x="151" y="0"/>
                  </a:lnTo>
                  <a:lnTo>
                    <a:pt x="1" y="0"/>
                  </a:lnTo>
                  <a:close/>
                </a:path>
              </a:pathLst>
            </a:custGeom>
            <a:blipFill dpi="0" rotWithShape="0">
              <a:blip r:embed="rId19"/>
              <a:srcRect/>
              <a:tile tx="0" ty="0" sx="100000" sy="100000" flip="none" algn="tl"/>
            </a:blipFill>
            <a:ln w="19050">
              <a:solidFill>
                <a:srgbClr val="800000"/>
              </a:solidFill>
              <a:round/>
            </a:ln>
          </p:spPr>
          <p:txBody>
            <a:bodyPr/>
            <a:lstStyle/>
            <a:p>
              <a:endParaRPr lang="zh-CN" altLang="en-US"/>
            </a:p>
          </p:txBody>
        </p:sp>
        <p:sp>
          <p:nvSpPr>
            <p:cNvPr id="114725" name="Line 27"/>
            <p:cNvSpPr>
              <a:spLocks noChangeShapeType="1"/>
            </p:cNvSpPr>
            <p:nvPr/>
          </p:nvSpPr>
          <p:spPr bwMode="auto">
            <a:xfrm flipV="1">
              <a:off x="0" y="164"/>
              <a:ext cx="4080" cy="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8" name="Rectangle 4"/>
          <p:cNvSpPr>
            <a:spLocks noChangeArrowheads="1"/>
          </p:cNvSpPr>
          <p:nvPr/>
        </p:nvSpPr>
        <p:spPr bwMode="auto">
          <a:xfrm>
            <a:off x="449525" y="5221529"/>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dirty="0">
                <a:solidFill>
                  <a:srgbClr val="008000"/>
                </a:solidFill>
                <a:latin typeface="Arial Black" panose="020B0A04020102020204" pitchFamily="34" charset="0"/>
              </a:rPr>
              <a:t>（2）</a:t>
            </a:r>
            <a:r>
              <a:rPr lang="zh-CN" altLang="en-US" dirty="0">
                <a:solidFill>
                  <a:srgbClr val="008000"/>
                </a:solidFill>
                <a:latin typeface="Times New Roman" panose="02020603050405020304" pitchFamily="18" charset="0"/>
              </a:rPr>
              <a:t>双面排水时</a:t>
            </a:r>
            <a:endParaRPr lang="zh-CN" altLang="en-US" dirty="0">
              <a:solidFill>
                <a:srgbClr val="008000"/>
              </a:solidFill>
              <a:latin typeface="Times New Roman" panose="02020603050405020304" pitchFamily="18" charset="0"/>
            </a:endParaRPr>
          </a:p>
        </p:txBody>
      </p:sp>
      <p:sp>
        <p:nvSpPr>
          <p:cNvPr id="3" name="矩形 2"/>
          <p:cNvSpPr/>
          <p:nvPr/>
        </p:nvSpPr>
        <p:spPr>
          <a:xfrm>
            <a:off x="2543175" y="5374098"/>
            <a:ext cx="3685009" cy="784830"/>
          </a:xfrm>
          <a:prstGeom prst="rect">
            <a:avLst/>
          </a:prstGeom>
        </p:spPr>
        <p:txBody>
          <a:bodyPr wrap="square">
            <a:spAutoFit/>
          </a:bodyPr>
          <a:lstStyle/>
          <a:p>
            <a:pPr eaLnBrk="1" hangingPunct="1">
              <a:spcBef>
                <a:spcPct val="50000"/>
              </a:spcBef>
              <a:buFont typeface="Wingdings" panose="05000000000000000000" pitchFamily="2" charset="2"/>
              <a:buChar char="§"/>
            </a:pPr>
            <a:r>
              <a:rPr lang="zh-CN" altLang="en-US" b="0" dirty="0">
                <a:solidFill>
                  <a:srgbClr val="008000"/>
                </a:solidFill>
                <a:latin typeface="Arial Black" panose="020B0A04020102020204" pitchFamily="34" charset="0"/>
                <a:ea typeface="黑体" panose="02010609060101010101" pitchFamily="49" charset="-122"/>
              </a:rPr>
              <a:t>无论哪种情况，均按情况1计算；</a:t>
            </a:r>
            <a:endParaRPr lang="zh-CN" altLang="en-US" b="0" dirty="0">
              <a:solidFill>
                <a:srgbClr val="008000"/>
              </a:solidFill>
              <a:latin typeface="Arial Black" panose="020B0A04020102020204" pitchFamily="34" charset="0"/>
              <a:ea typeface="黑体" panose="02010609060101010101" pitchFamily="49" charset="-122"/>
            </a:endParaRPr>
          </a:p>
          <a:p>
            <a:pPr eaLnBrk="1" hangingPunct="1">
              <a:spcBef>
                <a:spcPct val="50000"/>
              </a:spcBef>
              <a:buFont typeface="Wingdings" panose="05000000000000000000" pitchFamily="2" charset="2"/>
              <a:buChar char="§"/>
            </a:pPr>
            <a:r>
              <a:rPr lang="zh-CN" altLang="en-US" b="0" dirty="0">
                <a:solidFill>
                  <a:srgbClr val="008000"/>
                </a:solidFill>
                <a:latin typeface="Arial Black" panose="020B0A04020102020204" pitchFamily="34" charset="0"/>
                <a:ea typeface="黑体" panose="02010609060101010101" pitchFamily="49" charset="-122"/>
              </a:rPr>
              <a:t>压缩土层深度</a:t>
            </a:r>
            <a:r>
              <a:rPr lang="en-US" altLang="zh-CN" b="0" dirty="0">
                <a:solidFill>
                  <a:srgbClr val="008000"/>
                </a:solidFill>
                <a:latin typeface="Arial Black" panose="020B0A04020102020204" pitchFamily="34" charset="0"/>
                <a:ea typeface="黑体" panose="02010609060101010101" pitchFamily="49" charset="-122"/>
              </a:rPr>
              <a:t>H</a:t>
            </a:r>
            <a:r>
              <a:rPr lang="zh-CN" altLang="en-US" b="0" dirty="0">
                <a:solidFill>
                  <a:srgbClr val="008000"/>
                </a:solidFill>
                <a:latin typeface="Arial Black" panose="020B0A04020102020204" pitchFamily="34" charset="0"/>
                <a:ea typeface="黑体" panose="02010609060101010101" pitchFamily="49" charset="-122"/>
              </a:rPr>
              <a:t>取1/2值</a:t>
            </a:r>
            <a:endParaRPr lang="zh-CN" altLang="en-US" b="0" dirty="0">
              <a:solidFill>
                <a:srgbClr val="008000"/>
              </a:solidFill>
              <a:latin typeface="Arial Black" panose="020B0A04020102020204" pitchFamily="34" charset="0"/>
              <a:ea typeface="黑体" panose="02010609060101010101" pitchFamily="49" charset="-122"/>
            </a:endParaRPr>
          </a:p>
        </p:txBody>
      </p:sp>
      <p:graphicFrame>
        <p:nvGraphicFramePr>
          <p:cNvPr id="50" name="Object 30"/>
          <p:cNvGraphicFramePr>
            <a:graphicFrameLocks noChangeAspect="1"/>
          </p:cNvGraphicFramePr>
          <p:nvPr/>
        </p:nvGraphicFramePr>
        <p:xfrm>
          <a:off x="6375866" y="5512703"/>
          <a:ext cx="1466552" cy="709844"/>
        </p:xfrm>
        <a:graphic>
          <a:graphicData uri="http://schemas.openxmlformats.org/presentationml/2006/ole">
            <mc:AlternateContent xmlns:mc="http://schemas.openxmlformats.org/markup-compatibility/2006">
              <mc:Choice xmlns:v="urn:schemas-microsoft-com:vml" Requires="v">
                <p:oleObj spid="_x0000_s96399" name="" r:id="rId20" imgW="648970" imgH="403225" progId="">
                  <p:embed/>
                </p:oleObj>
              </mc:Choice>
              <mc:Fallback>
                <p:oleObj name="" r:id="rId20" imgW="648970" imgH="403225" progId="">
                  <p:embed/>
                  <p:pic>
                    <p:nvPicPr>
                      <p:cNvPr id="0" name="Object 3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75866" y="5512703"/>
                        <a:ext cx="1466552" cy="709844"/>
                      </a:xfrm>
                      <a:prstGeom prst="rect">
                        <a:avLst/>
                      </a:prstGeom>
                      <a:solidFill>
                        <a:srgbClr val="00B050"/>
                      </a:solidFill>
                      <a:ln>
                        <a:noFill/>
                      </a:ln>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620"/>
                                        </p:tgtEl>
                                        <p:attrNameLst>
                                          <p:attrName>style.visibility</p:attrName>
                                        </p:attrNameLst>
                                      </p:cBhvr>
                                      <p:to>
                                        <p:strVal val="visible"/>
                                      </p:to>
                                    </p:set>
                                    <p:animEffect transition="in" filter="wipe(left)">
                                      <p:cBhvr>
                                        <p:cTn id="7" dur="500"/>
                                        <p:tgtEl>
                                          <p:spTgt spid="1116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0" end="0"/>
                                            </p:txEl>
                                          </p:spTgt>
                                        </p:tgtEl>
                                        <p:attrNameLst>
                                          <p:attrName>style.visibility</p:attrName>
                                        </p:attrNameLst>
                                      </p:cBhvr>
                                      <p:to>
                                        <p:strVal val="visible"/>
                                      </p:to>
                                    </p:set>
                                    <p:animEffect transition="in" filter="wipe(left)">
                                      <p:cBhvr>
                                        <p:cTn id="12" dur="500"/>
                                        <p:tgtEl>
                                          <p:spTgt spid="1116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11637">
                                            <p:txEl>
                                              <p:pRg st="0" end="0"/>
                                            </p:txEl>
                                          </p:spTgt>
                                        </p:tgtEl>
                                        <p:attrNameLst>
                                          <p:attrName>style.visibility</p:attrName>
                                        </p:attrNameLst>
                                      </p:cBhvr>
                                      <p:to>
                                        <p:strVal val="visible"/>
                                      </p:to>
                                    </p:set>
                                    <p:animEffect transition="in" filter="wipe(left)">
                                      <p:cBhvr>
                                        <p:cTn id="21" dur="500"/>
                                        <p:tgtEl>
                                          <p:spTgt spid="111637">
                                            <p:txEl>
                                              <p:pRg st="0" end="0"/>
                                            </p:txEl>
                                          </p:spTgt>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0"/>
                                  </p:stCondLst>
                                  <p:childTnLst>
                                    <p:set>
                                      <p:cBhvr>
                                        <p:cTn id="29" dur="1" fill="hold">
                                          <p:stCondLst>
                                            <p:cond delay="0"/>
                                          </p:stCondLst>
                                        </p:cTn>
                                        <p:tgtEl>
                                          <p:spTgt spid="111622"/>
                                        </p:tgtEl>
                                        <p:attrNameLst>
                                          <p:attrName>style.visibility</p:attrName>
                                        </p:attrNameLst>
                                      </p:cBhvr>
                                      <p:to>
                                        <p:strVal val="visible"/>
                                      </p:to>
                                    </p:set>
                                    <p:anim calcmode="lin" valueType="num">
                                      <p:cBhvr>
                                        <p:cTn id="30" dur="1000" fill="hold"/>
                                        <p:tgtEl>
                                          <p:spTgt spid="111622"/>
                                        </p:tgtEl>
                                        <p:attrNameLst>
                                          <p:attrName>ppt_w</p:attrName>
                                        </p:attrNameLst>
                                      </p:cBhvr>
                                      <p:tavLst>
                                        <p:tav tm="0">
                                          <p:val>
                                            <p:fltVal val="0"/>
                                          </p:val>
                                        </p:tav>
                                        <p:tav tm="100000">
                                          <p:val>
                                            <p:strVal val="#ppt_w"/>
                                          </p:val>
                                        </p:tav>
                                      </p:tavLst>
                                    </p:anim>
                                    <p:anim calcmode="lin" valueType="num">
                                      <p:cBhvr>
                                        <p:cTn id="31" dur="1000" fill="hold"/>
                                        <p:tgtEl>
                                          <p:spTgt spid="111622"/>
                                        </p:tgtEl>
                                        <p:attrNameLst>
                                          <p:attrName>ppt_h</p:attrName>
                                        </p:attrNameLst>
                                      </p:cBhvr>
                                      <p:tavLst>
                                        <p:tav tm="0">
                                          <p:val>
                                            <p:fltVal val="0"/>
                                          </p:val>
                                        </p:tav>
                                        <p:tav tm="100000">
                                          <p:val>
                                            <p:strVal val="#ppt_h"/>
                                          </p:val>
                                        </p:tav>
                                      </p:tavLst>
                                    </p:anim>
                                    <p:anim calcmode="lin" valueType="num">
                                      <p:cBhvr>
                                        <p:cTn id="32" dur="1000" fill="hold"/>
                                        <p:tgtEl>
                                          <p:spTgt spid="111622"/>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11622"/>
                                        </p:tgtEl>
                                        <p:attrNameLst>
                                          <p:attrName>ppt_y</p:attrName>
                                        </p:attrNameLst>
                                      </p:cBhvr>
                                      <p:tavLst>
                                        <p:tav tm="0" fmla="#ppt_y+(sin(-2*pi*(1-$))*-#ppt_x+cos(-2*pi*(1-$))*(1-#ppt_y))*(1-$)">
                                          <p:val>
                                            <p:fltVal val="0"/>
                                          </p:val>
                                        </p:tav>
                                        <p:tav tm="100000">
                                          <p:val>
                                            <p:fltVal val="1"/>
                                          </p:val>
                                        </p:tav>
                                      </p:tavLst>
                                    </p:anim>
                                  </p:childTnLst>
                                </p:cTn>
                              </p:par>
                              <p:par>
                                <p:cTn id="34" presetID="15" presetClass="entr" presetSubtype="0" fill="hold" nodeType="withEffect">
                                  <p:stCondLst>
                                    <p:cond delay="0"/>
                                  </p:stCondLst>
                                  <p:childTnLst>
                                    <p:set>
                                      <p:cBhvr>
                                        <p:cTn id="35" dur="1" fill="hold">
                                          <p:stCondLst>
                                            <p:cond delay="0"/>
                                          </p:stCondLst>
                                        </p:cTn>
                                        <p:tgtEl>
                                          <p:spTgt spid="111623"/>
                                        </p:tgtEl>
                                        <p:attrNameLst>
                                          <p:attrName>style.visibility</p:attrName>
                                        </p:attrNameLst>
                                      </p:cBhvr>
                                      <p:to>
                                        <p:strVal val="visible"/>
                                      </p:to>
                                    </p:set>
                                    <p:anim calcmode="lin" valueType="num">
                                      <p:cBhvr>
                                        <p:cTn id="36" dur="1000" fill="hold"/>
                                        <p:tgtEl>
                                          <p:spTgt spid="111623"/>
                                        </p:tgtEl>
                                        <p:attrNameLst>
                                          <p:attrName>ppt_w</p:attrName>
                                        </p:attrNameLst>
                                      </p:cBhvr>
                                      <p:tavLst>
                                        <p:tav tm="0">
                                          <p:val>
                                            <p:fltVal val="0"/>
                                          </p:val>
                                        </p:tav>
                                        <p:tav tm="100000">
                                          <p:val>
                                            <p:strVal val="#ppt_w"/>
                                          </p:val>
                                        </p:tav>
                                      </p:tavLst>
                                    </p:anim>
                                    <p:anim calcmode="lin" valueType="num">
                                      <p:cBhvr>
                                        <p:cTn id="37" dur="1000" fill="hold"/>
                                        <p:tgtEl>
                                          <p:spTgt spid="111623"/>
                                        </p:tgtEl>
                                        <p:attrNameLst>
                                          <p:attrName>ppt_h</p:attrName>
                                        </p:attrNameLst>
                                      </p:cBhvr>
                                      <p:tavLst>
                                        <p:tav tm="0">
                                          <p:val>
                                            <p:fltVal val="0"/>
                                          </p:val>
                                        </p:tav>
                                        <p:tav tm="100000">
                                          <p:val>
                                            <p:strVal val="#ppt_h"/>
                                          </p:val>
                                        </p:tav>
                                      </p:tavLst>
                                    </p:anim>
                                    <p:anim calcmode="lin" valueType="num">
                                      <p:cBhvr>
                                        <p:cTn id="38" dur="1000" fill="hold"/>
                                        <p:tgtEl>
                                          <p:spTgt spid="111623"/>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11623"/>
                                        </p:tgtEl>
                                        <p:attrNameLst>
                                          <p:attrName>ppt_y</p:attrName>
                                        </p:attrNameLst>
                                      </p:cBhvr>
                                      <p:tavLst>
                                        <p:tav tm="0" fmla="#ppt_y+(sin(-2*pi*(1-$))*-#ppt_x+cos(-2*pi*(1-$))*(1-#ppt_y))*(1-$)">
                                          <p:val>
                                            <p:fltVal val="0"/>
                                          </p:val>
                                        </p:tav>
                                        <p:tav tm="100000">
                                          <p:val>
                                            <p:fltVal val="1"/>
                                          </p:val>
                                        </p:tav>
                                      </p:tavLst>
                                    </p:anim>
                                  </p:childTnLst>
                                </p:cTn>
                              </p:par>
                            </p:childTnLst>
                          </p:cTn>
                        </p:par>
                        <p:par>
                          <p:cTn id="40" fill="hold">
                            <p:stCondLst>
                              <p:cond delay="1000"/>
                            </p:stCondLst>
                            <p:childTnLst>
                              <p:par>
                                <p:cTn id="41" presetID="22" presetClass="entr" presetSubtype="8" fill="hold" nodeType="afterEffect">
                                  <p:stCondLst>
                                    <p:cond delay="0"/>
                                  </p:stCondLst>
                                  <p:childTnLst>
                                    <p:set>
                                      <p:cBhvr>
                                        <p:cTn id="42" dur="1" fill="hold">
                                          <p:stCondLst>
                                            <p:cond delay="0"/>
                                          </p:stCondLst>
                                        </p:cTn>
                                        <p:tgtEl>
                                          <p:spTgt spid="111645"/>
                                        </p:tgtEl>
                                        <p:attrNameLst>
                                          <p:attrName>style.visibility</p:attrName>
                                        </p:attrNameLst>
                                      </p:cBhvr>
                                      <p:to>
                                        <p:strVal val="visible"/>
                                      </p:to>
                                    </p:set>
                                    <p:animEffect transition="in" filter="wipe(left)">
                                      <p:cBhvr>
                                        <p:cTn id="43" dur="500"/>
                                        <p:tgtEl>
                                          <p:spTgt spid="11164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11621"/>
                                        </p:tgtEl>
                                        <p:attrNameLst>
                                          <p:attrName>style.visibility</p:attrName>
                                        </p:attrNameLst>
                                      </p:cBhvr>
                                      <p:to>
                                        <p:strVal val="visible"/>
                                      </p:to>
                                    </p:set>
                                    <p:animEffect transition="in" filter="wipe(left)">
                                      <p:cBhvr>
                                        <p:cTn id="48" dur="500"/>
                                        <p:tgtEl>
                                          <p:spTgt spid="11162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11627"/>
                                        </p:tgtEl>
                                        <p:attrNameLst>
                                          <p:attrName>style.visibility</p:attrName>
                                        </p:attrNameLst>
                                      </p:cBhvr>
                                      <p:to>
                                        <p:strVal val="visible"/>
                                      </p:to>
                                    </p:set>
                                    <p:animEffect transition="in" filter="wipe(left)">
                                      <p:cBhvr>
                                        <p:cTn id="53" dur="500"/>
                                        <p:tgtEl>
                                          <p:spTgt spid="1116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11624"/>
                                        </p:tgtEl>
                                        <p:attrNameLst>
                                          <p:attrName>style.visibility</p:attrName>
                                        </p:attrNameLst>
                                      </p:cBhvr>
                                      <p:to>
                                        <p:strVal val="visible"/>
                                      </p:to>
                                    </p:set>
                                    <p:animEffect transition="in" filter="wipe(left)">
                                      <p:cBhvr>
                                        <p:cTn id="58" dur="500"/>
                                        <p:tgtEl>
                                          <p:spTgt spid="11162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11625"/>
                                        </p:tgtEl>
                                        <p:attrNameLst>
                                          <p:attrName>style.visibility</p:attrName>
                                        </p:attrNameLst>
                                      </p:cBhvr>
                                      <p:to>
                                        <p:strVal val="visible"/>
                                      </p:to>
                                    </p:set>
                                    <p:animEffect transition="in" filter="wipe(left)">
                                      <p:cBhvr>
                                        <p:cTn id="63" dur="500"/>
                                        <p:tgtEl>
                                          <p:spTgt spid="11162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111626"/>
                                        </p:tgtEl>
                                        <p:attrNameLst>
                                          <p:attrName>style.visibility</p:attrName>
                                        </p:attrNameLst>
                                      </p:cBhvr>
                                      <p:to>
                                        <p:strVal val="visible"/>
                                      </p:to>
                                    </p:set>
                                    <p:animEffect transition="in" filter="wipe(left)">
                                      <p:cBhvr>
                                        <p:cTn id="68" dur="500"/>
                                        <p:tgtEl>
                                          <p:spTgt spid="11162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11628">
                                            <p:txEl>
                                              <p:pRg st="0" end="0"/>
                                            </p:txEl>
                                          </p:spTgt>
                                        </p:tgtEl>
                                        <p:attrNameLst>
                                          <p:attrName>style.visibility</p:attrName>
                                        </p:attrNameLst>
                                      </p:cBhvr>
                                      <p:to>
                                        <p:strVal val="visible"/>
                                      </p:to>
                                    </p:set>
                                    <p:animEffect transition="in" filter="wipe(left)">
                                      <p:cBhvr>
                                        <p:cTn id="73" dur="500"/>
                                        <p:tgtEl>
                                          <p:spTgt spid="111628">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11629">
                                            <p:txEl>
                                              <p:pRg st="0" end="0"/>
                                            </p:txEl>
                                          </p:spTgt>
                                        </p:tgtEl>
                                        <p:attrNameLst>
                                          <p:attrName>style.visibility</p:attrName>
                                        </p:attrNameLst>
                                      </p:cBhvr>
                                      <p:to>
                                        <p:strVal val="visible"/>
                                      </p:to>
                                    </p:set>
                                    <p:animEffect transition="in" filter="wipe(left)">
                                      <p:cBhvr>
                                        <p:cTn id="78" dur="500"/>
                                        <p:tgtEl>
                                          <p:spTgt spid="111629">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11630">
                                            <p:txEl>
                                              <p:pRg st="0" end="0"/>
                                            </p:txEl>
                                          </p:spTgt>
                                        </p:tgtEl>
                                        <p:attrNameLst>
                                          <p:attrName>style.visibility</p:attrName>
                                        </p:attrNameLst>
                                      </p:cBhvr>
                                      <p:to>
                                        <p:strVal val="visible"/>
                                      </p:to>
                                    </p:set>
                                    <p:animEffect transition="in" filter="wipe(left)">
                                      <p:cBhvr>
                                        <p:cTn id="83" dur="500"/>
                                        <p:tgtEl>
                                          <p:spTgt spid="111630">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111631">
                                            <p:txEl>
                                              <p:pRg st="0" end="0"/>
                                            </p:txEl>
                                          </p:spTgt>
                                        </p:tgtEl>
                                        <p:attrNameLst>
                                          <p:attrName>style.visibility</p:attrName>
                                        </p:attrNameLst>
                                      </p:cBhvr>
                                      <p:to>
                                        <p:strVal val="visible"/>
                                      </p:to>
                                    </p:set>
                                    <p:animEffect transition="in" filter="wipe(left)">
                                      <p:cBhvr>
                                        <p:cTn id="88" dur="500"/>
                                        <p:tgtEl>
                                          <p:spTgt spid="111631">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11632">
                                            <p:txEl>
                                              <p:pRg st="0" end="0"/>
                                            </p:txEl>
                                          </p:spTgt>
                                        </p:tgtEl>
                                        <p:attrNameLst>
                                          <p:attrName>style.visibility</p:attrName>
                                        </p:attrNameLst>
                                      </p:cBhvr>
                                      <p:to>
                                        <p:strVal val="visible"/>
                                      </p:to>
                                    </p:set>
                                    <p:animEffect transition="in" filter="wipe(left)">
                                      <p:cBhvr>
                                        <p:cTn id="93" dur="500"/>
                                        <p:tgtEl>
                                          <p:spTgt spid="111632">
                                            <p:txEl>
                                              <p:pRg st="0" end="0"/>
                                            </p:txEl>
                                          </p:spTgt>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111632">
                                            <p:txEl>
                                              <p:pRg st="1" end="1"/>
                                            </p:txEl>
                                          </p:spTgt>
                                        </p:tgtEl>
                                        <p:attrNameLst>
                                          <p:attrName>style.visibility</p:attrName>
                                        </p:attrNameLst>
                                      </p:cBhvr>
                                      <p:to>
                                        <p:strVal val="visible"/>
                                      </p:to>
                                    </p:set>
                                    <p:animEffect transition="in" filter="wipe(left)">
                                      <p:cBhvr>
                                        <p:cTn id="97" dur="500"/>
                                        <p:tgtEl>
                                          <p:spTgt spid="111632">
                                            <p:txEl>
                                              <p:pRg st="1" end="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11633">
                                            <p:txEl>
                                              <p:pRg st="0" end="0"/>
                                            </p:txEl>
                                          </p:spTgt>
                                        </p:tgtEl>
                                        <p:attrNameLst>
                                          <p:attrName>style.visibility</p:attrName>
                                        </p:attrNameLst>
                                      </p:cBhvr>
                                      <p:to>
                                        <p:strVal val="visible"/>
                                      </p:to>
                                    </p:set>
                                    <p:animEffect transition="in" filter="wipe(left)">
                                      <p:cBhvr>
                                        <p:cTn id="102" dur="500"/>
                                        <p:tgtEl>
                                          <p:spTgt spid="111633">
                                            <p:txEl>
                                              <p:pRg st="0" end="0"/>
                                            </p:txEl>
                                          </p:spTgt>
                                        </p:tgtEl>
                                      </p:cBhvr>
                                    </p:animEffect>
                                  </p:childTnLst>
                                </p:cTn>
                              </p:par>
                            </p:childTnLst>
                          </p:cTn>
                        </p:par>
                        <p:par>
                          <p:cTn id="103" fill="hold">
                            <p:stCondLst>
                              <p:cond delay="500"/>
                            </p:stCondLst>
                            <p:childTnLst>
                              <p:par>
                                <p:cTn id="104" presetID="22" presetClass="entr" presetSubtype="8"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wipe(left)">
                                      <p:cBhvr>
                                        <p:cTn id="106" dur="500"/>
                                        <p:tgtEl>
                                          <p:spTgt spid="48"/>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wipe(left)">
                                      <p:cBhvr>
                                        <p:cTn id="11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P spid="111620" grpId="0"/>
      <p:bldP spid="111628" grpId="0" advAuto="0" build="p"/>
      <p:bldP spid="111629" grpId="0" build="p"/>
      <p:bldP spid="111630" grpId="0" advAuto="0" build="p"/>
      <p:bldP spid="111631" grpId="0" advAuto="0" build="p"/>
      <p:bldP spid="111632" grpId="0" advAuto="0" build="p"/>
      <p:bldP spid="111633" grpId="0" advAuto="0" build="p"/>
      <p:bldP spid="111637" grpId="0" build="p"/>
      <p:bldP spid="48" grpId="0"/>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AutoShape 3"/>
          <p:cNvSpPr>
            <a:spLocks noGrp="1"/>
          </p:cNvSpPr>
          <p:nvPr>
            <p:ph idx="4294967295"/>
          </p:nvPr>
        </p:nvSpPr>
        <p:spPr>
          <a:xfrm>
            <a:off x="611188" y="2133600"/>
            <a:ext cx="7772400" cy="3097213"/>
          </a:xfrm>
          <a:prstGeom prst="roundRect">
            <a:avLst>
              <a:gd name="adj" fmla="val 16667"/>
            </a:avLst>
          </a:prstGeom>
          <a:solidFill>
            <a:srgbClr val="FFFF99"/>
          </a:solidFill>
          <a:ln>
            <a:solidFill>
              <a:srgbClr val="000000"/>
            </a:solidFill>
            <a:round/>
          </a:ln>
        </p:spPr>
        <p:txBody>
          <a:bodyPr/>
          <a:lstStyle/>
          <a:p>
            <a:pPr eaLnBrk="1" hangingPunct="1">
              <a:buFont typeface="Wingdings" panose="05000000000000000000" pitchFamily="2" charset="2"/>
              <a:buNone/>
            </a:pPr>
            <a:r>
              <a:rPr lang="zh-CN" altLang="zh-CN" sz="2400" b="1" noProof="1" smtClean="0">
                <a:solidFill>
                  <a:srgbClr val="0000FF"/>
                </a:solidFill>
                <a:latin typeface="幼圆" panose="02010509060101010101" pitchFamily="49" charset="-122"/>
                <a:ea typeface="幼圆" panose="02010509060101010101" pitchFamily="49" charset="-122"/>
              </a:rPr>
              <a:t>1</a:t>
            </a:r>
            <a:r>
              <a:rPr lang="zh-CN" altLang="en-US" sz="2400" b="1" noProof="1" smtClean="0">
                <a:solidFill>
                  <a:srgbClr val="0000FF"/>
                </a:solidFill>
                <a:latin typeface="幼圆" panose="02010509060101010101" pitchFamily="49" charset="-122"/>
                <a:ea typeface="幼圆" panose="02010509060101010101" pitchFamily="49" charset="-122"/>
              </a:rPr>
              <a:t>、求某一时刻</a:t>
            </a:r>
            <a:r>
              <a:rPr lang="en-US" altLang="zh-CN" sz="2400" b="1" noProof="1" smtClean="0">
                <a:solidFill>
                  <a:srgbClr val="0000FF"/>
                </a:solidFill>
                <a:latin typeface="幼圆" panose="02010509060101010101" pitchFamily="49" charset="-122"/>
                <a:ea typeface="幼圆" panose="02010509060101010101" pitchFamily="49" charset="-122"/>
              </a:rPr>
              <a:t>t</a:t>
            </a:r>
            <a:r>
              <a:rPr lang="zh-CN" altLang="en-US" sz="2400" b="1" noProof="1" smtClean="0">
                <a:solidFill>
                  <a:srgbClr val="0000FF"/>
                </a:solidFill>
                <a:latin typeface="幼圆" panose="02010509060101010101" pitchFamily="49" charset="-122"/>
                <a:ea typeface="幼圆" panose="02010509060101010101" pitchFamily="49" charset="-122"/>
              </a:rPr>
              <a:t>的固结度与沉降量</a:t>
            </a:r>
            <a:endParaRPr lang="zh-CN" altLang="en-US" sz="2400" b="1" noProof="1" smtClean="0">
              <a:solidFill>
                <a:srgbClr val="0000FF"/>
              </a:solidFill>
              <a:latin typeface="幼圆" panose="02010509060101010101" pitchFamily="49" charset="-122"/>
              <a:ea typeface="幼圆" panose="02010509060101010101" pitchFamily="49" charset="-122"/>
            </a:endParaRPr>
          </a:p>
          <a:p>
            <a:pPr eaLnBrk="1" hangingPunct="1">
              <a:buFont typeface="Wingdings" panose="05000000000000000000" pitchFamily="2" charset="2"/>
              <a:buNone/>
            </a:pPr>
            <a:endParaRPr lang="zh-CN" altLang="en-US" sz="2400" b="1" noProof="1" smtClean="0">
              <a:solidFill>
                <a:srgbClr val="0000FF"/>
              </a:solidFill>
              <a:latin typeface="幼圆" panose="02010509060101010101" pitchFamily="49" charset="-122"/>
              <a:ea typeface="幼圆" panose="02010509060101010101" pitchFamily="49" charset="-122"/>
            </a:endParaRPr>
          </a:p>
          <a:p>
            <a:pPr eaLnBrk="1" hangingPunct="1">
              <a:buFont typeface="Wingdings" panose="05000000000000000000" pitchFamily="2" charset="2"/>
              <a:buNone/>
            </a:pPr>
            <a:r>
              <a:rPr lang="zh-CN" altLang="zh-CN" sz="2400" b="1" noProof="1" smtClean="0">
                <a:solidFill>
                  <a:srgbClr val="0000FF"/>
                </a:solidFill>
                <a:latin typeface="幼圆" panose="02010509060101010101" pitchFamily="49" charset="-122"/>
                <a:ea typeface="幼圆" panose="02010509060101010101" pitchFamily="49" charset="-122"/>
              </a:rPr>
              <a:t>2</a:t>
            </a:r>
            <a:r>
              <a:rPr lang="zh-CN" altLang="en-US" sz="2400" b="1" noProof="1" smtClean="0">
                <a:solidFill>
                  <a:srgbClr val="0000FF"/>
                </a:solidFill>
                <a:latin typeface="幼圆" panose="02010509060101010101" pitchFamily="49" charset="-122"/>
                <a:ea typeface="幼圆" panose="02010509060101010101" pitchFamily="49" charset="-122"/>
              </a:rPr>
              <a:t>、求达到某一固结度所需要的时间</a:t>
            </a:r>
            <a:endParaRPr lang="zh-CN" altLang="en-US" sz="2400" b="1" noProof="1" smtClean="0">
              <a:solidFill>
                <a:srgbClr val="0000FF"/>
              </a:solidFill>
              <a:latin typeface="幼圆" panose="02010509060101010101" pitchFamily="49" charset="-122"/>
              <a:ea typeface="幼圆" panose="02010509060101010101" pitchFamily="49" charset="-122"/>
            </a:endParaRPr>
          </a:p>
          <a:p>
            <a:pPr eaLnBrk="1" hangingPunct="1">
              <a:buFont typeface="Wingdings" panose="05000000000000000000" pitchFamily="2" charset="2"/>
              <a:buNone/>
            </a:pPr>
            <a:endParaRPr lang="zh-CN" altLang="en-US" sz="2400" b="1" noProof="1" smtClean="0">
              <a:solidFill>
                <a:srgbClr val="0000FF"/>
              </a:solidFill>
              <a:latin typeface="幼圆" panose="02010509060101010101" pitchFamily="49" charset="-122"/>
              <a:ea typeface="幼圆" panose="02010509060101010101" pitchFamily="49" charset="-122"/>
            </a:endParaRPr>
          </a:p>
          <a:p>
            <a:pPr eaLnBrk="1" hangingPunct="1">
              <a:buFont typeface="Wingdings" panose="05000000000000000000" pitchFamily="2" charset="2"/>
              <a:buNone/>
            </a:pPr>
            <a:r>
              <a:rPr lang="zh-CN" altLang="zh-CN" sz="2400" b="1" noProof="1" smtClean="0">
                <a:solidFill>
                  <a:srgbClr val="0000FF"/>
                </a:solidFill>
                <a:latin typeface="幼圆" panose="02010509060101010101" pitchFamily="49" charset="-122"/>
                <a:ea typeface="幼圆" panose="02010509060101010101" pitchFamily="49" charset="-122"/>
              </a:rPr>
              <a:t>3</a:t>
            </a:r>
            <a:r>
              <a:rPr lang="zh-CN" altLang="en-US" sz="2400" b="1" noProof="1" smtClean="0">
                <a:solidFill>
                  <a:srgbClr val="0000FF"/>
                </a:solidFill>
                <a:latin typeface="幼圆" panose="02010509060101010101" pitchFamily="49" charset="-122"/>
                <a:ea typeface="幼圆" panose="02010509060101010101" pitchFamily="49" charset="-122"/>
              </a:rPr>
              <a:t>、根据前一阶段测定的沉降－时间曲线，推算以后的沉降－时间关系</a:t>
            </a:r>
            <a:endParaRPr lang="zh-CN" altLang="en-US" sz="2400" b="1" noProof="1" smtClean="0">
              <a:solidFill>
                <a:srgbClr val="0000FF"/>
              </a:solidFill>
              <a:latin typeface="幼圆" panose="02010509060101010101" pitchFamily="49" charset="-122"/>
              <a:ea typeface="幼圆" panose="02010509060101010101" pitchFamily="49" charset="-122"/>
            </a:endParaRPr>
          </a:p>
        </p:txBody>
      </p:sp>
      <p:sp>
        <p:nvSpPr>
          <p:cNvPr id="117763" name="灯片编号占位符 3"/>
          <p:cNvSpPr txBox="1">
            <a:spLocks noGrp="1" noChangeArrowheads="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fld id="{A10DF396-BB35-477F-ADFA-75DE52D6A8F0}" type="slidenum">
              <a:rPr lang="zh-CN" altLang="en-US" sz="1200">
                <a:latin typeface="Garamond" panose="02020404030301010803" pitchFamily="18" charset="0"/>
              </a:rPr>
            </a:fld>
            <a:endParaRPr lang="zh-CN" altLang="en-US" sz="1200">
              <a:latin typeface="Garamond" panose="02020404030301010803" pitchFamily="18" charset="0"/>
            </a:endParaRPr>
          </a:p>
        </p:txBody>
      </p:sp>
      <p:sp>
        <p:nvSpPr>
          <p:cNvPr id="116740" name="Text Box 6"/>
          <p:cNvSpPr txBox="1">
            <a:spLocks noChangeArrowheads="1"/>
          </p:cNvSpPr>
          <p:nvPr/>
        </p:nvSpPr>
        <p:spPr bwMode="auto">
          <a:xfrm>
            <a:off x="899592" y="653579"/>
            <a:ext cx="4825107" cy="467196"/>
          </a:xfrm>
          <a:prstGeom prst="rect">
            <a:avLst/>
          </a:prstGeom>
          <a:solidFill>
            <a:srgbClr val="FFC000"/>
          </a:solidFill>
          <a:ln>
            <a:noFill/>
          </a:ln>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dirty="0" smtClean="0"/>
              <a:t>地基固结过程中任意时刻的变形量</a:t>
            </a:r>
            <a:endParaRPr lang="zh-CN" altLang="en-US" sz="2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6740"/>
                                        </p:tgtEl>
                                        <p:attrNameLst>
                                          <p:attrName>style.visibility</p:attrName>
                                        </p:attrNameLst>
                                      </p:cBhvr>
                                      <p:to>
                                        <p:strVal val="visible"/>
                                      </p:to>
                                    </p:set>
                                    <p:animEffect transition="in" filter="wipe(left)">
                                      <p:cBhvr>
                                        <p:cTn id="7" dur="500"/>
                                        <p:tgtEl>
                                          <p:spTgt spid="11674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6738">
                                            <p:bg/>
                                          </p:spTgt>
                                        </p:tgtEl>
                                        <p:attrNameLst>
                                          <p:attrName>style.visibility</p:attrName>
                                        </p:attrNameLst>
                                      </p:cBhvr>
                                      <p:to>
                                        <p:strVal val="visible"/>
                                      </p:to>
                                    </p:set>
                                    <p:anim calcmode="discrete" valueType="clr">
                                      <p:cBhvr override="childStyle">
                                        <p:cTn id="12" dur="80"/>
                                        <p:tgtEl>
                                          <p:spTgt spid="116738">
                                            <p:bg/>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6738">
                                            <p:bg/>
                                          </p:spTgt>
                                        </p:tgtEl>
                                        <p:attrNameLst>
                                          <p:attrName>fillcolor</p:attrName>
                                        </p:attrNameLst>
                                      </p:cBhvr>
                                      <p:tavLst>
                                        <p:tav tm="0">
                                          <p:val>
                                            <p:clrVal>
                                              <a:schemeClr val="accent2"/>
                                            </p:clrVal>
                                          </p:val>
                                        </p:tav>
                                        <p:tav tm="50000">
                                          <p:val>
                                            <p:clrVal>
                                              <a:schemeClr val="hlink"/>
                                            </p:clrVal>
                                          </p:val>
                                        </p:tav>
                                      </p:tavLst>
                                    </p:anim>
                                    <p:set>
                                      <p:cBhvr>
                                        <p:cTn id="14" dur="80"/>
                                        <p:tgtEl>
                                          <p:spTgt spid="116738">
                                            <p:bg/>
                                          </p:spTgt>
                                        </p:tgtEl>
                                        <p:attrNameLst>
                                          <p:attrName>fill.type</p:attrName>
                                        </p:attrNameLst>
                                      </p:cBhvr>
                                      <p:to>
                                        <p:strVal val="solid"/>
                                      </p:to>
                                    </p:set>
                                  </p:childTnLst>
                                </p:cTn>
                              </p:par>
                            </p:childTnLst>
                          </p:cTn>
                        </p:par>
                        <p:par>
                          <p:cTn id="15" fill="hold">
                            <p:stCondLst>
                              <p:cond delay="79"/>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116738">
                                            <p:txEl>
                                              <p:pRg st="0" end="0"/>
                                            </p:txEl>
                                          </p:spTgt>
                                        </p:tgtEl>
                                        <p:attrNameLst>
                                          <p:attrName>style.visibility</p:attrName>
                                        </p:attrNameLst>
                                      </p:cBhvr>
                                      <p:to>
                                        <p:strVal val="visible"/>
                                      </p:to>
                                    </p:set>
                                    <p:anim calcmode="discrete" valueType="clr">
                                      <p:cBhvr override="childStyle">
                                        <p:cTn id="18" dur="80"/>
                                        <p:tgtEl>
                                          <p:spTgt spid="11673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16738">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116738">
                                            <p:txEl>
                                              <p:pRg st="0" end="0"/>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16738">
                                            <p:txEl>
                                              <p:pRg st="2" end="2"/>
                                            </p:txEl>
                                          </p:spTgt>
                                        </p:tgtEl>
                                        <p:attrNameLst>
                                          <p:attrName>style.visibility</p:attrName>
                                        </p:attrNameLst>
                                      </p:cBhvr>
                                      <p:to>
                                        <p:strVal val="visible"/>
                                      </p:to>
                                    </p:set>
                                    <p:anim calcmode="discrete" valueType="clr">
                                      <p:cBhvr override="childStyle">
                                        <p:cTn id="25" dur="80"/>
                                        <p:tgtEl>
                                          <p:spTgt spid="11673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16738">
                                            <p:txEl>
                                              <p:pRg st="2" end="2"/>
                                            </p:txEl>
                                          </p:spTgt>
                                        </p:tgtEl>
                                        <p:attrNameLst>
                                          <p:attrName>fillcolor</p:attrName>
                                        </p:attrNameLst>
                                      </p:cBhvr>
                                      <p:tavLst>
                                        <p:tav tm="0">
                                          <p:val>
                                            <p:clrVal>
                                              <a:schemeClr val="accent2"/>
                                            </p:clrVal>
                                          </p:val>
                                        </p:tav>
                                        <p:tav tm="50000">
                                          <p:val>
                                            <p:clrVal>
                                              <a:schemeClr val="hlink"/>
                                            </p:clrVal>
                                          </p:val>
                                        </p:tav>
                                      </p:tavLst>
                                    </p:anim>
                                    <p:set>
                                      <p:cBhvr>
                                        <p:cTn id="27" dur="80"/>
                                        <p:tgtEl>
                                          <p:spTgt spid="116738">
                                            <p:txEl>
                                              <p:pRg st="2" end="2"/>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116738">
                                            <p:txEl>
                                              <p:pRg st="4" end="4"/>
                                            </p:txEl>
                                          </p:spTgt>
                                        </p:tgtEl>
                                        <p:attrNameLst>
                                          <p:attrName>style.visibility</p:attrName>
                                        </p:attrNameLst>
                                      </p:cBhvr>
                                      <p:to>
                                        <p:strVal val="visible"/>
                                      </p:to>
                                    </p:set>
                                    <p:anim calcmode="discrete" valueType="clr">
                                      <p:cBhvr override="childStyle">
                                        <p:cTn id="32" dur="80"/>
                                        <p:tgtEl>
                                          <p:spTgt spid="116738">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16738">
                                            <p:txEl>
                                              <p:pRg st="4" end="4"/>
                                            </p:txEl>
                                          </p:spTgt>
                                        </p:tgtEl>
                                        <p:attrNameLst>
                                          <p:attrName>fillcolor</p:attrName>
                                        </p:attrNameLst>
                                      </p:cBhvr>
                                      <p:tavLst>
                                        <p:tav tm="0">
                                          <p:val>
                                            <p:clrVal>
                                              <a:schemeClr val="accent2"/>
                                            </p:clrVal>
                                          </p:val>
                                        </p:tav>
                                        <p:tav tm="50000">
                                          <p:val>
                                            <p:clrVal>
                                              <a:schemeClr val="hlink"/>
                                            </p:clrVal>
                                          </p:val>
                                        </p:tav>
                                      </p:tavLst>
                                    </p:anim>
                                    <p:set>
                                      <p:cBhvr>
                                        <p:cTn id="34" dur="80"/>
                                        <p:tgtEl>
                                          <p:spTgt spid="116738">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animBg="1" build="p"/>
      <p:bldP spid="116740" grpId="0" bldLvl="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538771" y="789782"/>
            <a:ext cx="5040684" cy="457200"/>
          </a:xfrm>
        </p:spPr>
        <p:txBody>
          <a:bodyPr wrap="square">
            <a:spAutoFit/>
          </a:bodyPr>
          <a:lstStyle/>
          <a:p>
            <a:pPr eaLnBrk="1" hangingPunct="1"/>
            <a:r>
              <a:rPr lang="en-US" altLang="zh-CN" sz="2400" b="1" dirty="0" smtClean="0">
                <a:solidFill>
                  <a:srgbClr val="800000"/>
                </a:solidFill>
                <a:latin typeface="幼圆" panose="02010509060101010101" pitchFamily="49" charset="-122"/>
                <a:ea typeface="幼圆" panose="02010509060101010101" pitchFamily="49" charset="-122"/>
              </a:rPr>
              <a:t>1</a:t>
            </a:r>
            <a:r>
              <a:rPr lang="zh-CN" altLang="en-US" sz="2400" b="1" dirty="0" smtClean="0">
                <a:solidFill>
                  <a:srgbClr val="800000"/>
                </a:solidFill>
                <a:latin typeface="幼圆" panose="02010509060101010101" pitchFamily="49" charset="-122"/>
                <a:ea typeface="幼圆" panose="02010509060101010101" pitchFamily="49" charset="-122"/>
              </a:rPr>
              <a:t>、求某一时刻</a:t>
            </a:r>
            <a:r>
              <a:rPr lang="en-US" altLang="zh-CN" sz="2400" b="1" dirty="0" smtClean="0">
                <a:solidFill>
                  <a:srgbClr val="800000"/>
                </a:solidFill>
                <a:latin typeface="幼圆" panose="02010509060101010101" pitchFamily="49" charset="-122"/>
                <a:ea typeface="幼圆" panose="02010509060101010101" pitchFamily="49" charset="-122"/>
              </a:rPr>
              <a:t>t</a:t>
            </a:r>
            <a:r>
              <a:rPr lang="zh-CN" altLang="en-US" sz="2400" b="1" dirty="0" smtClean="0">
                <a:solidFill>
                  <a:srgbClr val="800000"/>
                </a:solidFill>
                <a:latin typeface="幼圆" panose="02010509060101010101" pitchFamily="49" charset="-122"/>
                <a:ea typeface="幼圆" panose="02010509060101010101" pitchFamily="49" charset="-122"/>
              </a:rPr>
              <a:t>的固结度与沉降量</a:t>
            </a:r>
            <a:endParaRPr lang="zh-CN" altLang="en-US" sz="2400" b="1" dirty="0" smtClean="0">
              <a:solidFill>
                <a:srgbClr val="800000"/>
              </a:solidFill>
              <a:latin typeface="幼圆" panose="02010509060101010101" pitchFamily="49" charset="-122"/>
              <a:ea typeface="幼圆" panose="02010509060101010101" pitchFamily="49" charset="-122"/>
            </a:endParaRPr>
          </a:p>
        </p:txBody>
      </p:sp>
      <p:sp>
        <p:nvSpPr>
          <p:cNvPr id="118787" name="灯片编号占位符 3"/>
          <p:cNvSpPr txBox="1">
            <a:spLocks noGrp="1" noChangeArrowheads="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fld id="{C09AEC9F-2AF5-42A9-9BA3-22B41CDA2170}" type="slidenum">
              <a:rPr lang="zh-CN" altLang="en-US" sz="1200">
                <a:latin typeface="Garamond" panose="02020404030301010803" pitchFamily="18" charset="0"/>
              </a:rPr>
            </a:fld>
            <a:endParaRPr lang="zh-CN" altLang="en-US" sz="1200">
              <a:latin typeface="Garamond" panose="02020404030301010803" pitchFamily="18" charset="0"/>
            </a:endParaRPr>
          </a:p>
        </p:txBody>
      </p:sp>
      <p:sp>
        <p:nvSpPr>
          <p:cNvPr id="117764" name="Oval 4"/>
          <p:cNvSpPr>
            <a:spLocks noChangeArrowheads="1"/>
          </p:cNvSpPr>
          <p:nvPr/>
        </p:nvSpPr>
        <p:spPr bwMode="auto">
          <a:xfrm>
            <a:off x="3203575" y="1557338"/>
            <a:ext cx="1651000" cy="457200"/>
          </a:xfrm>
          <a:prstGeom prst="ellipse">
            <a:avLst/>
          </a:prstGeom>
          <a:solidFill>
            <a:srgbClr val="0000FF"/>
          </a:solidFill>
          <a:ln w="9525">
            <a:solidFill>
              <a:schemeClr val="tx1"/>
            </a:solidFill>
            <a:round/>
          </a:ln>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a:solidFill>
                  <a:srgbClr val="FFFFFF"/>
                </a:solidFill>
                <a:latin typeface="Times New Roman" panose="02020603050405020304" pitchFamily="18" charset="0"/>
              </a:rPr>
              <a:t>t</a:t>
            </a:r>
            <a:endParaRPr lang="en-US" altLang="zh-CN" sz="2800">
              <a:solidFill>
                <a:srgbClr val="FFFFFF"/>
              </a:solidFill>
              <a:latin typeface="Times New Roman" panose="02020603050405020304" pitchFamily="18" charset="0"/>
            </a:endParaRPr>
          </a:p>
        </p:txBody>
      </p:sp>
      <p:sp>
        <p:nvSpPr>
          <p:cNvPr id="117765" name="Rectangle 7"/>
          <p:cNvSpPr>
            <a:spLocks noChangeArrowheads="1"/>
          </p:cNvSpPr>
          <p:nvPr/>
        </p:nvSpPr>
        <p:spPr bwMode="auto">
          <a:xfrm>
            <a:off x="3059113" y="2698750"/>
            <a:ext cx="1920875" cy="57626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a:solidFill>
                  <a:srgbClr val="FFFFFF"/>
                </a:solidFill>
                <a:latin typeface="Times New Roman" panose="02020603050405020304" pitchFamily="18" charset="0"/>
              </a:rPr>
              <a:t>T</a:t>
            </a:r>
            <a:r>
              <a:rPr lang="en-US" altLang="zh-CN" sz="2800" baseline="-25000">
                <a:solidFill>
                  <a:srgbClr val="FFFFFF"/>
                </a:solidFill>
                <a:latin typeface="Times New Roman" panose="02020603050405020304" pitchFamily="18" charset="0"/>
              </a:rPr>
              <a:t>v</a:t>
            </a:r>
            <a:r>
              <a:rPr lang="en-US" altLang="zh-CN" sz="2800">
                <a:solidFill>
                  <a:srgbClr val="FFFFFF"/>
                </a:solidFill>
                <a:latin typeface="Times New Roman" panose="02020603050405020304" pitchFamily="18" charset="0"/>
              </a:rPr>
              <a:t>=C</a:t>
            </a:r>
            <a:r>
              <a:rPr lang="en-US" altLang="zh-CN" sz="2800" baseline="-25000">
                <a:solidFill>
                  <a:srgbClr val="FFFFFF"/>
                </a:solidFill>
                <a:latin typeface="Times New Roman" panose="02020603050405020304" pitchFamily="18" charset="0"/>
              </a:rPr>
              <a:t>v</a:t>
            </a:r>
            <a:r>
              <a:rPr lang="en-US" altLang="zh-CN" sz="2800">
                <a:solidFill>
                  <a:srgbClr val="FFFFFF"/>
                </a:solidFill>
                <a:latin typeface="Times New Roman" panose="02020603050405020304" pitchFamily="18" charset="0"/>
              </a:rPr>
              <a:t>t/H</a:t>
            </a:r>
            <a:r>
              <a:rPr lang="en-US" altLang="zh-CN" sz="2800" baseline="30000">
                <a:solidFill>
                  <a:srgbClr val="FFFFFF"/>
                </a:solidFill>
                <a:latin typeface="Times New Roman" panose="02020603050405020304" pitchFamily="18" charset="0"/>
              </a:rPr>
              <a:t>2</a:t>
            </a:r>
            <a:endParaRPr lang="en-US" altLang="zh-CN" sz="2800" baseline="30000">
              <a:solidFill>
                <a:srgbClr val="FFFFFF"/>
              </a:solidFill>
              <a:latin typeface="Times New Roman" panose="02020603050405020304" pitchFamily="18" charset="0"/>
            </a:endParaRPr>
          </a:p>
        </p:txBody>
      </p:sp>
      <p:graphicFrame>
        <p:nvGraphicFramePr>
          <p:cNvPr id="117766" name="Object 6"/>
          <p:cNvGraphicFramePr>
            <a:graphicFrameLocks noChangeAspect="1"/>
          </p:cNvGraphicFramePr>
          <p:nvPr/>
        </p:nvGraphicFramePr>
        <p:xfrm>
          <a:off x="2563813" y="3895725"/>
          <a:ext cx="2905125" cy="996950"/>
        </p:xfrm>
        <a:graphic>
          <a:graphicData uri="http://schemas.openxmlformats.org/presentationml/2006/ole">
            <mc:AlternateContent xmlns:mc="http://schemas.openxmlformats.org/markup-compatibility/2006">
              <mc:Choice xmlns:v="urn:schemas-microsoft-com:vml" Requires="v">
                <p:oleObj spid="_x0000_s98320" name="" r:id="rId1" imgW="1327150" imgH="442595" progId="">
                  <p:embed/>
                </p:oleObj>
              </mc:Choice>
              <mc:Fallback>
                <p:oleObj name="" r:id="rId1" imgW="1327150" imgH="442595" progId="">
                  <p:embed/>
                  <p:pic>
                    <p:nvPicPr>
                      <p:cNvPr id="0" name="Object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3813" y="3895725"/>
                        <a:ext cx="2905125" cy="996950"/>
                      </a:xfrm>
                      <a:prstGeom prst="rect">
                        <a:avLst/>
                      </a:prstGeom>
                      <a:solidFill>
                        <a:srgbClr val="0000FF"/>
                      </a:solidFill>
                      <a:ln w="9525">
                        <a:solidFill>
                          <a:srgbClr val="0000FF"/>
                        </a:solidFill>
                        <a:miter lim="800000"/>
                        <a:headEnd/>
                        <a:tailEnd/>
                      </a:ln>
                    </p:spPr>
                  </p:pic>
                </p:oleObj>
              </mc:Fallback>
            </mc:AlternateContent>
          </a:graphicData>
        </a:graphic>
      </p:graphicFrame>
      <p:sp>
        <p:nvSpPr>
          <p:cNvPr id="117767" name="AutoShape 14"/>
          <p:cNvSpPr>
            <a:spLocks noChangeArrowheads="1"/>
          </p:cNvSpPr>
          <p:nvPr/>
        </p:nvSpPr>
        <p:spPr bwMode="auto">
          <a:xfrm>
            <a:off x="3198813" y="5484813"/>
            <a:ext cx="1693862" cy="609600"/>
          </a:xfrm>
          <a:prstGeom prst="roundRect">
            <a:avLst>
              <a:gd name="adj" fmla="val 16667"/>
            </a:avLst>
          </a:prstGeom>
          <a:solidFill>
            <a:srgbClr val="0000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a:solidFill>
                  <a:srgbClr val="FFFFFF"/>
                </a:solidFill>
                <a:latin typeface="Times New Roman" panose="02020603050405020304" pitchFamily="18" charset="0"/>
              </a:rPr>
              <a:t>S</a:t>
            </a:r>
            <a:r>
              <a:rPr lang="en-US" altLang="zh-CN" sz="2800" baseline="-25000">
                <a:solidFill>
                  <a:srgbClr val="FFFFFF"/>
                </a:solidFill>
                <a:latin typeface="Times New Roman" panose="02020603050405020304" pitchFamily="18" charset="0"/>
              </a:rPr>
              <a:t>t</a:t>
            </a:r>
            <a:r>
              <a:rPr lang="en-US" altLang="zh-CN" sz="2800">
                <a:solidFill>
                  <a:srgbClr val="FFFFFF"/>
                </a:solidFill>
                <a:latin typeface="Times New Roman" panose="02020603050405020304" pitchFamily="18" charset="0"/>
              </a:rPr>
              <a:t>=U</a:t>
            </a:r>
            <a:r>
              <a:rPr lang="en-US" altLang="zh-CN" sz="2800" baseline="-25000">
                <a:solidFill>
                  <a:srgbClr val="FFFFFF"/>
                </a:solidFill>
                <a:latin typeface="Times New Roman" panose="02020603050405020304" pitchFamily="18" charset="0"/>
              </a:rPr>
              <a:t>t </a:t>
            </a:r>
            <a:r>
              <a:rPr lang="en-US" altLang="zh-CN" sz="2800">
                <a:solidFill>
                  <a:srgbClr val="FFFFFF"/>
                </a:solidFill>
                <a:latin typeface="Times New Roman" panose="02020603050405020304" pitchFamily="18" charset="0"/>
              </a:rPr>
              <a:t>S</a:t>
            </a:r>
            <a:r>
              <a:rPr lang="en-US" altLang="zh-CN" sz="2800" baseline="-25000">
                <a:solidFill>
                  <a:srgbClr val="FFFFFF"/>
                </a:solidFill>
                <a:latin typeface="Times New Roman" panose="02020603050405020304" pitchFamily="18" charset="0"/>
              </a:rPr>
              <a:t></a:t>
            </a:r>
            <a:endParaRPr lang="en-US" altLang="zh-CN" sz="2800" baseline="-25000">
              <a:solidFill>
                <a:srgbClr val="FFFFFF"/>
              </a:solidFill>
              <a:latin typeface="Times New Roman" panose="02020603050405020304" pitchFamily="18" charset="0"/>
            </a:endParaRPr>
          </a:p>
        </p:txBody>
      </p:sp>
      <p:sp>
        <p:nvSpPr>
          <p:cNvPr id="117769" name="AutoShape 18"/>
          <p:cNvSpPr>
            <a:spLocks noChangeArrowheads="1"/>
          </p:cNvSpPr>
          <p:nvPr/>
        </p:nvSpPr>
        <p:spPr bwMode="auto">
          <a:xfrm>
            <a:off x="3741738" y="2128838"/>
            <a:ext cx="576262" cy="433387"/>
          </a:xfrm>
          <a:prstGeom prst="downArrow">
            <a:avLst>
              <a:gd name="adj1" fmla="val 50000"/>
              <a:gd name="adj2" fmla="val 25000"/>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17770" name="AutoShape 19"/>
          <p:cNvSpPr>
            <a:spLocks noChangeArrowheads="1"/>
          </p:cNvSpPr>
          <p:nvPr/>
        </p:nvSpPr>
        <p:spPr bwMode="auto">
          <a:xfrm>
            <a:off x="3730625" y="3357563"/>
            <a:ext cx="576263" cy="433387"/>
          </a:xfrm>
          <a:prstGeom prst="downArrow">
            <a:avLst>
              <a:gd name="adj1" fmla="val 50000"/>
              <a:gd name="adj2" fmla="val 25000"/>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17771" name="AutoShape 20"/>
          <p:cNvSpPr>
            <a:spLocks noChangeArrowheads="1"/>
          </p:cNvSpPr>
          <p:nvPr/>
        </p:nvSpPr>
        <p:spPr bwMode="auto">
          <a:xfrm>
            <a:off x="3763963" y="4975225"/>
            <a:ext cx="576262" cy="433388"/>
          </a:xfrm>
          <a:prstGeom prst="downArrow">
            <a:avLst>
              <a:gd name="adj1" fmla="val 50000"/>
              <a:gd name="adj2" fmla="val 25000"/>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7762"/>
                                        </p:tgtEl>
                                        <p:attrNameLst>
                                          <p:attrName>style.visibility</p:attrName>
                                        </p:attrNameLst>
                                      </p:cBhvr>
                                      <p:to>
                                        <p:strVal val="visible"/>
                                      </p:to>
                                    </p:set>
                                    <p:animEffect transition="in" filter="wipe(left)">
                                      <p:cBhvr>
                                        <p:cTn id="7" dur="500"/>
                                        <p:tgtEl>
                                          <p:spTgt spid="117762"/>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117764"/>
                                        </p:tgtEl>
                                        <p:attrNameLst>
                                          <p:attrName>style.visibility</p:attrName>
                                        </p:attrNameLst>
                                      </p:cBhvr>
                                      <p:to>
                                        <p:strVal val="visible"/>
                                      </p:to>
                                    </p:set>
                                    <p:set>
                                      <p:cBhvr>
                                        <p:cTn id="12" dur="228" fill="hold">
                                          <p:stCondLst>
                                            <p:cond delay="0"/>
                                          </p:stCondLst>
                                        </p:cTn>
                                        <p:tgtEl>
                                          <p:spTgt spid="117764"/>
                                        </p:tgtEl>
                                        <p:attrNameLst>
                                          <p:attrName>style.rotation</p:attrName>
                                        </p:attrNameLst>
                                      </p:cBhvr>
                                      <p:to>
                                        <p:strVal val="-45.0"/>
                                      </p:to>
                                    </p:set>
                                    <p:anim calcmode="lin" valueType="num">
                                      <p:cBhvr>
                                        <p:cTn id="13" dur="228" fill="hold">
                                          <p:stCondLst>
                                            <p:cond delay="228"/>
                                          </p:stCondLst>
                                        </p:cTn>
                                        <p:tgtEl>
                                          <p:spTgt spid="117764"/>
                                        </p:tgtEl>
                                        <p:attrNameLst>
                                          <p:attrName>style.rotation</p:attrName>
                                        </p:attrNameLst>
                                      </p:cBhvr>
                                      <p:tavLst>
                                        <p:tav tm="0">
                                          <p:val>
                                            <p:fltVal val="-45"/>
                                          </p:val>
                                        </p:tav>
                                        <p:tav tm="69900">
                                          <p:val>
                                            <p:fltVal val="45"/>
                                          </p:val>
                                        </p:tav>
                                        <p:tav tm="100000">
                                          <p:val>
                                            <p:fltVal val="0"/>
                                          </p:val>
                                        </p:tav>
                                      </p:tavLst>
                                    </p:anim>
                                    <p:anim calcmode="lin" valueType="num">
                                      <p:cBhvr>
                                        <p:cTn id="14" dur="228" fill="hold">
                                          <p:stCondLst>
                                            <p:cond delay="0"/>
                                          </p:stCondLst>
                                        </p:cTn>
                                        <p:tgtEl>
                                          <p:spTgt spid="117764"/>
                                        </p:tgtEl>
                                        <p:attrNameLst>
                                          <p:attrName>ppt_y</p:attrName>
                                        </p:attrNameLst>
                                      </p:cBhvr>
                                      <p:tavLst>
                                        <p:tav tm="0">
                                          <p:val>
                                            <p:strVal val="#ppt_y-1"/>
                                          </p:val>
                                        </p:tav>
                                        <p:tav tm="100000">
                                          <p:val>
                                            <p:strVal val="#ppt_y-(0.354*#ppt_w-0.172*#ppt_h)"/>
                                          </p:val>
                                        </p:tav>
                                      </p:tavLst>
                                    </p:anim>
                                    <p:anim calcmode="lin" valueType="num">
                                      <p:cBhvr>
                                        <p:cTn id="15" dur="78" decel="50000" autoRev="1" fill="hold">
                                          <p:stCondLst>
                                            <p:cond delay="228"/>
                                          </p:stCondLst>
                                        </p:cTn>
                                        <p:tgtEl>
                                          <p:spTgt spid="117764"/>
                                        </p:tgtEl>
                                        <p:attrNameLst>
                                          <p:attrName>ppt_y</p:attrName>
                                        </p:attrNameLst>
                                      </p:cBhvr>
                                      <p:tavLst>
                                        <p:tav tm="0">
                                          <p:val>
                                            <p:strVal val="#ppt_y-(0.354*#ppt_w-0.172*#ppt_h)"/>
                                          </p:val>
                                        </p:tav>
                                        <p:tav tm="100000">
                                          <p:val>
                                            <p:strVal val="#ppt_y-(0.354*#ppt_w-0.172*#ppt_h)-#ppt_h/2"/>
                                          </p:val>
                                        </p:tav>
                                      </p:tavLst>
                                    </p:anim>
                                    <p:anim calcmode="lin" valueType="num">
                                      <p:cBhvr>
                                        <p:cTn id="16" dur="68" fill="hold">
                                          <p:stCondLst>
                                            <p:cond delay="432"/>
                                          </p:stCondLst>
                                        </p:cTn>
                                        <p:tgtEl>
                                          <p:spTgt spid="117764"/>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7769"/>
                                        </p:tgtEl>
                                        <p:attrNameLst>
                                          <p:attrName>style.visibility</p:attrName>
                                        </p:attrNameLst>
                                      </p:cBhvr>
                                      <p:to>
                                        <p:strVal val="visible"/>
                                      </p:to>
                                    </p:set>
                                    <p:animEffect transition="in" filter="fade">
                                      <p:cBhvr>
                                        <p:cTn id="21" dur="1000"/>
                                        <p:tgtEl>
                                          <p:spTgt spid="117769"/>
                                        </p:tgtEl>
                                      </p:cBhvr>
                                    </p:animEffect>
                                    <p:anim calcmode="lin" valueType="num">
                                      <p:cBhvr>
                                        <p:cTn id="22" dur="1000" fill="hold"/>
                                        <p:tgtEl>
                                          <p:spTgt spid="117769"/>
                                        </p:tgtEl>
                                        <p:attrNameLst>
                                          <p:attrName>ppt_x</p:attrName>
                                        </p:attrNameLst>
                                      </p:cBhvr>
                                      <p:tavLst>
                                        <p:tav tm="0">
                                          <p:val>
                                            <p:strVal val="#ppt_x"/>
                                          </p:val>
                                        </p:tav>
                                        <p:tav tm="100000">
                                          <p:val>
                                            <p:strVal val="#ppt_x"/>
                                          </p:val>
                                        </p:tav>
                                      </p:tavLst>
                                    </p:anim>
                                    <p:anim calcmode="lin" valueType="num">
                                      <p:cBhvr>
                                        <p:cTn id="23" dur="1000" fill="hold"/>
                                        <p:tgtEl>
                                          <p:spTgt spid="117769"/>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17765"/>
                                        </p:tgtEl>
                                        <p:attrNameLst>
                                          <p:attrName>style.visibility</p:attrName>
                                        </p:attrNameLst>
                                      </p:cBhvr>
                                      <p:to>
                                        <p:strVal val="visible"/>
                                      </p:to>
                                    </p:set>
                                    <p:animEffect transition="in" filter="wipe(left)">
                                      <p:cBhvr>
                                        <p:cTn id="27" dur="500"/>
                                        <p:tgtEl>
                                          <p:spTgt spid="117765"/>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17770"/>
                                        </p:tgtEl>
                                        <p:attrNameLst>
                                          <p:attrName>style.visibility</p:attrName>
                                        </p:attrNameLst>
                                      </p:cBhvr>
                                      <p:to>
                                        <p:strVal val="visible"/>
                                      </p:to>
                                    </p:set>
                                    <p:animEffect transition="in" filter="fade">
                                      <p:cBhvr>
                                        <p:cTn id="32" dur="1000"/>
                                        <p:tgtEl>
                                          <p:spTgt spid="117770"/>
                                        </p:tgtEl>
                                      </p:cBhvr>
                                    </p:animEffect>
                                    <p:anim calcmode="lin" valueType="num">
                                      <p:cBhvr>
                                        <p:cTn id="33" dur="1000" fill="hold"/>
                                        <p:tgtEl>
                                          <p:spTgt spid="117770"/>
                                        </p:tgtEl>
                                        <p:attrNameLst>
                                          <p:attrName>ppt_x</p:attrName>
                                        </p:attrNameLst>
                                      </p:cBhvr>
                                      <p:tavLst>
                                        <p:tav tm="0">
                                          <p:val>
                                            <p:strVal val="#ppt_x"/>
                                          </p:val>
                                        </p:tav>
                                        <p:tav tm="100000">
                                          <p:val>
                                            <p:strVal val="#ppt_x"/>
                                          </p:val>
                                        </p:tav>
                                      </p:tavLst>
                                    </p:anim>
                                    <p:anim calcmode="lin" valueType="num">
                                      <p:cBhvr>
                                        <p:cTn id="34" dur="1000" fill="hold"/>
                                        <p:tgtEl>
                                          <p:spTgt spid="117770"/>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117766"/>
                                        </p:tgtEl>
                                        <p:attrNameLst>
                                          <p:attrName>style.visibility</p:attrName>
                                        </p:attrNameLst>
                                      </p:cBhvr>
                                      <p:to>
                                        <p:strVal val="visible"/>
                                      </p:to>
                                    </p:set>
                                    <p:animEffect transition="in" filter="wipe(left)">
                                      <p:cBhvr>
                                        <p:cTn id="38" dur="500"/>
                                        <p:tgtEl>
                                          <p:spTgt spid="117766"/>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17771"/>
                                        </p:tgtEl>
                                        <p:attrNameLst>
                                          <p:attrName>style.visibility</p:attrName>
                                        </p:attrNameLst>
                                      </p:cBhvr>
                                      <p:to>
                                        <p:strVal val="visible"/>
                                      </p:to>
                                    </p:set>
                                    <p:animEffect transition="in" filter="fade">
                                      <p:cBhvr>
                                        <p:cTn id="43" dur="1000"/>
                                        <p:tgtEl>
                                          <p:spTgt spid="117771"/>
                                        </p:tgtEl>
                                      </p:cBhvr>
                                    </p:animEffect>
                                    <p:anim calcmode="lin" valueType="num">
                                      <p:cBhvr>
                                        <p:cTn id="44" dur="1000" fill="hold"/>
                                        <p:tgtEl>
                                          <p:spTgt spid="117771"/>
                                        </p:tgtEl>
                                        <p:attrNameLst>
                                          <p:attrName>ppt_x</p:attrName>
                                        </p:attrNameLst>
                                      </p:cBhvr>
                                      <p:tavLst>
                                        <p:tav tm="0">
                                          <p:val>
                                            <p:strVal val="#ppt_x"/>
                                          </p:val>
                                        </p:tav>
                                        <p:tav tm="100000">
                                          <p:val>
                                            <p:strVal val="#ppt_x"/>
                                          </p:val>
                                        </p:tav>
                                      </p:tavLst>
                                    </p:anim>
                                    <p:anim calcmode="lin" valueType="num">
                                      <p:cBhvr>
                                        <p:cTn id="45" dur="1000" fill="hold"/>
                                        <p:tgtEl>
                                          <p:spTgt spid="117771"/>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17767"/>
                                        </p:tgtEl>
                                        <p:attrNameLst>
                                          <p:attrName>style.visibility</p:attrName>
                                        </p:attrNameLst>
                                      </p:cBhvr>
                                      <p:to>
                                        <p:strVal val="visible"/>
                                      </p:to>
                                    </p:set>
                                    <p:animEffect transition="in" filter="wipe(left)">
                                      <p:cBhvr>
                                        <p:cTn id="49" dur="500"/>
                                        <p:tgtEl>
                                          <p:spTgt spid="117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p:bldP spid="117764" grpId="0" animBg="1"/>
      <p:bldP spid="117765" grpId="0" bldLvl="0" animBg="1"/>
      <p:bldP spid="117767" grpId="0" bldLvl="0" animBg="1"/>
      <p:bldP spid="117769" grpId="0" bldLvl="0" animBg="1"/>
      <p:bldP spid="117770" grpId="0" bldLvl="0" animBg="1"/>
      <p:bldP spid="117771" grpId="0" bldLvl="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a:xfrm>
            <a:off x="683568" y="819944"/>
            <a:ext cx="6300192" cy="457200"/>
          </a:xfrm>
        </p:spPr>
        <p:txBody>
          <a:bodyPr wrap="square">
            <a:spAutoFit/>
          </a:bodyPr>
          <a:lstStyle/>
          <a:p>
            <a:pPr eaLnBrk="1" hangingPunct="1"/>
            <a:r>
              <a:rPr lang="en-US" altLang="zh-CN" sz="2400" b="1" dirty="0" smtClean="0">
                <a:solidFill>
                  <a:srgbClr val="800000"/>
                </a:solidFill>
                <a:latin typeface="幼圆" panose="02010509060101010101" pitchFamily="49" charset="-122"/>
                <a:ea typeface="幼圆" panose="02010509060101010101" pitchFamily="49" charset="-122"/>
              </a:rPr>
              <a:t>2</a:t>
            </a:r>
            <a:r>
              <a:rPr lang="zh-CN" altLang="en-US" sz="2400" b="1" dirty="0" smtClean="0">
                <a:solidFill>
                  <a:srgbClr val="800000"/>
                </a:solidFill>
                <a:latin typeface="幼圆" panose="02010509060101010101" pitchFamily="49" charset="-122"/>
                <a:ea typeface="幼圆" panose="02010509060101010101" pitchFamily="49" charset="-122"/>
              </a:rPr>
              <a:t>、求达到某一沉降量</a:t>
            </a:r>
            <a:r>
              <a:rPr lang="en-US" altLang="zh-CN" sz="2400" b="1" dirty="0" smtClean="0">
                <a:solidFill>
                  <a:srgbClr val="800000"/>
                </a:solidFill>
                <a:latin typeface="幼圆" panose="02010509060101010101" pitchFamily="49" charset="-122"/>
                <a:ea typeface="幼圆" panose="02010509060101010101" pitchFamily="49" charset="-122"/>
              </a:rPr>
              <a:t>(</a:t>
            </a:r>
            <a:r>
              <a:rPr lang="zh-CN" altLang="en-US" sz="2400" b="1" dirty="0" smtClean="0">
                <a:solidFill>
                  <a:srgbClr val="800000"/>
                </a:solidFill>
                <a:latin typeface="幼圆" panose="02010509060101010101" pitchFamily="49" charset="-122"/>
                <a:ea typeface="幼圆" panose="02010509060101010101" pitchFamily="49" charset="-122"/>
              </a:rPr>
              <a:t>固结度</a:t>
            </a:r>
            <a:r>
              <a:rPr lang="en-US" altLang="zh-CN" sz="2400" b="1" dirty="0" smtClean="0">
                <a:solidFill>
                  <a:srgbClr val="800000"/>
                </a:solidFill>
                <a:latin typeface="幼圆" panose="02010509060101010101" pitchFamily="49" charset="-122"/>
                <a:ea typeface="幼圆" panose="02010509060101010101" pitchFamily="49" charset="-122"/>
              </a:rPr>
              <a:t>)</a:t>
            </a:r>
            <a:r>
              <a:rPr lang="zh-CN" altLang="en-US" sz="2400" b="1" dirty="0" smtClean="0">
                <a:solidFill>
                  <a:srgbClr val="800000"/>
                </a:solidFill>
                <a:latin typeface="幼圆" panose="02010509060101010101" pitchFamily="49" charset="-122"/>
                <a:ea typeface="幼圆" panose="02010509060101010101" pitchFamily="49" charset="-122"/>
              </a:rPr>
              <a:t>所需要的时间</a:t>
            </a:r>
            <a:endParaRPr lang="zh-CN" altLang="en-US" sz="2400" b="1" dirty="0" smtClean="0">
              <a:solidFill>
                <a:srgbClr val="800000"/>
              </a:solidFill>
              <a:latin typeface="幼圆" panose="02010509060101010101" pitchFamily="49" charset="-122"/>
              <a:ea typeface="幼圆" panose="02010509060101010101" pitchFamily="49" charset="-122"/>
            </a:endParaRPr>
          </a:p>
        </p:txBody>
      </p:sp>
      <p:sp>
        <p:nvSpPr>
          <p:cNvPr id="119811" name="灯片编号占位符 3"/>
          <p:cNvSpPr txBox="1">
            <a:spLocks noGrp="1" noChangeArrowheads="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fld id="{9C79A626-1011-4338-88FD-CC3CF2C46BAF}" type="slidenum">
              <a:rPr lang="zh-CN" altLang="en-US" sz="1200">
                <a:latin typeface="Garamond" panose="02020404030301010803" pitchFamily="18" charset="0"/>
              </a:rPr>
            </a:fld>
            <a:endParaRPr lang="zh-CN" altLang="en-US" sz="1200">
              <a:latin typeface="Garamond" panose="02020404030301010803" pitchFamily="18" charset="0"/>
            </a:endParaRPr>
          </a:p>
        </p:txBody>
      </p:sp>
      <p:sp>
        <p:nvSpPr>
          <p:cNvPr id="118788" name="AutoShape 3"/>
          <p:cNvSpPr>
            <a:spLocks noChangeArrowheads="1"/>
          </p:cNvSpPr>
          <p:nvPr/>
        </p:nvSpPr>
        <p:spPr bwMode="auto">
          <a:xfrm>
            <a:off x="3492500" y="1700213"/>
            <a:ext cx="2070100" cy="685800"/>
          </a:xfrm>
          <a:prstGeom prst="roundRect">
            <a:avLst>
              <a:gd name="adj" fmla="val 16667"/>
            </a:avLst>
          </a:prstGeom>
          <a:solidFill>
            <a:srgbClr val="0000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a:solidFill>
                  <a:srgbClr val="FFFFFF"/>
                </a:solidFill>
                <a:latin typeface="Times New Roman" panose="02020603050405020304" pitchFamily="18" charset="0"/>
              </a:rPr>
              <a:t>U</a:t>
            </a:r>
            <a:r>
              <a:rPr lang="en-US" altLang="zh-CN" sz="2800" baseline="-25000">
                <a:solidFill>
                  <a:srgbClr val="FFFFFF"/>
                </a:solidFill>
                <a:latin typeface="Times New Roman" panose="02020603050405020304" pitchFamily="18" charset="0"/>
              </a:rPr>
              <a:t>t</a:t>
            </a:r>
            <a:r>
              <a:rPr lang="en-US" altLang="zh-CN" sz="2800">
                <a:solidFill>
                  <a:srgbClr val="FFFFFF"/>
                </a:solidFill>
                <a:latin typeface="Times New Roman" panose="02020603050405020304" pitchFamily="18" charset="0"/>
              </a:rPr>
              <a:t>= S</a:t>
            </a:r>
            <a:r>
              <a:rPr lang="en-US" altLang="zh-CN" sz="2800" baseline="-25000">
                <a:solidFill>
                  <a:srgbClr val="FFFFFF"/>
                </a:solidFill>
                <a:latin typeface="Times New Roman" panose="02020603050405020304" pitchFamily="18" charset="0"/>
              </a:rPr>
              <a:t>t</a:t>
            </a:r>
            <a:r>
              <a:rPr lang="en-US" altLang="zh-CN" sz="2800">
                <a:solidFill>
                  <a:srgbClr val="FFFFFF"/>
                </a:solidFill>
                <a:latin typeface="Times New Roman" panose="02020603050405020304" pitchFamily="18" charset="0"/>
              </a:rPr>
              <a:t> /S</a:t>
            </a:r>
            <a:r>
              <a:rPr lang="en-US" altLang="zh-CN" sz="2800" baseline="-25000">
                <a:solidFill>
                  <a:srgbClr val="FFFFFF"/>
                </a:solidFill>
                <a:latin typeface="Times New Roman" panose="02020603050405020304" pitchFamily="18" charset="0"/>
              </a:rPr>
              <a:t></a:t>
            </a:r>
            <a:endParaRPr lang="en-US" altLang="zh-CN" sz="2800" baseline="-25000">
              <a:solidFill>
                <a:srgbClr val="FFFFFF"/>
              </a:solidFill>
              <a:latin typeface="Times New Roman" panose="02020603050405020304" pitchFamily="18" charset="0"/>
            </a:endParaRPr>
          </a:p>
        </p:txBody>
      </p:sp>
      <p:sp>
        <p:nvSpPr>
          <p:cNvPr id="118789" name="Rectangle 6"/>
          <p:cNvSpPr>
            <a:spLocks noChangeArrowheads="1"/>
          </p:cNvSpPr>
          <p:nvPr/>
        </p:nvSpPr>
        <p:spPr bwMode="auto">
          <a:xfrm>
            <a:off x="2457450" y="3127375"/>
            <a:ext cx="4191000" cy="6858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400">
                <a:solidFill>
                  <a:srgbClr val="FFFFFF"/>
                </a:solidFill>
                <a:latin typeface="Times New Roman" panose="02020603050405020304" pitchFamily="18" charset="0"/>
              </a:rPr>
              <a:t>从 </a:t>
            </a:r>
            <a:r>
              <a:rPr lang="en-US" altLang="zh-CN" sz="2400">
                <a:solidFill>
                  <a:srgbClr val="FFFFFF"/>
                </a:solidFill>
                <a:latin typeface="Times New Roman" panose="02020603050405020304" pitchFamily="18" charset="0"/>
              </a:rPr>
              <a:t>U</a:t>
            </a:r>
            <a:r>
              <a:rPr lang="en-US" altLang="zh-CN" sz="2400" baseline="-25000">
                <a:solidFill>
                  <a:srgbClr val="FFFFFF"/>
                </a:solidFill>
                <a:latin typeface="Times New Roman" panose="02020603050405020304" pitchFamily="18" charset="0"/>
              </a:rPr>
              <a:t>t </a:t>
            </a:r>
            <a:r>
              <a:rPr lang="zh-CN" altLang="en-US" sz="2400">
                <a:solidFill>
                  <a:srgbClr val="FFFFFF"/>
                </a:solidFill>
                <a:latin typeface="Times New Roman" panose="02020603050405020304" pitchFamily="18" charset="0"/>
              </a:rPr>
              <a:t>查表（计算）确定 </a:t>
            </a:r>
            <a:r>
              <a:rPr lang="en-US" altLang="zh-CN" sz="2400">
                <a:solidFill>
                  <a:srgbClr val="FFFFFF"/>
                </a:solidFill>
                <a:latin typeface="Times New Roman" panose="02020603050405020304" pitchFamily="18" charset="0"/>
              </a:rPr>
              <a:t>T</a:t>
            </a:r>
            <a:r>
              <a:rPr lang="en-US" altLang="zh-CN" sz="2400" baseline="-25000">
                <a:solidFill>
                  <a:srgbClr val="FFFFFF"/>
                </a:solidFill>
                <a:latin typeface="Times New Roman" panose="02020603050405020304" pitchFamily="18" charset="0"/>
              </a:rPr>
              <a:t>v </a:t>
            </a:r>
            <a:endParaRPr lang="en-US" altLang="zh-CN" sz="2400" baseline="-25000">
              <a:solidFill>
                <a:srgbClr val="FFFFFF"/>
              </a:solidFill>
              <a:latin typeface="Times New Roman" panose="02020603050405020304" pitchFamily="18" charset="0"/>
            </a:endParaRPr>
          </a:p>
        </p:txBody>
      </p:sp>
      <p:graphicFrame>
        <p:nvGraphicFramePr>
          <p:cNvPr id="118790" name="Object 6"/>
          <p:cNvGraphicFramePr>
            <a:graphicFrameLocks noChangeAspect="1"/>
          </p:cNvGraphicFramePr>
          <p:nvPr/>
        </p:nvGraphicFramePr>
        <p:xfrm>
          <a:off x="3948113" y="4656138"/>
          <a:ext cx="1271587" cy="933450"/>
        </p:xfrm>
        <a:graphic>
          <a:graphicData uri="http://schemas.openxmlformats.org/presentationml/2006/ole">
            <mc:AlternateContent xmlns:mc="http://schemas.openxmlformats.org/markup-compatibility/2006">
              <mc:Choice xmlns:v="urn:schemas-microsoft-com:vml" Requires="v">
                <p:oleObj spid="_x0000_s99344" name="" r:id="rId1" imgW="629285" imgH="462280" progId="Equation.3">
                  <p:embed/>
                </p:oleObj>
              </mc:Choice>
              <mc:Fallback>
                <p:oleObj name="" r:id="rId1" imgW="629285" imgH="462280" progId="Equation.3">
                  <p:embed/>
                  <p:pic>
                    <p:nvPicPr>
                      <p:cNvPr id="0" name="Object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8113" y="4656138"/>
                        <a:ext cx="1271587" cy="933450"/>
                      </a:xfrm>
                      <a:prstGeom prst="rect">
                        <a:avLst/>
                      </a:prstGeom>
                      <a:solidFill>
                        <a:srgbClr val="0000FF"/>
                      </a:solidFill>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18792" name="AutoShape 14"/>
          <p:cNvSpPr>
            <a:spLocks noChangeArrowheads="1"/>
          </p:cNvSpPr>
          <p:nvPr/>
        </p:nvSpPr>
        <p:spPr bwMode="auto">
          <a:xfrm>
            <a:off x="4267200" y="2492375"/>
            <a:ext cx="576263" cy="433388"/>
          </a:xfrm>
          <a:prstGeom prst="downArrow">
            <a:avLst>
              <a:gd name="adj1" fmla="val 50000"/>
              <a:gd name="adj2" fmla="val 25000"/>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18793" name="AutoShape 15"/>
          <p:cNvSpPr>
            <a:spLocks noChangeArrowheads="1"/>
          </p:cNvSpPr>
          <p:nvPr/>
        </p:nvSpPr>
        <p:spPr bwMode="auto">
          <a:xfrm>
            <a:off x="4284663" y="4003675"/>
            <a:ext cx="576262" cy="433388"/>
          </a:xfrm>
          <a:prstGeom prst="downArrow">
            <a:avLst>
              <a:gd name="adj1" fmla="val 50000"/>
              <a:gd name="adj2" fmla="val 25000"/>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786"/>
                                        </p:tgtEl>
                                        <p:attrNameLst>
                                          <p:attrName>style.visibility</p:attrName>
                                        </p:attrNameLst>
                                      </p:cBhvr>
                                      <p:to>
                                        <p:strVal val="visible"/>
                                      </p:to>
                                    </p:set>
                                    <p:animEffect transition="in" filter="wipe(left)">
                                      <p:cBhvr>
                                        <p:cTn id="7" dur="500"/>
                                        <p:tgtEl>
                                          <p:spTgt spid="1187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18788"/>
                                        </p:tgtEl>
                                        <p:attrNameLst>
                                          <p:attrName>style.visibility</p:attrName>
                                        </p:attrNameLst>
                                      </p:cBhvr>
                                      <p:to>
                                        <p:strVal val="visible"/>
                                      </p:to>
                                    </p:set>
                                    <p:anim calcmode="lin" valueType="num">
                                      <p:cBhvr additive="base">
                                        <p:cTn id="12" dur="500" fill="hold"/>
                                        <p:tgtEl>
                                          <p:spTgt spid="118788"/>
                                        </p:tgtEl>
                                        <p:attrNameLst>
                                          <p:attrName>ppt_x</p:attrName>
                                        </p:attrNameLst>
                                      </p:cBhvr>
                                      <p:tavLst>
                                        <p:tav tm="0">
                                          <p:val>
                                            <p:strVal val="#ppt_x"/>
                                          </p:val>
                                        </p:tav>
                                        <p:tav tm="100000">
                                          <p:val>
                                            <p:strVal val="#ppt_x"/>
                                          </p:val>
                                        </p:tav>
                                      </p:tavLst>
                                    </p:anim>
                                    <p:anim calcmode="lin" valueType="num">
                                      <p:cBhvr additive="base">
                                        <p:cTn id="13" dur="500" fill="hold"/>
                                        <p:tgtEl>
                                          <p:spTgt spid="118788"/>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118792"/>
                                        </p:tgtEl>
                                        <p:attrNameLst>
                                          <p:attrName>style.visibility</p:attrName>
                                        </p:attrNameLst>
                                      </p:cBhvr>
                                      <p:to>
                                        <p:strVal val="visible"/>
                                      </p:to>
                                    </p:set>
                                    <p:animEffect transition="in" filter="fade">
                                      <p:cBhvr>
                                        <p:cTn id="18" dur="1000"/>
                                        <p:tgtEl>
                                          <p:spTgt spid="118792"/>
                                        </p:tgtEl>
                                      </p:cBhvr>
                                    </p:animEffect>
                                    <p:anim calcmode="lin" valueType="num">
                                      <p:cBhvr>
                                        <p:cTn id="19" dur="1000" fill="hold"/>
                                        <p:tgtEl>
                                          <p:spTgt spid="118792"/>
                                        </p:tgtEl>
                                        <p:attrNameLst>
                                          <p:attrName>ppt_x</p:attrName>
                                        </p:attrNameLst>
                                      </p:cBhvr>
                                      <p:tavLst>
                                        <p:tav tm="0">
                                          <p:val>
                                            <p:strVal val="#ppt_x"/>
                                          </p:val>
                                        </p:tav>
                                        <p:tav tm="100000">
                                          <p:val>
                                            <p:strVal val="#ppt_x"/>
                                          </p:val>
                                        </p:tav>
                                      </p:tavLst>
                                    </p:anim>
                                    <p:anim calcmode="lin" valueType="num">
                                      <p:cBhvr>
                                        <p:cTn id="20" dur="1000" fill="hold"/>
                                        <p:tgtEl>
                                          <p:spTgt spid="118792"/>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18789"/>
                                        </p:tgtEl>
                                        <p:attrNameLst>
                                          <p:attrName>style.visibility</p:attrName>
                                        </p:attrNameLst>
                                      </p:cBhvr>
                                      <p:to>
                                        <p:strVal val="visible"/>
                                      </p:to>
                                    </p:set>
                                    <p:animEffect transition="in" filter="wipe(left)">
                                      <p:cBhvr>
                                        <p:cTn id="24" dur="500"/>
                                        <p:tgtEl>
                                          <p:spTgt spid="118789"/>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18793"/>
                                        </p:tgtEl>
                                        <p:attrNameLst>
                                          <p:attrName>style.visibility</p:attrName>
                                        </p:attrNameLst>
                                      </p:cBhvr>
                                      <p:to>
                                        <p:strVal val="visible"/>
                                      </p:to>
                                    </p:set>
                                    <p:animEffect transition="in" filter="fade">
                                      <p:cBhvr>
                                        <p:cTn id="29" dur="1000"/>
                                        <p:tgtEl>
                                          <p:spTgt spid="118793"/>
                                        </p:tgtEl>
                                      </p:cBhvr>
                                    </p:animEffect>
                                    <p:anim calcmode="lin" valueType="num">
                                      <p:cBhvr>
                                        <p:cTn id="30" dur="1000" fill="hold"/>
                                        <p:tgtEl>
                                          <p:spTgt spid="118793"/>
                                        </p:tgtEl>
                                        <p:attrNameLst>
                                          <p:attrName>ppt_x</p:attrName>
                                        </p:attrNameLst>
                                      </p:cBhvr>
                                      <p:tavLst>
                                        <p:tav tm="0">
                                          <p:val>
                                            <p:strVal val="#ppt_x"/>
                                          </p:val>
                                        </p:tav>
                                        <p:tav tm="100000">
                                          <p:val>
                                            <p:strVal val="#ppt_x"/>
                                          </p:val>
                                        </p:tav>
                                      </p:tavLst>
                                    </p:anim>
                                    <p:anim calcmode="lin" valueType="num">
                                      <p:cBhvr>
                                        <p:cTn id="31" dur="1000" fill="hold"/>
                                        <p:tgtEl>
                                          <p:spTgt spid="118793"/>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118790"/>
                                        </p:tgtEl>
                                        <p:attrNameLst>
                                          <p:attrName>style.visibility</p:attrName>
                                        </p:attrNameLst>
                                      </p:cBhvr>
                                      <p:to>
                                        <p:strVal val="visible"/>
                                      </p:to>
                                    </p:set>
                                    <p:animEffect transition="in" filter="wipe(left)">
                                      <p:cBhvr>
                                        <p:cTn id="35" dur="500"/>
                                        <p:tgtEl>
                                          <p:spTgt spid="118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P spid="118788" grpId="0" bldLvl="0" animBg="1"/>
      <p:bldP spid="118789" grpId="0" bldLvl="0" animBg="1"/>
      <p:bldP spid="118792" grpId="0" bldLvl="0" animBg="1"/>
      <p:bldP spid="118793" grpId="0" bldLvl="0" animBg="1"/>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a:xfrm>
            <a:off x="442189" y="908942"/>
            <a:ext cx="8229600" cy="863600"/>
          </a:xfrm>
        </p:spPr>
        <p:txBody>
          <a:bodyPr/>
          <a:lstStyle/>
          <a:p>
            <a:pPr eaLnBrk="1" hangingPunct="1"/>
            <a:r>
              <a:rPr lang="en-US" altLang="zh-CN" sz="2400" b="1" dirty="0" smtClean="0">
                <a:solidFill>
                  <a:srgbClr val="800000"/>
                </a:solidFill>
                <a:latin typeface="幼圆" panose="02010509060101010101" pitchFamily="49" charset="-122"/>
                <a:ea typeface="幼圆" panose="02010509060101010101" pitchFamily="49" charset="-122"/>
              </a:rPr>
              <a:t>3</a:t>
            </a:r>
            <a:r>
              <a:rPr lang="zh-CN" altLang="en-US" sz="2400" b="1" dirty="0" smtClean="0">
                <a:solidFill>
                  <a:srgbClr val="800000"/>
                </a:solidFill>
                <a:latin typeface="幼圆" panose="02010509060101010101" pitchFamily="49" charset="-122"/>
                <a:ea typeface="幼圆" panose="02010509060101010101" pitchFamily="49" charset="-122"/>
              </a:rPr>
              <a:t>、根据前一阶段测定的沉降－时间曲线，推算以后的沉降－时间关系</a:t>
            </a:r>
            <a:endParaRPr lang="zh-CN" altLang="en-US" sz="2400" b="1" dirty="0" smtClean="0">
              <a:solidFill>
                <a:srgbClr val="800000"/>
              </a:solidFill>
              <a:latin typeface="幼圆" panose="02010509060101010101" pitchFamily="49" charset="-122"/>
              <a:ea typeface="幼圆" panose="02010509060101010101" pitchFamily="49" charset="-122"/>
            </a:endParaRPr>
          </a:p>
        </p:txBody>
      </p:sp>
      <p:sp>
        <p:nvSpPr>
          <p:cNvPr id="119811" name="AutoShape 3"/>
          <p:cNvSpPr>
            <a:spLocks noGrp="1"/>
          </p:cNvSpPr>
          <p:nvPr>
            <p:ph idx="4294967295"/>
          </p:nvPr>
        </p:nvSpPr>
        <p:spPr>
          <a:xfrm>
            <a:off x="395115" y="1659403"/>
            <a:ext cx="5616748" cy="1179513"/>
          </a:xfrm>
          <a:prstGeom prst="rightArrow">
            <a:avLst>
              <a:gd name="adj1" fmla="val 46565"/>
              <a:gd name="adj2" fmla="val 73319"/>
            </a:avLst>
          </a:prstGeom>
          <a:solidFill>
            <a:srgbClr val="008000"/>
          </a:solidFill>
          <a:ln>
            <a:solidFill>
              <a:srgbClr val="FFFF66"/>
            </a:solidFill>
            <a:miter lim="800000"/>
          </a:ln>
        </p:spPr>
        <p:txBody>
          <a:bodyPr anchor="ctr"/>
          <a:lstStyle/>
          <a:p>
            <a:pPr eaLnBrk="1" hangingPunct="1">
              <a:lnSpc>
                <a:spcPct val="80000"/>
              </a:lnSpc>
              <a:buFont typeface="Wingdings" panose="05000000000000000000" pitchFamily="2" charset="2"/>
              <a:buNone/>
            </a:pPr>
            <a:r>
              <a:rPr lang="zh-CN" altLang="en-US" sz="2000" b="1" noProof="1" smtClean="0">
                <a:solidFill>
                  <a:srgbClr val="FFFFFF"/>
                </a:solidFill>
                <a:latin typeface="幼圆" panose="02010509060101010101" pitchFamily="49" charset="-122"/>
                <a:ea typeface="幼圆" panose="02010509060101010101" pitchFamily="49" charset="-122"/>
              </a:rPr>
              <a:t>对于各种初始应力分布，固结度均可写成：</a:t>
            </a:r>
            <a:endParaRPr lang="zh-CN" altLang="en-US" sz="2000" b="1" noProof="1" smtClean="0">
              <a:solidFill>
                <a:srgbClr val="FFFFFF"/>
              </a:solidFill>
              <a:latin typeface="幼圆" panose="02010509060101010101" pitchFamily="49" charset="-122"/>
              <a:ea typeface="幼圆" panose="02010509060101010101" pitchFamily="49" charset="-122"/>
            </a:endParaRPr>
          </a:p>
        </p:txBody>
      </p:sp>
      <p:sp>
        <p:nvSpPr>
          <p:cNvPr id="120836" name="灯片编号占位符 3"/>
          <p:cNvSpPr txBox="1">
            <a:spLocks noGrp="1" noChangeArrowheads="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fld id="{88739D60-2D6B-4B97-94B6-E3323DB3B2EF}" type="slidenum">
              <a:rPr lang="zh-CN" altLang="en-US" sz="1200">
                <a:latin typeface="Garamond" panose="02020404030301010803" pitchFamily="18" charset="0"/>
              </a:rPr>
            </a:fld>
            <a:endParaRPr lang="zh-CN" altLang="en-US" sz="1200">
              <a:latin typeface="Garamond" panose="02020404030301010803" pitchFamily="18" charset="0"/>
            </a:endParaRPr>
          </a:p>
        </p:txBody>
      </p:sp>
      <p:graphicFrame>
        <p:nvGraphicFramePr>
          <p:cNvPr id="119813" name="Object 5"/>
          <p:cNvGraphicFramePr>
            <a:graphicFrameLocks noChangeAspect="1"/>
          </p:cNvGraphicFramePr>
          <p:nvPr/>
        </p:nvGraphicFramePr>
        <p:xfrm>
          <a:off x="6011863" y="1916113"/>
          <a:ext cx="2592387" cy="704850"/>
        </p:xfrm>
        <a:graphic>
          <a:graphicData uri="http://schemas.openxmlformats.org/presentationml/2006/ole">
            <mc:AlternateContent xmlns:mc="http://schemas.openxmlformats.org/markup-compatibility/2006">
              <mc:Choice xmlns:v="urn:schemas-microsoft-com:vml" Requires="v">
                <p:oleObj spid="_x0000_s100369" name="" r:id="rId1" imgW="890905" imgH="241935" progId="Equation.3">
                  <p:embed/>
                </p:oleObj>
              </mc:Choice>
              <mc:Fallback>
                <p:oleObj name="" r:id="rId1" imgW="890905" imgH="241935" progId="Equation.3">
                  <p:embed/>
                  <p:pic>
                    <p:nvPicPr>
                      <p:cNvPr id="0" name="Objec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1916113"/>
                        <a:ext cx="259238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19814" name="AutoShape 5"/>
          <p:cNvSpPr>
            <a:spLocks noChangeArrowheads="1"/>
          </p:cNvSpPr>
          <p:nvPr/>
        </p:nvSpPr>
        <p:spPr bwMode="auto">
          <a:xfrm>
            <a:off x="2844800" y="2808288"/>
            <a:ext cx="1439863" cy="1308100"/>
          </a:xfrm>
          <a:prstGeom prst="roundRect">
            <a:avLst>
              <a:gd name="adj" fmla="val 16667"/>
            </a:avLst>
          </a:prstGeom>
          <a:solidFill>
            <a:srgbClr val="0000FF"/>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a:solidFill>
                  <a:srgbClr val="FFFFFF"/>
                </a:solidFill>
              </a:rPr>
              <a:t>已知：</a:t>
            </a:r>
            <a:endParaRPr lang="zh-CN" altLang="en-US" sz="2400">
              <a:solidFill>
                <a:srgbClr val="FFFFFF"/>
              </a:solidFill>
            </a:endParaRPr>
          </a:p>
          <a:p>
            <a:pPr eaLnBrk="1" hangingPunct="1">
              <a:buFont typeface="Arial" panose="020B0604020202020204" pitchFamily="34" charset="0"/>
              <a:buNone/>
            </a:pPr>
            <a:r>
              <a:rPr lang="en-US" altLang="zh-CN" sz="2400">
                <a:solidFill>
                  <a:srgbClr val="FFFFFF"/>
                </a:solidFill>
              </a:rPr>
              <a:t>t</a:t>
            </a:r>
            <a:r>
              <a:rPr lang="en-US" altLang="zh-CN" sz="2400" baseline="-25000">
                <a:solidFill>
                  <a:srgbClr val="FFFFFF"/>
                </a:solidFill>
              </a:rPr>
              <a:t>1</a:t>
            </a:r>
            <a:r>
              <a:rPr lang="zh-CN" altLang="en-US" sz="2400">
                <a:solidFill>
                  <a:srgbClr val="FFFFFF"/>
                </a:solidFill>
              </a:rPr>
              <a:t>－</a:t>
            </a:r>
            <a:r>
              <a:rPr lang="en-US" altLang="zh-CN" sz="2400">
                <a:solidFill>
                  <a:srgbClr val="FFFFFF"/>
                </a:solidFill>
              </a:rPr>
              <a:t>S</a:t>
            </a:r>
            <a:r>
              <a:rPr lang="en-US" altLang="zh-CN" sz="2400" baseline="-25000">
                <a:solidFill>
                  <a:srgbClr val="FFFFFF"/>
                </a:solidFill>
              </a:rPr>
              <a:t>1</a:t>
            </a:r>
            <a:endParaRPr lang="en-US" altLang="zh-CN" sz="2400" baseline="-25000">
              <a:solidFill>
                <a:srgbClr val="FFFFFF"/>
              </a:solidFill>
            </a:endParaRPr>
          </a:p>
          <a:p>
            <a:pPr eaLnBrk="1" hangingPunct="1">
              <a:buFont typeface="Arial" panose="020B0604020202020204" pitchFamily="34" charset="0"/>
              <a:buNone/>
            </a:pPr>
            <a:r>
              <a:rPr lang="en-US" altLang="zh-CN" sz="2400">
                <a:solidFill>
                  <a:srgbClr val="FFFFFF"/>
                </a:solidFill>
              </a:rPr>
              <a:t>t</a:t>
            </a:r>
            <a:r>
              <a:rPr lang="en-US" altLang="zh-CN" sz="2400" baseline="-25000">
                <a:solidFill>
                  <a:srgbClr val="FFFFFF"/>
                </a:solidFill>
              </a:rPr>
              <a:t>2</a:t>
            </a:r>
            <a:r>
              <a:rPr lang="zh-CN" altLang="en-US" sz="2400">
                <a:solidFill>
                  <a:srgbClr val="FFFFFF"/>
                </a:solidFill>
              </a:rPr>
              <a:t>－</a:t>
            </a:r>
            <a:r>
              <a:rPr lang="en-US" altLang="zh-CN" sz="2400">
                <a:solidFill>
                  <a:srgbClr val="FFFFFF"/>
                </a:solidFill>
              </a:rPr>
              <a:t>S</a:t>
            </a:r>
            <a:r>
              <a:rPr lang="en-US" altLang="zh-CN" sz="2400" baseline="-25000">
                <a:solidFill>
                  <a:srgbClr val="FFFFFF"/>
                </a:solidFill>
              </a:rPr>
              <a:t>2</a:t>
            </a:r>
            <a:endParaRPr lang="en-US" altLang="zh-CN" sz="2400" baseline="-25000">
              <a:solidFill>
                <a:srgbClr val="FFFFFF"/>
              </a:solidFill>
            </a:endParaRPr>
          </a:p>
        </p:txBody>
      </p:sp>
      <p:sp>
        <p:nvSpPr>
          <p:cNvPr id="119815" name="Rectangle 8"/>
          <p:cNvSpPr>
            <a:spLocks noChangeArrowheads="1"/>
          </p:cNvSpPr>
          <p:nvPr/>
        </p:nvSpPr>
        <p:spPr bwMode="auto">
          <a:xfrm>
            <a:off x="2452688" y="4646613"/>
            <a:ext cx="2405062" cy="4619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a:solidFill>
                  <a:srgbClr val="FFFFFF"/>
                </a:solidFill>
              </a:rPr>
              <a:t>公式计算</a:t>
            </a:r>
            <a:r>
              <a:rPr lang="zh-CN" altLang="en-US" sz="2400">
                <a:solidFill>
                  <a:srgbClr val="FFFFFF"/>
                </a:solidFill>
                <a:sym typeface="Symbol" panose="05050102010706020507" pitchFamily="18" charset="2"/>
              </a:rPr>
              <a:t>和</a:t>
            </a:r>
            <a:endParaRPr lang="zh-CN" altLang="en-US" sz="2400">
              <a:solidFill>
                <a:srgbClr val="FFFFFF"/>
              </a:solidFill>
            </a:endParaRPr>
          </a:p>
        </p:txBody>
      </p:sp>
      <p:sp>
        <p:nvSpPr>
          <p:cNvPr id="119816" name="AutoShape 11"/>
          <p:cNvSpPr>
            <a:spLocks noChangeArrowheads="1"/>
          </p:cNvSpPr>
          <p:nvPr/>
        </p:nvSpPr>
        <p:spPr bwMode="auto">
          <a:xfrm>
            <a:off x="2609850" y="5878513"/>
            <a:ext cx="1890713" cy="498475"/>
          </a:xfrm>
          <a:prstGeom prst="roundRect">
            <a:avLst>
              <a:gd name="adj" fmla="val 16667"/>
            </a:avLst>
          </a:prstGeom>
          <a:solidFill>
            <a:srgbClr val="0000FF"/>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a:solidFill>
                  <a:srgbClr val="FFFFFF"/>
                </a:solidFill>
              </a:rPr>
              <a:t>计算</a:t>
            </a:r>
            <a:r>
              <a:rPr lang="en-US" altLang="zh-CN" sz="2400">
                <a:solidFill>
                  <a:srgbClr val="FFFFFF"/>
                </a:solidFill>
              </a:rPr>
              <a:t>t</a:t>
            </a:r>
            <a:r>
              <a:rPr lang="en-US" altLang="zh-CN" sz="2400" baseline="-25000">
                <a:solidFill>
                  <a:srgbClr val="FFFFFF"/>
                </a:solidFill>
              </a:rPr>
              <a:t>3</a:t>
            </a:r>
            <a:r>
              <a:rPr lang="zh-CN" altLang="en-US" sz="2400">
                <a:solidFill>
                  <a:srgbClr val="FFFFFF"/>
                </a:solidFill>
              </a:rPr>
              <a:t>－</a:t>
            </a:r>
            <a:r>
              <a:rPr lang="en-US" altLang="zh-CN" sz="2400">
                <a:solidFill>
                  <a:srgbClr val="FFFFFF"/>
                </a:solidFill>
              </a:rPr>
              <a:t>S</a:t>
            </a:r>
            <a:r>
              <a:rPr lang="en-US" altLang="zh-CN" sz="2400" baseline="-25000">
                <a:solidFill>
                  <a:srgbClr val="FFFFFF"/>
                </a:solidFill>
              </a:rPr>
              <a:t>3</a:t>
            </a:r>
            <a:endParaRPr lang="en-US" altLang="zh-CN" sz="2400" baseline="-25000">
              <a:solidFill>
                <a:srgbClr val="FFFFFF"/>
              </a:solidFill>
            </a:endParaRPr>
          </a:p>
        </p:txBody>
      </p:sp>
      <p:sp>
        <p:nvSpPr>
          <p:cNvPr id="119818" name="AutoShape 15"/>
          <p:cNvSpPr>
            <a:spLocks noChangeArrowheads="1"/>
          </p:cNvSpPr>
          <p:nvPr/>
        </p:nvSpPr>
        <p:spPr bwMode="auto">
          <a:xfrm>
            <a:off x="3275013" y="4219575"/>
            <a:ext cx="576262" cy="433388"/>
          </a:xfrm>
          <a:prstGeom prst="downArrow">
            <a:avLst>
              <a:gd name="adj1" fmla="val 50000"/>
              <a:gd name="adj2" fmla="val 25000"/>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19819" name="AutoShape 16"/>
          <p:cNvSpPr>
            <a:spLocks noChangeArrowheads="1"/>
          </p:cNvSpPr>
          <p:nvPr/>
        </p:nvSpPr>
        <p:spPr bwMode="auto">
          <a:xfrm>
            <a:off x="3275013" y="5338763"/>
            <a:ext cx="576262" cy="433387"/>
          </a:xfrm>
          <a:prstGeom prst="downArrow">
            <a:avLst>
              <a:gd name="adj1" fmla="val 50000"/>
              <a:gd name="adj2" fmla="val 25000"/>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19810"/>
                                        </p:tgtEl>
                                        <p:attrNameLst>
                                          <p:attrName>style.visibility</p:attrName>
                                        </p:attrNameLst>
                                      </p:cBhvr>
                                      <p:to>
                                        <p:strVal val="visible"/>
                                      </p:to>
                                    </p:set>
                                    <p:anim calcmode="discrete" valueType="clr">
                                      <p:cBhvr override="childStyle">
                                        <p:cTn id="7" dur="80"/>
                                        <p:tgtEl>
                                          <p:spTgt spid="1198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9810"/>
                                        </p:tgtEl>
                                        <p:attrNameLst>
                                          <p:attrName>fillcolor</p:attrName>
                                        </p:attrNameLst>
                                      </p:cBhvr>
                                      <p:tavLst>
                                        <p:tav tm="0">
                                          <p:val>
                                            <p:clrVal>
                                              <a:schemeClr val="accent2"/>
                                            </p:clrVal>
                                          </p:val>
                                        </p:tav>
                                        <p:tav tm="50000">
                                          <p:val>
                                            <p:clrVal>
                                              <a:schemeClr val="hlink"/>
                                            </p:clrVal>
                                          </p:val>
                                        </p:tav>
                                      </p:tavLst>
                                    </p:anim>
                                    <p:set>
                                      <p:cBhvr>
                                        <p:cTn id="9" dur="80"/>
                                        <p:tgtEl>
                                          <p:spTgt spid="1198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9811"/>
                                        </p:tgtEl>
                                        <p:attrNameLst>
                                          <p:attrName>style.visibility</p:attrName>
                                        </p:attrNameLst>
                                      </p:cBhvr>
                                      <p:to>
                                        <p:strVal val="visible"/>
                                      </p:to>
                                    </p:set>
                                    <p:animEffect transition="in" filter="wipe(left)">
                                      <p:cBhvr>
                                        <p:cTn id="14" dur="500"/>
                                        <p:tgtEl>
                                          <p:spTgt spid="119811"/>
                                        </p:tgtEl>
                                      </p:cBhvr>
                                    </p:animEffect>
                                  </p:childTnLst>
                                </p:cTn>
                              </p:par>
                            </p:childTnLst>
                          </p:cTn>
                        </p:par>
                        <p:par>
                          <p:cTn id="15" fill="hold">
                            <p:stCondLst>
                              <p:cond delay="500"/>
                            </p:stCondLst>
                            <p:childTnLst>
                              <p:par>
                                <p:cTn id="16" presetID="12" presetClass="entr" presetSubtype="8" fill="hold" nodeType="afterEffect">
                                  <p:stCondLst>
                                    <p:cond delay="0"/>
                                  </p:stCondLst>
                                  <p:childTnLst>
                                    <p:set>
                                      <p:cBhvr>
                                        <p:cTn id="17" dur="1" fill="hold">
                                          <p:stCondLst>
                                            <p:cond delay="0"/>
                                          </p:stCondLst>
                                        </p:cTn>
                                        <p:tgtEl>
                                          <p:spTgt spid="119813"/>
                                        </p:tgtEl>
                                        <p:attrNameLst>
                                          <p:attrName>style.visibility</p:attrName>
                                        </p:attrNameLst>
                                      </p:cBhvr>
                                      <p:to>
                                        <p:strVal val="visible"/>
                                      </p:to>
                                    </p:set>
                                    <p:animEffect transition="in" filter="slide(fromLeft)">
                                      <p:cBhvr>
                                        <p:cTn id="18" dur="500"/>
                                        <p:tgtEl>
                                          <p:spTgt spid="119813"/>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1" fill="hold" grpId="0" nodeType="clickEffect">
                                  <p:stCondLst>
                                    <p:cond delay="0"/>
                                  </p:stCondLst>
                                  <p:childTnLst>
                                    <p:set>
                                      <p:cBhvr>
                                        <p:cTn id="22" dur="1" fill="hold">
                                          <p:stCondLst>
                                            <p:cond delay="0"/>
                                          </p:stCondLst>
                                        </p:cTn>
                                        <p:tgtEl>
                                          <p:spTgt spid="119814"/>
                                        </p:tgtEl>
                                        <p:attrNameLst>
                                          <p:attrName>style.visibility</p:attrName>
                                        </p:attrNameLst>
                                      </p:cBhvr>
                                      <p:to>
                                        <p:strVal val="visible"/>
                                      </p:to>
                                    </p:set>
                                    <p:animEffect transition="in" filter="slide(fromTop)">
                                      <p:cBhvr>
                                        <p:cTn id="23" dur="500"/>
                                        <p:tgtEl>
                                          <p:spTgt spid="119814"/>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19818"/>
                                        </p:tgtEl>
                                        <p:attrNameLst>
                                          <p:attrName>style.visibility</p:attrName>
                                        </p:attrNameLst>
                                      </p:cBhvr>
                                      <p:to>
                                        <p:strVal val="visible"/>
                                      </p:to>
                                    </p:set>
                                    <p:animEffect transition="in" filter="fade">
                                      <p:cBhvr>
                                        <p:cTn id="28" dur="1000"/>
                                        <p:tgtEl>
                                          <p:spTgt spid="119818"/>
                                        </p:tgtEl>
                                      </p:cBhvr>
                                    </p:animEffect>
                                    <p:anim calcmode="lin" valueType="num">
                                      <p:cBhvr>
                                        <p:cTn id="29" dur="1000" fill="hold"/>
                                        <p:tgtEl>
                                          <p:spTgt spid="119818"/>
                                        </p:tgtEl>
                                        <p:attrNameLst>
                                          <p:attrName>ppt_x</p:attrName>
                                        </p:attrNameLst>
                                      </p:cBhvr>
                                      <p:tavLst>
                                        <p:tav tm="0">
                                          <p:val>
                                            <p:strVal val="#ppt_x"/>
                                          </p:val>
                                        </p:tav>
                                        <p:tav tm="100000">
                                          <p:val>
                                            <p:strVal val="#ppt_x"/>
                                          </p:val>
                                        </p:tav>
                                      </p:tavLst>
                                    </p:anim>
                                    <p:anim calcmode="lin" valueType="num">
                                      <p:cBhvr>
                                        <p:cTn id="30" dur="1000" fill="hold"/>
                                        <p:tgtEl>
                                          <p:spTgt spid="119818"/>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119815"/>
                                        </p:tgtEl>
                                        <p:attrNameLst>
                                          <p:attrName>style.visibility</p:attrName>
                                        </p:attrNameLst>
                                      </p:cBhvr>
                                      <p:to>
                                        <p:strVal val="visible"/>
                                      </p:to>
                                    </p:set>
                                    <p:animEffect transition="in" filter="wipe(left)">
                                      <p:cBhvr>
                                        <p:cTn id="34" dur="500"/>
                                        <p:tgtEl>
                                          <p:spTgt spid="119815"/>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19819"/>
                                        </p:tgtEl>
                                        <p:attrNameLst>
                                          <p:attrName>style.visibility</p:attrName>
                                        </p:attrNameLst>
                                      </p:cBhvr>
                                      <p:to>
                                        <p:strVal val="visible"/>
                                      </p:to>
                                    </p:set>
                                    <p:animEffect transition="in" filter="fade">
                                      <p:cBhvr>
                                        <p:cTn id="39" dur="1000"/>
                                        <p:tgtEl>
                                          <p:spTgt spid="119819"/>
                                        </p:tgtEl>
                                      </p:cBhvr>
                                    </p:animEffect>
                                    <p:anim calcmode="lin" valueType="num">
                                      <p:cBhvr>
                                        <p:cTn id="40" dur="1000" fill="hold"/>
                                        <p:tgtEl>
                                          <p:spTgt spid="119819"/>
                                        </p:tgtEl>
                                        <p:attrNameLst>
                                          <p:attrName>ppt_x</p:attrName>
                                        </p:attrNameLst>
                                      </p:cBhvr>
                                      <p:tavLst>
                                        <p:tav tm="0">
                                          <p:val>
                                            <p:strVal val="#ppt_x"/>
                                          </p:val>
                                        </p:tav>
                                        <p:tav tm="100000">
                                          <p:val>
                                            <p:strVal val="#ppt_x"/>
                                          </p:val>
                                        </p:tav>
                                      </p:tavLst>
                                    </p:anim>
                                    <p:anim calcmode="lin" valueType="num">
                                      <p:cBhvr>
                                        <p:cTn id="41" dur="1000" fill="hold"/>
                                        <p:tgtEl>
                                          <p:spTgt spid="119819"/>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19816"/>
                                        </p:tgtEl>
                                        <p:attrNameLst>
                                          <p:attrName>style.visibility</p:attrName>
                                        </p:attrNameLst>
                                      </p:cBhvr>
                                      <p:to>
                                        <p:strVal val="visible"/>
                                      </p:to>
                                    </p:set>
                                    <p:animEffect transition="in" filter="wipe(left)">
                                      <p:cBhvr>
                                        <p:cTn id="45" dur="500"/>
                                        <p:tgtEl>
                                          <p:spTgt spid="119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P spid="119811" grpId="0" bldLvl="0" animBg="1"/>
      <p:bldP spid="119814" grpId="0" bldLvl="0" animBg="1"/>
      <p:bldP spid="119815" grpId="0" bldLvl="0" animBg="1"/>
      <p:bldP spid="119816" grpId="0" bldLvl="0" animBg="1"/>
      <p:bldP spid="119818" grpId="0" bldLvl="0" animBg="1"/>
      <p:bldP spid="119819" grpId="0" bldLvl="0" animBg="1"/>
    </p:bld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292100" y="588963"/>
            <a:ext cx="8600380"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lnSpc>
                <a:spcPct val="150000"/>
              </a:lnSpc>
              <a:buClr>
                <a:srgbClr val="A50021"/>
              </a:buClr>
              <a:buSzPct val="75000"/>
              <a:buFont typeface="Wingdings" panose="05000000000000000000" pitchFamily="2" charset="2"/>
              <a:buNone/>
            </a:pPr>
            <a:r>
              <a:rPr lang="zh-CN" altLang="en-US" sz="2400" b="0" dirty="0" smtClean="0">
                <a:solidFill>
                  <a:srgbClr val="FF0000"/>
                </a:solidFill>
                <a:latin typeface="Times New Roman" panose="02020603050405020304" pitchFamily="18" charset="0"/>
                <a:ea typeface="+mn-ea"/>
                <a:cs typeface="Times New Roman" panose="02020603050405020304" pitchFamily="18" charset="0"/>
              </a:rPr>
              <a:t>【例</a:t>
            </a:r>
            <a:r>
              <a:rPr lang="en-US" altLang="zh-CN" sz="2400" b="0" dirty="0" smtClean="0">
                <a:solidFill>
                  <a:srgbClr val="FF0000"/>
                </a:solidFill>
                <a:latin typeface="Times New Roman" panose="02020603050405020304" pitchFamily="18" charset="0"/>
                <a:ea typeface="+mn-ea"/>
                <a:cs typeface="Times New Roman" panose="02020603050405020304" pitchFamily="18" charset="0"/>
              </a:rPr>
              <a:t>】</a:t>
            </a:r>
            <a:r>
              <a:rPr lang="zh-CN" altLang="en-US" sz="2400" dirty="0">
                <a:latin typeface="Times New Roman" panose="02020603050405020304" pitchFamily="18" charset="0"/>
                <a:ea typeface="+mn-ea"/>
                <a:cs typeface="Times New Roman" panose="02020603050405020304" pitchFamily="18" charset="0"/>
              </a:rPr>
              <a:t>厚度</a:t>
            </a:r>
            <a:r>
              <a:rPr lang="en-US" altLang="zh-CN" sz="2400" b="0" i="1" dirty="0" smtClean="0">
                <a:latin typeface="Times New Roman" panose="02020603050405020304" pitchFamily="18" charset="0"/>
                <a:ea typeface="+mn-ea"/>
                <a:cs typeface="Times New Roman" panose="02020603050405020304" pitchFamily="18" charset="0"/>
              </a:rPr>
              <a:t>H</a:t>
            </a:r>
            <a:r>
              <a:rPr lang="en-US" altLang="zh-CN" sz="2400" dirty="0" smtClean="0">
                <a:latin typeface="Times New Roman" panose="02020603050405020304" pitchFamily="18" charset="0"/>
                <a:ea typeface="+mn-ea"/>
                <a:cs typeface="Times New Roman" panose="02020603050405020304" pitchFamily="18" charset="0"/>
              </a:rPr>
              <a:t>=</a:t>
            </a:r>
            <a:r>
              <a:rPr lang="en-US" altLang="zh-CN" sz="2400" b="0" dirty="0" smtClean="0">
                <a:latin typeface="Times New Roman" panose="02020603050405020304" pitchFamily="18" charset="0"/>
                <a:ea typeface="+mn-ea"/>
                <a:cs typeface="Times New Roman" panose="02020603050405020304" pitchFamily="18" charset="0"/>
              </a:rPr>
              <a:t>10m</a:t>
            </a:r>
            <a:r>
              <a:rPr lang="zh-CN" altLang="en-US" sz="2400" b="0" dirty="0" smtClean="0">
                <a:latin typeface="Times New Roman" panose="02020603050405020304" pitchFamily="18" charset="0"/>
                <a:ea typeface="+mn-ea"/>
                <a:cs typeface="Times New Roman" panose="02020603050405020304" pitchFamily="18" charset="0"/>
              </a:rPr>
              <a:t>黏</a:t>
            </a:r>
            <a:r>
              <a:rPr lang="zh-CN" altLang="en-US" sz="2400" dirty="0" smtClean="0">
                <a:latin typeface="Times New Roman" panose="02020603050405020304" pitchFamily="18" charset="0"/>
                <a:ea typeface="+mn-ea"/>
                <a:cs typeface="Times New Roman" panose="02020603050405020304" pitchFamily="18" charset="0"/>
              </a:rPr>
              <a:t>土</a:t>
            </a:r>
            <a:r>
              <a:rPr lang="zh-CN" altLang="en-US" sz="2400" dirty="0">
                <a:latin typeface="Times New Roman" panose="02020603050405020304" pitchFamily="18" charset="0"/>
                <a:ea typeface="+mn-ea"/>
                <a:cs typeface="Times New Roman" panose="02020603050405020304" pitchFamily="18" charset="0"/>
              </a:rPr>
              <a:t>层，上覆透水层，下卧不透水层，其压缩应力如下图所示</a:t>
            </a:r>
            <a:r>
              <a:rPr lang="zh-CN" altLang="en-US" sz="2400" dirty="0" smtClean="0">
                <a:latin typeface="Times New Roman" panose="02020603050405020304" pitchFamily="18" charset="0"/>
                <a:ea typeface="+mn-ea"/>
                <a:cs typeface="Times New Roman" panose="02020603050405020304" pitchFamily="18" charset="0"/>
              </a:rPr>
              <a:t>。黏土</a:t>
            </a:r>
            <a:r>
              <a:rPr lang="zh-CN" altLang="en-US" sz="2400" dirty="0">
                <a:latin typeface="Times New Roman" panose="02020603050405020304" pitchFamily="18" charset="0"/>
                <a:ea typeface="+mn-ea"/>
                <a:cs typeface="Times New Roman" panose="02020603050405020304" pitchFamily="18" charset="0"/>
              </a:rPr>
              <a:t>层的初始孔隙比</a:t>
            </a:r>
            <a:r>
              <a:rPr lang="en-US" altLang="zh-CN" sz="2400" b="0" i="1" dirty="0">
                <a:latin typeface="Times New Roman" panose="02020603050405020304" pitchFamily="18" charset="0"/>
                <a:ea typeface="+mn-ea"/>
                <a:cs typeface="Times New Roman" panose="02020603050405020304" pitchFamily="18" charset="0"/>
              </a:rPr>
              <a:t>e</a:t>
            </a:r>
            <a:r>
              <a:rPr lang="en-US" altLang="zh-CN" sz="2400" b="0" baseline="-25000" dirty="0">
                <a:latin typeface="Times New Roman" panose="02020603050405020304" pitchFamily="18" charset="0"/>
                <a:ea typeface="+mn-ea"/>
                <a:cs typeface="Times New Roman" panose="02020603050405020304" pitchFamily="18" charset="0"/>
              </a:rPr>
              <a:t>1</a:t>
            </a:r>
            <a:r>
              <a:rPr lang="en-US" altLang="zh-CN" sz="2400" dirty="0">
                <a:latin typeface="Times New Roman" panose="02020603050405020304" pitchFamily="18" charset="0"/>
                <a:ea typeface="+mn-ea"/>
                <a:cs typeface="Times New Roman" panose="02020603050405020304" pitchFamily="18" charset="0"/>
              </a:rPr>
              <a:t>=</a:t>
            </a:r>
            <a:r>
              <a:rPr lang="en-US" altLang="zh-CN" sz="2400" b="0" dirty="0">
                <a:latin typeface="Times New Roman" panose="02020603050405020304" pitchFamily="18" charset="0"/>
                <a:ea typeface="+mn-ea"/>
                <a:cs typeface="Times New Roman" panose="02020603050405020304" pitchFamily="18" charset="0"/>
              </a:rPr>
              <a:t>0.8</a:t>
            </a:r>
            <a:r>
              <a:rPr lang="en-US" altLang="zh-CN" sz="2400" dirty="0">
                <a:latin typeface="Times New Roman" panose="02020603050405020304" pitchFamily="18" charset="0"/>
                <a:ea typeface="+mn-ea"/>
                <a:cs typeface="Times New Roman" panose="02020603050405020304" pitchFamily="18" charset="0"/>
              </a:rPr>
              <a:t>，</a:t>
            </a:r>
            <a:r>
              <a:rPr lang="zh-CN" altLang="en-US" sz="2400" dirty="0">
                <a:latin typeface="Times New Roman" panose="02020603050405020304" pitchFamily="18" charset="0"/>
                <a:ea typeface="+mn-ea"/>
                <a:cs typeface="Times New Roman" panose="02020603050405020304" pitchFamily="18" charset="0"/>
              </a:rPr>
              <a:t>压缩系数</a:t>
            </a:r>
            <a:r>
              <a:rPr lang="en-US" altLang="zh-CN" sz="2400" b="0" i="1" dirty="0" smtClean="0">
                <a:latin typeface="Times New Roman" panose="02020603050405020304" pitchFamily="18" charset="0"/>
                <a:ea typeface="+mn-ea"/>
                <a:cs typeface="Times New Roman" panose="02020603050405020304" pitchFamily="18" charset="0"/>
              </a:rPr>
              <a:t>a</a:t>
            </a:r>
            <a:r>
              <a:rPr lang="en-US" altLang="zh-CN" sz="2400" dirty="0" smtClean="0">
                <a:latin typeface="Times New Roman" panose="02020603050405020304" pitchFamily="18" charset="0"/>
                <a:ea typeface="+mn-ea"/>
                <a:cs typeface="Times New Roman" panose="02020603050405020304" pitchFamily="18" charset="0"/>
              </a:rPr>
              <a:t>=</a:t>
            </a:r>
            <a:r>
              <a:rPr lang="en-US" altLang="zh-CN" sz="2400" b="0" dirty="0" smtClean="0">
                <a:latin typeface="Times New Roman" panose="02020603050405020304" pitchFamily="18" charset="0"/>
                <a:ea typeface="+mn-ea"/>
                <a:cs typeface="Times New Roman" panose="02020603050405020304" pitchFamily="18" charset="0"/>
              </a:rPr>
              <a:t>0.25MPa</a:t>
            </a:r>
            <a:r>
              <a:rPr lang="en-US" altLang="zh-CN" sz="2400" b="0" baseline="30000" dirty="0" smtClean="0">
                <a:latin typeface="Times New Roman" panose="02020603050405020304" pitchFamily="18" charset="0"/>
                <a:ea typeface="+mn-ea"/>
                <a:cs typeface="Times New Roman" panose="02020603050405020304" pitchFamily="18" charset="0"/>
              </a:rPr>
              <a:t>-1</a:t>
            </a:r>
            <a:r>
              <a:rPr lang="en-US" altLang="zh-CN" sz="2400" dirty="0">
                <a:latin typeface="Times New Roman" panose="02020603050405020304" pitchFamily="18" charset="0"/>
                <a:ea typeface="+mn-ea"/>
                <a:cs typeface="Times New Roman" panose="02020603050405020304" pitchFamily="18" charset="0"/>
              </a:rPr>
              <a:t>，</a:t>
            </a:r>
            <a:r>
              <a:rPr lang="zh-CN" altLang="en-US" sz="2400" dirty="0">
                <a:latin typeface="Times New Roman" panose="02020603050405020304" pitchFamily="18" charset="0"/>
                <a:ea typeface="+mn-ea"/>
                <a:cs typeface="Times New Roman" panose="02020603050405020304" pitchFamily="18" charset="0"/>
              </a:rPr>
              <a:t>渗透系数</a:t>
            </a:r>
            <a:r>
              <a:rPr lang="en-US" altLang="zh-CN" sz="2400" b="0" i="1" dirty="0">
                <a:latin typeface="Times New Roman" panose="02020603050405020304" pitchFamily="18" charset="0"/>
                <a:ea typeface="+mn-ea"/>
                <a:cs typeface="Times New Roman" panose="02020603050405020304" pitchFamily="18" charset="0"/>
              </a:rPr>
              <a:t>k</a:t>
            </a:r>
            <a:r>
              <a:rPr lang="en-US" altLang="zh-CN" sz="2400" dirty="0">
                <a:latin typeface="Times New Roman" panose="02020603050405020304" pitchFamily="18" charset="0"/>
                <a:ea typeface="+mn-ea"/>
                <a:cs typeface="Times New Roman" panose="02020603050405020304" pitchFamily="18" charset="0"/>
              </a:rPr>
              <a:t>=</a:t>
            </a:r>
            <a:r>
              <a:rPr lang="en-US" altLang="zh-CN" sz="2400" b="0" dirty="0">
                <a:latin typeface="Times New Roman" panose="02020603050405020304" pitchFamily="18" charset="0"/>
                <a:ea typeface="+mn-ea"/>
                <a:cs typeface="Times New Roman" panose="02020603050405020304" pitchFamily="18" charset="0"/>
              </a:rPr>
              <a:t>0.02m</a:t>
            </a:r>
            <a:r>
              <a:rPr lang="en-US" altLang="zh-CN" sz="2400" dirty="0">
                <a:latin typeface="Times New Roman" panose="02020603050405020304" pitchFamily="18" charset="0"/>
                <a:ea typeface="+mn-ea"/>
                <a:cs typeface="Times New Roman" panose="02020603050405020304" pitchFamily="18" charset="0"/>
              </a:rPr>
              <a:t>/</a:t>
            </a:r>
            <a:r>
              <a:rPr lang="zh-CN" altLang="en-US" sz="2400" dirty="0">
                <a:latin typeface="Times New Roman" panose="02020603050405020304" pitchFamily="18" charset="0"/>
                <a:ea typeface="+mn-ea"/>
                <a:cs typeface="Times New Roman" panose="02020603050405020304" pitchFamily="18" charset="0"/>
              </a:rPr>
              <a:t>年。试求：</a:t>
            </a:r>
            <a:endParaRPr lang="zh-CN" altLang="en-US" sz="2400" dirty="0">
              <a:latin typeface="Times New Roman" panose="02020603050405020304" pitchFamily="18" charset="0"/>
              <a:ea typeface="+mn-ea"/>
              <a:cs typeface="Times New Roman" panose="02020603050405020304" pitchFamily="18" charset="0"/>
            </a:endParaRPr>
          </a:p>
          <a:p>
            <a:pPr algn="just" eaLnBrk="1" hangingPunct="1">
              <a:lnSpc>
                <a:spcPct val="150000"/>
              </a:lnSpc>
              <a:buClr>
                <a:srgbClr val="A50021"/>
              </a:buClr>
              <a:buSzPct val="75000"/>
              <a:buFont typeface="Wingdings" panose="05000000000000000000" pitchFamily="2" charset="2"/>
              <a:buNone/>
            </a:pPr>
            <a:r>
              <a:rPr lang="zh-CN" altLang="en-US" sz="2400" dirty="0">
                <a:latin typeface="Times New Roman" panose="02020603050405020304" pitchFamily="18" charset="0"/>
                <a:ea typeface="+mn-ea"/>
                <a:cs typeface="Times New Roman" panose="02020603050405020304" pitchFamily="18" charset="0"/>
              </a:rPr>
              <a:t>① 加荷一年后的沉降量</a:t>
            </a:r>
            <a:r>
              <a:rPr lang="en-US" altLang="zh-CN" sz="2400" b="0" i="1" dirty="0">
                <a:latin typeface="Times New Roman" panose="02020603050405020304" pitchFamily="18" charset="0"/>
                <a:ea typeface="+mn-ea"/>
                <a:cs typeface="Times New Roman" panose="02020603050405020304" pitchFamily="18" charset="0"/>
              </a:rPr>
              <a:t>S</a:t>
            </a:r>
            <a:r>
              <a:rPr lang="en-US" altLang="zh-CN" sz="2400" b="0" i="1" baseline="-30000" dirty="0">
                <a:latin typeface="Times New Roman" panose="02020603050405020304" pitchFamily="18" charset="0"/>
                <a:ea typeface="+mn-ea"/>
                <a:cs typeface="Times New Roman" panose="02020603050405020304" pitchFamily="18" charset="0"/>
              </a:rPr>
              <a:t>t</a:t>
            </a:r>
            <a:r>
              <a:rPr lang="en-US" altLang="zh-CN" sz="2400" dirty="0">
                <a:latin typeface="Times New Roman" panose="02020603050405020304" pitchFamily="18" charset="0"/>
                <a:ea typeface="+mn-ea"/>
                <a:cs typeface="Times New Roman" panose="02020603050405020304" pitchFamily="18" charset="0"/>
              </a:rPr>
              <a:t> </a:t>
            </a:r>
            <a:endParaRPr lang="zh-CN" altLang="en-US" sz="2400" dirty="0">
              <a:latin typeface="Times New Roman" panose="02020603050405020304" pitchFamily="18" charset="0"/>
              <a:ea typeface="+mn-ea"/>
              <a:cs typeface="Times New Roman" panose="02020603050405020304" pitchFamily="18" charset="0"/>
            </a:endParaRPr>
          </a:p>
          <a:p>
            <a:pPr algn="just" eaLnBrk="1" hangingPunct="1">
              <a:lnSpc>
                <a:spcPct val="150000"/>
              </a:lnSpc>
              <a:buClr>
                <a:srgbClr val="A50021"/>
              </a:buClr>
              <a:buSzPct val="75000"/>
              <a:buFont typeface="Wingdings" panose="05000000000000000000" pitchFamily="2" charset="2"/>
              <a:buNone/>
            </a:pPr>
            <a:r>
              <a:rPr lang="zh-CN" altLang="en-US" sz="2400" dirty="0">
                <a:latin typeface="Times New Roman" panose="02020603050405020304" pitchFamily="18" charset="0"/>
                <a:ea typeface="+mn-ea"/>
                <a:cs typeface="Times New Roman" panose="02020603050405020304" pitchFamily="18" charset="0"/>
              </a:rPr>
              <a:t>② 地基固结度达</a:t>
            </a:r>
            <a:r>
              <a:rPr lang="en-US" altLang="zh-CN" sz="2400" b="0" i="1" dirty="0" err="1">
                <a:latin typeface="Times New Roman" panose="02020603050405020304" pitchFamily="18" charset="0"/>
                <a:ea typeface="+mn-ea"/>
                <a:cs typeface="Times New Roman" panose="02020603050405020304" pitchFamily="18" charset="0"/>
              </a:rPr>
              <a:t>U</a:t>
            </a:r>
            <a:r>
              <a:rPr lang="en-US" altLang="zh-CN" sz="2400" b="0" i="1" baseline="-25000" dirty="0" err="1">
                <a:latin typeface="Times New Roman" panose="02020603050405020304" pitchFamily="18" charset="0"/>
                <a:ea typeface="+mn-ea"/>
                <a:cs typeface="Times New Roman" panose="02020603050405020304" pitchFamily="18" charset="0"/>
              </a:rPr>
              <a:t>z</a:t>
            </a:r>
            <a:r>
              <a:rPr lang="en-US" altLang="zh-CN" sz="2400" dirty="0">
                <a:latin typeface="Times New Roman" panose="02020603050405020304" pitchFamily="18" charset="0"/>
                <a:ea typeface="+mn-ea"/>
                <a:cs typeface="Times New Roman" panose="02020603050405020304" pitchFamily="18" charset="0"/>
              </a:rPr>
              <a:t>=</a:t>
            </a:r>
            <a:r>
              <a:rPr lang="en-US" altLang="zh-CN" sz="2400" b="0" dirty="0">
                <a:latin typeface="Times New Roman" panose="02020603050405020304" pitchFamily="18" charset="0"/>
                <a:ea typeface="+mn-ea"/>
                <a:cs typeface="Times New Roman" panose="02020603050405020304" pitchFamily="18" charset="0"/>
              </a:rPr>
              <a:t>0.75</a:t>
            </a:r>
            <a:r>
              <a:rPr lang="zh-CN" altLang="en-US" sz="2400" dirty="0">
                <a:latin typeface="Times New Roman" panose="02020603050405020304" pitchFamily="18" charset="0"/>
                <a:ea typeface="+mn-ea"/>
                <a:cs typeface="Times New Roman" panose="02020603050405020304" pitchFamily="18" charset="0"/>
              </a:rPr>
              <a:t>时所需要的历时</a:t>
            </a:r>
            <a:r>
              <a:rPr lang="en-US" altLang="zh-CN" sz="2400" b="0" i="1" dirty="0">
                <a:latin typeface="Times New Roman" panose="02020603050405020304" pitchFamily="18" charset="0"/>
                <a:ea typeface="+mn-ea"/>
                <a:cs typeface="Times New Roman" panose="02020603050405020304" pitchFamily="18" charset="0"/>
              </a:rPr>
              <a:t>t</a:t>
            </a:r>
            <a:endParaRPr lang="en-US" altLang="zh-CN" sz="2400" b="0" i="1" dirty="0">
              <a:latin typeface="Times New Roman" panose="02020603050405020304" pitchFamily="18" charset="0"/>
              <a:ea typeface="+mn-ea"/>
              <a:cs typeface="Times New Roman" panose="02020603050405020304" pitchFamily="18" charset="0"/>
            </a:endParaRPr>
          </a:p>
        </p:txBody>
      </p:sp>
      <p:grpSp>
        <p:nvGrpSpPr>
          <p:cNvPr id="2" name="Group 3"/>
          <p:cNvGrpSpPr/>
          <p:nvPr/>
        </p:nvGrpSpPr>
        <p:grpSpPr bwMode="auto">
          <a:xfrm>
            <a:off x="2286000" y="3703638"/>
            <a:ext cx="4724400" cy="2462212"/>
            <a:chOff x="0" y="0"/>
            <a:chExt cx="2976" cy="1551"/>
          </a:xfrm>
        </p:grpSpPr>
        <p:sp>
          <p:nvSpPr>
            <p:cNvPr id="121860" name="Line 4"/>
            <p:cNvSpPr>
              <a:spLocks noChangeShapeType="1"/>
            </p:cNvSpPr>
            <p:nvPr/>
          </p:nvSpPr>
          <p:spPr bwMode="auto">
            <a:xfrm>
              <a:off x="115" y="334"/>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61" name="Line 5"/>
            <p:cNvSpPr>
              <a:spLocks noChangeShapeType="1"/>
            </p:cNvSpPr>
            <p:nvPr/>
          </p:nvSpPr>
          <p:spPr bwMode="auto">
            <a:xfrm>
              <a:off x="40" y="300"/>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62" name="Line 6"/>
            <p:cNvSpPr>
              <a:spLocks noChangeShapeType="1"/>
            </p:cNvSpPr>
            <p:nvPr/>
          </p:nvSpPr>
          <p:spPr bwMode="auto">
            <a:xfrm>
              <a:off x="476" y="343"/>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63" name="Line 7"/>
            <p:cNvSpPr>
              <a:spLocks noChangeShapeType="1"/>
            </p:cNvSpPr>
            <p:nvPr/>
          </p:nvSpPr>
          <p:spPr bwMode="auto">
            <a:xfrm>
              <a:off x="461" y="336"/>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64" name="Line 8"/>
            <p:cNvSpPr>
              <a:spLocks noChangeShapeType="1"/>
            </p:cNvSpPr>
            <p:nvPr/>
          </p:nvSpPr>
          <p:spPr bwMode="auto">
            <a:xfrm>
              <a:off x="375" y="297"/>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65" name="Line 9"/>
            <p:cNvSpPr>
              <a:spLocks noChangeShapeType="1"/>
            </p:cNvSpPr>
            <p:nvPr/>
          </p:nvSpPr>
          <p:spPr bwMode="auto">
            <a:xfrm>
              <a:off x="300" y="262"/>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66" name="Line 10"/>
            <p:cNvSpPr>
              <a:spLocks noChangeShapeType="1"/>
            </p:cNvSpPr>
            <p:nvPr/>
          </p:nvSpPr>
          <p:spPr bwMode="auto">
            <a:xfrm>
              <a:off x="284" y="255"/>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67" name="Line 11"/>
            <p:cNvSpPr>
              <a:spLocks noChangeShapeType="1"/>
            </p:cNvSpPr>
            <p:nvPr/>
          </p:nvSpPr>
          <p:spPr bwMode="auto">
            <a:xfrm>
              <a:off x="811" y="340"/>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68" name="Line 12"/>
            <p:cNvSpPr>
              <a:spLocks noChangeShapeType="1"/>
            </p:cNvSpPr>
            <p:nvPr/>
          </p:nvSpPr>
          <p:spPr bwMode="auto">
            <a:xfrm>
              <a:off x="736" y="305"/>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69" name="Line 13"/>
            <p:cNvSpPr>
              <a:spLocks noChangeShapeType="1"/>
            </p:cNvSpPr>
            <p:nvPr/>
          </p:nvSpPr>
          <p:spPr bwMode="auto">
            <a:xfrm>
              <a:off x="720" y="298"/>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70" name="Line 14"/>
            <p:cNvSpPr>
              <a:spLocks noChangeShapeType="1"/>
            </p:cNvSpPr>
            <p:nvPr/>
          </p:nvSpPr>
          <p:spPr bwMode="auto">
            <a:xfrm>
              <a:off x="634" y="259"/>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71" name="Line 15"/>
            <p:cNvSpPr>
              <a:spLocks noChangeShapeType="1"/>
            </p:cNvSpPr>
            <p:nvPr/>
          </p:nvSpPr>
          <p:spPr bwMode="auto">
            <a:xfrm>
              <a:off x="1172" y="349"/>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72" name="Line 16"/>
            <p:cNvSpPr>
              <a:spLocks noChangeShapeType="1"/>
            </p:cNvSpPr>
            <p:nvPr/>
          </p:nvSpPr>
          <p:spPr bwMode="auto">
            <a:xfrm>
              <a:off x="1156" y="341"/>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73" name="Line 17"/>
            <p:cNvSpPr>
              <a:spLocks noChangeShapeType="1"/>
            </p:cNvSpPr>
            <p:nvPr/>
          </p:nvSpPr>
          <p:spPr bwMode="auto">
            <a:xfrm>
              <a:off x="1070" y="302"/>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74" name="Line 18"/>
            <p:cNvSpPr>
              <a:spLocks noChangeShapeType="1"/>
            </p:cNvSpPr>
            <p:nvPr/>
          </p:nvSpPr>
          <p:spPr bwMode="auto">
            <a:xfrm>
              <a:off x="995" y="267"/>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75" name="Line 19"/>
            <p:cNvSpPr>
              <a:spLocks noChangeShapeType="1"/>
            </p:cNvSpPr>
            <p:nvPr/>
          </p:nvSpPr>
          <p:spPr bwMode="auto">
            <a:xfrm>
              <a:off x="979" y="260"/>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76" name="Line 20"/>
            <p:cNvSpPr>
              <a:spLocks noChangeShapeType="1"/>
            </p:cNvSpPr>
            <p:nvPr/>
          </p:nvSpPr>
          <p:spPr bwMode="auto">
            <a:xfrm>
              <a:off x="1507" y="345"/>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77" name="Line 21"/>
            <p:cNvSpPr>
              <a:spLocks noChangeShapeType="1"/>
            </p:cNvSpPr>
            <p:nvPr/>
          </p:nvSpPr>
          <p:spPr bwMode="auto">
            <a:xfrm>
              <a:off x="1432" y="311"/>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78" name="Line 22"/>
            <p:cNvSpPr>
              <a:spLocks noChangeShapeType="1"/>
            </p:cNvSpPr>
            <p:nvPr/>
          </p:nvSpPr>
          <p:spPr bwMode="auto">
            <a:xfrm>
              <a:off x="1416" y="303"/>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79" name="Line 23"/>
            <p:cNvSpPr>
              <a:spLocks noChangeShapeType="1"/>
            </p:cNvSpPr>
            <p:nvPr/>
          </p:nvSpPr>
          <p:spPr bwMode="auto">
            <a:xfrm>
              <a:off x="1330" y="264"/>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80" name="Line 24"/>
            <p:cNvSpPr>
              <a:spLocks noChangeShapeType="1"/>
            </p:cNvSpPr>
            <p:nvPr/>
          </p:nvSpPr>
          <p:spPr bwMode="auto">
            <a:xfrm>
              <a:off x="1868" y="354"/>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81" name="Line 25"/>
            <p:cNvSpPr>
              <a:spLocks noChangeShapeType="1"/>
            </p:cNvSpPr>
            <p:nvPr/>
          </p:nvSpPr>
          <p:spPr bwMode="auto">
            <a:xfrm>
              <a:off x="1852" y="346"/>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82" name="Line 26"/>
            <p:cNvSpPr>
              <a:spLocks noChangeShapeType="1"/>
            </p:cNvSpPr>
            <p:nvPr/>
          </p:nvSpPr>
          <p:spPr bwMode="auto">
            <a:xfrm>
              <a:off x="1766" y="307"/>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83" name="Line 27"/>
            <p:cNvSpPr>
              <a:spLocks noChangeShapeType="1"/>
            </p:cNvSpPr>
            <p:nvPr/>
          </p:nvSpPr>
          <p:spPr bwMode="auto">
            <a:xfrm>
              <a:off x="1691" y="273"/>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84" name="Line 28"/>
            <p:cNvSpPr>
              <a:spLocks noChangeShapeType="1"/>
            </p:cNvSpPr>
            <p:nvPr/>
          </p:nvSpPr>
          <p:spPr bwMode="auto">
            <a:xfrm>
              <a:off x="1675" y="265"/>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85" name="Line 29"/>
            <p:cNvSpPr>
              <a:spLocks noChangeShapeType="1"/>
            </p:cNvSpPr>
            <p:nvPr/>
          </p:nvSpPr>
          <p:spPr bwMode="auto">
            <a:xfrm>
              <a:off x="2203" y="350"/>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86" name="Line 30"/>
            <p:cNvSpPr>
              <a:spLocks noChangeShapeType="1"/>
            </p:cNvSpPr>
            <p:nvPr/>
          </p:nvSpPr>
          <p:spPr bwMode="auto">
            <a:xfrm>
              <a:off x="2128" y="316"/>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87" name="Line 31"/>
            <p:cNvSpPr>
              <a:spLocks noChangeShapeType="1"/>
            </p:cNvSpPr>
            <p:nvPr/>
          </p:nvSpPr>
          <p:spPr bwMode="auto">
            <a:xfrm>
              <a:off x="2112" y="309"/>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88" name="Line 32"/>
            <p:cNvSpPr>
              <a:spLocks noChangeShapeType="1"/>
            </p:cNvSpPr>
            <p:nvPr/>
          </p:nvSpPr>
          <p:spPr bwMode="auto">
            <a:xfrm>
              <a:off x="2026" y="269"/>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89" name="Line 33"/>
            <p:cNvSpPr>
              <a:spLocks noChangeShapeType="1"/>
            </p:cNvSpPr>
            <p:nvPr/>
          </p:nvSpPr>
          <p:spPr bwMode="auto">
            <a:xfrm>
              <a:off x="2564" y="359"/>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90" name="Line 34"/>
            <p:cNvSpPr>
              <a:spLocks noChangeShapeType="1"/>
            </p:cNvSpPr>
            <p:nvPr/>
          </p:nvSpPr>
          <p:spPr bwMode="auto">
            <a:xfrm>
              <a:off x="2548" y="352"/>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91" name="Line 35"/>
            <p:cNvSpPr>
              <a:spLocks noChangeShapeType="1"/>
            </p:cNvSpPr>
            <p:nvPr/>
          </p:nvSpPr>
          <p:spPr bwMode="auto">
            <a:xfrm>
              <a:off x="2462" y="312"/>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92" name="Line 36"/>
            <p:cNvSpPr>
              <a:spLocks noChangeShapeType="1"/>
            </p:cNvSpPr>
            <p:nvPr/>
          </p:nvSpPr>
          <p:spPr bwMode="auto">
            <a:xfrm>
              <a:off x="2387" y="278"/>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93" name="Line 37"/>
            <p:cNvSpPr>
              <a:spLocks noChangeShapeType="1"/>
            </p:cNvSpPr>
            <p:nvPr/>
          </p:nvSpPr>
          <p:spPr bwMode="auto">
            <a:xfrm>
              <a:off x="2371" y="271"/>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94" name="Line 38"/>
            <p:cNvSpPr>
              <a:spLocks noChangeShapeType="1"/>
            </p:cNvSpPr>
            <p:nvPr/>
          </p:nvSpPr>
          <p:spPr bwMode="auto">
            <a:xfrm>
              <a:off x="2722" y="275"/>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95" name="Line 39"/>
            <p:cNvSpPr>
              <a:spLocks noChangeShapeType="1"/>
            </p:cNvSpPr>
            <p:nvPr/>
          </p:nvSpPr>
          <p:spPr bwMode="auto">
            <a:xfrm>
              <a:off x="197" y="352"/>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96" name="Line 40"/>
            <p:cNvSpPr>
              <a:spLocks noChangeShapeType="1"/>
            </p:cNvSpPr>
            <p:nvPr/>
          </p:nvSpPr>
          <p:spPr bwMode="auto">
            <a:xfrm>
              <a:off x="161" y="340"/>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97" name="Line 41"/>
            <p:cNvSpPr>
              <a:spLocks noChangeShapeType="1"/>
            </p:cNvSpPr>
            <p:nvPr/>
          </p:nvSpPr>
          <p:spPr bwMode="auto">
            <a:xfrm>
              <a:off x="466" y="351"/>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98" name="Line 42"/>
            <p:cNvSpPr>
              <a:spLocks noChangeShapeType="1"/>
            </p:cNvSpPr>
            <p:nvPr/>
          </p:nvSpPr>
          <p:spPr bwMode="auto">
            <a:xfrm>
              <a:off x="430" y="340"/>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99" name="Line 43"/>
            <p:cNvSpPr>
              <a:spLocks noChangeShapeType="1"/>
            </p:cNvSpPr>
            <p:nvPr/>
          </p:nvSpPr>
          <p:spPr bwMode="auto">
            <a:xfrm>
              <a:off x="259" y="285"/>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00" name="Line 44"/>
            <p:cNvSpPr>
              <a:spLocks noChangeShapeType="1"/>
            </p:cNvSpPr>
            <p:nvPr/>
          </p:nvSpPr>
          <p:spPr bwMode="auto">
            <a:xfrm>
              <a:off x="735" y="351"/>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01" name="Line 45"/>
            <p:cNvSpPr>
              <a:spLocks noChangeShapeType="1"/>
            </p:cNvSpPr>
            <p:nvPr/>
          </p:nvSpPr>
          <p:spPr bwMode="auto">
            <a:xfrm>
              <a:off x="699" y="339"/>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02" name="Line 46"/>
            <p:cNvSpPr>
              <a:spLocks noChangeShapeType="1"/>
            </p:cNvSpPr>
            <p:nvPr/>
          </p:nvSpPr>
          <p:spPr bwMode="auto">
            <a:xfrm>
              <a:off x="527" y="285"/>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03" name="Line 47"/>
            <p:cNvSpPr>
              <a:spLocks noChangeShapeType="1"/>
            </p:cNvSpPr>
            <p:nvPr/>
          </p:nvSpPr>
          <p:spPr bwMode="auto">
            <a:xfrm>
              <a:off x="1004" y="351"/>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04" name="Line 48"/>
            <p:cNvSpPr>
              <a:spLocks noChangeShapeType="1"/>
            </p:cNvSpPr>
            <p:nvPr/>
          </p:nvSpPr>
          <p:spPr bwMode="auto">
            <a:xfrm>
              <a:off x="967" y="339"/>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05" name="Line 49"/>
            <p:cNvSpPr>
              <a:spLocks noChangeShapeType="1"/>
            </p:cNvSpPr>
            <p:nvPr/>
          </p:nvSpPr>
          <p:spPr bwMode="auto">
            <a:xfrm>
              <a:off x="796" y="285"/>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06" name="Line 50"/>
            <p:cNvSpPr>
              <a:spLocks noChangeShapeType="1"/>
            </p:cNvSpPr>
            <p:nvPr/>
          </p:nvSpPr>
          <p:spPr bwMode="auto">
            <a:xfrm>
              <a:off x="1273" y="351"/>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07" name="Line 51"/>
            <p:cNvSpPr>
              <a:spLocks noChangeShapeType="1"/>
            </p:cNvSpPr>
            <p:nvPr/>
          </p:nvSpPr>
          <p:spPr bwMode="auto">
            <a:xfrm>
              <a:off x="1236" y="339"/>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08" name="Line 52"/>
            <p:cNvSpPr>
              <a:spLocks noChangeShapeType="1"/>
            </p:cNvSpPr>
            <p:nvPr/>
          </p:nvSpPr>
          <p:spPr bwMode="auto">
            <a:xfrm>
              <a:off x="1065" y="284"/>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09" name="Line 53"/>
            <p:cNvSpPr>
              <a:spLocks noChangeShapeType="1"/>
            </p:cNvSpPr>
            <p:nvPr/>
          </p:nvSpPr>
          <p:spPr bwMode="auto">
            <a:xfrm>
              <a:off x="1541" y="350"/>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10" name="Line 54"/>
            <p:cNvSpPr>
              <a:spLocks noChangeShapeType="1"/>
            </p:cNvSpPr>
            <p:nvPr/>
          </p:nvSpPr>
          <p:spPr bwMode="auto">
            <a:xfrm>
              <a:off x="1505" y="339"/>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11" name="Line 55"/>
            <p:cNvSpPr>
              <a:spLocks noChangeShapeType="1"/>
            </p:cNvSpPr>
            <p:nvPr/>
          </p:nvSpPr>
          <p:spPr bwMode="auto">
            <a:xfrm>
              <a:off x="1334" y="284"/>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12" name="Line 56"/>
            <p:cNvSpPr>
              <a:spLocks noChangeShapeType="1"/>
            </p:cNvSpPr>
            <p:nvPr/>
          </p:nvSpPr>
          <p:spPr bwMode="auto">
            <a:xfrm>
              <a:off x="1810" y="350"/>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13" name="Line 57"/>
            <p:cNvSpPr>
              <a:spLocks noChangeShapeType="1"/>
            </p:cNvSpPr>
            <p:nvPr/>
          </p:nvSpPr>
          <p:spPr bwMode="auto">
            <a:xfrm>
              <a:off x="1774" y="338"/>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14" name="Line 58"/>
            <p:cNvSpPr>
              <a:spLocks noChangeShapeType="1"/>
            </p:cNvSpPr>
            <p:nvPr/>
          </p:nvSpPr>
          <p:spPr bwMode="auto">
            <a:xfrm>
              <a:off x="1603" y="284"/>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15" name="Line 59"/>
            <p:cNvSpPr>
              <a:spLocks noChangeShapeType="1"/>
            </p:cNvSpPr>
            <p:nvPr/>
          </p:nvSpPr>
          <p:spPr bwMode="auto">
            <a:xfrm>
              <a:off x="2079" y="350"/>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16" name="Line 60"/>
            <p:cNvSpPr>
              <a:spLocks noChangeShapeType="1"/>
            </p:cNvSpPr>
            <p:nvPr/>
          </p:nvSpPr>
          <p:spPr bwMode="auto">
            <a:xfrm>
              <a:off x="2043" y="338"/>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17" name="Line 61"/>
            <p:cNvSpPr>
              <a:spLocks noChangeShapeType="1"/>
            </p:cNvSpPr>
            <p:nvPr/>
          </p:nvSpPr>
          <p:spPr bwMode="auto">
            <a:xfrm>
              <a:off x="1871" y="284"/>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18" name="Line 62"/>
            <p:cNvSpPr>
              <a:spLocks noChangeShapeType="1"/>
            </p:cNvSpPr>
            <p:nvPr/>
          </p:nvSpPr>
          <p:spPr bwMode="auto">
            <a:xfrm>
              <a:off x="2348" y="350"/>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19" name="Line 63"/>
            <p:cNvSpPr>
              <a:spLocks noChangeShapeType="1"/>
            </p:cNvSpPr>
            <p:nvPr/>
          </p:nvSpPr>
          <p:spPr bwMode="auto">
            <a:xfrm>
              <a:off x="2311" y="338"/>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20" name="Line 64"/>
            <p:cNvSpPr>
              <a:spLocks noChangeShapeType="1"/>
            </p:cNvSpPr>
            <p:nvPr/>
          </p:nvSpPr>
          <p:spPr bwMode="auto">
            <a:xfrm>
              <a:off x="2140" y="283"/>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21" name="Line 65"/>
            <p:cNvSpPr>
              <a:spLocks noChangeShapeType="1"/>
            </p:cNvSpPr>
            <p:nvPr/>
          </p:nvSpPr>
          <p:spPr bwMode="auto">
            <a:xfrm>
              <a:off x="2616" y="349"/>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22" name="Line 66"/>
            <p:cNvSpPr>
              <a:spLocks noChangeShapeType="1"/>
            </p:cNvSpPr>
            <p:nvPr/>
          </p:nvSpPr>
          <p:spPr bwMode="auto">
            <a:xfrm>
              <a:off x="2580" y="338"/>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23" name="Line 67"/>
            <p:cNvSpPr>
              <a:spLocks noChangeShapeType="1"/>
            </p:cNvSpPr>
            <p:nvPr/>
          </p:nvSpPr>
          <p:spPr bwMode="auto">
            <a:xfrm>
              <a:off x="2409" y="283"/>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24" name="Line 68"/>
            <p:cNvSpPr>
              <a:spLocks noChangeShapeType="1"/>
            </p:cNvSpPr>
            <p:nvPr/>
          </p:nvSpPr>
          <p:spPr bwMode="auto">
            <a:xfrm>
              <a:off x="2678" y="283"/>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25" name="Line 69"/>
            <p:cNvSpPr>
              <a:spLocks noChangeShapeType="1"/>
            </p:cNvSpPr>
            <p:nvPr/>
          </p:nvSpPr>
          <p:spPr bwMode="auto">
            <a:xfrm>
              <a:off x="2742" y="355"/>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26" name="Line 70"/>
            <p:cNvSpPr>
              <a:spLocks noChangeShapeType="1"/>
            </p:cNvSpPr>
            <p:nvPr/>
          </p:nvSpPr>
          <p:spPr bwMode="auto">
            <a:xfrm>
              <a:off x="2697" y="358"/>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27" name="Line 71"/>
            <p:cNvSpPr>
              <a:spLocks noChangeShapeType="1"/>
            </p:cNvSpPr>
            <p:nvPr/>
          </p:nvSpPr>
          <p:spPr bwMode="auto">
            <a:xfrm>
              <a:off x="2617" y="252"/>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28" name="Line 72"/>
            <p:cNvSpPr>
              <a:spLocks noChangeShapeType="1"/>
            </p:cNvSpPr>
            <p:nvPr/>
          </p:nvSpPr>
          <p:spPr bwMode="auto">
            <a:xfrm>
              <a:off x="2500" y="259"/>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29" name="Line 73"/>
            <p:cNvSpPr>
              <a:spLocks noChangeShapeType="1"/>
            </p:cNvSpPr>
            <p:nvPr/>
          </p:nvSpPr>
          <p:spPr bwMode="auto">
            <a:xfrm>
              <a:off x="2430" y="264"/>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30" name="Line 74"/>
            <p:cNvSpPr>
              <a:spLocks noChangeShapeType="1"/>
            </p:cNvSpPr>
            <p:nvPr/>
          </p:nvSpPr>
          <p:spPr bwMode="auto">
            <a:xfrm>
              <a:off x="2385" y="267"/>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31" name="Line 75"/>
            <p:cNvSpPr>
              <a:spLocks noChangeShapeType="1"/>
            </p:cNvSpPr>
            <p:nvPr/>
          </p:nvSpPr>
          <p:spPr bwMode="auto">
            <a:xfrm>
              <a:off x="2268" y="275"/>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32" name="Line 76"/>
            <p:cNvSpPr>
              <a:spLocks noChangeShapeType="1"/>
            </p:cNvSpPr>
            <p:nvPr/>
          </p:nvSpPr>
          <p:spPr bwMode="auto">
            <a:xfrm>
              <a:off x="2197" y="279"/>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33" name="Line 77"/>
            <p:cNvSpPr>
              <a:spLocks noChangeShapeType="1"/>
            </p:cNvSpPr>
            <p:nvPr/>
          </p:nvSpPr>
          <p:spPr bwMode="auto">
            <a:xfrm>
              <a:off x="2153" y="282"/>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34" name="Line 78"/>
            <p:cNvSpPr>
              <a:spLocks noChangeShapeType="1"/>
            </p:cNvSpPr>
            <p:nvPr/>
          </p:nvSpPr>
          <p:spPr bwMode="auto">
            <a:xfrm>
              <a:off x="2035" y="290"/>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35" name="Line 79"/>
            <p:cNvSpPr>
              <a:spLocks noChangeShapeType="1"/>
            </p:cNvSpPr>
            <p:nvPr/>
          </p:nvSpPr>
          <p:spPr bwMode="auto">
            <a:xfrm>
              <a:off x="1965" y="295"/>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36" name="Line 80"/>
            <p:cNvSpPr>
              <a:spLocks noChangeShapeType="1"/>
            </p:cNvSpPr>
            <p:nvPr/>
          </p:nvSpPr>
          <p:spPr bwMode="auto">
            <a:xfrm>
              <a:off x="1920" y="298"/>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37" name="Line 81"/>
            <p:cNvSpPr>
              <a:spLocks noChangeShapeType="1"/>
            </p:cNvSpPr>
            <p:nvPr/>
          </p:nvSpPr>
          <p:spPr bwMode="auto">
            <a:xfrm>
              <a:off x="1803" y="305"/>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38" name="Line 82"/>
            <p:cNvSpPr>
              <a:spLocks noChangeShapeType="1"/>
            </p:cNvSpPr>
            <p:nvPr/>
          </p:nvSpPr>
          <p:spPr bwMode="auto">
            <a:xfrm>
              <a:off x="1733" y="310"/>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39" name="Line 83"/>
            <p:cNvSpPr>
              <a:spLocks noChangeShapeType="1"/>
            </p:cNvSpPr>
            <p:nvPr/>
          </p:nvSpPr>
          <p:spPr bwMode="auto">
            <a:xfrm>
              <a:off x="1688" y="313"/>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40" name="Line 84"/>
            <p:cNvSpPr>
              <a:spLocks noChangeShapeType="1"/>
            </p:cNvSpPr>
            <p:nvPr/>
          </p:nvSpPr>
          <p:spPr bwMode="auto">
            <a:xfrm>
              <a:off x="1571" y="321"/>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41" name="Line 85"/>
            <p:cNvSpPr>
              <a:spLocks noChangeShapeType="1"/>
            </p:cNvSpPr>
            <p:nvPr/>
          </p:nvSpPr>
          <p:spPr bwMode="auto">
            <a:xfrm>
              <a:off x="1501" y="325"/>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42" name="Line 86"/>
            <p:cNvSpPr>
              <a:spLocks noChangeShapeType="1"/>
            </p:cNvSpPr>
            <p:nvPr/>
          </p:nvSpPr>
          <p:spPr bwMode="auto">
            <a:xfrm>
              <a:off x="1456" y="328"/>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43" name="Line 87"/>
            <p:cNvSpPr>
              <a:spLocks noChangeShapeType="1"/>
            </p:cNvSpPr>
            <p:nvPr/>
          </p:nvSpPr>
          <p:spPr bwMode="auto">
            <a:xfrm>
              <a:off x="1338" y="336"/>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44" name="Line 88"/>
            <p:cNvSpPr>
              <a:spLocks noChangeShapeType="1"/>
            </p:cNvSpPr>
            <p:nvPr/>
          </p:nvSpPr>
          <p:spPr bwMode="auto">
            <a:xfrm>
              <a:off x="1268" y="340"/>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45" name="Line 89"/>
            <p:cNvSpPr>
              <a:spLocks noChangeShapeType="1"/>
            </p:cNvSpPr>
            <p:nvPr/>
          </p:nvSpPr>
          <p:spPr bwMode="auto">
            <a:xfrm>
              <a:off x="1223" y="343"/>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46" name="Line 90"/>
            <p:cNvSpPr>
              <a:spLocks noChangeShapeType="1"/>
            </p:cNvSpPr>
            <p:nvPr/>
          </p:nvSpPr>
          <p:spPr bwMode="auto">
            <a:xfrm>
              <a:off x="1106" y="351"/>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47" name="Line 91"/>
            <p:cNvSpPr>
              <a:spLocks noChangeShapeType="1"/>
            </p:cNvSpPr>
            <p:nvPr/>
          </p:nvSpPr>
          <p:spPr bwMode="auto">
            <a:xfrm>
              <a:off x="1036" y="356"/>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48" name="Line 92"/>
            <p:cNvSpPr>
              <a:spLocks noChangeShapeType="1"/>
            </p:cNvSpPr>
            <p:nvPr/>
          </p:nvSpPr>
          <p:spPr bwMode="auto">
            <a:xfrm>
              <a:off x="991" y="359"/>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49" name="Line 93"/>
            <p:cNvSpPr>
              <a:spLocks noChangeShapeType="1"/>
            </p:cNvSpPr>
            <p:nvPr/>
          </p:nvSpPr>
          <p:spPr bwMode="auto">
            <a:xfrm>
              <a:off x="911" y="252"/>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50" name="Line 94"/>
            <p:cNvSpPr>
              <a:spLocks noChangeShapeType="1"/>
            </p:cNvSpPr>
            <p:nvPr/>
          </p:nvSpPr>
          <p:spPr bwMode="auto">
            <a:xfrm>
              <a:off x="794" y="260"/>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51" name="Line 95"/>
            <p:cNvSpPr>
              <a:spLocks noChangeShapeType="1"/>
            </p:cNvSpPr>
            <p:nvPr/>
          </p:nvSpPr>
          <p:spPr bwMode="auto">
            <a:xfrm>
              <a:off x="724" y="265"/>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52" name="Line 96"/>
            <p:cNvSpPr>
              <a:spLocks noChangeShapeType="1"/>
            </p:cNvSpPr>
            <p:nvPr/>
          </p:nvSpPr>
          <p:spPr bwMode="auto">
            <a:xfrm>
              <a:off x="679" y="267"/>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53" name="Line 97"/>
            <p:cNvSpPr>
              <a:spLocks noChangeShapeType="1"/>
            </p:cNvSpPr>
            <p:nvPr/>
          </p:nvSpPr>
          <p:spPr bwMode="auto">
            <a:xfrm>
              <a:off x="562" y="275"/>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54" name="Line 98"/>
            <p:cNvSpPr>
              <a:spLocks noChangeShapeType="1"/>
            </p:cNvSpPr>
            <p:nvPr/>
          </p:nvSpPr>
          <p:spPr bwMode="auto">
            <a:xfrm>
              <a:off x="492" y="280"/>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55" name="Line 99"/>
            <p:cNvSpPr>
              <a:spLocks noChangeShapeType="1"/>
            </p:cNvSpPr>
            <p:nvPr/>
          </p:nvSpPr>
          <p:spPr bwMode="auto">
            <a:xfrm>
              <a:off x="447" y="283"/>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56" name="Line 100"/>
            <p:cNvSpPr>
              <a:spLocks noChangeShapeType="1"/>
            </p:cNvSpPr>
            <p:nvPr/>
          </p:nvSpPr>
          <p:spPr bwMode="auto">
            <a:xfrm>
              <a:off x="330" y="290"/>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57" name="Line 101"/>
            <p:cNvSpPr>
              <a:spLocks noChangeShapeType="1"/>
            </p:cNvSpPr>
            <p:nvPr/>
          </p:nvSpPr>
          <p:spPr bwMode="auto">
            <a:xfrm>
              <a:off x="259" y="295"/>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58" name="Line 102"/>
            <p:cNvSpPr>
              <a:spLocks noChangeShapeType="1"/>
            </p:cNvSpPr>
            <p:nvPr/>
          </p:nvSpPr>
          <p:spPr bwMode="auto">
            <a:xfrm>
              <a:off x="214" y="298"/>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59" name="Line 103"/>
            <p:cNvSpPr>
              <a:spLocks noChangeShapeType="1"/>
            </p:cNvSpPr>
            <p:nvPr/>
          </p:nvSpPr>
          <p:spPr bwMode="auto">
            <a:xfrm>
              <a:off x="97" y="306"/>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60" name="Line 104"/>
            <p:cNvSpPr>
              <a:spLocks noChangeShapeType="1"/>
            </p:cNvSpPr>
            <p:nvPr/>
          </p:nvSpPr>
          <p:spPr bwMode="auto">
            <a:xfrm>
              <a:off x="2736" y="329"/>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61" name="Line 105"/>
            <p:cNvSpPr>
              <a:spLocks noChangeShapeType="1"/>
            </p:cNvSpPr>
            <p:nvPr/>
          </p:nvSpPr>
          <p:spPr bwMode="auto">
            <a:xfrm>
              <a:off x="2614" y="290"/>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62" name="Line 106"/>
            <p:cNvSpPr>
              <a:spLocks noChangeShapeType="1"/>
            </p:cNvSpPr>
            <p:nvPr/>
          </p:nvSpPr>
          <p:spPr bwMode="auto">
            <a:xfrm>
              <a:off x="2510" y="330"/>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63" name="Line 107"/>
            <p:cNvSpPr>
              <a:spLocks noChangeShapeType="1"/>
            </p:cNvSpPr>
            <p:nvPr/>
          </p:nvSpPr>
          <p:spPr bwMode="auto">
            <a:xfrm>
              <a:off x="2393" y="290"/>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64" name="Line 108"/>
            <p:cNvSpPr>
              <a:spLocks noChangeShapeType="1"/>
            </p:cNvSpPr>
            <p:nvPr/>
          </p:nvSpPr>
          <p:spPr bwMode="auto">
            <a:xfrm>
              <a:off x="2276" y="334"/>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65" name="Line 109"/>
            <p:cNvSpPr>
              <a:spLocks noChangeShapeType="1"/>
            </p:cNvSpPr>
            <p:nvPr/>
          </p:nvSpPr>
          <p:spPr bwMode="auto">
            <a:xfrm>
              <a:off x="2167" y="291"/>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66" name="Line 110"/>
            <p:cNvSpPr>
              <a:spLocks noChangeShapeType="1"/>
            </p:cNvSpPr>
            <p:nvPr/>
          </p:nvSpPr>
          <p:spPr bwMode="auto">
            <a:xfrm>
              <a:off x="2056" y="334"/>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67" name="Line 111"/>
            <p:cNvSpPr>
              <a:spLocks noChangeShapeType="1"/>
            </p:cNvSpPr>
            <p:nvPr/>
          </p:nvSpPr>
          <p:spPr bwMode="auto">
            <a:xfrm>
              <a:off x="1934" y="295"/>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68" name="Line 112"/>
            <p:cNvSpPr>
              <a:spLocks noChangeShapeType="1"/>
            </p:cNvSpPr>
            <p:nvPr/>
          </p:nvSpPr>
          <p:spPr bwMode="auto">
            <a:xfrm>
              <a:off x="1830" y="335"/>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69" name="Line 113"/>
            <p:cNvSpPr>
              <a:spLocks noChangeShapeType="1"/>
            </p:cNvSpPr>
            <p:nvPr/>
          </p:nvSpPr>
          <p:spPr bwMode="auto">
            <a:xfrm>
              <a:off x="1824" y="252"/>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70" name="Line 114"/>
            <p:cNvSpPr>
              <a:spLocks noChangeShapeType="1"/>
            </p:cNvSpPr>
            <p:nvPr/>
          </p:nvSpPr>
          <p:spPr bwMode="auto">
            <a:xfrm>
              <a:off x="1713" y="295"/>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71" name="Line 115"/>
            <p:cNvSpPr>
              <a:spLocks noChangeShapeType="1"/>
            </p:cNvSpPr>
            <p:nvPr/>
          </p:nvSpPr>
          <p:spPr bwMode="auto">
            <a:xfrm>
              <a:off x="1597" y="340"/>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72" name="Line 116"/>
            <p:cNvSpPr>
              <a:spLocks noChangeShapeType="1"/>
            </p:cNvSpPr>
            <p:nvPr/>
          </p:nvSpPr>
          <p:spPr bwMode="auto">
            <a:xfrm>
              <a:off x="1591" y="256"/>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73" name="Line 117"/>
            <p:cNvSpPr>
              <a:spLocks noChangeShapeType="1"/>
            </p:cNvSpPr>
            <p:nvPr/>
          </p:nvSpPr>
          <p:spPr bwMode="auto">
            <a:xfrm>
              <a:off x="1487" y="296"/>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74" name="Line 118"/>
            <p:cNvSpPr>
              <a:spLocks noChangeShapeType="1"/>
            </p:cNvSpPr>
            <p:nvPr/>
          </p:nvSpPr>
          <p:spPr bwMode="auto">
            <a:xfrm>
              <a:off x="1376" y="339"/>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75" name="Line 119"/>
            <p:cNvSpPr>
              <a:spLocks noChangeShapeType="1"/>
            </p:cNvSpPr>
            <p:nvPr/>
          </p:nvSpPr>
          <p:spPr bwMode="auto">
            <a:xfrm>
              <a:off x="1370" y="256"/>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76" name="Line 120"/>
            <p:cNvSpPr>
              <a:spLocks noChangeShapeType="1"/>
            </p:cNvSpPr>
            <p:nvPr/>
          </p:nvSpPr>
          <p:spPr bwMode="auto">
            <a:xfrm>
              <a:off x="1254" y="301"/>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77" name="Line 121"/>
            <p:cNvSpPr>
              <a:spLocks noChangeShapeType="1"/>
            </p:cNvSpPr>
            <p:nvPr/>
          </p:nvSpPr>
          <p:spPr bwMode="auto">
            <a:xfrm>
              <a:off x="1150" y="340"/>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78" name="Line 122"/>
            <p:cNvSpPr>
              <a:spLocks noChangeShapeType="1"/>
            </p:cNvSpPr>
            <p:nvPr/>
          </p:nvSpPr>
          <p:spPr bwMode="auto">
            <a:xfrm>
              <a:off x="1145" y="257"/>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79" name="Line 123"/>
            <p:cNvSpPr>
              <a:spLocks noChangeShapeType="1"/>
            </p:cNvSpPr>
            <p:nvPr/>
          </p:nvSpPr>
          <p:spPr bwMode="auto">
            <a:xfrm>
              <a:off x="1033" y="300"/>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80" name="Line 124"/>
            <p:cNvSpPr>
              <a:spLocks noChangeShapeType="1"/>
            </p:cNvSpPr>
            <p:nvPr/>
          </p:nvSpPr>
          <p:spPr bwMode="auto">
            <a:xfrm>
              <a:off x="917" y="345"/>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81" name="Line 125"/>
            <p:cNvSpPr>
              <a:spLocks noChangeShapeType="1"/>
            </p:cNvSpPr>
            <p:nvPr/>
          </p:nvSpPr>
          <p:spPr bwMode="auto">
            <a:xfrm>
              <a:off x="911" y="261"/>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82" name="Line 126"/>
            <p:cNvSpPr>
              <a:spLocks noChangeShapeType="1"/>
            </p:cNvSpPr>
            <p:nvPr/>
          </p:nvSpPr>
          <p:spPr bwMode="auto">
            <a:xfrm>
              <a:off x="807" y="301"/>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83" name="Line 127"/>
            <p:cNvSpPr>
              <a:spLocks noChangeShapeType="1"/>
            </p:cNvSpPr>
            <p:nvPr/>
          </p:nvSpPr>
          <p:spPr bwMode="auto">
            <a:xfrm>
              <a:off x="696" y="344"/>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84" name="Line 128"/>
            <p:cNvSpPr>
              <a:spLocks noChangeShapeType="1"/>
            </p:cNvSpPr>
            <p:nvPr/>
          </p:nvSpPr>
          <p:spPr bwMode="auto">
            <a:xfrm>
              <a:off x="691" y="261"/>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85" name="Line 129"/>
            <p:cNvSpPr>
              <a:spLocks noChangeShapeType="1"/>
            </p:cNvSpPr>
            <p:nvPr/>
          </p:nvSpPr>
          <p:spPr bwMode="auto">
            <a:xfrm>
              <a:off x="574" y="306"/>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86" name="Line 130"/>
            <p:cNvSpPr>
              <a:spLocks noChangeShapeType="1"/>
            </p:cNvSpPr>
            <p:nvPr/>
          </p:nvSpPr>
          <p:spPr bwMode="auto">
            <a:xfrm>
              <a:off x="470" y="346"/>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87" name="Line 131"/>
            <p:cNvSpPr>
              <a:spLocks noChangeShapeType="1"/>
            </p:cNvSpPr>
            <p:nvPr/>
          </p:nvSpPr>
          <p:spPr bwMode="auto">
            <a:xfrm>
              <a:off x="465" y="262"/>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88" name="Line 132"/>
            <p:cNvSpPr>
              <a:spLocks noChangeShapeType="1"/>
            </p:cNvSpPr>
            <p:nvPr/>
          </p:nvSpPr>
          <p:spPr bwMode="auto">
            <a:xfrm>
              <a:off x="353" y="305"/>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89" name="Line 133"/>
            <p:cNvSpPr>
              <a:spLocks noChangeShapeType="1"/>
            </p:cNvSpPr>
            <p:nvPr/>
          </p:nvSpPr>
          <p:spPr bwMode="auto">
            <a:xfrm>
              <a:off x="237" y="350"/>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90" name="Line 134"/>
            <p:cNvSpPr>
              <a:spLocks noChangeShapeType="1"/>
            </p:cNvSpPr>
            <p:nvPr/>
          </p:nvSpPr>
          <p:spPr bwMode="auto">
            <a:xfrm>
              <a:off x="232" y="267"/>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91" name="Line 135"/>
            <p:cNvSpPr>
              <a:spLocks noChangeShapeType="1"/>
            </p:cNvSpPr>
            <p:nvPr/>
          </p:nvSpPr>
          <p:spPr bwMode="auto">
            <a:xfrm>
              <a:off x="127" y="307"/>
              <a:ext cx="1"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92" name="Line 136"/>
            <p:cNvSpPr>
              <a:spLocks noChangeShapeType="1"/>
            </p:cNvSpPr>
            <p:nvPr/>
          </p:nvSpPr>
          <p:spPr bwMode="auto">
            <a:xfrm flipV="1">
              <a:off x="2611" y="25"/>
              <a:ext cx="1" cy="226"/>
            </a:xfrm>
            <a:prstGeom prst="line">
              <a:avLst/>
            </a:prstGeom>
            <a:noFill/>
            <a:ln w="28575">
              <a:solidFill>
                <a:srgbClr val="000000"/>
              </a:solidFill>
              <a:round/>
              <a:head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121993" name="Line 137"/>
            <p:cNvSpPr>
              <a:spLocks noChangeShapeType="1"/>
            </p:cNvSpPr>
            <p:nvPr/>
          </p:nvSpPr>
          <p:spPr bwMode="auto">
            <a:xfrm flipV="1">
              <a:off x="2204" y="25"/>
              <a:ext cx="1" cy="226"/>
            </a:xfrm>
            <a:prstGeom prst="line">
              <a:avLst/>
            </a:prstGeom>
            <a:noFill/>
            <a:ln w="28575">
              <a:solidFill>
                <a:srgbClr val="000000"/>
              </a:solidFill>
              <a:round/>
              <a:head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121994" name="Line 138"/>
            <p:cNvSpPr>
              <a:spLocks noChangeShapeType="1"/>
            </p:cNvSpPr>
            <p:nvPr/>
          </p:nvSpPr>
          <p:spPr bwMode="auto">
            <a:xfrm flipV="1">
              <a:off x="1796" y="25"/>
              <a:ext cx="1" cy="226"/>
            </a:xfrm>
            <a:prstGeom prst="line">
              <a:avLst/>
            </a:prstGeom>
            <a:noFill/>
            <a:ln w="28575">
              <a:solidFill>
                <a:srgbClr val="000000"/>
              </a:solidFill>
              <a:round/>
              <a:head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121995" name="Line 139"/>
            <p:cNvSpPr>
              <a:spLocks noChangeShapeType="1"/>
            </p:cNvSpPr>
            <p:nvPr/>
          </p:nvSpPr>
          <p:spPr bwMode="auto">
            <a:xfrm flipV="1">
              <a:off x="165" y="25"/>
              <a:ext cx="1" cy="226"/>
            </a:xfrm>
            <a:prstGeom prst="line">
              <a:avLst/>
            </a:prstGeom>
            <a:noFill/>
            <a:ln w="28575">
              <a:solidFill>
                <a:srgbClr val="000000"/>
              </a:solidFill>
              <a:round/>
              <a:head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121996" name="Line 140"/>
            <p:cNvSpPr>
              <a:spLocks noChangeShapeType="1"/>
            </p:cNvSpPr>
            <p:nvPr/>
          </p:nvSpPr>
          <p:spPr bwMode="auto">
            <a:xfrm flipV="1">
              <a:off x="573" y="25"/>
              <a:ext cx="1" cy="226"/>
            </a:xfrm>
            <a:prstGeom prst="line">
              <a:avLst/>
            </a:prstGeom>
            <a:noFill/>
            <a:ln w="28575">
              <a:solidFill>
                <a:srgbClr val="000000"/>
              </a:solidFill>
              <a:round/>
              <a:head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121997" name="Line 141"/>
            <p:cNvSpPr>
              <a:spLocks noChangeShapeType="1"/>
            </p:cNvSpPr>
            <p:nvPr/>
          </p:nvSpPr>
          <p:spPr bwMode="auto">
            <a:xfrm flipV="1">
              <a:off x="980" y="25"/>
              <a:ext cx="1" cy="226"/>
            </a:xfrm>
            <a:prstGeom prst="line">
              <a:avLst/>
            </a:prstGeom>
            <a:noFill/>
            <a:ln w="28575">
              <a:solidFill>
                <a:srgbClr val="000000"/>
              </a:solidFill>
              <a:round/>
              <a:head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121998" name="Line 142"/>
            <p:cNvSpPr>
              <a:spLocks noChangeShapeType="1"/>
            </p:cNvSpPr>
            <p:nvPr/>
          </p:nvSpPr>
          <p:spPr bwMode="auto">
            <a:xfrm flipH="1">
              <a:off x="2657"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999" name="Line 143"/>
            <p:cNvSpPr>
              <a:spLocks noChangeShapeType="1"/>
            </p:cNvSpPr>
            <p:nvPr/>
          </p:nvSpPr>
          <p:spPr bwMode="auto">
            <a:xfrm flipH="1">
              <a:off x="2589"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00" name="Line 144"/>
            <p:cNvSpPr>
              <a:spLocks noChangeShapeType="1"/>
            </p:cNvSpPr>
            <p:nvPr/>
          </p:nvSpPr>
          <p:spPr bwMode="auto">
            <a:xfrm flipH="1">
              <a:off x="2521"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01" name="Line 145"/>
            <p:cNvSpPr>
              <a:spLocks noChangeShapeType="1"/>
            </p:cNvSpPr>
            <p:nvPr/>
          </p:nvSpPr>
          <p:spPr bwMode="auto">
            <a:xfrm flipH="1">
              <a:off x="2453"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02" name="Line 146"/>
            <p:cNvSpPr>
              <a:spLocks noChangeShapeType="1"/>
            </p:cNvSpPr>
            <p:nvPr/>
          </p:nvSpPr>
          <p:spPr bwMode="auto">
            <a:xfrm flipH="1">
              <a:off x="2385"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03" name="Line 147"/>
            <p:cNvSpPr>
              <a:spLocks noChangeShapeType="1"/>
            </p:cNvSpPr>
            <p:nvPr/>
          </p:nvSpPr>
          <p:spPr bwMode="auto">
            <a:xfrm flipH="1">
              <a:off x="1637"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04" name="Line 148"/>
            <p:cNvSpPr>
              <a:spLocks noChangeShapeType="1"/>
            </p:cNvSpPr>
            <p:nvPr/>
          </p:nvSpPr>
          <p:spPr bwMode="auto">
            <a:xfrm flipH="1">
              <a:off x="1705"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05" name="Line 149"/>
            <p:cNvSpPr>
              <a:spLocks noChangeShapeType="1"/>
            </p:cNvSpPr>
            <p:nvPr/>
          </p:nvSpPr>
          <p:spPr bwMode="auto">
            <a:xfrm flipH="1">
              <a:off x="1773"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06" name="Line 150"/>
            <p:cNvSpPr>
              <a:spLocks noChangeShapeType="1"/>
            </p:cNvSpPr>
            <p:nvPr/>
          </p:nvSpPr>
          <p:spPr bwMode="auto">
            <a:xfrm flipH="1">
              <a:off x="1841"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07" name="Line 151"/>
            <p:cNvSpPr>
              <a:spLocks noChangeShapeType="1"/>
            </p:cNvSpPr>
            <p:nvPr/>
          </p:nvSpPr>
          <p:spPr bwMode="auto">
            <a:xfrm flipH="1">
              <a:off x="1909"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08" name="Line 152"/>
            <p:cNvSpPr>
              <a:spLocks noChangeShapeType="1"/>
            </p:cNvSpPr>
            <p:nvPr/>
          </p:nvSpPr>
          <p:spPr bwMode="auto">
            <a:xfrm flipH="1">
              <a:off x="1977"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09" name="Line 153"/>
            <p:cNvSpPr>
              <a:spLocks noChangeShapeType="1"/>
            </p:cNvSpPr>
            <p:nvPr/>
          </p:nvSpPr>
          <p:spPr bwMode="auto">
            <a:xfrm flipH="1">
              <a:off x="2045"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10" name="Line 154"/>
            <p:cNvSpPr>
              <a:spLocks noChangeShapeType="1"/>
            </p:cNvSpPr>
            <p:nvPr/>
          </p:nvSpPr>
          <p:spPr bwMode="auto">
            <a:xfrm flipH="1">
              <a:off x="2113"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11" name="Line 155"/>
            <p:cNvSpPr>
              <a:spLocks noChangeShapeType="1"/>
            </p:cNvSpPr>
            <p:nvPr/>
          </p:nvSpPr>
          <p:spPr bwMode="auto">
            <a:xfrm flipH="1">
              <a:off x="2181"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12" name="Line 156"/>
            <p:cNvSpPr>
              <a:spLocks noChangeShapeType="1"/>
            </p:cNvSpPr>
            <p:nvPr/>
          </p:nvSpPr>
          <p:spPr bwMode="auto">
            <a:xfrm flipH="1">
              <a:off x="2249"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13" name="Line 157"/>
            <p:cNvSpPr>
              <a:spLocks noChangeShapeType="1"/>
            </p:cNvSpPr>
            <p:nvPr/>
          </p:nvSpPr>
          <p:spPr bwMode="auto">
            <a:xfrm flipH="1">
              <a:off x="2317"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14" name="Line 158"/>
            <p:cNvSpPr>
              <a:spLocks noChangeShapeType="1"/>
            </p:cNvSpPr>
            <p:nvPr/>
          </p:nvSpPr>
          <p:spPr bwMode="auto">
            <a:xfrm flipH="1">
              <a:off x="1569"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15" name="Line 159"/>
            <p:cNvSpPr>
              <a:spLocks noChangeShapeType="1"/>
            </p:cNvSpPr>
            <p:nvPr/>
          </p:nvSpPr>
          <p:spPr bwMode="auto">
            <a:xfrm flipH="1">
              <a:off x="1501"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16" name="Line 160"/>
            <p:cNvSpPr>
              <a:spLocks noChangeShapeType="1"/>
            </p:cNvSpPr>
            <p:nvPr/>
          </p:nvSpPr>
          <p:spPr bwMode="auto">
            <a:xfrm flipH="1">
              <a:off x="1433"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17" name="Line 161"/>
            <p:cNvSpPr>
              <a:spLocks noChangeShapeType="1"/>
            </p:cNvSpPr>
            <p:nvPr/>
          </p:nvSpPr>
          <p:spPr bwMode="auto">
            <a:xfrm flipH="1">
              <a:off x="1365"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18" name="Line 162"/>
            <p:cNvSpPr>
              <a:spLocks noChangeShapeType="1"/>
            </p:cNvSpPr>
            <p:nvPr/>
          </p:nvSpPr>
          <p:spPr bwMode="auto">
            <a:xfrm flipH="1">
              <a:off x="1298"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19" name="Line 163"/>
            <p:cNvSpPr>
              <a:spLocks noChangeShapeType="1"/>
            </p:cNvSpPr>
            <p:nvPr/>
          </p:nvSpPr>
          <p:spPr bwMode="auto">
            <a:xfrm flipH="1">
              <a:off x="1230"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20" name="Line 164"/>
            <p:cNvSpPr>
              <a:spLocks noChangeShapeType="1"/>
            </p:cNvSpPr>
            <p:nvPr/>
          </p:nvSpPr>
          <p:spPr bwMode="auto">
            <a:xfrm flipH="1">
              <a:off x="1162"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21" name="Line 165"/>
            <p:cNvSpPr>
              <a:spLocks noChangeShapeType="1"/>
            </p:cNvSpPr>
            <p:nvPr/>
          </p:nvSpPr>
          <p:spPr bwMode="auto">
            <a:xfrm flipH="1">
              <a:off x="1094"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22" name="Line 166"/>
            <p:cNvSpPr>
              <a:spLocks noChangeShapeType="1"/>
            </p:cNvSpPr>
            <p:nvPr/>
          </p:nvSpPr>
          <p:spPr bwMode="auto">
            <a:xfrm flipH="1">
              <a:off x="1026"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23" name="Line 167"/>
            <p:cNvSpPr>
              <a:spLocks noChangeShapeType="1"/>
            </p:cNvSpPr>
            <p:nvPr/>
          </p:nvSpPr>
          <p:spPr bwMode="auto">
            <a:xfrm flipH="1">
              <a:off x="958"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24" name="Line 168"/>
            <p:cNvSpPr>
              <a:spLocks noChangeShapeType="1"/>
            </p:cNvSpPr>
            <p:nvPr/>
          </p:nvSpPr>
          <p:spPr bwMode="auto">
            <a:xfrm flipH="1">
              <a:off x="890"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25" name="Line 169"/>
            <p:cNvSpPr>
              <a:spLocks noChangeShapeType="1"/>
            </p:cNvSpPr>
            <p:nvPr/>
          </p:nvSpPr>
          <p:spPr bwMode="auto">
            <a:xfrm flipH="1">
              <a:off x="822"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26" name="Line 170"/>
            <p:cNvSpPr>
              <a:spLocks noChangeShapeType="1"/>
            </p:cNvSpPr>
            <p:nvPr/>
          </p:nvSpPr>
          <p:spPr bwMode="auto">
            <a:xfrm flipH="1">
              <a:off x="754"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27" name="Line 171"/>
            <p:cNvSpPr>
              <a:spLocks noChangeShapeType="1"/>
            </p:cNvSpPr>
            <p:nvPr/>
          </p:nvSpPr>
          <p:spPr bwMode="auto">
            <a:xfrm flipH="1">
              <a:off x="686"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28" name="Line 172"/>
            <p:cNvSpPr>
              <a:spLocks noChangeShapeType="1"/>
            </p:cNvSpPr>
            <p:nvPr/>
          </p:nvSpPr>
          <p:spPr bwMode="auto">
            <a:xfrm flipH="1">
              <a:off x="618"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29" name="Line 173"/>
            <p:cNvSpPr>
              <a:spLocks noChangeShapeType="1"/>
            </p:cNvSpPr>
            <p:nvPr/>
          </p:nvSpPr>
          <p:spPr bwMode="auto">
            <a:xfrm flipH="1">
              <a:off x="550"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30" name="Line 174"/>
            <p:cNvSpPr>
              <a:spLocks noChangeShapeType="1"/>
            </p:cNvSpPr>
            <p:nvPr/>
          </p:nvSpPr>
          <p:spPr bwMode="auto">
            <a:xfrm flipH="1">
              <a:off x="482"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31" name="Line 175"/>
            <p:cNvSpPr>
              <a:spLocks noChangeShapeType="1"/>
            </p:cNvSpPr>
            <p:nvPr/>
          </p:nvSpPr>
          <p:spPr bwMode="auto">
            <a:xfrm flipH="1">
              <a:off x="414"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32" name="Line 176"/>
            <p:cNvSpPr>
              <a:spLocks noChangeShapeType="1"/>
            </p:cNvSpPr>
            <p:nvPr/>
          </p:nvSpPr>
          <p:spPr bwMode="auto">
            <a:xfrm flipH="1">
              <a:off x="346"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33" name="Line 177"/>
            <p:cNvSpPr>
              <a:spLocks noChangeShapeType="1"/>
            </p:cNvSpPr>
            <p:nvPr/>
          </p:nvSpPr>
          <p:spPr bwMode="auto">
            <a:xfrm flipH="1">
              <a:off x="278"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34" name="Line 178"/>
            <p:cNvSpPr>
              <a:spLocks noChangeShapeType="1"/>
            </p:cNvSpPr>
            <p:nvPr/>
          </p:nvSpPr>
          <p:spPr bwMode="auto">
            <a:xfrm flipH="1">
              <a:off x="210"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35" name="Line 179"/>
            <p:cNvSpPr>
              <a:spLocks noChangeShapeType="1"/>
            </p:cNvSpPr>
            <p:nvPr/>
          </p:nvSpPr>
          <p:spPr bwMode="auto">
            <a:xfrm flipH="1">
              <a:off x="142" y="1271"/>
              <a:ext cx="34" cy="3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36" name="Line 180"/>
            <p:cNvSpPr>
              <a:spLocks noChangeShapeType="1"/>
            </p:cNvSpPr>
            <p:nvPr/>
          </p:nvSpPr>
          <p:spPr bwMode="auto">
            <a:xfrm>
              <a:off x="29" y="365"/>
              <a:ext cx="2718"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37" name="Line 181"/>
            <p:cNvSpPr>
              <a:spLocks noChangeShapeType="1"/>
            </p:cNvSpPr>
            <p:nvPr/>
          </p:nvSpPr>
          <p:spPr bwMode="auto">
            <a:xfrm>
              <a:off x="29" y="1271"/>
              <a:ext cx="2718"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38" name="Line 182"/>
            <p:cNvSpPr>
              <a:spLocks noChangeShapeType="1"/>
            </p:cNvSpPr>
            <p:nvPr/>
          </p:nvSpPr>
          <p:spPr bwMode="auto">
            <a:xfrm flipV="1">
              <a:off x="2068" y="365"/>
              <a:ext cx="226" cy="906"/>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39" name="Line 183"/>
            <p:cNvSpPr>
              <a:spLocks noChangeShapeType="1"/>
            </p:cNvSpPr>
            <p:nvPr/>
          </p:nvSpPr>
          <p:spPr bwMode="auto">
            <a:xfrm>
              <a:off x="1048" y="365"/>
              <a:ext cx="1" cy="906"/>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40" name="Line 184"/>
            <p:cNvSpPr>
              <a:spLocks noChangeShapeType="1"/>
            </p:cNvSpPr>
            <p:nvPr/>
          </p:nvSpPr>
          <p:spPr bwMode="auto">
            <a:xfrm flipV="1">
              <a:off x="1388" y="25"/>
              <a:ext cx="1" cy="226"/>
            </a:xfrm>
            <a:prstGeom prst="line">
              <a:avLst/>
            </a:prstGeom>
            <a:noFill/>
            <a:ln w="28575">
              <a:solidFill>
                <a:srgbClr val="000000"/>
              </a:solidFill>
              <a:round/>
              <a:head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122041" name="Line 185"/>
            <p:cNvSpPr>
              <a:spLocks noChangeShapeType="1"/>
            </p:cNvSpPr>
            <p:nvPr/>
          </p:nvSpPr>
          <p:spPr bwMode="auto">
            <a:xfrm>
              <a:off x="29" y="25"/>
              <a:ext cx="2718"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42" name="Line 186"/>
            <p:cNvSpPr>
              <a:spLocks noChangeShapeType="1"/>
            </p:cNvSpPr>
            <p:nvPr/>
          </p:nvSpPr>
          <p:spPr bwMode="auto">
            <a:xfrm>
              <a:off x="29" y="251"/>
              <a:ext cx="2718" cy="1"/>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43" name="Line 187"/>
            <p:cNvSpPr>
              <a:spLocks noChangeShapeType="1"/>
            </p:cNvSpPr>
            <p:nvPr/>
          </p:nvSpPr>
          <p:spPr bwMode="auto">
            <a:xfrm>
              <a:off x="142" y="365"/>
              <a:ext cx="1" cy="906"/>
            </a:xfrm>
            <a:prstGeom prst="line">
              <a:avLst/>
            </a:prstGeom>
            <a:noFill/>
            <a:ln w="28575">
              <a:solidFill>
                <a:srgbClr val="000000"/>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zh-CN" altLang="en-US"/>
            </a:p>
          </p:txBody>
        </p:sp>
        <p:grpSp>
          <p:nvGrpSpPr>
            <p:cNvPr id="122044" name="Group 188"/>
            <p:cNvGrpSpPr/>
            <p:nvPr/>
          </p:nvGrpSpPr>
          <p:grpSpPr bwMode="auto">
            <a:xfrm>
              <a:off x="1056" y="1296"/>
              <a:ext cx="1020" cy="252"/>
              <a:chOff x="0" y="0"/>
              <a:chExt cx="1020" cy="252"/>
            </a:xfrm>
          </p:grpSpPr>
          <p:grpSp>
            <p:nvGrpSpPr>
              <p:cNvPr id="122054" name="Group 189"/>
              <p:cNvGrpSpPr/>
              <p:nvPr/>
            </p:nvGrpSpPr>
            <p:grpSpPr bwMode="auto">
              <a:xfrm>
                <a:off x="0" y="139"/>
                <a:ext cx="1020" cy="113"/>
                <a:chOff x="0" y="0"/>
                <a:chExt cx="1020" cy="113"/>
              </a:xfrm>
            </p:grpSpPr>
            <p:sp>
              <p:nvSpPr>
                <p:cNvPr id="122056" name="Line 190"/>
                <p:cNvSpPr>
                  <a:spLocks noChangeShapeType="1"/>
                </p:cNvSpPr>
                <p:nvPr/>
              </p:nvSpPr>
              <p:spPr bwMode="auto">
                <a:xfrm>
                  <a:off x="1019" y="0"/>
                  <a:ext cx="1" cy="113"/>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57" name="Line 191"/>
                <p:cNvSpPr>
                  <a:spLocks noChangeShapeType="1"/>
                </p:cNvSpPr>
                <p:nvPr/>
              </p:nvSpPr>
              <p:spPr bwMode="auto">
                <a:xfrm>
                  <a:off x="0" y="0"/>
                  <a:ext cx="1" cy="113"/>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58" name="Line 192"/>
                <p:cNvSpPr>
                  <a:spLocks noChangeShapeType="1"/>
                </p:cNvSpPr>
                <p:nvPr/>
              </p:nvSpPr>
              <p:spPr bwMode="auto">
                <a:xfrm>
                  <a:off x="0" y="57"/>
                  <a:ext cx="1019" cy="1"/>
                </a:xfrm>
                <a:prstGeom prst="line">
                  <a:avLst/>
                </a:prstGeom>
                <a:noFill/>
                <a:ln w="28575">
                  <a:solidFill>
                    <a:srgbClr val="000000"/>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zh-CN" altLang="en-US"/>
                </a:p>
              </p:txBody>
            </p:sp>
          </p:grpSp>
          <p:sp>
            <p:nvSpPr>
              <p:cNvPr id="122055" name="Text Box 193"/>
              <p:cNvSpPr txBox="1">
                <a:spLocks noChangeArrowheads="1"/>
              </p:cNvSpPr>
              <p:nvPr/>
            </p:nvSpPr>
            <p:spPr bwMode="auto">
              <a:xfrm>
                <a:off x="288" y="0"/>
                <a:ext cx="5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rgbClr val="A50021"/>
                  </a:buClr>
                  <a:buSzPct val="75000"/>
                  <a:buFont typeface="Wingdings" panose="05000000000000000000" pitchFamily="2" charset="2"/>
                  <a:buNone/>
                </a:pPr>
                <a:r>
                  <a:rPr lang="zh-CN" altLang="en-US" sz="2000" b="0">
                    <a:solidFill>
                      <a:srgbClr val="0000FF"/>
                    </a:solidFill>
                    <a:latin typeface="Times New Roman" panose="02020603050405020304" pitchFamily="18" charset="0"/>
                    <a:ea typeface="楷体_GB2312" pitchFamily="1" charset="-122"/>
                    <a:sym typeface="Symbol" panose="05050102010706020507" pitchFamily="18" charset="2"/>
                  </a:rPr>
                  <a:t>157</a:t>
                </a:r>
                <a:r>
                  <a:rPr lang="en-US" altLang="zh-CN" sz="2000" b="0">
                    <a:solidFill>
                      <a:srgbClr val="0000FF"/>
                    </a:solidFill>
                    <a:latin typeface="Times New Roman" panose="02020603050405020304" pitchFamily="18" charset="0"/>
                    <a:ea typeface="楷体_GB2312" pitchFamily="1" charset="-122"/>
                    <a:sym typeface="Symbol" panose="05050102010706020507" pitchFamily="18" charset="2"/>
                  </a:rPr>
                  <a:t>kPa</a:t>
                </a:r>
                <a:endParaRPr lang="en-US" altLang="zh-CN" sz="2000" b="0">
                  <a:solidFill>
                    <a:srgbClr val="0000FF"/>
                  </a:solidFill>
                  <a:latin typeface="Symbol" panose="05050102010706020507" pitchFamily="18" charset="2"/>
                  <a:ea typeface="楷体_GB2312" pitchFamily="1" charset="-122"/>
                  <a:sym typeface="Symbol" panose="05050102010706020507" pitchFamily="18" charset="2"/>
                </a:endParaRPr>
              </a:p>
            </p:txBody>
          </p:sp>
        </p:grpSp>
        <p:grpSp>
          <p:nvGrpSpPr>
            <p:cNvPr id="122045" name="Group 194"/>
            <p:cNvGrpSpPr/>
            <p:nvPr/>
          </p:nvGrpSpPr>
          <p:grpSpPr bwMode="auto">
            <a:xfrm>
              <a:off x="1048" y="384"/>
              <a:ext cx="1247" cy="248"/>
              <a:chOff x="0" y="0"/>
              <a:chExt cx="1247" cy="248"/>
            </a:xfrm>
          </p:grpSpPr>
          <p:grpSp>
            <p:nvGrpSpPr>
              <p:cNvPr id="122050" name="Group 195"/>
              <p:cNvGrpSpPr/>
              <p:nvPr/>
            </p:nvGrpSpPr>
            <p:grpSpPr bwMode="auto">
              <a:xfrm>
                <a:off x="0" y="121"/>
                <a:ext cx="1247" cy="127"/>
                <a:chOff x="0" y="0"/>
                <a:chExt cx="1247" cy="127"/>
              </a:xfrm>
            </p:grpSpPr>
            <p:sp>
              <p:nvSpPr>
                <p:cNvPr id="122052" name="Line 196"/>
                <p:cNvSpPr>
                  <a:spLocks noChangeShapeType="1"/>
                </p:cNvSpPr>
                <p:nvPr/>
              </p:nvSpPr>
              <p:spPr bwMode="auto">
                <a:xfrm>
                  <a:off x="1246" y="0"/>
                  <a:ext cx="1" cy="127"/>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053" name="Line 197"/>
                <p:cNvSpPr>
                  <a:spLocks noChangeShapeType="1"/>
                </p:cNvSpPr>
                <p:nvPr/>
              </p:nvSpPr>
              <p:spPr bwMode="auto">
                <a:xfrm>
                  <a:off x="0" y="62"/>
                  <a:ext cx="1246" cy="1"/>
                </a:xfrm>
                <a:prstGeom prst="line">
                  <a:avLst/>
                </a:prstGeom>
                <a:noFill/>
                <a:ln w="28575">
                  <a:solidFill>
                    <a:srgbClr val="000000"/>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zh-CN" altLang="en-US"/>
                </a:p>
              </p:txBody>
            </p:sp>
          </p:grpSp>
          <p:sp>
            <p:nvSpPr>
              <p:cNvPr id="122051" name="Rectangle 198"/>
              <p:cNvSpPr>
                <a:spLocks noChangeArrowheads="1"/>
              </p:cNvSpPr>
              <p:nvPr/>
            </p:nvSpPr>
            <p:spPr bwMode="auto">
              <a:xfrm>
                <a:off x="344" y="0"/>
                <a:ext cx="4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20000"/>
                  </a:spcBef>
                  <a:buClr>
                    <a:srgbClr val="A50021"/>
                  </a:buClr>
                  <a:buSzPct val="75000"/>
                  <a:buFont typeface="Wingdings" panose="05000000000000000000" pitchFamily="2" charset="2"/>
                  <a:buNone/>
                </a:pPr>
                <a:r>
                  <a:rPr lang="zh-CN" altLang="en-US" sz="2000" b="0">
                    <a:solidFill>
                      <a:srgbClr val="0000FF"/>
                    </a:solidFill>
                    <a:latin typeface="Times New Roman" panose="02020603050405020304" pitchFamily="18" charset="0"/>
                    <a:ea typeface="楷体_GB2312" pitchFamily="1" charset="-122"/>
                    <a:sym typeface="Symbol" panose="05050102010706020507" pitchFamily="18" charset="2"/>
                  </a:rPr>
                  <a:t>235</a:t>
                </a:r>
                <a:r>
                  <a:rPr lang="en-US" altLang="zh-CN" sz="2000" b="0">
                    <a:solidFill>
                      <a:srgbClr val="0000FF"/>
                    </a:solidFill>
                    <a:latin typeface="Times New Roman" panose="02020603050405020304" pitchFamily="18" charset="0"/>
                    <a:ea typeface="楷体_GB2312" pitchFamily="1" charset="-122"/>
                    <a:sym typeface="Symbol" panose="05050102010706020507" pitchFamily="18" charset="2"/>
                  </a:rPr>
                  <a:t>kPa</a:t>
                </a:r>
                <a:endParaRPr lang="zh-CN" altLang="en-US" sz="2000" b="0">
                  <a:solidFill>
                    <a:srgbClr val="0000FF"/>
                  </a:solidFill>
                  <a:latin typeface="Times New Roman" panose="02020603050405020304" pitchFamily="18" charset="0"/>
                  <a:ea typeface="楷体_GB2312" pitchFamily="1" charset="-122"/>
                  <a:sym typeface="Symbol" panose="05050102010706020507" pitchFamily="18" charset="2"/>
                </a:endParaRPr>
              </a:p>
            </p:txBody>
          </p:sp>
        </p:grpSp>
        <p:sp>
          <p:nvSpPr>
            <p:cNvPr id="122046" name="Text Box 199"/>
            <p:cNvSpPr txBox="1">
              <a:spLocks noChangeArrowheads="1"/>
            </p:cNvSpPr>
            <p:nvPr/>
          </p:nvSpPr>
          <p:spPr bwMode="auto">
            <a:xfrm>
              <a:off x="0" y="672"/>
              <a:ext cx="1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rgbClr val="A50021"/>
                </a:buClr>
                <a:buSzPct val="75000"/>
                <a:buFont typeface="Wingdings" panose="05000000000000000000" pitchFamily="2" charset="2"/>
                <a:buNone/>
              </a:pPr>
              <a:r>
                <a:rPr lang="en-US" altLang="zh-CN" sz="2400" b="0" i="1">
                  <a:solidFill>
                    <a:srgbClr val="0000FF"/>
                  </a:solidFill>
                  <a:latin typeface="Times New Roman" panose="02020603050405020304" pitchFamily="18" charset="0"/>
                  <a:ea typeface="楷体_GB2312" pitchFamily="1" charset="-122"/>
                  <a:sym typeface="Symbol" panose="05050102010706020507" pitchFamily="18" charset="2"/>
                </a:rPr>
                <a:t>H</a:t>
              </a:r>
              <a:endParaRPr lang="en-US" altLang="zh-CN" sz="2400" b="0" i="1">
                <a:solidFill>
                  <a:srgbClr val="0000FF"/>
                </a:solidFill>
                <a:latin typeface="Times New Roman" panose="02020603050405020304" pitchFamily="18" charset="0"/>
                <a:ea typeface="楷体_GB2312" pitchFamily="1" charset="-122"/>
                <a:sym typeface="Symbol" panose="05050102010706020507" pitchFamily="18" charset="2"/>
              </a:endParaRPr>
            </a:p>
          </p:txBody>
        </p:sp>
        <p:sp>
          <p:nvSpPr>
            <p:cNvPr id="122047" name="Text Box 200"/>
            <p:cNvSpPr txBox="1">
              <a:spLocks noChangeArrowheads="1"/>
            </p:cNvSpPr>
            <p:nvPr/>
          </p:nvSpPr>
          <p:spPr bwMode="auto">
            <a:xfrm>
              <a:off x="2784" y="0"/>
              <a:ext cx="1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rgbClr val="A50021"/>
                </a:buClr>
                <a:buSzPct val="75000"/>
                <a:buFont typeface="Wingdings" panose="05000000000000000000" pitchFamily="2" charset="2"/>
                <a:buNone/>
              </a:pPr>
              <a:r>
                <a:rPr lang="en-US" altLang="zh-CN" sz="2400" b="0" i="1">
                  <a:solidFill>
                    <a:srgbClr val="0000FF"/>
                  </a:solidFill>
                  <a:latin typeface="Times New Roman" panose="02020603050405020304" pitchFamily="18" charset="0"/>
                  <a:ea typeface="楷体_GB2312" pitchFamily="1" charset="-122"/>
                  <a:sym typeface="Symbol" panose="05050102010706020507" pitchFamily="18" charset="2"/>
                </a:rPr>
                <a:t>p</a:t>
              </a:r>
              <a:endParaRPr lang="en-US" altLang="zh-CN" sz="2400" b="0" i="1">
                <a:solidFill>
                  <a:srgbClr val="0000FF"/>
                </a:solidFill>
                <a:latin typeface="Times New Roman" panose="02020603050405020304" pitchFamily="18" charset="0"/>
                <a:ea typeface="楷体_GB2312" pitchFamily="1" charset="-122"/>
                <a:sym typeface="Symbol" panose="05050102010706020507" pitchFamily="18" charset="2"/>
              </a:endParaRPr>
            </a:p>
          </p:txBody>
        </p:sp>
        <p:sp>
          <p:nvSpPr>
            <p:cNvPr id="122048" name="Text Box 201"/>
            <p:cNvSpPr txBox="1">
              <a:spLocks noChangeArrowheads="1"/>
            </p:cNvSpPr>
            <p:nvPr/>
          </p:nvSpPr>
          <p:spPr bwMode="auto">
            <a:xfrm>
              <a:off x="2352" y="672"/>
              <a:ext cx="6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rgbClr val="A50021"/>
                </a:buClr>
                <a:buSzPct val="75000"/>
                <a:buFont typeface="Wingdings" panose="05000000000000000000" pitchFamily="2" charset="2"/>
                <a:buNone/>
              </a:pPr>
              <a:r>
                <a:rPr lang="zh-CN" altLang="en-US" sz="2400" dirty="0" smtClean="0">
                  <a:solidFill>
                    <a:srgbClr val="0000FF"/>
                  </a:solidFill>
                  <a:latin typeface="Times New Roman" panose="02020603050405020304" pitchFamily="18" charset="0"/>
                  <a:ea typeface="幼圆" panose="02010509060101010101" pitchFamily="49" charset="-122"/>
                  <a:sym typeface="Symbol" panose="05050102010706020507" pitchFamily="18" charset="2"/>
                </a:rPr>
                <a:t>黏土</a:t>
              </a:r>
              <a:r>
                <a:rPr lang="zh-CN" altLang="en-US" sz="2400" dirty="0">
                  <a:solidFill>
                    <a:srgbClr val="0000FF"/>
                  </a:solidFill>
                  <a:latin typeface="Times New Roman" panose="02020603050405020304" pitchFamily="18" charset="0"/>
                  <a:ea typeface="幼圆" panose="02010509060101010101" pitchFamily="49" charset="-122"/>
                  <a:sym typeface="Symbol" panose="05050102010706020507" pitchFamily="18" charset="2"/>
                </a:rPr>
                <a:t>层</a:t>
              </a:r>
              <a:endParaRPr lang="zh-CN" altLang="en-US" sz="2400" dirty="0">
                <a:solidFill>
                  <a:srgbClr val="0000FF"/>
                </a:solidFill>
                <a:latin typeface="Times New Roman" panose="02020603050405020304" pitchFamily="18" charset="0"/>
                <a:ea typeface="幼圆" panose="02010509060101010101" pitchFamily="49" charset="-122"/>
                <a:sym typeface="Symbol" panose="05050102010706020507" pitchFamily="18" charset="2"/>
              </a:endParaRPr>
            </a:p>
          </p:txBody>
        </p:sp>
        <p:sp>
          <p:nvSpPr>
            <p:cNvPr id="122049" name="Text Box 202"/>
            <p:cNvSpPr txBox="1">
              <a:spLocks noChangeArrowheads="1"/>
            </p:cNvSpPr>
            <p:nvPr/>
          </p:nvSpPr>
          <p:spPr bwMode="auto">
            <a:xfrm>
              <a:off x="192" y="1321"/>
              <a:ext cx="81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rgbClr val="A50021"/>
                </a:buClr>
                <a:buSzPct val="75000"/>
                <a:buFont typeface="Wingdings" panose="05000000000000000000" pitchFamily="2" charset="2"/>
                <a:buNone/>
              </a:pPr>
              <a:r>
                <a:rPr lang="zh-CN" altLang="en-US" sz="2400">
                  <a:solidFill>
                    <a:srgbClr val="0000FF"/>
                  </a:solidFill>
                  <a:latin typeface="Times New Roman" panose="02020603050405020304" pitchFamily="18" charset="0"/>
                  <a:ea typeface="幼圆" panose="02010509060101010101" pitchFamily="49" charset="-122"/>
                  <a:sym typeface="Symbol" panose="05050102010706020507" pitchFamily="18" charset="2"/>
                </a:rPr>
                <a:t>不透水层</a:t>
              </a:r>
              <a:endParaRPr lang="zh-CN" altLang="en-US" sz="2400">
                <a:solidFill>
                  <a:srgbClr val="0000FF"/>
                </a:solidFill>
                <a:latin typeface="Times New Roman" panose="02020603050405020304" pitchFamily="18" charset="0"/>
                <a:ea typeface="幼圆" panose="02010509060101010101" pitchFamily="49" charset="-122"/>
                <a:sym typeface="Symbol" panose="05050102010706020507" pitchFamily="18" charset="2"/>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5954"/>
                                        </p:tgtEl>
                                        <p:attrNameLst>
                                          <p:attrName>style.visibility</p:attrName>
                                        </p:attrNameLst>
                                      </p:cBhvr>
                                      <p:to>
                                        <p:strVal val="visible"/>
                                      </p:to>
                                    </p:set>
                                    <p:animEffect transition="in" filter="blinds(horizontal)">
                                      <p:cBhvr>
                                        <p:cTn id="7" dur="500"/>
                                        <p:tgtEl>
                                          <p:spTgt spid="12595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fld id="{7599D838-D561-41CD-A9E1-585C050DA8FD}" type="slidenum">
              <a:rPr lang="zh-CN" altLang="en-US" sz="1200" smtClean="0">
                <a:latin typeface="Garamond" panose="02020404030301010803" pitchFamily="18" charset="0"/>
              </a:rPr>
            </a:fld>
            <a:endParaRPr lang="en-US" altLang="zh-CN" sz="1200">
              <a:latin typeface="Garamond" panose="02020404030301010803" pitchFamily="18" charset="0"/>
            </a:endParaRPr>
          </a:p>
        </p:txBody>
      </p:sp>
      <p:sp>
        <p:nvSpPr>
          <p:cNvPr id="1020933" name="Freeform 5"/>
          <p:cNvSpPr/>
          <p:nvPr/>
        </p:nvSpPr>
        <p:spPr bwMode="auto">
          <a:xfrm>
            <a:off x="4044950" y="4095750"/>
            <a:ext cx="3889375" cy="1368425"/>
          </a:xfrm>
          <a:custGeom>
            <a:avLst/>
            <a:gdLst>
              <a:gd name="T0" fmla="*/ 0 w 2450"/>
              <a:gd name="T1" fmla="*/ 0 h 862"/>
              <a:gd name="T2" fmla="*/ 0 w 2450"/>
              <a:gd name="T3" fmla="*/ 2147483646 h 862"/>
              <a:gd name="T4" fmla="*/ 2147483646 w 2450"/>
              <a:gd name="T5" fmla="*/ 2147483646 h 862"/>
              <a:gd name="T6" fmla="*/ 2147483646 w 2450"/>
              <a:gd name="T7" fmla="*/ 0 h 862"/>
              <a:gd name="T8" fmla="*/ 2147483646 w 2450"/>
              <a:gd name="T9" fmla="*/ 0 h 862"/>
              <a:gd name="T10" fmla="*/ 2147483646 w 2450"/>
              <a:gd name="T11" fmla="*/ 2147483646 h 862"/>
              <a:gd name="T12" fmla="*/ 2147483646 w 2450"/>
              <a:gd name="T13" fmla="*/ 2147483646 h 862"/>
              <a:gd name="T14" fmla="*/ 2147483646 w 2450"/>
              <a:gd name="T15" fmla="*/ 0 h 862"/>
              <a:gd name="T16" fmla="*/ 0 w 2450"/>
              <a:gd name="T17" fmla="*/ 0 h 8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0"/>
              <a:gd name="T28" fmla="*/ 0 h 862"/>
              <a:gd name="T29" fmla="*/ 2450 w 2450"/>
              <a:gd name="T30" fmla="*/ 862 h 8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0" h="862">
                <a:moveTo>
                  <a:pt x="0" y="0"/>
                </a:moveTo>
                <a:lnTo>
                  <a:pt x="0" y="862"/>
                </a:lnTo>
                <a:lnTo>
                  <a:pt x="2450" y="862"/>
                </a:lnTo>
                <a:lnTo>
                  <a:pt x="2450" y="0"/>
                </a:lnTo>
                <a:lnTo>
                  <a:pt x="2359" y="0"/>
                </a:lnTo>
                <a:lnTo>
                  <a:pt x="2354" y="771"/>
                </a:lnTo>
                <a:lnTo>
                  <a:pt x="91" y="771"/>
                </a:lnTo>
                <a:lnTo>
                  <a:pt x="91" y="0"/>
                </a:lnTo>
                <a:lnTo>
                  <a:pt x="0" y="0"/>
                </a:lnTo>
                <a:close/>
              </a:path>
            </a:pathLst>
          </a:custGeom>
          <a:solidFill>
            <a:schemeClr val="accent1"/>
          </a:solidFill>
          <a:ln w="9525">
            <a:solidFill>
              <a:srgbClr val="000000"/>
            </a:solidFill>
            <a:round/>
          </a:ln>
        </p:spPr>
        <p:txBody>
          <a:bodyPr wrap="none">
            <a:spAutoFit/>
          </a:bodyPr>
          <a:lstStyle/>
          <a:p>
            <a:endParaRPr lang="zh-CN" altLang="en-US"/>
          </a:p>
        </p:txBody>
      </p:sp>
      <p:grpSp>
        <p:nvGrpSpPr>
          <p:cNvPr id="2" name="Group 6"/>
          <p:cNvGrpSpPr/>
          <p:nvPr/>
        </p:nvGrpSpPr>
        <p:grpSpPr bwMode="auto">
          <a:xfrm>
            <a:off x="4741863" y="4598988"/>
            <a:ext cx="2486025" cy="720725"/>
            <a:chOff x="1958" y="2069"/>
            <a:chExt cx="1566" cy="454"/>
          </a:xfrm>
        </p:grpSpPr>
        <p:sp>
          <p:nvSpPr>
            <p:cNvPr id="19552" name="Rectangle 7"/>
            <p:cNvSpPr>
              <a:spLocks noChangeArrowheads="1"/>
            </p:cNvSpPr>
            <p:nvPr/>
          </p:nvSpPr>
          <p:spPr bwMode="auto">
            <a:xfrm>
              <a:off x="1958" y="2069"/>
              <a:ext cx="181" cy="454"/>
            </a:xfrm>
            <a:prstGeom prst="rect">
              <a:avLst/>
            </a:prstGeom>
            <a:solidFill>
              <a:schemeClr val="accent1"/>
            </a:solidFill>
            <a:ln w="9525" algn="ctr">
              <a:solidFill>
                <a:srgbClr val="000000"/>
              </a:solidFill>
              <a:miter lim="800000"/>
            </a:ln>
          </p:spPr>
          <p:txBody>
            <a:bodyPr wrap="none"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9553" name="Rectangle 8"/>
            <p:cNvSpPr>
              <a:spLocks noChangeArrowheads="1"/>
            </p:cNvSpPr>
            <p:nvPr/>
          </p:nvSpPr>
          <p:spPr bwMode="auto">
            <a:xfrm>
              <a:off x="3343" y="2069"/>
              <a:ext cx="181" cy="454"/>
            </a:xfrm>
            <a:prstGeom prst="rect">
              <a:avLst/>
            </a:prstGeom>
            <a:solidFill>
              <a:schemeClr val="accent1"/>
            </a:solidFill>
            <a:ln w="9525" algn="ctr">
              <a:solidFill>
                <a:srgbClr val="000000"/>
              </a:solidFill>
              <a:miter lim="800000"/>
            </a:ln>
          </p:spPr>
          <p:txBody>
            <a:bodyPr wrap="none"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9554" name="Rectangle 9"/>
            <p:cNvSpPr>
              <a:spLocks noChangeArrowheads="1"/>
            </p:cNvSpPr>
            <p:nvPr/>
          </p:nvSpPr>
          <p:spPr bwMode="auto">
            <a:xfrm>
              <a:off x="1958" y="2432"/>
              <a:ext cx="181" cy="46"/>
            </a:xfrm>
            <a:prstGeom prst="rect">
              <a:avLst/>
            </a:prstGeom>
            <a:solidFill>
              <a:srgbClr val="FFFFFF"/>
            </a:solidFill>
            <a:ln w="9525" algn="ctr">
              <a:solidFill>
                <a:srgbClr val="000000"/>
              </a:solidFill>
              <a:miter lim="800000"/>
            </a:ln>
          </p:spPr>
          <p:txBody>
            <a:bodyPr wrap="none"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9555" name="Rectangle 10"/>
            <p:cNvSpPr>
              <a:spLocks noChangeArrowheads="1"/>
            </p:cNvSpPr>
            <p:nvPr/>
          </p:nvSpPr>
          <p:spPr bwMode="auto">
            <a:xfrm>
              <a:off x="3343" y="2432"/>
              <a:ext cx="181" cy="46"/>
            </a:xfrm>
            <a:prstGeom prst="rect">
              <a:avLst/>
            </a:prstGeom>
            <a:solidFill>
              <a:srgbClr val="FFFFFF"/>
            </a:solidFill>
            <a:ln w="9525" algn="ctr">
              <a:solidFill>
                <a:srgbClr val="000000"/>
              </a:solidFill>
              <a:miter lim="800000"/>
            </a:ln>
          </p:spPr>
          <p:txBody>
            <a:bodyPr wrap="none"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endParaRPr lang="zh-CN" altLang="en-US"/>
            </a:p>
          </p:txBody>
        </p:sp>
      </p:grpSp>
      <p:sp>
        <p:nvSpPr>
          <p:cNvPr id="1020939" name="Rectangle 11" descr="大纸屑"/>
          <p:cNvSpPr>
            <a:spLocks noChangeAspect="1" noChangeArrowheads="1"/>
          </p:cNvSpPr>
          <p:nvPr/>
        </p:nvSpPr>
        <p:spPr bwMode="auto">
          <a:xfrm>
            <a:off x="5038725" y="5099050"/>
            <a:ext cx="1889125" cy="212725"/>
          </a:xfrm>
          <a:prstGeom prst="rect">
            <a:avLst/>
          </a:prstGeom>
          <a:blipFill dpi="0" rotWithShape="0">
            <a:blip r:embed="rId1"/>
            <a:srcRect/>
            <a:tile tx="0" ty="0" sx="100000" sy="100000" flip="none" algn="tl"/>
          </a:blipFill>
          <a:ln w="9525" algn="ctr">
            <a:solidFill>
              <a:srgbClr val="000000"/>
            </a:solidFill>
            <a:miter lim="800000"/>
          </a:ln>
        </p:spPr>
        <p:txBody>
          <a:bodyPr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endParaRPr lang="zh-CN" altLang="en-US"/>
          </a:p>
        </p:txBody>
      </p:sp>
      <p:grpSp>
        <p:nvGrpSpPr>
          <p:cNvPr id="3" name="Group 12"/>
          <p:cNvGrpSpPr/>
          <p:nvPr/>
        </p:nvGrpSpPr>
        <p:grpSpPr bwMode="auto">
          <a:xfrm>
            <a:off x="5000625" y="4524375"/>
            <a:ext cx="1963738" cy="573088"/>
            <a:chOff x="2121" y="2022"/>
            <a:chExt cx="1237" cy="361"/>
          </a:xfrm>
        </p:grpSpPr>
        <p:sp>
          <p:nvSpPr>
            <p:cNvPr id="19549" name="Freeform 13"/>
            <p:cNvSpPr/>
            <p:nvPr/>
          </p:nvSpPr>
          <p:spPr bwMode="auto">
            <a:xfrm>
              <a:off x="2121" y="2022"/>
              <a:ext cx="48" cy="359"/>
            </a:xfrm>
            <a:custGeom>
              <a:avLst/>
              <a:gdLst>
                <a:gd name="T0" fmla="*/ 44 w 48"/>
                <a:gd name="T1" fmla="*/ 2 h 359"/>
                <a:gd name="T2" fmla="*/ 44 w 48"/>
                <a:gd name="T3" fmla="*/ 357 h 359"/>
                <a:gd name="T4" fmla="*/ 20 w 48"/>
                <a:gd name="T5" fmla="*/ 359 h 359"/>
                <a:gd name="T6" fmla="*/ 14 w 48"/>
                <a:gd name="T7" fmla="*/ 41 h 359"/>
                <a:gd name="T8" fmla="*/ 0 w 48"/>
                <a:gd name="T9" fmla="*/ 0 h 359"/>
                <a:gd name="T10" fmla="*/ 44 w 48"/>
                <a:gd name="T11" fmla="*/ 2 h 359"/>
                <a:gd name="T12" fmla="*/ 0 60000 65536"/>
                <a:gd name="T13" fmla="*/ 0 60000 65536"/>
                <a:gd name="T14" fmla="*/ 0 60000 65536"/>
                <a:gd name="T15" fmla="*/ 0 60000 65536"/>
                <a:gd name="T16" fmla="*/ 0 60000 65536"/>
                <a:gd name="T17" fmla="*/ 0 60000 65536"/>
                <a:gd name="T18" fmla="*/ 0 w 48"/>
                <a:gd name="T19" fmla="*/ 0 h 359"/>
                <a:gd name="T20" fmla="*/ 48 w 48"/>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48" h="359">
                  <a:moveTo>
                    <a:pt x="44" y="2"/>
                  </a:moveTo>
                  <a:cubicBezTo>
                    <a:pt x="47" y="61"/>
                    <a:pt x="48" y="298"/>
                    <a:pt x="44" y="357"/>
                  </a:cubicBezTo>
                  <a:lnTo>
                    <a:pt x="20" y="359"/>
                  </a:lnTo>
                  <a:lnTo>
                    <a:pt x="14" y="41"/>
                  </a:lnTo>
                  <a:lnTo>
                    <a:pt x="0" y="0"/>
                  </a:lnTo>
                  <a:lnTo>
                    <a:pt x="44" y="2"/>
                  </a:lnTo>
                  <a:close/>
                </a:path>
              </a:pathLst>
            </a:custGeom>
            <a:solidFill>
              <a:srgbClr val="FF6600"/>
            </a:solidFill>
            <a:ln w="9525">
              <a:solidFill>
                <a:srgbClr val="FF6600"/>
              </a:solidFill>
              <a:round/>
            </a:ln>
          </p:spPr>
          <p:txBody>
            <a:bodyPr wrap="none">
              <a:spAutoFit/>
            </a:bodyPr>
            <a:lstStyle/>
            <a:p>
              <a:endParaRPr lang="zh-CN" altLang="en-US"/>
            </a:p>
          </p:txBody>
        </p:sp>
        <p:sp>
          <p:nvSpPr>
            <p:cNvPr id="19550" name="Freeform 14"/>
            <p:cNvSpPr/>
            <p:nvPr/>
          </p:nvSpPr>
          <p:spPr bwMode="auto">
            <a:xfrm flipH="1">
              <a:off x="3310" y="2024"/>
              <a:ext cx="48" cy="359"/>
            </a:xfrm>
            <a:custGeom>
              <a:avLst/>
              <a:gdLst>
                <a:gd name="T0" fmla="*/ 44 w 48"/>
                <a:gd name="T1" fmla="*/ 2 h 359"/>
                <a:gd name="T2" fmla="*/ 44 w 48"/>
                <a:gd name="T3" fmla="*/ 357 h 359"/>
                <a:gd name="T4" fmla="*/ 20 w 48"/>
                <a:gd name="T5" fmla="*/ 359 h 359"/>
                <a:gd name="T6" fmla="*/ 14 w 48"/>
                <a:gd name="T7" fmla="*/ 41 h 359"/>
                <a:gd name="T8" fmla="*/ 0 w 48"/>
                <a:gd name="T9" fmla="*/ 0 h 359"/>
                <a:gd name="T10" fmla="*/ 44 w 48"/>
                <a:gd name="T11" fmla="*/ 2 h 359"/>
                <a:gd name="T12" fmla="*/ 0 60000 65536"/>
                <a:gd name="T13" fmla="*/ 0 60000 65536"/>
                <a:gd name="T14" fmla="*/ 0 60000 65536"/>
                <a:gd name="T15" fmla="*/ 0 60000 65536"/>
                <a:gd name="T16" fmla="*/ 0 60000 65536"/>
                <a:gd name="T17" fmla="*/ 0 60000 65536"/>
                <a:gd name="T18" fmla="*/ 0 w 48"/>
                <a:gd name="T19" fmla="*/ 0 h 359"/>
                <a:gd name="T20" fmla="*/ 48 w 48"/>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48" h="359">
                  <a:moveTo>
                    <a:pt x="44" y="2"/>
                  </a:moveTo>
                  <a:cubicBezTo>
                    <a:pt x="47" y="61"/>
                    <a:pt x="48" y="298"/>
                    <a:pt x="44" y="357"/>
                  </a:cubicBezTo>
                  <a:lnTo>
                    <a:pt x="20" y="359"/>
                  </a:lnTo>
                  <a:lnTo>
                    <a:pt x="14" y="41"/>
                  </a:lnTo>
                  <a:lnTo>
                    <a:pt x="0" y="0"/>
                  </a:lnTo>
                  <a:lnTo>
                    <a:pt x="44" y="2"/>
                  </a:lnTo>
                  <a:close/>
                </a:path>
              </a:pathLst>
            </a:custGeom>
            <a:solidFill>
              <a:srgbClr val="FF6600"/>
            </a:solidFill>
            <a:ln w="9525">
              <a:solidFill>
                <a:srgbClr val="FF6600"/>
              </a:solidFill>
              <a:round/>
            </a:ln>
          </p:spPr>
          <p:txBody>
            <a:bodyPr wrap="none">
              <a:spAutoFit/>
            </a:bodyPr>
            <a:lstStyle/>
            <a:p>
              <a:endParaRPr lang="zh-CN" altLang="en-US"/>
            </a:p>
          </p:txBody>
        </p:sp>
        <p:sp>
          <p:nvSpPr>
            <p:cNvPr id="19551" name="Rectangle 15"/>
            <p:cNvSpPr>
              <a:spLocks noChangeArrowheads="1"/>
            </p:cNvSpPr>
            <p:nvPr/>
          </p:nvSpPr>
          <p:spPr bwMode="auto">
            <a:xfrm>
              <a:off x="2172" y="2024"/>
              <a:ext cx="1134" cy="354"/>
            </a:xfrm>
            <a:prstGeom prst="rect">
              <a:avLst/>
            </a:prstGeom>
            <a:solidFill>
              <a:srgbClr val="CC9900"/>
            </a:solidFill>
            <a:ln w="9525" algn="ctr">
              <a:solidFill>
                <a:srgbClr val="CC9900"/>
              </a:solidFill>
              <a:miter lim="800000"/>
            </a:ln>
          </p:spPr>
          <p:txBody>
            <a:bodyPr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endParaRPr lang="zh-CN" altLang="en-US"/>
            </a:p>
          </p:txBody>
        </p:sp>
      </p:grpSp>
      <p:sp>
        <p:nvSpPr>
          <p:cNvPr id="1020944" name="Rectangle 16" descr="大纸屑"/>
          <p:cNvSpPr>
            <a:spLocks noChangeArrowheads="1"/>
          </p:cNvSpPr>
          <p:nvPr/>
        </p:nvSpPr>
        <p:spPr bwMode="auto">
          <a:xfrm>
            <a:off x="5078413" y="4318000"/>
            <a:ext cx="1800225" cy="201613"/>
          </a:xfrm>
          <a:prstGeom prst="rect">
            <a:avLst/>
          </a:prstGeom>
          <a:blipFill dpi="0" rotWithShape="0">
            <a:blip r:embed="rId2"/>
            <a:srcRect/>
            <a:tile tx="0" ty="0" sx="100000" sy="100000" flip="none" algn="tl"/>
          </a:blipFill>
          <a:ln w="9525" algn="ctr">
            <a:solidFill>
              <a:srgbClr val="993300"/>
            </a:solidFill>
            <a:miter lim="800000"/>
          </a:ln>
        </p:spPr>
        <p:txBody>
          <a:bodyPr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020945" name="Rectangle 17"/>
          <p:cNvSpPr>
            <a:spLocks noChangeArrowheads="1"/>
          </p:cNvSpPr>
          <p:nvPr/>
        </p:nvSpPr>
        <p:spPr bwMode="auto">
          <a:xfrm>
            <a:off x="5078413" y="3965575"/>
            <a:ext cx="1800225" cy="346075"/>
          </a:xfrm>
          <a:prstGeom prst="rect">
            <a:avLst/>
          </a:prstGeom>
          <a:solidFill>
            <a:schemeClr val="accent1"/>
          </a:solidFill>
          <a:ln w="9525" algn="ctr">
            <a:solidFill>
              <a:srgbClr val="000000"/>
            </a:solidFill>
            <a:miter lim="800000"/>
          </a:ln>
        </p:spPr>
        <p:txBody>
          <a:bodyPr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endParaRPr lang="zh-CN" altLang="en-US"/>
          </a:p>
        </p:txBody>
      </p:sp>
      <p:grpSp>
        <p:nvGrpSpPr>
          <p:cNvPr id="4" name="Group 18"/>
          <p:cNvGrpSpPr/>
          <p:nvPr/>
        </p:nvGrpSpPr>
        <p:grpSpPr bwMode="auto">
          <a:xfrm>
            <a:off x="5078413" y="3590925"/>
            <a:ext cx="1800225" cy="373063"/>
            <a:chOff x="3108" y="2262"/>
            <a:chExt cx="1134" cy="235"/>
          </a:xfrm>
        </p:grpSpPr>
        <p:sp>
          <p:nvSpPr>
            <p:cNvPr id="19539" name="Line 19"/>
            <p:cNvSpPr>
              <a:spLocks noChangeShapeType="1"/>
            </p:cNvSpPr>
            <p:nvPr/>
          </p:nvSpPr>
          <p:spPr bwMode="auto">
            <a:xfrm>
              <a:off x="3108" y="2268"/>
              <a:ext cx="0" cy="227"/>
            </a:xfrm>
            <a:prstGeom prst="line">
              <a:avLst/>
            </a:prstGeom>
            <a:noFill/>
            <a:ln w="28575">
              <a:solidFill>
                <a:srgbClr val="000000"/>
              </a:solidFill>
              <a:roun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9540" name="Line 20"/>
            <p:cNvSpPr>
              <a:spLocks noChangeShapeType="1"/>
            </p:cNvSpPr>
            <p:nvPr/>
          </p:nvSpPr>
          <p:spPr bwMode="auto">
            <a:xfrm>
              <a:off x="3242" y="2264"/>
              <a:ext cx="0" cy="227"/>
            </a:xfrm>
            <a:prstGeom prst="line">
              <a:avLst/>
            </a:prstGeom>
            <a:noFill/>
            <a:ln w="28575">
              <a:solidFill>
                <a:srgbClr val="000000"/>
              </a:solidFill>
              <a:roun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9541" name="Line 21"/>
            <p:cNvSpPr>
              <a:spLocks noChangeShapeType="1"/>
            </p:cNvSpPr>
            <p:nvPr/>
          </p:nvSpPr>
          <p:spPr bwMode="auto">
            <a:xfrm>
              <a:off x="3370" y="2270"/>
              <a:ext cx="0" cy="227"/>
            </a:xfrm>
            <a:prstGeom prst="line">
              <a:avLst/>
            </a:prstGeom>
            <a:noFill/>
            <a:ln w="28575">
              <a:solidFill>
                <a:srgbClr val="000000"/>
              </a:solidFill>
              <a:roun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9542" name="Line 22"/>
            <p:cNvSpPr>
              <a:spLocks noChangeShapeType="1"/>
            </p:cNvSpPr>
            <p:nvPr/>
          </p:nvSpPr>
          <p:spPr bwMode="auto">
            <a:xfrm>
              <a:off x="3494" y="2266"/>
              <a:ext cx="0" cy="227"/>
            </a:xfrm>
            <a:prstGeom prst="line">
              <a:avLst/>
            </a:prstGeom>
            <a:noFill/>
            <a:ln w="28575">
              <a:solidFill>
                <a:srgbClr val="000000"/>
              </a:solidFill>
              <a:roun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9543" name="Line 23"/>
            <p:cNvSpPr>
              <a:spLocks noChangeShapeType="1"/>
            </p:cNvSpPr>
            <p:nvPr/>
          </p:nvSpPr>
          <p:spPr bwMode="auto">
            <a:xfrm>
              <a:off x="3613" y="2268"/>
              <a:ext cx="0" cy="227"/>
            </a:xfrm>
            <a:prstGeom prst="line">
              <a:avLst/>
            </a:prstGeom>
            <a:noFill/>
            <a:ln w="28575">
              <a:solidFill>
                <a:srgbClr val="000000"/>
              </a:solidFill>
              <a:roun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9544" name="Line 24"/>
            <p:cNvSpPr>
              <a:spLocks noChangeShapeType="1"/>
            </p:cNvSpPr>
            <p:nvPr/>
          </p:nvSpPr>
          <p:spPr bwMode="auto">
            <a:xfrm>
              <a:off x="3745" y="2264"/>
              <a:ext cx="0" cy="227"/>
            </a:xfrm>
            <a:prstGeom prst="line">
              <a:avLst/>
            </a:prstGeom>
            <a:noFill/>
            <a:ln w="28575">
              <a:solidFill>
                <a:srgbClr val="000000"/>
              </a:solidFill>
              <a:roun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9545" name="Line 25"/>
            <p:cNvSpPr>
              <a:spLocks noChangeShapeType="1"/>
            </p:cNvSpPr>
            <p:nvPr/>
          </p:nvSpPr>
          <p:spPr bwMode="auto">
            <a:xfrm>
              <a:off x="3875" y="2270"/>
              <a:ext cx="0" cy="227"/>
            </a:xfrm>
            <a:prstGeom prst="line">
              <a:avLst/>
            </a:prstGeom>
            <a:noFill/>
            <a:ln w="28575">
              <a:solidFill>
                <a:srgbClr val="000000"/>
              </a:solidFill>
              <a:roun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9546" name="Line 26"/>
            <p:cNvSpPr>
              <a:spLocks noChangeShapeType="1"/>
            </p:cNvSpPr>
            <p:nvPr/>
          </p:nvSpPr>
          <p:spPr bwMode="auto">
            <a:xfrm>
              <a:off x="4001" y="2266"/>
              <a:ext cx="0" cy="227"/>
            </a:xfrm>
            <a:prstGeom prst="line">
              <a:avLst/>
            </a:prstGeom>
            <a:noFill/>
            <a:ln w="28575">
              <a:solidFill>
                <a:srgbClr val="000000"/>
              </a:solidFill>
              <a:roun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9547" name="Line 27"/>
            <p:cNvSpPr>
              <a:spLocks noChangeShapeType="1"/>
            </p:cNvSpPr>
            <p:nvPr/>
          </p:nvSpPr>
          <p:spPr bwMode="auto">
            <a:xfrm>
              <a:off x="4120" y="2266"/>
              <a:ext cx="0" cy="227"/>
            </a:xfrm>
            <a:prstGeom prst="line">
              <a:avLst/>
            </a:prstGeom>
            <a:noFill/>
            <a:ln w="28575">
              <a:solidFill>
                <a:srgbClr val="000000"/>
              </a:solidFill>
              <a:roun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9548" name="Line 28"/>
            <p:cNvSpPr>
              <a:spLocks noChangeShapeType="1"/>
            </p:cNvSpPr>
            <p:nvPr/>
          </p:nvSpPr>
          <p:spPr bwMode="auto">
            <a:xfrm>
              <a:off x="4242" y="2262"/>
              <a:ext cx="0" cy="227"/>
            </a:xfrm>
            <a:prstGeom prst="line">
              <a:avLst/>
            </a:prstGeom>
            <a:noFill/>
            <a:ln w="28575">
              <a:solidFill>
                <a:srgbClr val="000000"/>
              </a:solidFill>
              <a:roun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grpSp>
      <p:grpSp>
        <p:nvGrpSpPr>
          <p:cNvPr id="5" name="Group 29"/>
          <p:cNvGrpSpPr/>
          <p:nvPr/>
        </p:nvGrpSpPr>
        <p:grpSpPr bwMode="auto">
          <a:xfrm>
            <a:off x="4311650" y="1819275"/>
            <a:ext cx="2028825" cy="2132013"/>
            <a:chOff x="1687" y="318"/>
            <a:chExt cx="1278" cy="1343"/>
          </a:xfrm>
        </p:grpSpPr>
        <p:sp>
          <p:nvSpPr>
            <p:cNvPr id="19525" name="Freeform 30"/>
            <p:cNvSpPr/>
            <p:nvPr/>
          </p:nvSpPr>
          <p:spPr bwMode="auto">
            <a:xfrm>
              <a:off x="2739" y="318"/>
              <a:ext cx="3" cy="1343"/>
            </a:xfrm>
            <a:custGeom>
              <a:avLst/>
              <a:gdLst>
                <a:gd name="T0" fmla="*/ 3 w 3"/>
                <a:gd name="T1" fmla="*/ 0 h 1343"/>
                <a:gd name="T2" fmla="*/ 0 w 3"/>
                <a:gd name="T3" fmla="*/ 1343 h 1343"/>
                <a:gd name="T4" fmla="*/ 0 60000 65536"/>
                <a:gd name="T5" fmla="*/ 0 60000 65536"/>
                <a:gd name="T6" fmla="*/ 0 w 3"/>
                <a:gd name="T7" fmla="*/ 0 h 1343"/>
                <a:gd name="T8" fmla="*/ 3 w 3"/>
                <a:gd name="T9" fmla="*/ 1343 h 1343"/>
              </a:gdLst>
              <a:ahLst/>
              <a:cxnLst>
                <a:cxn ang="T4">
                  <a:pos x="T0" y="T1"/>
                </a:cxn>
                <a:cxn ang="T5">
                  <a:pos x="T2" y="T3"/>
                </a:cxn>
              </a:cxnLst>
              <a:rect l="T6" t="T7" r="T8" b="T9"/>
              <a:pathLst>
                <a:path w="3" h="1343">
                  <a:moveTo>
                    <a:pt x="3" y="0"/>
                  </a:moveTo>
                  <a:lnTo>
                    <a:pt x="0" y="1343"/>
                  </a:lnTo>
                </a:path>
              </a:pathLst>
            </a:custGeom>
            <a:noFill/>
            <a:ln w="76200">
              <a:pattFill prst="narVert">
                <a:fgClr>
                  <a:srgbClr val="A50021"/>
                </a:fgClr>
                <a:bgClr>
                  <a:schemeClr val="tx1"/>
                </a:bgClr>
              </a:pattFill>
              <a:round/>
            </a:ln>
            <a:extLst>
              <a:ext uri="{909E8E84-426E-40DD-AFC4-6F175D3DCCD1}">
                <a14:hiddenFill xmlns:a14="http://schemas.microsoft.com/office/drawing/2010/main">
                  <a:solidFill>
                    <a:srgbClr val="FFFFFF"/>
                  </a:solidFill>
                </a14:hiddenFill>
              </a:ext>
            </a:extLst>
          </p:spPr>
          <p:txBody>
            <a:bodyPr wrap="none">
              <a:spAutoFit/>
            </a:bodyPr>
            <a:lstStyle/>
            <a:p>
              <a:endParaRPr lang="zh-CN" altLang="en-US"/>
            </a:p>
          </p:txBody>
        </p:sp>
        <p:sp>
          <p:nvSpPr>
            <p:cNvPr id="19526" name="Oval 31"/>
            <p:cNvSpPr>
              <a:spLocks noChangeArrowheads="1"/>
            </p:cNvSpPr>
            <p:nvPr/>
          </p:nvSpPr>
          <p:spPr bwMode="auto">
            <a:xfrm>
              <a:off x="2511" y="845"/>
              <a:ext cx="454" cy="454"/>
            </a:xfrm>
            <a:prstGeom prst="ellipse">
              <a:avLst/>
            </a:prstGeom>
            <a:solidFill>
              <a:schemeClr val="accent1"/>
            </a:solidFill>
            <a:ln w="9525" algn="ctr">
              <a:solidFill>
                <a:srgbClr val="000000"/>
              </a:solidFill>
              <a:round/>
            </a:ln>
          </p:spPr>
          <p:txBody>
            <a:bodyPr wrap="none"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9527" name="Freeform 32"/>
            <p:cNvSpPr/>
            <p:nvPr/>
          </p:nvSpPr>
          <p:spPr bwMode="auto">
            <a:xfrm>
              <a:off x="2702" y="932"/>
              <a:ext cx="147" cy="186"/>
            </a:xfrm>
            <a:custGeom>
              <a:avLst/>
              <a:gdLst>
                <a:gd name="T0" fmla="*/ 0 w 147"/>
                <a:gd name="T1" fmla="*/ 186 h 186"/>
                <a:gd name="T2" fmla="*/ 147 w 147"/>
                <a:gd name="T3" fmla="*/ 0 h 186"/>
                <a:gd name="T4" fmla="*/ 0 60000 65536"/>
                <a:gd name="T5" fmla="*/ 0 60000 65536"/>
                <a:gd name="T6" fmla="*/ 0 w 147"/>
                <a:gd name="T7" fmla="*/ 0 h 186"/>
                <a:gd name="T8" fmla="*/ 147 w 147"/>
                <a:gd name="T9" fmla="*/ 186 h 186"/>
              </a:gdLst>
              <a:ahLst/>
              <a:cxnLst>
                <a:cxn ang="T4">
                  <a:pos x="T0" y="T1"/>
                </a:cxn>
                <a:cxn ang="T5">
                  <a:pos x="T2" y="T3"/>
                </a:cxn>
              </a:cxnLst>
              <a:rect l="T6" t="T7" r="T8" b="T9"/>
              <a:pathLst>
                <a:path w="147" h="186">
                  <a:moveTo>
                    <a:pt x="0" y="186"/>
                  </a:moveTo>
                  <a:lnTo>
                    <a:pt x="147" y="0"/>
                  </a:lnTo>
                </a:path>
              </a:pathLst>
            </a:custGeom>
            <a:noFill/>
            <a:ln w="9525">
              <a:solidFill>
                <a:srgbClr val="000000"/>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wrap="none">
              <a:spAutoFit/>
            </a:bodyPr>
            <a:lstStyle/>
            <a:p>
              <a:endParaRPr lang="zh-CN" altLang="en-US"/>
            </a:p>
          </p:txBody>
        </p:sp>
        <p:sp>
          <p:nvSpPr>
            <p:cNvPr id="19528" name="Oval 33"/>
            <p:cNvSpPr>
              <a:spLocks noChangeAspect="1" noChangeArrowheads="1"/>
            </p:cNvSpPr>
            <p:nvPr/>
          </p:nvSpPr>
          <p:spPr bwMode="auto">
            <a:xfrm>
              <a:off x="2728" y="1059"/>
              <a:ext cx="23" cy="23"/>
            </a:xfrm>
            <a:prstGeom prst="ellipse">
              <a:avLst/>
            </a:prstGeom>
            <a:solidFill>
              <a:schemeClr val="accent1"/>
            </a:solidFill>
            <a:ln w="9525" algn="ctr">
              <a:solidFill>
                <a:srgbClr val="000000"/>
              </a:solidFill>
              <a:round/>
            </a:ln>
          </p:spPr>
          <p:txBody>
            <a:bodyPr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9529" name="Line 34"/>
            <p:cNvSpPr>
              <a:spLocks noChangeShapeType="1"/>
            </p:cNvSpPr>
            <p:nvPr/>
          </p:nvSpPr>
          <p:spPr bwMode="auto">
            <a:xfrm flipH="1">
              <a:off x="1740" y="1071"/>
              <a:ext cx="771" cy="0"/>
            </a:xfrm>
            <a:prstGeom prst="line">
              <a:avLst/>
            </a:prstGeom>
            <a:noFill/>
            <a:ln w="57150">
              <a:solidFill>
                <a:srgbClr val="00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grpSp>
          <p:nvGrpSpPr>
            <p:cNvPr id="19530" name="Group 35"/>
            <p:cNvGrpSpPr/>
            <p:nvPr/>
          </p:nvGrpSpPr>
          <p:grpSpPr bwMode="auto">
            <a:xfrm>
              <a:off x="1687" y="934"/>
              <a:ext cx="49" cy="318"/>
              <a:chOff x="1687" y="934"/>
              <a:chExt cx="49" cy="318"/>
            </a:xfrm>
          </p:grpSpPr>
          <p:sp>
            <p:nvSpPr>
              <p:cNvPr id="19531" name="Line 36"/>
              <p:cNvSpPr>
                <a:spLocks noChangeShapeType="1"/>
              </p:cNvSpPr>
              <p:nvPr/>
            </p:nvSpPr>
            <p:spPr bwMode="auto">
              <a:xfrm>
                <a:off x="1735" y="935"/>
                <a:ext cx="0" cy="272"/>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9532" name="Line 37"/>
              <p:cNvSpPr>
                <a:spLocks noChangeShapeType="1"/>
              </p:cNvSpPr>
              <p:nvPr/>
            </p:nvSpPr>
            <p:spPr bwMode="auto">
              <a:xfrm flipH="1">
                <a:off x="1691" y="934"/>
                <a:ext cx="45" cy="46"/>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9533" name="Line 38"/>
              <p:cNvSpPr>
                <a:spLocks noChangeShapeType="1"/>
              </p:cNvSpPr>
              <p:nvPr/>
            </p:nvSpPr>
            <p:spPr bwMode="auto">
              <a:xfrm flipH="1">
                <a:off x="1691" y="980"/>
                <a:ext cx="45" cy="46"/>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9534" name="Line 39"/>
              <p:cNvSpPr>
                <a:spLocks noChangeShapeType="1"/>
              </p:cNvSpPr>
              <p:nvPr/>
            </p:nvSpPr>
            <p:spPr bwMode="auto">
              <a:xfrm flipH="1">
                <a:off x="1689" y="1026"/>
                <a:ext cx="45" cy="46"/>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9535" name="Line 40"/>
              <p:cNvSpPr>
                <a:spLocks noChangeShapeType="1"/>
              </p:cNvSpPr>
              <p:nvPr/>
            </p:nvSpPr>
            <p:spPr bwMode="auto">
              <a:xfrm flipH="1">
                <a:off x="1689" y="1072"/>
                <a:ext cx="45" cy="46"/>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9536" name="Line 41"/>
              <p:cNvSpPr>
                <a:spLocks noChangeShapeType="1"/>
              </p:cNvSpPr>
              <p:nvPr/>
            </p:nvSpPr>
            <p:spPr bwMode="auto">
              <a:xfrm flipH="1">
                <a:off x="1689" y="1114"/>
                <a:ext cx="45" cy="46"/>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9537" name="Line 42"/>
              <p:cNvSpPr>
                <a:spLocks noChangeShapeType="1"/>
              </p:cNvSpPr>
              <p:nvPr/>
            </p:nvSpPr>
            <p:spPr bwMode="auto">
              <a:xfrm flipH="1">
                <a:off x="1689" y="1160"/>
                <a:ext cx="45" cy="46"/>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9538" name="Line 43"/>
              <p:cNvSpPr>
                <a:spLocks noChangeShapeType="1"/>
              </p:cNvSpPr>
              <p:nvPr/>
            </p:nvSpPr>
            <p:spPr bwMode="auto">
              <a:xfrm flipH="1">
                <a:off x="1687" y="1206"/>
                <a:ext cx="45" cy="46"/>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grpSp>
      </p:grpSp>
      <p:grpSp>
        <p:nvGrpSpPr>
          <p:cNvPr id="7" name="Group 44"/>
          <p:cNvGrpSpPr/>
          <p:nvPr/>
        </p:nvGrpSpPr>
        <p:grpSpPr bwMode="auto">
          <a:xfrm>
            <a:off x="4186238" y="4221163"/>
            <a:ext cx="3595687" cy="263525"/>
            <a:chOff x="1608" y="1831"/>
            <a:chExt cx="2265" cy="166"/>
          </a:xfrm>
        </p:grpSpPr>
        <p:grpSp>
          <p:nvGrpSpPr>
            <p:cNvPr id="19513" name="Group 45"/>
            <p:cNvGrpSpPr/>
            <p:nvPr/>
          </p:nvGrpSpPr>
          <p:grpSpPr bwMode="auto">
            <a:xfrm>
              <a:off x="1608" y="1831"/>
              <a:ext cx="561" cy="163"/>
              <a:chOff x="1608" y="1831"/>
              <a:chExt cx="561" cy="163"/>
            </a:xfrm>
          </p:grpSpPr>
          <p:sp>
            <p:nvSpPr>
              <p:cNvPr id="19520" name="Freeform 46"/>
              <p:cNvSpPr/>
              <p:nvPr/>
            </p:nvSpPr>
            <p:spPr bwMode="auto">
              <a:xfrm>
                <a:off x="1608" y="1921"/>
                <a:ext cx="561" cy="2"/>
              </a:xfrm>
              <a:custGeom>
                <a:avLst/>
                <a:gdLst>
                  <a:gd name="T0" fmla="*/ 0 w 561"/>
                  <a:gd name="T1" fmla="*/ 0 h 2"/>
                  <a:gd name="T2" fmla="*/ 561 w 561"/>
                  <a:gd name="T3" fmla="*/ 2 h 2"/>
                  <a:gd name="T4" fmla="*/ 0 60000 65536"/>
                  <a:gd name="T5" fmla="*/ 0 60000 65536"/>
                  <a:gd name="T6" fmla="*/ 0 w 561"/>
                  <a:gd name="T7" fmla="*/ 0 h 2"/>
                  <a:gd name="T8" fmla="*/ 561 w 561"/>
                  <a:gd name="T9" fmla="*/ 2 h 2"/>
                </a:gdLst>
                <a:ahLst/>
                <a:cxnLst>
                  <a:cxn ang="T4">
                    <a:pos x="T0" y="T1"/>
                  </a:cxn>
                  <a:cxn ang="T5">
                    <a:pos x="T2" y="T3"/>
                  </a:cxn>
                </a:cxnLst>
                <a:rect l="T6" t="T7" r="T8" b="T9"/>
                <a:pathLst>
                  <a:path w="561" h="2">
                    <a:moveTo>
                      <a:pt x="0" y="0"/>
                    </a:moveTo>
                    <a:lnTo>
                      <a:pt x="561" y="2"/>
                    </a:lnTo>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wrap="none">
                <a:spAutoFit/>
              </a:bodyPr>
              <a:lstStyle/>
              <a:p>
                <a:endParaRPr lang="zh-CN" altLang="en-US"/>
              </a:p>
            </p:txBody>
          </p:sp>
          <p:sp>
            <p:nvSpPr>
              <p:cNvPr id="19521" name="AutoShape 47"/>
              <p:cNvSpPr>
                <a:spLocks noChangeArrowheads="1"/>
              </p:cNvSpPr>
              <p:nvPr/>
            </p:nvSpPr>
            <p:spPr bwMode="auto">
              <a:xfrm flipV="1">
                <a:off x="1721" y="1831"/>
                <a:ext cx="136" cy="90"/>
              </a:xfrm>
              <a:prstGeom prst="triangle">
                <a:avLst>
                  <a:gd name="adj" fmla="val 50000"/>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9522" name="Line 48"/>
              <p:cNvSpPr>
                <a:spLocks noChangeShapeType="1"/>
              </p:cNvSpPr>
              <p:nvPr/>
            </p:nvSpPr>
            <p:spPr bwMode="auto">
              <a:xfrm>
                <a:off x="1701" y="1947"/>
                <a:ext cx="182"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9523" name="Line 49"/>
              <p:cNvSpPr>
                <a:spLocks noChangeShapeType="1"/>
              </p:cNvSpPr>
              <p:nvPr/>
            </p:nvSpPr>
            <p:spPr bwMode="auto">
              <a:xfrm>
                <a:off x="1726" y="1969"/>
                <a:ext cx="136"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9524" name="Line 50"/>
              <p:cNvSpPr>
                <a:spLocks noChangeShapeType="1"/>
              </p:cNvSpPr>
              <p:nvPr/>
            </p:nvSpPr>
            <p:spPr bwMode="auto">
              <a:xfrm>
                <a:off x="1746" y="1994"/>
                <a:ext cx="91"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grpSp>
        <p:grpSp>
          <p:nvGrpSpPr>
            <p:cNvPr id="19514" name="Group 51"/>
            <p:cNvGrpSpPr/>
            <p:nvPr/>
          </p:nvGrpSpPr>
          <p:grpSpPr bwMode="auto">
            <a:xfrm>
              <a:off x="3312" y="1834"/>
              <a:ext cx="561" cy="163"/>
              <a:chOff x="3312" y="1834"/>
              <a:chExt cx="561" cy="163"/>
            </a:xfrm>
          </p:grpSpPr>
          <p:sp>
            <p:nvSpPr>
              <p:cNvPr id="19515" name="Freeform 52"/>
              <p:cNvSpPr/>
              <p:nvPr/>
            </p:nvSpPr>
            <p:spPr bwMode="auto">
              <a:xfrm>
                <a:off x="3312" y="1924"/>
                <a:ext cx="561" cy="2"/>
              </a:xfrm>
              <a:custGeom>
                <a:avLst/>
                <a:gdLst>
                  <a:gd name="T0" fmla="*/ 0 w 561"/>
                  <a:gd name="T1" fmla="*/ 0 h 2"/>
                  <a:gd name="T2" fmla="*/ 561 w 561"/>
                  <a:gd name="T3" fmla="*/ 2 h 2"/>
                  <a:gd name="T4" fmla="*/ 0 60000 65536"/>
                  <a:gd name="T5" fmla="*/ 0 60000 65536"/>
                  <a:gd name="T6" fmla="*/ 0 w 561"/>
                  <a:gd name="T7" fmla="*/ 0 h 2"/>
                  <a:gd name="T8" fmla="*/ 561 w 561"/>
                  <a:gd name="T9" fmla="*/ 2 h 2"/>
                </a:gdLst>
                <a:ahLst/>
                <a:cxnLst>
                  <a:cxn ang="T4">
                    <a:pos x="T0" y="T1"/>
                  </a:cxn>
                  <a:cxn ang="T5">
                    <a:pos x="T2" y="T3"/>
                  </a:cxn>
                </a:cxnLst>
                <a:rect l="T6" t="T7" r="T8" b="T9"/>
                <a:pathLst>
                  <a:path w="561" h="2">
                    <a:moveTo>
                      <a:pt x="0" y="0"/>
                    </a:moveTo>
                    <a:lnTo>
                      <a:pt x="561" y="2"/>
                    </a:lnTo>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wrap="none">
                <a:spAutoFit/>
              </a:bodyPr>
              <a:lstStyle/>
              <a:p>
                <a:endParaRPr lang="zh-CN" altLang="en-US"/>
              </a:p>
            </p:txBody>
          </p:sp>
          <p:sp>
            <p:nvSpPr>
              <p:cNvPr id="19516" name="AutoShape 53"/>
              <p:cNvSpPr>
                <a:spLocks noChangeArrowheads="1"/>
              </p:cNvSpPr>
              <p:nvPr/>
            </p:nvSpPr>
            <p:spPr bwMode="auto">
              <a:xfrm flipV="1">
                <a:off x="3625" y="1834"/>
                <a:ext cx="136" cy="90"/>
              </a:xfrm>
              <a:prstGeom prst="triangle">
                <a:avLst>
                  <a:gd name="adj" fmla="val 50000"/>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9517" name="Line 54"/>
              <p:cNvSpPr>
                <a:spLocks noChangeShapeType="1"/>
              </p:cNvSpPr>
              <p:nvPr/>
            </p:nvSpPr>
            <p:spPr bwMode="auto">
              <a:xfrm>
                <a:off x="3605" y="1950"/>
                <a:ext cx="182"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9518" name="Line 55"/>
              <p:cNvSpPr>
                <a:spLocks noChangeShapeType="1"/>
              </p:cNvSpPr>
              <p:nvPr/>
            </p:nvSpPr>
            <p:spPr bwMode="auto">
              <a:xfrm>
                <a:off x="3630" y="1972"/>
                <a:ext cx="136"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9519" name="Line 56"/>
              <p:cNvSpPr>
                <a:spLocks noChangeShapeType="1"/>
              </p:cNvSpPr>
              <p:nvPr/>
            </p:nvSpPr>
            <p:spPr bwMode="auto">
              <a:xfrm>
                <a:off x="3650" y="1997"/>
                <a:ext cx="91"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grpSp>
      </p:grpSp>
      <p:sp>
        <p:nvSpPr>
          <p:cNvPr id="1020985" name="AutoShape 57"/>
          <p:cNvSpPr>
            <a:spLocks noChangeArrowheads="1"/>
          </p:cNvSpPr>
          <p:nvPr/>
        </p:nvSpPr>
        <p:spPr bwMode="auto">
          <a:xfrm>
            <a:off x="8197850" y="4095750"/>
            <a:ext cx="695325" cy="412750"/>
          </a:xfrm>
          <a:prstGeom prst="wedgeRoundRectCallout">
            <a:avLst>
              <a:gd name="adj1" fmla="val -84931"/>
              <a:gd name="adj2" fmla="val 76153"/>
              <a:gd name="adj3" fmla="val 16667"/>
            </a:avLst>
          </a:prstGeom>
          <a:solidFill>
            <a:srgbClr val="FFFFFF"/>
          </a:solidFill>
          <a:ln w="9525" algn="ctr">
            <a:solidFill>
              <a:srgbClr val="000000"/>
            </a:solidFill>
            <a:miter lim="800000"/>
          </a:ln>
        </p:spPr>
        <p:txBody>
          <a:bodyPr lIns="36000" tIns="36000" rIns="36000" bIns="3600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a:latin typeface="黑体" panose="02010609060101010101" pitchFamily="49" charset="-122"/>
                <a:ea typeface="黑体" panose="02010609060101010101" pitchFamily="49" charset="-122"/>
              </a:rPr>
              <a:t>水槽</a:t>
            </a:r>
            <a:endParaRPr lang="zh-CN" altLang="en-US">
              <a:latin typeface="黑体" panose="02010609060101010101" pitchFamily="49" charset="-122"/>
              <a:ea typeface="黑体" panose="02010609060101010101" pitchFamily="49" charset="-122"/>
            </a:endParaRPr>
          </a:p>
        </p:txBody>
      </p:sp>
      <p:sp>
        <p:nvSpPr>
          <p:cNvPr id="1020986" name="AutoShape 58"/>
          <p:cNvSpPr>
            <a:spLocks noChangeArrowheads="1"/>
          </p:cNvSpPr>
          <p:nvPr/>
        </p:nvSpPr>
        <p:spPr bwMode="auto">
          <a:xfrm>
            <a:off x="8269288" y="5391150"/>
            <a:ext cx="695325" cy="412750"/>
          </a:xfrm>
          <a:prstGeom prst="wedgeRoundRectCallout">
            <a:avLst>
              <a:gd name="adj1" fmla="val -207306"/>
              <a:gd name="adj2" fmla="val -129616"/>
              <a:gd name="adj3" fmla="val 16667"/>
            </a:avLst>
          </a:prstGeom>
          <a:solidFill>
            <a:srgbClr val="FFFFFF"/>
          </a:solidFill>
          <a:ln w="9525" algn="ctr">
            <a:solidFill>
              <a:srgbClr val="000000"/>
            </a:solidFill>
            <a:miter lim="800000"/>
          </a:ln>
        </p:spPr>
        <p:txBody>
          <a:bodyPr lIns="36000" tIns="36000" rIns="36000" bIns="3600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a:latin typeface="黑体" panose="02010609060101010101" pitchFamily="49" charset="-122"/>
                <a:ea typeface="黑体" panose="02010609060101010101" pitchFamily="49" charset="-122"/>
              </a:rPr>
              <a:t>内环</a:t>
            </a:r>
            <a:endParaRPr lang="zh-CN" altLang="en-US">
              <a:latin typeface="黑体" panose="02010609060101010101" pitchFamily="49" charset="-122"/>
              <a:ea typeface="黑体" panose="02010609060101010101" pitchFamily="49" charset="-122"/>
            </a:endParaRPr>
          </a:p>
        </p:txBody>
      </p:sp>
      <p:sp>
        <p:nvSpPr>
          <p:cNvPr id="1020987" name="AutoShape 59"/>
          <p:cNvSpPr>
            <a:spLocks noChangeArrowheads="1"/>
          </p:cNvSpPr>
          <p:nvPr/>
        </p:nvSpPr>
        <p:spPr bwMode="auto">
          <a:xfrm>
            <a:off x="8269288" y="4743450"/>
            <a:ext cx="695325" cy="412750"/>
          </a:xfrm>
          <a:prstGeom prst="wedgeRoundRectCallout">
            <a:avLst>
              <a:gd name="adj1" fmla="val -241097"/>
              <a:gd name="adj2" fmla="val -13079"/>
              <a:gd name="adj3" fmla="val 16667"/>
            </a:avLst>
          </a:prstGeom>
          <a:solidFill>
            <a:srgbClr val="FFFFFF"/>
          </a:solidFill>
          <a:ln w="9525" algn="ctr">
            <a:solidFill>
              <a:srgbClr val="000000"/>
            </a:solidFill>
            <a:miter lim="800000"/>
          </a:ln>
        </p:spPr>
        <p:txBody>
          <a:bodyPr lIns="36000" tIns="36000" rIns="36000" bIns="3600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a:latin typeface="黑体" panose="02010609060101010101" pitchFamily="49" charset="-122"/>
                <a:ea typeface="黑体" panose="02010609060101010101" pitchFamily="49" charset="-122"/>
              </a:rPr>
              <a:t>环刀</a:t>
            </a:r>
            <a:endParaRPr lang="zh-CN" altLang="en-US">
              <a:latin typeface="黑体" panose="02010609060101010101" pitchFamily="49" charset="-122"/>
              <a:ea typeface="黑体" panose="02010609060101010101" pitchFamily="49" charset="-122"/>
            </a:endParaRPr>
          </a:p>
        </p:txBody>
      </p:sp>
      <p:sp>
        <p:nvSpPr>
          <p:cNvPr id="1020988" name="AutoShape 60"/>
          <p:cNvSpPr>
            <a:spLocks noChangeArrowheads="1"/>
          </p:cNvSpPr>
          <p:nvPr/>
        </p:nvSpPr>
        <p:spPr bwMode="auto">
          <a:xfrm>
            <a:off x="5748338" y="5680075"/>
            <a:ext cx="1008062" cy="412750"/>
          </a:xfrm>
          <a:prstGeom prst="wedgeRoundRectCallout">
            <a:avLst>
              <a:gd name="adj1" fmla="val -27009"/>
              <a:gd name="adj2" fmla="val -161537"/>
              <a:gd name="adj3" fmla="val 16667"/>
            </a:avLst>
          </a:prstGeom>
          <a:solidFill>
            <a:srgbClr val="FFFFFF"/>
          </a:solidFill>
          <a:ln w="9525" algn="ctr">
            <a:solidFill>
              <a:srgbClr val="000000"/>
            </a:solidFill>
            <a:miter lim="800000"/>
          </a:ln>
        </p:spPr>
        <p:txBody>
          <a:bodyPr lIns="36000" tIns="36000" rIns="36000" bIns="3600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dirty="0">
                <a:latin typeface="黑体" panose="02010609060101010101" pitchFamily="49" charset="-122"/>
                <a:ea typeface="黑体" panose="02010609060101010101" pitchFamily="49" charset="-122"/>
              </a:rPr>
              <a:t>透水石</a:t>
            </a:r>
            <a:endParaRPr lang="zh-CN" altLang="en-US" dirty="0">
              <a:latin typeface="黑体" panose="02010609060101010101" pitchFamily="49" charset="-122"/>
              <a:ea typeface="黑体" panose="02010609060101010101" pitchFamily="49" charset="-122"/>
            </a:endParaRPr>
          </a:p>
        </p:txBody>
      </p:sp>
      <p:sp>
        <p:nvSpPr>
          <p:cNvPr id="1020989" name="AutoShape 61"/>
          <p:cNvSpPr>
            <a:spLocks noChangeArrowheads="1"/>
          </p:cNvSpPr>
          <p:nvPr/>
        </p:nvSpPr>
        <p:spPr bwMode="auto">
          <a:xfrm>
            <a:off x="7507288" y="5994400"/>
            <a:ext cx="790575" cy="412750"/>
          </a:xfrm>
          <a:prstGeom prst="wedgeRoundRectCallout">
            <a:avLst>
              <a:gd name="adj1" fmla="val -222491"/>
              <a:gd name="adj2" fmla="val -324231"/>
              <a:gd name="adj3" fmla="val 16667"/>
            </a:avLst>
          </a:prstGeom>
          <a:solidFill>
            <a:srgbClr val="FFFFFF"/>
          </a:solidFill>
          <a:ln w="9525" algn="ctr">
            <a:solidFill>
              <a:srgbClr val="000000"/>
            </a:solidFill>
            <a:miter lim="800000"/>
          </a:ln>
        </p:spPr>
        <p:txBody>
          <a:bodyPr lIns="36000" tIns="36000" rIns="36000" bIns="3600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a:latin typeface="黑体" panose="02010609060101010101" pitchFamily="49" charset="-122"/>
                <a:ea typeface="黑体" panose="02010609060101010101" pitchFamily="49" charset="-122"/>
              </a:rPr>
              <a:t>试样</a:t>
            </a:r>
            <a:endParaRPr lang="zh-CN" altLang="en-US">
              <a:latin typeface="黑体" panose="02010609060101010101" pitchFamily="49" charset="-122"/>
              <a:ea typeface="黑体" panose="02010609060101010101" pitchFamily="49" charset="-122"/>
            </a:endParaRPr>
          </a:p>
        </p:txBody>
      </p:sp>
      <p:sp>
        <p:nvSpPr>
          <p:cNvPr id="1020990" name="AutoShape 62"/>
          <p:cNvSpPr>
            <a:spLocks noChangeArrowheads="1"/>
          </p:cNvSpPr>
          <p:nvPr/>
        </p:nvSpPr>
        <p:spPr bwMode="auto">
          <a:xfrm>
            <a:off x="7821613" y="3429000"/>
            <a:ext cx="1006475" cy="412750"/>
          </a:xfrm>
          <a:prstGeom prst="wedgeRoundRectCallout">
            <a:avLst>
              <a:gd name="adj1" fmla="val -197792"/>
              <a:gd name="adj2" fmla="val 117694"/>
              <a:gd name="adj3" fmla="val 16667"/>
            </a:avLst>
          </a:prstGeom>
          <a:solidFill>
            <a:srgbClr val="FFFFFF"/>
          </a:solidFill>
          <a:ln w="9525" algn="ctr">
            <a:solidFill>
              <a:srgbClr val="000000"/>
            </a:solidFill>
            <a:miter lim="800000"/>
          </a:ln>
        </p:spPr>
        <p:txBody>
          <a:bodyPr lIns="36000" tIns="36000" rIns="36000" bIns="3600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a:latin typeface="黑体" panose="02010609060101010101" pitchFamily="49" charset="-122"/>
                <a:ea typeface="黑体" panose="02010609060101010101" pitchFamily="49" charset="-122"/>
              </a:rPr>
              <a:t>传压板</a:t>
            </a:r>
            <a:endParaRPr lang="zh-CN" altLang="en-US">
              <a:latin typeface="黑体" panose="02010609060101010101" pitchFamily="49" charset="-122"/>
              <a:ea typeface="黑体" panose="02010609060101010101" pitchFamily="49" charset="-122"/>
            </a:endParaRPr>
          </a:p>
        </p:txBody>
      </p:sp>
      <p:sp>
        <p:nvSpPr>
          <p:cNvPr id="1020991" name="AutoShape 63"/>
          <p:cNvSpPr>
            <a:spLocks noChangeArrowheads="1"/>
          </p:cNvSpPr>
          <p:nvPr/>
        </p:nvSpPr>
        <p:spPr bwMode="auto">
          <a:xfrm>
            <a:off x="6997700" y="2582863"/>
            <a:ext cx="1079500" cy="412750"/>
          </a:xfrm>
          <a:prstGeom prst="wedgeRoundRectCallout">
            <a:avLst>
              <a:gd name="adj1" fmla="val -112500"/>
              <a:gd name="adj2" fmla="val 44657"/>
              <a:gd name="adj3" fmla="val 16667"/>
            </a:avLst>
          </a:prstGeom>
          <a:solidFill>
            <a:srgbClr val="FFFFFF"/>
          </a:solidFill>
          <a:ln w="9525" algn="ctr">
            <a:solidFill>
              <a:srgbClr val="000000"/>
            </a:solidFill>
            <a:miter lim="800000"/>
          </a:ln>
        </p:spPr>
        <p:txBody>
          <a:bodyPr lIns="36000" tIns="36000" rIns="36000" bIns="3600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a:latin typeface="黑体" panose="02010609060101010101" pitchFamily="49" charset="-122"/>
                <a:ea typeface="黑体" panose="02010609060101010101" pitchFamily="49" charset="-122"/>
              </a:rPr>
              <a:t>百分表</a:t>
            </a:r>
            <a:endParaRPr lang="zh-CN" altLang="en-US">
              <a:latin typeface="黑体" panose="02010609060101010101" pitchFamily="49" charset="-122"/>
              <a:ea typeface="黑体" panose="02010609060101010101" pitchFamily="49" charset="-122"/>
            </a:endParaRPr>
          </a:p>
        </p:txBody>
      </p:sp>
      <p:sp>
        <p:nvSpPr>
          <p:cNvPr id="1021034" name="Rectangle 106"/>
          <p:cNvSpPr>
            <a:spLocks noChangeArrowheads="1"/>
          </p:cNvSpPr>
          <p:nvPr/>
        </p:nvSpPr>
        <p:spPr bwMode="auto">
          <a:xfrm>
            <a:off x="762000" y="685800"/>
            <a:ext cx="157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None/>
            </a:pPr>
            <a:r>
              <a:rPr lang="zh-CN" altLang="en-US" sz="2400" dirty="0" smtClean="0">
                <a:solidFill>
                  <a:srgbClr val="990033"/>
                </a:solidFill>
                <a:latin typeface="黑体" panose="02010609060101010101" pitchFamily="49" charset="-122"/>
                <a:ea typeface="黑体" panose="02010609060101010101" pitchFamily="49" charset="-122"/>
              </a:rPr>
              <a:t>试验</a:t>
            </a:r>
            <a:r>
              <a:rPr lang="zh-CN" altLang="en-US" sz="2400" dirty="0">
                <a:solidFill>
                  <a:srgbClr val="990033"/>
                </a:solidFill>
                <a:latin typeface="黑体" panose="02010609060101010101" pitchFamily="49" charset="-122"/>
                <a:ea typeface="黑体" panose="02010609060101010101" pitchFamily="49" charset="-122"/>
              </a:rPr>
              <a:t>方法</a:t>
            </a:r>
            <a:endParaRPr lang="zh-CN" altLang="en-US" sz="2400" dirty="0">
              <a:solidFill>
                <a:srgbClr val="990033"/>
              </a:solidFill>
              <a:latin typeface="黑体" panose="02010609060101010101" pitchFamily="49" charset="-122"/>
              <a:ea typeface="黑体" panose="02010609060101010101" pitchFamily="49" charset="-122"/>
            </a:endParaRPr>
          </a:p>
        </p:txBody>
      </p:sp>
      <p:sp>
        <p:nvSpPr>
          <p:cNvPr id="6" name="矩形 5"/>
          <p:cNvSpPr/>
          <p:nvPr/>
        </p:nvSpPr>
        <p:spPr>
          <a:xfrm>
            <a:off x="343094" y="1263124"/>
            <a:ext cx="3388520" cy="3785652"/>
          </a:xfrm>
          <a:prstGeom prst="rect">
            <a:avLst/>
          </a:prstGeom>
        </p:spPr>
        <p:txBody>
          <a:bodyPr wrap="square">
            <a:spAutoFit/>
          </a:bodyPr>
          <a:lstStyle/>
          <a:p>
            <a:pPr marL="342900" indent="-342900" eaLnBrk="1" hangingPunct="1">
              <a:lnSpc>
                <a:spcPct val="120000"/>
              </a:lnSpc>
              <a:buFont typeface="Wingdings" panose="05000000000000000000" pitchFamily="2" charset="2"/>
              <a:buChar char="l"/>
              <a:defRPr/>
            </a:pPr>
            <a:r>
              <a:rPr lang="zh-CN" altLang="en-US" b="1" dirty="0">
                <a:latin typeface="Times New Roman" panose="02020603050405020304" pitchFamily="18" charset="0"/>
              </a:rPr>
              <a:t>用金属环刀切取保持天然结构的原状土样，并置于圆筒形压缩容器的刚性护环内，土样上下各垫一块透水石，受压后土中水可以自由</a:t>
            </a:r>
            <a:r>
              <a:rPr lang="zh-CN" altLang="en-US" b="1" dirty="0" smtClean="0">
                <a:latin typeface="Times New Roman" panose="02020603050405020304" pitchFamily="18" charset="0"/>
              </a:rPr>
              <a:t>排出；</a:t>
            </a:r>
            <a:endParaRPr lang="en-US" altLang="zh-CN" b="1" dirty="0" smtClean="0">
              <a:latin typeface="Times New Roman" panose="02020603050405020304" pitchFamily="18" charset="0"/>
            </a:endParaRPr>
          </a:p>
          <a:p>
            <a:pPr marL="342900" indent="-342900" eaLnBrk="1" hangingPunct="1">
              <a:lnSpc>
                <a:spcPct val="120000"/>
              </a:lnSpc>
              <a:buFont typeface="Wingdings" panose="05000000000000000000" pitchFamily="2" charset="2"/>
              <a:buChar char="l"/>
              <a:defRPr/>
            </a:pPr>
            <a:r>
              <a:rPr lang="zh-CN" altLang="en-US" b="1" dirty="0" smtClean="0">
                <a:latin typeface="Times New Roman" panose="02020603050405020304" pitchFamily="18" charset="0"/>
              </a:rPr>
              <a:t>由于</a:t>
            </a:r>
            <a:r>
              <a:rPr lang="zh-CN" altLang="en-US" b="1" dirty="0">
                <a:latin typeface="Times New Roman" panose="02020603050405020304" pitchFamily="18" charset="0"/>
              </a:rPr>
              <a:t>金属环刀和刚性护环的限制，土样在压力作用下只能发生竖向压缩变形，而无侧向</a:t>
            </a:r>
            <a:r>
              <a:rPr lang="zh-CN" altLang="en-US" b="1" dirty="0" smtClean="0">
                <a:latin typeface="Times New Roman" panose="02020603050405020304" pitchFamily="18" charset="0"/>
              </a:rPr>
              <a:t>变形。</a:t>
            </a:r>
            <a:endParaRPr lang="en-US" altLang="zh-CN" b="1" dirty="0" smtClean="0">
              <a:latin typeface="Times New Roman" panose="02020603050405020304" pitchFamily="18" charset="0"/>
            </a:endParaRPr>
          </a:p>
        </p:txBody>
      </p:sp>
      <p:sp>
        <p:nvSpPr>
          <p:cNvPr id="8" name="矩形 7"/>
          <p:cNvSpPr/>
          <p:nvPr/>
        </p:nvSpPr>
        <p:spPr>
          <a:xfrm>
            <a:off x="606748" y="5088880"/>
            <a:ext cx="1536377" cy="426335"/>
          </a:xfrm>
          <a:prstGeom prst="rect">
            <a:avLst/>
          </a:prstGeom>
        </p:spPr>
        <p:txBody>
          <a:bodyPr wrap="square">
            <a:spAutoFit/>
          </a:bodyPr>
          <a:lstStyle/>
          <a:p>
            <a:pPr eaLnBrk="1" hangingPunct="1">
              <a:lnSpc>
                <a:spcPct val="120000"/>
              </a:lnSpc>
              <a:defRPr/>
            </a:pPr>
            <a:r>
              <a:rPr lang="zh-CN" altLang="en-US" b="1" dirty="0">
                <a:latin typeface="Times New Roman" panose="02020603050405020304" pitchFamily="18" charset="0"/>
              </a:rPr>
              <a:t>初始</a:t>
            </a:r>
            <a:r>
              <a:rPr lang="zh-CN" altLang="en-US" b="1" dirty="0" smtClean="0">
                <a:latin typeface="Times New Roman" panose="02020603050405020304" pitchFamily="18" charset="0"/>
              </a:rPr>
              <a:t>孔隙比</a:t>
            </a:r>
            <a:r>
              <a:rPr lang="en-US" altLang="zh-CN" b="1" dirty="0" smtClean="0">
                <a:latin typeface="Times New Roman" panose="02020603050405020304" pitchFamily="18" charset="0"/>
              </a:rPr>
              <a:t>:</a:t>
            </a:r>
            <a:endParaRPr lang="zh-CN" altLang="en-US" b="1" dirty="0">
              <a:latin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文本框 8"/>
              <p:cNvSpPr txBox="1"/>
              <p:nvPr/>
            </p:nvSpPr>
            <p:spPr>
              <a:xfrm>
                <a:off x="1350748" y="5521819"/>
                <a:ext cx="2503891" cy="638316"/>
              </a:xfrm>
              <a:prstGeom prst="rect">
                <a:avLst/>
              </a:prstGeom>
              <a:solidFill>
                <a:srgbClr val="FFFF00"/>
              </a:solid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0</m:t>
                          </m:r>
                        </m:sub>
                      </m:sSub>
                      <m:r>
                        <a:rPr lang="en-US" altLang="zh-CN" i="1" smtClean="0">
                          <a:latin typeface="Cambria Math" panose="02040503050406030204" pitchFamily="18" charset="0"/>
                          <a:ea typeface="Cambria Math" panose="02040503050406030204" pitchFamily="18" charset="0"/>
                        </a:rPr>
                        <m:t>=</m:t>
                      </m:r>
                      <m:f>
                        <m:fPr>
                          <m:ctrlPr>
                            <a:rPr lang="en-US" altLang="zh-CN" i="1" smtClean="0">
                              <a:latin typeface="Cambria Math" panose="02040503050406030204" pitchFamily="18" charset="0"/>
                              <a:ea typeface="Cambria Math" panose="02040503050406030204" pitchFamily="18" charset="0"/>
                            </a:rPr>
                          </m:ctrlPr>
                        </m:fPr>
                        <m:num>
                          <m:sSub>
                            <m:sSubPr>
                              <m:ctrlPr>
                                <a:rPr lang="en-US" altLang="zh-CN"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𝑑</m:t>
                              </m:r>
                            </m:e>
                            <m:sub>
                              <m:r>
                                <a:rPr lang="en-US" altLang="zh-CN" b="0" i="1" smtClean="0">
                                  <a:latin typeface="Cambria Math" panose="02040503050406030204" pitchFamily="18" charset="0"/>
                                  <a:ea typeface="Cambria Math" panose="02040503050406030204" pitchFamily="18" charset="0"/>
                                </a:rPr>
                                <m:t>𝑠</m:t>
                              </m:r>
                            </m:sub>
                          </m:sSub>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𝜔</m:t>
                          </m:r>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rPr>
                                <m:t>𝜌</m:t>
                              </m:r>
                            </m:e>
                            <m:sub>
                              <m:r>
                                <a:rPr lang="en-US" altLang="zh-CN" b="0" i="1" smtClean="0">
                                  <a:latin typeface="Cambria Math" panose="02040503050406030204" pitchFamily="18" charset="0"/>
                                  <a:ea typeface="Cambria Math" panose="02040503050406030204" pitchFamily="18" charset="0"/>
                                </a:rPr>
                                <m:t>𝑤</m:t>
                              </m:r>
                            </m:sub>
                          </m:sSub>
                        </m:num>
                        <m:den>
                          <m:r>
                            <a:rPr lang="zh-CN" altLang="en-US" i="1" smtClean="0">
                              <a:latin typeface="Cambria Math" panose="02040503050406030204" pitchFamily="18" charset="0"/>
                              <a:ea typeface="Cambria Math" panose="02040503050406030204" pitchFamily="18" charset="0"/>
                            </a:rPr>
                            <m:t>𝜌</m:t>
                          </m:r>
                        </m:den>
                      </m:f>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1</m:t>
                      </m:r>
                    </m:oMath>
                  </m:oMathPara>
                </a14:m>
                <a:endParaRPr lang="zh-CN" altLang="en-US" dirty="0"/>
              </a:p>
            </p:txBody>
          </p:sp>
        </mc:Choice>
        <mc:Fallback>
          <p:sp>
            <p:nvSpPr>
              <p:cNvPr id="9" name="文本框 8"/>
              <p:cNvSpPr txBox="1">
                <a:spLocks noRot="1" noChangeAspect="1" noMove="1" noResize="1" noEditPoints="1" noAdjustHandles="1" noChangeArrowheads="1" noChangeShapeType="1" noTextEdit="1"/>
              </p:cNvSpPr>
              <p:nvPr/>
            </p:nvSpPr>
            <p:spPr>
              <a:xfrm>
                <a:off x="1350748" y="5521819"/>
                <a:ext cx="2503891" cy="638316"/>
              </a:xfrm>
              <a:prstGeom prst="rect">
                <a:avLst/>
              </a:prstGeom>
              <a:blipFill rotWithShape="1">
                <a:blip r:embed="rId3"/>
                <a:stretch>
                  <a:fillRect l="-4" t="-77" r="-322"/>
                </a:stretch>
              </a:blipFill>
            </p:spPr>
            <p:txBody>
              <a:bodyPr/>
              <a:lstStyle/>
              <a:p>
                <a:r>
                  <a:rPr lang="zh-CN" altLang="en-US">
                    <a:noFill/>
                  </a:rPr>
                  <a:t> </a:t>
                </a:r>
              </a:p>
            </p:txBody>
          </p:sp>
        </mc:Fallback>
      </mc:AlternateContent>
      <p:sp>
        <p:nvSpPr>
          <p:cNvPr id="101" name="AutoShape 65"/>
          <p:cNvSpPr>
            <a:spLocks noChangeArrowheads="1"/>
          </p:cNvSpPr>
          <p:nvPr/>
        </p:nvSpPr>
        <p:spPr bwMode="auto">
          <a:xfrm>
            <a:off x="4336256" y="1000919"/>
            <a:ext cx="1404937" cy="1228725"/>
          </a:xfrm>
          <a:prstGeom prst="roundRect">
            <a:avLst>
              <a:gd name="adj" fmla="val 16667"/>
            </a:avLst>
          </a:prstGeom>
          <a:noFill/>
          <a:ln w="12700" algn="ctr">
            <a:solidFill>
              <a:srgbClr val="3333CC"/>
            </a:solidFill>
            <a:rou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dirty="0">
                <a:solidFill>
                  <a:srgbClr val="008000"/>
                </a:solidFill>
              </a:rPr>
              <a:t>测定：</a:t>
            </a:r>
            <a:endParaRPr lang="zh-CN" altLang="en-US" dirty="0">
              <a:solidFill>
                <a:srgbClr val="008000"/>
              </a:solidFill>
            </a:endParaRPr>
          </a:p>
          <a:p>
            <a:pPr>
              <a:lnSpc>
                <a:spcPct val="120000"/>
              </a:lnSpc>
            </a:pPr>
            <a:r>
              <a:rPr lang="zh-CN" altLang="en-US" dirty="0">
                <a:solidFill>
                  <a:srgbClr val="990033"/>
                </a:solidFill>
              </a:rPr>
              <a:t>轴向应力</a:t>
            </a:r>
            <a:endParaRPr lang="en-US" altLang="zh-CN" dirty="0">
              <a:solidFill>
                <a:srgbClr val="990033"/>
              </a:solidFill>
            </a:endParaRPr>
          </a:p>
          <a:p>
            <a:pPr>
              <a:lnSpc>
                <a:spcPct val="120000"/>
              </a:lnSpc>
            </a:pPr>
            <a:r>
              <a:rPr lang="zh-CN" altLang="en-US" dirty="0">
                <a:solidFill>
                  <a:srgbClr val="990033"/>
                </a:solidFill>
              </a:rPr>
              <a:t>轴向变形</a:t>
            </a:r>
            <a:endParaRPr lang="zh-CN" altLang="en-US" dirty="0">
              <a:solidFill>
                <a:srgbClr val="990033"/>
              </a:solidFill>
            </a:endParaRPr>
          </a:p>
        </p:txBody>
      </p:sp>
      <p:sp>
        <p:nvSpPr>
          <p:cNvPr id="102" name="Rectangle 6"/>
          <p:cNvSpPr>
            <a:spLocks noChangeArrowheads="1"/>
          </p:cNvSpPr>
          <p:nvPr/>
        </p:nvSpPr>
        <p:spPr bwMode="auto">
          <a:xfrm>
            <a:off x="0" y="0"/>
            <a:ext cx="525780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b="1" dirty="0">
                <a:solidFill>
                  <a:srgbClr val="FF3300"/>
                </a:solidFill>
                <a:latin typeface="Times New Roman" panose="02020603050405020304" pitchFamily="18" charset="0"/>
                <a:ea typeface="+mj-ea"/>
                <a:cs typeface="Times New Roman" panose="02020603050405020304" pitchFamily="18" charset="0"/>
              </a:rPr>
              <a:t>§4</a:t>
            </a:r>
            <a:r>
              <a:rPr lang="en-US" altLang="zh-CN" sz="3200" b="1" dirty="0" smtClean="0">
                <a:solidFill>
                  <a:srgbClr val="FF3300"/>
                </a:solidFill>
                <a:latin typeface="Times New Roman" panose="02020603050405020304" pitchFamily="18" charset="0"/>
                <a:ea typeface="+mj-ea"/>
                <a:cs typeface="Times New Roman" panose="02020603050405020304" pitchFamily="18" charset="0"/>
              </a:rPr>
              <a:t>.2 </a:t>
            </a:r>
            <a:r>
              <a:rPr lang="zh-CN" altLang="en-US" sz="3200" b="1" dirty="0" smtClean="0">
                <a:solidFill>
                  <a:srgbClr val="FF3300"/>
                </a:solidFill>
                <a:latin typeface="Times New Roman" panose="02020603050405020304" pitchFamily="18" charset="0"/>
                <a:ea typeface="+mj-ea"/>
                <a:cs typeface="Times New Roman" panose="02020603050405020304" pitchFamily="18" charset="0"/>
              </a:rPr>
              <a:t>固结试验及压缩性指标</a:t>
            </a:r>
            <a:endParaRPr lang="zh-CN" altLang="en-US" sz="32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1034"/>
                                        </p:tgtEl>
                                        <p:attrNameLst>
                                          <p:attrName>style.visibility</p:attrName>
                                        </p:attrNameLst>
                                      </p:cBhvr>
                                      <p:to>
                                        <p:strVal val="visible"/>
                                      </p:to>
                                    </p:set>
                                    <p:animEffect transition="in" filter="wipe(left)">
                                      <p:cBhvr>
                                        <p:cTn id="7" dur="500"/>
                                        <p:tgtEl>
                                          <p:spTgt spid="102103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020933"/>
                                        </p:tgtEl>
                                        <p:attrNameLst>
                                          <p:attrName>style.visibility</p:attrName>
                                        </p:attrNameLst>
                                      </p:cBhvr>
                                      <p:to>
                                        <p:strVal val="visible"/>
                                      </p:to>
                                    </p:set>
                                    <p:animEffect transition="in" filter="fade">
                                      <p:cBhvr>
                                        <p:cTn id="12" dur="1000"/>
                                        <p:tgtEl>
                                          <p:spTgt spid="1020933"/>
                                        </p:tgtEl>
                                      </p:cBhvr>
                                    </p:animEffect>
                                    <p:anim calcmode="lin" valueType="num">
                                      <p:cBhvr>
                                        <p:cTn id="13" dur="1000" fill="hold"/>
                                        <p:tgtEl>
                                          <p:spTgt spid="1020933"/>
                                        </p:tgtEl>
                                        <p:attrNameLst>
                                          <p:attrName>ppt_x</p:attrName>
                                        </p:attrNameLst>
                                      </p:cBhvr>
                                      <p:tavLst>
                                        <p:tav tm="0">
                                          <p:val>
                                            <p:strVal val="#ppt_x"/>
                                          </p:val>
                                        </p:tav>
                                        <p:tav tm="100000">
                                          <p:val>
                                            <p:strVal val="#ppt_x"/>
                                          </p:val>
                                        </p:tav>
                                      </p:tavLst>
                                    </p:anim>
                                    <p:anim calcmode="lin" valueType="num">
                                      <p:cBhvr>
                                        <p:cTn id="14" dur="1000" fill="hold"/>
                                        <p:tgtEl>
                                          <p:spTgt spid="102093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2" fill="hold" grpId="0" nodeType="afterEffect">
                                  <p:stCondLst>
                                    <p:cond delay="0"/>
                                  </p:stCondLst>
                                  <p:childTnLst>
                                    <p:set>
                                      <p:cBhvr>
                                        <p:cTn id="17" dur="1" fill="hold">
                                          <p:stCondLst>
                                            <p:cond delay="0"/>
                                          </p:stCondLst>
                                        </p:cTn>
                                        <p:tgtEl>
                                          <p:spTgt spid="1020985"/>
                                        </p:tgtEl>
                                        <p:attrNameLst>
                                          <p:attrName>style.visibility</p:attrName>
                                        </p:attrNameLst>
                                      </p:cBhvr>
                                      <p:to>
                                        <p:strVal val="visible"/>
                                      </p:to>
                                    </p:set>
                                    <p:animEffect transition="in" filter="slide(fromRight)">
                                      <p:cBhvr>
                                        <p:cTn id="18" dur="500"/>
                                        <p:tgtEl>
                                          <p:spTgt spid="1020985"/>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12" presetClass="entr" presetSubtype="2" fill="hold" grpId="0" nodeType="afterEffect">
                                  <p:stCondLst>
                                    <p:cond delay="0"/>
                                  </p:stCondLst>
                                  <p:childTnLst>
                                    <p:set>
                                      <p:cBhvr>
                                        <p:cTn id="28" dur="1" fill="hold">
                                          <p:stCondLst>
                                            <p:cond delay="0"/>
                                          </p:stCondLst>
                                        </p:cTn>
                                        <p:tgtEl>
                                          <p:spTgt spid="1020986"/>
                                        </p:tgtEl>
                                        <p:attrNameLst>
                                          <p:attrName>style.visibility</p:attrName>
                                        </p:attrNameLst>
                                      </p:cBhvr>
                                      <p:to>
                                        <p:strVal val="visible"/>
                                      </p:to>
                                    </p:set>
                                    <p:animEffect transition="in" filter="slide(fromRight)">
                                      <p:cBhvr>
                                        <p:cTn id="29" dur="500"/>
                                        <p:tgtEl>
                                          <p:spTgt spid="1020986"/>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020939"/>
                                        </p:tgtEl>
                                        <p:attrNameLst>
                                          <p:attrName>style.visibility</p:attrName>
                                        </p:attrNameLst>
                                      </p:cBhvr>
                                      <p:to>
                                        <p:strVal val="visible"/>
                                      </p:to>
                                    </p:set>
                                    <p:animEffect transition="in" filter="fade">
                                      <p:cBhvr>
                                        <p:cTn id="34" dur="1000"/>
                                        <p:tgtEl>
                                          <p:spTgt spid="1020939"/>
                                        </p:tgtEl>
                                      </p:cBhvr>
                                    </p:animEffect>
                                    <p:anim calcmode="lin" valueType="num">
                                      <p:cBhvr>
                                        <p:cTn id="35" dur="1000" fill="hold"/>
                                        <p:tgtEl>
                                          <p:spTgt spid="1020939"/>
                                        </p:tgtEl>
                                        <p:attrNameLst>
                                          <p:attrName>ppt_x</p:attrName>
                                        </p:attrNameLst>
                                      </p:cBhvr>
                                      <p:tavLst>
                                        <p:tav tm="0">
                                          <p:val>
                                            <p:strVal val="#ppt_x"/>
                                          </p:val>
                                        </p:tav>
                                        <p:tav tm="100000">
                                          <p:val>
                                            <p:strVal val="#ppt_x"/>
                                          </p:val>
                                        </p:tav>
                                      </p:tavLst>
                                    </p:anim>
                                    <p:anim calcmode="lin" valueType="num">
                                      <p:cBhvr>
                                        <p:cTn id="36" dur="1000" fill="hold"/>
                                        <p:tgtEl>
                                          <p:spTgt spid="1020939"/>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12" presetClass="entr" presetSubtype="4" fill="hold" grpId="0" nodeType="afterEffect">
                                  <p:stCondLst>
                                    <p:cond delay="0"/>
                                  </p:stCondLst>
                                  <p:childTnLst>
                                    <p:set>
                                      <p:cBhvr>
                                        <p:cTn id="39" dur="1" fill="hold">
                                          <p:stCondLst>
                                            <p:cond delay="0"/>
                                          </p:stCondLst>
                                        </p:cTn>
                                        <p:tgtEl>
                                          <p:spTgt spid="1020988"/>
                                        </p:tgtEl>
                                        <p:attrNameLst>
                                          <p:attrName>style.visibility</p:attrName>
                                        </p:attrNameLst>
                                      </p:cBhvr>
                                      <p:to>
                                        <p:strVal val="visible"/>
                                      </p:to>
                                    </p:set>
                                    <p:animEffect transition="in" filter="slide(fromBottom)">
                                      <p:cBhvr>
                                        <p:cTn id="40" dur="500"/>
                                        <p:tgtEl>
                                          <p:spTgt spid="1020988"/>
                                        </p:tgtEl>
                                      </p:cBhvr>
                                    </p:animEffec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1000" fill="hold"/>
                                        <p:tgtEl>
                                          <p:spTgt spid="3"/>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12" presetClass="entr" presetSubtype="8" fill="hold" grpId="0" nodeType="afterEffect">
                                  <p:stCondLst>
                                    <p:cond delay="0"/>
                                  </p:stCondLst>
                                  <p:childTnLst>
                                    <p:set>
                                      <p:cBhvr>
                                        <p:cTn id="50" dur="1" fill="hold">
                                          <p:stCondLst>
                                            <p:cond delay="0"/>
                                          </p:stCondLst>
                                        </p:cTn>
                                        <p:tgtEl>
                                          <p:spTgt spid="1020989"/>
                                        </p:tgtEl>
                                        <p:attrNameLst>
                                          <p:attrName>style.visibility</p:attrName>
                                        </p:attrNameLst>
                                      </p:cBhvr>
                                      <p:to>
                                        <p:strVal val="visible"/>
                                      </p:to>
                                    </p:set>
                                    <p:animEffect transition="in" filter="slide(fromLeft)">
                                      <p:cBhvr>
                                        <p:cTn id="51" dur="500"/>
                                        <p:tgtEl>
                                          <p:spTgt spid="1020989"/>
                                        </p:tgtEl>
                                      </p:cBhvr>
                                    </p:animEffect>
                                  </p:childTnLst>
                                </p:cTn>
                              </p:par>
                            </p:childTnLst>
                          </p:cTn>
                        </p:par>
                        <p:par>
                          <p:cTn id="52" fill="hold">
                            <p:stCondLst>
                              <p:cond delay="1500"/>
                            </p:stCondLst>
                            <p:childTnLst>
                              <p:par>
                                <p:cTn id="53" presetID="12" presetClass="entr" presetSubtype="2" fill="hold" grpId="0" nodeType="afterEffect">
                                  <p:stCondLst>
                                    <p:cond delay="0"/>
                                  </p:stCondLst>
                                  <p:childTnLst>
                                    <p:set>
                                      <p:cBhvr>
                                        <p:cTn id="54" dur="1" fill="hold">
                                          <p:stCondLst>
                                            <p:cond delay="0"/>
                                          </p:stCondLst>
                                        </p:cTn>
                                        <p:tgtEl>
                                          <p:spTgt spid="1020987"/>
                                        </p:tgtEl>
                                        <p:attrNameLst>
                                          <p:attrName>style.visibility</p:attrName>
                                        </p:attrNameLst>
                                      </p:cBhvr>
                                      <p:to>
                                        <p:strVal val="visible"/>
                                      </p:to>
                                    </p:set>
                                    <p:animEffect transition="in" filter="slide(fromRight)">
                                      <p:cBhvr>
                                        <p:cTn id="55" dur="500"/>
                                        <p:tgtEl>
                                          <p:spTgt spid="1020987"/>
                                        </p:tgtEl>
                                      </p:cBhvr>
                                    </p:animEffect>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1020944"/>
                                        </p:tgtEl>
                                        <p:attrNameLst>
                                          <p:attrName>style.visibility</p:attrName>
                                        </p:attrNameLst>
                                      </p:cBhvr>
                                      <p:to>
                                        <p:strVal val="visible"/>
                                      </p:to>
                                    </p:set>
                                    <p:animEffect transition="in" filter="fade">
                                      <p:cBhvr>
                                        <p:cTn id="60" dur="1000"/>
                                        <p:tgtEl>
                                          <p:spTgt spid="1020944"/>
                                        </p:tgtEl>
                                      </p:cBhvr>
                                    </p:animEffect>
                                    <p:anim calcmode="lin" valueType="num">
                                      <p:cBhvr>
                                        <p:cTn id="61" dur="1000" fill="hold"/>
                                        <p:tgtEl>
                                          <p:spTgt spid="1020944"/>
                                        </p:tgtEl>
                                        <p:attrNameLst>
                                          <p:attrName>ppt_x</p:attrName>
                                        </p:attrNameLst>
                                      </p:cBhvr>
                                      <p:tavLst>
                                        <p:tav tm="0">
                                          <p:val>
                                            <p:strVal val="#ppt_x"/>
                                          </p:val>
                                        </p:tav>
                                        <p:tav tm="100000">
                                          <p:val>
                                            <p:strVal val="#ppt_x"/>
                                          </p:val>
                                        </p:tav>
                                      </p:tavLst>
                                    </p:anim>
                                    <p:anim calcmode="lin" valueType="num">
                                      <p:cBhvr>
                                        <p:cTn id="62" dur="1000" fill="hold"/>
                                        <p:tgtEl>
                                          <p:spTgt spid="102094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1020945"/>
                                        </p:tgtEl>
                                        <p:attrNameLst>
                                          <p:attrName>style.visibility</p:attrName>
                                        </p:attrNameLst>
                                      </p:cBhvr>
                                      <p:to>
                                        <p:strVal val="visible"/>
                                      </p:to>
                                    </p:set>
                                    <p:animEffect transition="in" filter="fade">
                                      <p:cBhvr>
                                        <p:cTn id="67" dur="1000"/>
                                        <p:tgtEl>
                                          <p:spTgt spid="1020945"/>
                                        </p:tgtEl>
                                      </p:cBhvr>
                                    </p:animEffect>
                                    <p:anim calcmode="lin" valueType="num">
                                      <p:cBhvr>
                                        <p:cTn id="68" dur="1000" fill="hold"/>
                                        <p:tgtEl>
                                          <p:spTgt spid="1020945"/>
                                        </p:tgtEl>
                                        <p:attrNameLst>
                                          <p:attrName>ppt_x</p:attrName>
                                        </p:attrNameLst>
                                      </p:cBhvr>
                                      <p:tavLst>
                                        <p:tav tm="0">
                                          <p:val>
                                            <p:strVal val="#ppt_x"/>
                                          </p:val>
                                        </p:tav>
                                        <p:tav tm="100000">
                                          <p:val>
                                            <p:strVal val="#ppt_x"/>
                                          </p:val>
                                        </p:tav>
                                      </p:tavLst>
                                    </p:anim>
                                    <p:anim calcmode="lin" valueType="num">
                                      <p:cBhvr>
                                        <p:cTn id="69" dur="1000" fill="hold"/>
                                        <p:tgtEl>
                                          <p:spTgt spid="1020945"/>
                                        </p:tgtEl>
                                        <p:attrNameLst>
                                          <p:attrName>ppt_y</p:attrName>
                                        </p:attrNameLst>
                                      </p:cBhvr>
                                      <p:tavLst>
                                        <p:tav tm="0">
                                          <p:val>
                                            <p:strVal val="#ppt_y-.1"/>
                                          </p:val>
                                        </p:tav>
                                        <p:tav tm="100000">
                                          <p:val>
                                            <p:strVal val="#ppt_y"/>
                                          </p:val>
                                        </p:tav>
                                      </p:tavLst>
                                    </p:anim>
                                  </p:childTnLst>
                                </p:cTn>
                              </p:par>
                            </p:childTnLst>
                          </p:cTn>
                        </p:par>
                        <p:par>
                          <p:cTn id="70" fill="hold">
                            <p:stCondLst>
                              <p:cond delay="1000"/>
                            </p:stCondLst>
                            <p:childTnLst>
                              <p:par>
                                <p:cTn id="71" presetID="12" presetClass="entr" presetSubtype="8" fill="hold" grpId="0" nodeType="afterEffect">
                                  <p:stCondLst>
                                    <p:cond delay="0"/>
                                  </p:stCondLst>
                                  <p:childTnLst>
                                    <p:set>
                                      <p:cBhvr>
                                        <p:cTn id="72" dur="1" fill="hold">
                                          <p:stCondLst>
                                            <p:cond delay="0"/>
                                          </p:stCondLst>
                                        </p:cTn>
                                        <p:tgtEl>
                                          <p:spTgt spid="1020990"/>
                                        </p:tgtEl>
                                        <p:attrNameLst>
                                          <p:attrName>style.visibility</p:attrName>
                                        </p:attrNameLst>
                                      </p:cBhvr>
                                      <p:to>
                                        <p:strVal val="visible"/>
                                      </p:to>
                                    </p:set>
                                    <p:animEffect transition="in" filter="slide(fromLeft)">
                                      <p:cBhvr>
                                        <p:cTn id="73" dur="500"/>
                                        <p:tgtEl>
                                          <p:spTgt spid="1020990"/>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1000"/>
                                        <p:tgtEl>
                                          <p:spTgt spid="7"/>
                                        </p:tgtEl>
                                      </p:cBhvr>
                                    </p:animEffect>
                                    <p:anim calcmode="lin" valueType="num">
                                      <p:cBhvr>
                                        <p:cTn id="79" dur="1000" fill="hold"/>
                                        <p:tgtEl>
                                          <p:spTgt spid="7"/>
                                        </p:tgtEl>
                                        <p:attrNameLst>
                                          <p:attrName>ppt_x</p:attrName>
                                        </p:attrNameLst>
                                      </p:cBhvr>
                                      <p:tavLst>
                                        <p:tav tm="0">
                                          <p:val>
                                            <p:strVal val="#ppt_x"/>
                                          </p:val>
                                        </p:tav>
                                        <p:tav tm="100000">
                                          <p:val>
                                            <p:strVal val="#ppt_x"/>
                                          </p:val>
                                        </p:tav>
                                      </p:tavLst>
                                    </p:anim>
                                    <p:anim calcmode="lin" valueType="num">
                                      <p:cBhvr>
                                        <p:cTn id="8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nodeType="click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fade">
                                      <p:cBhvr>
                                        <p:cTn id="85" dur="1000"/>
                                        <p:tgtEl>
                                          <p:spTgt spid="5"/>
                                        </p:tgtEl>
                                      </p:cBhvr>
                                    </p:animEffect>
                                    <p:anim calcmode="lin" valueType="num">
                                      <p:cBhvr>
                                        <p:cTn id="86" dur="1000" fill="hold"/>
                                        <p:tgtEl>
                                          <p:spTgt spid="5"/>
                                        </p:tgtEl>
                                        <p:attrNameLst>
                                          <p:attrName>ppt_x</p:attrName>
                                        </p:attrNameLst>
                                      </p:cBhvr>
                                      <p:tavLst>
                                        <p:tav tm="0">
                                          <p:val>
                                            <p:strVal val="#ppt_x"/>
                                          </p:val>
                                        </p:tav>
                                        <p:tav tm="100000">
                                          <p:val>
                                            <p:strVal val="#ppt_x"/>
                                          </p:val>
                                        </p:tav>
                                      </p:tavLst>
                                    </p:anim>
                                    <p:anim calcmode="lin" valueType="num">
                                      <p:cBhvr>
                                        <p:cTn id="87" dur="1000" fill="hold"/>
                                        <p:tgtEl>
                                          <p:spTgt spid="5"/>
                                        </p:tgtEl>
                                        <p:attrNameLst>
                                          <p:attrName>ppt_y</p:attrName>
                                        </p:attrNameLst>
                                      </p:cBhvr>
                                      <p:tavLst>
                                        <p:tav tm="0">
                                          <p:val>
                                            <p:strVal val="#ppt_y-.1"/>
                                          </p:val>
                                        </p:tav>
                                        <p:tav tm="100000">
                                          <p:val>
                                            <p:strVal val="#ppt_y"/>
                                          </p:val>
                                        </p:tav>
                                      </p:tavLst>
                                    </p:anim>
                                  </p:childTnLst>
                                </p:cTn>
                              </p:par>
                              <p:par>
                                <p:cTn id="88" presetID="12" presetClass="entr" presetSubtype="2" fill="hold" grpId="0" nodeType="withEffect">
                                  <p:stCondLst>
                                    <p:cond delay="0"/>
                                  </p:stCondLst>
                                  <p:childTnLst>
                                    <p:set>
                                      <p:cBhvr>
                                        <p:cTn id="89" dur="1" fill="hold">
                                          <p:stCondLst>
                                            <p:cond delay="0"/>
                                          </p:stCondLst>
                                        </p:cTn>
                                        <p:tgtEl>
                                          <p:spTgt spid="1020991"/>
                                        </p:tgtEl>
                                        <p:attrNameLst>
                                          <p:attrName>style.visibility</p:attrName>
                                        </p:attrNameLst>
                                      </p:cBhvr>
                                      <p:to>
                                        <p:strVal val="visible"/>
                                      </p:to>
                                    </p:set>
                                    <p:animEffect transition="in" filter="slide(fromRight)">
                                      <p:cBhvr>
                                        <p:cTn id="90" dur="500"/>
                                        <p:tgtEl>
                                          <p:spTgt spid="1020991"/>
                                        </p:tgtEl>
                                      </p:cBhvr>
                                    </p:animEffect>
                                  </p:childTnLst>
                                </p:cTn>
                              </p:par>
                            </p:childTnLst>
                          </p:cTn>
                        </p:par>
                        <p:par>
                          <p:cTn id="91" fill="hold">
                            <p:stCondLst>
                              <p:cond delay="1000"/>
                            </p:stCondLst>
                            <p:childTnLst>
                              <p:par>
                                <p:cTn id="92" presetID="47" presetClass="entr" presetSubtype="0" fill="hold" nodeType="afterEffect">
                                  <p:stCondLst>
                                    <p:cond delay="0"/>
                                  </p:stCondLst>
                                  <p:childTnLst>
                                    <p:set>
                                      <p:cBhvr>
                                        <p:cTn id="93" dur="1" fill="hold">
                                          <p:stCondLst>
                                            <p:cond delay="0"/>
                                          </p:stCondLst>
                                        </p:cTn>
                                        <p:tgtEl>
                                          <p:spTgt spid="4"/>
                                        </p:tgtEl>
                                        <p:attrNameLst>
                                          <p:attrName>style.visibility</p:attrName>
                                        </p:attrNameLst>
                                      </p:cBhvr>
                                      <p:to>
                                        <p:strVal val="visible"/>
                                      </p:to>
                                    </p:set>
                                    <p:animEffect transition="in" filter="fade">
                                      <p:cBhvr>
                                        <p:cTn id="94" dur="1000"/>
                                        <p:tgtEl>
                                          <p:spTgt spid="4"/>
                                        </p:tgtEl>
                                      </p:cBhvr>
                                    </p:animEffect>
                                    <p:anim calcmode="lin" valueType="num">
                                      <p:cBhvr>
                                        <p:cTn id="95" dur="1000" fill="hold"/>
                                        <p:tgtEl>
                                          <p:spTgt spid="4"/>
                                        </p:tgtEl>
                                        <p:attrNameLst>
                                          <p:attrName>ppt_x</p:attrName>
                                        </p:attrNameLst>
                                      </p:cBhvr>
                                      <p:tavLst>
                                        <p:tav tm="0">
                                          <p:val>
                                            <p:strVal val="#ppt_x"/>
                                          </p:val>
                                        </p:tav>
                                        <p:tav tm="100000">
                                          <p:val>
                                            <p:strVal val="#ppt_x"/>
                                          </p:val>
                                        </p:tav>
                                      </p:tavLst>
                                    </p:anim>
                                    <p:anim calcmode="lin" valueType="num">
                                      <p:cBhvr>
                                        <p:cTn id="9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101">
                                            <p:bg/>
                                          </p:spTgt>
                                        </p:tgtEl>
                                        <p:attrNameLst>
                                          <p:attrName>style.visibility</p:attrName>
                                        </p:attrNameLst>
                                      </p:cBhvr>
                                      <p:to>
                                        <p:strVal val="visible"/>
                                      </p:to>
                                    </p:set>
                                    <p:animEffect transition="in" filter="wipe(left)">
                                      <p:cBhvr>
                                        <p:cTn id="101" dur="500"/>
                                        <p:tgtEl>
                                          <p:spTgt spid="101">
                                            <p:bg/>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101">
                                            <p:txEl>
                                              <p:pRg st="0" end="0"/>
                                            </p:txEl>
                                          </p:spTgt>
                                        </p:tgtEl>
                                        <p:attrNameLst>
                                          <p:attrName>style.visibility</p:attrName>
                                        </p:attrNameLst>
                                      </p:cBhvr>
                                      <p:to>
                                        <p:strVal val="visible"/>
                                      </p:to>
                                    </p:set>
                                    <p:animEffect transition="in" filter="wipe(left)">
                                      <p:cBhvr>
                                        <p:cTn id="105" dur="500"/>
                                        <p:tgtEl>
                                          <p:spTgt spid="101">
                                            <p:txEl>
                                              <p:pRg st="0" end="0"/>
                                            </p:txEl>
                                          </p:spTgt>
                                        </p:tgtEl>
                                      </p:cBhvr>
                                    </p:animEffect>
                                  </p:childTnLst>
                                </p:cTn>
                              </p:par>
                            </p:childTnLst>
                          </p:cTn>
                        </p:par>
                        <p:par>
                          <p:cTn id="106" fill="hold">
                            <p:stCondLst>
                              <p:cond delay="1000"/>
                            </p:stCondLst>
                            <p:childTnLst>
                              <p:par>
                                <p:cTn id="107" presetID="22" presetClass="entr" presetSubtype="8" fill="hold" grpId="0" nodeType="afterEffect">
                                  <p:stCondLst>
                                    <p:cond delay="0"/>
                                  </p:stCondLst>
                                  <p:childTnLst>
                                    <p:set>
                                      <p:cBhvr>
                                        <p:cTn id="108" dur="1" fill="hold">
                                          <p:stCondLst>
                                            <p:cond delay="0"/>
                                          </p:stCondLst>
                                        </p:cTn>
                                        <p:tgtEl>
                                          <p:spTgt spid="101">
                                            <p:txEl>
                                              <p:pRg st="1" end="1"/>
                                            </p:txEl>
                                          </p:spTgt>
                                        </p:tgtEl>
                                        <p:attrNameLst>
                                          <p:attrName>style.visibility</p:attrName>
                                        </p:attrNameLst>
                                      </p:cBhvr>
                                      <p:to>
                                        <p:strVal val="visible"/>
                                      </p:to>
                                    </p:set>
                                    <p:animEffect transition="in" filter="wipe(left)">
                                      <p:cBhvr>
                                        <p:cTn id="109" dur="500"/>
                                        <p:tgtEl>
                                          <p:spTgt spid="101">
                                            <p:txEl>
                                              <p:pRg st="1" end="1"/>
                                            </p:txEl>
                                          </p:spTgt>
                                        </p:tgtEl>
                                      </p:cBhvr>
                                    </p:animEffect>
                                  </p:childTnLst>
                                </p:cTn>
                              </p:par>
                            </p:childTnLst>
                          </p:cTn>
                        </p:par>
                        <p:par>
                          <p:cTn id="110" fill="hold">
                            <p:stCondLst>
                              <p:cond delay="1500"/>
                            </p:stCondLst>
                            <p:childTnLst>
                              <p:par>
                                <p:cTn id="111" presetID="22" presetClass="entr" presetSubtype="8" fill="hold" grpId="0" nodeType="afterEffect">
                                  <p:stCondLst>
                                    <p:cond delay="0"/>
                                  </p:stCondLst>
                                  <p:childTnLst>
                                    <p:set>
                                      <p:cBhvr>
                                        <p:cTn id="112" dur="1" fill="hold">
                                          <p:stCondLst>
                                            <p:cond delay="0"/>
                                          </p:stCondLst>
                                        </p:cTn>
                                        <p:tgtEl>
                                          <p:spTgt spid="101">
                                            <p:txEl>
                                              <p:pRg st="2" end="2"/>
                                            </p:txEl>
                                          </p:spTgt>
                                        </p:tgtEl>
                                        <p:attrNameLst>
                                          <p:attrName>style.visibility</p:attrName>
                                        </p:attrNameLst>
                                      </p:cBhvr>
                                      <p:to>
                                        <p:strVal val="visible"/>
                                      </p:to>
                                    </p:set>
                                    <p:animEffect transition="in" filter="wipe(left)">
                                      <p:cBhvr>
                                        <p:cTn id="113" dur="500"/>
                                        <p:tgtEl>
                                          <p:spTgt spid="1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0939" grpId="0" animBg="1"/>
      <p:bldP spid="1020944" grpId="0" animBg="1"/>
      <p:bldP spid="1020945" grpId="0" animBg="1"/>
      <p:bldP spid="1020985" grpId="0" animBg="1"/>
      <p:bldP spid="1020986" grpId="0" animBg="1"/>
      <p:bldP spid="1020987" grpId="0" animBg="1"/>
      <p:bldP spid="1020988" grpId="0" animBg="1"/>
      <p:bldP spid="1020989" grpId="0" animBg="1"/>
      <p:bldP spid="1020990" grpId="0" animBg="1"/>
      <p:bldP spid="1020991" grpId="0" animBg="1"/>
      <p:bldP spid="1021034" grpId="0"/>
      <p:bldP spid="101" grpId="0" animBg="1" build="allAtOnce"/>
    </p:bld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idx="1"/>
          </p:nvPr>
        </p:nvSpPr>
        <p:spPr>
          <a:xfrm>
            <a:off x="228600" y="617538"/>
            <a:ext cx="1031032" cy="304800"/>
          </a:xfrm>
        </p:spPr>
        <p:txBody>
          <a:bodyPr lIns="0" tIns="0" rIns="0" bIns="0"/>
          <a:lstStyle/>
          <a:p>
            <a:pPr>
              <a:lnSpc>
                <a:spcPct val="80000"/>
              </a:lnSpc>
              <a:buFont typeface="Wingdings" panose="05000000000000000000" pitchFamily="2" charset="2"/>
              <a:buNone/>
            </a:pPr>
            <a:r>
              <a:rPr lang="zh-CN" altLang="zh-CN" sz="2500" dirty="0" smtClean="0">
                <a:solidFill>
                  <a:srgbClr val="FE101B"/>
                </a:solidFill>
                <a:latin typeface="幼圆" panose="02010509060101010101" pitchFamily="49" charset="-122"/>
                <a:ea typeface="幼圆" panose="02010509060101010101" pitchFamily="49" charset="-122"/>
              </a:rPr>
              <a:t>【</a:t>
            </a:r>
            <a:r>
              <a:rPr lang="zh-CN" altLang="en-US" sz="2500" b="1" dirty="0" smtClean="0">
                <a:solidFill>
                  <a:srgbClr val="FE101B"/>
                </a:solidFill>
                <a:latin typeface="幼圆" panose="02010509060101010101" pitchFamily="49" charset="-122"/>
                <a:ea typeface="幼圆" panose="02010509060101010101" pitchFamily="49" charset="-122"/>
              </a:rPr>
              <a:t>解</a:t>
            </a:r>
            <a:r>
              <a:rPr lang="zh-CN" altLang="zh-CN" sz="2500" b="1" dirty="0" smtClean="0">
                <a:solidFill>
                  <a:srgbClr val="FE101B"/>
                </a:solidFill>
                <a:latin typeface="幼圆" panose="02010509060101010101" pitchFamily="49" charset="-122"/>
                <a:ea typeface="幼圆" panose="02010509060101010101" pitchFamily="49" charset="-122"/>
              </a:rPr>
              <a:t>】</a:t>
            </a:r>
            <a:endParaRPr lang="zh-CN" altLang="zh-CN" sz="2500" b="1" dirty="0" smtClean="0">
              <a:solidFill>
                <a:srgbClr val="FE101B"/>
              </a:solidFill>
              <a:latin typeface="幼圆" panose="02010509060101010101" pitchFamily="49" charset="-122"/>
              <a:ea typeface="幼圆" panose="02010509060101010101" pitchFamily="49" charset="-122"/>
            </a:endParaRPr>
          </a:p>
        </p:txBody>
      </p:sp>
      <p:sp>
        <p:nvSpPr>
          <p:cNvPr id="126979" name="Rectangle 3"/>
          <p:cNvSpPr>
            <a:spLocks noChangeArrowheads="1"/>
          </p:cNvSpPr>
          <p:nvPr/>
        </p:nvSpPr>
        <p:spPr bwMode="auto">
          <a:xfrm>
            <a:off x="457200" y="1219200"/>
            <a:ext cx="304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lnSpc>
                <a:spcPct val="90000"/>
              </a:lnSpc>
              <a:spcBef>
                <a:spcPct val="20000"/>
              </a:spcBef>
              <a:buClr>
                <a:srgbClr val="A50021"/>
              </a:buClr>
              <a:buSzPct val="75000"/>
              <a:buFont typeface="Wingdings" panose="05000000000000000000" pitchFamily="2" charset="2"/>
              <a:buNone/>
            </a:pPr>
            <a:r>
              <a:rPr lang="zh-CN" altLang="en-US" sz="2400" b="0" dirty="0">
                <a:solidFill>
                  <a:srgbClr val="009900"/>
                </a:solidFill>
                <a:latin typeface="幼圆" panose="02010509060101010101" pitchFamily="49" charset="-122"/>
                <a:ea typeface="幼圆" panose="02010509060101010101" pitchFamily="49" charset="-122"/>
              </a:rPr>
              <a:t>1.</a:t>
            </a:r>
            <a:r>
              <a:rPr lang="zh-CN" altLang="en-US" sz="2400" dirty="0">
                <a:solidFill>
                  <a:srgbClr val="009900"/>
                </a:solidFill>
                <a:latin typeface="幼圆" panose="02010509060101010101" pitchFamily="49" charset="-122"/>
                <a:ea typeface="幼圆" panose="02010509060101010101" pitchFamily="49" charset="-122"/>
              </a:rPr>
              <a:t>当</a:t>
            </a:r>
            <a:r>
              <a:rPr lang="en-US" altLang="zh-CN" sz="2400" b="0" i="1" dirty="0">
                <a:solidFill>
                  <a:srgbClr val="009900"/>
                </a:solidFill>
                <a:latin typeface="幼圆" panose="02010509060101010101" pitchFamily="49" charset="-122"/>
                <a:ea typeface="幼圆" panose="02010509060101010101" pitchFamily="49" charset="-122"/>
              </a:rPr>
              <a:t>t</a:t>
            </a:r>
            <a:r>
              <a:rPr lang="en-US" altLang="zh-CN" sz="2400" b="0" dirty="0">
                <a:solidFill>
                  <a:srgbClr val="009900"/>
                </a:solidFill>
                <a:latin typeface="幼圆" panose="02010509060101010101" pitchFamily="49" charset="-122"/>
                <a:ea typeface="幼圆" panose="02010509060101010101" pitchFamily="49" charset="-122"/>
              </a:rPr>
              <a:t>=1</a:t>
            </a:r>
            <a:r>
              <a:rPr lang="zh-CN" altLang="en-US" sz="2400" dirty="0">
                <a:solidFill>
                  <a:srgbClr val="009900"/>
                </a:solidFill>
                <a:latin typeface="幼圆" panose="02010509060101010101" pitchFamily="49" charset="-122"/>
                <a:ea typeface="幼圆" panose="02010509060101010101" pitchFamily="49" charset="-122"/>
              </a:rPr>
              <a:t>年的沉降量 </a:t>
            </a:r>
            <a:endParaRPr lang="zh-CN" altLang="en-US" sz="2400" dirty="0">
              <a:solidFill>
                <a:srgbClr val="009900"/>
              </a:solidFill>
              <a:latin typeface="幼圆" panose="02010509060101010101" pitchFamily="49" charset="-122"/>
              <a:ea typeface="幼圆" panose="02010509060101010101" pitchFamily="49" charset="-122"/>
            </a:endParaRPr>
          </a:p>
        </p:txBody>
      </p:sp>
      <p:graphicFrame>
        <p:nvGraphicFramePr>
          <p:cNvPr id="69634" name="Object 4"/>
          <p:cNvGraphicFramePr>
            <a:graphicFrameLocks noChangeAspect="1"/>
          </p:cNvGraphicFramePr>
          <p:nvPr/>
        </p:nvGraphicFramePr>
        <p:xfrm>
          <a:off x="4716463" y="1371600"/>
          <a:ext cx="3117850" cy="762000"/>
        </p:xfrm>
        <a:graphic>
          <a:graphicData uri="http://schemas.openxmlformats.org/presentationml/2006/ole">
            <mc:AlternateContent xmlns:mc="http://schemas.openxmlformats.org/markup-compatibility/2006">
              <mc:Choice xmlns:v="urn:schemas-microsoft-com:vml" Requires="v">
                <p:oleObj spid="_x0000_s101498" name="" r:id="rId1" imgW="1510665" imgH="431800" progId="Equation.3">
                  <p:embed/>
                </p:oleObj>
              </mc:Choice>
              <mc:Fallback>
                <p:oleObj name="" r:id="rId1" imgW="1510665" imgH="431800" progId="Equation.3">
                  <p:embed/>
                  <p:pic>
                    <p:nvPicPr>
                      <p:cNvPr id="0" name="Object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371600"/>
                        <a:ext cx="31178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26981" name="Rectangle 5"/>
          <p:cNvSpPr>
            <a:spLocks noChangeArrowheads="1"/>
          </p:cNvSpPr>
          <p:nvPr/>
        </p:nvSpPr>
        <p:spPr bwMode="auto">
          <a:xfrm>
            <a:off x="684213" y="1600200"/>
            <a:ext cx="2209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20000"/>
              </a:spcBef>
              <a:buClr>
                <a:srgbClr val="A50021"/>
              </a:buClr>
              <a:buSzPct val="75000"/>
              <a:buFont typeface="Wingdings" panose="05000000000000000000" pitchFamily="2" charset="2"/>
              <a:buNone/>
            </a:pPr>
            <a:r>
              <a:rPr lang="zh-CN" altLang="en-US" sz="2400" dirty="0">
                <a:solidFill>
                  <a:srgbClr val="0000FF"/>
                </a:solidFill>
                <a:latin typeface="幼圆" panose="02010509060101010101" pitchFamily="49" charset="-122"/>
                <a:ea typeface="幼圆" panose="02010509060101010101" pitchFamily="49" charset="-122"/>
                <a:sym typeface="Symbol" panose="05050102010706020507" pitchFamily="18" charset="2"/>
              </a:rPr>
              <a:t>地基最终沉降量</a:t>
            </a:r>
            <a:endParaRPr lang="zh-CN" altLang="en-US" sz="2400" dirty="0">
              <a:solidFill>
                <a:srgbClr val="0000FF"/>
              </a:solidFill>
              <a:latin typeface="幼圆" panose="02010509060101010101" pitchFamily="49" charset="-122"/>
              <a:ea typeface="幼圆" panose="02010509060101010101" pitchFamily="49" charset="-122"/>
            </a:endParaRPr>
          </a:p>
        </p:txBody>
      </p:sp>
      <p:graphicFrame>
        <p:nvGraphicFramePr>
          <p:cNvPr id="69635" name="Object 6"/>
          <p:cNvGraphicFramePr>
            <a:graphicFrameLocks noChangeAspect="1"/>
          </p:cNvGraphicFramePr>
          <p:nvPr/>
        </p:nvGraphicFramePr>
        <p:xfrm>
          <a:off x="827088" y="2514600"/>
          <a:ext cx="3406775" cy="762000"/>
        </p:xfrm>
        <a:graphic>
          <a:graphicData uri="http://schemas.openxmlformats.org/presentationml/2006/ole">
            <mc:AlternateContent xmlns:mc="http://schemas.openxmlformats.org/markup-compatibility/2006">
              <mc:Choice xmlns:v="urn:schemas-microsoft-com:vml" Requires="v">
                <p:oleObj spid="_x0000_s101499" name="" r:id="rId3" imgW="1650365" imgH="431800" progId="Equation.3">
                  <p:embed/>
                </p:oleObj>
              </mc:Choice>
              <mc:Fallback>
                <p:oleObj name="" r:id="rId3" imgW="1650365" imgH="4318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514600"/>
                        <a:ext cx="34067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26983" name="Rectangle 7"/>
          <p:cNvSpPr>
            <a:spLocks noChangeArrowheads="1"/>
          </p:cNvSpPr>
          <p:nvPr/>
        </p:nvSpPr>
        <p:spPr bwMode="auto">
          <a:xfrm>
            <a:off x="762000" y="2057400"/>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20000"/>
              </a:spcBef>
              <a:buClr>
                <a:srgbClr val="A50021"/>
              </a:buClr>
              <a:buSzPct val="75000"/>
              <a:buFont typeface="Wingdings" panose="05000000000000000000" pitchFamily="2" charset="2"/>
              <a:buNone/>
            </a:pPr>
            <a:r>
              <a:rPr lang="zh-CN" altLang="en-US" sz="2400" dirty="0">
                <a:solidFill>
                  <a:srgbClr val="0000FF"/>
                </a:solidFill>
                <a:latin typeface="幼圆" panose="02010509060101010101" pitchFamily="49" charset="-122"/>
                <a:ea typeface="幼圆" panose="02010509060101010101" pitchFamily="49" charset="-122"/>
                <a:sym typeface="Symbol" panose="05050102010706020507" pitchFamily="18" charset="2"/>
              </a:rPr>
              <a:t>固结系数</a:t>
            </a:r>
            <a:endParaRPr lang="zh-CN" altLang="en-US" sz="2400" dirty="0">
              <a:solidFill>
                <a:srgbClr val="0000FF"/>
              </a:solidFill>
              <a:latin typeface="幼圆" panose="02010509060101010101" pitchFamily="49" charset="-122"/>
              <a:ea typeface="幼圆" panose="02010509060101010101" pitchFamily="49" charset="-122"/>
            </a:endParaRPr>
          </a:p>
        </p:txBody>
      </p:sp>
      <p:sp>
        <p:nvSpPr>
          <p:cNvPr id="126984" name="Rectangle 8"/>
          <p:cNvSpPr>
            <a:spLocks noChangeArrowheads="1"/>
          </p:cNvSpPr>
          <p:nvPr/>
        </p:nvSpPr>
        <p:spPr bwMode="auto">
          <a:xfrm>
            <a:off x="5029200" y="2060575"/>
            <a:ext cx="1295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20000"/>
              </a:spcBef>
              <a:buClr>
                <a:srgbClr val="A50021"/>
              </a:buClr>
              <a:buSzPct val="75000"/>
              <a:buFont typeface="Wingdings" panose="05000000000000000000" pitchFamily="2" charset="2"/>
              <a:buNone/>
            </a:pPr>
            <a:r>
              <a:rPr lang="zh-CN" altLang="en-US" sz="2400" dirty="0">
                <a:solidFill>
                  <a:srgbClr val="0000FF"/>
                </a:solidFill>
                <a:latin typeface="幼圆" panose="02010509060101010101" pitchFamily="49" charset="-122"/>
                <a:ea typeface="幼圆" panose="02010509060101010101" pitchFamily="49" charset="-122"/>
                <a:sym typeface="Symbol" panose="05050102010706020507" pitchFamily="18" charset="2"/>
              </a:rPr>
              <a:t>时间因素</a:t>
            </a:r>
            <a:endParaRPr lang="zh-CN" altLang="en-US" sz="2400" dirty="0">
              <a:solidFill>
                <a:srgbClr val="0000FF"/>
              </a:solidFill>
              <a:latin typeface="幼圆" panose="02010509060101010101" pitchFamily="49" charset="-122"/>
              <a:ea typeface="幼圆" panose="02010509060101010101" pitchFamily="49" charset="-122"/>
            </a:endParaRPr>
          </a:p>
        </p:txBody>
      </p:sp>
      <p:graphicFrame>
        <p:nvGraphicFramePr>
          <p:cNvPr id="69636" name="Object 9"/>
          <p:cNvGraphicFramePr>
            <a:graphicFrameLocks noChangeAspect="1"/>
          </p:cNvGraphicFramePr>
          <p:nvPr/>
        </p:nvGraphicFramePr>
        <p:xfrm>
          <a:off x="5076825" y="2565400"/>
          <a:ext cx="2306638" cy="695325"/>
        </p:xfrm>
        <a:graphic>
          <a:graphicData uri="http://schemas.openxmlformats.org/presentationml/2006/ole">
            <mc:AlternateContent xmlns:mc="http://schemas.openxmlformats.org/markup-compatibility/2006">
              <mc:Choice xmlns:v="urn:schemas-microsoft-com:vml" Requires="v">
                <p:oleObj spid="_x0000_s101500" name="" r:id="rId5" imgW="1120140" imgH="394335" progId="Equation.3">
                  <p:embed/>
                </p:oleObj>
              </mc:Choice>
              <mc:Fallback>
                <p:oleObj name="" r:id="rId5" imgW="1120140" imgH="394335"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825" y="2565400"/>
                        <a:ext cx="2306638"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69637" name="Object 10"/>
          <p:cNvGraphicFramePr>
            <a:graphicFrameLocks noChangeAspect="1"/>
          </p:cNvGraphicFramePr>
          <p:nvPr/>
        </p:nvGraphicFramePr>
        <p:xfrm>
          <a:off x="827088" y="3352800"/>
          <a:ext cx="1808162" cy="695325"/>
        </p:xfrm>
        <a:graphic>
          <a:graphicData uri="http://schemas.openxmlformats.org/presentationml/2006/ole">
            <mc:AlternateContent xmlns:mc="http://schemas.openxmlformats.org/markup-compatibility/2006">
              <mc:Choice xmlns:v="urn:schemas-microsoft-com:vml" Requires="v">
                <p:oleObj spid="_x0000_s101501" name="" r:id="rId7" imgW="878205" imgH="394335" progId="Equation.3">
                  <p:embed/>
                </p:oleObj>
              </mc:Choice>
              <mc:Fallback>
                <p:oleObj name="" r:id="rId7" imgW="878205" imgH="394335"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088" y="3352800"/>
                        <a:ext cx="180816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26988" name="Rectangle 12"/>
          <p:cNvSpPr>
            <a:spLocks noChangeArrowheads="1"/>
          </p:cNvSpPr>
          <p:nvPr/>
        </p:nvSpPr>
        <p:spPr bwMode="auto">
          <a:xfrm>
            <a:off x="1066800" y="4114800"/>
            <a:ext cx="259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20000"/>
              </a:spcBef>
              <a:buClr>
                <a:srgbClr val="A50021"/>
              </a:buClr>
              <a:buSzPct val="75000"/>
              <a:buFont typeface="Wingdings" panose="05000000000000000000" pitchFamily="2" charset="2"/>
              <a:buNone/>
            </a:pPr>
            <a:r>
              <a:rPr lang="zh-CN" altLang="en-US" sz="2400" dirty="0">
                <a:solidFill>
                  <a:srgbClr val="0000FF"/>
                </a:solidFill>
                <a:latin typeface="幼圆" panose="02010509060101010101" pitchFamily="49" charset="-122"/>
                <a:ea typeface="幼圆" panose="02010509060101010101" pitchFamily="49" charset="-122"/>
                <a:sym typeface="Symbol" panose="05050102010706020507" pitchFamily="18" charset="2"/>
              </a:rPr>
              <a:t>加荷一年的沉降量</a:t>
            </a:r>
            <a:endParaRPr lang="zh-CN" altLang="en-US" sz="2400" dirty="0">
              <a:solidFill>
                <a:srgbClr val="0000FF"/>
              </a:solidFill>
              <a:latin typeface="幼圆" panose="02010509060101010101" pitchFamily="49" charset="-122"/>
              <a:ea typeface="幼圆" panose="02010509060101010101" pitchFamily="49" charset="-122"/>
            </a:endParaRPr>
          </a:p>
        </p:txBody>
      </p:sp>
      <p:graphicFrame>
        <p:nvGraphicFramePr>
          <p:cNvPr id="69638" name="Object 13"/>
          <p:cNvGraphicFramePr>
            <a:graphicFrameLocks noChangeAspect="1"/>
          </p:cNvGraphicFramePr>
          <p:nvPr/>
        </p:nvGraphicFramePr>
        <p:xfrm>
          <a:off x="5000625" y="4143375"/>
          <a:ext cx="2411413" cy="403225"/>
        </p:xfrm>
        <a:graphic>
          <a:graphicData uri="http://schemas.openxmlformats.org/presentationml/2006/ole">
            <mc:AlternateContent xmlns:mc="http://schemas.openxmlformats.org/markup-compatibility/2006">
              <mc:Choice xmlns:v="urn:schemas-microsoft-com:vml" Requires="v">
                <p:oleObj spid="_x0000_s101502" name="" r:id="rId9" imgW="1171575" imgH="229235" progId="Equation.3">
                  <p:embed/>
                </p:oleObj>
              </mc:Choice>
              <mc:Fallback>
                <p:oleObj name="" r:id="rId9" imgW="1171575" imgH="229235"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00625" y="4143375"/>
                        <a:ext cx="2411413"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26990" name="Rectangle 14"/>
          <p:cNvSpPr>
            <a:spLocks noChangeArrowheads="1"/>
          </p:cNvSpPr>
          <p:nvPr/>
        </p:nvSpPr>
        <p:spPr bwMode="auto">
          <a:xfrm>
            <a:off x="457200" y="4708525"/>
            <a:ext cx="373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lnSpc>
                <a:spcPct val="90000"/>
              </a:lnSpc>
              <a:spcBef>
                <a:spcPct val="20000"/>
              </a:spcBef>
              <a:buClr>
                <a:srgbClr val="A50021"/>
              </a:buClr>
              <a:buSzPct val="75000"/>
              <a:buFont typeface="Wingdings" panose="05000000000000000000" pitchFamily="2" charset="2"/>
              <a:buNone/>
            </a:pPr>
            <a:r>
              <a:rPr lang="zh-CN" altLang="en-US" sz="2400" b="0" dirty="0">
                <a:solidFill>
                  <a:srgbClr val="009900"/>
                </a:solidFill>
                <a:latin typeface="幼圆" panose="02010509060101010101" pitchFamily="49" charset="-122"/>
                <a:ea typeface="幼圆" panose="02010509060101010101" pitchFamily="49" charset="-122"/>
              </a:rPr>
              <a:t>2.</a:t>
            </a:r>
            <a:r>
              <a:rPr lang="zh-CN" altLang="en-US" sz="2400" dirty="0">
                <a:solidFill>
                  <a:srgbClr val="009900"/>
                </a:solidFill>
                <a:latin typeface="幼圆" panose="02010509060101010101" pitchFamily="49" charset="-122"/>
                <a:ea typeface="幼圆" panose="02010509060101010101" pitchFamily="49" charset="-122"/>
              </a:rPr>
              <a:t>当</a:t>
            </a:r>
            <a:r>
              <a:rPr lang="en-US" altLang="zh-CN" sz="2400" b="0" i="1" dirty="0" err="1">
                <a:solidFill>
                  <a:srgbClr val="009900"/>
                </a:solidFill>
                <a:latin typeface="幼圆" panose="02010509060101010101" pitchFamily="49" charset="-122"/>
                <a:ea typeface="幼圆" panose="02010509060101010101" pitchFamily="49" charset="-122"/>
              </a:rPr>
              <a:t>U</a:t>
            </a:r>
            <a:r>
              <a:rPr lang="en-US" altLang="zh-CN" sz="2400" b="0" i="1" baseline="-25000" dirty="0" err="1">
                <a:solidFill>
                  <a:srgbClr val="009900"/>
                </a:solidFill>
                <a:latin typeface="幼圆" panose="02010509060101010101" pitchFamily="49" charset="-122"/>
                <a:ea typeface="幼圆" panose="02010509060101010101" pitchFamily="49" charset="-122"/>
              </a:rPr>
              <a:t>z</a:t>
            </a:r>
            <a:r>
              <a:rPr lang="en-US" altLang="zh-CN" sz="2400" dirty="0">
                <a:solidFill>
                  <a:srgbClr val="009900"/>
                </a:solidFill>
                <a:latin typeface="幼圆" panose="02010509060101010101" pitchFamily="49" charset="-122"/>
                <a:ea typeface="幼圆" panose="02010509060101010101" pitchFamily="49" charset="-122"/>
              </a:rPr>
              <a:t>=</a:t>
            </a:r>
            <a:r>
              <a:rPr lang="en-US" altLang="zh-CN" sz="2400" b="0" dirty="0">
                <a:solidFill>
                  <a:srgbClr val="009900"/>
                </a:solidFill>
                <a:latin typeface="幼圆" panose="02010509060101010101" pitchFamily="49" charset="-122"/>
                <a:ea typeface="幼圆" panose="02010509060101010101" pitchFamily="49" charset="-122"/>
              </a:rPr>
              <a:t>0.75</a:t>
            </a:r>
            <a:r>
              <a:rPr lang="zh-CN" altLang="en-US" sz="2400" dirty="0">
                <a:solidFill>
                  <a:srgbClr val="009900"/>
                </a:solidFill>
                <a:latin typeface="幼圆" panose="02010509060101010101" pitchFamily="49" charset="-122"/>
                <a:ea typeface="幼圆" panose="02010509060101010101" pitchFamily="49" charset="-122"/>
              </a:rPr>
              <a:t>所需的历时</a:t>
            </a:r>
            <a:r>
              <a:rPr lang="en-US" altLang="zh-CN" sz="2400" b="0" i="1" dirty="0">
                <a:solidFill>
                  <a:srgbClr val="009900"/>
                </a:solidFill>
                <a:latin typeface="幼圆" panose="02010509060101010101" pitchFamily="49" charset="-122"/>
                <a:ea typeface="幼圆" panose="02010509060101010101" pitchFamily="49" charset="-122"/>
              </a:rPr>
              <a:t>t</a:t>
            </a:r>
            <a:r>
              <a:rPr lang="en-US" altLang="zh-CN" sz="2400" dirty="0">
                <a:solidFill>
                  <a:srgbClr val="009900"/>
                </a:solidFill>
                <a:latin typeface="幼圆" panose="02010509060101010101" pitchFamily="49" charset="-122"/>
                <a:ea typeface="幼圆" panose="02010509060101010101" pitchFamily="49" charset="-122"/>
              </a:rPr>
              <a:t> </a:t>
            </a:r>
            <a:endParaRPr lang="en-US" altLang="zh-CN" sz="2400" dirty="0">
              <a:solidFill>
                <a:srgbClr val="009900"/>
              </a:solidFill>
              <a:latin typeface="幼圆" panose="02010509060101010101" pitchFamily="49" charset="-122"/>
              <a:ea typeface="幼圆" panose="02010509060101010101" pitchFamily="49" charset="-122"/>
            </a:endParaRPr>
          </a:p>
        </p:txBody>
      </p:sp>
      <p:sp>
        <p:nvSpPr>
          <p:cNvPr id="126991" name="Rectangle 15"/>
          <p:cNvSpPr>
            <a:spLocks noChangeArrowheads="1"/>
          </p:cNvSpPr>
          <p:nvPr/>
        </p:nvSpPr>
        <p:spPr bwMode="auto">
          <a:xfrm>
            <a:off x="5929313" y="5357813"/>
            <a:ext cx="2571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20000"/>
              </a:spcBef>
              <a:buClr>
                <a:srgbClr val="A50021"/>
              </a:buClr>
              <a:buSzPct val="75000"/>
              <a:buFont typeface="Wingdings" panose="05000000000000000000" pitchFamily="2" charset="2"/>
              <a:buNone/>
            </a:pPr>
            <a:r>
              <a:rPr lang="en-US" altLang="zh-CN" sz="2400" b="0" i="1">
                <a:solidFill>
                  <a:srgbClr val="0000FF"/>
                </a:solidFill>
                <a:latin typeface="幼圆" panose="02010509060101010101" pitchFamily="49" charset="-122"/>
                <a:ea typeface="幼圆" panose="02010509060101010101" pitchFamily="49" charset="-122"/>
              </a:rPr>
              <a:t>T</a:t>
            </a:r>
            <a:r>
              <a:rPr lang="en-US" altLang="zh-CN" sz="2400" b="0" i="1" baseline="-25000">
                <a:solidFill>
                  <a:srgbClr val="0000FF"/>
                </a:solidFill>
                <a:latin typeface="幼圆" panose="02010509060101010101" pitchFamily="49" charset="-122"/>
                <a:ea typeface="幼圆" panose="02010509060101010101" pitchFamily="49" charset="-122"/>
              </a:rPr>
              <a:t>v</a:t>
            </a:r>
            <a:r>
              <a:rPr lang="en-US" altLang="zh-CN" sz="2400" b="0">
                <a:solidFill>
                  <a:srgbClr val="0000FF"/>
                </a:solidFill>
                <a:latin typeface="幼圆" panose="02010509060101010101" pitchFamily="49" charset="-122"/>
                <a:ea typeface="幼圆" panose="02010509060101010101" pitchFamily="49" charset="-122"/>
                <a:sym typeface="Symbol" panose="05050102010706020507" pitchFamily="18" charset="2"/>
              </a:rPr>
              <a:t>＝0.47</a:t>
            </a:r>
            <a:endParaRPr lang="zh-CN" altLang="en-US" sz="2400" b="0">
              <a:solidFill>
                <a:srgbClr val="0000FF"/>
              </a:solidFill>
              <a:latin typeface="幼圆" panose="02010509060101010101" pitchFamily="49" charset="-122"/>
              <a:ea typeface="幼圆" panose="02010509060101010101" pitchFamily="49" charset="-122"/>
              <a:sym typeface="Symbol" panose="05050102010706020507" pitchFamily="18" charset="2"/>
            </a:endParaRPr>
          </a:p>
        </p:txBody>
      </p:sp>
      <p:graphicFrame>
        <p:nvGraphicFramePr>
          <p:cNvPr id="69639" name="Object 16"/>
          <p:cNvGraphicFramePr>
            <a:graphicFrameLocks noChangeAspect="1"/>
          </p:cNvGraphicFramePr>
          <p:nvPr/>
        </p:nvGraphicFramePr>
        <p:xfrm>
          <a:off x="5973763" y="5857875"/>
          <a:ext cx="2384425" cy="806450"/>
        </p:xfrm>
        <a:graphic>
          <a:graphicData uri="http://schemas.openxmlformats.org/presentationml/2006/ole">
            <mc:AlternateContent xmlns:mc="http://schemas.openxmlformats.org/markup-compatibility/2006">
              <mc:Choice xmlns:v="urn:schemas-microsoft-com:vml" Requires="v">
                <p:oleObj spid="_x0000_s101503" name="" r:id="rId11" imgW="1158875" imgH="458470" progId="Equation.3">
                  <p:embed/>
                </p:oleObj>
              </mc:Choice>
              <mc:Fallback>
                <p:oleObj name="" r:id="rId11" imgW="1158875" imgH="458470" progId="Equation.3">
                  <p:embed/>
                  <p:pic>
                    <p:nvPicPr>
                      <p:cNvPr id="0"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73763" y="5857875"/>
                        <a:ext cx="23844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22896"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graphicFrame>
        <p:nvGraphicFramePr>
          <p:cNvPr id="122897" name="Object 22"/>
          <p:cNvGraphicFramePr/>
          <p:nvPr/>
        </p:nvGraphicFramePr>
        <p:xfrm>
          <a:off x="4572000" y="3214688"/>
          <a:ext cx="4446588" cy="928687"/>
        </p:xfrm>
        <a:graphic>
          <a:graphicData uri="http://schemas.openxmlformats.org/presentationml/2006/ole">
            <mc:AlternateContent xmlns:mc="http://schemas.openxmlformats.org/markup-compatibility/2006">
              <mc:Choice xmlns:v="urn:schemas-microsoft-com:vml" Requires="v">
                <p:oleObj spid="_x0000_s101504" name="" r:id="rId13" imgW="2843530" imgH="571500" progId="Equation.3">
                  <p:embed/>
                </p:oleObj>
              </mc:Choice>
              <mc:Fallback>
                <p:oleObj name="" r:id="rId13" imgW="2843530" imgH="571500" progId="Equation.3">
                  <p:embed/>
                  <p:pic>
                    <p:nvPicPr>
                      <p:cNvPr id="0" name="Object 2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0" y="3214688"/>
                        <a:ext cx="44465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22898" name="Object 24"/>
          <p:cNvGraphicFramePr/>
          <p:nvPr/>
        </p:nvGraphicFramePr>
        <p:xfrm>
          <a:off x="857250" y="5000625"/>
          <a:ext cx="4446588" cy="928688"/>
        </p:xfrm>
        <a:graphic>
          <a:graphicData uri="http://schemas.openxmlformats.org/presentationml/2006/ole">
            <mc:AlternateContent xmlns:mc="http://schemas.openxmlformats.org/markup-compatibility/2006">
              <mc:Choice xmlns:v="urn:schemas-microsoft-com:vml" Requires="v">
                <p:oleObj spid="_x0000_s101505" name="" r:id="rId15" imgW="2843530" imgH="571500" progId="Equation.3">
                  <p:embed/>
                </p:oleObj>
              </mc:Choice>
              <mc:Fallback>
                <p:oleObj name="" r:id="rId15" imgW="2843530" imgH="571500" progId="Equation.3">
                  <p:embed/>
                  <p:pic>
                    <p:nvPicPr>
                      <p:cNvPr id="0" name="Object 24"/>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5000625"/>
                        <a:ext cx="4446588"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69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126979">
                                            <p:txEl>
                                              <p:pRg st="0" end="0"/>
                                            </p:txEl>
                                          </p:spTgt>
                                        </p:tgtEl>
                                        <p:attrNameLst>
                                          <p:attrName>style.visibility</p:attrName>
                                        </p:attrNameLst>
                                      </p:cBhvr>
                                      <p:to>
                                        <p:strVal val="visible"/>
                                      </p:to>
                                    </p:set>
                                    <p:anim calcmode="lin" valueType="num">
                                      <p:cBhvr>
                                        <p:cTn id="11" dur="500" fill="hold"/>
                                        <p:tgtEl>
                                          <p:spTgt spid="126979">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2697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6981"/>
                                        </p:tgtEl>
                                        <p:attrNameLst>
                                          <p:attrName>style.visibility</p:attrName>
                                        </p:attrNameLst>
                                      </p:cBhvr>
                                      <p:to>
                                        <p:strVal val="visible"/>
                                      </p:to>
                                    </p:set>
                                    <p:animEffect transition="in" filter="blinds(horizontal)">
                                      <p:cBhvr>
                                        <p:cTn id="17" dur="500"/>
                                        <p:tgtEl>
                                          <p:spTgt spid="12698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9634"/>
                                        </p:tgtEl>
                                        <p:attrNameLst>
                                          <p:attrName>style.visibility</p:attrName>
                                        </p:attrNameLst>
                                      </p:cBhvr>
                                      <p:to>
                                        <p:strVal val="visible"/>
                                      </p:to>
                                    </p:set>
                                    <p:animEffect transition="in" filter="randombar(horizontal)">
                                      <p:cBhvr>
                                        <p:cTn id="22" dur="500"/>
                                        <p:tgtEl>
                                          <p:spTgt spid="6963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6983"/>
                                        </p:tgtEl>
                                        <p:attrNameLst>
                                          <p:attrName>style.visibility</p:attrName>
                                        </p:attrNameLst>
                                      </p:cBhvr>
                                      <p:to>
                                        <p:strVal val="visible"/>
                                      </p:to>
                                    </p:set>
                                    <p:animEffect transition="in" filter="blinds(horizontal)">
                                      <p:cBhvr>
                                        <p:cTn id="27" dur="500"/>
                                        <p:tgtEl>
                                          <p:spTgt spid="12698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69635"/>
                                        </p:tgtEl>
                                        <p:attrNameLst>
                                          <p:attrName>style.visibility</p:attrName>
                                        </p:attrNameLst>
                                      </p:cBhvr>
                                      <p:to>
                                        <p:strVal val="visible"/>
                                      </p:to>
                                    </p:set>
                                    <p:animEffect transition="in" filter="randombar(horizontal)">
                                      <p:cBhvr>
                                        <p:cTn id="32" dur="500"/>
                                        <p:tgtEl>
                                          <p:spTgt spid="6963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6984"/>
                                        </p:tgtEl>
                                        <p:attrNameLst>
                                          <p:attrName>style.visibility</p:attrName>
                                        </p:attrNameLst>
                                      </p:cBhvr>
                                      <p:to>
                                        <p:strVal val="visible"/>
                                      </p:to>
                                    </p:set>
                                    <p:animEffect transition="in" filter="blinds(horizontal)">
                                      <p:cBhvr>
                                        <p:cTn id="37" dur="500"/>
                                        <p:tgtEl>
                                          <p:spTgt spid="12698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69636"/>
                                        </p:tgtEl>
                                        <p:attrNameLst>
                                          <p:attrName>style.visibility</p:attrName>
                                        </p:attrNameLst>
                                      </p:cBhvr>
                                      <p:to>
                                        <p:strVal val="visible"/>
                                      </p:to>
                                    </p:set>
                                    <p:animEffect transition="in" filter="randombar(horizontal)">
                                      <p:cBhvr>
                                        <p:cTn id="42" dur="500"/>
                                        <p:tgtEl>
                                          <p:spTgt spid="69636"/>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69637"/>
                                        </p:tgtEl>
                                        <p:attrNameLst>
                                          <p:attrName>style.visibility</p:attrName>
                                        </p:attrNameLst>
                                      </p:cBhvr>
                                      <p:to>
                                        <p:strVal val="visible"/>
                                      </p:to>
                                    </p:set>
                                    <p:animEffect transition="in" filter="randombar(horizontal)">
                                      <p:cBhvr>
                                        <p:cTn id="47" dur="500"/>
                                        <p:tgtEl>
                                          <p:spTgt spid="69637"/>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26988"/>
                                        </p:tgtEl>
                                        <p:attrNameLst>
                                          <p:attrName>style.visibility</p:attrName>
                                        </p:attrNameLst>
                                      </p:cBhvr>
                                      <p:to>
                                        <p:strVal val="visible"/>
                                      </p:to>
                                    </p:set>
                                    <p:animEffect transition="in" filter="box(in)">
                                      <p:cBhvr>
                                        <p:cTn id="52" dur="500"/>
                                        <p:tgtEl>
                                          <p:spTgt spid="126988"/>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69638"/>
                                        </p:tgtEl>
                                        <p:attrNameLst>
                                          <p:attrName>style.visibility</p:attrName>
                                        </p:attrNameLst>
                                      </p:cBhvr>
                                      <p:to>
                                        <p:strVal val="visible"/>
                                      </p:to>
                                    </p:set>
                                    <p:animEffect transition="in" filter="randombar(horizontal)">
                                      <p:cBhvr>
                                        <p:cTn id="57" dur="500"/>
                                        <p:tgtEl>
                                          <p:spTgt spid="69638"/>
                                        </p:tgtEl>
                                      </p:cBhvr>
                                    </p:animEffect>
                                  </p:childTnLst>
                                </p:cTn>
                              </p:par>
                            </p:childTnLst>
                          </p:cTn>
                        </p:par>
                      </p:childTnLst>
                    </p:cTn>
                  </p:par>
                  <p:par>
                    <p:cTn id="58" fill="hold">
                      <p:stCondLst>
                        <p:cond delay="indefinite"/>
                      </p:stCondLst>
                      <p:childTnLst>
                        <p:par>
                          <p:cTn id="59" fill="hold">
                            <p:stCondLst>
                              <p:cond delay="0"/>
                            </p:stCondLst>
                            <p:childTnLst>
                              <p:par>
                                <p:cTn id="60" presetID="23" presetClass="entr" presetSubtype="16" fill="hold" grpId="0" nodeType="clickEffect">
                                  <p:stCondLst>
                                    <p:cond delay="0"/>
                                  </p:stCondLst>
                                  <p:childTnLst>
                                    <p:set>
                                      <p:cBhvr>
                                        <p:cTn id="61" dur="1" fill="hold">
                                          <p:stCondLst>
                                            <p:cond delay="0"/>
                                          </p:stCondLst>
                                        </p:cTn>
                                        <p:tgtEl>
                                          <p:spTgt spid="126990">
                                            <p:txEl>
                                              <p:pRg st="0" end="0"/>
                                            </p:txEl>
                                          </p:spTgt>
                                        </p:tgtEl>
                                        <p:attrNameLst>
                                          <p:attrName>style.visibility</p:attrName>
                                        </p:attrNameLst>
                                      </p:cBhvr>
                                      <p:to>
                                        <p:strVal val="visible"/>
                                      </p:to>
                                    </p:set>
                                    <p:anim calcmode="lin" valueType="num">
                                      <p:cBhvr>
                                        <p:cTn id="62" dur="500" fill="hold"/>
                                        <p:tgtEl>
                                          <p:spTgt spid="126990">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12699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26991"/>
                                        </p:tgtEl>
                                        <p:attrNameLst>
                                          <p:attrName>style.visibility</p:attrName>
                                        </p:attrNameLst>
                                      </p:cBhvr>
                                      <p:to>
                                        <p:strVal val="visible"/>
                                      </p:to>
                                    </p:set>
                                    <p:animEffect transition="in" filter="blinds(horizontal)">
                                      <p:cBhvr>
                                        <p:cTn id="68" dur="500"/>
                                        <p:tgtEl>
                                          <p:spTgt spid="126991"/>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nodeType="clickEffect">
                                  <p:stCondLst>
                                    <p:cond delay="0"/>
                                  </p:stCondLst>
                                  <p:childTnLst>
                                    <p:set>
                                      <p:cBhvr>
                                        <p:cTn id="72" dur="1" fill="hold">
                                          <p:stCondLst>
                                            <p:cond delay="0"/>
                                          </p:stCondLst>
                                        </p:cTn>
                                        <p:tgtEl>
                                          <p:spTgt spid="69639"/>
                                        </p:tgtEl>
                                        <p:attrNameLst>
                                          <p:attrName>style.visibility</p:attrName>
                                        </p:attrNameLst>
                                      </p:cBhvr>
                                      <p:to>
                                        <p:strVal val="visible"/>
                                      </p:to>
                                    </p:set>
                                    <p:animEffect transition="in" filter="randombar(horizontal)">
                                      <p:cBhvr>
                                        <p:cTn id="73" dur="500"/>
                                        <p:tgtEl>
                                          <p:spTgt spid="6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build="p"/>
      <p:bldP spid="126979" grpId="0" build="p"/>
      <p:bldP spid="126981" grpId="0"/>
      <p:bldP spid="126983" grpId="0"/>
      <p:bldP spid="126984" grpId="0"/>
      <p:bldP spid="126988" grpId="0"/>
      <p:bldP spid="126990" grpId="0" build="p"/>
      <p:bldP spid="126991"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395536" y="476672"/>
            <a:ext cx="846055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66725">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2400" dirty="0" smtClean="0">
                <a:solidFill>
                  <a:srgbClr val="FF0000"/>
                </a:solidFill>
                <a:latin typeface="Times New Roman" panose="02020603050405020304" pitchFamily="18" charset="0"/>
                <a:ea typeface="+mn-ea"/>
                <a:cs typeface="Times New Roman" panose="02020603050405020304" pitchFamily="18" charset="0"/>
              </a:rPr>
              <a:t>【例</a:t>
            </a:r>
            <a:r>
              <a:rPr lang="en-US" altLang="zh-CN" sz="2400" dirty="0" smtClean="0">
                <a:solidFill>
                  <a:srgbClr val="FF0000"/>
                </a:solidFill>
                <a:latin typeface="Times New Roman" panose="02020603050405020304" pitchFamily="18" charset="0"/>
                <a:ea typeface="+mn-ea"/>
                <a:cs typeface="Times New Roman" panose="02020603050405020304" pitchFamily="18" charset="0"/>
              </a:rPr>
              <a:t>】</a:t>
            </a:r>
            <a:r>
              <a:rPr lang="zh-CN" altLang="en-US" sz="2400" dirty="0">
                <a:latin typeface="Times New Roman" panose="02020603050405020304" pitchFamily="18" charset="0"/>
                <a:ea typeface="+mn-ea"/>
                <a:cs typeface="Times New Roman" panose="02020603050405020304" pitchFamily="18" charset="0"/>
              </a:rPr>
              <a:t>已知:</a:t>
            </a:r>
            <a:r>
              <a:rPr lang="en-US" altLang="zh-CN" sz="2400" dirty="0" smtClean="0">
                <a:latin typeface="Times New Roman" panose="02020603050405020304" pitchFamily="18" charset="0"/>
                <a:ea typeface="+mn-ea"/>
                <a:cs typeface="Times New Roman" panose="02020603050405020304" pitchFamily="18" charset="0"/>
              </a:rPr>
              <a:t>H=10m</a:t>
            </a:r>
            <a:r>
              <a:rPr lang="zh-CN" altLang="en-US" sz="2400" dirty="0" smtClean="0">
                <a:latin typeface="Times New Roman" panose="02020603050405020304" pitchFamily="18" charset="0"/>
                <a:ea typeface="+mn-ea"/>
                <a:cs typeface="Times New Roman" panose="02020603050405020304" pitchFamily="18" charset="0"/>
              </a:rPr>
              <a:t>，大面积</a:t>
            </a:r>
            <a:r>
              <a:rPr lang="zh-CN" altLang="en-US" sz="2400" dirty="0">
                <a:latin typeface="Times New Roman" panose="02020603050405020304" pitchFamily="18" charset="0"/>
                <a:ea typeface="+mn-ea"/>
                <a:cs typeface="Times New Roman" panose="02020603050405020304" pitchFamily="18" charset="0"/>
              </a:rPr>
              <a:t>荷载</a:t>
            </a:r>
            <a:r>
              <a:rPr lang="en-US" altLang="zh-CN" sz="2400" dirty="0" smtClean="0">
                <a:latin typeface="Times New Roman" panose="02020603050405020304" pitchFamily="18" charset="0"/>
                <a:ea typeface="+mn-ea"/>
                <a:cs typeface="Times New Roman" panose="02020603050405020304" pitchFamily="18" charset="0"/>
              </a:rPr>
              <a:t>p</a:t>
            </a:r>
            <a:r>
              <a:rPr lang="en-US" altLang="zh-CN" sz="2400" baseline="-30000" dirty="0" smtClean="0">
                <a:latin typeface="Times New Roman" panose="02020603050405020304" pitchFamily="18" charset="0"/>
                <a:ea typeface="+mn-ea"/>
                <a:cs typeface="Times New Roman" panose="02020603050405020304" pitchFamily="18" charset="0"/>
              </a:rPr>
              <a:t>0</a:t>
            </a:r>
            <a:r>
              <a:rPr lang="en-US" altLang="zh-CN" sz="2400" dirty="0" smtClean="0">
                <a:latin typeface="Times New Roman" panose="02020603050405020304" pitchFamily="18" charset="0"/>
                <a:ea typeface="+mn-ea"/>
                <a:cs typeface="Times New Roman" panose="02020603050405020304" pitchFamily="18" charset="0"/>
              </a:rPr>
              <a:t>=0.12Mp</a:t>
            </a:r>
            <a:r>
              <a:rPr lang="en-US" altLang="zh-CN" sz="2400" baseline="-30000" dirty="0" smtClean="0">
                <a:latin typeface="Times New Roman" panose="02020603050405020304" pitchFamily="18" charset="0"/>
                <a:ea typeface="+mn-ea"/>
                <a:cs typeface="Times New Roman" panose="02020603050405020304" pitchFamily="18" charset="0"/>
              </a:rPr>
              <a:t>a</a:t>
            </a:r>
            <a:r>
              <a:rPr lang="zh-CN" altLang="en-US" sz="2400" dirty="0" smtClean="0">
                <a:latin typeface="Times New Roman" panose="02020603050405020304" pitchFamily="18" charset="0"/>
                <a:ea typeface="+mn-ea"/>
                <a:cs typeface="Times New Roman" panose="02020603050405020304" pitchFamily="18" charset="0"/>
              </a:rPr>
              <a:t>，</a:t>
            </a:r>
            <a:r>
              <a:rPr lang="en-US" altLang="zh-CN" sz="2400" dirty="0" smtClean="0">
                <a:latin typeface="Times New Roman" panose="02020603050405020304" pitchFamily="18" charset="0"/>
                <a:ea typeface="+mn-ea"/>
                <a:cs typeface="Times New Roman" panose="02020603050405020304" pitchFamily="18" charset="0"/>
              </a:rPr>
              <a:t>e</a:t>
            </a:r>
            <a:r>
              <a:rPr lang="en-US" altLang="zh-CN" sz="2400" baseline="-30000" dirty="0" smtClean="0">
                <a:latin typeface="Times New Roman" panose="02020603050405020304" pitchFamily="18" charset="0"/>
                <a:ea typeface="+mn-ea"/>
                <a:cs typeface="Times New Roman" panose="02020603050405020304" pitchFamily="18" charset="0"/>
              </a:rPr>
              <a:t>0</a:t>
            </a:r>
            <a:r>
              <a:rPr lang="en-US" altLang="zh-CN" sz="2400" dirty="0" smtClean="0">
                <a:latin typeface="Times New Roman" panose="02020603050405020304" pitchFamily="18" charset="0"/>
                <a:ea typeface="+mn-ea"/>
                <a:cs typeface="Times New Roman" panose="02020603050405020304" pitchFamily="18" charset="0"/>
              </a:rPr>
              <a:t>=1.0</a:t>
            </a:r>
            <a:r>
              <a:rPr lang="zh-CN" altLang="en-US" sz="2400" dirty="0" smtClean="0">
                <a:latin typeface="Times New Roman" panose="02020603050405020304" pitchFamily="18" charset="0"/>
                <a:ea typeface="+mn-ea"/>
                <a:cs typeface="Times New Roman" panose="02020603050405020304" pitchFamily="18" charset="0"/>
              </a:rPr>
              <a:t>，</a:t>
            </a:r>
            <a:r>
              <a:rPr lang="en-US" altLang="zh-CN" sz="2400" dirty="0" err="1" smtClean="0">
                <a:latin typeface="Times New Roman" panose="02020603050405020304" pitchFamily="18" charset="0"/>
                <a:ea typeface="+mn-ea"/>
                <a:cs typeface="Times New Roman" panose="02020603050405020304" pitchFamily="18" charset="0"/>
              </a:rPr>
              <a:t>a</a:t>
            </a:r>
            <a:r>
              <a:rPr lang="en-US" altLang="zh-CN" sz="2400" baseline="-30000" dirty="0" err="1" smtClean="0">
                <a:latin typeface="Times New Roman" panose="02020603050405020304" pitchFamily="18" charset="0"/>
                <a:ea typeface="+mn-ea"/>
                <a:cs typeface="Times New Roman" panose="02020603050405020304" pitchFamily="18" charset="0"/>
              </a:rPr>
              <a:t>v</a:t>
            </a:r>
            <a:r>
              <a:rPr lang="en-US" altLang="zh-CN" sz="2400" dirty="0" smtClean="0">
                <a:latin typeface="Times New Roman" panose="02020603050405020304" pitchFamily="18" charset="0"/>
                <a:ea typeface="+mn-ea"/>
                <a:cs typeface="Times New Roman" panose="02020603050405020304" pitchFamily="18" charset="0"/>
              </a:rPr>
              <a:t>=0.3Mp</a:t>
            </a:r>
            <a:r>
              <a:rPr lang="en-US" altLang="zh-CN" sz="2400" baseline="-30000" dirty="0" smtClean="0">
                <a:latin typeface="Times New Roman" panose="02020603050405020304" pitchFamily="18" charset="0"/>
                <a:ea typeface="+mn-ea"/>
                <a:cs typeface="Times New Roman" panose="02020603050405020304" pitchFamily="18" charset="0"/>
              </a:rPr>
              <a:t>a</a:t>
            </a:r>
            <a:r>
              <a:rPr lang="en-US" altLang="zh-CN" sz="2400" baseline="30000" dirty="0" smtClean="0">
                <a:latin typeface="Times New Roman" panose="02020603050405020304" pitchFamily="18" charset="0"/>
                <a:ea typeface="+mn-ea"/>
                <a:cs typeface="Times New Roman" panose="02020603050405020304" pitchFamily="18" charset="0"/>
              </a:rPr>
              <a:t>-1</a:t>
            </a:r>
            <a:r>
              <a:rPr lang="zh-CN" altLang="en-US" sz="2400" dirty="0" smtClean="0">
                <a:latin typeface="Times New Roman" panose="02020603050405020304" pitchFamily="18" charset="0"/>
                <a:ea typeface="+mn-ea"/>
                <a:cs typeface="Times New Roman" panose="02020603050405020304" pitchFamily="18" charset="0"/>
              </a:rPr>
              <a:t>，</a:t>
            </a:r>
            <a:r>
              <a:rPr lang="en-US" altLang="zh-CN" sz="2400" dirty="0" smtClean="0">
                <a:latin typeface="Times New Roman" panose="02020603050405020304" pitchFamily="18" charset="0"/>
                <a:ea typeface="+mn-ea"/>
                <a:cs typeface="Times New Roman" panose="02020603050405020304" pitchFamily="18" charset="0"/>
              </a:rPr>
              <a:t> </a:t>
            </a:r>
            <a:r>
              <a:rPr lang="en-US" altLang="zh-CN" sz="2400" dirty="0">
                <a:latin typeface="Times New Roman" panose="02020603050405020304" pitchFamily="18" charset="0"/>
                <a:ea typeface="+mn-ea"/>
                <a:cs typeface="Times New Roman" panose="02020603050405020304" pitchFamily="18" charset="0"/>
              </a:rPr>
              <a:t>K=1.8cm/</a:t>
            </a:r>
            <a:r>
              <a:rPr lang="zh-CN" altLang="en-US" sz="2400" dirty="0">
                <a:latin typeface="Times New Roman" panose="02020603050405020304" pitchFamily="18" charset="0"/>
                <a:ea typeface="+mn-ea"/>
                <a:cs typeface="Times New Roman" panose="02020603050405020304" pitchFamily="18" charset="0"/>
              </a:rPr>
              <a:t>年，</a:t>
            </a:r>
            <a:r>
              <a:rPr lang="zh-CN" altLang="en-US" sz="2400" dirty="0" smtClean="0">
                <a:latin typeface="Times New Roman" panose="02020603050405020304" pitchFamily="18" charset="0"/>
                <a:ea typeface="+mn-ea"/>
                <a:cs typeface="Times New Roman" panose="02020603050405020304" pitchFamily="18" charset="0"/>
              </a:rPr>
              <a:t>求单面</a:t>
            </a:r>
            <a:r>
              <a:rPr lang="zh-CN" altLang="en-US" sz="2400" dirty="0">
                <a:latin typeface="Times New Roman" panose="02020603050405020304" pitchFamily="18" charset="0"/>
                <a:ea typeface="+mn-ea"/>
                <a:cs typeface="Times New Roman" panose="02020603050405020304" pitchFamily="18" charset="0"/>
              </a:rPr>
              <a:t>及双面排水条件下: (1)加荷一年的沉降量?  (2)沉降达14</a:t>
            </a:r>
            <a:r>
              <a:rPr lang="en-US" altLang="zh-CN" sz="2400" dirty="0">
                <a:latin typeface="Times New Roman" panose="02020603050405020304" pitchFamily="18" charset="0"/>
                <a:ea typeface="+mn-ea"/>
                <a:cs typeface="Times New Roman" panose="02020603050405020304" pitchFamily="18" charset="0"/>
              </a:rPr>
              <a:t>cm</a:t>
            </a:r>
            <a:r>
              <a:rPr lang="zh-CN" altLang="en-US" sz="2400" dirty="0">
                <a:latin typeface="Times New Roman" panose="02020603050405020304" pitchFamily="18" charset="0"/>
                <a:ea typeface="+mn-ea"/>
                <a:cs typeface="Times New Roman" panose="02020603050405020304" pitchFamily="18" charset="0"/>
              </a:rPr>
              <a:t>所需时间?</a:t>
            </a:r>
            <a:endParaRPr lang="zh-CN" altLang="en-US" sz="2400" dirty="0">
              <a:latin typeface="Times New Roman" panose="02020603050405020304" pitchFamily="18" charset="0"/>
              <a:ea typeface="+mn-ea"/>
              <a:cs typeface="Times New Roman" panose="02020603050405020304" pitchFamily="18" charset="0"/>
            </a:endParaRPr>
          </a:p>
        </p:txBody>
      </p:sp>
      <p:graphicFrame>
        <p:nvGraphicFramePr>
          <p:cNvPr id="123907" name="Object 3"/>
          <p:cNvGraphicFramePr>
            <a:graphicFrameLocks noChangeAspect="1"/>
          </p:cNvGraphicFramePr>
          <p:nvPr/>
        </p:nvGraphicFramePr>
        <p:xfrm>
          <a:off x="395536" y="2924944"/>
          <a:ext cx="7440613" cy="715962"/>
        </p:xfrm>
        <a:graphic>
          <a:graphicData uri="http://schemas.openxmlformats.org/presentationml/2006/ole">
            <mc:AlternateContent xmlns:mc="http://schemas.openxmlformats.org/markup-compatibility/2006">
              <mc:Choice xmlns:v="urn:schemas-microsoft-com:vml" Requires="v">
                <p:oleObj spid="_x0000_s102430" name="" r:id="rId1" imgW="4168775" imgH="393065" progId="Equation.3">
                  <p:embed/>
                </p:oleObj>
              </mc:Choice>
              <mc:Fallback>
                <p:oleObj name="" r:id="rId1" imgW="4168775" imgH="393065" progId="Equation.3">
                  <p:embed/>
                  <p:pic>
                    <p:nvPicPr>
                      <p:cNvPr id="0" name="Objec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924944"/>
                        <a:ext cx="744061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23908" name="Object 4"/>
          <p:cNvGraphicFramePr>
            <a:graphicFrameLocks noChangeAspect="1"/>
          </p:cNvGraphicFramePr>
          <p:nvPr/>
        </p:nvGraphicFramePr>
        <p:xfrm>
          <a:off x="927100" y="3933825"/>
          <a:ext cx="5721350" cy="1770063"/>
        </p:xfrm>
        <a:graphic>
          <a:graphicData uri="http://schemas.openxmlformats.org/presentationml/2006/ole">
            <mc:AlternateContent xmlns:mc="http://schemas.openxmlformats.org/markup-compatibility/2006">
              <mc:Choice xmlns:v="urn:schemas-microsoft-com:vml" Requires="v">
                <p:oleObj spid="_x0000_s102431" name="" r:id="rId3" imgW="2949575" imgH="904875" progId="Equation.3">
                  <p:embed/>
                </p:oleObj>
              </mc:Choice>
              <mc:Fallback>
                <p:oleObj name="" r:id="rId3" imgW="2949575" imgH="904875"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100" y="3933825"/>
                        <a:ext cx="572135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5" name="Rectangle 2"/>
          <p:cNvSpPr txBox="1">
            <a:spLocks noChangeArrowheads="1"/>
          </p:cNvSpPr>
          <p:nvPr/>
        </p:nvSpPr>
        <p:spPr>
          <a:xfrm>
            <a:off x="539552" y="2528456"/>
            <a:ext cx="1031032" cy="304800"/>
          </a:xfrm>
          <a:prstGeom prst="rect">
            <a:avLst/>
          </a:prstGeom>
        </p:spPr>
        <p:txBody>
          <a:bodyPr lIns="0" tIns="0" rIns="0" bIns="0"/>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vl6pPr marL="21386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6pPr>
            <a:lvl7pPr marL="25958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7pPr>
            <a:lvl8pPr marL="30530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8pPr>
            <a:lvl9pPr marL="35102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9pPr>
          </a:lstStyle>
          <a:p>
            <a:pPr>
              <a:lnSpc>
                <a:spcPct val="80000"/>
              </a:lnSpc>
              <a:buFont typeface="Wingdings" panose="05000000000000000000" pitchFamily="2" charset="2"/>
              <a:buNone/>
            </a:pPr>
            <a:r>
              <a:rPr lang="zh-CN" altLang="zh-CN" sz="2500" b="0" kern="0" smtClean="0">
                <a:solidFill>
                  <a:srgbClr val="FE101B"/>
                </a:solidFill>
                <a:latin typeface="幼圆" panose="02010509060101010101" pitchFamily="49" charset="-122"/>
                <a:ea typeface="幼圆" panose="02010509060101010101" pitchFamily="49" charset="-122"/>
              </a:rPr>
              <a:t>【</a:t>
            </a:r>
            <a:r>
              <a:rPr lang="zh-CN" altLang="en-US" sz="2500" b="1" kern="0" smtClean="0">
                <a:solidFill>
                  <a:srgbClr val="FE101B"/>
                </a:solidFill>
                <a:latin typeface="幼圆" panose="02010509060101010101" pitchFamily="49" charset="-122"/>
                <a:ea typeface="幼圆" panose="02010509060101010101" pitchFamily="49" charset="-122"/>
              </a:rPr>
              <a:t>解</a:t>
            </a:r>
            <a:r>
              <a:rPr lang="zh-CN" altLang="zh-CN" sz="2500" b="1" kern="0" smtClean="0">
                <a:solidFill>
                  <a:srgbClr val="FE101B"/>
                </a:solidFill>
                <a:latin typeface="幼圆" panose="02010509060101010101" pitchFamily="49" charset="-122"/>
                <a:ea typeface="幼圆" panose="02010509060101010101" pitchFamily="49" charset="-122"/>
              </a:rPr>
              <a:t>】</a:t>
            </a:r>
            <a:endParaRPr lang="zh-CN" altLang="zh-CN" sz="2500" b="1" kern="0" dirty="0" smtClean="0">
              <a:solidFill>
                <a:srgbClr val="FE101B"/>
              </a:solidFill>
              <a:latin typeface="幼圆" panose="02010509060101010101" pitchFamily="49" charset="-122"/>
              <a:ea typeface="幼圆"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487510" y="548680"/>
            <a:ext cx="1666528"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Char char="•"/>
            </a:pPr>
            <a:r>
              <a:rPr lang="zh-CN" altLang="en-US" sz="2400" dirty="0"/>
              <a:t>单面排水</a:t>
            </a:r>
            <a:endParaRPr lang="zh-CN" altLang="en-US" sz="2400" dirty="0"/>
          </a:p>
        </p:txBody>
      </p:sp>
      <p:graphicFrame>
        <p:nvGraphicFramePr>
          <p:cNvPr id="124931" name="Object 3"/>
          <p:cNvGraphicFramePr>
            <a:graphicFrameLocks noChangeAspect="1"/>
          </p:cNvGraphicFramePr>
          <p:nvPr/>
        </p:nvGraphicFramePr>
        <p:xfrm>
          <a:off x="2511065" y="476672"/>
          <a:ext cx="4778376" cy="2179638"/>
        </p:xfrm>
        <a:graphic>
          <a:graphicData uri="http://schemas.openxmlformats.org/presentationml/2006/ole">
            <mc:AlternateContent xmlns:mc="http://schemas.openxmlformats.org/markup-compatibility/2006">
              <mc:Choice xmlns:v="urn:schemas-microsoft-com:vml" Requires="v">
                <p:oleObj spid="_x0000_s103473" name="" r:id="rId1" imgW="2536825" imgH="1170305" progId="Equation.3">
                  <p:embed/>
                </p:oleObj>
              </mc:Choice>
              <mc:Fallback>
                <p:oleObj name="" r:id="rId1" imgW="2536825" imgH="1170305" progId="Equation.3">
                  <p:embed/>
                  <p:pic>
                    <p:nvPicPr>
                      <p:cNvPr id="0" name="Objec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065" y="476672"/>
                        <a:ext cx="4778376" cy="2179638"/>
                      </a:xfrm>
                      <a:prstGeom prst="rect">
                        <a:avLst/>
                      </a:prstGeom>
                      <a:noFill/>
                      <a:ln>
                        <a:noFill/>
                      </a:ln>
                    </p:spPr>
                  </p:pic>
                </p:oleObj>
              </mc:Fallback>
            </mc:AlternateContent>
          </a:graphicData>
        </a:graphic>
      </p:graphicFrame>
      <p:sp>
        <p:nvSpPr>
          <p:cNvPr id="124932" name="Text Box 4"/>
          <p:cNvSpPr txBox="1">
            <a:spLocks noChangeArrowheads="1"/>
          </p:cNvSpPr>
          <p:nvPr/>
        </p:nvSpPr>
        <p:spPr bwMode="auto">
          <a:xfrm>
            <a:off x="577392" y="2656310"/>
            <a:ext cx="1620638"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Char char="•"/>
            </a:pPr>
            <a:r>
              <a:rPr lang="zh-CN" altLang="en-US" sz="2400" dirty="0"/>
              <a:t>双面排水</a:t>
            </a:r>
            <a:endParaRPr lang="zh-CN" altLang="en-US" sz="2400" dirty="0"/>
          </a:p>
        </p:txBody>
      </p:sp>
      <p:graphicFrame>
        <p:nvGraphicFramePr>
          <p:cNvPr id="124933" name="Object 5"/>
          <p:cNvGraphicFramePr>
            <a:graphicFrameLocks noChangeAspect="1"/>
          </p:cNvGraphicFramePr>
          <p:nvPr/>
        </p:nvGraphicFramePr>
        <p:xfrm>
          <a:off x="2511065" y="2709042"/>
          <a:ext cx="3227388" cy="819150"/>
        </p:xfrm>
        <a:graphic>
          <a:graphicData uri="http://schemas.openxmlformats.org/presentationml/2006/ole">
            <mc:AlternateContent xmlns:mc="http://schemas.openxmlformats.org/markup-compatibility/2006">
              <mc:Choice xmlns:v="urn:schemas-microsoft-com:vml" Requires="v">
                <p:oleObj spid="_x0000_s103474" name="" r:id="rId3" imgW="1809115" imgH="442595" progId="Equation.3">
                  <p:embed/>
                </p:oleObj>
              </mc:Choice>
              <mc:Fallback>
                <p:oleObj name="" r:id="rId3" imgW="1809115" imgH="442595"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1065" y="2709042"/>
                        <a:ext cx="3227388"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24934" name="Object 6"/>
          <p:cNvGraphicFramePr>
            <a:graphicFrameLocks noChangeAspect="1"/>
          </p:cNvGraphicFramePr>
          <p:nvPr/>
        </p:nvGraphicFramePr>
        <p:xfrm>
          <a:off x="6444208" y="2887463"/>
          <a:ext cx="1905000" cy="503238"/>
        </p:xfrm>
        <a:graphic>
          <a:graphicData uri="http://schemas.openxmlformats.org/presentationml/2006/ole">
            <mc:AlternateContent xmlns:mc="http://schemas.openxmlformats.org/markup-compatibility/2006">
              <mc:Choice xmlns:v="urn:schemas-microsoft-com:vml" Requires="v">
                <p:oleObj spid="_x0000_s103475" name="" r:id="rId5" imgW="885190" imgH="226060" progId="Equation.3">
                  <p:embed/>
                </p:oleObj>
              </mc:Choice>
              <mc:Fallback>
                <p:oleObj name="" r:id="rId5" imgW="885190" imgH="22606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2887463"/>
                        <a:ext cx="19050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7" name="Object 2"/>
          <p:cNvGraphicFramePr>
            <a:graphicFrameLocks noChangeAspect="1"/>
          </p:cNvGraphicFramePr>
          <p:nvPr/>
        </p:nvGraphicFramePr>
        <p:xfrm>
          <a:off x="602989" y="3592329"/>
          <a:ext cx="5934075" cy="920750"/>
        </p:xfrm>
        <a:graphic>
          <a:graphicData uri="http://schemas.openxmlformats.org/presentationml/2006/ole">
            <mc:AlternateContent xmlns:mc="http://schemas.openxmlformats.org/markup-compatibility/2006">
              <mc:Choice xmlns:v="urn:schemas-microsoft-com:vml" Requires="v">
                <p:oleObj spid="_x0000_s103476" name="" r:id="rId7" imgW="2959735" imgH="442595" progId="Equation.3">
                  <p:embed/>
                </p:oleObj>
              </mc:Choice>
              <mc:Fallback>
                <p:oleObj name="" r:id="rId7" imgW="2959735" imgH="442595"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989" y="3592329"/>
                        <a:ext cx="593407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8" name="Text Box 3"/>
          <p:cNvSpPr txBox="1">
            <a:spLocks noChangeArrowheads="1"/>
          </p:cNvSpPr>
          <p:nvPr/>
        </p:nvSpPr>
        <p:spPr bwMode="auto">
          <a:xfrm>
            <a:off x="1639626" y="4584283"/>
            <a:ext cx="4897438" cy="1570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sz="2400" b="0" dirty="0" smtClean="0">
                <a:latin typeface="Times New Roman" panose="02020603050405020304" pitchFamily="18" charset="0"/>
                <a:ea typeface="+mn-ea"/>
                <a:cs typeface="Times New Roman" panose="02020603050405020304" pitchFamily="18" charset="0"/>
              </a:rPr>
              <a:t>查表知：</a:t>
            </a:r>
            <a:r>
              <a:rPr lang="en-US" altLang="zh-CN" sz="2400" b="0" dirty="0" err="1" smtClean="0">
                <a:latin typeface="Times New Roman" panose="02020603050405020304" pitchFamily="18" charset="0"/>
                <a:ea typeface="+mn-ea"/>
                <a:cs typeface="Times New Roman" panose="02020603050405020304" pitchFamily="18" charset="0"/>
              </a:rPr>
              <a:t>T</a:t>
            </a:r>
            <a:r>
              <a:rPr lang="en-US" altLang="zh-CN" sz="2400" b="0" baseline="-25000" dirty="0" err="1" smtClean="0">
                <a:latin typeface="Times New Roman" panose="02020603050405020304" pitchFamily="18" charset="0"/>
                <a:ea typeface="+mn-ea"/>
                <a:cs typeface="Times New Roman" panose="02020603050405020304" pitchFamily="18" charset="0"/>
              </a:rPr>
              <a:t>v</a:t>
            </a:r>
            <a:r>
              <a:rPr lang="en-US" altLang="zh-CN" sz="2400" b="0" dirty="0" smtClean="0">
                <a:latin typeface="Times New Roman" panose="02020603050405020304" pitchFamily="18" charset="0"/>
                <a:ea typeface="+mn-ea"/>
                <a:cs typeface="Times New Roman" panose="02020603050405020304" pitchFamily="18" charset="0"/>
              </a:rPr>
              <a:t>=0.524</a:t>
            </a:r>
            <a:r>
              <a:rPr lang="en-US" altLang="zh-CN" sz="2400" b="0" dirty="0">
                <a:latin typeface="Times New Roman" panose="02020603050405020304" pitchFamily="18" charset="0"/>
                <a:ea typeface="+mn-ea"/>
                <a:cs typeface="Times New Roman" panose="02020603050405020304" pitchFamily="18" charset="0"/>
              </a:rPr>
              <a:t>,  </a:t>
            </a:r>
            <a:endParaRPr lang="en-US" altLang="zh-CN" sz="2400" b="0" dirty="0">
              <a:latin typeface="Times New Roman" panose="02020603050405020304" pitchFamily="18" charset="0"/>
              <a:ea typeface="+mn-ea"/>
              <a:cs typeface="Times New Roman" panose="02020603050405020304" pitchFamily="18" charset="0"/>
            </a:endParaRPr>
          </a:p>
          <a:p>
            <a:pPr eaLnBrk="1" hangingPunct="1">
              <a:spcBef>
                <a:spcPct val="50000"/>
              </a:spcBef>
              <a:buFont typeface="Arial" panose="020B0604020202020204" pitchFamily="34" charset="0"/>
              <a:buNone/>
            </a:pPr>
            <a:r>
              <a:rPr lang="en-US" altLang="zh-CN" sz="2400" b="0" dirty="0" smtClean="0">
                <a:latin typeface="Times New Roman" panose="02020603050405020304" pitchFamily="18" charset="0"/>
                <a:ea typeface="+mn-ea"/>
                <a:cs typeface="Times New Roman" panose="02020603050405020304" pitchFamily="18" charset="0"/>
              </a:rPr>
              <a:t>H=10m      t=4.37</a:t>
            </a:r>
            <a:r>
              <a:rPr lang="en-US" altLang="zh-CN" sz="2400" b="0" dirty="0">
                <a:latin typeface="Times New Roman" panose="02020603050405020304" pitchFamily="18" charset="0"/>
                <a:ea typeface="+mn-ea"/>
                <a:cs typeface="Times New Roman" panose="02020603050405020304" pitchFamily="18" charset="0"/>
              </a:rPr>
              <a:t>(</a:t>
            </a:r>
            <a:r>
              <a:rPr lang="zh-CN" altLang="en-US" sz="2400" b="0" dirty="0">
                <a:latin typeface="Times New Roman" panose="02020603050405020304" pitchFamily="18" charset="0"/>
                <a:ea typeface="+mn-ea"/>
                <a:cs typeface="Times New Roman" panose="02020603050405020304" pitchFamily="18" charset="0"/>
              </a:rPr>
              <a:t>年</a:t>
            </a:r>
            <a:r>
              <a:rPr lang="en-US" altLang="zh-CN" sz="2400" b="0" dirty="0">
                <a:latin typeface="Times New Roman" panose="02020603050405020304" pitchFamily="18" charset="0"/>
                <a:ea typeface="+mn-ea"/>
                <a:cs typeface="Times New Roman" panose="02020603050405020304" pitchFamily="18" charset="0"/>
              </a:rPr>
              <a:t>)    </a:t>
            </a:r>
            <a:r>
              <a:rPr lang="en-US" altLang="zh-CN" sz="2400" b="0" dirty="0" smtClean="0">
                <a:latin typeface="Times New Roman" panose="02020603050405020304" pitchFamily="18" charset="0"/>
                <a:ea typeface="+mn-ea"/>
                <a:cs typeface="Times New Roman" panose="02020603050405020304" pitchFamily="18" charset="0"/>
              </a:rPr>
              <a:t>   </a:t>
            </a:r>
            <a:r>
              <a:rPr lang="en-US" altLang="zh-CN" sz="2400" b="0" dirty="0">
                <a:latin typeface="Times New Roman" panose="02020603050405020304" pitchFamily="18" charset="0"/>
                <a:ea typeface="+mn-ea"/>
                <a:cs typeface="Times New Roman" panose="02020603050405020304" pitchFamily="18" charset="0"/>
              </a:rPr>
              <a:t>(</a:t>
            </a:r>
            <a:r>
              <a:rPr lang="zh-CN" altLang="en-US" sz="2400" b="0" dirty="0">
                <a:latin typeface="Times New Roman" panose="02020603050405020304" pitchFamily="18" charset="0"/>
                <a:ea typeface="+mn-ea"/>
                <a:cs typeface="Times New Roman" panose="02020603050405020304" pitchFamily="18" charset="0"/>
              </a:rPr>
              <a:t>单面排水</a:t>
            </a:r>
            <a:r>
              <a:rPr lang="en-US" altLang="zh-CN" sz="2400" b="0" dirty="0">
                <a:latin typeface="Times New Roman" panose="02020603050405020304" pitchFamily="18" charset="0"/>
                <a:ea typeface="+mn-ea"/>
                <a:cs typeface="Times New Roman" panose="02020603050405020304" pitchFamily="18" charset="0"/>
              </a:rPr>
              <a:t>) </a:t>
            </a:r>
            <a:endParaRPr lang="en-US" altLang="zh-CN" sz="2400" b="0" dirty="0">
              <a:latin typeface="Times New Roman" panose="02020603050405020304" pitchFamily="18" charset="0"/>
              <a:ea typeface="+mn-ea"/>
              <a:cs typeface="Times New Roman" panose="02020603050405020304" pitchFamily="18" charset="0"/>
            </a:endParaRPr>
          </a:p>
          <a:p>
            <a:pPr eaLnBrk="1" hangingPunct="1">
              <a:spcBef>
                <a:spcPct val="50000"/>
              </a:spcBef>
              <a:buFont typeface="Arial" panose="020B0604020202020204" pitchFamily="34" charset="0"/>
              <a:buNone/>
            </a:pPr>
            <a:r>
              <a:rPr lang="en-US" altLang="zh-CN" sz="2400" b="0" dirty="0" smtClean="0">
                <a:latin typeface="Times New Roman" panose="02020603050405020304" pitchFamily="18" charset="0"/>
                <a:ea typeface="+mn-ea"/>
                <a:cs typeface="Times New Roman" panose="02020603050405020304" pitchFamily="18" charset="0"/>
              </a:rPr>
              <a:t>H=5m      t=1.09</a:t>
            </a:r>
            <a:r>
              <a:rPr lang="en-US" altLang="zh-CN" sz="2400" b="0" dirty="0">
                <a:latin typeface="Times New Roman" panose="02020603050405020304" pitchFamily="18" charset="0"/>
                <a:ea typeface="+mn-ea"/>
                <a:cs typeface="Times New Roman" panose="02020603050405020304" pitchFamily="18" charset="0"/>
              </a:rPr>
              <a:t>(</a:t>
            </a:r>
            <a:r>
              <a:rPr lang="zh-CN" altLang="en-US" sz="2400" b="0" dirty="0">
                <a:latin typeface="Times New Roman" panose="02020603050405020304" pitchFamily="18" charset="0"/>
                <a:ea typeface="+mn-ea"/>
                <a:cs typeface="Times New Roman" panose="02020603050405020304" pitchFamily="18" charset="0"/>
              </a:rPr>
              <a:t>年</a:t>
            </a:r>
            <a:r>
              <a:rPr lang="en-US" altLang="zh-CN" sz="2400" b="0" dirty="0">
                <a:latin typeface="Times New Roman" panose="02020603050405020304" pitchFamily="18" charset="0"/>
                <a:ea typeface="+mn-ea"/>
                <a:cs typeface="Times New Roman" panose="02020603050405020304" pitchFamily="18" charset="0"/>
              </a:rPr>
              <a:t>)    </a:t>
            </a:r>
            <a:r>
              <a:rPr lang="en-US" altLang="zh-CN" sz="2400" b="0" dirty="0" smtClean="0">
                <a:latin typeface="Times New Roman" panose="02020603050405020304" pitchFamily="18" charset="0"/>
                <a:ea typeface="+mn-ea"/>
                <a:cs typeface="Times New Roman" panose="02020603050405020304" pitchFamily="18" charset="0"/>
              </a:rPr>
              <a:t>     </a:t>
            </a:r>
            <a:r>
              <a:rPr lang="en-US" altLang="zh-CN" sz="2400" b="0" dirty="0">
                <a:latin typeface="Times New Roman" panose="02020603050405020304" pitchFamily="18" charset="0"/>
                <a:ea typeface="+mn-ea"/>
                <a:cs typeface="Times New Roman" panose="02020603050405020304" pitchFamily="18" charset="0"/>
              </a:rPr>
              <a:t>(</a:t>
            </a:r>
            <a:r>
              <a:rPr lang="zh-CN" altLang="en-US" sz="2400" b="0" dirty="0">
                <a:latin typeface="Times New Roman" panose="02020603050405020304" pitchFamily="18" charset="0"/>
                <a:ea typeface="+mn-ea"/>
                <a:cs typeface="Times New Roman" panose="02020603050405020304" pitchFamily="18" charset="0"/>
              </a:rPr>
              <a:t>双面排水</a:t>
            </a:r>
            <a:r>
              <a:rPr lang="en-US" altLang="zh-CN" sz="2400" b="0" dirty="0">
                <a:latin typeface="Times New Roman" panose="02020603050405020304" pitchFamily="18" charset="0"/>
                <a:ea typeface="+mn-ea"/>
                <a:cs typeface="Times New Roman" panose="02020603050405020304" pitchFamily="18" charset="0"/>
              </a:rPr>
              <a:t>)</a:t>
            </a:r>
            <a:r>
              <a:rPr lang="en-US" altLang="zh-CN" sz="2400" dirty="0">
                <a:latin typeface="Times New Roman" panose="02020603050405020304" pitchFamily="18" charset="0"/>
                <a:ea typeface="+mn-ea"/>
                <a:cs typeface="Times New Roman" panose="02020603050405020304" pitchFamily="18" charset="0"/>
              </a:rPr>
              <a:t> </a:t>
            </a:r>
            <a:endParaRPr lang="en-US" altLang="zh-CN"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1"/>
          <p:cNvSpPr>
            <a:spLocks noGrp="1"/>
          </p:cNvSpPr>
          <p:nvPr>
            <p:ph type="sldNum" sz="quarter" idx="12"/>
          </p:nvPr>
        </p:nvSpPr>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FA13D6B0-36C2-44FA-B48C-6DB07447E663}" type="slidenum">
              <a:rPr lang="zh-CN" altLang="en-US">
                <a:latin typeface="Garamond" panose="02020404030301010803" pitchFamily="18" charset="0"/>
              </a:rPr>
            </a:fld>
            <a:endParaRPr lang="en-US" altLang="zh-CN">
              <a:latin typeface="Garamond" panose="02020404030301010803" pitchFamily="18" charset="0"/>
            </a:endParaRPr>
          </a:p>
        </p:txBody>
      </p:sp>
      <p:sp>
        <p:nvSpPr>
          <p:cNvPr id="773125" name="Rectangle 5"/>
          <p:cNvSpPr>
            <a:spLocks noChangeArrowheads="1"/>
          </p:cNvSpPr>
          <p:nvPr/>
        </p:nvSpPr>
        <p:spPr bwMode="auto">
          <a:xfrm>
            <a:off x="827584" y="764704"/>
            <a:ext cx="2109812" cy="457200"/>
          </a:xfrm>
          <a:prstGeom prst="rect">
            <a:avLst/>
          </a:prstGeom>
          <a:solidFill>
            <a:srgbClr val="FFC000"/>
          </a:solidFill>
          <a:ln>
            <a:noFill/>
          </a:ln>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Wingdings" panose="05000000000000000000" pitchFamily="2" charset="2"/>
              <a:buNone/>
            </a:pPr>
            <a:r>
              <a:rPr lang="zh-CN" altLang="en-US" sz="2400" dirty="0" smtClean="0">
                <a:latin typeface="Arial Black" panose="020B0A04020102020204" pitchFamily="34" charset="0"/>
              </a:rPr>
              <a:t>土的固结系数</a:t>
            </a:r>
            <a:endParaRPr lang="zh-CN" altLang="en-US" sz="2400" dirty="0">
              <a:latin typeface="Arial Black" panose="020B0A04020102020204" pitchFamily="34" charset="0"/>
            </a:endParaRPr>
          </a:p>
        </p:txBody>
      </p:sp>
      <p:sp>
        <p:nvSpPr>
          <p:cNvPr id="773136" name="AutoShape 16"/>
          <p:cNvSpPr>
            <a:spLocks noChangeArrowheads="1"/>
          </p:cNvSpPr>
          <p:nvPr/>
        </p:nvSpPr>
        <p:spPr bwMode="auto">
          <a:xfrm>
            <a:off x="1290964" y="4663539"/>
            <a:ext cx="2351087" cy="768350"/>
          </a:xfrm>
          <a:prstGeom prst="roundRect">
            <a:avLst>
              <a:gd name="adj" fmla="val 16667"/>
            </a:avLst>
          </a:prstGeom>
          <a:solidFill>
            <a:srgbClr val="0000FF"/>
          </a:solidFill>
          <a:ln>
            <a:noFill/>
          </a:ln>
          <a:extLst>
            <a:ext uri="{91240B29-F687-4F45-9708-019B960494DF}">
              <a14:hiddenLine xmlns:a14="http://schemas.microsoft.com/office/drawing/2010/main" w="9525">
                <a:solidFill>
                  <a:srgbClr val="000000"/>
                </a:solidFill>
                <a:round/>
              </a14:hiddenLine>
            </a:ext>
          </a:extLst>
        </p:spPr>
        <p:txBody>
          <a:bodyPr lIns="90000" tIns="46800" rIns="90000" bIns="4680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25000"/>
              </a:spcBef>
            </a:pPr>
            <a:r>
              <a:rPr lang="zh-CN" altLang="en-US">
                <a:solidFill>
                  <a:srgbClr val="FFFFFF"/>
                </a:solidFill>
                <a:latin typeface="黑体" panose="02010609060101010101" pitchFamily="49" charset="-122"/>
                <a:ea typeface="黑体" panose="02010609060101010101" pitchFamily="49" charset="-122"/>
              </a:rPr>
              <a:t>直接计算或直接量测误差太大</a:t>
            </a:r>
            <a:endParaRPr lang="zh-CN" altLang="en-US">
              <a:solidFill>
                <a:srgbClr val="FFFFFF"/>
              </a:solidFill>
              <a:latin typeface="Times New Roman" panose="02020603050405020304" pitchFamily="18" charset="0"/>
              <a:ea typeface="黑体" panose="02010609060101010101" pitchFamily="49" charset="-122"/>
            </a:endParaRPr>
          </a:p>
        </p:txBody>
      </p:sp>
      <p:sp>
        <p:nvSpPr>
          <p:cNvPr id="773137" name="AutoShape 17"/>
          <p:cNvSpPr>
            <a:spLocks noChangeArrowheads="1"/>
          </p:cNvSpPr>
          <p:nvPr/>
        </p:nvSpPr>
        <p:spPr bwMode="auto">
          <a:xfrm>
            <a:off x="4406900" y="5047714"/>
            <a:ext cx="434975" cy="341313"/>
          </a:xfrm>
          <a:prstGeom prst="rightArrow">
            <a:avLst>
              <a:gd name="adj1" fmla="val 50000"/>
              <a:gd name="adj2" fmla="val 31860"/>
            </a:avLst>
          </a:prstGeom>
          <a:solidFill>
            <a:srgbClr val="990033"/>
          </a:solidFill>
          <a:ln w="9525">
            <a:solidFill>
              <a:srgbClr val="990033"/>
            </a:solidFill>
            <a:miter lim="800000"/>
          </a:ln>
        </p:spPr>
        <p:txBody>
          <a:bodyPr lIns="90000" tIns="46800" rIns="90000" bIns="46800" anchor="ct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73139" name="AutoShape 19"/>
          <p:cNvSpPr>
            <a:spLocks noChangeArrowheads="1"/>
          </p:cNvSpPr>
          <p:nvPr/>
        </p:nvSpPr>
        <p:spPr bwMode="auto">
          <a:xfrm>
            <a:off x="5580112" y="4958814"/>
            <a:ext cx="1366837" cy="430213"/>
          </a:xfrm>
          <a:prstGeom prst="roundRect">
            <a:avLst>
              <a:gd name="adj" fmla="val 16667"/>
            </a:avLst>
          </a:prstGeom>
          <a:solidFill>
            <a:srgbClr val="008000"/>
          </a:solidFill>
          <a:ln>
            <a:noFill/>
          </a:ln>
          <a:extLst>
            <a:ext uri="{91240B29-F687-4F45-9708-019B960494DF}">
              <a14:hiddenLine xmlns:a14="http://schemas.microsoft.com/office/drawing/2010/main" w="38100">
                <a:solidFill>
                  <a:srgbClr val="000000"/>
                </a:solidFill>
                <a:prstDash val="sysDot"/>
                <a:round/>
              </a14:hiddenLine>
            </a:ext>
          </a:extLst>
        </p:spPr>
        <p:txBody>
          <a:bodyPr lIns="90000" tIns="46800" rIns="90000" bIns="4680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FFFFFF"/>
                </a:solidFill>
                <a:latin typeface="Times New Roman" panose="02020603050405020304" pitchFamily="18" charset="0"/>
              </a:rPr>
              <a:t>经验方法</a:t>
            </a:r>
            <a:endParaRPr lang="zh-CN" altLang="en-US" dirty="0">
              <a:solidFill>
                <a:srgbClr val="FFFFFF"/>
              </a:solidFill>
              <a:latin typeface="Times New Roman" panose="02020603050405020304" pitchFamily="18" charset="0"/>
            </a:endParaRPr>
          </a:p>
        </p:txBody>
      </p:sp>
      <p:graphicFrame>
        <p:nvGraphicFramePr>
          <p:cNvPr id="11" name="Object 4"/>
          <p:cNvGraphicFramePr>
            <a:graphicFrameLocks noChangeAspect="1"/>
          </p:cNvGraphicFramePr>
          <p:nvPr/>
        </p:nvGraphicFramePr>
        <p:xfrm>
          <a:off x="971600" y="1968111"/>
          <a:ext cx="2109787" cy="1025525"/>
        </p:xfrm>
        <a:graphic>
          <a:graphicData uri="http://schemas.openxmlformats.org/presentationml/2006/ole">
            <mc:AlternateContent xmlns:mc="http://schemas.openxmlformats.org/markup-compatibility/2006">
              <mc:Choice xmlns:v="urn:schemas-microsoft-com:vml" Requires="v">
                <p:oleObj spid="_x0000_s51253" name="" r:id="rId1" imgW="934085" imgH="442595" progId="">
                  <p:embed/>
                </p:oleObj>
              </mc:Choice>
              <mc:Fallback>
                <p:oleObj name="" r:id="rId1" imgW="934085" imgH="442595" progId="">
                  <p:embed/>
                  <p:pic>
                    <p:nvPicPr>
                      <p:cNvPr id="0" name="Object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68111"/>
                        <a:ext cx="2109787" cy="1025525"/>
                      </a:xfrm>
                      <a:prstGeom prst="rect">
                        <a:avLst/>
                      </a:prstGeom>
                      <a:solidFill>
                        <a:srgbClr val="0000FF"/>
                      </a:solidFill>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2" name="Text Box 3"/>
          <p:cNvSpPr txBox="1">
            <a:spLocks noChangeArrowheads="1"/>
          </p:cNvSpPr>
          <p:nvPr/>
        </p:nvSpPr>
        <p:spPr bwMode="auto">
          <a:xfrm>
            <a:off x="3501963" y="1667147"/>
            <a:ext cx="518483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342900" indent="-342900" eaLnBrk="1" hangingPunct="1">
              <a:lnSpc>
                <a:spcPct val="150000"/>
              </a:lnSpc>
              <a:spcBef>
                <a:spcPct val="50000"/>
              </a:spcBef>
              <a:buFont typeface="Wingdings" panose="05000000000000000000" pitchFamily="2" charset="2"/>
              <a:buChar char="Ø"/>
            </a:pPr>
            <a:r>
              <a:rPr lang="en-US" altLang="zh-CN" sz="2000" dirty="0" err="1">
                <a:latin typeface="Times New Roman" panose="02020603050405020304" pitchFamily="18" charset="0"/>
                <a:ea typeface="+mn-ea"/>
                <a:cs typeface="Times New Roman" panose="02020603050405020304" pitchFamily="18" charset="0"/>
              </a:rPr>
              <a:t>C</a:t>
            </a:r>
            <a:r>
              <a:rPr lang="en-US" altLang="zh-CN" sz="2000" baseline="-25000" dirty="0" err="1">
                <a:latin typeface="Times New Roman" panose="02020603050405020304" pitchFamily="18" charset="0"/>
                <a:ea typeface="+mn-ea"/>
                <a:cs typeface="Times New Roman" panose="02020603050405020304" pitchFamily="18" charset="0"/>
              </a:rPr>
              <a:t>v</a:t>
            </a:r>
            <a:r>
              <a:rPr lang="en-US" altLang="zh-CN" sz="2000" dirty="0">
                <a:latin typeface="Times New Roman" panose="02020603050405020304" pitchFamily="18" charset="0"/>
                <a:ea typeface="+mn-ea"/>
                <a:cs typeface="Times New Roman" panose="02020603050405020304" pitchFamily="18" charset="0"/>
              </a:rPr>
              <a:t> </a:t>
            </a:r>
            <a:r>
              <a:rPr lang="zh-CN" altLang="en-US" sz="2000" dirty="0" smtClean="0">
                <a:latin typeface="Times New Roman" panose="02020603050405020304" pitchFamily="18" charset="0"/>
                <a:ea typeface="+mn-ea"/>
                <a:cs typeface="Times New Roman" panose="02020603050405020304" pitchFamily="18" charset="0"/>
              </a:rPr>
              <a:t>反映土</a:t>
            </a:r>
            <a:r>
              <a:rPr lang="zh-CN" altLang="en-US" sz="2000" dirty="0">
                <a:latin typeface="Times New Roman" panose="02020603050405020304" pitchFamily="18" charset="0"/>
                <a:ea typeface="+mn-ea"/>
                <a:cs typeface="Times New Roman" panose="02020603050405020304" pitchFamily="18" charset="0"/>
              </a:rPr>
              <a:t>的固结性质：孔压消散的快慢－固结</a:t>
            </a:r>
            <a:r>
              <a:rPr lang="zh-CN" altLang="en-US" sz="2000" dirty="0" smtClean="0">
                <a:latin typeface="Times New Roman" panose="02020603050405020304" pitchFamily="18" charset="0"/>
                <a:ea typeface="+mn-ea"/>
                <a:cs typeface="Times New Roman" panose="02020603050405020304" pitchFamily="18" charset="0"/>
              </a:rPr>
              <a:t>速度，</a:t>
            </a:r>
            <a:r>
              <a:rPr lang="en-US" altLang="zh-CN" sz="2000" dirty="0" err="1">
                <a:latin typeface="Times New Roman" panose="02020603050405020304" pitchFamily="18" charset="0"/>
                <a:ea typeface="+mn-ea"/>
                <a:cs typeface="Times New Roman" panose="02020603050405020304" pitchFamily="18" charset="0"/>
              </a:rPr>
              <a:t>C</a:t>
            </a:r>
            <a:r>
              <a:rPr lang="en-US" altLang="zh-CN" sz="2000" baseline="-25000" dirty="0" err="1">
                <a:latin typeface="Times New Roman" panose="02020603050405020304" pitchFamily="18" charset="0"/>
                <a:ea typeface="+mn-ea"/>
                <a:cs typeface="Times New Roman" panose="02020603050405020304" pitchFamily="18" charset="0"/>
              </a:rPr>
              <a:t>v</a:t>
            </a:r>
            <a:r>
              <a:rPr lang="zh-CN" altLang="en-US" sz="2000" dirty="0">
                <a:latin typeface="Times New Roman" panose="02020603050405020304" pitchFamily="18" charset="0"/>
                <a:ea typeface="+mn-ea"/>
                <a:cs typeface="Times New Roman" panose="02020603050405020304" pitchFamily="18" charset="0"/>
              </a:rPr>
              <a:t> 越大，固结越</a:t>
            </a:r>
            <a:r>
              <a:rPr lang="zh-CN" altLang="en-US" sz="2000" dirty="0" smtClean="0">
                <a:latin typeface="Times New Roman" panose="02020603050405020304" pitchFamily="18" charset="0"/>
                <a:ea typeface="+mn-ea"/>
                <a:cs typeface="Times New Roman" panose="02020603050405020304" pitchFamily="18" charset="0"/>
              </a:rPr>
              <a:t>快</a:t>
            </a:r>
            <a:endParaRPr lang="zh-CN" altLang="en-US" sz="2000" dirty="0">
              <a:latin typeface="Times New Roman" panose="02020603050405020304" pitchFamily="18" charset="0"/>
              <a:ea typeface="+mn-ea"/>
              <a:cs typeface="Times New Roman" panose="02020603050405020304" pitchFamily="18" charset="0"/>
            </a:endParaRPr>
          </a:p>
          <a:p>
            <a:pPr marL="342900" indent="-342900" eaLnBrk="1" hangingPunct="1">
              <a:lnSpc>
                <a:spcPct val="150000"/>
              </a:lnSpc>
              <a:spcBef>
                <a:spcPct val="50000"/>
              </a:spcBef>
              <a:buFont typeface="Wingdings" panose="05000000000000000000" pitchFamily="2" charset="2"/>
              <a:buChar char="Ø"/>
            </a:pPr>
            <a:r>
              <a:rPr lang="zh-CN" altLang="en-US" sz="2000" dirty="0" smtClean="0">
                <a:latin typeface="Times New Roman" panose="02020603050405020304" pitchFamily="18" charset="0"/>
                <a:ea typeface="+mn-ea"/>
                <a:cs typeface="Times New Roman" panose="02020603050405020304" pitchFamily="18" charset="0"/>
              </a:rPr>
              <a:t>单位：</a:t>
            </a:r>
            <a:r>
              <a:rPr lang="en-US" altLang="zh-CN" sz="2000" dirty="0" smtClean="0">
                <a:latin typeface="Times New Roman" panose="02020603050405020304" pitchFamily="18" charset="0"/>
                <a:ea typeface="+mn-ea"/>
                <a:cs typeface="Times New Roman" panose="02020603050405020304" pitchFamily="18" charset="0"/>
              </a:rPr>
              <a:t>cm</a:t>
            </a:r>
            <a:r>
              <a:rPr lang="en-US" altLang="zh-CN" sz="2000" baseline="30000" dirty="0" smtClean="0">
                <a:latin typeface="Times New Roman" panose="02020603050405020304" pitchFamily="18" charset="0"/>
                <a:ea typeface="+mn-ea"/>
                <a:cs typeface="Times New Roman" panose="02020603050405020304" pitchFamily="18" charset="0"/>
              </a:rPr>
              <a:t>2</a:t>
            </a:r>
            <a:r>
              <a:rPr lang="en-US" altLang="zh-CN" sz="2000" dirty="0" smtClean="0">
                <a:latin typeface="Times New Roman" panose="02020603050405020304" pitchFamily="18" charset="0"/>
                <a:ea typeface="+mn-ea"/>
                <a:cs typeface="Times New Roman" panose="02020603050405020304" pitchFamily="18" charset="0"/>
              </a:rPr>
              <a:t>/s</a:t>
            </a:r>
            <a:r>
              <a:rPr lang="zh-CN" altLang="en-US" sz="2000" dirty="0" smtClean="0">
                <a:latin typeface="Times New Roman" panose="02020603050405020304" pitchFamily="18" charset="0"/>
                <a:ea typeface="+mn-ea"/>
                <a:cs typeface="Times New Roman" panose="02020603050405020304" pitchFamily="18" charset="0"/>
              </a:rPr>
              <a:t>、</a:t>
            </a:r>
            <a:r>
              <a:rPr lang="en-US" altLang="zh-CN" sz="2000" dirty="0" smtClean="0">
                <a:latin typeface="Times New Roman" panose="02020603050405020304" pitchFamily="18" charset="0"/>
                <a:ea typeface="+mn-ea"/>
                <a:cs typeface="Times New Roman" panose="02020603050405020304" pitchFamily="18" charset="0"/>
              </a:rPr>
              <a:t>m</a:t>
            </a:r>
            <a:r>
              <a:rPr lang="en-US" altLang="zh-CN" sz="2000" baseline="30000" dirty="0" smtClean="0">
                <a:latin typeface="Times New Roman" panose="02020603050405020304" pitchFamily="18" charset="0"/>
                <a:ea typeface="+mn-ea"/>
                <a:cs typeface="Times New Roman" panose="02020603050405020304" pitchFamily="18" charset="0"/>
              </a:rPr>
              <a:t>2</a:t>
            </a:r>
            <a:r>
              <a:rPr lang="en-US" altLang="zh-CN" sz="2000" dirty="0" smtClean="0">
                <a:latin typeface="Times New Roman" panose="02020603050405020304" pitchFamily="18" charset="0"/>
                <a:ea typeface="+mn-ea"/>
                <a:cs typeface="Times New Roman" panose="02020603050405020304" pitchFamily="18" charset="0"/>
              </a:rPr>
              <a:t>/year</a:t>
            </a:r>
            <a:endParaRPr lang="en-US" altLang="zh-CN" sz="2000" dirty="0" smtClean="0">
              <a:latin typeface="Times New Roman" panose="02020603050405020304" pitchFamily="18" charset="0"/>
              <a:ea typeface="+mn-ea"/>
              <a:cs typeface="Times New Roman" panose="02020603050405020304" pitchFamily="18" charset="0"/>
            </a:endParaRPr>
          </a:p>
          <a:p>
            <a:pPr marL="342900" indent="-342900" eaLnBrk="1" hangingPunct="1">
              <a:lnSpc>
                <a:spcPct val="150000"/>
              </a:lnSpc>
              <a:spcBef>
                <a:spcPct val="50000"/>
              </a:spcBef>
              <a:buFont typeface="Wingdings" panose="05000000000000000000" pitchFamily="2" charset="2"/>
              <a:buChar char="Ø"/>
            </a:pPr>
            <a:r>
              <a:rPr lang="zh-CN" altLang="en-US" sz="2000" dirty="0" smtClean="0">
                <a:latin typeface="Times New Roman" panose="02020603050405020304" pitchFamily="18" charset="0"/>
                <a:ea typeface="+mn-ea"/>
                <a:cs typeface="Times New Roman" panose="02020603050405020304" pitchFamily="18" charset="0"/>
              </a:rPr>
              <a:t>黏性土的</a:t>
            </a:r>
            <a:r>
              <a:rPr lang="en-US" altLang="zh-CN" sz="2000" dirty="0" err="1">
                <a:latin typeface="Times New Roman" panose="02020603050405020304" pitchFamily="18" charset="0"/>
                <a:ea typeface="+mn-ea"/>
                <a:cs typeface="Times New Roman" panose="02020603050405020304" pitchFamily="18" charset="0"/>
              </a:rPr>
              <a:t>C</a:t>
            </a:r>
            <a:r>
              <a:rPr lang="en-US" altLang="zh-CN" sz="2000" baseline="-25000" dirty="0" err="1">
                <a:latin typeface="Times New Roman" panose="02020603050405020304" pitchFamily="18" charset="0"/>
                <a:ea typeface="+mn-ea"/>
                <a:cs typeface="Times New Roman" panose="02020603050405020304" pitchFamily="18" charset="0"/>
              </a:rPr>
              <a:t>v</a:t>
            </a:r>
            <a:r>
              <a:rPr lang="zh-CN" altLang="en-US" sz="2000" dirty="0" smtClean="0">
                <a:latin typeface="Times New Roman" panose="02020603050405020304" pitchFamily="18" charset="0"/>
                <a:ea typeface="+mn-ea"/>
                <a:cs typeface="Times New Roman" panose="02020603050405020304" pitchFamily="18" charset="0"/>
              </a:rPr>
              <a:t>一般</a:t>
            </a:r>
            <a:r>
              <a:rPr lang="zh-CN" altLang="en-US" sz="2000" dirty="0">
                <a:latin typeface="Times New Roman" panose="02020603050405020304" pitchFamily="18" charset="0"/>
                <a:ea typeface="+mn-ea"/>
                <a:cs typeface="Times New Roman" panose="02020603050405020304" pitchFamily="18" charset="0"/>
              </a:rPr>
              <a:t>在 </a:t>
            </a:r>
            <a:r>
              <a:rPr lang="en-US" altLang="zh-CN" sz="2000" dirty="0">
                <a:latin typeface="Times New Roman" panose="02020603050405020304" pitchFamily="18" charset="0"/>
                <a:ea typeface="+mn-ea"/>
                <a:cs typeface="Times New Roman" panose="02020603050405020304" pitchFamily="18" charset="0"/>
              </a:rPr>
              <a:t>10</a:t>
            </a:r>
            <a:r>
              <a:rPr lang="en-US" altLang="zh-CN" sz="2000" baseline="30000" dirty="0">
                <a:latin typeface="Times New Roman" panose="02020603050405020304" pitchFamily="18" charset="0"/>
                <a:ea typeface="+mn-ea"/>
                <a:cs typeface="Times New Roman" panose="02020603050405020304" pitchFamily="18" charset="0"/>
              </a:rPr>
              <a:t>-4</a:t>
            </a:r>
            <a:r>
              <a:rPr lang="en-US" altLang="zh-CN" sz="2000" dirty="0">
                <a:latin typeface="Times New Roman" panose="02020603050405020304" pitchFamily="18" charset="0"/>
                <a:ea typeface="+mn-ea"/>
                <a:cs typeface="Times New Roman" panose="02020603050405020304" pitchFamily="18" charset="0"/>
              </a:rPr>
              <a:t> cm</a:t>
            </a:r>
            <a:r>
              <a:rPr lang="en-US" altLang="zh-CN" sz="2000" baseline="30000" dirty="0">
                <a:latin typeface="Times New Roman" panose="02020603050405020304" pitchFamily="18" charset="0"/>
                <a:ea typeface="+mn-ea"/>
                <a:cs typeface="Times New Roman" panose="02020603050405020304" pitchFamily="18" charset="0"/>
              </a:rPr>
              <a:t>2</a:t>
            </a:r>
            <a:r>
              <a:rPr lang="en-US" altLang="zh-CN" sz="2000" dirty="0">
                <a:latin typeface="Times New Roman" panose="02020603050405020304" pitchFamily="18" charset="0"/>
                <a:ea typeface="+mn-ea"/>
                <a:cs typeface="Times New Roman" panose="02020603050405020304" pitchFamily="18" charset="0"/>
              </a:rPr>
              <a:t>/s </a:t>
            </a:r>
            <a:r>
              <a:rPr lang="zh-CN" altLang="en-US" sz="2000" dirty="0">
                <a:latin typeface="Times New Roman" panose="02020603050405020304" pitchFamily="18" charset="0"/>
                <a:ea typeface="+mn-ea"/>
                <a:cs typeface="Times New Roman" panose="02020603050405020304" pitchFamily="18" charset="0"/>
              </a:rPr>
              <a:t>量</a:t>
            </a:r>
            <a:r>
              <a:rPr lang="zh-CN" altLang="en-US" sz="2000" dirty="0" smtClean="0">
                <a:latin typeface="Times New Roman" panose="02020603050405020304" pitchFamily="18" charset="0"/>
                <a:ea typeface="+mn-ea"/>
                <a:cs typeface="Times New Roman" panose="02020603050405020304" pitchFamily="18" charset="0"/>
              </a:rPr>
              <a:t>级</a:t>
            </a:r>
            <a:endParaRPr lang="zh-CN" altLang="en-US"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73125"/>
                                        </p:tgtEl>
                                        <p:attrNameLst>
                                          <p:attrName>style.visibility</p:attrName>
                                        </p:attrNameLst>
                                      </p:cBhvr>
                                      <p:to>
                                        <p:strVal val="visible"/>
                                      </p:to>
                                    </p:set>
                                    <p:anim calcmode="lin" valueType="num">
                                      <p:cBhvr additive="base">
                                        <p:cTn id="7" dur="500" fill="hold"/>
                                        <p:tgtEl>
                                          <p:spTgt spid="773125"/>
                                        </p:tgtEl>
                                        <p:attrNameLst>
                                          <p:attrName>ppt_x</p:attrName>
                                        </p:attrNameLst>
                                      </p:cBhvr>
                                      <p:tavLst>
                                        <p:tav tm="0">
                                          <p:val>
                                            <p:strVal val="0-#ppt_w/2"/>
                                          </p:val>
                                        </p:tav>
                                        <p:tav tm="100000">
                                          <p:val>
                                            <p:strVal val="#ppt_x"/>
                                          </p:val>
                                        </p:tav>
                                      </p:tavLst>
                                    </p:anim>
                                    <p:anim calcmode="lin" valueType="num">
                                      <p:cBhvr additive="base">
                                        <p:cTn id="8" dur="500" fill="hold"/>
                                        <p:tgtEl>
                                          <p:spTgt spid="7731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73136">
                                            <p:bg/>
                                          </p:spTgt>
                                        </p:tgtEl>
                                        <p:attrNameLst>
                                          <p:attrName>style.visibility</p:attrName>
                                        </p:attrNameLst>
                                      </p:cBhvr>
                                      <p:to>
                                        <p:strVal val="visible"/>
                                      </p:to>
                                    </p:set>
                                    <p:animEffect transition="in" filter="wipe(left)">
                                      <p:cBhvr>
                                        <p:cTn id="13" dur="500"/>
                                        <p:tgtEl>
                                          <p:spTgt spid="773136">
                                            <p:bg/>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73136">
                                            <p:txEl>
                                              <p:pRg st="0" end="0"/>
                                            </p:txEl>
                                          </p:spTgt>
                                        </p:tgtEl>
                                        <p:attrNameLst>
                                          <p:attrName>style.visibility</p:attrName>
                                        </p:attrNameLst>
                                      </p:cBhvr>
                                      <p:to>
                                        <p:strVal val="visible"/>
                                      </p:to>
                                    </p:set>
                                    <p:animEffect transition="in" filter="wipe(left)">
                                      <p:cBhvr>
                                        <p:cTn id="16" dur="500"/>
                                        <p:tgtEl>
                                          <p:spTgt spid="77313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73137"/>
                                        </p:tgtEl>
                                        <p:attrNameLst>
                                          <p:attrName>style.visibility</p:attrName>
                                        </p:attrNameLst>
                                      </p:cBhvr>
                                      <p:to>
                                        <p:strVal val="visible"/>
                                      </p:to>
                                    </p:set>
                                    <p:animEffect transition="in" filter="wipe(left)">
                                      <p:cBhvr>
                                        <p:cTn id="21" dur="500"/>
                                        <p:tgtEl>
                                          <p:spTgt spid="77313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773139"/>
                                        </p:tgtEl>
                                        <p:attrNameLst>
                                          <p:attrName>style.visibility</p:attrName>
                                        </p:attrNameLst>
                                      </p:cBhvr>
                                      <p:to>
                                        <p:strVal val="visible"/>
                                      </p:to>
                                    </p:set>
                                    <p:animEffect transition="in" filter="wipe(left)">
                                      <p:cBhvr>
                                        <p:cTn id="25" dur="500"/>
                                        <p:tgtEl>
                                          <p:spTgt spid="773139"/>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slide(from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wipe(left)">
                                      <p:cBhvr>
                                        <p:cTn id="35" dur="500"/>
                                        <p:tgtEl>
                                          <p:spTgt spid="1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xEl>
                                              <p:pRg st="1" end="1"/>
                                            </p:txEl>
                                          </p:spTgt>
                                        </p:tgtEl>
                                        <p:attrNameLst>
                                          <p:attrName>style.visibility</p:attrName>
                                        </p:attrNameLst>
                                      </p:cBhvr>
                                      <p:to>
                                        <p:strVal val="visible"/>
                                      </p:to>
                                    </p:set>
                                    <p:animEffect transition="in" filter="wipe(left)">
                                      <p:cBhvr>
                                        <p:cTn id="40" dur="500"/>
                                        <p:tgtEl>
                                          <p:spTgt spid="12">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Effect transition="in" filter="wipe(left)">
                                      <p:cBhvr>
                                        <p:cTn id="45"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125" grpId="0" bldLvl="0" animBg="1" autoUpdateAnimBg="0"/>
      <p:bldP spid="773136" grpId="0" animBg="1" build="allAtOnce"/>
      <p:bldP spid="773137" grpId="0" bldLvl="0" animBg="1"/>
      <p:bldP spid="773139" grpId="0" bldLvl="0" animBg="1" autoUpdateAnimBg="0"/>
      <p:bldP spid="12"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灯片编号占位符 1"/>
          <p:cNvSpPr>
            <a:spLocks noGrp="1"/>
          </p:cNvSpPr>
          <p:nvPr>
            <p:ph type="sldNum" sz="quarter" idx="12"/>
          </p:nvPr>
        </p:nvSpPr>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AB2DD92E-F282-41F9-8EBF-A6157E1A796D}" type="slidenum">
              <a:rPr lang="zh-CN" altLang="en-US">
                <a:latin typeface="Garamond" panose="02020404030301010803" pitchFamily="18" charset="0"/>
              </a:rPr>
            </a:fld>
            <a:endParaRPr lang="en-US" altLang="zh-CN">
              <a:latin typeface="Garamond" panose="02020404030301010803" pitchFamily="18" charset="0"/>
            </a:endParaRPr>
          </a:p>
        </p:txBody>
      </p:sp>
      <p:sp>
        <p:nvSpPr>
          <p:cNvPr id="993288" name="Rectangle 8"/>
          <p:cNvSpPr>
            <a:spLocks noChangeArrowheads="1"/>
          </p:cNvSpPr>
          <p:nvPr/>
        </p:nvSpPr>
        <p:spPr bwMode="auto">
          <a:xfrm>
            <a:off x="5106987" y="2485059"/>
            <a:ext cx="3940175" cy="924933"/>
          </a:xfrm>
          <a:prstGeom prst="rect">
            <a:avLst/>
          </a:prstGeom>
          <a:noFill/>
          <a:ln w="38100">
            <a:solidFill>
              <a:srgbClr val="FF9933"/>
            </a:solidFill>
            <a:prstDash val="sysDot"/>
            <a:miter lim="800000"/>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20000"/>
              </a:spcBef>
              <a:buClr>
                <a:srgbClr val="A50021"/>
              </a:buClr>
              <a:buSzPct val="75000"/>
              <a:buFont typeface="Wingdings" panose="05000000000000000000" pitchFamily="2" charset="2"/>
              <a:buChar char="n"/>
            </a:pPr>
            <a:r>
              <a:rPr lang="zh-CN" altLang="en-US" dirty="0">
                <a:solidFill>
                  <a:srgbClr val="0000FF"/>
                </a:solidFill>
              </a:rPr>
              <a:t>当</a:t>
            </a:r>
            <a:r>
              <a:rPr lang="en-US" altLang="zh-CN" dirty="0">
                <a:solidFill>
                  <a:srgbClr val="0000FF"/>
                </a:solidFill>
              </a:rPr>
              <a:t>U&lt;60%</a:t>
            </a:r>
            <a:r>
              <a:rPr lang="zh-CN" altLang="en-US" dirty="0">
                <a:solidFill>
                  <a:srgbClr val="0000FF"/>
                </a:solidFill>
              </a:rPr>
              <a:t>时二者非常接近</a:t>
            </a:r>
            <a:endParaRPr lang="zh-CN" altLang="en-US" dirty="0">
              <a:solidFill>
                <a:srgbClr val="0000FF"/>
              </a:solidFill>
            </a:endParaRPr>
          </a:p>
          <a:p>
            <a:pPr eaLnBrk="1" hangingPunct="1">
              <a:lnSpc>
                <a:spcPct val="150000"/>
              </a:lnSpc>
              <a:spcBef>
                <a:spcPct val="20000"/>
              </a:spcBef>
              <a:buClr>
                <a:srgbClr val="A50021"/>
              </a:buClr>
              <a:buSzPct val="75000"/>
              <a:buFont typeface="Wingdings" panose="05000000000000000000" pitchFamily="2" charset="2"/>
              <a:buChar char="n"/>
            </a:pPr>
            <a:r>
              <a:rPr lang="zh-CN" altLang="en-US" dirty="0">
                <a:solidFill>
                  <a:srgbClr val="0000FF"/>
                </a:solidFill>
              </a:rPr>
              <a:t>当</a:t>
            </a:r>
            <a:r>
              <a:rPr lang="en-US" altLang="zh-CN" dirty="0">
                <a:solidFill>
                  <a:srgbClr val="0000FF"/>
                </a:solidFill>
              </a:rPr>
              <a:t>U&gt;90%</a:t>
            </a:r>
            <a:r>
              <a:rPr lang="zh-CN" altLang="en-US" dirty="0">
                <a:solidFill>
                  <a:srgbClr val="0000FF"/>
                </a:solidFill>
              </a:rPr>
              <a:t>时二者差别逐渐加大</a:t>
            </a:r>
            <a:endParaRPr lang="zh-CN" altLang="en-US" dirty="0">
              <a:solidFill>
                <a:srgbClr val="0000FF"/>
              </a:solidFill>
            </a:endParaRPr>
          </a:p>
        </p:txBody>
      </p:sp>
      <p:graphicFrame>
        <p:nvGraphicFramePr>
          <p:cNvPr id="993290" name="Object 2"/>
          <p:cNvGraphicFramePr>
            <a:graphicFrameLocks noChangeAspect="1"/>
          </p:cNvGraphicFramePr>
          <p:nvPr/>
        </p:nvGraphicFramePr>
        <p:xfrm>
          <a:off x="395288" y="3130550"/>
          <a:ext cx="1804987" cy="850900"/>
        </p:xfrm>
        <a:graphic>
          <a:graphicData uri="http://schemas.openxmlformats.org/presentationml/2006/ole">
            <mc:AlternateContent xmlns:mc="http://schemas.openxmlformats.org/markup-compatibility/2006">
              <mc:Choice xmlns:v="urn:schemas-microsoft-com:vml" Requires="v">
                <p:oleObj spid="_x0000_s52369" name="公式" r:id="rId1" imgW="889000" imgH="419100" progId="Equation.3">
                  <p:embed/>
                </p:oleObj>
              </mc:Choice>
              <mc:Fallback>
                <p:oleObj name="公式" r:id="rId1" imgW="889000" imgH="419100" progId="Equation.3">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130550"/>
                        <a:ext cx="1804987" cy="85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3291" name="Text Box 11"/>
          <p:cNvSpPr txBox="1">
            <a:spLocks noChangeArrowheads="1"/>
          </p:cNvSpPr>
          <p:nvPr/>
        </p:nvSpPr>
        <p:spPr bwMode="auto">
          <a:xfrm>
            <a:off x="4067175" y="3346450"/>
            <a:ext cx="750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0"/>
              <a:t>(2)</a:t>
            </a:r>
            <a:endParaRPr lang="en-US" altLang="zh-CN" sz="2400" b="0">
              <a:latin typeface="Times New Roman" panose="02020603050405020304" pitchFamily="18" charset="0"/>
            </a:endParaRPr>
          </a:p>
        </p:txBody>
      </p:sp>
      <p:graphicFrame>
        <p:nvGraphicFramePr>
          <p:cNvPr id="993292" name="Object 3"/>
          <p:cNvGraphicFramePr>
            <a:graphicFrameLocks noChangeAspect="1"/>
          </p:cNvGraphicFramePr>
          <p:nvPr/>
        </p:nvGraphicFramePr>
        <p:xfrm>
          <a:off x="2843213" y="4857750"/>
          <a:ext cx="2860675" cy="731838"/>
        </p:xfrm>
        <a:graphic>
          <a:graphicData uri="http://schemas.openxmlformats.org/presentationml/2006/ole">
            <mc:AlternateContent xmlns:mc="http://schemas.openxmlformats.org/markup-compatibility/2006">
              <mc:Choice xmlns:v="urn:schemas-microsoft-com:vml" Requires="v">
                <p:oleObj spid="_x0000_s52370" name="公式" r:id="rId3" imgW="1143000" imgH="292100" progId="Equation.3">
                  <p:embed/>
                </p:oleObj>
              </mc:Choice>
              <mc:Fallback>
                <p:oleObj name="公式" r:id="rId3" imgW="1143000" imgH="2921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4857750"/>
                        <a:ext cx="2860675" cy="731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3293" name="Text Box 13"/>
          <p:cNvSpPr txBox="1">
            <a:spLocks noChangeArrowheads="1"/>
          </p:cNvSpPr>
          <p:nvPr/>
        </p:nvSpPr>
        <p:spPr bwMode="auto">
          <a:xfrm>
            <a:off x="1042988" y="5013325"/>
            <a:ext cx="1511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r" eaLnBrk="1" hangingPunct="1">
              <a:spcBef>
                <a:spcPct val="50000"/>
              </a:spcBef>
            </a:pPr>
            <a:r>
              <a:rPr lang="zh-CN" altLang="en-US">
                <a:solidFill>
                  <a:srgbClr val="008000"/>
                </a:solidFill>
                <a:latin typeface="Times New Roman" panose="02020603050405020304" pitchFamily="18" charset="0"/>
              </a:rPr>
              <a:t>计算可得：</a:t>
            </a:r>
            <a:endParaRPr lang="zh-CN" altLang="en-US">
              <a:solidFill>
                <a:srgbClr val="008000"/>
              </a:solidFill>
              <a:latin typeface="Times New Roman" panose="02020603050405020304" pitchFamily="18" charset="0"/>
            </a:endParaRPr>
          </a:p>
        </p:txBody>
      </p:sp>
      <p:graphicFrame>
        <p:nvGraphicFramePr>
          <p:cNvPr id="993294" name="Object 4"/>
          <p:cNvGraphicFramePr>
            <a:graphicFrameLocks noChangeAspect="1"/>
          </p:cNvGraphicFramePr>
          <p:nvPr/>
        </p:nvGraphicFramePr>
        <p:xfrm>
          <a:off x="395288" y="2122488"/>
          <a:ext cx="3608387" cy="966787"/>
        </p:xfrm>
        <a:graphic>
          <a:graphicData uri="http://schemas.openxmlformats.org/presentationml/2006/ole">
            <mc:AlternateContent xmlns:mc="http://schemas.openxmlformats.org/markup-compatibility/2006">
              <mc:Choice xmlns:v="urn:schemas-microsoft-com:vml" Requires="v">
                <p:oleObj spid="_x0000_s52371" name="公式" r:id="rId5" imgW="1803400" imgH="482600" progId="Equation.3">
                  <p:embed/>
                </p:oleObj>
              </mc:Choice>
              <mc:Fallback>
                <p:oleObj name="公式" r:id="rId5" imgW="1803400" imgH="4826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2122488"/>
                        <a:ext cx="3608387" cy="966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3295" name="Text Box 15"/>
          <p:cNvSpPr txBox="1">
            <a:spLocks noChangeArrowheads="1"/>
          </p:cNvSpPr>
          <p:nvPr/>
        </p:nvSpPr>
        <p:spPr bwMode="auto">
          <a:xfrm>
            <a:off x="4067175" y="2409825"/>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0"/>
              <a:t>(1)</a:t>
            </a:r>
            <a:endParaRPr lang="en-US" altLang="zh-CN" sz="2400" b="0"/>
          </a:p>
        </p:txBody>
      </p:sp>
      <p:sp>
        <p:nvSpPr>
          <p:cNvPr id="993296" name="Rectangle 16"/>
          <p:cNvSpPr>
            <a:spLocks noChangeArrowheads="1"/>
          </p:cNvSpPr>
          <p:nvPr/>
        </p:nvSpPr>
        <p:spPr bwMode="auto">
          <a:xfrm>
            <a:off x="524366" y="947737"/>
            <a:ext cx="5703818" cy="463846"/>
          </a:xfrm>
          <a:prstGeom prst="rect">
            <a:avLst/>
          </a:prstGeom>
          <a:solidFill>
            <a:srgbClr val="008000"/>
          </a:solidFill>
          <a:ln w="9525">
            <a:solidFill>
              <a:srgbClr val="0000FF"/>
            </a:solidFill>
            <a:miter lim="800000"/>
          </a:ln>
        </p:spPr>
        <p:txBody>
          <a:bodyPr wrap="square" lIns="90000" tIns="46800" rIns="90000" bIns="4680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2400" b="0" dirty="0">
                <a:solidFill>
                  <a:srgbClr val="FFFFFF"/>
                </a:solidFill>
                <a:latin typeface="Times New Roman" panose="02020603050405020304" pitchFamily="18" charset="0"/>
                <a:ea typeface="华文新魏" panose="02010800040101010101" pitchFamily="2" charset="-122"/>
              </a:rPr>
              <a:t>经验方法一：</a:t>
            </a:r>
            <a:r>
              <a:rPr lang="zh-CN" altLang="en-US" sz="2400" b="0" dirty="0">
                <a:solidFill>
                  <a:srgbClr val="FFFFFF"/>
                </a:solidFill>
                <a:ea typeface="华文新魏" panose="02010800040101010101" pitchFamily="2" charset="-122"/>
              </a:rPr>
              <a:t>时间</a:t>
            </a:r>
            <a:r>
              <a:rPr lang="zh-CN" altLang="en-US" sz="2400" b="0" dirty="0" smtClean="0">
                <a:solidFill>
                  <a:srgbClr val="FFFFFF"/>
                </a:solidFill>
                <a:ea typeface="华文新魏" panose="02010800040101010101" pitchFamily="2" charset="-122"/>
              </a:rPr>
              <a:t>平方根法确定固结系数</a:t>
            </a:r>
            <a:endParaRPr lang="zh-CN" altLang="en-US" sz="2400" b="0" dirty="0">
              <a:solidFill>
                <a:srgbClr val="FFFFFF"/>
              </a:solidFill>
              <a:ea typeface="华文新魏" panose="02010800040101010101" pitchFamily="2" charset="-122"/>
            </a:endParaRPr>
          </a:p>
        </p:txBody>
      </p:sp>
      <p:sp>
        <p:nvSpPr>
          <p:cNvPr id="993298" name="AutoShape 18"/>
          <p:cNvSpPr/>
          <p:nvPr/>
        </p:nvSpPr>
        <p:spPr bwMode="auto">
          <a:xfrm>
            <a:off x="4716463" y="2625725"/>
            <a:ext cx="142875" cy="1081088"/>
          </a:xfrm>
          <a:prstGeom prst="rightBrace">
            <a:avLst>
              <a:gd name="adj1" fmla="val 63056"/>
              <a:gd name="adj2" fmla="val 50000"/>
            </a:avLst>
          </a:prstGeom>
          <a:noFill/>
          <a:ln w="38100">
            <a:solidFill>
              <a:srgbClr val="008000"/>
            </a:solidFill>
            <a:rou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52239" name="Picture 16" descr="Donald Wood Taylor"/>
          <p:cNvPicPr>
            <a:picLocks noChangeAspect="1" noChangeArrowheads="1"/>
          </p:cNvPicPr>
          <p:nvPr/>
        </p:nvPicPr>
        <p:blipFill rotWithShape="1">
          <a:blip r:embed="rId7">
            <a:extLst>
              <a:ext uri="{28A0092B-C50C-407E-A947-70E740481C1C}">
                <a14:useLocalDpi xmlns:a14="http://schemas.microsoft.com/office/drawing/2010/main" val="0"/>
              </a:ext>
            </a:extLst>
          </a:blip>
          <a:srcRect l="25187" r="27434" b="38988"/>
          <a:stretch>
            <a:fillRect/>
          </a:stretch>
        </p:blipFill>
        <p:spPr bwMode="auto">
          <a:xfrm>
            <a:off x="6684963" y="3400544"/>
            <a:ext cx="2415668" cy="3384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3296"/>
                                        </p:tgtEl>
                                        <p:attrNameLst>
                                          <p:attrName>style.visibility</p:attrName>
                                        </p:attrNameLst>
                                      </p:cBhvr>
                                      <p:to>
                                        <p:strVal val="visible"/>
                                      </p:to>
                                    </p:set>
                                    <p:animEffect transition="in" filter="wipe(left)">
                                      <p:cBhvr>
                                        <p:cTn id="7" dur="500"/>
                                        <p:tgtEl>
                                          <p:spTgt spid="9932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93294"/>
                                        </p:tgtEl>
                                        <p:attrNameLst>
                                          <p:attrName>style.visibility</p:attrName>
                                        </p:attrNameLst>
                                      </p:cBhvr>
                                      <p:to>
                                        <p:strVal val="visible"/>
                                      </p:to>
                                    </p:set>
                                    <p:animEffect transition="in" filter="wipe(left)">
                                      <p:cBhvr>
                                        <p:cTn id="12" dur="500"/>
                                        <p:tgtEl>
                                          <p:spTgt spid="993294"/>
                                        </p:tgtEl>
                                      </p:cBhvr>
                                    </p:animEffect>
                                  </p:childTnLst>
                                </p:cTn>
                              </p:par>
                            </p:childTnLst>
                          </p:cTn>
                        </p:par>
                        <p:par>
                          <p:cTn id="13" fill="hold">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993295"/>
                                        </p:tgtEl>
                                        <p:attrNameLst>
                                          <p:attrName>style.visibility</p:attrName>
                                        </p:attrNameLst>
                                      </p:cBhvr>
                                      <p:to>
                                        <p:strVal val="visible"/>
                                      </p:to>
                                    </p:set>
                                    <p:animEffect transition="in" filter="slide(fromLeft)">
                                      <p:cBhvr>
                                        <p:cTn id="16" dur="500"/>
                                        <p:tgtEl>
                                          <p:spTgt spid="99329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93290"/>
                                        </p:tgtEl>
                                        <p:attrNameLst>
                                          <p:attrName>style.visibility</p:attrName>
                                        </p:attrNameLst>
                                      </p:cBhvr>
                                      <p:to>
                                        <p:strVal val="visible"/>
                                      </p:to>
                                    </p:set>
                                    <p:animEffect transition="in" filter="wipe(left)">
                                      <p:cBhvr>
                                        <p:cTn id="21" dur="500"/>
                                        <p:tgtEl>
                                          <p:spTgt spid="993290"/>
                                        </p:tgtEl>
                                      </p:cBhvr>
                                    </p:animEffect>
                                  </p:childTnLst>
                                </p:cTn>
                              </p:par>
                            </p:childTnLst>
                          </p:cTn>
                        </p:par>
                        <p:par>
                          <p:cTn id="22" fill="hold">
                            <p:stCondLst>
                              <p:cond delay="500"/>
                            </p:stCondLst>
                            <p:childTnLst>
                              <p:par>
                                <p:cTn id="23" presetID="12" presetClass="entr" presetSubtype="8" fill="hold" grpId="0" nodeType="afterEffect">
                                  <p:stCondLst>
                                    <p:cond delay="0"/>
                                  </p:stCondLst>
                                  <p:childTnLst>
                                    <p:set>
                                      <p:cBhvr>
                                        <p:cTn id="24" dur="1" fill="hold">
                                          <p:stCondLst>
                                            <p:cond delay="0"/>
                                          </p:stCondLst>
                                        </p:cTn>
                                        <p:tgtEl>
                                          <p:spTgt spid="993291"/>
                                        </p:tgtEl>
                                        <p:attrNameLst>
                                          <p:attrName>style.visibility</p:attrName>
                                        </p:attrNameLst>
                                      </p:cBhvr>
                                      <p:to>
                                        <p:strVal val="visible"/>
                                      </p:to>
                                    </p:set>
                                    <p:animEffect transition="in" filter="slide(fromLeft)">
                                      <p:cBhvr>
                                        <p:cTn id="25" dur="500"/>
                                        <p:tgtEl>
                                          <p:spTgt spid="993291"/>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993298"/>
                                        </p:tgtEl>
                                        <p:attrNameLst>
                                          <p:attrName>style.visibility</p:attrName>
                                        </p:attrNameLst>
                                      </p:cBhvr>
                                      <p:to>
                                        <p:strVal val="visible"/>
                                      </p:to>
                                    </p:set>
                                    <p:animEffect transition="in" filter="slide(fromLeft)">
                                      <p:cBhvr>
                                        <p:cTn id="30" dur="500"/>
                                        <p:tgtEl>
                                          <p:spTgt spid="993298"/>
                                        </p:tgtEl>
                                      </p:cBhvr>
                                    </p:animEffect>
                                  </p:childTnLst>
                                </p:cTn>
                              </p:par>
                            </p:childTnLst>
                          </p:cTn>
                        </p:par>
                        <p:par>
                          <p:cTn id="31" fill="hold">
                            <p:stCondLst>
                              <p:cond delay="500"/>
                            </p:stCondLst>
                            <p:childTnLst>
                              <p:par>
                                <p:cTn id="32" presetID="27" presetClass="entr" presetSubtype="0" fill="hold" grpId="0" nodeType="afterEffect">
                                  <p:stCondLst>
                                    <p:cond delay="0"/>
                                  </p:stCondLst>
                                  <p:iterate type="lt">
                                    <p:tmPct val="50000"/>
                                  </p:iterate>
                                  <p:childTnLst>
                                    <p:set>
                                      <p:cBhvr>
                                        <p:cTn id="33" dur="1" fill="hold">
                                          <p:stCondLst>
                                            <p:cond delay="0"/>
                                          </p:stCondLst>
                                        </p:cTn>
                                        <p:tgtEl>
                                          <p:spTgt spid="993288"/>
                                        </p:tgtEl>
                                        <p:attrNameLst>
                                          <p:attrName>style.visibility</p:attrName>
                                        </p:attrNameLst>
                                      </p:cBhvr>
                                      <p:to>
                                        <p:strVal val="visible"/>
                                      </p:to>
                                    </p:set>
                                    <p:anim calcmode="discrete" valueType="clr">
                                      <p:cBhvr override="childStyle">
                                        <p:cTn id="34" dur="80"/>
                                        <p:tgtEl>
                                          <p:spTgt spid="993288"/>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993288"/>
                                        </p:tgtEl>
                                        <p:attrNameLst>
                                          <p:attrName>fillcolor</p:attrName>
                                        </p:attrNameLst>
                                      </p:cBhvr>
                                      <p:tavLst>
                                        <p:tav tm="0">
                                          <p:val>
                                            <p:clrVal>
                                              <a:schemeClr val="accent2"/>
                                            </p:clrVal>
                                          </p:val>
                                        </p:tav>
                                        <p:tav tm="50000">
                                          <p:val>
                                            <p:clrVal>
                                              <a:schemeClr val="hlink"/>
                                            </p:clrVal>
                                          </p:val>
                                        </p:tav>
                                      </p:tavLst>
                                    </p:anim>
                                    <p:set>
                                      <p:cBhvr>
                                        <p:cTn id="36" dur="80"/>
                                        <p:tgtEl>
                                          <p:spTgt spid="993288"/>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993293"/>
                                        </p:tgtEl>
                                        <p:attrNameLst>
                                          <p:attrName>style.visibility</p:attrName>
                                        </p:attrNameLst>
                                      </p:cBhvr>
                                      <p:to>
                                        <p:strVal val="visible"/>
                                      </p:to>
                                    </p:set>
                                    <p:animEffect transition="in" filter="wipe(left)">
                                      <p:cBhvr>
                                        <p:cTn id="41" dur="500"/>
                                        <p:tgtEl>
                                          <p:spTgt spid="993293"/>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993292"/>
                                        </p:tgtEl>
                                        <p:attrNameLst>
                                          <p:attrName>style.visibility</p:attrName>
                                        </p:attrNameLst>
                                      </p:cBhvr>
                                      <p:to>
                                        <p:strVal val="visible"/>
                                      </p:to>
                                    </p:set>
                                    <p:animEffect transition="in" filter="wipe(left)">
                                      <p:cBhvr>
                                        <p:cTn id="45" dur="500"/>
                                        <p:tgtEl>
                                          <p:spTgt spid="993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288" grpId="0" animBg="1"/>
      <p:bldP spid="993291" grpId="0"/>
      <p:bldP spid="993293" grpId="0"/>
      <p:bldP spid="993295" grpId="0"/>
      <p:bldP spid="993296" grpId="0" bldLvl="0" animBg="1" autoUpdateAnimBg="0"/>
      <p:bldP spid="993298" grpId="0" bldLvl="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灯片编号占位符 1"/>
          <p:cNvSpPr>
            <a:spLocks noGrp="1"/>
          </p:cNvSpPr>
          <p:nvPr>
            <p:ph type="sldNum" sz="quarter" idx="12"/>
          </p:nvPr>
        </p:nvSpPr>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4F51D59A-129B-461C-83A3-50C6349DC116}" type="slidenum">
              <a:rPr lang="zh-CN" altLang="en-US">
                <a:latin typeface="Garamond" panose="02020404030301010803" pitchFamily="18" charset="0"/>
              </a:rPr>
            </a:fld>
            <a:endParaRPr lang="en-US" altLang="zh-CN">
              <a:latin typeface="Garamond" panose="02020404030301010803" pitchFamily="18" charset="0"/>
            </a:endParaRPr>
          </a:p>
        </p:txBody>
      </p:sp>
      <p:grpSp>
        <p:nvGrpSpPr>
          <p:cNvPr id="2" name="Group 24"/>
          <p:cNvGrpSpPr/>
          <p:nvPr/>
        </p:nvGrpSpPr>
        <p:grpSpPr bwMode="auto">
          <a:xfrm>
            <a:off x="792163" y="2187575"/>
            <a:ext cx="3190875" cy="4533900"/>
            <a:chOff x="499" y="1378"/>
            <a:chExt cx="2010" cy="2856"/>
          </a:xfrm>
        </p:grpSpPr>
        <p:sp>
          <p:nvSpPr>
            <p:cNvPr id="53287" name="Line 8"/>
            <p:cNvSpPr>
              <a:spLocks noChangeShapeType="1"/>
            </p:cNvSpPr>
            <p:nvPr/>
          </p:nvSpPr>
          <p:spPr bwMode="auto">
            <a:xfrm>
              <a:off x="499" y="1378"/>
              <a:ext cx="2010" cy="0"/>
            </a:xfrm>
            <a:prstGeom prst="line">
              <a:avLst/>
            </a:prstGeom>
            <a:noFill/>
            <a:ln w="19050">
              <a:solidFill>
                <a:srgbClr val="0000FF"/>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53288" name="Line 9"/>
            <p:cNvSpPr>
              <a:spLocks noChangeShapeType="1"/>
            </p:cNvSpPr>
            <p:nvPr/>
          </p:nvSpPr>
          <p:spPr bwMode="auto">
            <a:xfrm>
              <a:off x="499" y="1378"/>
              <a:ext cx="0" cy="2856"/>
            </a:xfrm>
            <a:prstGeom prst="line">
              <a:avLst/>
            </a:prstGeom>
            <a:noFill/>
            <a:ln w="19050">
              <a:solidFill>
                <a:srgbClr val="0000FF"/>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grpSp>
      <p:sp>
        <p:nvSpPr>
          <p:cNvPr id="992266" name="Freeform 10"/>
          <p:cNvSpPr/>
          <p:nvPr/>
        </p:nvSpPr>
        <p:spPr bwMode="auto">
          <a:xfrm>
            <a:off x="792163" y="2187575"/>
            <a:ext cx="3292475" cy="3703638"/>
          </a:xfrm>
          <a:custGeom>
            <a:avLst/>
            <a:gdLst>
              <a:gd name="T0" fmla="*/ 0 w 2074"/>
              <a:gd name="T1" fmla="*/ 0 h 2333"/>
              <a:gd name="T2" fmla="*/ 2147483647 w 2074"/>
              <a:gd name="T3" fmla="*/ 2147483647 h 2333"/>
              <a:gd name="T4" fmla="*/ 2147483647 w 2074"/>
              <a:gd name="T5" fmla="*/ 2147483647 h 2333"/>
              <a:gd name="T6" fmla="*/ 2147483647 w 2074"/>
              <a:gd name="T7" fmla="*/ 2147483647 h 2333"/>
              <a:gd name="T8" fmla="*/ 2147483647 w 2074"/>
              <a:gd name="T9" fmla="*/ 2147483647 h 2333"/>
              <a:gd name="T10" fmla="*/ 2147483647 w 2074"/>
              <a:gd name="T11" fmla="*/ 2147483647 h 2333"/>
              <a:gd name="T12" fmla="*/ 2147483647 w 2074"/>
              <a:gd name="T13" fmla="*/ 2147483647 h 2333"/>
              <a:gd name="T14" fmla="*/ 0 60000 65536"/>
              <a:gd name="T15" fmla="*/ 0 60000 65536"/>
              <a:gd name="T16" fmla="*/ 0 60000 65536"/>
              <a:gd name="T17" fmla="*/ 0 60000 65536"/>
              <a:gd name="T18" fmla="*/ 0 60000 65536"/>
              <a:gd name="T19" fmla="*/ 0 60000 65536"/>
              <a:gd name="T20" fmla="*/ 0 60000 65536"/>
              <a:gd name="T21" fmla="*/ 0 w 2074"/>
              <a:gd name="T22" fmla="*/ 0 h 2333"/>
              <a:gd name="T23" fmla="*/ 2074 w 2074"/>
              <a:gd name="T24" fmla="*/ 2333 h 23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74" h="2333">
                <a:moveTo>
                  <a:pt x="0" y="0"/>
                </a:moveTo>
                <a:lnTo>
                  <a:pt x="32" y="201"/>
                </a:lnTo>
                <a:cubicBezTo>
                  <a:pt x="43" y="248"/>
                  <a:pt x="48" y="251"/>
                  <a:pt x="64" y="284"/>
                </a:cubicBezTo>
                <a:lnTo>
                  <a:pt x="128" y="402"/>
                </a:lnTo>
                <a:cubicBezTo>
                  <a:pt x="266" y="650"/>
                  <a:pt x="686" y="1475"/>
                  <a:pt x="894" y="1770"/>
                </a:cubicBezTo>
                <a:cubicBezTo>
                  <a:pt x="1101" y="2065"/>
                  <a:pt x="1175" y="2078"/>
                  <a:pt x="1372" y="2172"/>
                </a:cubicBezTo>
                <a:cubicBezTo>
                  <a:pt x="1569" y="2266"/>
                  <a:pt x="1821" y="2299"/>
                  <a:pt x="2074" y="2333"/>
                </a:cubicBezTo>
              </a:path>
            </a:pathLst>
          </a:custGeom>
          <a:noFill/>
          <a:ln w="38100">
            <a:solidFill>
              <a:srgbClr val="006600"/>
            </a:solidFill>
            <a:round/>
          </a:ln>
          <a:extLst>
            <a:ext uri="{909E8E84-426E-40DD-AFC4-6F175D3DCCD1}">
              <a14:hiddenFill xmlns:a14="http://schemas.microsoft.com/office/drawing/2010/main">
                <a:solidFill>
                  <a:srgbClr val="FFFFFF"/>
                </a:solidFill>
              </a14:hiddenFill>
            </a:ext>
          </a:extLst>
        </p:spPr>
        <p:txBody>
          <a:bodyPr wrap="none"/>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92267" name="Text Box 11"/>
          <p:cNvSpPr txBox="1">
            <a:spLocks noChangeArrowheads="1"/>
          </p:cNvSpPr>
          <p:nvPr/>
        </p:nvSpPr>
        <p:spPr bwMode="auto">
          <a:xfrm>
            <a:off x="323850" y="2276475"/>
            <a:ext cx="647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0">
                <a:solidFill>
                  <a:srgbClr val="0000FF"/>
                </a:solidFill>
                <a:latin typeface="Times New Roman" panose="02020603050405020304" pitchFamily="18" charset="0"/>
              </a:rPr>
              <a:t>O’</a:t>
            </a:r>
            <a:endParaRPr lang="en-US" altLang="zh-CN" sz="2400" b="0">
              <a:solidFill>
                <a:srgbClr val="0000FF"/>
              </a:solidFill>
              <a:latin typeface="Times New Roman" panose="02020603050405020304" pitchFamily="18" charset="0"/>
            </a:endParaRPr>
          </a:p>
        </p:txBody>
      </p:sp>
      <p:sp>
        <p:nvSpPr>
          <p:cNvPr id="992268" name="Text Box 12"/>
          <p:cNvSpPr txBox="1">
            <a:spLocks noChangeArrowheads="1"/>
          </p:cNvSpPr>
          <p:nvPr/>
        </p:nvSpPr>
        <p:spPr bwMode="auto">
          <a:xfrm>
            <a:off x="395288" y="6237288"/>
            <a:ext cx="255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0">
                <a:solidFill>
                  <a:srgbClr val="0000FF"/>
                </a:solidFill>
                <a:latin typeface="Times New Roman" panose="02020603050405020304" pitchFamily="18" charset="0"/>
              </a:rPr>
              <a:t>S</a:t>
            </a:r>
            <a:endParaRPr lang="en-US" altLang="zh-CN" sz="2400" b="0">
              <a:solidFill>
                <a:srgbClr val="0000FF"/>
              </a:solidFill>
              <a:latin typeface="Times New Roman" panose="02020603050405020304" pitchFamily="18" charset="0"/>
            </a:endParaRPr>
          </a:p>
        </p:txBody>
      </p:sp>
      <p:sp>
        <p:nvSpPr>
          <p:cNvPr id="992269" name="Line 13"/>
          <p:cNvSpPr>
            <a:spLocks noChangeShapeType="1"/>
          </p:cNvSpPr>
          <p:nvPr/>
        </p:nvSpPr>
        <p:spPr bwMode="auto">
          <a:xfrm flipH="1">
            <a:off x="792163" y="5700713"/>
            <a:ext cx="2432050" cy="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wrap="none"/>
          <a:lstStyle/>
          <a:p>
            <a:endParaRPr lang="zh-CN" altLang="en-US"/>
          </a:p>
        </p:txBody>
      </p:sp>
      <p:sp>
        <p:nvSpPr>
          <p:cNvPr id="992270" name="Text Box 14"/>
          <p:cNvSpPr txBox="1">
            <a:spLocks noChangeArrowheads="1"/>
          </p:cNvSpPr>
          <p:nvPr/>
        </p:nvSpPr>
        <p:spPr bwMode="auto">
          <a:xfrm>
            <a:off x="250825" y="549275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0">
                <a:solidFill>
                  <a:srgbClr val="0000FF"/>
                </a:solidFill>
                <a:latin typeface="Times New Roman" panose="02020603050405020304" pitchFamily="18" charset="0"/>
              </a:rPr>
              <a:t>S</a:t>
            </a:r>
            <a:r>
              <a:rPr lang="en-US" altLang="zh-CN" sz="2400" b="0" baseline="-25000">
                <a:solidFill>
                  <a:srgbClr val="0000FF"/>
                </a:solidFill>
                <a:latin typeface="Times New Roman" panose="02020603050405020304" pitchFamily="18" charset="0"/>
              </a:rPr>
              <a:t>90</a:t>
            </a:r>
            <a:endParaRPr lang="en-US" altLang="zh-CN" sz="2400" b="0" baseline="-25000">
              <a:solidFill>
                <a:srgbClr val="0000FF"/>
              </a:solidFill>
              <a:latin typeface="Times New Roman" panose="02020603050405020304" pitchFamily="18" charset="0"/>
            </a:endParaRPr>
          </a:p>
        </p:txBody>
      </p:sp>
      <p:sp>
        <p:nvSpPr>
          <p:cNvPr id="992271" name="Line 15"/>
          <p:cNvSpPr>
            <a:spLocks noChangeShapeType="1"/>
          </p:cNvSpPr>
          <p:nvPr/>
        </p:nvSpPr>
        <p:spPr bwMode="auto">
          <a:xfrm flipH="1" flipV="1">
            <a:off x="792163" y="2506663"/>
            <a:ext cx="2025650" cy="3576637"/>
          </a:xfrm>
          <a:prstGeom prst="line">
            <a:avLst/>
          </a:prstGeom>
          <a:noFill/>
          <a:ln w="38100">
            <a:solidFill>
              <a:srgbClr val="000000"/>
            </a:solidFill>
            <a:prstDash val="sysDot"/>
            <a:round/>
          </a:ln>
          <a:extLst>
            <a:ext uri="{909E8E84-426E-40DD-AFC4-6F175D3DCCD1}">
              <a14:hiddenFill xmlns:a14="http://schemas.microsoft.com/office/drawing/2010/main">
                <a:noFill/>
              </a14:hiddenFill>
            </a:ext>
          </a:extLst>
        </p:spPr>
        <p:txBody>
          <a:bodyPr wrap="none"/>
          <a:lstStyle/>
          <a:p>
            <a:endParaRPr lang="zh-CN" altLang="en-US"/>
          </a:p>
        </p:txBody>
      </p:sp>
      <p:sp>
        <p:nvSpPr>
          <p:cNvPr id="992272" name="Text Box 16"/>
          <p:cNvSpPr txBox="1">
            <a:spLocks noChangeArrowheads="1"/>
          </p:cNvSpPr>
          <p:nvPr/>
        </p:nvSpPr>
        <p:spPr bwMode="auto">
          <a:xfrm>
            <a:off x="1501775" y="2443163"/>
            <a:ext cx="911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0">
                <a:latin typeface="Times New Roman" panose="02020603050405020304" pitchFamily="18" charset="0"/>
              </a:rPr>
              <a:t>S</a:t>
            </a:r>
            <a:r>
              <a:rPr lang="en-US" altLang="zh-CN" sz="2400" b="0" baseline="-25000">
                <a:latin typeface="Times New Roman" panose="02020603050405020304" pitchFamily="18" charset="0"/>
              </a:rPr>
              <a:t>0</a:t>
            </a:r>
            <a:r>
              <a:rPr lang="en-US" altLang="zh-CN" sz="2400" b="0">
                <a:latin typeface="Times New Roman" panose="02020603050405020304" pitchFamily="18" charset="0"/>
              </a:rPr>
              <a:t>=0</a:t>
            </a:r>
            <a:endParaRPr lang="en-US" altLang="zh-CN" sz="2400" b="0">
              <a:latin typeface="Times New Roman" panose="02020603050405020304" pitchFamily="18" charset="0"/>
            </a:endParaRPr>
          </a:p>
        </p:txBody>
      </p:sp>
      <p:sp>
        <p:nvSpPr>
          <p:cNvPr id="992273" name="Text Box 17"/>
          <p:cNvSpPr txBox="1">
            <a:spLocks noChangeArrowheads="1"/>
          </p:cNvSpPr>
          <p:nvPr/>
        </p:nvSpPr>
        <p:spPr bwMode="auto">
          <a:xfrm>
            <a:off x="323850" y="1916113"/>
            <a:ext cx="325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0">
                <a:solidFill>
                  <a:srgbClr val="0000FF"/>
                </a:solidFill>
                <a:latin typeface="Times New Roman" panose="02020603050405020304" pitchFamily="18" charset="0"/>
              </a:rPr>
              <a:t>O</a:t>
            </a:r>
            <a:endParaRPr lang="en-US" altLang="zh-CN" sz="2400" b="0">
              <a:solidFill>
                <a:srgbClr val="0000FF"/>
              </a:solidFill>
              <a:latin typeface="Times New Roman" panose="02020603050405020304" pitchFamily="18" charset="0"/>
            </a:endParaRPr>
          </a:p>
        </p:txBody>
      </p:sp>
      <p:sp>
        <p:nvSpPr>
          <p:cNvPr id="992274" name="Line 18"/>
          <p:cNvSpPr>
            <a:spLocks noChangeShapeType="1"/>
          </p:cNvSpPr>
          <p:nvPr/>
        </p:nvSpPr>
        <p:spPr bwMode="auto">
          <a:xfrm>
            <a:off x="792163" y="2506663"/>
            <a:ext cx="2938462" cy="3895725"/>
          </a:xfrm>
          <a:prstGeom prst="line">
            <a:avLst/>
          </a:prstGeom>
          <a:noFill/>
          <a:ln w="38100">
            <a:solidFill>
              <a:srgbClr val="000000"/>
            </a:solidFill>
            <a:prstDash val="lgDashDot"/>
            <a:round/>
          </a:ln>
          <a:extLst>
            <a:ext uri="{909E8E84-426E-40DD-AFC4-6F175D3DCCD1}">
              <a14:hiddenFill xmlns:a14="http://schemas.microsoft.com/office/drawing/2010/main">
                <a:noFill/>
              </a14:hiddenFill>
            </a:ext>
          </a:extLst>
        </p:spPr>
        <p:txBody>
          <a:bodyPr wrap="none"/>
          <a:lstStyle/>
          <a:p>
            <a:endParaRPr lang="zh-CN" altLang="en-US"/>
          </a:p>
        </p:txBody>
      </p:sp>
      <p:sp>
        <p:nvSpPr>
          <p:cNvPr id="992275" name="Rectangle 19"/>
          <p:cNvSpPr>
            <a:spLocks noChangeArrowheads="1"/>
          </p:cNvSpPr>
          <p:nvPr/>
        </p:nvSpPr>
        <p:spPr bwMode="auto">
          <a:xfrm>
            <a:off x="3003550" y="5683250"/>
            <a:ext cx="3556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400" b="0">
                <a:latin typeface="Times New Roman" panose="02020603050405020304" pitchFamily="18" charset="0"/>
              </a:rPr>
              <a:t>A</a:t>
            </a:r>
            <a:endParaRPr lang="en-US" altLang="zh-CN" sz="2400" b="0">
              <a:latin typeface="Times New Roman" panose="02020603050405020304" pitchFamily="18" charset="0"/>
            </a:endParaRPr>
          </a:p>
        </p:txBody>
      </p:sp>
      <p:graphicFrame>
        <p:nvGraphicFramePr>
          <p:cNvPr id="992276" name="Object 2"/>
          <p:cNvGraphicFramePr>
            <a:graphicFrameLocks noChangeAspect="1"/>
          </p:cNvGraphicFramePr>
          <p:nvPr/>
        </p:nvGraphicFramePr>
        <p:xfrm>
          <a:off x="3627438" y="1606550"/>
          <a:ext cx="657225" cy="527050"/>
        </p:xfrm>
        <a:graphic>
          <a:graphicData uri="http://schemas.openxmlformats.org/presentationml/2006/ole">
            <mc:AlternateContent xmlns:mc="http://schemas.openxmlformats.org/markup-compatibility/2006">
              <mc:Choice xmlns:v="urn:schemas-microsoft-com:vml" Requires="v">
                <p:oleObj spid="_x0000_s53633" name="Equation" r:id="rId1" imgW="292100" imgH="304800" progId="Equation.3">
                  <p:embed/>
                </p:oleObj>
              </mc:Choice>
              <mc:Fallback>
                <p:oleObj name="Equation" r:id="rId1" imgW="292100" imgH="304800" progId="Equation.3">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7438" y="1606550"/>
                        <a:ext cx="657225"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2277" name="Line 21"/>
          <p:cNvSpPr>
            <a:spLocks noChangeShapeType="1"/>
          </p:cNvSpPr>
          <p:nvPr/>
        </p:nvSpPr>
        <p:spPr bwMode="auto">
          <a:xfrm>
            <a:off x="3203575" y="2181225"/>
            <a:ext cx="0" cy="3527425"/>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992278" name="Line 22"/>
          <p:cNvSpPr>
            <a:spLocks noChangeShapeType="1"/>
          </p:cNvSpPr>
          <p:nvPr/>
        </p:nvSpPr>
        <p:spPr bwMode="auto">
          <a:xfrm>
            <a:off x="777875" y="2519363"/>
            <a:ext cx="1727200" cy="0"/>
          </a:xfrm>
          <a:prstGeom prst="line">
            <a:avLst/>
          </a:prstGeom>
          <a:noFill/>
          <a:ln w="19050">
            <a:solidFill>
              <a:srgbClr val="000000"/>
            </a:solidFill>
            <a:prstDash val="dash"/>
            <a:round/>
          </a:ln>
          <a:extLst>
            <a:ext uri="{909E8E84-426E-40DD-AFC4-6F175D3DCCD1}">
              <a14:hiddenFill xmlns:a14="http://schemas.microsoft.com/office/drawing/2010/main">
                <a:noFill/>
              </a14:hiddenFill>
            </a:ext>
          </a:extLst>
        </p:spPr>
        <p:txBody>
          <a:bodyPr wrap="none">
            <a:spAutoFit/>
          </a:bodyPr>
          <a:lstStyle/>
          <a:p>
            <a:endParaRPr lang="zh-CN" altLang="en-US"/>
          </a:p>
        </p:txBody>
      </p:sp>
      <p:graphicFrame>
        <p:nvGraphicFramePr>
          <p:cNvPr id="992279" name="Object 3"/>
          <p:cNvGraphicFramePr>
            <a:graphicFrameLocks noChangeAspect="1"/>
          </p:cNvGraphicFramePr>
          <p:nvPr/>
        </p:nvGraphicFramePr>
        <p:xfrm>
          <a:off x="2630488" y="1590675"/>
          <a:ext cx="1004887" cy="614363"/>
        </p:xfrm>
        <a:graphic>
          <a:graphicData uri="http://schemas.openxmlformats.org/presentationml/2006/ole">
            <mc:AlternateContent xmlns:mc="http://schemas.openxmlformats.org/markup-compatibility/2006">
              <mc:Choice xmlns:v="urn:schemas-microsoft-com:vml" Requires="v">
                <p:oleObj spid="_x0000_s53634" name="公式" r:id="rId3" imgW="444500" imgH="355600" progId="Equation.3">
                  <p:embed/>
                </p:oleObj>
              </mc:Choice>
              <mc:Fallback>
                <p:oleObj name="公式" r:id="rId3" imgW="444500" imgH="3556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0488" y="1590675"/>
                        <a:ext cx="1004887"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3274" name="Group 44"/>
          <p:cNvGrpSpPr/>
          <p:nvPr/>
        </p:nvGrpSpPr>
        <p:grpSpPr bwMode="auto">
          <a:xfrm>
            <a:off x="1763713" y="2925763"/>
            <a:ext cx="1295400" cy="647700"/>
            <a:chOff x="1111" y="1843"/>
            <a:chExt cx="816" cy="408"/>
          </a:xfrm>
        </p:grpSpPr>
        <p:sp>
          <p:nvSpPr>
            <p:cNvPr id="53286" name="AutoShape 26"/>
            <p:cNvSpPr>
              <a:spLocks noChangeArrowheads="1"/>
            </p:cNvSpPr>
            <p:nvPr/>
          </p:nvSpPr>
          <p:spPr bwMode="auto">
            <a:xfrm>
              <a:off x="1111" y="1843"/>
              <a:ext cx="816" cy="408"/>
            </a:xfrm>
            <a:prstGeom prst="wedgeRectCallout">
              <a:avLst>
                <a:gd name="adj1" fmla="val -54532"/>
                <a:gd name="adj2" fmla="val 135296"/>
              </a:avLst>
            </a:prstGeom>
            <a:solidFill>
              <a:srgbClr val="FFFFFF"/>
            </a:solidFill>
            <a:ln w="9525">
              <a:solidFill>
                <a:srgbClr val="006600"/>
              </a:solidFill>
              <a:miter lim="800000"/>
            </a:ln>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b="0">
                <a:latin typeface="Times New Roman" panose="02020603050405020304" pitchFamily="18" charset="0"/>
              </a:endParaRPr>
            </a:p>
          </p:txBody>
        </p:sp>
        <p:graphicFrame>
          <p:nvGraphicFramePr>
            <p:cNvPr id="53257" name="Object 8"/>
            <p:cNvGraphicFramePr>
              <a:graphicFrameLocks noChangeAspect="1"/>
            </p:cNvGraphicFramePr>
            <p:nvPr/>
          </p:nvGraphicFramePr>
          <p:xfrm>
            <a:off x="1185" y="1875"/>
            <a:ext cx="659" cy="340"/>
          </p:xfrm>
          <a:graphic>
            <a:graphicData uri="http://schemas.openxmlformats.org/presentationml/2006/ole">
              <mc:AlternateContent xmlns:mc="http://schemas.openxmlformats.org/markup-compatibility/2006">
                <mc:Choice xmlns:v="urn:schemas-microsoft-com:vml" Requires="v">
                  <p:oleObj spid="_x0000_s53635" name="公式" r:id="rId5" imgW="1168400" imgH="558800" progId="Equation.3">
                    <p:embed/>
                  </p:oleObj>
                </mc:Choice>
                <mc:Fallback>
                  <p:oleObj name="公式" r:id="rId5" imgW="1168400" imgH="5588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5" y="1875"/>
                          <a:ext cx="659" cy="3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92287" name="Text Box 31"/>
          <p:cNvSpPr txBox="1">
            <a:spLocks noChangeArrowheads="1"/>
          </p:cNvSpPr>
          <p:nvPr/>
        </p:nvSpPr>
        <p:spPr bwMode="auto">
          <a:xfrm>
            <a:off x="5662611" y="4716317"/>
            <a:ext cx="22574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000" dirty="0">
                <a:solidFill>
                  <a:srgbClr val="0000FF"/>
                </a:solidFill>
                <a:latin typeface="Times New Roman" panose="02020603050405020304" pitchFamily="18" charset="0"/>
                <a:ea typeface="+mn-ea"/>
                <a:cs typeface="Times New Roman" panose="02020603050405020304" pitchFamily="18" charset="0"/>
              </a:rPr>
              <a:t>(e)</a:t>
            </a:r>
            <a:r>
              <a:rPr lang="en-US" altLang="zh-CN" sz="2000" dirty="0" err="1">
                <a:solidFill>
                  <a:srgbClr val="0000FF"/>
                </a:solidFill>
                <a:latin typeface="Times New Roman" panose="02020603050405020304" pitchFamily="18" charset="0"/>
                <a:ea typeface="+mn-ea"/>
                <a:cs typeface="Times New Roman" panose="02020603050405020304" pitchFamily="18" charset="0"/>
              </a:rPr>
              <a:t>C</a:t>
            </a:r>
            <a:r>
              <a:rPr lang="en-US" altLang="zh-CN" sz="2000" baseline="-25000" dirty="0" err="1">
                <a:solidFill>
                  <a:srgbClr val="0000FF"/>
                </a:solidFill>
                <a:latin typeface="Times New Roman" panose="02020603050405020304" pitchFamily="18" charset="0"/>
                <a:ea typeface="+mn-ea"/>
                <a:cs typeface="Times New Roman" panose="02020603050405020304" pitchFamily="18" charset="0"/>
              </a:rPr>
              <a:t>v</a:t>
            </a:r>
            <a:r>
              <a:rPr lang="en-US" altLang="zh-CN" sz="2000" dirty="0">
                <a:solidFill>
                  <a:srgbClr val="0000FF"/>
                </a:solidFill>
                <a:latin typeface="Times New Roman" panose="02020603050405020304" pitchFamily="18" charset="0"/>
                <a:ea typeface="+mn-ea"/>
                <a:cs typeface="Times New Roman" panose="02020603050405020304" pitchFamily="18" charset="0"/>
              </a:rPr>
              <a:t>=0.848H</a:t>
            </a:r>
            <a:r>
              <a:rPr lang="en-US" altLang="zh-CN" sz="2000" baseline="30000" dirty="0">
                <a:solidFill>
                  <a:srgbClr val="0000FF"/>
                </a:solidFill>
                <a:latin typeface="Times New Roman" panose="02020603050405020304" pitchFamily="18" charset="0"/>
                <a:ea typeface="+mn-ea"/>
                <a:cs typeface="Times New Roman" panose="02020603050405020304" pitchFamily="18" charset="0"/>
              </a:rPr>
              <a:t>2</a:t>
            </a:r>
            <a:r>
              <a:rPr lang="en-US" altLang="zh-CN" sz="2000" dirty="0">
                <a:solidFill>
                  <a:srgbClr val="0000FF"/>
                </a:solidFill>
                <a:latin typeface="Times New Roman" panose="02020603050405020304" pitchFamily="18" charset="0"/>
                <a:ea typeface="+mn-ea"/>
                <a:cs typeface="Times New Roman" panose="02020603050405020304" pitchFamily="18" charset="0"/>
              </a:rPr>
              <a:t>/</a:t>
            </a:r>
            <a:r>
              <a:rPr lang="en-US" altLang="zh-CN" sz="2000" i="1" dirty="0">
                <a:solidFill>
                  <a:srgbClr val="0000FF"/>
                </a:solidFill>
                <a:latin typeface="Times New Roman" panose="02020603050405020304" pitchFamily="18" charset="0"/>
                <a:ea typeface="+mn-ea"/>
                <a:cs typeface="Times New Roman" panose="02020603050405020304" pitchFamily="18" charset="0"/>
              </a:rPr>
              <a:t>t</a:t>
            </a:r>
            <a:r>
              <a:rPr lang="en-US" altLang="zh-CN" sz="2000" baseline="-25000" dirty="0">
                <a:solidFill>
                  <a:srgbClr val="0000FF"/>
                </a:solidFill>
                <a:latin typeface="Times New Roman" panose="02020603050405020304" pitchFamily="18" charset="0"/>
                <a:ea typeface="+mn-ea"/>
                <a:cs typeface="Times New Roman" panose="02020603050405020304" pitchFamily="18" charset="0"/>
              </a:rPr>
              <a:t>90</a:t>
            </a:r>
            <a:endParaRPr lang="en-US" altLang="zh-CN" sz="2000" baseline="-25000" dirty="0">
              <a:solidFill>
                <a:srgbClr val="0000FF"/>
              </a:solidFill>
              <a:latin typeface="Times New Roman" panose="02020603050405020304" pitchFamily="18" charset="0"/>
              <a:ea typeface="+mn-ea"/>
              <a:cs typeface="Times New Roman" panose="02020603050405020304" pitchFamily="18" charset="0"/>
            </a:endParaRPr>
          </a:p>
        </p:txBody>
      </p:sp>
      <p:sp>
        <p:nvSpPr>
          <p:cNvPr id="992288" name="Rectangle 32"/>
          <p:cNvSpPr>
            <a:spLocks noChangeArrowheads="1"/>
          </p:cNvSpPr>
          <p:nvPr/>
        </p:nvSpPr>
        <p:spPr bwMode="auto">
          <a:xfrm>
            <a:off x="4860131" y="730251"/>
            <a:ext cx="36718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000" dirty="0">
                <a:solidFill>
                  <a:srgbClr val="0000FF"/>
                </a:solidFill>
                <a:latin typeface="Times New Roman" panose="02020603050405020304" pitchFamily="18" charset="0"/>
                <a:ea typeface="+mn-ea"/>
                <a:cs typeface="Times New Roman" panose="02020603050405020304" pitchFamily="18" charset="0"/>
              </a:rPr>
              <a:t>(a)</a:t>
            </a:r>
            <a:r>
              <a:rPr lang="zh-CN" altLang="en-US" sz="2000" dirty="0">
                <a:solidFill>
                  <a:srgbClr val="0000FF"/>
                </a:solidFill>
                <a:latin typeface="Times New Roman" panose="02020603050405020304" pitchFamily="18" charset="0"/>
                <a:ea typeface="+mn-ea"/>
                <a:cs typeface="Times New Roman" panose="02020603050405020304" pitchFamily="18" charset="0"/>
              </a:rPr>
              <a:t>消除瞬时沉降，确定原点</a:t>
            </a:r>
            <a:r>
              <a:rPr lang="en-US" altLang="zh-CN" sz="2000" dirty="0">
                <a:solidFill>
                  <a:srgbClr val="0000FF"/>
                </a:solidFill>
                <a:latin typeface="Times New Roman" panose="02020603050405020304" pitchFamily="18" charset="0"/>
                <a:ea typeface="+mn-ea"/>
                <a:cs typeface="Times New Roman" panose="02020603050405020304" pitchFamily="18" charset="0"/>
              </a:rPr>
              <a:t>0’</a:t>
            </a:r>
            <a:endParaRPr lang="en-US" altLang="zh-CN" sz="2000" dirty="0">
              <a:solidFill>
                <a:srgbClr val="0000FF"/>
              </a:solidFill>
              <a:latin typeface="Times New Roman" panose="02020603050405020304" pitchFamily="18" charset="0"/>
              <a:ea typeface="+mn-ea"/>
              <a:cs typeface="Times New Roman" panose="02020603050405020304" pitchFamily="18" charset="0"/>
            </a:endParaRPr>
          </a:p>
        </p:txBody>
      </p:sp>
      <p:sp>
        <p:nvSpPr>
          <p:cNvPr id="992289" name="Rectangle 33"/>
          <p:cNvSpPr>
            <a:spLocks noChangeArrowheads="1"/>
          </p:cNvSpPr>
          <p:nvPr/>
        </p:nvSpPr>
        <p:spPr bwMode="auto">
          <a:xfrm>
            <a:off x="4846637" y="1290082"/>
            <a:ext cx="38052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000" dirty="0">
                <a:solidFill>
                  <a:srgbClr val="0000FF"/>
                </a:solidFill>
                <a:latin typeface="Times New Roman" panose="02020603050405020304" pitchFamily="18" charset="0"/>
                <a:ea typeface="+mn-ea"/>
                <a:cs typeface="Times New Roman" panose="02020603050405020304" pitchFamily="18" charset="0"/>
              </a:rPr>
              <a:t>(b)</a:t>
            </a:r>
            <a:r>
              <a:rPr lang="zh-CN" altLang="en-US" sz="2000" dirty="0">
                <a:solidFill>
                  <a:srgbClr val="0000FF"/>
                </a:solidFill>
                <a:latin typeface="Times New Roman" panose="02020603050405020304" pitchFamily="18" charset="0"/>
                <a:ea typeface="+mn-ea"/>
                <a:cs typeface="Times New Roman" panose="02020603050405020304" pitchFamily="18" charset="0"/>
              </a:rPr>
              <a:t>试验曲线的直线段，表示为：</a:t>
            </a:r>
            <a:endParaRPr lang="en-US" altLang="zh-CN" sz="2000" baseline="-25000" dirty="0">
              <a:solidFill>
                <a:srgbClr val="0000FF"/>
              </a:solidFill>
              <a:latin typeface="Times New Roman" panose="02020603050405020304" pitchFamily="18" charset="0"/>
              <a:ea typeface="+mn-ea"/>
              <a:cs typeface="Times New Roman" panose="02020603050405020304" pitchFamily="18" charset="0"/>
            </a:endParaRPr>
          </a:p>
        </p:txBody>
      </p:sp>
      <p:grpSp>
        <p:nvGrpSpPr>
          <p:cNvPr id="53278" name="Group 45"/>
          <p:cNvGrpSpPr/>
          <p:nvPr/>
        </p:nvGrpSpPr>
        <p:grpSpPr bwMode="auto">
          <a:xfrm>
            <a:off x="2743200" y="3644900"/>
            <a:ext cx="2765425" cy="1368425"/>
            <a:chOff x="1728" y="2296"/>
            <a:chExt cx="1742" cy="862"/>
          </a:xfrm>
        </p:grpSpPr>
        <p:sp>
          <p:nvSpPr>
            <p:cNvPr id="53285" name="AutoShape 37"/>
            <p:cNvSpPr>
              <a:spLocks noChangeArrowheads="1"/>
            </p:cNvSpPr>
            <p:nvPr/>
          </p:nvSpPr>
          <p:spPr bwMode="auto">
            <a:xfrm>
              <a:off x="1728" y="2296"/>
              <a:ext cx="1742" cy="862"/>
            </a:xfrm>
            <a:prstGeom prst="wedgeRectCallout">
              <a:avLst>
                <a:gd name="adj1" fmla="val -45065"/>
                <a:gd name="adj2" fmla="val 72852"/>
              </a:avLst>
            </a:prstGeom>
            <a:solidFill>
              <a:srgbClr val="FFFFFF"/>
            </a:solidFill>
            <a:ln w="9525">
              <a:solidFill>
                <a:srgbClr val="000000"/>
              </a:solidFill>
              <a:miter lim="800000"/>
            </a:ln>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b="0">
                <a:latin typeface="Times New Roman" panose="02020603050405020304" pitchFamily="18" charset="0"/>
              </a:endParaRPr>
            </a:p>
          </p:txBody>
        </p:sp>
        <p:graphicFrame>
          <p:nvGraphicFramePr>
            <p:cNvPr id="53256" name="Object 7"/>
            <p:cNvGraphicFramePr>
              <a:graphicFrameLocks noChangeAspect="1"/>
            </p:cNvGraphicFramePr>
            <p:nvPr/>
          </p:nvGraphicFramePr>
          <p:xfrm>
            <a:off x="1791" y="2341"/>
            <a:ext cx="1011" cy="372"/>
          </p:xfrm>
          <a:graphic>
            <a:graphicData uri="http://schemas.openxmlformats.org/presentationml/2006/ole">
              <mc:AlternateContent xmlns:mc="http://schemas.openxmlformats.org/markup-compatibility/2006">
                <mc:Choice xmlns:v="urn:schemas-microsoft-com:vml" Requires="v">
                  <p:oleObj spid="_x0000_s53636" name="公式" r:id="rId7" imgW="1143000" imgH="419100" progId="Equation.3">
                    <p:embed/>
                  </p:oleObj>
                </mc:Choice>
                <mc:Fallback>
                  <p:oleObj name="公式" r:id="rId7" imgW="1143000" imgH="4191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1" y="2341"/>
                          <a:ext cx="1011" cy="3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992296" name="Object 4"/>
          <p:cNvGraphicFramePr>
            <a:graphicFrameLocks noChangeAspect="1"/>
          </p:cNvGraphicFramePr>
          <p:nvPr/>
        </p:nvGraphicFramePr>
        <p:xfrm>
          <a:off x="6046786" y="1787277"/>
          <a:ext cx="1079500" cy="479425"/>
        </p:xfrm>
        <a:graphic>
          <a:graphicData uri="http://schemas.openxmlformats.org/presentationml/2006/ole">
            <mc:AlternateContent xmlns:mc="http://schemas.openxmlformats.org/markup-compatibility/2006">
              <mc:Choice xmlns:v="urn:schemas-microsoft-com:vml" Requires="v">
                <p:oleObj spid="_x0000_s53637" name="公式" r:id="rId9" imgW="571500" imgH="254000" progId="Equation.3">
                  <p:embed/>
                </p:oleObj>
              </mc:Choice>
              <mc:Fallback>
                <p:oleObj name="公式" r:id="rId9" imgW="571500" imgH="25400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46786" y="1787277"/>
                        <a:ext cx="1079500"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42"/>
          <p:cNvGrpSpPr/>
          <p:nvPr/>
        </p:nvGrpSpPr>
        <p:grpSpPr bwMode="auto">
          <a:xfrm>
            <a:off x="4875212" y="2317752"/>
            <a:ext cx="2844800" cy="868363"/>
            <a:chOff x="3208" y="1826"/>
            <a:chExt cx="1792" cy="547"/>
          </a:xfrm>
        </p:grpSpPr>
        <p:sp>
          <p:nvSpPr>
            <p:cNvPr id="53284" name="Rectangle 34"/>
            <p:cNvSpPr>
              <a:spLocks noChangeArrowheads="1"/>
            </p:cNvSpPr>
            <p:nvPr/>
          </p:nvSpPr>
          <p:spPr bwMode="auto">
            <a:xfrm>
              <a:off x="3208" y="1830"/>
              <a:ext cx="1534"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000" dirty="0">
                  <a:solidFill>
                    <a:srgbClr val="0000FF"/>
                  </a:solidFill>
                  <a:latin typeface="Times New Roman" panose="02020603050405020304" pitchFamily="18" charset="0"/>
                  <a:ea typeface="+mn-ea"/>
                  <a:cs typeface="Times New Roman" panose="02020603050405020304" pitchFamily="18" charset="0"/>
                </a:rPr>
                <a:t>(c)</a:t>
              </a:r>
              <a:r>
                <a:rPr lang="zh-CN" altLang="en-US" sz="2000" dirty="0">
                  <a:solidFill>
                    <a:srgbClr val="0000FF"/>
                  </a:solidFill>
                  <a:latin typeface="Times New Roman" panose="02020603050405020304" pitchFamily="18" charset="0"/>
                  <a:ea typeface="+mn-ea"/>
                  <a:cs typeface="Times New Roman" panose="02020603050405020304" pitchFamily="18" charset="0"/>
                </a:rPr>
                <a:t>做直线</a:t>
              </a:r>
              <a:endParaRPr lang="en-US" altLang="zh-CN" sz="2000" baseline="-25000" dirty="0">
                <a:solidFill>
                  <a:srgbClr val="0000FF"/>
                </a:solidFill>
                <a:latin typeface="Times New Roman" panose="02020603050405020304" pitchFamily="18" charset="0"/>
                <a:ea typeface="+mn-ea"/>
                <a:cs typeface="Times New Roman" panose="02020603050405020304" pitchFamily="18" charset="0"/>
              </a:endParaRPr>
            </a:p>
            <a:p>
              <a:pPr eaLnBrk="1" hangingPunct="1">
                <a:spcBef>
                  <a:spcPct val="50000"/>
                </a:spcBef>
              </a:pPr>
              <a:r>
                <a:rPr lang="zh-CN" altLang="en-US" sz="2000" dirty="0">
                  <a:solidFill>
                    <a:srgbClr val="0000FF"/>
                  </a:solidFill>
                  <a:latin typeface="Times New Roman" panose="02020603050405020304" pitchFamily="18" charset="0"/>
                  <a:ea typeface="+mn-ea"/>
                  <a:cs typeface="Times New Roman" panose="02020603050405020304" pitchFamily="18" charset="0"/>
                </a:rPr>
                <a:t>与试验曲线交于点</a:t>
              </a:r>
              <a:r>
                <a:rPr lang="en-US" altLang="zh-CN" sz="2000" dirty="0">
                  <a:solidFill>
                    <a:srgbClr val="0000FF"/>
                  </a:solidFill>
                  <a:latin typeface="Times New Roman" panose="02020603050405020304" pitchFamily="18" charset="0"/>
                  <a:ea typeface="+mn-ea"/>
                  <a:cs typeface="Times New Roman" panose="02020603050405020304" pitchFamily="18" charset="0"/>
                </a:rPr>
                <a:t>A</a:t>
              </a:r>
              <a:endParaRPr lang="en-US" altLang="zh-CN" sz="2000" dirty="0">
                <a:solidFill>
                  <a:srgbClr val="0000FF"/>
                </a:solidFill>
                <a:latin typeface="Times New Roman" panose="02020603050405020304" pitchFamily="18" charset="0"/>
                <a:ea typeface="+mn-ea"/>
                <a:cs typeface="Times New Roman" panose="02020603050405020304" pitchFamily="18" charset="0"/>
              </a:endParaRPr>
            </a:p>
          </p:txBody>
        </p:sp>
        <p:graphicFrame>
          <p:nvGraphicFramePr>
            <p:cNvPr id="53255" name="Object 6"/>
            <p:cNvGraphicFramePr>
              <a:graphicFrameLocks noChangeAspect="1"/>
            </p:cNvGraphicFramePr>
            <p:nvPr/>
          </p:nvGraphicFramePr>
          <p:xfrm>
            <a:off x="4049" y="1826"/>
            <a:ext cx="951" cy="288"/>
          </p:xfrm>
          <a:graphic>
            <a:graphicData uri="http://schemas.openxmlformats.org/presentationml/2006/ole">
              <mc:AlternateContent xmlns:mc="http://schemas.openxmlformats.org/markup-compatibility/2006">
                <mc:Choice xmlns:v="urn:schemas-microsoft-com:vml" Requires="v">
                  <p:oleObj spid="_x0000_s53638" name="公式" r:id="rId11" imgW="1117600" imgH="342900" progId="Equation.3">
                    <p:embed/>
                  </p:oleObj>
                </mc:Choice>
                <mc:Fallback>
                  <p:oleObj name="公式" r:id="rId11" imgW="1117600" imgH="34290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49" y="1826"/>
                          <a:ext cx="951"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 name="Group 44"/>
          <p:cNvGrpSpPr/>
          <p:nvPr/>
        </p:nvGrpSpPr>
        <p:grpSpPr bwMode="auto">
          <a:xfrm>
            <a:off x="5651500" y="3435350"/>
            <a:ext cx="3097213" cy="865188"/>
            <a:chOff x="3605" y="2164"/>
            <a:chExt cx="1951" cy="545"/>
          </a:xfrm>
        </p:grpSpPr>
        <p:sp>
          <p:nvSpPr>
            <p:cNvPr id="53283" name="Rectangle 35"/>
            <p:cNvSpPr>
              <a:spLocks noChangeArrowheads="1"/>
            </p:cNvSpPr>
            <p:nvPr/>
          </p:nvSpPr>
          <p:spPr bwMode="auto">
            <a:xfrm>
              <a:off x="3605" y="2166"/>
              <a:ext cx="1951"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000" dirty="0">
                  <a:solidFill>
                    <a:srgbClr val="0000FF"/>
                  </a:solidFill>
                  <a:latin typeface="Times New Roman" panose="02020603050405020304" pitchFamily="18" charset="0"/>
                  <a:ea typeface="+mn-ea"/>
                  <a:cs typeface="Times New Roman" panose="02020603050405020304" pitchFamily="18" charset="0"/>
                </a:rPr>
                <a:t>(d)</a:t>
              </a:r>
              <a:r>
                <a:rPr lang="zh-CN" altLang="en-US" sz="2000" dirty="0">
                  <a:solidFill>
                    <a:srgbClr val="0000FF"/>
                  </a:solidFill>
                  <a:latin typeface="Times New Roman" panose="02020603050405020304" pitchFamily="18" charset="0"/>
                  <a:ea typeface="+mn-ea"/>
                  <a:cs typeface="Times New Roman" panose="02020603050405020304" pitchFamily="18" charset="0"/>
                </a:rPr>
                <a:t>点</a:t>
              </a:r>
              <a:r>
                <a:rPr lang="en-US" altLang="zh-CN" sz="2000" dirty="0">
                  <a:solidFill>
                    <a:srgbClr val="0000FF"/>
                  </a:solidFill>
                  <a:latin typeface="Times New Roman" panose="02020603050405020304" pitchFamily="18" charset="0"/>
                  <a:ea typeface="+mn-ea"/>
                  <a:cs typeface="Times New Roman" panose="02020603050405020304" pitchFamily="18" charset="0"/>
                </a:rPr>
                <a:t>A</a:t>
              </a:r>
              <a:r>
                <a:rPr lang="zh-CN" altLang="en-US" sz="2000" dirty="0">
                  <a:solidFill>
                    <a:srgbClr val="0000FF"/>
                  </a:solidFill>
                  <a:latin typeface="Times New Roman" panose="02020603050405020304" pitchFamily="18" charset="0"/>
                  <a:ea typeface="+mn-ea"/>
                  <a:cs typeface="Times New Roman" panose="02020603050405020304" pitchFamily="18" charset="0"/>
                </a:rPr>
                <a:t>对应于横坐标</a:t>
              </a:r>
              <a:endParaRPr lang="en-US" altLang="zh-CN" sz="2000" baseline="-25000" dirty="0">
                <a:solidFill>
                  <a:srgbClr val="0000FF"/>
                </a:solidFill>
                <a:latin typeface="Times New Roman" panose="02020603050405020304" pitchFamily="18" charset="0"/>
                <a:ea typeface="+mn-ea"/>
                <a:cs typeface="Times New Roman" panose="02020603050405020304" pitchFamily="18" charset="0"/>
              </a:endParaRPr>
            </a:p>
            <a:p>
              <a:pPr eaLnBrk="1" hangingPunct="1">
                <a:spcBef>
                  <a:spcPct val="50000"/>
                </a:spcBef>
              </a:pPr>
              <a:r>
                <a:rPr lang="en-US" altLang="zh-CN" sz="2000" dirty="0">
                  <a:solidFill>
                    <a:srgbClr val="0000FF"/>
                  </a:solidFill>
                  <a:latin typeface="Times New Roman" panose="02020603050405020304" pitchFamily="18" charset="0"/>
                  <a:ea typeface="+mn-ea"/>
                  <a:cs typeface="Times New Roman" panose="02020603050405020304" pitchFamily="18" charset="0"/>
                </a:rPr>
                <a:t>        (</a:t>
              </a:r>
              <a:r>
                <a:rPr lang="en-US" altLang="zh-CN" sz="2000" dirty="0" err="1">
                  <a:solidFill>
                    <a:srgbClr val="0000FF"/>
                  </a:solidFill>
                  <a:latin typeface="Times New Roman" panose="02020603050405020304" pitchFamily="18" charset="0"/>
                  <a:ea typeface="+mn-ea"/>
                  <a:cs typeface="Times New Roman" panose="02020603050405020304" pitchFamily="18" charset="0"/>
                </a:rPr>
                <a:t>T</a:t>
              </a:r>
              <a:r>
                <a:rPr lang="en-US" altLang="zh-CN" sz="2000" baseline="-25000" dirty="0" err="1">
                  <a:solidFill>
                    <a:srgbClr val="0000FF"/>
                  </a:solidFill>
                  <a:latin typeface="Times New Roman" panose="02020603050405020304" pitchFamily="18" charset="0"/>
                  <a:ea typeface="+mn-ea"/>
                  <a:cs typeface="Times New Roman" panose="02020603050405020304" pitchFamily="18" charset="0"/>
                </a:rPr>
                <a:t>v</a:t>
              </a:r>
              <a:r>
                <a:rPr lang="en-US" altLang="zh-CN" sz="2000" dirty="0">
                  <a:solidFill>
                    <a:srgbClr val="0000FF"/>
                  </a:solidFill>
                  <a:latin typeface="Times New Roman" panose="02020603050405020304" pitchFamily="18" charset="0"/>
                  <a:ea typeface="+mn-ea"/>
                  <a:cs typeface="Times New Roman" panose="02020603050405020304" pitchFamily="18" charset="0"/>
                </a:rPr>
                <a:t>=0.848)</a:t>
              </a:r>
              <a:endParaRPr lang="en-US" altLang="zh-CN" sz="2000" dirty="0">
                <a:solidFill>
                  <a:srgbClr val="0000FF"/>
                </a:solidFill>
                <a:latin typeface="Times New Roman" panose="02020603050405020304" pitchFamily="18" charset="0"/>
                <a:ea typeface="+mn-ea"/>
                <a:cs typeface="Times New Roman" panose="02020603050405020304" pitchFamily="18" charset="0"/>
              </a:endParaRPr>
            </a:p>
          </p:txBody>
        </p:sp>
        <p:graphicFrame>
          <p:nvGraphicFramePr>
            <p:cNvPr id="53254" name="Object 5"/>
            <p:cNvGraphicFramePr>
              <a:graphicFrameLocks noChangeAspect="1"/>
            </p:cNvGraphicFramePr>
            <p:nvPr/>
          </p:nvGraphicFramePr>
          <p:xfrm>
            <a:off x="5057" y="2164"/>
            <a:ext cx="499" cy="306"/>
          </p:xfrm>
          <a:graphic>
            <a:graphicData uri="http://schemas.openxmlformats.org/presentationml/2006/ole">
              <mc:AlternateContent xmlns:mc="http://schemas.openxmlformats.org/markup-compatibility/2006">
                <mc:Choice xmlns:v="urn:schemas-microsoft-com:vml" Requires="v">
                  <p:oleObj spid="_x0000_s53639" name="公式" r:id="rId13" imgW="444500" imgH="355600" progId="Equation.3">
                    <p:embed/>
                  </p:oleObj>
                </mc:Choice>
                <mc:Fallback>
                  <p:oleObj name="公式" r:id="rId13" imgW="444500" imgH="355600" progId="Equation.3">
                    <p:embed/>
                    <p:pic>
                      <p:nvPicPr>
                        <p:cNvPr id="0"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57" y="2164"/>
                          <a:ext cx="499" cy="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993294" name="Object 5"/>
          <p:cNvGraphicFramePr>
            <a:graphicFrameLocks noChangeAspect="1"/>
          </p:cNvGraphicFramePr>
          <p:nvPr/>
        </p:nvGraphicFramePr>
        <p:xfrm>
          <a:off x="2843213" y="4292600"/>
          <a:ext cx="2447925" cy="655638"/>
        </p:xfrm>
        <a:graphic>
          <a:graphicData uri="http://schemas.openxmlformats.org/presentationml/2006/ole">
            <mc:AlternateContent xmlns:mc="http://schemas.openxmlformats.org/markup-compatibility/2006">
              <mc:Choice xmlns:v="urn:schemas-microsoft-com:vml" Requires="v">
                <p:oleObj spid="_x0000_s53640" name="公式" r:id="rId15" imgW="1803400" imgH="482600" progId="Equation.3">
                  <p:embed/>
                </p:oleObj>
              </mc:Choice>
              <mc:Fallback>
                <p:oleObj name="公式" r:id="rId15" imgW="1803400" imgH="482600" progId="Equation.3">
                  <p:embed/>
                  <p:pic>
                    <p:nvPicPr>
                      <p:cNvPr id="0" name="Object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43213" y="4292600"/>
                        <a:ext cx="2447925" cy="655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992273"/>
                                        </p:tgtEl>
                                        <p:attrNameLst>
                                          <p:attrName>style.visibility</p:attrName>
                                        </p:attrNameLst>
                                      </p:cBhvr>
                                      <p:to>
                                        <p:strVal val="visible"/>
                                      </p:to>
                                    </p:set>
                                    <p:anim calcmode="lin" valueType="num">
                                      <p:cBhvr>
                                        <p:cTn id="11" dur="500" fill="hold"/>
                                        <p:tgtEl>
                                          <p:spTgt spid="992273"/>
                                        </p:tgtEl>
                                        <p:attrNameLst>
                                          <p:attrName>ppt_w</p:attrName>
                                        </p:attrNameLst>
                                      </p:cBhvr>
                                      <p:tavLst>
                                        <p:tav tm="0">
                                          <p:val>
                                            <p:fltVal val="0"/>
                                          </p:val>
                                        </p:tav>
                                        <p:tav tm="100000">
                                          <p:val>
                                            <p:strVal val="#ppt_w"/>
                                          </p:val>
                                        </p:tav>
                                      </p:tavLst>
                                    </p:anim>
                                    <p:anim calcmode="lin" valueType="num">
                                      <p:cBhvr>
                                        <p:cTn id="12" dur="500" fill="hold"/>
                                        <p:tgtEl>
                                          <p:spTgt spid="992273"/>
                                        </p:tgtEl>
                                        <p:attrNameLst>
                                          <p:attrName>ppt_h</p:attrName>
                                        </p:attrNameLst>
                                      </p:cBhvr>
                                      <p:tavLst>
                                        <p:tav tm="0">
                                          <p:val>
                                            <p:strVal val="#ppt_h"/>
                                          </p:val>
                                        </p:tav>
                                        <p:tav tm="100000">
                                          <p:val>
                                            <p:strVal val="#ppt_h"/>
                                          </p:val>
                                        </p:tav>
                                      </p:tavLst>
                                    </p:anim>
                                  </p:childTnLst>
                                </p:cTn>
                              </p:par>
                            </p:childTnLst>
                          </p:cTn>
                        </p:par>
                        <p:par>
                          <p:cTn id="13" fill="hold">
                            <p:stCondLst>
                              <p:cond delay="500"/>
                            </p:stCondLst>
                            <p:childTnLst>
                              <p:par>
                                <p:cTn id="14" presetID="15" presetClass="entr" presetSubtype="0" fill="hold" nodeType="afterEffect">
                                  <p:stCondLst>
                                    <p:cond delay="0"/>
                                  </p:stCondLst>
                                  <p:childTnLst>
                                    <p:set>
                                      <p:cBhvr>
                                        <p:cTn id="15" dur="1" fill="hold">
                                          <p:stCondLst>
                                            <p:cond delay="0"/>
                                          </p:stCondLst>
                                        </p:cTn>
                                        <p:tgtEl>
                                          <p:spTgt spid="992276"/>
                                        </p:tgtEl>
                                        <p:attrNameLst>
                                          <p:attrName>style.visibility</p:attrName>
                                        </p:attrNameLst>
                                      </p:cBhvr>
                                      <p:to>
                                        <p:strVal val="visible"/>
                                      </p:to>
                                    </p:set>
                                    <p:anim calcmode="lin" valueType="num">
                                      <p:cBhvr>
                                        <p:cTn id="16" dur="1000" fill="hold"/>
                                        <p:tgtEl>
                                          <p:spTgt spid="992276"/>
                                        </p:tgtEl>
                                        <p:attrNameLst>
                                          <p:attrName>ppt_w</p:attrName>
                                        </p:attrNameLst>
                                      </p:cBhvr>
                                      <p:tavLst>
                                        <p:tav tm="0">
                                          <p:val>
                                            <p:fltVal val="0"/>
                                          </p:val>
                                        </p:tav>
                                        <p:tav tm="100000">
                                          <p:val>
                                            <p:strVal val="#ppt_w"/>
                                          </p:val>
                                        </p:tav>
                                      </p:tavLst>
                                    </p:anim>
                                    <p:anim calcmode="lin" valueType="num">
                                      <p:cBhvr>
                                        <p:cTn id="17" dur="1000" fill="hold"/>
                                        <p:tgtEl>
                                          <p:spTgt spid="992276"/>
                                        </p:tgtEl>
                                        <p:attrNameLst>
                                          <p:attrName>ppt_h</p:attrName>
                                        </p:attrNameLst>
                                      </p:cBhvr>
                                      <p:tavLst>
                                        <p:tav tm="0">
                                          <p:val>
                                            <p:fltVal val="0"/>
                                          </p:val>
                                        </p:tav>
                                        <p:tav tm="100000">
                                          <p:val>
                                            <p:strVal val="#ppt_h"/>
                                          </p:val>
                                        </p:tav>
                                      </p:tavLst>
                                    </p:anim>
                                    <p:anim calcmode="lin" valueType="num">
                                      <p:cBhvr>
                                        <p:cTn id="18" dur="1000" fill="hold"/>
                                        <p:tgtEl>
                                          <p:spTgt spid="992276"/>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992276"/>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1500"/>
                            </p:stCondLst>
                            <p:childTnLst>
                              <p:par>
                                <p:cTn id="21" presetID="15" presetClass="entr" presetSubtype="0" fill="hold" grpId="0" nodeType="afterEffect">
                                  <p:stCondLst>
                                    <p:cond delay="0"/>
                                  </p:stCondLst>
                                  <p:childTnLst>
                                    <p:set>
                                      <p:cBhvr>
                                        <p:cTn id="22" dur="1" fill="hold">
                                          <p:stCondLst>
                                            <p:cond delay="0"/>
                                          </p:stCondLst>
                                        </p:cTn>
                                        <p:tgtEl>
                                          <p:spTgt spid="992268"/>
                                        </p:tgtEl>
                                        <p:attrNameLst>
                                          <p:attrName>style.visibility</p:attrName>
                                        </p:attrNameLst>
                                      </p:cBhvr>
                                      <p:to>
                                        <p:strVal val="visible"/>
                                      </p:to>
                                    </p:set>
                                    <p:anim calcmode="lin" valueType="num">
                                      <p:cBhvr>
                                        <p:cTn id="23" dur="1000" fill="hold"/>
                                        <p:tgtEl>
                                          <p:spTgt spid="992268"/>
                                        </p:tgtEl>
                                        <p:attrNameLst>
                                          <p:attrName>ppt_w</p:attrName>
                                        </p:attrNameLst>
                                      </p:cBhvr>
                                      <p:tavLst>
                                        <p:tav tm="0">
                                          <p:val>
                                            <p:fltVal val="0"/>
                                          </p:val>
                                        </p:tav>
                                        <p:tav tm="100000">
                                          <p:val>
                                            <p:strVal val="#ppt_w"/>
                                          </p:val>
                                        </p:tav>
                                      </p:tavLst>
                                    </p:anim>
                                    <p:anim calcmode="lin" valueType="num">
                                      <p:cBhvr>
                                        <p:cTn id="24" dur="1000" fill="hold"/>
                                        <p:tgtEl>
                                          <p:spTgt spid="992268"/>
                                        </p:tgtEl>
                                        <p:attrNameLst>
                                          <p:attrName>ppt_h</p:attrName>
                                        </p:attrNameLst>
                                      </p:cBhvr>
                                      <p:tavLst>
                                        <p:tav tm="0">
                                          <p:val>
                                            <p:fltVal val="0"/>
                                          </p:val>
                                        </p:tav>
                                        <p:tav tm="100000">
                                          <p:val>
                                            <p:strVal val="#ppt_h"/>
                                          </p:val>
                                        </p:tav>
                                      </p:tavLst>
                                    </p:anim>
                                    <p:anim calcmode="lin" valueType="num">
                                      <p:cBhvr>
                                        <p:cTn id="25" dur="1000" fill="hold"/>
                                        <p:tgtEl>
                                          <p:spTgt spid="992268"/>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992268"/>
                                        </p:tgtEl>
                                        <p:attrNameLst>
                                          <p:attrName>ppt_y</p:attrName>
                                        </p:attrNameLst>
                                      </p:cBhvr>
                                      <p:tavLst>
                                        <p:tav tm="0" fmla="#ppt_y+(sin(-2*pi*(1-$))*-#ppt_x+cos(-2*pi*(1-$))*(1-#ppt_y))*(1-$)">
                                          <p:val>
                                            <p:fltVal val="0"/>
                                          </p:val>
                                        </p:tav>
                                        <p:tav tm="100000">
                                          <p:val>
                                            <p:fltVal val="1"/>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992266"/>
                                        </p:tgtEl>
                                        <p:attrNameLst>
                                          <p:attrName>style.visibility</p:attrName>
                                        </p:attrNameLst>
                                      </p:cBhvr>
                                      <p:to>
                                        <p:strVal val="visible"/>
                                      </p:to>
                                    </p:set>
                                    <p:animEffect transition="in" filter="wipe(up)">
                                      <p:cBhvr>
                                        <p:cTn id="30" dur="500"/>
                                        <p:tgtEl>
                                          <p:spTgt spid="9922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92288"/>
                                        </p:tgtEl>
                                        <p:attrNameLst>
                                          <p:attrName>style.visibility</p:attrName>
                                        </p:attrNameLst>
                                      </p:cBhvr>
                                      <p:to>
                                        <p:strVal val="visible"/>
                                      </p:to>
                                    </p:set>
                                    <p:animEffect transition="in" filter="wipe(left)">
                                      <p:cBhvr>
                                        <p:cTn id="35" dur="500"/>
                                        <p:tgtEl>
                                          <p:spTgt spid="992288"/>
                                        </p:tgtEl>
                                      </p:cBhvr>
                                    </p:animEffect>
                                  </p:childTnLst>
                                </p:cTn>
                              </p:par>
                            </p:childTnLst>
                          </p:cTn>
                        </p:par>
                        <p:par>
                          <p:cTn id="36" fill="hold">
                            <p:stCondLst>
                              <p:cond delay="500"/>
                            </p:stCondLst>
                            <p:childTnLst>
                              <p:par>
                                <p:cTn id="37" presetID="22" presetClass="entr" presetSubtype="4" fill="hold" nodeType="afterEffect">
                                  <p:stCondLst>
                                    <p:cond delay="0"/>
                                  </p:stCondLst>
                                  <p:childTnLst>
                                    <p:set>
                                      <p:cBhvr>
                                        <p:cTn id="38" dur="1" fill="hold">
                                          <p:stCondLst>
                                            <p:cond delay="0"/>
                                          </p:stCondLst>
                                        </p:cTn>
                                        <p:tgtEl>
                                          <p:spTgt spid="992271"/>
                                        </p:tgtEl>
                                        <p:attrNameLst>
                                          <p:attrName>style.visibility</p:attrName>
                                        </p:attrNameLst>
                                      </p:cBhvr>
                                      <p:to>
                                        <p:strVal val="visible"/>
                                      </p:to>
                                    </p:set>
                                    <p:animEffect transition="in" filter="wipe(down)">
                                      <p:cBhvr>
                                        <p:cTn id="39" dur="500"/>
                                        <p:tgtEl>
                                          <p:spTgt spid="992271"/>
                                        </p:tgtEl>
                                      </p:cBhvr>
                                    </p:animEffect>
                                  </p:childTnLst>
                                </p:cTn>
                              </p:par>
                            </p:childTnLst>
                          </p:cTn>
                        </p:par>
                        <p:par>
                          <p:cTn id="40" fill="hold">
                            <p:stCondLst>
                              <p:cond delay="1000"/>
                            </p:stCondLst>
                            <p:childTnLst>
                              <p:par>
                                <p:cTn id="41" presetID="38" presetClass="entr" presetSubtype="0" accel="50000" fill="hold" grpId="0" nodeType="afterEffect">
                                  <p:stCondLst>
                                    <p:cond delay="0"/>
                                  </p:stCondLst>
                                  <p:iterate type="lt">
                                    <p:tmPct val="50000"/>
                                  </p:iterate>
                                  <p:childTnLst>
                                    <p:set>
                                      <p:cBhvr>
                                        <p:cTn id="42" dur="1" fill="hold">
                                          <p:stCondLst>
                                            <p:cond delay="0"/>
                                          </p:stCondLst>
                                        </p:cTn>
                                        <p:tgtEl>
                                          <p:spTgt spid="992267"/>
                                        </p:tgtEl>
                                        <p:attrNameLst>
                                          <p:attrName>style.visibility</p:attrName>
                                        </p:attrNameLst>
                                      </p:cBhvr>
                                      <p:to>
                                        <p:strVal val="visible"/>
                                      </p:to>
                                    </p:set>
                                    <p:set>
                                      <p:cBhvr>
                                        <p:cTn id="43" dur="455" fill="hold">
                                          <p:stCondLst>
                                            <p:cond delay="0"/>
                                          </p:stCondLst>
                                        </p:cTn>
                                        <p:tgtEl>
                                          <p:spTgt spid="992267"/>
                                        </p:tgtEl>
                                        <p:attrNameLst>
                                          <p:attrName>style.rotation</p:attrName>
                                        </p:attrNameLst>
                                      </p:cBhvr>
                                      <p:to>
                                        <p:strVal val="-45.0"/>
                                      </p:to>
                                    </p:set>
                                    <p:anim calcmode="lin" valueType="num">
                                      <p:cBhvr>
                                        <p:cTn id="44" dur="455" fill="hold">
                                          <p:stCondLst>
                                            <p:cond delay="455"/>
                                          </p:stCondLst>
                                        </p:cTn>
                                        <p:tgtEl>
                                          <p:spTgt spid="992267"/>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992267"/>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992267"/>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992267"/>
                                        </p:tgtEl>
                                        <p:attrNameLst>
                                          <p:attrName>ppt_y</p:attrName>
                                        </p:attrNameLst>
                                      </p:cBhvr>
                                      <p:tavLst>
                                        <p:tav tm="0">
                                          <p:val>
                                            <p:strVal val="#ppt_y-(0.354*#ppt_w-0.172*#ppt_h)"/>
                                          </p:val>
                                        </p:tav>
                                        <p:tav tm="100000">
                                          <p:val>
                                            <p:strVal val="#ppt_y"/>
                                          </p:val>
                                        </p:tav>
                                      </p:tavLst>
                                    </p:anim>
                                  </p:childTnLst>
                                </p:cTn>
                              </p:par>
                            </p:childTnLst>
                          </p:cTn>
                        </p:par>
                        <p:par>
                          <p:cTn id="48" fill="hold">
                            <p:stCondLst>
                              <p:cond delay="3000"/>
                            </p:stCondLst>
                            <p:childTnLst>
                              <p:par>
                                <p:cTn id="49" presetID="22" presetClass="entr" presetSubtype="8" fill="hold" nodeType="afterEffect">
                                  <p:stCondLst>
                                    <p:cond delay="0"/>
                                  </p:stCondLst>
                                  <p:childTnLst>
                                    <p:set>
                                      <p:cBhvr>
                                        <p:cTn id="50" dur="1" fill="hold">
                                          <p:stCondLst>
                                            <p:cond delay="0"/>
                                          </p:stCondLst>
                                        </p:cTn>
                                        <p:tgtEl>
                                          <p:spTgt spid="992278"/>
                                        </p:tgtEl>
                                        <p:attrNameLst>
                                          <p:attrName>style.visibility</p:attrName>
                                        </p:attrNameLst>
                                      </p:cBhvr>
                                      <p:to>
                                        <p:strVal val="visible"/>
                                      </p:to>
                                    </p:set>
                                    <p:animEffect transition="in" filter="wipe(left)">
                                      <p:cBhvr>
                                        <p:cTn id="51" dur="500"/>
                                        <p:tgtEl>
                                          <p:spTgt spid="99227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992272"/>
                                        </p:tgtEl>
                                        <p:attrNameLst>
                                          <p:attrName>style.visibility</p:attrName>
                                        </p:attrNameLst>
                                      </p:cBhvr>
                                      <p:to>
                                        <p:strVal val="visible"/>
                                      </p:to>
                                    </p:set>
                                    <p:animEffect transition="in" filter="wipe(left)">
                                      <p:cBhvr>
                                        <p:cTn id="54" dur="500"/>
                                        <p:tgtEl>
                                          <p:spTgt spid="99227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992289"/>
                                        </p:tgtEl>
                                        <p:attrNameLst>
                                          <p:attrName>style.visibility</p:attrName>
                                        </p:attrNameLst>
                                      </p:cBhvr>
                                      <p:to>
                                        <p:strVal val="visible"/>
                                      </p:to>
                                    </p:set>
                                    <p:animEffect transition="in" filter="wipe(left)">
                                      <p:cBhvr>
                                        <p:cTn id="59" dur="500"/>
                                        <p:tgtEl>
                                          <p:spTgt spid="992289"/>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992296"/>
                                        </p:tgtEl>
                                        <p:attrNameLst>
                                          <p:attrName>style.visibility</p:attrName>
                                        </p:attrNameLst>
                                      </p:cBhvr>
                                      <p:to>
                                        <p:strVal val="visible"/>
                                      </p:to>
                                    </p:set>
                                    <p:animEffect transition="in" filter="wipe(left)">
                                      <p:cBhvr>
                                        <p:cTn id="63" dur="500"/>
                                        <p:tgtEl>
                                          <p:spTgt spid="99229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wipe(up)">
                                      <p:cBhvr>
                                        <p:cTn id="68" dur="500"/>
                                        <p:tgtEl>
                                          <p:spTgt spid="5"/>
                                        </p:tgtEl>
                                      </p:cBhvr>
                                    </p:animEffect>
                                  </p:childTnLst>
                                </p:cTn>
                              </p:par>
                            </p:childTnLst>
                          </p:cTn>
                        </p:par>
                        <p:par>
                          <p:cTn id="69" fill="hold">
                            <p:stCondLst>
                              <p:cond delay="500"/>
                            </p:stCondLst>
                            <p:childTnLst>
                              <p:par>
                                <p:cTn id="70" presetID="22" presetClass="entr" presetSubtype="1" fill="hold" nodeType="afterEffect">
                                  <p:stCondLst>
                                    <p:cond delay="0"/>
                                  </p:stCondLst>
                                  <p:childTnLst>
                                    <p:set>
                                      <p:cBhvr>
                                        <p:cTn id="71" dur="1" fill="hold">
                                          <p:stCondLst>
                                            <p:cond delay="0"/>
                                          </p:stCondLst>
                                        </p:cTn>
                                        <p:tgtEl>
                                          <p:spTgt spid="992274"/>
                                        </p:tgtEl>
                                        <p:attrNameLst>
                                          <p:attrName>style.visibility</p:attrName>
                                        </p:attrNameLst>
                                      </p:cBhvr>
                                      <p:to>
                                        <p:strVal val="visible"/>
                                      </p:to>
                                    </p:set>
                                    <p:animEffect transition="in" filter="wipe(up)">
                                      <p:cBhvr>
                                        <p:cTn id="72" dur="500"/>
                                        <p:tgtEl>
                                          <p:spTgt spid="992274"/>
                                        </p:tgtEl>
                                      </p:cBhvr>
                                    </p:animEffect>
                                  </p:childTnLst>
                                </p:cTn>
                              </p:par>
                            </p:childTnLst>
                          </p:cTn>
                        </p:par>
                        <p:par>
                          <p:cTn id="73" fill="hold">
                            <p:stCondLst>
                              <p:cond delay="1000"/>
                            </p:stCondLst>
                            <p:childTnLst>
                              <p:par>
                                <p:cTn id="74" presetID="38" presetClass="entr" presetSubtype="0" accel="50000" fill="hold" grpId="0" nodeType="afterEffect">
                                  <p:stCondLst>
                                    <p:cond delay="0"/>
                                  </p:stCondLst>
                                  <p:iterate type="lt">
                                    <p:tmPct val="50000"/>
                                  </p:iterate>
                                  <p:childTnLst>
                                    <p:set>
                                      <p:cBhvr>
                                        <p:cTn id="75" dur="1" fill="hold">
                                          <p:stCondLst>
                                            <p:cond delay="0"/>
                                          </p:stCondLst>
                                        </p:cTn>
                                        <p:tgtEl>
                                          <p:spTgt spid="992275"/>
                                        </p:tgtEl>
                                        <p:attrNameLst>
                                          <p:attrName>style.visibility</p:attrName>
                                        </p:attrNameLst>
                                      </p:cBhvr>
                                      <p:to>
                                        <p:strVal val="visible"/>
                                      </p:to>
                                    </p:set>
                                    <p:set>
                                      <p:cBhvr>
                                        <p:cTn id="76" dur="455" fill="hold">
                                          <p:stCondLst>
                                            <p:cond delay="0"/>
                                          </p:stCondLst>
                                        </p:cTn>
                                        <p:tgtEl>
                                          <p:spTgt spid="992275"/>
                                        </p:tgtEl>
                                        <p:attrNameLst>
                                          <p:attrName>style.rotation</p:attrName>
                                        </p:attrNameLst>
                                      </p:cBhvr>
                                      <p:to>
                                        <p:strVal val="-45.0"/>
                                      </p:to>
                                    </p:set>
                                    <p:anim calcmode="lin" valueType="num">
                                      <p:cBhvr>
                                        <p:cTn id="77" dur="455" fill="hold">
                                          <p:stCondLst>
                                            <p:cond delay="455"/>
                                          </p:stCondLst>
                                        </p:cTn>
                                        <p:tgtEl>
                                          <p:spTgt spid="992275"/>
                                        </p:tgtEl>
                                        <p:attrNameLst>
                                          <p:attrName>style.rotation</p:attrName>
                                        </p:attrNameLst>
                                      </p:cBhvr>
                                      <p:tavLst>
                                        <p:tav tm="0">
                                          <p:val>
                                            <p:fltVal val="-45"/>
                                          </p:val>
                                        </p:tav>
                                        <p:tav tm="69900">
                                          <p:val>
                                            <p:fltVal val="45"/>
                                          </p:val>
                                        </p:tav>
                                        <p:tav tm="100000">
                                          <p:val>
                                            <p:fltVal val="0"/>
                                          </p:val>
                                        </p:tav>
                                      </p:tavLst>
                                    </p:anim>
                                    <p:anim calcmode="lin" valueType="num">
                                      <p:cBhvr>
                                        <p:cTn id="78" dur="455" fill="hold">
                                          <p:stCondLst>
                                            <p:cond delay="0"/>
                                          </p:stCondLst>
                                        </p:cTn>
                                        <p:tgtEl>
                                          <p:spTgt spid="992275"/>
                                        </p:tgtEl>
                                        <p:attrNameLst>
                                          <p:attrName>ppt_y</p:attrName>
                                        </p:attrNameLst>
                                      </p:cBhvr>
                                      <p:tavLst>
                                        <p:tav tm="0">
                                          <p:val>
                                            <p:strVal val="#ppt_y-1"/>
                                          </p:val>
                                        </p:tav>
                                        <p:tav tm="100000">
                                          <p:val>
                                            <p:strVal val="#ppt_y-(0.354*#ppt_w-0.172*#ppt_h)"/>
                                          </p:val>
                                        </p:tav>
                                      </p:tavLst>
                                    </p:anim>
                                    <p:anim calcmode="lin" valueType="num">
                                      <p:cBhvr>
                                        <p:cTn id="79" dur="156" decel="50000" autoRev="1" fill="hold">
                                          <p:stCondLst>
                                            <p:cond delay="455"/>
                                          </p:stCondLst>
                                        </p:cTn>
                                        <p:tgtEl>
                                          <p:spTgt spid="992275"/>
                                        </p:tgtEl>
                                        <p:attrNameLst>
                                          <p:attrName>ppt_y</p:attrName>
                                        </p:attrNameLst>
                                      </p:cBhvr>
                                      <p:tavLst>
                                        <p:tav tm="0">
                                          <p:val>
                                            <p:strVal val="#ppt_y-(0.354*#ppt_w-0.172*#ppt_h)"/>
                                          </p:val>
                                        </p:tav>
                                        <p:tav tm="100000">
                                          <p:val>
                                            <p:strVal val="#ppt_y-(0.354*#ppt_w-0.172*#ppt_h)-#ppt_h/2"/>
                                          </p:val>
                                        </p:tav>
                                      </p:tavLst>
                                    </p:anim>
                                    <p:anim calcmode="lin" valueType="num">
                                      <p:cBhvr>
                                        <p:cTn id="80" dur="136" fill="hold">
                                          <p:stCondLst>
                                            <p:cond delay="864"/>
                                          </p:stCondLst>
                                        </p:cTn>
                                        <p:tgtEl>
                                          <p:spTgt spid="992275"/>
                                        </p:tgtEl>
                                        <p:attrNameLst>
                                          <p:attrName>ppt_y</p:attrName>
                                        </p:attrNameLst>
                                      </p:cBhvr>
                                      <p:tavLst>
                                        <p:tav tm="0">
                                          <p:val>
                                            <p:strVal val="#ppt_y-(0.354*#ppt_w-0.172*#ppt_h)"/>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wipe(up)">
                                      <p:cBhvr>
                                        <p:cTn id="85" dur="500"/>
                                        <p:tgtEl>
                                          <p:spTgt spid="6"/>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nodeType="clickEffect">
                                  <p:stCondLst>
                                    <p:cond delay="0"/>
                                  </p:stCondLst>
                                  <p:childTnLst>
                                    <p:set>
                                      <p:cBhvr>
                                        <p:cTn id="89" dur="1" fill="hold">
                                          <p:stCondLst>
                                            <p:cond delay="0"/>
                                          </p:stCondLst>
                                        </p:cTn>
                                        <p:tgtEl>
                                          <p:spTgt spid="992269"/>
                                        </p:tgtEl>
                                        <p:attrNameLst>
                                          <p:attrName>style.visibility</p:attrName>
                                        </p:attrNameLst>
                                      </p:cBhvr>
                                      <p:to>
                                        <p:strVal val="visible"/>
                                      </p:to>
                                    </p:set>
                                    <p:animEffect transition="in" filter="wipe(right)">
                                      <p:cBhvr>
                                        <p:cTn id="90" dur="500"/>
                                        <p:tgtEl>
                                          <p:spTgt spid="992269"/>
                                        </p:tgtEl>
                                      </p:cBhvr>
                                    </p:animEffect>
                                  </p:childTnLst>
                                </p:cTn>
                              </p:par>
                            </p:childTnLst>
                          </p:cTn>
                        </p:par>
                        <p:par>
                          <p:cTn id="91" fill="hold">
                            <p:stCondLst>
                              <p:cond delay="500"/>
                            </p:stCondLst>
                            <p:childTnLst>
                              <p:par>
                                <p:cTn id="92" presetID="12" presetClass="entr" presetSubtype="2" fill="hold" grpId="0" nodeType="afterEffect">
                                  <p:stCondLst>
                                    <p:cond delay="0"/>
                                  </p:stCondLst>
                                  <p:childTnLst>
                                    <p:set>
                                      <p:cBhvr>
                                        <p:cTn id="93" dur="1" fill="hold">
                                          <p:stCondLst>
                                            <p:cond delay="0"/>
                                          </p:stCondLst>
                                        </p:cTn>
                                        <p:tgtEl>
                                          <p:spTgt spid="992270"/>
                                        </p:tgtEl>
                                        <p:attrNameLst>
                                          <p:attrName>style.visibility</p:attrName>
                                        </p:attrNameLst>
                                      </p:cBhvr>
                                      <p:to>
                                        <p:strVal val="visible"/>
                                      </p:to>
                                    </p:set>
                                    <p:animEffect transition="in" filter="slide(fromRight)">
                                      <p:cBhvr>
                                        <p:cTn id="94" dur="500"/>
                                        <p:tgtEl>
                                          <p:spTgt spid="992270"/>
                                        </p:tgtEl>
                                      </p:cBhvr>
                                    </p:animEffect>
                                  </p:childTnLst>
                                </p:cTn>
                              </p:par>
                            </p:childTnLst>
                          </p:cTn>
                        </p:par>
                        <p:par>
                          <p:cTn id="95" fill="hold">
                            <p:stCondLst>
                              <p:cond delay="1000"/>
                            </p:stCondLst>
                            <p:childTnLst>
                              <p:par>
                                <p:cTn id="96" presetID="22" presetClass="entr" presetSubtype="4" fill="hold" nodeType="afterEffect">
                                  <p:stCondLst>
                                    <p:cond delay="0"/>
                                  </p:stCondLst>
                                  <p:childTnLst>
                                    <p:set>
                                      <p:cBhvr>
                                        <p:cTn id="97" dur="1" fill="hold">
                                          <p:stCondLst>
                                            <p:cond delay="0"/>
                                          </p:stCondLst>
                                        </p:cTn>
                                        <p:tgtEl>
                                          <p:spTgt spid="992277"/>
                                        </p:tgtEl>
                                        <p:attrNameLst>
                                          <p:attrName>style.visibility</p:attrName>
                                        </p:attrNameLst>
                                      </p:cBhvr>
                                      <p:to>
                                        <p:strVal val="visible"/>
                                      </p:to>
                                    </p:set>
                                    <p:animEffect transition="in" filter="wipe(down)">
                                      <p:cBhvr>
                                        <p:cTn id="98" dur="500"/>
                                        <p:tgtEl>
                                          <p:spTgt spid="992277"/>
                                        </p:tgtEl>
                                      </p:cBhvr>
                                    </p:animEffect>
                                  </p:childTnLst>
                                </p:cTn>
                              </p:par>
                            </p:childTnLst>
                          </p:cTn>
                        </p:par>
                        <p:par>
                          <p:cTn id="99" fill="hold">
                            <p:stCondLst>
                              <p:cond delay="1500"/>
                            </p:stCondLst>
                            <p:childTnLst>
                              <p:par>
                                <p:cTn id="100" presetID="12" presetClass="entr" presetSubtype="4" fill="hold" nodeType="afterEffect">
                                  <p:stCondLst>
                                    <p:cond delay="0"/>
                                  </p:stCondLst>
                                  <p:childTnLst>
                                    <p:set>
                                      <p:cBhvr>
                                        <p:cTn id="101" dur="1" fill="hold">
                                          <p:stCondLst>
                                            <p:cond delay="0"/>
                                          </p:stCondLst>
                                        </p:cTn>
                                        <p:tgtEl>
                                          <p:spTgt spid="992279"/>
                                        </p:tgtEl>
                                        <p:attrNameLst>
                                          <p:attrName>style.visibility</p:attrName>
                                        </p:attrNameLst>
                                      </p:cBhvr>
                                      <p:to>
                                        <p:strVal val="visible"/>
                                      </p:to>
                                    </p:set>
                                    <p:animEffect transition="in" filter="slide(fromBottom)">
                                      <p:cBhvr>
                                        <p:cTn id="102" dur="500"/>
                                        <p:tgtEl>
                                          <p:spTgt spid="992279"/>
                                        </p:tgtEl>
                                      </p:cBhvr>
                                    </p:animEffect>
                                  </p:childTnLst>
                                </p:cTn>
                              </p:par>
                            </p:childTnLst>
                          </p:cTn>
                        </p:par>
                      </p:childTnLst>
                    </p:cTn>
                  </p:par>
                  <p:par>
                    <p:cTn id="103" fill="hold">
                      <p:stCondLst>
                        <p:cond delay="indefinite"/>
                      </p:stCondLst>
                      <p:childTnLst>
                        <p:par>
                          <p:cTn id="104" fill="hold">
                            <p:stCondLst>
                              <p:cond delay="0"/>
                            </p:stCondLst>
                            <p:childTnLst>
                              <p:par>
                                <p:cTn id="105" presetID="38" presetClass="entr" presetSubtype="0" accel="50000" fill="hold" grpId="0" nodeType="clickEffect">
                                  <p:stCondLst>
                                    <p:cond delay="0"/>
                                  </p:stCondLst>
                                  <p:iterate type="lt">
                                    <p:tmPct val="50000"/>
                                  </p:iterate>
                                  <p:childTnLst>
                                    <p:set>
                                      <p:cBhvr>
                                        <p:cTn id="106" dur="1" fill="hold">
                                          <p:stCondLst>
                                            <p:cond delay="0"/>
                                          </p:stCondLst>
                                        </p:cTn>
                                        <p:tgtEl>
                                          <p:spTgt spid="992287"/>
                                        </p:tgtEl>
                                        <p:attrNameLst>
                                          <p:attrName>style.visibility</p:attrName>
                                        </p:attrNameLst>
                                      </p:cBhvr>
                                      <p:to>
                                        <p:strVal val="visible"/>
                                      </p:to>
                                    </p:set>
                                    <p:set>
                                      <p:cBhvr>
                                        <p:cTn id="107" dur="228" fill="hold">
                                          <p:stCondLst>
                                            <p:cond delay="0"/>
                                          </p:stCondLst>
                                        </p:cTn>
                                        <p:tgtEl>
                                          <p:spTgt spid="992287"/>
                                        </p:tgtEl>
                                        <p:attrNameLst>
                                          <p:attrName>style.rotation</p:attrName>
                                        </p:attrNameLst>
                                      </p:cBhvr>
                                      <p:to>
                                        <p:strVal val="-45.0"/>
                                      </p:to>
                                    </p:set>
                                    <p:anim calcmode="lin" valueType="num">
                                      <p:cBhvr>
                                        <p:cTn id="108" dur="228" fill="hold">
                                          <p:stCondLst>
                                            <p:cond delay="228"/>
                                          </p:stCondLst>
                                        </p:cTn>
                                        <p:tgtEl>
                                          <p:spTgt spid="992287"/>
                                        </p:tgtEl>
                                        <p:attrNameLst>
                                          <p:attrName>style.rotation</p:attrName>
                                        </p:attrNameLst>
                                      </p:cBhvr>
                                      <p:tavLst>
                                        <p:tav tm="0">
                                          <p:val>
                                            <p:fltVal val="-45"/>
                                          </p:val>
                                        </p:tav>
                                        <p:tav tm="69900">
                                          <p:val>
                                            <p:fltVal val="45"/>
                                          </p:val>
                                        </p:tav>
                                        <p:tav tm="100000">
                                          <p:val>
                                            <p:fltVal val="0"/>
                                          </p:val>
                                        </p:tav>
                                      </p:tavLst>
                                    </p:anim>
                                    <p:anim calcmode="lin" valueType="num">
                                      <p:cBhvr>
                                        <p:cTn id="109" dur="228" fill="hold">
                                          <p:stCondLst>
                                            <p:cond delay="0"/>
                                          </p:stCondLst>
                                        </p:cTn>
                                        <p:tgtEl>
                                          <p:spTgt spid="992287"/>
                                        </p:tgtEl>
                                        <p:attrNameLst>
                                          <p:attrName>ppt_y</p:attrName>
                                        </p:attrNameLst>
                                      </p:cBhvr>
                                      <p:tavLst>
                                        <p:tav tm="0">
                                          <p:val>
                                            <p:strVal val="#ppt_y-1"/>
                                          </p:val>
                                        </p:tav>
                                        <p:tav tm="100000">
                                          <p:val>
                                            <p:strVal val="#ppt_y-(0.354*#ppt_w-0.172*#ppt_h)"/>
                                          </p:val>
                                        </p:tav>
                                      </p:tavLst>
                                    </p:anim>
                                    <p:anim calcmode="lin" valueType="num">
                                      <p:cBhvr>
                                        <p:cTn id="110" dur="78" decel="50000" autoRev="1" fill="hold">
                                          <p:stCondLst>
                                            <p:cond delay="228"/>
                                          </p:stCondLst>
                                        </p:cTn>
                                        <p:tgtEl>
                                          <p:spTgt spid="992287"/>
                                        </p:tgtEl>
                                        <p:attrNameLst>
                                          <p:attrName>ppt_y</p:attrName>
                                        </p:attrNameLst>
                                      </p:cBhvr>
                                      <p:tavLst>
                                        <p:tav tm="0">
                                          <p:val>
                                            <p:strVal val="#ppt_y-(0.354*#ppt_w-0.172*#ppt_h)"/>
                                          </p:val>
                                        </p:tav>
                                        <p:tav tm="100000">
                                          <p:val>
                                            <p:strVal val="#ppt_y-(0.354*#ppt_w-0.172*#ppt_h)-#ppt_h/2"/>
                                          </p:val>
                                        </p:tav>
                                      </p:tavLst>
                                    </p:anim>
                                    <p:anim calcmode="lin" valueType="num">
                                      <p:cBhvr>
                                        <p:cTn id="111" dur="68" fill="hold">
                                          <p:stCondLst>
                                            <p:cond delay="432"/>
                                          </p:stCondLst>
                                        </p:cTn>
                                        <p:tgtEl>
                                          <p:spTgt spid="992287"/>
                                        </p:tgtEl>
                                        <p:attrNameLst>
                                          <p:attrName>ppt_y</p:attrName>
                                        </p:attrNameLst>
                                      </p:cBhvr>
                                      <p:tavLst>
                                        <p:tav tm="0">
                                          <p:val>
                                            <p:strVal val="#ppt_y-(0.354*#ppt_w-0.172*#ppt_h)"/>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993294"/>
                                        </p:tgtEl>
                                        <p:attrNameLst>
                                          <p:attrName>style.visibility</p:attrName>
                                        </p:attrNameLst>
                                      </p:cBhvr>
                                      <p:to>
                                        <p:strVal val="visible"/>
                                      </p:to>
                                    </p:set>
                                    <p:animEffect transition="in" filter="wipe(left)">
                                      <p:cBhvr>
                                        <p:cTn id="116" dur="500"/>
                                        <p:tgtEl>
                                          <p:spTgt spid="993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2266" grpId="0" bldLvl="0" animBg="1"/>
      <p:bldP spid="992267" grpId="0"/>
      <p:bldP spid="992268" grpId="0"/>
      <p:bldP spid="992270" grpId="0"/>
      <p:bldP spid="992272" grpId="0"/>
      <p:bldP spid="992273" grpId="0"/>
      <p:bldP spid="992275" grpId="0"/>
      <p:bldP spid="992287" grpId="0"/>
      <p:bldP spid="992288" grpId="0"/>
      <p:bldP spid="992289"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1"/>
          <p:cNvSpPr>
            <a:spLocks noGrp="1"/>
          </p:cNvSpPr>
          <p:nvPr>
            <p:ph type="sldNum" sz="quarter" idx="12"/>
          </p:nvPr>
        </p:nvSpPr>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3801E03E-6494-4F8F-B53F-101926D3789E}" type="slidenum">
              <a:rPr lang="zh-CN" altLang="en-US">
                <a:latin typeface="Garamond" panose="02020404030301010803" pitchFamily="18" charset="0"/>
              </a:rPr>
            </a:fld>
            <a:endParaRPr lang="en-US" altLang="zh-CN">
              <a:latin typeface="Garamond" panose="02020404030301010803" pitchFamily="18" charset="0"/>
            </a:endParaRPr>
          </a:p>
        </p:txBody>
      </p:sp>
      <p:sp>
        <p:nvSpPr>
          <p:cNvPr id="794629" name="Rectangle 5"/>
          <p:cNvSpPr>
            <a:spLocks noChangeArrowheads="1"/>
          </p:cNvSpPr>
          <p:nvPr/>
        </p:nvSpPr>
        <p:spPr bwMode="auto">
          <a:xfrm>
            <a:off x="467544" y="851689"/>
            <a:ext cx="5364088" cy="46384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2400" b="0" dirty="0">
                <a:solidFill>
                  <a:srgbClr val="FFFFFF"/>
                </a:solidFill>
                <a:ea typeface="华文新魏" panose="02010800040101010101" pitchFamily="2" charset="-122"/>
              </a:rPr>
              <a:t>经验</a:t>
            </a:r>
            <a:r>
              <a:rPr lang="zh-CN" altLang="en-US" sz="2400" b="0" dirty="0">
                <a:solidFill>
                  <a:srgbClr val="FFFFFF"/>
                </a:solidFill>
                <a:latin typeface="Times New Roman" panose="02020603050405020304" pitchFamily="18" charset="0"/>
                <a:ea typeface="华文新魏" panose="02010800040101010101" pitchFamily="2" charset="-122"/>
              </a:rPr>
              <a:t>方法二：</a:t>
            </a:r>
            <a:r>
              <a:rPr lang="zh-CN" altLang="en-US" sz="2400" b="0" dirty="0">
                <a:solidFill>
                  <a:srgbClr val="FFFFFF"/>
                </a:solidFill>
                <a:ea typeface="华文新魏" panose="02010800040101010101" pitchFamily="2" charset="-122"/>
              </a:rPr>
              <a:t>时间对数</a:t>
            </a:r>
            <a:r>
              <a:rPr lang="zh-CN" altLang="en-US" sz="2400" b="0" dirty="0" smtClean="0">
                <a:solidFill>
                  <a:srgbClr val="FFFFFF"/>
                </a:solidFill>
                <a:ea typeface="华文新魏" panose="02010800040101010101" pitchFamily="2" charset="-122"/>
              </a:rPr>
              <a:t>法确定固结系数</a:t>
            </a:r>
            <a:endParaRPr lang="zh-CN" altLang="en-US" sz="2400" b="0" dirty="0">
              <a:solidFill>
                <a:srgbClr val="FFFFFF"/>
              </a:solidFill>
              <a:ea typeface="华文新魏" panose="02010800040101010101" pitchFamily="2" charset="-122"/>
            </a:endParaRPr>
          </a:p>
        </p:txBody>
      </p:sp>
      <p:pic>
        <p:nvPicPr>
          <p:cNvPr id="54280" name="Picture 12" descr="Arthur Casagrande"/>
          <p:cNvPicPr>
            <a:picLocks noChangeAspect="1" noChangeArrowheads="1"/>
          </p:cNvPicPr>
          <p:nvPr/>
        </p:nvPicPr>
        <p:blipFill rotWithShape="1">
          <a:blip r:embed="rId1">
            <a:extLst>
              <a:ext uri="{28A0092B-C50C-407E-A947-70E740481C1C}">
                <a14:useLocalDpi xmlns:a14="http://schemas.microsoft.com/office/drawing/2010/main" val="0"/>
              </a:ext>
            </a:extLst>
          </a:blip>
          <a:srcRect l="23380" r="24662" b="28304"/>
          <a:stretch>
            <a:fillRect/>
          </a:stretch>
        </p:blipFill>
        <p:spPr bwMode="auto">
          <a:xfrm>
            <a:off x="6660232" y="1556792"/>
            <a:ext cx="2399052" cy="3238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13" descr="英文图4-29"/>
          <p:cNvPicPr>
            <a:picLocks noChangeAspect="1" noChangeArrowheads="1"/>
          </p:cNvPicPr>
          <p:nvPr/>
        </p:nvPicPr>
        <p:blipFill>
          <a:blip r:embed="rId2" cstate="print">
            <a:extLst>
              <a:ext uri="{28A0092B-C50C-407E-A947-70E740481C1C}">
                <a14:useLocalDpi xmlns:a14="http://schemas.microsoft.com/office/drawing/2010/main" val="0"/>
              </a:ext>
            </a:extLst>
          </a:blip>
          <a:srcRect b="11398"/>
          <a:stretch>
            <a:fillRect/>
          </a:stretch>
        </p:blipFill>
        <p:spPr bwMode="auto">
          <a:xfrm>
            <a:off x="250825" y="1700213"/>
            <a:ext cx="5435600"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4274" name="Object 14"/>
          <p:cNvGraphicFramePr>
            <a:graphicFrameLocks noChangeAspect="1"/>
          </p:cNvGraphicFramePr>
          <p:nvPr/>
        </p:nvGraphicFramePr>
        <p:xfrm>
          <a:off x="1331913" y="5516563"/>
          <a:ext cx="2692400" cy="600075"/>
        </p:xfrm>
        <a:graphic>
          <a:graphicData uri="http://schemas.openxmlformats.org/presentationml/2006/ole">
            <mc:AlternateContent xmlns:mc="http://schemas.openxmlformats.org/markup-compatibility/2006">
              <mc:Choice xmlns:v="urn:schemas-microsoft-com:vml" Requires="v">
                <p:oleObj spid="_x0000_s54324" name="公式" r:id="rId3" imgW="1066800" imgH="241300" progId="Equation.3">
                  <p:embed/>
                </p:oleObj>
              </mc:Choice>
              <mc:Fallback>
                <p:oleObj name="公式" r:id="rId3" imgW="1066800" imgH="241300" progId="Equation.3">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5516563"/>
                        <a:ext cx="2692400" cy="600075"/>
                      </a:xfrm>
                      <a:prstGeom prst="rect">
                        <a:avLst/>
                      </a:prstGeom>
                      <a:solidFill>
                        <a:srgbClr val="FFFF00"/>
                      </a:solidFill>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4629"/>
                                        </p:tgtEl>
                                        <p:attrNameLst>
                                          <p:attrName>style.visibility</p:attrName>
                                        </p:attrNameLst>
                                      </p:cBhvr>
                                      <p:to>
                                        <p:strVal val="visible"/>
                                      </p:to>
                                    </p:set>
                                    <p:animEffect transition="in" filter="wipe(left)">
                                      <p:cBhvr>
                                        <p:cTn id="7" dur="500"/>
                                        <p:tgtEl>
                                          <p:spTgt spid="794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29" grpId="0" bldLvl="0" animBg="1"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1"/>
          <p:cNvSpPr>
            <a:spLocks noGrp="1"/>
          </p:cNvSpPr>
          <p:nvPr>
            <p:ph type="sldNum" sz="quarter" idx="12"/>
          </p:nvPr>
        </p:nvSpPr>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8A92FF91-D4FE-4B7B-BBE1-83652BE50A1E}" type="slidenum">
              <a:rPr lang="zh-CN" altLang="en-US">
                <a:latin typeface="Garamond" panose="02020404030301010803" pitchFamily="18" charset="0"/>
              </a:rPr>
            </a:fld>
            <a:endParaRPr lang="en-US" altLang="zh-CN">
              <a:latin typeface="Garamond" panose="02020404030301010803" pitchFamily="18" charset="0"/>
            </a:endParaRPr>
          </a:p>
        </p:txBody>
      </p:sp>
      <p:sp>
        <p:nvSpPr>
          <p:cNvPr id="776196" name="Rectangle 4"/>
          <p:cNvSpPr>
            <a:spLocks noChangeArrowheads="1"/>
          </p:cNvSpPr>
          <p:nvPr/>
        </p:nvSpPr>
        <p:spPr bwMode="auto">
          <a:xfrm>
            <a:off x="825699" y="1024857"/>
            <a:ext cx="4968676" cy="461665"/>
          </a:xfrm>
          <a:prstGeom prst="rect">
            <a:avLst/>
          </a:prstGeom>
          <a:solidFill>
            <a:srgbClr val="FFC000"/>
          </a:solidFill>
          <a:ln>
            <a:noFill/>
          </a:ln>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Wingdings" panose="05000000000000000000" pitchFamily="2" charset="2"/>
              <a:buNone/>
            </a:pPr>
            <a:r>
              <a:rPr lang="zh-CN" altLang="en-US" sz="2400" dirty="0" smtClean="0">
                <a:latin typeface="Times New Roman" panose="02020603050405020304" pitchFamily="18" charset="0"/>
              </a:rPr>
              <a:t>利用沉降观测资料推算后期沉降量</a:t>
            </a:r>
            <a:endParaRPr lang="zh-CN" altLang="en-US" sz="2400" dirty="0">
              <a:latin typeface="Times New Roman" panose="02020603050405020304" pitchFamily="18" charset="0"/>
            </a:endParaRPr>
          </a:p>
        </p:txBody>
      </p:sp>
      <p:sp>
        <p:nvSpPr>
          <p:cNvPr id="776211" name="Oval 19"/>
          <p:cNvSpPr>
            <a:spLocks noChangeArrowheads="1"/>
          </p:cNvSpPr>
          <p:nvPr/>
        </p:nvSpPr>
        <p:spPr bwMode="auto">
          <a:xfrm>
            <a:off x="3275856" y="1988841"/>
            <a:ext cx="2518519" cy="1428214"/>
          </a:xfrm>
          <a:prstGeom prst="ellipse">
            <a:avLst/>
          </a:prstGeom>
          <a:solidFill>
            <a:srgbClr val="3333FF"/>
          </a:solidFill>
          <a:ln w="9525" algn="ctr">
            <a:solidFill>
              <a:srgbClr val="3333FF"/>
            </a:solidFill>
            <a:round/>
          </a:ln>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6000" b="0" dirty="0">
                <a:solidFill>
                  <a:srgbClr val="FFFFFF"/>
                </a:solidFill>
                <a:latin typeface="华文新魏" panose="02010800040101010101" pitchFamily="2" charset="-122"/>
                <a:ea typeface="华文新魏" panose="02010800040101010101" pitchFamily="2" charset="-122"/>
              </a:rPr>
              <a:t>自学</a:t>
            </a:r>
            <a:endParaRPr lang="zh-CN" altLang="en-US" sz="6000" b="0" dirty="0">
              <a:solidFill>
                <a:srgbClr val="FFFFFF"/>
              </a:solidFill>
              <a:latin typeface="华文新魏" panose="02010800040101010101" pitchFamily="2" charset="-122"/>
              <a:ea typeface="华文新魏" panose="02010800040101010101" pitchFamily="2" charset="-122"/>
            </a:endParaRPr>
          </a:p>
        </p:txBody>
      </p:sp>
      <p:pic>
        <p:nvPicPr>
          <p:cNvPr id="776212" name="Picture 20" descr="Click To Downloa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444208" y="4077072"/>
            <a:ext cx="1951038"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6213" name="Picture 21" descr="Click To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077072"/>
            <a:ext cx="1951037"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3"/>
          <p:cNvSpPr txBox="1">
            <a:spLocks noChangeArrowheads="1"/>
          </p:cNvSpPr>
          <p:nvPr/>
        </p:nvSpPr>
        <p:spPr bwMode="auto">
          <a:xfrm>
            <a:off x="2610233" y="4057683"/>
            <a:ext cx="41433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4000" dirty="0" smtClean="0">
                <a:solidFill>
                  <a:srgbClr val="C00000"/>
                </a:solidFill>
                <a:latin typeface="宋体" panose="02010600030101010101" pitchFamily="2" charset="-122"/>
              </a:rPr>
              <a:t>（讲义</a:t>
            </a:r>
            <a:r>
              <a:rPr lang="en-US" altLang="zh-CN" sz="4000" dirty="0" smtClean="0">
                <a:solidFill>
                  <a:srgbClr val="C00000"/>
                </a:solidFill>
                <a:latin typeface="宋体" panose="02010600030101010101" pitchFamily="2" charset="-122"/>
              </a:rPr>
              <a:t>P181-185</a:t>
            </a:r>
            <a:r>
              <a:rPr lang="zh-CN" altLang="en-US" sz="4000" dirty="0" smtClean="0">
                <a:solidFill>
                  <a:srgbClr val="C00000"/>
                </a:solidFill>
                <a:latin typeface="宋体" panose="02010600030101010101" pitchFamily="2" charset="-122"/>
              </a:rPr>
              <a:t>）</a:t>
            </a:r>
            <a:endParaRPr lang="zh-CN" altLang="en-US" sz="4000" dirty="0">
              <a:solidFill>
                <a:srgbClr val="C00000"/>
              </a:solidFill>
              <a:latin typeface="宋体"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76196"/>
                                        </p:tgtEl>
                                        <p:attrNameLst>
                                          <p:attrName>style.visibility</p:attrName>
                                        </p:attrNameLst>
                                      </p:cBhvr>
                                      <p:to>
                                        <p:strVal val="visible"/>
                                      </p:to>
                                    </p:set>
                                    <p:anim calcmode="lin" valueType="num">
                                      <p:cBhvr additive="base">
                                        <p:cTn id="7" dur="500" fill="hold"/>
                                        <p:tgtEl>
                                          <p:spTgt spid="776196"/>
                                        </p:tgtEl>
                                        <p:attrNameLst>
                                          <p:attrName>ppt_x</p:attrName>
                                        </p:attrNameLst>
                                      </p:cBhvr>
                                      <p:tavLst>
                                        <p:tav tm="0">
                                          <p:val>
                                            <p:strVal val="0-#ppt_w/2"/>
                                          </p:val>
                                        </p:tav>
                                        <p:tav tm="100000">
                                          <p:val>
                                            <p:strVal val="#ppt_x"/>
                                          </p:val>
                                        </p:tav>
                                      </p:tavLst>
                                    </p:anim>
                                    <p:anim calcmode="lin" valueType="num">
                                      <p:cBhvr additive="base">
                                        <p:cTn id="8" dur="500" fill="hold"/>
                                        <p:tgtEl>
                                          <p:spTgt spid="77619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776211"/>
                                        </p:tgtEl>
                                        <p:attrNameLst>
                                          <p:attrName>style.visibility</p:attrName>
                                        </p:attrNameLst>
                                      </p:cBhvr>
                                      <p:to>
                                        <p:strVal val="visible"/>
                                      </p:to>
                                    </p:set>
                                    <p:anim calcmode="lin" valueType="num">
                                      <p:cBhvr>
                                        <p:cTn id="13" dur="500" fill="hold"/>
                                        <p:tgtEl>
                                          <p:spTgt spid="77621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76211"/>
                                        </p:tgtEl>
                                        <p:attrNameLst>
                                          <p:attrName>ppt_y</p:attrName>
                                        </p:attrNameLst>
                                      </p:cBhvr>
                                      <p:tavLst>
                                        <p:tav tm="0">
                                          <p:val>
                                            <p:strVal val="#ppt_y"/>
                                          </p:val>
                                        </p:tav>
                                        <p:tav tm="100000">
                                          <p:val>
                                            <p:strVal val="#ppt_y"/>
                                          </p:val>
                                        </p:tav>
                                      </p:tavLst>
                                    </p:anim>
                                    <p:anim calcmode="lin" valueType="num">
                                      <p:cBhvr>
                                        <p:cTn id="15" dur="500" fill="hold"/>
                                        <p:tgtEl>
                                          <p:spTgt spid="77621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7621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76211"/>
                                        </p:tgtEl>
                                      </p:cBhvr>
                                    </p:animEffect>
                                  </p:childTnLst>
                                </p:cTn>
                              </p:par>
                            </p:childTnLst>
                          </p:cTn>
                        </p:par>
                        <p:par>
                          <p:cTn id="18" fill="hold">
                            <p:stCondLst>
                              <p:cond delay="550"/>
                            </p:stCondLst>
                            <p:childTnLst>
                              <p:par>
                                <p:cTn id="19" presetID="47" presetClass="entr" presetSubtype="0" fill="hold" nodeType="afterEffect">
                                  <p:stCondLst>
                                    <p:cond delay="0"/>
                                  </p:stCondLst>
                                  <p:childTnLst>
                                    <p:set>
                                      <p:cBhvr>
                                        <p:cTn id="20" dur="1" fill="hold">
                                          <p:stCondLst>
                                            <p:cond delay="0"/>
                                          </p:stCondLst>
                                        </p:cTn>
                                        <p:tgtEl>
                                          <p:spTgt spid="776213"/>
                                        </p:tgtEl>
                                        <p:attrNameLst>
                                          <p:attrName>style.visibility</p:attrName>
                                        </p:attrNameLst>
                                      </p:cBhvr>
                                      <p:to>
                                        <p:strVal val="visible"/>
                                      </p:to>
                                    </p:set>
                                    <p:animEffect transition="in" filter="fade">
                                      <p:cBhvr>
                                        <p:cTn id="21" dur="1000"/>
                                        <p:tgtEl>
                                          <p:spTgt spid="776213"/>
                                        </p:tgtEl>
                                      </p:cBhvr>
                                    </p:animEffect>
                                    <p:anim calcmode="lin" valueType="num">
                                      <p:cBhvr>
                                        <p:cTn id="22" dur="1000" fill="hold"/>
                                        <p:tgtEl>
                                          <p:spTgt spid="776213"/>
                                        </p:tgtEl>
                                        <p:attrNameLst>
                                          <p:attrName>ppt_x</p:attrName>
                                        </p:attrNameLst>
                                      </p:cBhvr>
                                      <p:tavLst>
                                        <p:tav tm="0">
                                          <p:val>
                                            <p:strVal val="#ppt_x"/>
                                          </p:val>
                                        </p:tav>
                                        <p:tav tm="100000">
                                          <p:val>
                                            <p:strVal val="#ppt_x"/>
                                          </p:val>
                                        </p:tav>
                                      </p:tavLst>
                                    </p:anim>
                                    <p:anim calcmode="lin" valueType="num">
                                      <p:cBhvr>
                                        <p:cTn id="23" dur="1000" fill="hold"/>
                                        <p:tgtEl>
                                          <p:spTgt spid="776213"/>
                                        </p:tgtEl>
                                        <p:attrNameLst>
                                          <p:attrName>ppt_y</p:attrName>
                                        </p:attrNameLst>
                                      </p:cBhvr>
                                      <p:tavLst>
                                        <p:tav tm="0">
                                          <p:val>
                                            <p:strVal val="#ppt_y-.1"/>
                                          </p:val>
                                        </p:tav>
                                        <p:tav tm="100000">
                                          <p:val>
                                            <p:strVal val="#ppt_y"/>
                                          </p:val>
                                        </p:tav>
                                      </p:tavLst>
                                    </p:anim>
                                  </p:childTnLst>
                                </p:cTn>
                              </p:par>
                            </p:childTnLst>
                          </p:cTn>
                        </p:par>
                        <p:par>
                          <p:cTn id="24" fill="hold">
                            <p:stCondLst>
                              <p:cond delay="1550"/>
                            </p:stCondLst>
                            <p:childTnLst>
                              <p:par>
                                <p:cTn id="25" presetID="12" presetClass="entr" presetSubtype="8" fill="hold" nodeType="afterEffect">
                                  <p:stCondLst>
                                    <p:cond delay="0"/>
                                  </p:stCondLst>
                                  <p:childTnLst>
                                    <p:set>
                                      <p:cBhvr>
                                        <p:cTn id="26" dur="1" fill="hold">
                                          <p:stCondLst>
                                            <p:cond delay="0"/>
                                          </p:stCondLst>
                                        </p:cTn>
                                        <p:tgtEl>
                                          <p:spTgt spid="776212"/>
                                        </p:tgtEl>
                                        <p:attrNameLst>
                                          <p:attrName>style.visibility</p:attrName>
                                        </p:attrNameLst>
                                      </p:cBhvr>
                                      <p:to>
                                        <p:strVal val="visible"/>
                                      </p:to>
                                    </p:set>
                                    <p:animEffect transition="in" filter="slide(fromLeft)">
                                      <p:cBhvr>
                                        <p:cTn id="27" dur="500"/>
                                        <p:tgtEl>
                                          <p:spTgt spid="776212"/>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lide(fromTop)">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6196" grpId="0" bldLvl="0" animBg="1" autoUpdateAnimBg="0"/>
      <p:bldP spid="776211" grpId="0" animBg="1"/>
      <p:bldP spid="10"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1"/>
          <p:cNvSpPr>
            <a:spLocks noGrp="1"/>
          </p:cNvSpPr>
          <p:nvPr>
            <p:ph type="sldNum" sz="quarter" idx="12"/>
          </p:nvPr>
        </p:nvSpPr>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4BC8AD69-B04E-4175-95B2-0D1816D12D1E}" type="slidenum">
              <a:rPr lang="zh-CN" altLang="en-US">
                <a:latin typeface="Garamond" panose="02020404030301010803" pitchFamily="18" charset="0"/>
              </a:rPr>
            </a:fld>
            <a:endParaRPr lang="en-US" altLang="zh-CN">
              <a:latin typeface="Garamond" panose="02020404030301010803" pitchFamily="18" charset="0"/>
            </a:endParaRPr>
          </a:p>
        </p:txBody>
      </p:sp>
      <p:sp>
        <p:nvSpPr>
          <p:cNvPr id="998414" name="AutoShape 14"/>
          <p:cNvSpPr>
            <a:spLocks noChangeArrowheads="1"/>
          </p:cNvSpPr>
          <p:nvPr/>
        </p:nvSpPr>
        <p:spPr bwMode="auto">
          <a:xfrm>
            <a:off x="4500563" y="1428750"/>
            <a:ext cx="3914775" cy="1568373"/>
          </a:xfrm>
          <a:prstGeom prst="roundRect">
            <a:avLst>
              <a:gd name="adj" fmla="val 16667"/>
            </a:avLst>
          </a:prstGeom>
          <a:noFill/>
          <a:ln w="9525" algn="ctr">
            <a:solidFill>
              <a:srgbClr val="008000"/>
            </a:solidFill>
            <a:rou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000" dirty="0"/>
              <a:t>一、单一土层一维压缩问题</a:t>
            </a:r>
            <a:endParaRPr lang="zh-CN" altLang="en-US" sz="2000" dirty="0"/>
          </a:p>
          <a:p>
            <a:pPr eaLnBrk="1" hangingPunct="1">
              <a:lnSpc>
                <a:spcPct val="150000"/>
              </a:lnSpc>
            </a:pPr>
            <a:r>
              <a:rPr lang="zh-CN" altLang="en-US" sz="2000" dirty="0"/>
              <a:t>二、地基最终沉降量分层总和法</a:t>
            </a:r>
            <a:endParaRPr lang="zh-CN" altLang="en-US" sz="2000" dirty="0"/>
          </a:p>
          <a:p>
            <a:pPr eaLnBrk="1" hangingPunct="1">
              <a:lnSpc>
                <a:spcPct val="150000"/>
              </a:lnSpc>
            </a:pPr>
            <a:r>
              <a:rPr lang="zh-CN" altLang="en-US" sz="2000" dirty="0"/>
              <a:t>三、地基沉降计算的若干问题</a:t>
            </a:r>
            <a:endParaRPr lang="zh-CN" altLang="en-US" sz="2000" dirty="0"/>
          </a:p>
        </p:txBody>
      </p:sp>
      <p:sp>
        <p:nvSpPr>
          <p:cNvPr id="998417" name="AutoShape 17"/>
          <p:cNvSpPr>
            <a:spLocks noChangeArrowheads="1"/>
          </p:cNvSpPr>
          <p:nvPr/>
        </p:nvSpPr>
        <p:spPr bwMode="auto">
          <a:xfrm>
            <a:off x="642938" y="1571625"/>
            <a:ext cx="3622675" cy="822325"/>
          </a:xfrm>
          <a:prstGeom prst="rightArrow">
            <a:avLst>
              <a:gd name="adj1" fmla="val 50000"/>
              <a:gd name="adj2" fmla="val 110135"/>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rgbClr val="FFFFFF"/>
                </a:solidFill>
                <a:latin typeface="黑体" panose="02010609060101010101" pitchFamily="49" charset="-122"/>
                <a:ea typeface="黑体" panose="02010609060101010101" pitchFamily="49" charset="-122"/>
              </a:rPr>
              <a:t>地基的最终沉降量计算</a:t>
            </a:r>
            <a:endParaRPr lang="zh-CN" altLang="en-US" sz="2400">
              <a:solidFill>
                <a:srgbClr val="FFFFFF"/>
              </a:solidFill>
              <a:latin typeface="黑体" panose="02010609060101010101" pitchFamily="49" charset="-122"/>
              <a:ea typeface="黑体" panose="02010609060101010101" pitchFamily="49" charset="-122"/>
            </a:endParaRPr>
          </a:p>
        </p:txBody>
      </p:sp>
      <p:sp>
        <p:nvSpPr>
          <p:cNvPr id="998418" name="AutoShape 18"/>
          <p:cNvSpPr>
            <a:spLocks noChangeArrowheads="1"/>
          </p:cNvSpPr>
          <p:nvPr/>
        </p:nvSpPr>
        <p:spPr bwMode="auto">
          <a:xfrm>
            <a:off x="539552" y="3535879"/>
            <a:ext cx="4069085" cy="2145268"/>
          </a:xfrm>
          <a:prstGeom prst="roundRect">
            <a:avLst>
              <a:gd name="adj" fmla="val 16667"/>
            </a:avLst>
          </a:prstGeom>
          <a:noFill/>
          <a:ln w="9525">
            <a:solidFill>
              <a:srgbClr val="008000"/>
            </a:solidFill>
            <a:rou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buFont typeface="Wingdings" panose="05000000000000000000" pitchFamily="2" charset="2"/>
              <a:buNone/>
            </a:pPr>
            <a:r>
              <a:rPr lang="zh-CN" altLang="en-US" sz="2000" dirty="0"/>
              <a:t>一、一维渗流固结理论</a:t>
            </a:r>
            <a:endParaRPr lang="zh-CN" altLang="en-US" sz="2000" dirty="0"/>
          </a:p>
          <a:p>
            <a:pPr eaLnBrk="1" hangingPunct="1">
              <a:lnSpc>
                <a:spcPct val="150000"/>
              </a:lnSpc>
            </a:pPr>
            <a:r>
              <a:rPr lang="zh-CN" altLang="en-US" sz="2000" dirty="0"/>
              <a:t>二、固结度的计算</a:t>
            </a:r>
            <a:endParaRPr lang="zh-CN" altLang="en-US" sz="2000" dirty="0"/>
          </a:p>
          <a:p>
            <a:pPr eaLnBrk="1" hangingPunct="1">
              <a:lnSpc>
                <a:spcPct val="150000"/>
              </a:lnSpc>
            </a:pPr>
            <a:r>
              <a:rPr lang="zh-CN" altLang="en-US" sz="2000" dirty="0"/>
              <a:t>三、有关沉降－时间的工程问题</a:t>
            </a:r>
            <a:endParaRPr lang="zh-CN" altLang="en-US" sz="2000" dirty="0"/>
          </a:p>
          <a:p>
            <a:pPr eaLnBrk="1" hangingPunct="1">
              <a:lnSpc>
                <a:spcPct val="150000"/>
              </a:lnSpc>
            </a:pPr>
            <a:r>
              <a:rPr lang="zh-CN" altLang="en-US" sz="2000" dirty="0"/>
              <a:t>四、固结系数的</a:t>
            </a:r>
            <a:r>
              <a:rPr lang="zh-CN" altLang="en-US" sz="2000" dirty="0" smtClean="0"/>
              <a:t>测定</a:t>
            </a:r>
            <a:endParaRPr lang="zh-CN" altLang="en-US" sz="2000" dirty="0"/>
          </a:p>
        </p:txBody>
      </p:sp>
      <p:sp>
        <p:nvSpPr>
          <p:cNvPr id="998423" name="AutoShape 23"/>
          <p:cNvSpPr>
            <a:spLocks noChangeArrowheads="1"/>
          </p:cNvSpPr>
          <p:nvPr/>
        </p:nvSpPr>
        <p:spPr bwMode="auto">
          <a:xfrm>
            <a:off x="4714875" y="3786188"/>
            <a:ext cx="4106863" cy="822325"/>
          </a:xfrm>
          <a:prstGeom prst="leftArrow">
            <a:avLst>
              <a:gd name="adj1" fmla="val 50000"/>
              <a:gd name="adj2" fmla="val 124855"/>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rgbClr val="FFFFFF"/>
                </a:solidFill>
                <a:latin typeface="黑体" panose="02010609060101010101" pitchFamily="49" charset="-122"/>
                <a:ea typeface="黑体" panose="02010609060101010101" pitchFamily="49" charset="-122"/>
              </a:rPr>
              <a:t>饱和土体的渗流固结理论</a:t>
            </a:r>
            <a:endParaRPr lang="zh-CN" altLang="en-US" sz="2400" dirty="0">
              <a:solidFill>
                <a:srgbClr val="FFFFFF"/>
              </a:solidFill>
              <a:latin typeface="黑体" panose="02010609060101010101" pitchFamily="49" charset="-122"/>
              <a:ea typeface="黑体" panose="02010609060101010101" pitchFamily="49" charset="-122"/>
            </a:endParaRPr>
          </a:p>
        </p:txBody>
      </p:sp>
      <p:sp>
        <p:nvSpPr>
          <p:cNvPr id="998425" name="Text Box 25"/>
          <p:cNvSpPr txBox="1">
            <a:spLocks noChangeArrowheads="1"/>
          </p:cNvSpPr>
          <p:nvPr/>
        </p:nvSpPr>
        <p:spPr bwMode="auto">
          <a:xfrm>
            <a:off x="642938" y="733425"/>
            <a:ext cx="14807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3600" b="0" dirty="0" smtClean="0">
                <a:solidFill>
                  <a:srgbClr val="800000"/>
                </a:solidFill>
                <a:latin typeface="隶书" panose="02010509060101010101" pitchFamily="49" charset="-122"/>
                <a:ea typeface="隶书" panose="02010509060101010101" pitchFamily="49" charset="-122"/>
              </a:rPr>
              <a:t>小 结</a:t>
            </a:r>
            <a:endParaRPr lang="zh-CN" altLang="en-US" sz="3600" b="0" dirty="0">
              <a:solidFill>
                <a:srgbClr val="800000"/>
              </a:solidFill>
              <a:latin typeface="隶书" panose="02010509060101010101" pitchFamily="49" charset="-122"/>
              <a:ea typeface="隶书" panose="02010509060101010101" pitchFamily="49"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998425"/>
                                        </p:tgtEl>
                                        <p:attrNameLst>
                                          <p:attrName>style.visibility</p:attrName>
                                        </p:attrNameLst>
                                      </p:cBhvr>
                                      <p:to>
                                        <p:strVal val="visible"/>
                                      </p:to>
                                    </p:set>
                                    <p:set>
                                      <p:cBhvr>
                                        <p:cTn id="7" dur="455" fill="hold">
                                          <p:stCondLst>
                                            <p:cond delay="0"/>
                                          </p:stCondLst>
                                        </p:cTn>
                                        <p:tgtEl>
                                          <p:spTgt spid="998425"/>
                                        </p:tgtEl>
                                        <p:attrNameLst>
                                          <p:attrName>style.rotation</p:attrName>
                                        </p:attrNameLst>
                                      </p:cBhvr>
                                      <p:to>
                                        <p:strVal val="-45.0"/>
                                      </p:to>
                                    </p:set>
                                    <p:anim calcmode="lin" valueType="num">
                                      <p:cBhvr>
                                        <p:cTn id="8" dur="455" fill="hold">
                                          <p:stCondLst>
                                            <p:cond delay="455"/>
                                          </p:stCondLst>
                                        </p:cTn>
                                        <p:tgtEl>
                                          <p:spTgt spid="99842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99842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99842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998425"/>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98417"/>
                                        </p:tgtEl>
                                        <p:attrNameLst>
                                          <p:attrName>style.visibility</p:attrName>
                                        </p:attrNameLst>
                                      </p:cBhvr>
                                      <p:to>
                                        <p:strVal val="visible"/>
                                      </p:to>
                                    </p:set>
                                    <p:animEffect transition="in" filter="wipe(left)">
                                      <p:cBhvr>
                                        <p:cTn id="16" dur="500"/>
                                        <p:tgtEl>
                                          <p:spTgt spid="9984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98414">
                                            <p:bg/>
                                          </p:spTgt>
                                        </p:tgtEl>
                                        <p:attrNameLst>
                                          <p:attrName>style.visibility</p:attrName>
                                        </p:attrNameLst>
                                      </p:cBhvr>
                                      <p:to>
                                        <p:strVal val="visible"/>
                                      </p:to>
                                    </p:set>
                                    <p:animEffect transition="in" filter="wipe(left)">
                                      <p:cBhvr>
                                        <p:cTn id="20" dur="500"/>
                                        <p:tgtEl>
                                          <p:spTgt spid="998414">
                                            <p:bg/>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98414">
                                            <p:txEl>
                                              <p:pRg st="0" end="0"/>
                                            </p:txEl>
                                          </p:spTgt>
                                        </p:tgtEl>
                                        <p:attrNameLst>
                                          <p:attrName>style.visibility</p:attrName>
                                        </p:attrNameLst>
                                      </p:cBhvr>
                                      <p:to>
                                        <p:strVal val="visible"/>
                                      </p:to>
                                    </p:set>
                                    <p:animEffect transition="in" filter="wipe(left)">
                                      <p:cBhvr>
                                        <p:cTn id="25" dur="500"/>
                                        <p:tgtEl>
                                          <p:spTgt spid="99841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98414">
                                            <p:txEl>
                                              <p:pRg st="1" end="1"/>
                                            </p:txEl>
                                          </p:spTgt>
                                        </p:tgtEl>
                                        <p:attrNameLst>
                                          <p:attrName>style.visibility</p:attrName>
                                        </p:attrNameLst>
                                      </p:cBhvr>
                                      <p:to>
                                        <p:strVal val="visible"/>
                                      </p:to>
                                    </p:set>
                                    <p:animEffect transition="in" filter="wipe(left)">
                                      <p:cBhvr>
                                        <p:cTn id="30" dur="500"/>
                                        <p:tgtEl>
                                          <p:spTgt spid="99841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98414">
                                            <p:txEl>
                                              <p:pRg st="2" end="2"/>
                                            </p:txEl>
                                          </p:spTgt>
                                        </p:tgtEl>
                                        <p:attrNameLst>
                                          <p:attrName>style.visibility</p:attrName>
                                        </p:attrNameLst>
                                      </p:cBhvr>
                                      <p:to>
                                        <p:strVal val="visible"/>
                                      </p:to>
                                    </p:set>
                                    <p:animEffect transition="in" filter="wipe(left)">
                                      <p:cBhvr>
                                        <p:cTn id="35" dur="500"/>
                                        <p:tgtEl>
                                          <p:spTgt spid="99841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998423"/>
                                        </p:tgtEl>
                                        <p:attrNameLst>
                                          <p:attrName>style.visibility</p:attrName>
                                        </p:attrNameLst>
                                      </p:cBhvr>
                                      <p:to>
                                        <p:strVal val="visible"/>
                                      </p:to>
                                    </p:set>
                                    <p:animEffect transition="in" filter="wipe(right)">
                                      <p:cBhvr>
                                        <p:cTn id="40" dur="500"/>
                                        <p:tgtEl>
                                          <p:spTgt spid="998423"/>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998418">
                                            <p:bg/>
                                          </p:spTgt>
                                        </p:tgtEl>
                                        <p:attrNameLst>
                                          <p:attrName>style.visibility</p:attrName>
                                        </p:attrNameLst>
                                      </p:cBhvr>
                                      <p:to>
                                        <p:strVal val="visible"/>
                                      </p:to>
                                    </p:set>
                                    <p:animEffect transition="in" filter="wipe(left)">
                                      <p:cBhvr>
                                        <p:cTn id="44" dur="500"/>
                                        <p:tgtEl>
                                          <p:spTgt spid="998418">
                                            <p:bg/>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998418">
                                            <p:txEl>
                                              <p:pRg st="0" end="0"/>
                                            </p:txEl>
                                          </p:spTgt>
                                        </p:tgtEl>
                                        <p:attrNameLst>
                                          <p:attrName>style.visibility</p:attrName>
                                        </p:attrNameLst>
                                      </p:cBhvr>
                                      <p:to>
                                        <p:strVal val="visible"/>
                                      </p:to>
                                    </p:set>
                                    <p:animEffect transition="in" filter="wipe(left)">
                                      <p:cBhvr>
                                        <p:cTn id="49" dur="500"/>
                                        <p:tgtEl>
                                          <p:spTgt spid="998418">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98418">
                                            <p:txEl>
                                              <p:pRg st="1" end="1"/>
                                            </p:txEl>
                                          </p:spTgt>
                                        </p:tgtEl>
                                        <p:attrNameLst>
                                          <p:attrName>style.visibility</p:attrName>
                                        </p:attrNameLst>
                                      </p:cBhvr>
                                      <p:to>
                                        <p:strVal val="visible"/>
                                      </p:to>
                                    </p:set>
                                    <p:animEffect transition="in" filter="wipe(left)">
                                      <p:cBhvr>
                                        <p:cTn id="54" dur="500"/>
                                        <p:tgtEl>
                                          <p:spTgt spid="998418">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998418">
                                            <p:txEl>
                                              <p:pRg st="2" end="2"/>
                                            </p:txEl>
                                          </p:spTgt>
                                        </p:tgtEl>
                                        <p:attrNameLst>
                                          <p:attrName>style.visibility</p:attrName>
                                        </p:attrNameLst>
                                      </p:cBhvr>
                                      <p:to>
                                        <p:strVal val="visible"/>
                                      </p:to>
                                    </p:set>
                                    <p:animEffect transition="in" filter="wipe(left)">
                                      <p:cBhvr>
                                        <p:cTn id="59" dur="500"/>
                                        <p:tgtEl>
                                          <p:spTgt spid="998418">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998418">
                                            <p:txEl>
                                              <p:pRg st="3" end="3"/>
                                            </p:txEl>
                                          </p:spTgt>
                                        </p:tgtEl>
                                        <p:attrNameLst>
                                          <p:attrName>style.visibility</p:attrName>
                                        </p:attrNameLst>
                                      </p:cBhvr>
                                      <p:to>
                                        <p:strVal val="visible"/>
                                      </p:to>
                                    </p:set>
                                    <p:animEffect transition="in" filter="wipe(left)">
                                      <p:cBhvr>
                                        <p:cTn id="64" dur="500"/>
                                        <p:tgtEl>
                                          <p:spTgt spid="9984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8414" grpId="0" animBg="1" build="p"/>
      <p:bldP spid="998417" grpId="0" bldLvl="0" animBg="1"/>
      <p:bldP spid="998418" grpId="0" animBg="1" build="p"/>
      <p:bldP spid="998423" grpId="0" bldLvl="0" animBg="1"/>
      <p:bldP spid="998425"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文本占位符 2"/>
          <p:cNvSpPr>
            <a:spLocks noGrp="1"/>
          </p:cNvSpPr>
          <p:nvPr>
            <p:ph type="body" sz="half" idx="1"/>
          </p:nvPr>
        </p:nvSpPr>
        <p:spPr>
          <a:xfrm>
            <a:off x="24485" y="1673225"/>
            <a:ext cx="4475508" cy="3124200"/>
          </a:xfrm>
        </p:spPr>
        <p:txBody>
          <a:bodyPr/>
          <a:lstStyle/>
          <a:p>
            <a:pPr>
              <a:lnSpc>
                <a:spcPct val="150000"/>
              </a:lnSpc>
            </a:pPr>
            <a:r>
              <a:rPr lang="zh-CN" altLang="en-US" sz="2000" b="1" dirty="0">
                <a:latin typeface="+mn-ea"/>
                <a:cs typeface="Times New Roman" panose="02020603050405020304" pitchFamily="18" charset="0"/>
              </a:rPr>
              <a:t>第四章</a:t>
            </a:r>
            <a:r>
              <a:rPr lang="en-US" altLang="zh-CN" sz="2000" b="1" dirty="0" err="1">
                <a:latin typeface="+mn-ea"/>
                <a:cs typeface="Times New Roman" panose="02020603050405020304" pitchFamily="18" charset="0"/>
              </a:rPr>
              <a:t>Bossinesq</a:t>
            </a:r>
            <a:r>
              <a:rPr lang="zh-CN" altLang="en-US" sz="2000" b="1" dirty="0">
                <a:latin typeface="+mn-ea"/>
                <a:cs typeface="Times New Roman" panose="02020603050405020304" pitchFamily="18" charset="0"/>
              </a:rPr>
              <a:t>公式计算所得附加应力</a:t>
            </a:r>
            <a:r>
              <a:rPr lang="zh-CN" altLang="en-US" sz="2000" b="1" dirty="0">
                <a:latin typeface="+mn-ea"/>
                <a:cs typeface="Times New Roman" panose="02020603050405020304" pitchFamily="18" charset="0"/>
                <a:sym typeface="Symbol" panose="05050102010706020507" pitchFamily="18" charset="2"/>
              </a:rPr>
              <a:t></a:t>
            </a:r>
            <a:r>
              <a:rPr lang="en-US" altLang="zh-CN" sz="2000" b="1" baseline="-25000" dirty="0">
                <a:latin typeface="+mn-ea"/>
                <a:cs typeface="Times New Roman" panose="02020603050405020304" pitchFamily="18" charset="0"/>
                <a:sym typeface="Symbol" panose="05050102010706020507" pitchFamily="18" charset="2"/>
              </a:rPr>
              <a:t>z</a:t>
            </a:r>
            <a:r>
              <a:rPr lang="zh-CN" altLang="en-US" sz="2000" b="1" dirty="0">
                <a:latin typeface="+mn-ea"/>
                <a:cs typeface="Times New Roman" panose="02020603050405020304" pitchFamily="18" charset="0"/>
              </a:rPr>
              <a:t>？</a:t>
            </a:r>
            <a:endParaRPr lang="en-US" altLang="zh-CN" sz="2000" b="1" dirty="0">
              <a:latin typeface="+mn-ea"/>
              <a:cs typeface="Times New Roman" panose="02020603050405020304" pitchFamily="18" charset="0"/>
            </a:endParaRPr>
          </a:p>
          <a:p>
            <a:pPr>
              <a:lnSpc>
                <a:spcPct val="150000"/>
              </a:lnSpc>
              <a:spcBef>
                <a:spcPts val="2400"/>
              </a:spcBef>
              <a:buFontTx/>
              <a:buNone/>
            </a:pPr>
            <a:r>
              <a:rPr lang="zh-CN" altLang="en-US" sz="2000" b="1" dirty="0">
                <a:solidFill>
                  <a:srgbClr val="FF0000"/>
                </a:solidFill>
                <a:latin typeface="+mn-ea"/>
                <a:cs typeface="Times New Roman" panose="02020603050405020304" pitchFamily="18" charset="0"/>
              </a:rPr>
              <a:t>答：是总应力的概念 </a:t>
            </a:r>
            <a:endParaRPr lang="en-US" altLang="zh-CN" sz="2000" b="1" dirty="0">
              <a:latin typeface="+mn-ea"/>
              <a:cs typeface="Times New Roman" panose="02020603050405020304" pitchFamily="18" charset="0"/>
            </a:endParaRPr>
          </a:p>
          <a:p>
            <a:pPr>
              <a:lnSpc>
                <a:spcPct val="150000"/>
              </a:lnSpc>
            </a:pPr>
            <a:r>
              <a:rPr lang="zh-CN" altLang="en-US" sz="2000" b="1" dirty="0">
                <a:solidFill>
                  <a:srgbClr val="002060"/>
                </a:solidFill>
                <a:latin typeface="+mn-ea"/>
                <a:cs typeface="Times New Roman" panose="02020603050405020304" pitchFamily="18" charset="0"/>
              </a:rPr>
              <a:t>竖向有效附加应力</a:t>
            </a:r>
            <a:r>
              <a:rPr lang="zh-CN" altLang="en-US" sz="2000" b="1" dirty="0">
                <a:solidFill>
                  <a:srgbClr val="002060"/>
                </a:solidFill>
                <a:latin typeface="+mn-ea"/>
                <a:cs typeface="Times New Roman" panose="02020603050405020304" pitchFamily="18" charset="0"/>
                <a:sym typeface="Symbol" panose="05050102010706020507" pitchFamily="18" charset="2"/>
              </a:rPr>
              <a:t></a:t>
            </a:r>
            <a:r>
              <a:rPr lang="en-US" altLang="zh-CN" sz="2000" b="1" baseline="-25000" dirty="0">
                <a:solidFill>
                  <a:srgbClr val="002060"/>
                </a:solidFill>
                <a:latin typeface="+mn-ea"/>
                <a:cs typeface="Times New Roman" panose="02020603050405020304" pitchFamily="18" charset="0"/>
                <a:sym typeface="Symbol" panose="05050102010706020507" pitchFamily="18" charset="2"/>
              </a:rPr>
              <a:t>z </a:t>
            </a:r>
            <a:r>
              <a:rPr lang="en-US" altLang="zh-CN" sz="2000" b="1" dirty="0">
                <a:solidFill>
                  <a:srgbClr val="002060"/>
                </a:solidFill>
                <a:latin typeface="+mn-ea"/>
                <a:cs typeface="Times New Roman" panose="02020603050405020304" pitchFamily="18" charset="0"/>
                <a:sym typeface="Symbol" panose="05050102010706020507" pitchFamily="18" charset="2"/>
              </a:rPr>
              <a:t>’</a:t>
            </a:r>
            <a:r>
              <a:rPr lang="en-US" altLang="zh-CN" sz="2000" b="1" dirty="0">
                <a:solidFill>
                  <a:srgbClr val="002060"/>
                </a:solidFill>
                <a:latin typeface="+mn-ea"/>
                <a:cs typeface="Times New Roman" panose="02020603050405020304" pitchFamily="18" charset="0"/>
              </a:rPr>
              <a:t>=</a:t>
            </a:r>
            <a:endParaRPr lang="en-US" altLang="zh-CN" sz="2000" b="1" dirty="0">
              <a:solidFill>
                <a:srgbClr val="002060"/>
              </a:solidFill>
              <a:latin typeface="+mn-ea"/>
              <a:cs typeface="Times New Roman" panose="02020603050405020304" pitchFamily="18" charset="0"/>
            </a:endParaRPr>
          </a:p>
          <a:p>
            <a:pPr>
              <a:lnSpc>
                <a:spcPct val="150000"/>
              </a:lnSpc>
              <a:buFontTx/>
              <a:buNone/>
            </a:pPr>
            <a:r>
              <a:rPr lang="en-US" altLang="zh-CN" sz="2000" b="1" dirty="0">
                <a:solidFill>
                  <a:srgbClr val="002060"/>
                </a:solidFill>
                <a:latin typeface="+mn-ea"/>
                <a:cs typeface="Times New Roman" panose="02020603050405020304" pitchFamily="18" charset="0"/>
              </a:rPr>
              <a:t>    </a:t>
            </a:r>
            <a:r>
              <a:rPr lang="zh-CN" altLang="en-US" sz="2000" b="1" dirty="0">
                <a:solidFill>
                  <a:srgbClr val="002060"/>
                </a:solidFill>
                <a:latin typeface="+mn-ea"/>
                <a:cs typeface="Times New Roman" panose="02020603050405020304" pitchFamily="18" charset="0"/>
              </a:rPr>
              <a:t>竖向附加应力</a:t>
            </a:r>
            <a:r>
              <a:rPr lang="zh-CN" altLang="en-US" sz="2000" b="1" dirty="0">
                <a:solidFill>
                  <a:srgbClr val="002060"/>
                </a:solidFill>
                <a:latin typeface="+mn-ea"/>
                <a:cs typeface="Times New Roman" panose="02020603050405020304" pitchFamily="18" charset="0"/>
                <a:sym typeface="Symbol" panose="05050102010706020507" pitchFamily="18" charset="2"/>
              </a:rPr>
              <a:t></a:t>
            </a:r>
            <a:r>
              <a:rPr lang="en-US" altLang="zh-CN" sz="2000" b="1" baseline="-25000" dirty="0">
                <a:solidFill>
                  <a:srgbClr val="002060"/>
                </a:solidFill>
                <a:latin typeface="+mn-ea"/>
                <a:cs typeface="Times New Roman" panose="02020603050405020304" pitchFamily="18" charset="0"/>
                <a:sym typeface="Symbol" panose="05050102010706020507" pitchFamily="18" charset="2"/>
              </a:rPr>
              <a:t>z  </a:t>
            </a:r>
            <a:r>
              <a:rPr lang="en-US" altLang="zh-CN" sz="2000" b="1" dirty="0">
                <a:solidFill>
                  <a:srgbClr val="002060"/>
                </a:solidFill>
                <a:latin typeface="+mn-ea"/>
                <a:cs typeface="Times New Roman" panose="02020603050405020304" pitchFamily="18" charset="0"/>
              </a:rPr>
              <a:t>- </a:t>
            </a:r>
            <a:r>
              <a:rPr lang="zh-CN" altLang="en-US" sz="2000" b="1" dirty="0">
                <a:solidFill>
                  <a:srgbClr val="002060"/>
                </a:solidFill>
                <a:latin typeface="+mn-ea"/>
                <a:cs typeface="Times New Roman" panose="02020603050405020304" pitchFamily="18" charset="0"/>
              </a:rPr>
              <a:t>超静孔压</a:t>
            </a:r>
            <a:r>
              <a:rPr lang="en-US" altLang="zh-CN" sz="2000" b="1" dirty="0" err="1">
                <a:solidFill>
                  <a:srgbClr val="002060"/>
                </a:solidFill>
                <a:latin typeface="+mn-ea"/>
                <a:cs typeface="Times New Roman" panose="02020603050405020304" pitchFamily="18" charset="0"/>
              </a:rPr>
              <a:t>u</a:t>
            </a:r>
            <a:r>
              <a:rPr lang="en-US" altLang="zh-CN" sz="2000" b="1" baseline="-25000" dirty="0" err="1">
                <a:solidFill>
                  <a:srgbClr val="002060"/>
                </a:solidFill>
                <a:latin typeface="+mn-ea"/>
                <a:cs typeface="Times New Roman" panose="02020603050405020304" pitchFamily="18" charset="0"/>
              </a:rPr>
              <a:t>z,t</a:t>
            </a:r>
            <a:endParaRPr lang="zh-CN" altLang="en-US" sz="2000" b="1" baseline="-25000" dirty="0">
              <a:solidFill>
                <a:srgbClr val="002060"/>
              </a:solidFill>
              <a:latin typeface="+mn-ea"/>
              <a:cs typeface="Times New Roman" panose="02020603050405020304" pitchFamily="18" charset="0"/>
            </a:endParaRPr>
          </a:p>
        </p:txBody>
      </p:sp>
      <p:sp>
        <p:nvSpPr>
          <p:cNvPr id="9" name="矩形 8"/>
          <p:cNvSpPr/>
          <p:nvPr/>
        </p:nvSpPr>
        <p:spPr>
          <a:xfrm>
            <a:off x="4568024" y="1557337"/>
            <a:ext cx="4392613" cy="3311525"/>
          </a:xfrm>
          <a:prstGeom prst="rect">
            <a:avLst/>
          </a:prstGeom>
          <a:no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5236" name="标题 1"/>
          <p:cNvSpPr>
            <a:spLocks noGrp="1"/>
          </p:cNvSpPr>
          <p:nvPr>
            <p:ph type="title"/>
          </p:nvPr>
        </p:nvSpPr>
        <p:spPr>
          <a:xfrm>
            <a:off x="1475656" y="823900"/>
            <a:ext cx="5472609" cy="647725"/>
          </a:xfrm>
        </p:spPr>
        <p:txBody>
          <a:bodyPr/>
          <a:lstStyle/>
          <a:p>
            <a:r>
              <a:rPr lang="zh-CN" altLang="en-US" sz="3200" b="1" dirty="0">
                <a:latin typeface="Times New Roman" panose="02020603050405020304" pitchFamily="18" charset="0"/>
                <a:ea typeface="+mn-ea"/>
                <a:cs typeface="Times New Roman" panose="02020603050405020304" pitchFamily="18" charset="0"/>
              </a:rPr>
              <a:t>有效应力原理  </a:t>
            </a:r>
            <a:r>
              <a:rPr lang="en-US" altLang="zh-CN" sz="3200" b="1" dirty="0">
                <a:latin typeface="Times New Roman" panose="02020603050405020304" pitchFamily="18" charset="0"/>
                <a:ea typeface="+mn-ea"/>
                <a:cs typeface="Times New Roman" panose="02020603050405020304" pitchFamily="18" charset="0"/>
              </a:rPr>
              <a:t>(Chapter 6)</a:t>
            </a:r>
            <a:endParaRPr lang="zh-CN" altLang="en-US" sz="3200" b="1" dirty="0">
              <a:latin typeface="Times New Roman" panose="02020603050405020304" pitchFamily="18" charset="0"/>
              <a:ea typeface="+mn-ea"/>
              <a:cs typeface="Times New Roman" panose="02020603050405020304" pitchFamily="18" charset="0"/>
            </a:endParaRPr>
          </a:p>
        </p:txBody>
      </p:sp>
      <p:sp>
        <p:nvSpPr>
          <p:cNvPr id="95237" name="内容占位符 3"/>
          <p:cNvSpPr>
            <a:spLocks noGrp="1"/>
          </p:cNvSpPr>
          <p:nvPr>
            <p:ph sz="half" idx="2"/>
          </p:nvPr>
        </p:nvSpPr>
        <p:spPr>
          <a:xfrm>
            <a:off x="4573638" y="1701800"/>
            <a:ext cx="4387000" cy="3095625"/>
          </a:xfrm>
        </p:spPr>
        <p:txBody>
          <a:bodyPr/>
          <a:lstStyle/>
          <a:p>
            <a:pPr>
              <a:lnSpc>
                <a:spcPct val="150000"/>
              </a:lnSpc>
            </a:pPr>
            <a:r>
              <a:rPr lang="zh-CN" altLang="en-US" sz="2000" b="1" dirty="0">
                <a:solidFill>
                  <a:srgbClr val="002060"/>
                </a:solidFill>
                <a:latin typeface="Times New Roman" panose="02020603050405020304" pitchFamily="18" charset="0"/>
                <a:cs typeface="Times New Roman" panose="02020603050405020304" pitchFamily="18" charset="0"/>
              </a:rPr>
              <a:t>孔隙水压力 </a:t>
            </a:r>
            <a:r>
              <a:rPr lang="en-US" altLang="zh-CN" sz="2000" b="1" i="1" dirty="0">
                <a:solidFill>
                  <a:srgbClr val="002060"/>
                </a:solidFill>
                <a:latin typeface="Times New Roman" panose="02020603050405020304" pitchFamily="18" charset="0"/>
                <a:cs typeface="Times New Roman" panose="02020603050405020304" pitchFamily="18" charset="0"/>
              </a:rPr>
              <a:t>u</a:t>
            </a:r>
            <a:r>
              <a:rPr lang="en-US" altLang="zh-CN" sz="2000" b="1" dirty="0">
                <a:solidFill>
                  <a:srgbClr val="002060"/>
                </a:solidFill>
                <a:latin typeface="Times New Roman" panose="02020603050405020304" pitchFamily="18" charset="0"/>
                <a:cs typeface="Times New Roman" panose="02020603050405020304" pitchFamily="18" charset="0"/>
              </a:rPr>
              <a:t> = </a:t>
            </a:r>
            <a:r>
              <a:rPr lang="zh-CN" altLang="en-US" sz="2000" b="1" dirty="0">
                <a:solidFill>
                  <a:srgbClr val="002060"/>
                </a:solidFill>
                <a:latin typeface="Times New Roman" panose="02020603050405020304" pitchFamily="18" charset="0"/>
                <a:cs typeface="Times New Roman" panose="02020603050405020304" pitchFamily="18" charset="0"/>
              </a:rPr>
              <a:t>静水压力</a:t>
            </a:r>
            <a:r>
              <a:rPr lang="en-US" altLang="zh-CN" sz="2000" b="1" i="1" dirty="0" err="1">
                <a:solidFill>
                  <a:srgbClr val="002060"/>
                </a:solidFill>
                <a:latin typeface="Times New Roman" panose="02020603050405020304" pitchFamily="18" charset="0"/>
                <a:cs typeface="Times New Roman" panose="02020603050405020304" pitchFamily="18" charset="0"/>
              </a:rPr>
              <a:t>u</a:t>
            </a:r>
            <a:r>
              <a:rPr lang="en-US" altLang="zh-CN" sz="2000" b="1" baseline="-25000" dirty="0" err="1">
                <a:solidFill>
                  <a:srgbClr val="002060"/>
                </a:solidFill>
                <a:latin typeface="Times New Roman" panose="02020603050405020304" pitchFamily="18" charset="0"/>
                <a:cs typeface="Times New Roman" panose="02020603050405020304" pitchFamily="18" charset="0"/>
              </a:rPr>
              <a:t>ss</a:t>
            </a:r>
            <a:r>
              <a:rPr lang="en-US" altLang="zh-CN" sz="2000" b="1" baseline="-25000" dirty="0">
                <a:solidFill>
                  <a:srgbClr val="002060"/>
                </a:solidFill>
                <a:latin typeface="Times New Roman" panose="02020603050405020304" pitchFamily="18" charset="0"/>
                <a:cs typeface="Times New Roman" panose="02020603050405020304" pitchFamily="18" charset="0"/>
              </a:rPr>
              <a:t> </a:t>
            </a:r>
            <a:r>
              <a:rPr lang="en-US" altLang="zh-CN" sz="2000" b="1" dirty="0">
                <a:solidFill>
                  <a:srgbClr val="002060"/>
                </a:solidFill>
                <a:latin typeface="Times New Roman" panose="02020603050405020304" pitchFamily="18" charset="0"/>
                <a:cs typeface="Times New Roman" panose="02020603050405020304" pitchFamily="18" charset="0"/>
              </a:rPr>
              <a:t>+</a:t>
            </a:r>
            <a:r>
              <a:rPr lang="zh-CN" altLang="en-US" sz="2000" b="1" dirty="0">
                <a:solidFill>
                  <a:srgbClr val="002060"/>
                </a:solidFill>
                <a:latin typeface="Times New Roman" panose="02020603050405020304" pitchFamily="18" charset="0"/>
                <a:cs typeface="Times New Roman" panose="02020603050405020304" pitchFamily="18" charset="0"/>
              </a:rPr>
              <a:t>超静孔压</a:t>
            </a:r>
            <a:r>
              <a:rPr lang="en-US" altLang="zh-CN" sz="2000" b="1" i="1" dirty="0" err="1">
                <a:solidFill>
                  <a:srgbClr val="002060"/>
                </a:solidFill>
                <a:latin typeface="Times New Roman" panose="02020603050405020304" pitchFamily="18" charset="0"/>
                <a:cs typeface="Times New Roman" panose="02020603050405020304" pitchFamily="18" charset="0"/>
              </a:rPr>
              <a:t>u</a:t>
            </a:r>
            <a:r>
              <a:rPr lang="en-US" altLang="zh-CN" sz="2000" b="1" baseline="-25000" dirty="0" err="1">
                <a:solidFill>
                  <a:srgbClr val="002060"/>
                </a:solidFill>
                <a:latin typeface="Times New Roman" panose="02020603050405020304" pitchFamily="18" charset="0"/>
                <a:cs typeface="Times New Roman" panose="02020603050405020304" pitchFamily="18" charset="0"/>
              </a:rPr>
              <a:t>z,t</a:t>
            </a:r>
            <a:endParaRPr lang="en-US" altLang="zh-CN" sz="2000" b="1" dirty="0">
              <a:solidFill>
                <a:srgbClr val="002060"/>
              </a:solidFill>
              <a:latin typeface="Times New Roman" panose="02020603050405020304" pitchFamily="18" charset="0"/>
              <a:cs typeface="Times New Roman" panose="02020603050405020304" pitchFamily="18" charset="0"/>
            </a:endParaRPr>
          </a:p>
          <a:p>
            <a:pPr>
              <a:lnSpc>
                <a:spcPct val="150000"/>
              </a:lnSpc>
            </a:pPr>
            <a:endParaRPr lang="en-US" altLang="zh-CN" sz="2000" b="1" dirty="0">
              <a:solidFill>
                <a:srgbClr val="002060"/>
              </a:solidFill>
              <a:latin typeface="Times New Roman" panose="02020603050405020304" pitchFamily="18" charset="0"/>
              <a:cs typeface="Times New Roman" panose="02020603050405020304" pitchFamily="18" charset="0"/>
            </a:endParaRPr>
          </a:p>
          <a:p>
            <a:pPr>
              <a:lnSpc>
                <a:spcPct val="150000"/>
              </a:lnSpc>
              <a:spcBef>
                <a:spcPct val="0"/>
              </a:spcBef>
            </a:pPr>
            <a:r>
              <a:rPr lang="zh-CN" altLang="en-US" sz="2000" b="1" dirty="0">
                <a:solidFill>
                  <a:srgbClr val="002060"/>
                </a:solidFill>
                <a:latin typeface="Times New Roman" panose="02020603050405020304" pitchFamily="18" charset="0"/>
                <a:cs typeface="Times New Roman" panose="02020603050405020304" pitchFamily="18" charset="0"/>
              </a:rPr>
              <a:t>竖向有效应力  </a:t>
            </a:r>
            <a:r>
              <a:rPr lang="en-US" altLang="zh-CN" sz="2000" b="1" dirty="0">
                <a:solidFill>
                  <a:srgbClr val="002060"/>
                </a:solidFill>
                <a:latin typeface="Times New Roman" panose="02020603050405020304" pitchFamily="18" charset="0"/>
                <a:cs typeface="Times New Roman" panose="02020603050405020304" pitchFamily="18" charset="0"/>
              </a:rPr>
              <a:t>=  </a:t>
            </a:r>
            <a:r>
              <a:rPr lang="zh-CN" altLang="en-US" sz="2000" b="1" dirty="0">
                <a:solidFill>
                  <a:srgbClr val="002060"/>
                </a:solidFill>
                <a:latin typeface="Times New Roman" panose="02020603050405020304" pitchFamily="18" charset="0"/>
                <a:cs typeface="Times New Roman" panose="02020603050405020304" pitchFamily="18" charset="0"/>
              </a:rPr>
              <a:t>竖向有效附加应力 </a:t>
            </a:r>
            <a:r>
              <a:rPr lang="en-US" altLang="zh-CN" sz="2000" b="1" dirty="0">
                <a:solidFill>
                  <a:srgbClr val="002060"/>
                </a:solidFill>
                <a:latin typeface="Times New Roman" panose="02020603050405020304" pitchFamily="18" charset="0"/>
                <a:cs typeface="Times New Roman" panose="02020603050405020304" pitchFamily="18" charset="0"/>
              </a:rPr>
              <a:t>+</a:t>
            </a:r>
            <a:r>
              <a:rPr lang="zh-CN" altLang="en-US" sz="2000" b="1" dirty="0">
                <a:solidFill>
                  <a:srgbClr val="002060"/>
                </a:solidFill>
                <a:latin typeface="Times New Roman" panose="02020603050405020304" pitchFamily="18" charset="0"/>
                <a:cs typeface="Times New Roman" panose="02020603050405020304" pitchFamily="18" charset="0"/>
              </a:rPr>
              <a:t>自重应力 （竖向）</a:t>
            </a:r>
            <a:endParaRPr lang="en-US" altLang="zh-CN" sz="2000" b="1" dirty="0">
              <a:solidFill>
                <a:srgbClr val="002060"/>
              </a:solidFill>
              <a:latin typeface="Times New Roman" panose="02020603050405020304" pitchFamily="18" charset="0"/>
              <a:cs typeface="Times New Roman" panose="02020603050405020304" pitchFamily="18" charset="0"/>
            </a:endParaRPr>
          </a:p>
          <a:p>
            <a:pPr>
              <a:lnSpc>
                <a:spcPct val="150000"/>
              </a:lnSpc>
              <a:spcBef>
                <a:spcPts val="1800"/>
              </a:spcBef>
            </a:pPr>
            <a:r>
              <a:rPr lang="zh-CN" altLang="en-US" sz="2000" b="1" dirty="0">
                <a:solidFill>
                  <a:srgbClr val="002060"/>
                </a:solidFill>
                <a:latin typeface="Times New Roman" panose="02020603050405020304" pitchFamily="18" charset="0"/>
                <a:cs typeface="Times New Roman" panose="02020603050405020304" pitchFamily="18" charset="0"/>
              </a:rPr>
              <a:t>总应力  </a:t>
            </a:r>
            <a:r>
              <a:rPr lang="en-US" altLang="zh-CN" sz="2000" b="1" dirty="0">
                <a:solidFill>
                  <a:srgbClr val="002060"/>
                </a:solidFill>
                <a:latin typeface="Times New Roman" panose="02020603050405020304" pitchFamily="18" charset="0"/>
                <a:cs typeface="Times New Roman" panose="02020603050405020304" pitchFamily="18" charset="0"/>
              </a:rPr>
              <a:t>=  </a:t>
            </a:r>
            <a:r>
              <a:rPr lang="zh-CN" altLang="en-US" sz="2000" b="1" dirty="0">
                <a:solidFill>
                  <a:srgbClr val="002060"/>
                </a:solidFill>
                <a:latin typeface="Times New Roman" panose="02020603050405020304" pitchFamily="18" charset="0"/>
                <a:cs typeface="Times New Roman" panose="02020603050405020304" pitchFamily="18" charset="0"/>
              </a:rPr>
              <a:t>有效应力 </a:t>
            </a:r>
            <a:r>
              <a:rPr lang="en-US" altLang="zh-CN" sz="2000" b="1" dirty="0">
                <a:solidFill>
                  <a:srgbClr val="002060"/>
                </a:solidFill>
                <a:latin typeface="Times New Roman" panose="02020603050405020304" pitchFamily="18" charset="0"/>
                <a:cs typeface="Times New Roman" panose="02020603050405020304" pitchFamily="18" charset="0"/>
              </a:rPr>
              <a:t>+ </a:t>
            </a:r>
            <a:r>
              <a:rPr lang="zh-CN" altLang="en-US" sz="2000" b="1" dirty="0">
                <a:solidFill>
                  <a:srgbClr val="002060"/>
                </a:solidFill>
                <a:latin typeface="Times New Roman" panose="02020603050405020304" pitchFamily="18" charset="0"/>
                <a:cs typeface="Times New Roman" panose="02020603050405020304" pitchFamily="18" charset="0"/>
              </a:rPr>
              <a:t>孔隙水压力</a:t>
            </a:r>
            <a:endParaRPr lang="zh-CN" altLang="en-US" sz="2000" b="1" dirty="0">
              <a:solidFill>
                <a:srgbClr val="002060"/>
              </a:solidFill>
              <a:latin typeface="Times New Roman" panose="02020603050405020304" pitchFamily="18" charset="0"/>
              <a:cs typeface="Times New Roman" panose="02020603050405020304" pitchFamily="18" charset="0"/>
            </a:endParaRPr>
          </a:p>
        </p:txBody>
      </p:sp>
      <p:sp>
        <p:nvSpPr>
          <p:cNvPr id="95238" name="TextBox 4"/>
          <p:cNvSpPr txBox="1">
            <a:spLocks noChangeArrowheads="1"/>
          </p:cNvSpPr>
          <p:nvPr/>
        </p:nvSpPr>
        <p:spPr bwMode="auto">
          <a:xfrm>
            <a:off x="2169318" y="5615356"/>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rgbClr val="002060"/>
                </a:solidFill>
                <a:latin typeface="Times New Roman" panose="02020603050405020304" pitchFamily="18" charset="0"/>
                <a:cs typeface="Times New Roman" panose="02020603050405020304" pitchFamily="18" charset="0"/>
              </a:rPr>
              <a:t>太沙基固结方程解</a:t>
            </a:r>
            <a:endParaRPr lang="zh-CN" altLang="en-US" sz="2400" dirty="0">
              <a:solidFill>
                <a:srgbClr val="002060"/>
              </a:solidFill>
              <a:latin typeface="Times New Roman" panose="02020603050405020304" pitchFamily="18" charset="0"/>
              <a:cs typeface="Times New Roman" panose="02020603050405020304" pitchFamily="18" charset="0"/>
            </a:endParaRPr>
          </a:p>
        </p:txBody>
      </p:sp>
      <p:sp>
        <p:nvSpPr>
          <p:cNvPr id="6" name="上箭头 5"/>
          <p:cNvSpPr/>
          <p:nvPr/>
        </p:nvSpPr>
        <p:spPr>
          <a:xfrm>
            <a:off x="3275856" y="4984750"/>
            <a:ext cx="216644" cy="531813"/>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矩形 7"/>
          <p:cNvSpPr/>
          <p:nvPr/>
        </p:nvSpPr>
        <p:spPr>
          <a:xfrm>
            <a:off x="107950" y="1557337"/>
            <a:ext cx="4464050" cy="3311525"/>
          </a:xfrm>
          <a:prstGeom prst="rect">
            <a:avLst/>
          </a:prstGeom>
          <a:no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虚尾箭头 6"/>
          <p:cNvSpPr/>
          <p:nvPr/>
        </p:nvSpPr>
        <p:spPr>
          <a:xfrm>
            <a:off x="4067175" y="2781300"/>
            <a:ext cx="649288" cy="431800"/>
          </a:xfrm>
          <a:prstGeom prst="strip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2060"/>
              </a:solidFill>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fld id="{7599D838-D561-41CD-A9E1-585C050DA8FD}" type="slidenum">
              <a:rPr lang="zh-CN" altLang="en-US" sz="1200" smtClean="0">
                <a:latin typeface="Garamond" panose="02020404030301010803" pitchFamily="18" charset="0"/>
              </a:rPr>
            </a:fld>
            <a:endParaRPr lang="en-US" altLang="zh-CN" sz="1200">
              <a:latin typeface="Garamond" panose="02020404030301010803" pitchFamily="18" charset="0"/>
            </a:endParaRPr>
          </a:p>
        </p:txBody>
      </p:sp>
      <p:sp>
        <p:nvSpPr>
          <p:cNvPr id="1021034" name="Rectangle 106"/>
          <p:cNvSpPr>
            <a:spLocks noChangeArrowheads="1"/>
          </p:cNvSpPr>
          <p:nvPr/>
        </p:nvSpPr>
        <p:spPr bwMode="auto">
          <a:xfrm>
            <a:off x="838200" y="762000"/>
            <a:ext cx="23082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None/>
            </a:pPr>
            <a:r>
              <a:rPr lang="zh-CN" altLang="en-US" sz="2400" dirty="0" smtClean="0">
                <a:solidFill>
                  <a:srgbClr val="990033"/>
                </a:solidFill>
                <a:latin typeface="黑体" panose="02010609060101010101" pitchFamily="49" charset="-122"/>
                <a:ea typeface="黑体" panose="02010609060101010101" pitchFamily="49" charset="-122"/>
              </a:rPr>
              <a:t>试验过程和结果</a:t>
            </a:r>
            <a:endParaRPr lang="zh-CN" altLang="en-US" sz="2400" dirty="0">
              <a:solidFill>
                <a:srgbClr val="990033"/>
              </a:solidFill>
              <a:latin typeface="黑体" panose="02010609060101010101" pitchFamily="49" charset="-122"/>
              <a:ea typeface="黑体" panose="02010609060101010101" pitchFamily="49" charset="-122"/>
            </a:endParaRPr>
          </a:p>
        </p:txBody>
      </p:sp>
      <p:pic>
        <p:nvPicPr>
          <p:cNvPr id="101" name="图片 100" descr="C:\Users\Administrator\AppData\Roaming\Tencent\Users\857940855\QQ\WinTemp\RichOle\C6D]F2@GK%Y%}}V$4{V_`~U.png"/>
          <p:cNvPicPr/>
          <p:nvPr/>
        </p:nvPicPr>
        <p:blipFill rotWithShape="1">
          <a:blip r:embed="rId1">
            <a:extLst>
              <a:ext uri="{28A0092B-C50C-407E-A947-70E740481C1C}">
                <a14:useLocalDpi xmlns:a14="http://schemas.microsoft.com/office/drawing/2010/main" val="0"/>
              </a:ext>
            </a:extLst>
          </a:blip>
          <a:srcRect l="1462"/>
          <a:stretch>
            <a:fillRect/>
          </a:stretch>
        </p:blipFill>
        <p:spPr bwMode="auto">
          <a:xfrm>
            <a:off x="4191000" y="2453639"/>
            <a:ext cx="4495800" cy="3484245"/>
          </a:xfrm>
          <a:prstGeom prst="rect">
            <a:avLst/>
          </a:prstGeom>
          <a:noFill/>
          <a:ln>
            <a:noFill/>
          </a:ln>
        </p:spPr>
      </p:pic>
      <p:sp>
        <p:nvSpPr>
          <p:cNvPr id="8" name="矩形 7"/>
          <p:cNvSpPr/>
          <p:nvPr/>
        </p:nvSpPr>
        <p:spPr>
          <a:xfrm>
            <a:off x="609600" y="1447800"/>
            <a:ext cx="8001000" cy="1379545"/>
          </a:xfrm>
          <a:prstGeom prst="rect">
            <a:avLst/>
          </a:prstGeom>
        </p:spPr>
        <p:txBody>
          <a:bodyPr wrap="square">
            <a:spAutoFit/>
          </a:bodyPr>
          <a:lstStyle/>
          <a:p>
            <a:pPr marL="342900" indent="-342900" eaLnBrk="1" hangingPunct="1">
              <a:lnSpc>
                <a:spcPct val="120000"/>
              </a:lnSpc>
              <a:buFont typeface="Wingdings" panose="05000000000000000000" pitchFamily="2" charset="2"/>
              <a:buChar char="Ø"/>
              <a:defRPr/>
            </a:pPr>
            <a:r>
              <a:rPr lang="zh-CN" altLang="en-US" sz="2400" b="1" dirty="0">
                <a:latin typeface="Times New Roman" panose="02020603050405020304" pitchFamily="18" charset="0"/>
              </a:rPr>
              <a:t>土样在天然状态下或经过人工饱和后，进行逐级加压固结，以便测定各级压力</a:t>
            </a:r>
            <a:r>
              <a:rPr lang="en-US" altLang="zh-CN" sz="2400" b="1" i="1" dirty="0">
                <a:latin typeface="Times New Roman" panose="02020603050405020304" pitchFamily="18" charset="0"/>
              </a:rPr>
              <a:t>p</a:t>
            </a:r>
            <a:r>
              <a:rPr lang="en-US" altLang="zh-CN" sz="2400" b="1" i="1" baseline="-30000" dirty="0">
                <a:latin typeface="Times New Roman" panose="02020603050405020304" pitchFamily="18" charset="0"/>
              </a:rPr>
              <a:t>i</a:t>
            </a:r>
            <a:r>
              <a:rPr lang="zh-CN" altLang="en-US" sz="2400" b="1" dirty="0">
                <a:latin typeface="Times New Roman" panose="02020603050405020304" pitchFamily="18" charset="0"/>
              </a:rPr>
              <a:t>作用下土样压缩稳定后的孔隙比</a:t>
            </a:r>
            <a:r>
              <a:rPr lang="en-US" altLang="zh-CN" sz="2400" b="1" i="1" dirty="0" err="1">
                <a:latin typeface="Times New Roman" panose="02020603050405020304" pitchFamily="18" charset="0"/>
              </a:rPr>
              <a:t>e</a:t>
            </a:r>
            <a:r>
              <a:rPr lang="en-US" altLang="zh-CN" sz="2400" b="1" i="1" baseline="-30000" dirty="0" err="1">
                <a:latin typeface="Times New Roman" panose="02020603050405020304" pitchFamily="18" charset="0"/>
              </a:rPr>
              <a:t>i</a:t>
            </a:r>
            <a:r>
              <a:rPr lang="en-US" altLang="zh-CN" sz="2400" b="1" dirty="0">
                <a:latin typeface="Times New Roman" panose="02020603050405020304" pitchFamily="18" charset="0"/>
              </a:rPr>
              <a:t> </a:t>
            </a:r>
            <a:r>
              <a:rPr lang="zh-CN" altLang="en-US" sz="2400" b="1" dirty="0">
                <a:latin typeface="Times New Roman" panose="02020603050405020304" pitchFamily="18" charset="0"/>
              </a:rPr>
              <a:t>。</a:t>
            </a:r>
            <a:endParaRPr lang="zh-CN" altLang="en-US" sz="2400" b="1" dirty="0">
              <a:latin typeface="Times New Roman" panose="02020603050405020304" pitchFamily="18" charset="0"/>
            </a:endParaRPr>
          </a:p>
        </p:txBody>
      </p:sp>
      <p:sp>
        <p:nvSpPr>
          <p:cNvPr id="9" name="矩形 8"/>
          <p:cNvSpPr/>
          <p:nvPr/>
        </p:nvSpPr>
        <p:spPr>
          <a:xfrm>
            <a:off x="609600" y="3276600"/>
            <a:ext cx="3124200" cy="2342244"/>
          </a:xfrm>
          <a:prstGeom prst="rect">
            <a:avLst/>
          </a:prstGeom>
        </p:spPr>
        <p:txBody>
          <a:bodyPr wrap="square">
            <a:spAutoFit/>
          </a:bodyPr>
          <a:lstStyle/>
          <a:p>
            <a:pPr marL="342900" indent="-342900" eaLnBrk="1" hangingPunct="1">
              <a:lnSpc>
                <a:spcPct val="150000"/>
              </a:lnSpc>
              <a:buFont typeface="Wingdings" panose="05000000000000000000" pitchFamily="2" charset="2"/>
              <a:buChar char="l"/>
              <a:defRPr/>
            </a:pPr>
            <a:r>
              <a:rPr lang="zh-CN" altLang="en-US" b="1" dirty="0">
                <a:latin typeface="Times New Roman" panose="02020603050405020304" pitchFamily="18" charset="0"/>
              </a:rPr>
              <a:t>设土样的初始高度为</a:t>
            </a:r>
            <a:r>
              <a:rPr lang="en-US" altLang="zh-CN" b="1" i="1" dirty="0">
                <a:latin typeface="Times New Roman" panose="02020603050405020304" pitchFamily="18" charset="0"/>
              </a:rPr>
              <a:t>H</a:t>
            </a:r>
            <a:r>
              <a:rPr lang="en-US" altLang="zh-CN" b="1" baseline="-30000" dirty="0">
                <a:latin typeface="Times New Roman" panose="02020603050405020304" pitchFamily="18" charset="0"/>
              </a:rPr>
              <a:t>0</a:t>
            </a:r>
            <a:r>
              <a:rPr lang="zh-CN" altLang="en-US" b="1" dirty="0" smtClean="0">
                <a:latin typeface="Times New Roman" panose="02020603050405020304" pitchFamily="18" charset="0"/>
              </a:rPr>
              <a:t>，</a:t>
            </a:r>
            <a:endParaRPr lang="en-US" altLang="zh-CN" b="1" dirty="0" smtClean="0">
              <a:latin typeface="Times New Roman" panose="02020603050405020304" pitchFamily="18" charset="0"/>
            </a:endParaRPr>
          </a:p>
          <a:p>
            <a:pPr marL="342900" indent="-342900" eaLnBrk="1" hangingPunct="1">
              <a:lnSpc>
                <a:spcPct val="150000"/>
              </a:lnSpc>
              <a:buFont typeface="Wingdings" panose="05000000000000000000" pitchFamily="2" charset="2"/>
              <a:buChar char="l"/>
              <a:defRPr/>
            </a:pPr>
            <a:r>
              <a:rPr lang="zh-CN" altLang="en-US" b="1" dirty="0" smtClean="0">
                <a:latin typeface="Times New Roman" panose="02020603050405020304" pitchFamily="18" charset="0"/>
              </a:rPr>
              <a:t>受</a:t>
            </a:r>
            <a:r>
              <a:rPr lang="zh-CN" altLang="en-US" b="1" dirty="0">
                <a:latin typeface="Times New Roman" panose="02020603050405020304" pitchFamily="18" charset="0"/>
              </a:rPr>
              <a:t>压后土样高度为</a:t>
            </a:r>
            <a:r>
              <a:rPr lang="en-US" altLang="zh-CN" b="1" i="1" dirty="0">
                <a:latin typeface="Times New Roman" panose="02020603050405020304" pitchFamily="18" charset="0"/>
              </a:rPr>
              <a:t>H</a:t>
            </a:r>
            <a:r>
              <a:rPr lang="en-US" altLang="zh-CN" b="1" i="1" baseline="-30000" dirty="0">
                <a:latin typeface="Times New Roman" panose="02020603050405020304" pitchFamily="18" charset="0"/>
              </a:rPr>
              <a:t>i </a:t>
            </a:r>
            <a:r>
              <a:rPr lang="zh-CN" altLang="en-US" b="1" dirty="0" smtClean="0">
                <a:latin typeface="Times New Roman" panose="02020603050405020304" pitchFamily="18" charset="0"/>
              </a:rPr>
              <a:t>，</a:t>
            </a:r>
            <a:endParaRPr lang="en-US" altLang="zh-CN" b="1" dirty="0" smtClean="0">
              <a:latin typeface="Times New Roman" panose="02020603050405020304" pitchFamily="18" charset="0"/>
            </a:endParaRPr>
          </a:p>
          <a:p>
            <a:pPr marL="342900" indent="-342900" eaLnBrk="1" hangingPunct="1">
              <a:lnSpc>
                <a:spcPct val="150000"/>
              </a:lnSpc>
              <a:buFont typeface="Wingdings" panose="05000000000000000000" pitchFamily="2" charset="2"/>
              <a:buChar char="l"/>
              <a:defRPr/>
            </a:pPr>
            <a:r>
              <a:rPr lang="zh-CN" altLang="en-US" b="1" dirty="0" smtClean="0">
                <a:latin typeface="Times New Roman" panose="02020603050405020304" pitchFamily="18" charset="0"/>
              </a:rPr>
              <a:t>则</a:t>
            </a:r>
            <a:r>
              <a:rPr lang="en-US" altLang="zh-CN" b="1" i="1" dirty="0">
                <a:latin typeface="Times New Roman" panose="02020603050405020304" pitchFamily="18" charset="0"/>
              </a:rPr>
              <a:t>H</a:t>
            </a:r>
            <a:r>
              <a:rPr lang="en-US" altLang="zh-CN" b="1" i="1" baseline="-30000" dirty="0">
                <a:latin typeface="Times New Roman" panose="02020603050405020304" pitchFamily="18" charset="0"/>
              </a:rPr>
              <a:t>i </a:t>
            </a:r>
            <a:r>
              <a:rPr lang="en-US" altLang="zh-CN" b="1" dirty="0">
                <a:latin typeface="Times New Roman" panose="02020603050405020304" pitchFamily="18" charset="0"/>
              </a:rPr>
              <a:t>=</a:t>
            </a:r>
            <a:r>
              <a:rPr lang="en-US" altLang="zh-CN" b="1" i="1" dirty="0">
                <a:latin typeface="Times New Roman" panose="02020603050405020304" pitchFamily="18" charset="0"/>
              </a:rPr>
              <a:t> H</a:t>
            </a:r>
            <a:r>
              <a:rPr lang="en-US" altLang="zh-CN" b="1" baseline="-30000" dirty="0">
                <a:latin typeface="Times New Roman" panose="02020603050405020304" pitchFamily="18" charset="0"/>
              </a:rPr>
              <a:t>0</a:t>
            </a:r>
            <a:r>
              <a:rPr lang="en-US" altLang="zh-CN" b="1" dirty="0">
                <a:latin typeface="Times New Roman" panose="02020603050405020304" pitchFamily="18" charset="0"/>
              </a:rPr>
              <a:t>—</a:t>
            </a:r>
            <a:r>
              <a:rPr lang="en-US" altLang="zh-CN" b="1" dirty="0" err="1">
                <a:latin typeface="Times New Roman" panose="02020603050405020304" pitchFamily="18" charset="0"/>
              </a:rPr>
              <a:t>Δ</a:t>
            </a:r>
            <a:r>
              <a:rPr lang="en-US" altLang="zh-CN" b="1" i="1" dirty="0" err="1">
                <a:latin typeface="Times New Roman" panose="02020603050405020304" pitchFamily="18" charset="0"/>
              </a:rPr>
              <a:t>H</a:t>
            </a:r>
            <a:r>
              <a:rPr lang="en-US" altLang="zh-CN" b="1" i="1" baseline="-30000" dirty="0" err="1">
                <a:latin typeface="Times New Roman" panose="02020603050405020304" pitchFamily="18" charset="0"/>
              </a:rPr>
              <a:t>i</a:t>
            </a:r>
            <a:r>
              <a:rPr lang="en-US" altLang="zh-CN" b="1" i="1" baseline="-30000" dirty="0">
                <a:latin typeface="Times New Roman" panose="02020603050405020304" pitchFamily="18" charset="0"/>
              </a:rPr>
              <a:t> </a:t>
            </a:r>
            <a:r>
              <a:rPr lang="zh-CN" altLang="en-US" b="1" dirty="0">
                <a:latin typeface="Times New Roman" panose="02020603050405020304" pitchFamily="18" charset="0"/>
              </a:rPr>
              <a:t>，</a:t>
            </a:r>
            <a:r>
              <a:rPr lang="en-US" altLang="zh-CN" b="1" dirty="0" err="1">
                <a:latin typeface="Times New Roman" panose="02020603050405020304" pitchFamily="18" charset="0"/>
              </a:rPr>
              <a:t>Δ</a:t>
            </a:r>
            <a:r>
              <a:rPr lang="en-US" altLang="zh-CN" b="1" i="1" dirty="0" err="1">
                <a:latin typeface="Times New Roman" panose="02020603050405020304" pitchFamily="18" charset="0"/>
              </a:rPr>
              <a:t>H</a:t>
            </a:r>
            <a:r>
              <a:rPr lang="en-US" altLang="zh-CN" b="1" i="1" baseline="-30000" dirty="0" err="1">
                <a:latin typeface="Times New Roman" panose="02020603050405020304" pitchFamily="18" charset="0"/>
              </a:rPr>
              <a:t>i</a:t>
            </a:r>
            <a:r>
              <a:rPr lang="zh-CN" altLang="en-US" b="1" dirty="0">
                <a:latin typeface="Times New Roman" panose="02020603050405020304" pitchFamily="18" charset="0"/>
              </a:rPr>
              <a:t>为外压力</a:t>
            </a:r>
            <a:r>
              <a:rPr lang="en-US" altLang="zh-CN" b="1" i="1" dirty="0">
                <a:latin typeface="Times New Roman" panose="02020603050405020304" pitchFamily="18" charset="0"/>
              </a:rPr>
              <a:t>p</a:t>
            </a:r>
            <a:r>
              <a:rPr lang="en-US" altLang="zh-CN" b="1" i="1" baseline="-30000" dirty="0">
                <a:latin typeface="Times New Roman" panose="02020603050405020304" pitchFamily="18" charset="0"/>
              </a:rPr>
              <a:t>i</a:t>
            </a:r>
            <a:r>
              <a:rPr lang="zh-CN" altLang="en-US" b="1" dirty="0">
                <a:latin typeface="Times New Roman" panose="02020603050405020304" pitchFamily="18" charset="0"/>
              </a:rPr>
              <a:t>作用下土样的稳定压缩量。</a:t>
            </a:r>
            <a:endParaRPr lang="zh-CN" altLang="en-US" b="1" dirty="0">
              <a:latin typeface="Times New Roman" panose="02020603050405020304" pitchFamily="18" charset="0"/>
            </a:endParaRPr>
          </a:p>
        </p:txBody>
      </p:sp>
      <p:sp>
        <p:nvSpPr>
          <p:cNvPr id="104" name="Rectangle 6"/>
          <p:cNvSpPr>
            <a:spLocks noChangeArrowheads="1"/>
          </p:cNvSpPr>
          <p:nvPr/>
        </p:nvSpPr>
        <p:spPr bwMode="auto">
          <a:xfrm>
            <a:off x="0" y="0"/>
            <a:ext cx="525780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b="1" dirty="0">
                <a:solidFill>
                  <a:srgbClr val="FF3300"/>
                </a:solidFill>
                <a:latin typeface="Times New Roman" panose="02020603050405020304" pitchFamily="18" charset="0"/>
                <a:ea typeface="+mj-ea"/>
                <a:cs typeface="Times New Roman" panose="02020603050405020304" pitchFamily="18" charset="0"/>
              </a:rPr>
              <a:t>§4</a:t>
            </a:r>
            <a:r>
              <a:rPr lang="en-US" altLang="zh-CN" sz="3200" b="1" dirty="0" smtClean="0">
                <a:solidFill>
                  <a:srgbClr val="FF3300"/>
                </a:solidFill>
                <a:latin typeface="Times New Roman" panose="02020603050405020304" pitchFamily="18" charset="0"/>
                <a:ea typeface="+mj-ea"/>
                <a:cs typeface="Times New Roman" panose="02020603050405020304" pitchFamily="18" charset="0"/>
              </a:rPr>
              <a:t>.2 </a:t>
            </a:r>
            <a:r>
              <a:rPr lang="zh-CN" altLang="en-US" sz="3200" b="1" dirty="0" smtClean="0">
                <a:solidFill>
                  <a:srgbClr val="FF3300"/>
                </a:solidFill>
                <a:latin typeface="Times New Roman" panose="02020603050405020304" pitchFamily="18" charset="0"/>
                <a:ea typeface="+mj-ea"/>
                <a:cs typeface="Times New Roman" panose="02020603050405020304" pitchFamily="18" charset="0"/>
              </a:rPr>
              <a:t>固结试验及压缩性指标</a:t>
            </a:r>
            <a:endParaRPr lang="zh-CN" altLang="en-US" sz="32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1034"/>
                                        </p:tgtEl>
                                        <p:attrNameLst>
                                          <p:attrName>style.visibility</p:attrName>
                                        </p:attrNameLst>
                                      </p:cBhvr>
                                      <p:to>
                                        <p:strVal val="visible"/>
                                      </p:to>
                                    </p:set>
                                    <p:animEffect transition="in" filter="wipe(left)">
                                      <p:cBhvr>
                                        <p:cTn id="7" dur="500"/>
                                        <p:tgtEl>
                                          <p:spTgt spid="102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10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subTitle" idx="4294967295"/>
          </p:nvPr>
        </p:nvSpPr>
        <p:spPr>
          <a:xfrm>
            <a:off x="323850" y="2997200"/>
            <a:ext cx="8496300" cy="1193800"/>
          </a:xfrm>
        </p:spPr>
        <p:txBody>
          <a:bodyPr/>
          <a:lstStyle/>
          <a:p>
            <a:pPr eaLnBrk="1" hangingPunct="1">
              <a:lnSpc>
                <a:spcPct val="120000"/>
              </a:lnSpc>
              <a:buFont typeface="Wingdings" panose="05000000000000000000" pitchFamily="2" charset="2"/>
              <a:buChar char="Ø"/>
              <a:defRPr/>
            </a:pPr>
            <a:r>
              <a:rPr lang="zh-CN" altLang="en-US" sz="2800" b="1" dirty="0" smtClean="0">
                <a:latin typeface="Times New Roman" panose="02020603050405020304" pitchFamily="18" charset="0"/>
              </a:rPr>
              <a:t> </a:t>
            </a:r>
            <a:r>
              <a:rPr lang="zh-CN" altLang="en-US" sz="2400" b="1" dirty="0" smtClean="0">
                <a:latin typeface="Times New Roman" panose="02020603050405020304" pitchFamily="18" charset="0"/>
              </a:rPr>
              <a:t>根据土粒体积</a:t>
            </a:r>
            <a:r>
              <a:rPr lang="en-US" altLang="zh-CN" sz="2400" b="1" i="1" dirty="0" smtClean="0">
                <a:latin typeface="Times New Roman" panose="02020603050405020304" pitchFamily="18" charset="0"/>
              </a:rPr>
              <a:t>V</a:t>
            </a:r>
            <a:r>
              <a:rPr lang="en-US" altLang="zh-CN" sz="2400" b="1" baseline="-30000" dirty="0" smtClean="0">
                <a:latin typeface="Times New Roman" panose="02020603050405020304" pitchFamily="18" charset="0"/>
              </a:rPr>
              <a:t>s</a:t>
            </a:r>
            <a:r>
              <a:rPr lang="zh-CN" altLang="en-US" sz="2400" b="1" dirty="0" smtClean="0">
                <a:latin typeface="Times New Roman" panose="02020603050405020304" pitchFamily="18" charset="0"/>
              </a:rPr>
              <a:t>不会变化和土样横截面积不变的两个条件，得出土颗粒的体积</a:t>
            </a:r>
            <a:endParaRPr lang="zh-CN" altLang="en-US" sz="2400" b="1" dirty="0" smtClean="0">
              <a:latin typeface="Times New Roman" panose="02020603050405020304" pitchFamily="18" charset="0"/>
            </a:endParaRPr>
          </a:p>
        </p:txBody>
      </p:sp>
      <p:graphicFrame>
        <p:nvGraphicFramePr>
          <p:cNvPr id="178179" name="Object 3"/>
          <p:cNvGraphicFramePr>
            <a:graphicFrameLocks noChangeAspect="1"/>
          </p:cNvGraphicFramePr>
          <p:nvPr/>
        </p:nvGraphicFramePr>
        <p:xfrm>
          <a:off x="5364163" y="5734050"/>
          <a:ext cx="2490787" cy="873125"/>
        </p:xfrm>
        <a:graphic>
          <a:graphicData uri="http://schemas.openxmlformats.org/presentationml/2006/ole">
            <mc:AlternateContent xmlns:mc="http://schemas.openxmlformats.org/markup-compatibility/2006">
              <mc:Choice xmlns:v="urn:schemas-microsoft-com:vml" Requires="v">
                <p:oleObj spid="_x0000_s51247" name="" r:id="rId1" imgW="928370" imgH="445135" progId="Equation.3">
                  <p:embed/>
                </p:oleObj>
              </mc:Choice>
              <mc:Fallback>
                <p:oleObj name="" r:id="rId1" imgW="928370" imgH="445135" progId="Equation.3">
                  <p:embed/>
                  <p:pic>
                    <p:nvPicPr>
                      <p:cNvPr id="0" name="Objec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5734050"/>
                        <a:ext cx="2490787" cy="873125"/>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8180" name="Object 4"/>
          <p:cNvGraphicFramePr>
            <a:graphicFrameLocks noChangeAspect="1"/>
          </p:cNvGraphicFramePr>
          <p:nvPr/>
        </p:nvGraphicFramePr>
        <p:xfrm>
          <a:off x="1908175" y="4437063"/>
          <a:ext cx="5392738" cy="873125"/>
        </p:xfrm>
        <a:graphic>
          <a:graphicData uri="http://schemas.openxmlformats.org/presentationml/2006/ole">
            <mc:AlternateContent xmlns:mc="http://schemas.openxmlformats.org/markup-compatibility/2006">
              <mc:Choice xmlns:v="urn:schemas-microsoft-com:vml" Requires="v">
                <p:oleObj spid="_x0000_s51248" name="" r:id="rId3" imgW="2006600" imgH="444500" progId="Equation.3">
                  <p:embed/>
                </p:oleObj>
              </mc:Choice>
              <mc:Fallback>
                <p:oleObj name="" r:id="rId3" imgW="2006600" imgH="4445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4437063"/>
                        <a:ext cx="5392738" cy="873125"/>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8181" name="Object 5"/>
          <p:cNvGraphicFramePr>
            <a:graphicFrameLocks noChangeAspect="1"/>
          </p:cNvGraphicFramePr>
          <p:nvPr/>
        </p:nvGraphicFramePr>
        <p:xfrm>
          <a:off x="1187450" y="5734050"/>
          <a:ext cx="3001963" cy="873125"/>
        </p:xfrm>
        <a:graphic>
          <a:graphicData uri="http://schemas.openxmlformats.org/presentationml/2006/ole">
            <mc:AlternateContent xmlns:mc="http://schemas.openxmlformats.org/markup-compatibility/2006">
              <mc:Choice xmlns:v="urn:schemas-microsoft-com:vml" Requires="v">
                <p:oleObj spid="_x0000_s51249" name="" r:id="rId5" imgW="1118870" imgH="445135" progId="Equation.3">
                  <p:embed/>
                </p:oleObj>
              </mc:Choice>
              <mc:Fallback>
                <p:oleObj name="" r:id="rId5" imgW="1118870" imgH="445135"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5734050"/>
                        <a:ext cx="3001963" cy="873125"/>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78182" name="Picture 6" descr="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418306"/>
            <a:ext cx="5245100" cy="259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0" y="0"/>
            <a:ext cx="525780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b="1" dirty="0">
                <a:solidFill>
                  <a:srgbClr val="FF3300"/>
                </a:solidFill>
                <a:latin typeface="Times New Roman" panose="02020603050405020304" pitchFamily="18" charset="0"/>
                <a:ea typeface="+mj-ea"/>
                <a:cs typeface="Times New Roman" panose="02020603050405020304" pitchFamily="18" charset="0"/>
              </a:rPr>
              <a:t>§4</a:t>
            </a:r>
            <a:r>
              <a:rPr lang="en-US" altLang="zh-CN" sz="3200" b="1" dirty="0" smtClean="0">
                <a:solidFill>
                  <a:srgbClr val="FF3300"/>
                </a:solidFill>
                <a:latin typeface="Times New Roman" panose="02020603050405020304" pitchFamily="18" charset="0"/>
                <a:ea typeface="+mj-ea"/>
                <a:cs typeface="Times New Roman" panose="02020603050405020304" pitchFamily="18" charset="0"/>
              </a:rPr>
              <a:t>.2 </a:t>
            </a:r>
            <a:r>
              <a:rPr lang="zh-CN" altLang="en-US" sz="3200" b="1" dirty="0" smtClean="0">
                <a:solidFill>
                  <a:srgbClr val="FF3300"/>
                </a:solidFill>
                <a:latin typeface="Times New Roman" panose="02020603050405020304" pitchFamily="18" charset="0"/>
                <a:ea typeface="+mj-ea"/>
                <a:cs typeface="Times New Roman" panose="02020603050405020304" pitchFamily="18" charset="0"/>
              </a:rPr>
              <a:t>固结试验及压缩性指标</a:t>
            </a:r>
            <a:endParaRPr lang="zh-CN" altLang="en-US" sz="32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subTitle" idx="4294967295"/>
          </p:nvPr>
        </p:nvSpPr>
        <p:spPr>
          <a:xfrm>
            <a:off x="457200" y="620713"/>
            <a:ext cx="8382000" cy="5551487"/>
          </a:xfrm>
        </p:spPr>
        <p:txBody>
          <a:bodyPr/>
          <a:lstStyle/>
          <a:p>
            <a:pPr eaLnBrk="1" hangingPunct="1">
              <a:lnSpc>
                <a:spcPct val="150000"/>
              </a:lnSpc>
              <a:buFont typeface="Wingdings" panose="05000000000000000000" pitchFamily="2" charset="2"/>
              <a:buChar char="Ø"/>
              <a:defRPr/>
            </a:pPr>
            <a:r>
              <a:rPr lang="zh-CN" altLang="en-US" sz="2800" b="1" dirty="0" smtClean="0"/>
              <a:t> </a:t>
            </a:r>
            <a:r>
              <a:rPr lang="zh-CN" altLang="en-US" sz="2400" b="1" dirty="0" smtClean="0">
                <a:latin typeface="Times New Roman" panose="02020603050405020304" pitchFamily="18" charset="0"/>
              </a:rPr>
              <a:t>任意荷载下的孔隙比</a:t>
            </a:r>
            <a:endParaRPr lang="zh-CN" altLang="en-US" sz="2400" b="1" dirty="0" smtClean="0">
              <a:latin typeface="Times New Roman" panose="02020603050405020304" pitchFamily="18" charset="0"/>
            </a:endParaRPr>
          </a:p>
          <a:p>
            <a:pPr eaLnBrk="1" hangingPunct="1">
              <a:lnSpc>
                <a:spcPct val="150000"/>
              </a:lnSpc>
              <a:buFont typeface="Wingdings" panose="05000000000000000000" pitchFamily="2" charset="2"/>
              <a:buChar char="Ø"/>
              <a:defRPr/>
            </a:pPr>
            <a:endParaRPr lang="zh-CN" altLang="en-US" sz="2400" b="1" dirty="0" smtClean="0">
              <a:latin typeface="Times New Roman" panose="02020603050405020304" pitchFamily="18" charset="0"/>
            </a:endParaRPr>
          </a:p>
          <a:p>
            <a:pPr eaLnBrk="1" hangingPunct="1">
              <a:lnSpc>
                <a:spcPct val="150000"/>
              </a:lnSpc>
              <a:buFont typeface="Wingdings" panose="05000000000000000000" pitchFamily="2" charset="2"/>
              <a:buChar char="Ø"/>
              <a:defRPr/>
            </a:pPr>
            <a:r>
              <a:rPr lang="zh-CN" altLang="en-US" sz="2400" b="1" dirty="0" smtClean="0">
                <a:latin typeface="Times New Roman" panose="02020603050405020304" pitchFamily="18" charset="0"/>
              </a:rPr>
              <a:t> 压缩曲线可按两种方式绘制：</a:t>
            </a:r>
            <a:endParaRPr lang="zh-CN" altLang="en-US" sz="2400" b="1" dirty="0" smtClean="0">
              <a:latin typeface="Times New Roman" panose="02020603050405020304" pitchFamily="18" charset="0"/>
            </a:endParaRPr>
          </a:p>
          <a:p>
            <a:pPr marL="0" indent="0" eaLnBrk="1" hangingPunct="1">
              <a:lnSpc>
                <a:spcPct val="150000"/>
              </a:lnSpc>
              <a:buNone/>
              <a:defRPr/>
            </a:pPr>
            <a:r>
              <a:rPr lang="zh-CN" altLang="en-US" sz="2400" b="1" dirty="0" smtClean="0">
                <a:latin typeface="Times New Roman" panose="02020603050405020304" pitchFamily="18" charset="0"/>
              </a:rPr>
              <a:t>     一种是采用普通直角坐标绘制的</a:t>
            </a:r>
            <a:r>
              <a:rPr lang="en-US" altLang="zh-CN" sz="2400" b="1" i="1" dirty="0" smtClean="0">
                <a:solidFill>
                  <a:srgbClr val="FF0000"/>
                </a:solidFill>
                <a:latin typeface="Times New Roman" panose="02020603050405020304" pitchFamily="18" charset="0"/>
              </a:rPr>
              <a:t>e-p</a:t>
            </a:r>
            <a:r>
              <a:rPr lang="zh-CN" altLang="en-US" sz="2400" b="1" dirty="0" smtClean="0">
                <a:solidFill>
                  <a:srgbClr val="FF0000"/>
                </a:solidFill>
                <a:latin typeface="Times New Roman" panose="02020603050405020304" pitchFamily="18" charset="0"/>
              </a:rPr>
              <a:t>曲线</a:t>
            </a:r>
            <a:r>
              <a:rPr lang="zh-CN" altLang="en-US" sz="2400" b="1" dirty="0" smtClean="0">
                <a:latin typeface="Times New Roman" panose="02020603050405020304" pitchFamily="18" charset="0"/>
              </a:rPr>
              <a:t>。</a:t>
            </a:r>
            <a:endParaRPr lang="zh-CN" altLang="en-US" sz="2400" b="1" dirty="0" smtClean="0">
              <a:latin typeface="Times New Roman" panose="02020603050405020304" pitchFamily="18" charset="0"/>
            </a:endParaRPr>
          </a:p>
          <a:p>
            <a:pPr marL="0" indent="0" eaLnBrk="1" hangingPunct="1">
              <a:lnSpc>
                <a:spcPct val="150000"/>
              </a:lnSpc>
              <a:buNone/>
              <a:defRPr/>
            </a:pPr>
            <a:r>
              <a:rPr lang="zh-CN" altLang="en-US" sz="2400" b="1" dirty="0" smtClean="0">
                <a:latin typeface="Times New Roman" panose="02020603050405020304" pitchFamily="18" charset="0"/>
              </a:rPr>
              <a:t>     另一种是横坐标取</a:t>
            </a:r>
            <a:r>
              <a:rPr lang="en-US" altLang="zh-CN" sz="2400" b="1" i="1" dirty="0" smtClean="0">
                <a:latin typeface="Times New Roman" panose="02020603050405020304" pitchFamily="18" charset="0"/>
              </a:rPr>
              <a:t>p</a:t>
            </a:r>
            <a:r>
              <a:rPr lang="zh-CN" altLang="en-US" sz="2400" b="1" dirty="0" smtClean="0">
                <a:latin typeface="Times New Roman" panose="02020603050405020304" pitchFamily="18" charset="0"/>
              </a:rPr>
              <a:t>的常用对数值，即采用半对数直角坐标绘制成</a:t>
            </a:r>
            <a:r>
              <a:rPr lang="en-US" altLang="zh-CN" sz="2400" b="1" i="1" dirty="0" smtClean="0">
                <a:solidFill>
                  <a:srgbClr val="FF0000"/>
                </a:solidFill>
                <a:latin typeface="Times New Roman" panose="02020603050405020304" pitchFamily="18" charset="0"/>
              </a:rPr>
              <a:t>e</a:t>
            </a:r>
            <a:r>
              <a:rPr lang="en-US" altLang="zh-CN" sz="2400" b="1" dirty="0" smtClean="0">
                <a:solidFill>
                  <a:srgbClr val="FF0000"/>
                </a:solidFill>
                <a:latin typeface="Times New Roman" panose="02020603050405020304" pitchFamily="18" charset="0"/>
              </a:rPr>
              <a:t>-</a:t>
            </a:r>
            <a:r>
              <a:rPr lang="en-US" altLang="zh-CN" sz="2400" b="1" dirty="0" err="1" smtClean="0">
                <a:solidFill>
                  <a:srgbClr val="FF0000"/>
                </a:solidFill>
                <a:latin typeface="Times New Roman" panose="02020603050405020304" pitchFamily="18" charset="0"/>
              </a:rPr>
              <a:t>lg</a:t>
            </a:r>
            <a:r>
              <a:rPr lang="en-US" altLang="zh-CN" sz="2400" b="1" i="1" dirty="0" err="1" smtClean="0">
                <a:solidFill>
                  <a:srgbClr val="FF0000"/>
                </a:solidFill>
                <a:latin typeface="Times New Roman" panose="02020603050405020304" pitchFamily="18" charset="0"/>
              </a:rPr>
              <a:t>p</a:t>
            </a:r>
            <a:r>
              <a:rPr lang="en-US" altLang="zh-CN" sz="2400" b="1" dirty="0" smtClean="0">
                <a:solidFill>
                  <a:srgbClr val="FF0000"/>
                </a:solidFill>
                <a:latin typeface="Times New Roman" panose="02020603050405020304" pitchFamily="18" charset="0"/>
              </a:rPr>
              <a:t> </a:t>
            </a:r>
            <a:r>
              <a:rPr lang="zh-CN" altLang="en-US" sz="2400" b="1" dirty="0" smtClean="0">
                <a:solidFill>
                  <a:srgbClr val="FF0000"/>
                </a:solidFill>
                <a:latin typeface="Times New Roman" panose="02020603050405020304" pitchFamily="18" charset="0"/>
              </a:rPr>
              <a:t>曲线</a:t>
            </a:r>
            <a:r>
              <a:rPr lang="zh-CN" altLang="en-US" sz="2400" b="1" dirty="0" smtClean="0">
                <a:latin typeface="Times New Roman" panose="02020603050405020304" pitchFamily="18" charset="0"/>
              </a:rPr>
              <a:t>。</a:t>
            </a:r>
            <a:endParaRPr lang="en-US" altLang="zh-CN" sz="2400" b="1" dirty="0" smtClean="0">
              <a:latin typeface="Times New Roman" panose="02020603050405020304" pitchFamily="18" charset="0"/>
            </a:endParaRPr>
          </a:p>
          <a:p>
            <a:pPr marL="0" indent="0" eaLnBrk="1" hangingPunct="1">
              <a:lnSpc>
                <a:spcPct val="150000"/>
              </a:lnSpc>
              <a:buNone/>
              <a:defRPr/>
            </a:pPr>
            <a:r>
              <a:rPr lang="en-US" altLang="zh-CN" sz="2400" b="1" dirty="0" smtClean="0">
                <a:latin typeface="Times New Roman" panose="02020603050405020304" pitchFamily="18" charset="0"/>
              </a:rPr>
              <a:t>     </a:t>
            </a:r>
            <a:r>
              <a:rPr lang="zh-CN" altLang="en-US" sz="2400" b="1" dirty="0" smtClean="0">
                <a:latin typeface="Times New Roman" panose="02020603050405020304" pitchFamily="18" charset="0"/>
              </a:rPr>
              <a:t>固结试验结果还可绘制试样压缩变形与时间平方根（或时间对数）关系曲线，可测定土的竖向固结系数，它是单向固结理论中表示固结速度的一个特性指标 。</a:t>
            </a:r>
            <a:endParaRPr lang="zh-CN" altLang="en-US" sz="2400" dirty="0" smtClean="0">
              <a:latin typeface="Times New Roman" panose="02020603050405020304" pitchFamily="18" charset="0"/>
            </a:endParaRPr>
          </a:p>
        </p:txBody>
      </p:sp>
      <p:graphicFrame>
        <p:nvGraphicFramePr>
          <p:cNvPr id="179203" name="Object 3"/>
          <p:cNvGraphicFramePr>
            <a:graphicFrameLocks noChangeAspect="1"/>
          </p:cNvGraphicFramePr>
          <p:nvPr/>
        </p:nvGraphicFramePr>
        <p:xfrm>
          <a:off x="4356100" y="620713"/>
          <a:ext cx="3816350" cy="947737"/>
        </p:xfrm>
        <a:graphic>
          <a:graphicData uri="http://schemas.openxmlformats.org/presentationml/2006/ole">
            <mc:AlternateContent xmlns:mc="http://schemas.openxmlformats.org/markup-compatibility/2006">
              <mc:Choice xmlns:v="urn:schemas-microsoft-com:vml" Requires="v">
                <p:oleObj spid="_x0000_s52242" name="" r:id="rId1" imgW="1348105" imgH="445135" progId="Equation.3">
                  <p:embed/>
                </p:oleObj>
              </mc:Choice>
              <mc:Fallback>
                <p:oleObj name="" r:id="rId1" imgW="1348105" imgH="445135" progId="Equation.3">
                  <p:embed/>
                  <p:pic>
                    <p:nvPicPr>
                      <p:cNvPr id="0" name="Objec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620713"/>
                        <a:ext cx="3816350" cy="947737"/>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6"/>
          <p:cNvSpPr>
            <a:spLocks noChangeArrowheads="1"/>
          </p:cNvSpPr>
          <p:nvPr/>
        </p:nvSpPr>
        <p:spPr bwMode="auto">
          <a:xfrm>
            <a:off x="0" y="0"/>
            <a:ext cx="525780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b="1" dirty="0">
                <a:solidFill>
                  <a:srgbClr val="FF3300"/>
                </a:solidFill>
                <a:latin typeface="Times New Roman" panose="02020603050405020304" pitchFamily="18" charset="0"/>
                <a:ea typeface="+mj-ea"/>
                <a:cs typeface="Times New Roman" panose="02020603050405020304" pitchFamily="18" charset="0"/>
              </a:rPr>
              <a:t>§4</a:t>
            </a:r>
            <a:r>
              <a:rPr lang="en-US" altLang="zh-CN" sz="3200" b="1" dirty="0" smtClean="0">
                <a:solidFill>
                  <a:srgbClr val="FF3300"/>
                </a:solidFill>
                <a:latin typeface="Times New Roman" panose="02020603050405020304" pitchFamily="18" charset="0"/>
                <a:ea typeface="+mj-ea"/>
                <a:cs typeface="Times New Roman" panose="02020603050405020304" pitchFamily="18" charset="0"/>
              </a:rPr>
              <a:t>.2 </a:t>
            </a:r>
            <a:r>
              <a:rPr lang="zh-CN" altLang="en-US" sz="3200" b="1" dirty="0" smtClean="0">
                <a:solidFill>
                  <a:srgbClr val="FF3300"/>
                </a:solidFill>
                <a:latin typeface="Times New Roman" panose="02020603050405020304" pitchFamily="18" charset="0"/>
                <a:ea typeface="+mj-ea"/>
                <a:cs typeface="Times New Roman" panose="02020603050405020304" pitchFamily="18" charset="0"/>
              </a:rPr>
              <a:t>固结试验及压缩性指标</a:t>
            </a:r>
            <a:endParaRPr lang="zh-CN" altLang="en-US" sz="32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subTitle" idx="4294967295"/>
          </p:nvPr>
        </p:nvSpPr>
        <p:spPr>
          <a:xfrm>
            <a:off x="304800" y="1143000"/>
            <a:ext cx="8497888" cy="4679950"/>
          </a:xfrm>
        </p:spPr>
        <p:txBody>
          <a:bodyPr/>
          <a:lstStyle/>
          <a:p>
            <a:pPr algn="just" eaLnBrk="1" hangingPunct="1">
              <a:lnSpc>
                <a:spcPct val="120000"/>
              </a:lnSpc>
              <a:buFont typeface="Wingdings" panose="05000000000000000000" pitchFamily="2" charset="2"/>
              <a:buChar char="Ø"/>
              <a:defRPr/>
            </a:pPr>
            <a:r>
              <a:rPr lang="zh-CN" altLang="en-US" b="1" dirty="0" smtClean="0">
                <a:solidFill>
                  <a:schemeClr val="hlink"/>
                </a:solidFill>
              </a:rPr>
              <a:t> </a:t>
            </a:r>
            <a:r>
              <a:rPr lang="zh-CN" altLang="en-US" sz="2400" b="1" dirty="0" smtClean="0">
                <a:solidFill>
                  <a:srgbClr val="FF0000"/>
                </a:solidFill>
                <a:latin typeface="Times New Roman" panose="02020603050405020304" pitchFamily="18" charset="0"/>
              </a:rPr>
              <a:t>土的压缩系数：</a:t>
            </a:r>
            <a:r>
              <a:rPr lang="zh-CN" altLang="en-US" sz="2400" b="1" dirty="0" smtClean="0">
                <a:latin typeface="Times New Roman" panose="02020603050405020304" pitchFamily="18" charset="0"/>
              </a:rPr>
              <a:t>土体在侧限条件下孔隙比减小量与有效压应力增量的比值，即</a:t>
            </a:r>
            <a:r>
              <a:rPr lang="en-US" altLang="zh-CN" sz="2400" b="1" i="1" dirty="0" smtClean="0">
                <a:latin typeface="Times New Roman" panose="02020603050405020304" pitchFamily="18" charset="0"/>
              </a:rPr>
              <a:t>e-p</a:t>
            </a:r>
            <a:r>
              <a:rPr lang="zh-CN" altLang="en-US" sz="2400" b="1" dirty="0" smtClean="0">
                <a:latin typeface="Times New Roman" panose="02020603050405020304" pitchFamily="18" charset="0"/>
              </a:rPr>
              <a:t>曲线中某一压力段的割线斜率；</a:t>
            </a:r>
            <a:endParaRPr lang="zh-CN" altLang="en-US" sz="2400" b="1" dirty="0" smtClean="0">
              <a:latin typeface="Times New Roman" panose="02020603050405020304" pitchFamily="18" charset="0"/>
            </a:endParaRPr>
          </a:p>
          <a:p>
            <a:pPr algn="just" eaLnBrk="1" hangingPunct="1">
              <a:lnSpc>
                <a:spcPct val="120000"/>
              </a:lnSpc>
              <a:buFont typeface="Wingdings" panose="05000000000000000000" pitchFamily="2" charset="2"/>
              <a:buChar char="Ø"/>
              <a:defRPr/>
            </a:pPr>
            <a:r>
              <a:rPr lang="zh-CN" altLang="en-US" sz="2400" b="1" dirty="0" smtClean="0">
                <a:solidFill>
                  <a:srgbClr val="FFFF00"/>
                </a:solidFill>
                <a:latin typeface="Times New Roman" panose="02020603050405020304" pitchFamily="18" charset="0"/>
              </a:rPr>
              <a:t> </a:t>
            </a:r>
            <a:r>
              <a:rPr lang="zh-CN" altLang="en-US" sz="2400" b="1" dirty="0" smtClean="0">
                <a:solidFill>
                  <a:srgbClr val="FF0000"/>
                </a:solidFill>
                <a:latin typeface="Times New Roman" panose="02020603050405020304" pitchFamily="18" charset="0"/>
              </a:rPr>
              <a:t>土的压缩性可用图中割线</a:t>
            </a:r>
            <a:r>
              <a:rPr lang="en-US" altLang="zh-CN" sz="2400" b="1" i="1" dirty="0" smtClean="0">
                <a:solidFill>
                  <a:srgbClr val="FF0000"/>
                </a:solidFill>
                <a:latin typeface="Times New Roman" panose="02020603050405020304" pitchFamily="18" charset="0"/>
              </a:rPr>
              <a:t>M</a:t>
            </a:r>
            <a:r>
              <a:rPr lang="en-US" altLang="zh-CN" sz="2400" b="1" baseline="-30000" dirty="0" smtClean="0">
                <a:solidFill>
                  <a:srgbClr val="FF0000"/>
                </a:solidFill>
                <a:latin typeface="Times New Roman" panose="02020603050405020304" pitchFamily="18" charset="0"/>
              </a:rPr>
              <a:t>1</a:t>
            </a:r>
            <a:r>
              <a:rPr lang="en-US" altLang="zh-CN" sz="2400" b="1" i="1" dirty="0" smtClean="0">
                <a:solidFill>
                  <a:srgbClr val="FF0000"/>
                </a:solidFill>
                <a:latin typeface="Times New Roman" panose="02020603050405020304" pitchFamily="18" charset="0"/>
              </a:rPr>
              <a:t>M</a:t>
            </a:r>
            <a:r>
              <a:rPr lang="en-US" altLang="zh-CN" sz="2400" b="1" baseline="-30000" dirty="0" smtClean="0">
                <a:solidFill>
                  <a:srgbClr val="FF0000"/>
                </a:solidFill>
                <a:latin typeface="Times New Roman" panose="02020603050405020304" pitchFamily="18" charset="0"/>
              </a:rPr>
              <a:t>2</a:t>
            </a:r>
            <a:r>
              <a:rPr lang="en-US" altLang="zh-CN" sz="2400" b="1" baseline="-30000" dirty="0" smtClean="0">
                <a:solidFill>
                  <a:srgbClr val="FF0000"/>
                </a:solidFill>
                <a:effectLst>
                  <a:outerShdw blurRad="38100" dist="38100" dir="2700000" algn="tl">
                    <a:srgbClr val="FFFFFF"/>
                  </a:outerShdw>
                </a:effectLst>
                <a:latin typeface="Times New Roman" panose="02020603050405020304" pitchFamily="18" charset="0"/>
              </a:rPr>
              <a:t> </a:t>
            </a:r>
            <a:r>
              <a:rPr lang="zh-CN" altLang="en-US" sz="2400" b="1" dirty="0" smtClean="0">
                <a:latin typeface="Times New Roman" panose="02020603050405020304" pitchFamily="18" charset="0"/>
              </a:rPr>
              <a:t>的斜率表示。设割线与横坐标的夹角为</a:t>
            </a:r>
            <a:r>
              <a:rPr lang="zh-CN" altLang="en-US" sz="2400" b="1" dirty="0" smtClean="0">
                <a:latin typeface="Times New Roman" panose="02020603050405020304" pitchFamily="18" charset="0"/>
                <a:sym typeface="Symbol" panose="05050102010706020507" pitchFamily="18" charset="2"/>
              </a:rPr>
              <a:t></a:t>
            </a:r>
            <a:r>
              <a:rPr lang="zh-CN" altLang="en-US" sz="2400" b="1" dirty="0" smtClean="0">
                <a:latin typeface="Times New Roman" panose="02020603050405020304" pitchFamily="18" charset="0"/>
              </a:rPr>
              <a:t>，则：</a:t>
            </a:r>
            <a:endParaRPr lang="en-US" altLang="zh-CN" sz="2400" b="1" dirty="0" smtClean="0">
              <a:latin typeface="Times New Roman" panose="02020603050405020304" pitchFamily="18" charset="0"/>
            </a:endParaRPr>
          </a:p>
          <a:p>
            <a:pPr algn="just" eaLnBrk="1" hangingPunct="1">
              <a:lnSpc>
                <a:spcPct val="120000"/>
              </a:lnSpc>
              <a:buFont typeface="Wingdings" panose="05000000000000000000" pitchFamily="2" charset="2"/>
              <a:buChar char="Ø"/>
              <a:defRPr/>
            </a:pPr>
            <a:endParaRPr lang="en-US" altLang="zh-CN" sz="2400" b="1" dirty="0">
              <a:latin typeface="Times New Roman" panose="02020603050405020304" pitchFamily="18" charset="0"/>
            </a:endParaRPr>
          </a:p>
          <a:p>
            <a:pPr algn="just" eaLnBrk="1" hangingPunct="1">
              <a:lnSpc>
                <a:spcPct val="120000"/>
              </a:lnSpc>
              <a:buFont typeface="Wingdings" panose="05000000000000000000" pitchFamily="2" charset="2"/>
              <a:buChar char="Ø"/>
              <a:defRPr/>
            </a:pPr>
            <a:endParaRPr lang="en-US" altLang="zh-CN" sz="2400" b="1" dirty="0" smtClean="0">
              <a:latin typeface="Times New Roman" panose="02020603050405020304" pitchFamily="18" charset="0"/>
            </a:endParaRPr>
          </a:p>
          <a:p>
            <a:pPr algn="just" eaLnBrk="1" hangingPunct="1">
              <a:lnSpc>
                <a:spcPct val="120000"/>
              </a:lnSpc>
              <a:buFont typeface="Wingdings" panose="05000000000000000000" pitchFamily="2" charset="2"/>
              <a:buChar char="Ø"/>
              <a:defRPr/>
            </a:pPr>
            <a:r>
              <a:rPr lang="zh-CN" altLang="en-US" sz="2400" b="1" dirty="0">
                <a:latin typeface="Times New Roman" panose="02020603050405020304" pitchFamily="18" charset="0"/>
              </a:rPr>
              <a:t>曲线上任一点的切线斜率</a:t>
            </a:r>
            <a:r>
              <a:rPr lang="en-US" altLang="zh-CN" sz="2400" b="1" i="1" dirty="0">
                <a:latin typeface="Times New Roman" panose="02020603050405020304" pitchFamily="18" charset="0"/>
              </a:rPr>
              <a:t>a</a:t>
            </a:r>
            <a:r>
              <a:rPr lang="zh-CN" altLang="en-US" sz="2400" b="1" dirty="0">
                <a:latin typeface="Times New Roman" panose="02020603050405020304" pitchFamily="18" charset="0"/>
              </a:rPr>
              <a:t>就</a:t>
            </a:r>
            <a:r>
              <a:rPr lang="zh-CN" altLang="en-US" sz="2400" b="1" dirty="0" smtClean="0">
                <a:latin typeface="Times New Roman" panose="02020603050405020304" pitchFamily="18" charset="0"/>
              </a:rPr>
              <a:t>表示</a:t>
            </a:r>
            <a:endParaRPr lang="en-US" altLang="zh-CN" sz="2400" b="1" dirty="0" smtClean="0">
              <a:latin typeface="Times New Roman" panose="02020603050405020304" pitchFamily="18" charset="0"/>
            </a:endParaRPr>
          </a:p>
          <a:p>
            <a:pPr marL="0" indent="0" algn="just" eaLnBrk="1" hangingPunct="1">
              <a:lnSpc>
                <a:spcPct val="120000"/>
              </a:lnSpc>
              <a:buNone/>
              <a:defRPr/>
            </a:pPr>
            <a:r>
              <a:rPr lang="zh-CN" altLang="en-US" sz="2400" b="1" dirty="0" smtClean="0">
                <a:latin typeface="Times New Roman" panose="02020603050405020304" pitchFamily="18" charset="0"/>
              </a:rPr>
              <a:t>相应</a:t>
            </a:r>
            <a:r>
              <a:rPr lang="zh-CN" altLang="en-US" sz="2400" b="1" dirty="0">
                <a:latin typeface="Times New Roman" panose="02020603050405020304" pitchFamily="18" charset="0"/>
              </a:rPr>
              <a:t>于压力</a:t>
            </a:r>
            <a:r>
              <a:rPr lang="en-US" altLang="zh-CN" sz="2400" b="1" i="1" dirty="0">
                <a:latin typeface="Times New Roman" panose="02020603050405020304" pitchFamily="18" charset="0"/>
              </a:rPr>
              <a:t>p</a:t>
            </a:r>
            <a:r>
              <a:rPr lang="zh-CN" altLang="en-US" sz="2400" b="1" dirty="0">
                <a:latin typeface="Times New Roman" panose="02020603050405020304" pitchFamily="18" charset="0"/>
              </a:rPr>
              <a:t>作用下土的压缩性</a:t>
            </a:r>
            <a:r>
              <a:rPr lang="zh-CN" altLang="en-US" sz="2400" b="1" dirty="0" smtClean="0">
                <a:latin typeface="Times New Roman" panose="02020603050405020304" pitchFamily="18" charset="0"/>
              </a:rPr>
              <a:t>：</a:t>
            </a:r>
            <a:endParaRPr lang="en-US" altLang="zh-CN" sz="2400" b="1" dirty="0" smtClean="0">
              <a:latin typeface="Times New Roman" panose="02020603050405020304" pitchFamily="18" charset="0"/>
            </a:endParaRPr>
          </a:p>
          <a:p>
            <a:pPr marL="0" indent="0" algn="just" eaLnBrk="1" hangingPunct="1">
              <a:lnSpc>
                <a:spcPct val="120000"/>
              </a:lnSpc>
              <a:buNone/>
              <a:defRPr/>
            </a:pPr>
            <a:r>
              <a:rPr lang="zh-CN" altLang="en-US" sz="2400" b="1" dirty="0" smtClean="0">
                <a:latin typeface="Times New Roman" panose="02020603050405020304" pitchFamily="18" charset="0"/>
              </a:rPr>
              <a:t>     </a:t>
            </a:r>
            <a:r>
              <a:rPr lang="en-US" altLang="zh-CN" sz="2400" b="1" dirty="0">
                <a:latin typeface="Times New Roman" panose="02020603050405020304" pitchFamily="18" charset="0"/>
              </a:rPr>
              <a:t>a=-</a:t>
            </a:r>
            <a:r>
              <a:rPr lang="en-US" altLang="zh-CN" sz="2400" b="1" dirty="0" smtClean="0">
                <a:latin typeface="Times New Roman" panose="02020603050405020304" pitchFamily="18" charset="0"/>
              </a:rPr>
              <a:t>de/</a:t>
            </a:r>
            <a:r>
              <a:rPr lang="en-US" altLang="zh-CN" sz="2400" b="1" dirty="0" err="1" smtClean="0">
                <a:latin typeface="Times New Roman" panose="02020603050405020304" pitchFamily="18" charset="0"/>
              </a:rPr>
              <a:t>dp</a:t>
            </a:r>
            <a:endParaRPr lang="en-US" altLang="zh-CN" sz="2400" b="1" dirty="0">
              <a:latin typeface="Times New Roman" panose="02020603050405020304" pitchFamily="18" charset="0"/>
            </a:endParaRPr>
          </a:p>
        </p:txBody>
      </p:sp>
      <p:sp>
        <p:nvSpPr>
          <p:cNvPr id="166915" name="Rectangle 3"/>
          <p:cNvSpPr>
            <a:spLocks noChangeArrowheads="1"/>
          </p:cNvSpPr>
          <p:nvPr/>
        </p:nvSpPr>
        <p:spPr bwMode="auto">
          <a:xfrm>
            <a:off x="1981200" y="525653"/>
            <a:ext cx="4152099" cy="523220"/>
          </a:xfrm>
          <a:prstGeom prst="rect">
            <a:avLst/>
          </a:prstGeom>
          <a:solidFill>
            <a:srgbClr val="FFC000"/>
          </a:solidFill>
          <a:ln>
            <a:noFill/>
          </a:ln>
          <a:effectLst/>
        </p:spPr>
        <p:txBody>
          <a:bodyPr wrap="none">
            <a:spAutoFit/>
          </a:bodyPr>
          <a:lstStyle/>
          <a:p>
            <a:pPr eaLnBrk="1" hangingPunct="1">
              <a:spcBef>
                <a:spcPct val="20000"/>
              </a:spcBef>
              <a:buClr>
                <a:schemeClr val="hlink"/>
              </a:buClr>
              <a:buSzPct val="90000"/>
              <a:buFont typeface="Wingdings" panose="05000000000000000000" pitchFamily="2" charset="2"/>
              <a:buNone/>
              <a:defRPr/>
            </a:pPr>
            <a:r>
              <a:rPr kumimoji="0" lang="zh-CN" altLang="en-US" sz="2800" b="1" dirty="0" smtClean="0">
                <a:latin typeface="Arial" panose="020B0604020202020204" pitchFamily="34" charset="0"/>
                <a:ea typeface="宋体" panose="02010600030101010101" pitchFamily="2" charset="-122"/>
              </a:rPr>
              <a:t>土</a:t>
            </a:r>
            <a:r>
              <a:rPr kumimoji="0" lang="zh-CN" altLang="en-US" sz="2800" b="1" dirty="0">
                <a:latin typeface="Arial" panose="020B0604020202020204" pitchFamily="34" charset="0"/>
                <a:ea typeface="宋体" panose="02010600030101010101" pitchFamily="2" charset="-122"/>
              </a:rPr>
              <a:t>的压缩系数和压缩指数</a:t>
            </a:r>
            <a:endParaRPr kumimoji="0" lang="zh-CN" altLang="en-US" sz="2800" b="1" dirty="0">
              <a:latin typeface="Arial" panose="020B0604020202020204" pitchFamily="34" charset="0"/>
              <a:ea typeface="宋体" panose="02010600030101010101" pitchFamily="2" charset="-122"/>
            </a:endParaRPr>
          </a:p>
        </p:txBody>
      </p:sp>
      <p:pic>
        <p:nvPicPr>
          <p:cNvPr id="180228" name="Picture 4" descr="英文图4-5"/>
          <p:cNvPicPr>
            <a:picLocks noChangeAspect="1" noChangeArrowheads="1"/>
          </p:cNvPicPr>
          <p:nvPr/>
        </p:nvPicPr>
        <p:blipFill>
          <a:blip r:embed="rId1">
            <a:extLst>
              <a:ext uri="{28A0092B-C50C-407E-A947-70E740481C1C}">
                <a14:useLocalDpi xmlns:a14="http://schemas.microsoft.com/office/drawing/2010/main" val="0"/>
              </a:ext>
            </a:extLst>
          </a:blip>
          <a:srcRect l="54517"/>
          <a:stretch>
            <a:fillRect/>
          </a:stretch>
        </p:blipFill>
        <p:spPr bwMode="auto">
          <a:xfrm>
            <a:off x="5334000" y="4145217"/>
            <a:ext cx="3708400" cy="270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0229" name="Object 5"/>
          <p:cNvGraphicFramePr>
            <a:graphicFrameLocks noGrp="1" noChangeAspect="1"/>
          </p:cNvGraphicFramePr>
          <p:nvPr>
            <p:ph/>
          </p:nvPr>
        </p:nvGraphicFramePr>
        <p:xfrm>
          <a:off x="3308701" y="2866231"/>
          <a:ext cx="3320700" cy="922417"/>
        </p:xfrm>
        <a:graphic>
          <a:graphicData uri="http://schemas.openxmlformats.org/presentationml/2006/ole">
            <mc:AlternateContent xmlns:mc="http://schemas.openxmlformats.org/markup-compatibility/2006">
              <mc:Choice xmlns:v="urn:schemas-microsoft-com:vml" Requires="v">
                <p:oleObj spid="_x0000_s53267" name="" r:id="rId2" imgW="1600200" imgH="444500" progId="Equation.3">
                  <p:embed/>
                </p:oleObj>
              </mc:Choice>
              <mc:Fallback>
                <p:oleObj name="" r:id="rId2" imgW="1600200" imgH="444500"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8701" y="2866231"/>
                        <a:ext cx="3320700" cy="922417"/>
                      </a:xfrm>
                      <a:prstGeom prst="rect">
                        <a:avLst/>
                      </a:prstGeom>
                      <a:solidFill>
                        <a:srgbClr val="FFFF00"/>
                      </a:solidFill>
                      <a:ln>
                        <a:noFill/>
                      </a:ln>
                      <a:effectLst/>
                    </p:spPr>
                  </p:pic>
                </p:oleObj>
              </mc:Fallback>
            </mc:AlternateContent>
          </a:graphicData>
        </a:graphic>
      </p:graphicFrame>
      <p:sp>
        <p:nvSpPr>
          <p:cNvPr id="6" name="Rectangle 6"/>
          <p:cNvSpPr>
            <a:spLocks noChangeArrowheads="1"/>
          </p:cNvSpPr>
          <p:nvPr/>
        </p:nvSpPr>
        <p:spPr bwMode="auto">
          <a:xfrm>
            <a:off x="0" y="0"/>
            <a:ext cx="525780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b="1" dirty="0">
                <a:solidFill>
                  <a:srgbClr val="FF3300"/>
                </a:solidFill>
                <a:latin typeface="Times New Roman" panose="02020603050405020304" pitchFamily="18" charset="0"/>
                <a:ea typeface="+mj-ea"/>
                <a:cs typeface="Times New Roman" panose="02020603050405020304" pitchFamily="18" charset="0"/>
              </a:rPr>
              <a:t>§4</a:t>
            </a:r>
            <a:r>
              <a:rPr lang="en-US" altLang="zh-CN" sz="3200" b="1" dirty="0" smtClean="0">
                <a:solidFill>
                  <a:srgbClr val="FF3300"/>
                </a:solidFill>
                <a:latin typeface="Times New Roman" panose="02020603050405020304" pitchFamily="18" charset="0"/>
                <a:ea typeface="+mj-ea"/>
                <a:cs typeface="Times New Roman" panose="02020603050405020304" pitchFamily="18" charset="0"/>
              </a:rPr>
              <a:t>.2 </a:t>
            </a:r>
            <a:r>
              <a:rPr lang="zh-CN" altLang="en-US" sz="3200" b="1" dirty="0" smtClean="0">
                <a:solidFill>
                  <a:srgbClr val="FF3300"/>
                </a:solidFill>
                <a:latin typeface="Times New Roman" panose="02020603050405020304" pitchFamily="18" charset="0"/>
                <a:ea typeface="+mj-ea"/>
                <a:cs typeface="Times New Roman" panose="02020603050405020304" pitchFamily="18" charset="0"/>
              </a:rPr>
              <a:t>固结试验及压缩性指标</a:t>
            </a:r>
            <a:endParaRPr lang="zh-CN" altLang="en-US" sz="32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67938" name="Rectangle 2"/>
              <p:cNvSpPr>
                <a:spLocks noGrp="1" noChangeArrowheads="1"/>
              </p:cNvSpPr>
              <p:nvPr>
                <p:ph type="subTitle" idx="4294967295"/>
              </p:nvPr>
            </p:nvSpPr>
            <p:spPr>
              <a:xfrm>
                <a:off x="381000" y="609600"/>
                <a:ext cx="8523287" cy="5410200"/>
              </a:xfrm>
            </p:spPr>
            <p:txBody>
              <a:bodyPr/>
              <a:lstStyle/>
              <a:p>
                <a:pPr eaLnBrk="1" hangingPunct="1">
                  <a:lnSpc>
                    <a:spcPct val="150000"/>
                  </a:lnSpc>
                  <a:buFont typeface="Wingdings" panose="05000000000000000000" pitchFamily="2" charset="2"/>
                  <a:buChar char="Ø"/>
                  <a:defRPr/>
                </a:pPr>
                <a:r>
                  <a:rPr lang="zh-CN" altLang="en-US" sz="2400" b="1" dirty="0" smtClean="0">
                    <a:solidFill>
                      <a:srgbClr val="FF0000"/>
                    </a:solidFill>
                    <a:latin typeface="Times New Roman" panose="02020603050405020304" pitchFamily="18" charset="0"/>
                  </a:rPr>
                  <a:t>土的压缩定律：</a:t>
                </a:r>
                <a:r>
                  <a:rPr lang="zh-CN" altLang="en-US" sz="2400" b="1" dirty="0" smtClean="0">
                    <a:latin typeface="Times New Roman" panose="02020603050405020304" pitchFamily="18" charset="0"/>
                  </a:rPr>
                  <a:t>土体在压力变化很小的条件下，孔隙比的减小值与压力的增加值呈正比，比例系数</a:t>
                </a:r>
                <a:r>
                  <a:rPr lang="en-US" altLang="zh-CN" sz="2400" b="1" dirty="0" smtClean="0">
                    <a:latin typeface="Times New Roman" panose="02020603050405020304" pitchFamily="18" charset="0"/>
                  </a:rPr>
                  <a:t>a</a:t>
                </a:r>
                <a:r>
                  <a:rPr lang="zh-CN" altLang="en-US" sz="2400" b="1" dirty="0" smtClean="0">
                    <a:latin typeface="Times New Roman" panose="02020603050405020304" pitchFamily="18" charset="0"/>
                  </a:rPr>
                  <a:t>称为压缩系数</a:t>
                </a:r>
                <a:r>
                  <a:rPr lang="en-US" altLang="zh-CN" sz="2400" b="1" dirty="0" smtClean="0">
                    <a:latin typeface="Times New Roman" panose="02020603050405020304" pitchFamily="18" charset="0"/>
                  </a:rPr>
                  <a:t>;</a:t>
                </a:r>
                <a:endParaRPr lang="zh-CN" altLang="en-US" sz="2400" b="1" dirty="0" smtClean="0">
                  <a:latin typeface="Times New Roman" panose="02020603050405020304" pitchFamily="18" charset="0"/>
                </a:endParaRPr>
              </a:p>
              <a:p>
                <a:pPr eaLnBrk="1" hangingPunct="1">
                  <a:lnSpc>
                    <a:spcPct val="150000"/>
                  </a:lnSpc>
                  <a:buFont typeface="Wingdings" panose="05000000000000000000" pitchFamily="2" charset="2"/>
                  <a:buChar char="Ø"/>
                  <a:defRPr/>
                </a:pPr>
                <a:r>
                  <a:rPr lang="zh-CN" altLang="en-US" sz="2400" b="1" dirty="0">
                    <a:latin typeface="Times New Roman" panose="02020603050405020304" pitchFamily="18" charset="0"/>
                  </a:rPr>
                  <a:t>土的压缩系数不是</a:t>
                </a:r>
                <a:r>
                  <a:rPr lang="zh-CN" altLang="en-US" sz="2400" b="1" dirty="0" smtClean="0">
                    <a:latin typeface="Times New Roman" panose="02020603050405020304" pitchFamily="18" charset="0"/>
                  </a:rPr>
                  <a:t>常数：</a:t>
                </a:r>
                <a:r>
                  <a:rPr lang="en-US" altLang="zh-CN" sz="2400" b="1" i="1" dirty="0">
                    <a:latin typeface="Times New Roman" panose="02020603050405020304" pitchFamily="18" charset="0"/>
                  </a:rPr>
                  <a:t> e-p</a:t>
                </a:r>
                <a:r>
                  <a:rPr lang="zh-CN" altLang="en-US" sz="2400" b="1" dirty="0" smtClean="0">
                    <a:latin typeface="Times New Roman" panose="02020603050405020304" pitchFamily="18" charset="0"/>
                  </a:rPr>
                  <a:t>曲线愈陡，说明随着压力的增加，土孔隙比的减小愈显著，因而土的压缩性愈高；</a:t>
                </a:r>
                <a:endParaRPr lang="zh-CN" altLang="en-US" sz="2400" b="1" dirty="0" smtClean="0">
                  <a:latin typeface="Times New Roman" panose="02020603050405020304" pitchFamily="18" charset="0"/>
                </a:endParaRPr>
              </a:p>
              <a:p>
                <a:pPr eaLnBrk="1" hangingPunct="1">
                  <a:lnSpc>
                    <a:spcPct val="150000"/>
                  </a:lnSpc>
                  <a:buFont typeface="Wingdings" panose="05000000000000000000" pitchFamily="2" charset="2"/>
                  <a:buChar char="Ø"/>
                  <a:defRPr/>
                </a:pPr>
                <a:r>
                  <a:rPr lang="zh-CN" altLang="en-US" sz="2400" b="1" dirty="0" smtClean="0">
                    <a:latin typeface="Times New Roman" panose="02020603050405020304" pitchFamily="18" charset="0"/>
                  </a:rPr>
                  <a:t>为了</a:t>
                </a:r>
                <a:r>
                  <a:rPr lang="zh-CN" altLang="en-US" sz="2400" b="1" dirty="0">
                    <a:latin typeface="Times New Roman" panose="02020603050405020304" pitchFamily="18" charset="0"/>
                  </a:rPr>
                  <a:t>便于比较，通常采用压力段由</a:t>
                </a:r>
                <a:r>
                  <a:rPr lang="en-US" altLang="zh-CN" sz="2400" b="1" i="1" dirty="0">
                    <a:latin typeface="Times New Roman" panose="02020603050405020304" pitchFamily="18" charset="0"/>
                  </a:rPr>
                  <a:t>p</a:t>
                </a:r>
                <a:r>
                  <a:rPr lang="en-US" altLang="zh-CN" sz="2400" b="1" baseline="-30000" dirty="0">
                    <a:latin typeface="Times New Roman" panose="02020603050405020304" pitchFamily="18" charset="0"/>
                  </a:rPr>
                  <a:t>1</a:t>
                </a:r>
                <a:r>
                  <a:rPr lang="en-US" altLang="zh-CN" sz="2400" b="1" dirty="0">
                    <a:latin typeface="Times New Roman" panose="02020603050405020304" pitchFamily="18" charset="0"/>
                  </a:rPr>
                  <a:t>=0.1MPa (100kPa) </a:t>
                </a:r>
                <a:r>
                  <a:rPr lang="zh-CN" altLang="en-US" sz="2400" b="1" dirty="0">
                    <a:latin typeface="Times New Roman" panose="02020603050405020304" pitchFamily="18" charset="0"/>
                  </a:rPr>
                  <a:t>增加到</a:t>
                </a:r>
                <a:r>
                  <a:rPr lang="en-US" altLang="zh-CN" sz="2400" b="1" i="1" dirty="0">
                    <a:latin typeface="Times New Roman" panose="02020603050405020304" pitchFamily="18" charset="0"/>
                  </a:rPr>
                  <a:t>p</a:t>
                </a:r>
                <a:r>
                  <a:rPr lang="en-US" altLang="zh-CN" sz="2400" b="1" baseline="-30000" dirty="0">
                    <a:latin typeface="Times New Roman" panose="02020603050405020304" pitchFamily="18" charset="0"/>
                  </a:rPr>
                  <a:t>2</a:t>
                </a:r>
                <a:r>
                  <a:rPr lang="en-US" altLang="zh-CN" sz="2400" b="1" dirty="0">
                    <a:latin typeface="Times New Roman" panose="02020603050405020304" pitchFamily="18" charset="0"/>
                  </a:rPr>
                  <a:t>=0.2MPa(200kPa) </a:t>
                </a:r>
                <a:r>
                  <a:rPr lang="zh-CN" altLang="en-US" sz="2400" b="1" dirty="0">
                    <a:latin typeface="Times New Roman" panose="02020603050405020304" pitchFamily="18" charset="0"/>
                  </a:rPr>
                  <a:t>时的</a:t>
                </a:r>
                <a:r>
                  <a:rPr lang="zh-CN" altLang="en-US" sz="2400" b="1" dirty="0" smtClean="0">
                    <a:latin typeface="Times New Roman" panose="02020603050405020304" pitchFamily="18" charset="0"/>
                  </a:rPr>
                  <a:t>压缩系数</a:t>
                </a:r>
                <a:endParaRPr lang="en-US" altLang="zh-CN" sz="2400" b="1" dirty="0" smtClean="0">
                  <a:latin typeface="Times New Roman" panose="02020603050405020304" pitchFamily="18" charset="0"/>
                </a:endParaRPr>
              </a:p>
              <a:p>
                <a:pPr marL="0" indent="0" eaLnBrk="1" hangingPunct="1">
                  <a:lnSpc>
                    <a:spcPct val="150000"/>
                  </a:lnSpc>
                  <a:buNone/>
                  <a:defRPr/>
                </a:pPr>
                <a:r>
                  <a:rPr lang="en-US" altLang="zh-CN" sz="2400" b="1" dirty="0">
                    <a:latin typeface="Times New Roman" panose="02020603050405020304" pitchFamily="18" charset="0"/>
                  </a:rPr>
                  <a:t> </a:t>
                </a:r>
                <a:r>
                  <a:rPr lang="en-US" altLang="zh-CN" sz="2400" b="1" dirty="0" smtClean="0">
                    <a:latin typeface="Times New Roman" panose="02020603050405020304" pitchFamily="18" charset="0"/>
                  </a:rPr>
                  <a:t>   </a:t>
                </a:r>
                <a14:m>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𝒂</m:t>
                        </m:r>
                      </m:e>
                      <m:sub>
                        <m:r>
                          <a:rPr lang="en-US" altLang="zh-CN" sz="1800" b="1" i="1" smtClean="0">
                            <a:latin typeface="Cambria Math" panose="02040503050406030204" pitchFamily="18" charset="0"/>
                          </a:rPr>
                          <m:t>𝟏</m:t>
                        </m:r>
                        <m:r>
                          <a:rPr lang="en-US" altLang="zh-CN" sz="1800" b="1" i="1" smtClean="0">
                            <a:latin typeface="Cambria Math" panose="02040503050406030204" pitchFamily="18" charset="0"/>
                          </a:rPr>
                          <m:t>−</m:t>
                        </m:r>
                        <m:r>
                          <a:rPr lang="en-US" altLang="zh-CN" sz="1800" b="1" i="1" smtClean="0">
                            <a:latin typeface="Cambria Math" panose="02040503050406030204" pitchFamily="18" charset="0"/>
                          </a:rPr>
                          <m:t>𝟐</m:t>
                        </m:r>
                      </m:sub>
                    </m:sSub>
                  </m:oMath>
                </a14:m>
                <a:r>
                  <a:rPr lang="zh-CN" altLang="en-US" sz="2400" b="1" dirty="0" smtClean="0">
                    <a:latin typeface="Times New Roman" panose="02020603050405020304" pitchFamily="18" charset="0"/>
                  </a:rPr>
                  <a:t>来</a:t>
                </a:r>
                <a:r>
                  <a:rPr lang="zh-CN" altLang="en-US" sz="2400" b="1" dirty="0">
                    <a:latin typeface="Times New Roman" panose="02020603050405020304" pitchFamily="18" charset="0"/>
                  </a:rPr>
                  <a:t>评定土的</a:t>
                </a:r>
                <a:r>
                  <a:rPr lang="zh-CN" altLang="en-US" sz="2400" b="1" dirty="0" smtClean="0">
                    <a:latin typeface="Times New Roman" panose="02020603050405020304" pitchFamily="18" charset="0"/>
                  </a:rPr>
                  <a:t>压缩性；</a:t>
                </a:r>
                <a:endParaRPr lang="en-US" altLang="zh-CN" sz="2400" b="1" dirty="0" smtClean="0">
                  <a:latin typeface="Times New Roman" panose="02020603050405020304" pitchFamily="18" charset="0"/>
                </a:endParaRPr>
              </a:p>
              <a:p>
                <a:pPr eaLnBrk="1" hangingPunct="1">
                  <a:lnSpc>
                    <a:spcPct val="150000"/>
                  </a:lnSpc>
                  <a:buFont typeface="Wingdings" panose="05000000000000000000" pitchFamily="2" charset="2"/>
                  <a:buChar char="Ø"/>
                  <a:defRPr/>
                </a:pPr>
                <a:r>
                  <a:rPr lang="zh-CN" altLang="en-US" sz="2400" b="1" dirty="0">
                    <a:latin typeface="Times New Roman" panose="02020603050405020304" pitchFamily="18" charset="0"/>
                  </a:rPr>
                  <a:t>地基中计算点的压力段应取土中</a:t>
                </a:r>
                <a:r>
                  <a:rPr lang="zh-CN" altLang="en-US" sz="2400" b="1" dirty="0" smtClean="0">
                    <a:latin typeface="Times New Roman" panose="02020603050405020304" pitchFamily="18" charset="0"/>
                  </a:rPr>
                  <a:t>自重</a:t>
                </a:r>
                <a:endParaRPr lang="en-US" altLang="zh-CN" sz="2400" b="1" dirty="0" smtClean="0">
                  <a:latin typeface="Times New Roman" panose="02020603050405020304" pitchFamily="18" charset="0"/>
                </a:endParaRPr>
              </a:p>
              <a:p>
                <a:pPr marL="0" indent="0" eaLnBrk="1" hangingPunct="1">
                  <a:lnSpc>
                    <a:spcPct val="150000"/>
                  </a:lnSpc>
                  <a:buNone/>
                  <a:defRPr/>
                </a:pPr>
                <a:r>
                  <a:rPr lang="en-US" altLang="zh-CN" sz="2400" b="1" dirty="0">
                    <a:latin typeface="Times New Roman" panose="02020603050405020304" pitchFamily="18" charset="0"/>
                  </a:rPr>
                  <a:t> </a:t>
                </a:r>
                <a:r>
                  <a:rPr lang="en-US" altLang="zh-CN" sz="2400" b="1" dirty="0" smtClean="0">
                    <a:latin typeface="Times New Roman" panose="02020603050405020304" pitchFamily="18" charset="0"/>
                  </a:rPr>
                  <a:t>   </a:t>
                </a:r>
                <a:r>
                  <a:rPr lang="zh-CN" altLang="en-US" sz="2400" b="1" dirty="0" smtClean="0">
                    <a:latin typeface="Times New Roman" panose="02020603050405020304" pitchFamily="18" charset="0"/>
                  </a:rPr>
                  <a:t>应力</a:t>
                </a:r>
                <a:r>
                  <a:rPr lang="zh-CN" altLang="en-US" sz="2400" b="1" dirty="0">
                    <a:latin typeface="Times New Roman" panose="02020603050405020304" pitchFamily="18" charset="0"/>
                  </a:rPr>
                  <a:t>至自重应力与附加应力之和范围</a:t>
                </a:r>
                <a:r>
                  <a:rPr lang="zh-CN" altLang="en-US" sz="2400" b="1" dirty="0" smtClean="0">
                    <a:latin typeface="Times New Roman" panose="02020603050405020304" pitchFamily="18" charset="0"/>
                  </a:rPr>
                  <a:t>。</a:t>
                </a:r>
                <a:endParaRPr lang="zh-CN" altLang="en-US" sz="2400" b="1" dirty="0">
                  <a:latin typeface="Times New Roman" panose="02020603050405020304" pitchFamily="18" charset="0"/>
                </a:endParaRPr>
              </a:p>
              <a:p>
                <a:pPr marL="0" indent="0" eaLnBrk="1" hangingPunct="1">
                  <a:lnSpc>
                    <a:spcPct val="120000"/>
                  </a:lnSpc>
                  <a:defRPr/>
                </a:pPr>
                <a:endParaRPr lang="zh-CN" altLang="en-US" sz="2800" b="1" dirty="0" smtClean="0">
                  <a:latin typeface="Times New Roman" panose="02020603050405020304" pitchFamily="18" charset="0"/>
                </a:endParaRPr>
              </a:p>
            </p:txBody>
          </p:sp>
        </mc:Choice>
        <mc:Fallback>
          <p:sp>
            <p:nvSpPr>
              <p:cNvPr id="167938" name="Rectangle 2"/>
              <p:cNvSpPr>
                <a:spLocks noRot="1" noChangeAspect="1" noMove="1" noResize="1" noEditPoints="1" noAdjustHandles="1" noChangeArrowheads="1" noChangeShapeType="1" noTextEdit="1"/>
              </p:cNvSpPr>
              <p:nvPr>
                <p:ph type="subTitle" idx="4294967295"/>
              </p:nvPr>
            </p:nvSpPr>
            <p:spPr>
              <a:xfrm>
                <a:off x="381000" y="609600"/>
                <a:ext cx="8523287" cy="5410200"/>
              </a:xfrm>
              <a:blipFill rotWithShape="1">
                <a:blip r:embed="rId1"/>
                <a:stretch>
                  <a:fillRect r="4" b="-9894"/>
                </a:stretch>
              </a:blipFill>
            </p:spPr>
            <p:txBody>
              <a:bodyPr/>
              <a:lstStyle/>
              <a:p>
                <a:r>
                  <a:rPr lang="zh-CN" altLang="en-US">
                    <a:noFill/>
                  </a:rPr>
                  <a:t> </a:t>
                </a:r>
              </a:p>
            </p:txBody>
          </p:sp>
        </mc:Fallback>
      </mc:AlternateContent>
      <p:pic>
        <p:nvPicPr>
          <p:cNvPr id="2" name="图片 1"/>
          <p:cNvPicPr>
            <a:picLocks noChangeAspect="1"/>
          </p:cNvPicPr>
          <p:nvPr/>
        </p:nvPicPr>
        <p:blipFill>
          <a:blip r:embed="rId2"/>
          <a:stretch>
            <a:fillRect/>
          </a:stretch>
        </p:blipFill>
        <p:spPr>
          <a:xfrm>
            <a:off x="5943600" y="3716841"/>
            <a:ext cx="3200400" cy="3075038"/>
          </a:xfrm>
          <a:prstGeom prst="rect">
            <a:avLst/>
          </a:prstGeom>
          <a:solidFill>
            <a:schemeClr val="accent1"/>
          </a:solidFill>
          <a:effectLst>
            <a:outerShdw blurRad="50800" dist="50800" dir="5400000" algn="ctr" rotWithShape="0">
              <a:schemeClr val="bg1"/>
            </a:outerShdw>
          </a:effectLst>
        </p:spPr>
      </p:pic>
      <p:sp>
        <p:nvSpPr>
          <p:cNvPr id="4" name="Rectangle 6"/>
          <p:cNvSpPr>
            <a:spLocks noChangeArrowheads="1"/>
          </p:cNvSpPr>
          <p:nvPr/>
        </p:nvSpPr>
        <p:spPr bwMode="auto">
          <a:xfrm>
            <a:off x="0" y="0"/>
            <a:ext cx="525780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b="1" dirty="0">
                <a:solidFill>
                  <a:srgbClr val="FF3300"/>
                </a:solidFill>
                <a:latin typeface="Times New Roman" panose="02020603050405020304" pitchFamily="18" charset="0"/>
                <a:ea typeface="+mj-ea"/>
                <a:cs typeface="Times New Roman" panose="02020603050405020304" pitchFamily="18" charset="0"/>
              </a:rPr>
              <a:t>§4</a:t>
            </a:r>
            <a:r>
              <a:rPr lang="en-US" altLang="zh-CN" sz="3200" b="1" dirty="0" smtClean="0">
                <a:solidFill>
                  <a:srgbClr val="FF3300"/>
                </a:solidFill>
                <a:latin typeface="Times New Roman" panose="02020603050405020304" pitchFamily="18" charset="0"/>
                <a:ea typeface="+mj-ea"/>
                <a:cs typeface="Times New Roman" panose="02020603050405020304" pitchFamily="18" charset="0"/>
              </a:rPr>
              <a:t>.2 </a:t>
            </a:r>
            <a:r>
              <a:rPr lang="zh-CN" altLang="en-US" sz="3200" b="1" dirty="0" smtClean="0">
                <a:solidFill>
                  <a:srgbClr val="FF3300"/>
                </a:solidFill>
                <a:latin typeface="Times New Roman" panose="02020603050405020304" pitchFamily="18" charset="0"/>
                <a:ea typeface="+mj-ea"/>
                <a:cs typeface="Times New Roman" panose="02020603050405020304" pitchFamily="18" charset="0"/>
              </a:rPr>
              <a:t>固结试验及压缩性指标</a:t>
            </a:r>
            <a:endParaRPr lang="zh-CN" altLang="en-US" sz="32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subTitle" idx="4294967295"/>
          </p:nvPr>
        </p:nvSpPr>
        <p:spPr>
          <a:xfrm>
            <a:off x="250825" y="1268413"/>
            <a:ext cx="8497888" cy="1931987"/>
          </a:xfrm>
        </p:spPr>
        <p:txBody>
          <a:bodyPr/>
          <a:lstStyle/>
          <a:p>
            <a:pPr algn="just" eaLnBrk="1" hangingPunct="1">
              <a:lnSpc>
                <a:spcPct val="120000"/>
              </a:lnSpc>
              <a:buFont typeface="Wingdings" panose="05000000000000000000" pitchFamily="2" charset="2"/>
              <a:buChar char="Ø"/>
              <a:defRPr/>
            </a:pPr>
            <a:r>
              <a:rPr lang="zh-CN" altLang="en-US" sz="2400" b="1" dirty="0" smtClean="0">
                <a:solidFill>
                  <a:srgbClr val="FF0000"/>
                </a:solidFill>
                <a:latin typeface="Times New Roman" panose="02020603050405020304" pitchFamily="18" charset="0"/>
              </a:rPr>
              <a:t>压缩指数：</a:t>
            </a:r>
            <a:r>
              <a:rPr lang="zh-CN" altLang="en-US" sz="2400" b="1" dirty="0" smtClean="0">
                <a:latin typeface="Times New Roman" panose="02020603050405020304" pitchFamily="18" charset="0"/>
              </a:rPr>
              <a:t>土体在侧限条件下</a:t>
            </a:r>
            <a:r>
              <a:rPr lang="en-US" altLang="zh-CN" sz="2400" b="1" i="1" dirty="0" smtClean="0">
                <a:latin typeface="Times New Roman" panose="02020603050405020304" pitchFamily="18" charset="0"/>
              </a:rPr>
              <a:t>e</a:t>
            </a:r>
            <a:r>
              <a:rPr lang="en-US" altLang="zh-CN" sz="2400" b="1" dirty="0" smtClean="0">
                <a:latin typeface="Times New Roman" panose="02020603050405020304" pitchFamily="18" charset="0"/>
              </a:rPr>
              <a:t>-</a:t>
            </a:r>
            <a:r>
              <a:rPr lang="en-US" altLang="zh-CN" sz="2400" b="1" dirty="0" err="1" smtClean="0">
                <a:latin typeface="Times New Roman" panose="02020603050405020304" pitchFamily="18" charset="0"/>
              </a:rPr>
              <a:t>lg</a:t>
            </a:r>
            <a:r>
              <a:rPr lang="en-US" altLang="zh-CN" sz="2400" b="1" i="1" dirty="0" err="1" smtClean="0">
                <a:latin typeface="Times New Roman" panose="02020603050405020304" pitchFamily="18" charset="0"/>
              </a:rPr>
              <a:t>p</a:t>
            </a:r>
            <a:r>
              <a:rPr lang="zh-CN" altLang="en-US" sz="2400" b="1" dirty="0" smtClean="0">
                <a:latin typeface="Times New Roman" panose="02020603050405020304" pitchFamily="18" charset="0"/>
              </a:rPr>
              <a:t>曲线中取某一压力段的直线斜率。</a:t>
            </a:r>
            <a:endParaRPr lang="zh-CN" altLang="en-US" sz="2400" b="1" dirty="0" smtClean="0">
              <a:latin typeface="Times New Roman" panose="02020603050405020304" pitchFamily="18" charset="0"/>
            </a:endParaRPr>
          </a:p>
          <a:p>
            <a:pPr eaLnBrk="1" hangingPunct="1">
              <a:lnSpc>
                <a:spcPct val="110000"/>
              </a:lnSpc>
              <a:buFont typeface="Wingdings" panose="05000000000000000000" pitchFamily="2" charset="2"/>
              <a:buChar char="Ø"/>
              <a:defRPr/>
            </a:pPr>
            <a:r>
              <a:rPr lang="zh-CN" altLang="en-US" sz="2400" b="1" dirty="0" smtClean="0">
                <a:latin typeface="Times New Roman" panose="02020603050405020304" pitchFamily="18" charset="0"/>
              </a:rPr>
              <a:t>土的</a:t>
            </a:r>
            <a:r>
              <a:rPr lang="en-US" altLang="zh-CN" sz="2400" b="1" i="1" dirty="0" smtClean="0">
                <a:latin typeface="Times New Roman" panose="02020603050405020304" pitchFamily="18" charset="0"/>
              </a:rPr>
              <a:t>e-p</a:t>
            </a:r>
            <a:r>
              <a:rPr lang="zh-CN" altLang="en-US" sz="2400" b="1" dirty="0" smtClean="0">
                <a:latin typeface="Times New Roman" panose="02020603050405020304" pitchFamily="18" charset="0"/>
              </a:rPr>
              <a:t>曲线改绘成半对数</a:t>
            </a:r>
            <a:r>
              <a:rPr lang="en-US" altLang="zh-CN" sz="2400" b="1" i="1" dirty="0" smtClean="0">
                <a:latin typeface="Times New Roman" panose="02020603050405020304" pitchFamily="18" charset="0"/>
              </a:rPr>
              <a:t>e</a:t>
            </a:r>
            <a:r>
              <a:rPr lang="en-US" altLang="zh-CN" sz="2400" b="1" dirty="0" smtClean="0">
                <a:latin typeface="Times New Roman" panose="02020603050405020304" pitchFamily="18" charset="0"/>
              </a:rPr>
              <a:t>-</a:t>
            </a:r>
            <a:r>
              <a:rPr lang="en-US" altLang="zh-CN" sz="2400" b="1" dirty="0" err="1" smtClean="0">
                <a:latin typeface="Times New Roman" panose="02020603050405020304" pitchFamily="18" charset="0"/>
              </a:rPr>
              <a:t>lg</a:t>
            </a:r>
            <a:r>
              <a:rPr lang="en-US" altLang="zh-CN" sz="2400" b="1" i="1" dirty="0" err="1" smtClean="0">
                <a:latin typeface="Times New Roman" panose="02020603050405020304" pitchFamily="18" charset="0"/>
              </a:rPr>
              <a:t>p</a:t>
            </a:r>
            <a:r>
              <a:rPr lang="zh-CN" altLang="en-US" sz="2400" b="1" dirty="0" smtClean="0">
                <a:latin typeface="Times New Roman" panose="02020603050405020304" pitchFamily="18" charset="0"/>
              </a:rPr>
              <a:t>曲线时，它的后段接近直线，</a:t>
            </a:r>
            <a:r>
              <a:rPr lang="zh-CN" altLang="en-US" sz="2400" b="1" dirty="0" smtClean="0">
                <a:solidFill>
                  <a:srgbClr val="FF0000"/>
                </a:solidFill>
                <a:latin typeface="Times New Roman" panose="02020603050405020304" pitchFamily="18" charset="0"/>
              </a:rPr>
              <a:t>其斜率</a:t>
            </a:r>
            <a:r>
              <a:rPr lang="en-US" altLang="zh-CN" sz="2400" b="1" i="1" dirty="0" smtClean="0">
                <a:solidFill>
                  <a:srgbClr val="FF0000"/>
                </a:solidFill>
                <a:latin typeface="Times New Roman" panose="02020603050405020304" pitchFamily="18" charset="0"/>
              </a:rPr>
              <a:t>C</a:t>
            </a:r>
            <a:r>
              <a:rPr lang="en-US" altLang="zh-CN" sz="2400" b="1" baseline="-30000" dirty="0" smtClean="0">
                <a:solidFill>
                  <a:srgbClr val="FF0000"/>
                </a:solidFill>
                <a:latin typeface="Times New Roman" panose="02020603050405020304" pitchFamily="18" charset="0"/>
              </a:rPr>
              <a:t>c</a:t>
            </a:r>
            <a:r>
              <a:rPr lang="en-US" altLang="zh-CN" sz="2400" b="1" baseline="-30000" dirty="0" smtClean="0">
                <a:solidFill>
                  <a:srgbClr val="FF0000"/>
                </a:solidFill>
                <a:effectLst>
                  <a:outerShdw blurRad="38100" dist="38100" dir="2700000" algn="tl">
                    <a:srgbClr val="FFFFFF"/>
                  </a:outerShdw>
                </a:effectLst>
                <a:latin typeface="Times New Roman" panose="02020603050405020304" pitchFamily="18" charset="0"/>
              </a:rPr>
              <a:t> </a:t>
            </a:r>
            <a:r>
              <a:rPr lang="zh-CN" altLang="en-US" sz="2400" b="1" dirty="0" smtClean="0">
                <a:latin typeface="Times New Roman" panose="02020603050405020304" pitchFamily="18" charset="0"/>
              </a:rPr>
              <a:t>为： </a:t>
            </a:r>
            <a:endParaRPr lang="zh-CN" altLang="en-US" sz="2400" b="1" dirty="0" smtClean="0">
              <a:latin typeface="Times New Roman" panose="02020603050405020304" pitchFamily="18" charset="0"/>
            </a:endParaRPr>
          </a:p>
        </p:txBody>
      </p:sp>
      <p:pic>
        <p:nvPicPr>
          <p:cNvPr id="183300" name="Picture 4" descr="英文图4-6"/>
          <p:cNvPicPr>
            <a:picLocks noChangeAspect="1" noChangeArrowheads="1"/>
          </p:cNvPicPr>
          <p:nvPr/>
        </p:nvPicPr>
        <p:blipFill>
          <a:blip r:embed="rId1">
            <a:extLst>
              <a:ext uri="{28A0092B-C50C-407E-A947-70E740481C1C}">
                <a14:useLocalDpi xmlns:a14="http://schemas.microsoft.com/office/drawing/2010/main" val="0"/>
              </a:ext>
            </a:extLst>
          </a:blip>
          <a:srcRect l="59056" b="5678"/>
          <a:stretch>
            <a:fillRect/>
          </a:stretch>
        </p:blipFill>
        <p:spPr bwMode="auto">
          <a:xfrm>
            <a:off x="5791200" y="3048000"/>
            <a:ext cx="3241675"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84048" y="4393723"/>
            <a:ext cx="5181600" cy="1477328"/>
          </a:xfrm>
          <a:prstGeom prst="rect">
            <a:avLst/>
          </a:prstGeom>
        </p:spPr>
        <p:txBody>
          <a:bodyPr wrap="square">
            <a:spAutoFit/>
          </a:bodyPr>
          <a:lstStyle/>
          <a:p>
            <a:pPr marL="342900" indent="-342900" eaLnBrk="1" hangingPunct="1">
              <a:lnSpc>
                <a:spcPct val="150000"/>
              </a:lnSpc>
              <a:buFont typeface="Wingdings" panose="05000000000000000000" pitchFamily="2" charset="2"/>
              <a:buChar char="Ø"/>
              <a:defRPr/>
            </a:pPr>
            <a:r>
              <a:rPr lang="zh-CN" altLang="en-US" b="1" dirty="0">
                <a:latin typeface="Times New Roman" panose="02020603050405020304" pitchFamily="18" charset="0"/>
              </a:rPr>
              <a:t>国内外广泛采用</a:t>
            </a:r>
            <a:r>
              <a:rPr lang="en-US" altLang="zh-CN" b="1" i="1" dirty="0" smtClean="0">
                <a:latin typeface="Times New Roman" panose="02020603050405020304" pitchFamily="18" charset="0"/>
              </a:rPr>
              <a:t>e-</a:t>
            </a:r>
            <a:r>
              <a:rPr lang="en-US" altLang="zh-CN" b="1" dirty="0" err="1" smtClean="0">
                <a:latin typeface="Times New Roman" panose="02020603050405020304" pitchFamily="18" charset="0"/>
              </a:rPr>
              <a:t>lg</a:t>
            </a:r>
            <a:r>
              <a:rPr lang="en-US" altLang="zh-CN" b="1" i="1" dirty="0" err="1" smtClean="0">
                <a:latin typeface="Times New Roman" panose="02020603050405020304" pitchFamily="18" charset="0"/>
              </a:rPr>
              <a:t>p</a:t>
            </a:r>
            <a:r>
              <a:rPr lang="zh-CN" altLang="en-US" b="1" dirty="0">
                <a:latin typeface="Times New Roman" panose="02020603050405020304" pitchFamily="18" charset="0"/>
              </a:rPr>
              <a:t>曲线来分析应力历史</a:t>
            </a:r>
            <a:r>
              <a:rPr lang="zh-CN" altLang="en-US" b="1" dirty="0" smtClean="0">
                <a:latin typeface="Times New Roman" panose="02020603050405020304" pitchFamily="18" charset="0"/>
              </a:rPr>
              <a:t>对黏性</a:t>
            </a:r>
            <a:r>
              <a:rPr lang="zh-CN" altLang="en-US" b="1" dirty="0">
                <a:latin typeface="Times New Roman" panose="02020603050405020304" pitchFamily="18" charset="0"/>
              </a:rPr>
              <a:t>土压缩性的影响，这对重要建筑物的沉降计算，具有现实的意义。</a:t>
            </a:r>
            <a:endParaRPr lang="zh-CN" altLang="en-US" b="1" dirty="0">
              <a:latin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文本框 2"/>
              <p:cNvSpPr txBox="1"/>
              <p:nvPr/>
            </p:nvSpPr>
            <p:spPr>
              <a:xfrm>
                <a:off x="1145004" y="3200400"/>
                <a:ext cx="4417596" cy="697307"/>
              </a:xfrm>
              <a:prstGeom prst="rect">
                <a:avLst/>
              </a:prstGeom>
              <a:solidFill>
                <a:srgbClr val="FFFF00"/>
              </a:solid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𝐶</m:t>
                          </m:r>
                        </m:e>
                        <m:sub>
                          <m:r>
                            <a:rPr lang="en-US" altLang="zh-CN" sz="2400" b="0" i="1" smtClean="0">
                              <a:latin typeface="Cambria Math" panose="02040503050406030204" pitchFamily="18" charset="0"/>
                            </a:rPr>
                            <m:t>𝑐</m:t>
                          </m:r>
                        </m:sub>
                      </m:sSub>
                      <m:r>
                        <a:rPr lang="en-US" altLang="zh-CN" sz="2400" i="1" smtClean="0">
                          <a:latin typeface="Cambria Math" panose="02040503050406030204" pitchFamily="18" charset="0"/>
                          <a:ea typeface="Cambria Math" panose="02040503050406030204" pitchFamily="18" charset="0"/>
                        </a:rPr>
                        <m:t>=</m:t>
                      </m:r>
                      <m:f>
                        <m:fPr>
                          <m:ctrlPr>
                            <a:rPr lang="en-US" altLang="zh-CN" sz="2400" i="1" smtClean="0">
                              <a:latin typeface="Cambria Math" panose="02040503050406030204" pitchFamily="18" charset="0"/>
                              <a:ea typeface="Cambria Math" panose="02040503050406030204" pitchFamily="18" charset="0"/>
                            </a:rPr>
                          </m:ctrlPr>
                        </m:fPr>
                        <m:num>
                          <m:sSub>
                            <m:sSubPr>
                              <m:ctrlPr>
                                <a:rPr lang="en-US" altLang="zh-CN" sz="240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𝑒</m:t>
                              </m:r>
                            </m:e>
                            <m:sub>
                              <m:r>
                                <a:rPr lang="en-US" altLang="zh-CN" sz="2400" b="0" i="1" smtClean="0">
                                  <a:latin typeface="Cambria Math" panose="02040503050406030204" pitchFamily="18" charset="0"/>
                                  <a:ea typeface="Cambria Math" panose="02040503050406030204" pitchFamily="18" charset="0"/>
                                </a:rPr>
                                <m:t>1</m:t>
                              </m:r>
                            </m:sub>
                          </m:sSub>
                          <m:r>
                            <a:rPr lang="en-US" altLang="zh-CN" sz="2400" b="0" i="1" smtClean="0">
                              <a:latin typeface="Cambria Math" panose="02040503050406030204" pitchFamily="18" charset="0"/>
                              <a:ea typeface="Cambria Math" panose="02040503050406030204" pitchFamily="18" charset="0"/>
                            </a:rPr>
                            <m:t>−</m:t>
                          </m:r>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𝑒</m:t>
                              </m:r>
                            </m:e>
                            <m:sub>
                              <m:r>
                                <a:rPr lang="en-US" altLang="zh-CN" sz="2400" b="0" i="1" smtClean="0">
                                  <a:latin typeface="Cambria Math" panose="02040503050406030204" pitchFamily="18" charset="0"/>
                                  <a:ea typeface="Cambria Math" panose="02040503050406030204" pitchFamily="18" charset="0"/>
                                </a:rPr>
                                <m:t>2</m:t>
                              </m:r>
                            </m:sub>
                          </m:sSub>
                        </m:num>
                        <m:den>
                          <m:r>
                            <a:rPr lang="en-US" altLang="zh-CN" sz="2400" b="0" i="1" smtClean="0">
                              <a:latin typeface="Cambria Math" panose="02040503050406030204" pitchFamily="18" charset="0"/>
                              <a:ea typeface="Cambria Math" panose="02040503050406030204" pitchFamily="18" charset="0"/>
                            </a:rPr>
                            <m:t>𝑙𝑔</m:t>
                          </m:r>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𝑝</m:t>
                              </m:r>
                            </m:e>
                            <m:sub>
                              <m:r>
                                <a:rPr lang="en-US" altLang="zh-CN" sz="2400" b="0" i="1" smtClean="0">
                                  <a:latin typeface="Cambria Math" panose="02040503050406030204" pitchFamily="18" charset="0"/>
                                  <a:ea typeface="Cambria Math" panose="02040503050406030204" pitchFamily="18" charset="0"/>
                                </a:rPr>
                                <m:t>2</m:t>
                              </m:r>
                            </m:sub>
                          </m:sSub>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𝑙𝑔</m:t>
                          </m:r>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𝑝</m:t>
                              </m:r>
                            </m:e>
                            <m:sub>
                              <m:r>
                                <a:rPr lang="en-US" altLang="zh-CN" sz="2400" b="0" i="1" smtClean="0">
                                  <a:latin typeface="Cambria Math" panose="02040503050406030204" pitchFamily="18" charset="0"/>
                                  <a:ea typeface="Cambria Math" panose="02040503050406030204" pitchFamily="18" charset="0"/>
                                </a:rPr>
                                <m:t>1</m:t>
                              </m:r>
                            </m:sub>
                          </m:sSub>
                        </m:den>
                      </m:f>
                      <m:r>
                        <a:rPr lang="en-US" altLang="zh-CN" sz="240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𝑒</m:t>
                      </m:r>
                      <m:r>
                        <a:rPr lang="en-US" altLang="zh-CN" sz="2400" b="0" i="1" smtClean="0">
                          <a:latin typeface="Cambria Math" panose="02040503050406030204" pitchFamily="18" charset="0"/>
                          <a:ea typeface="Cambria Math" panose="02040503050406030204" pitchFamily="18" charset="0"/>
                        </a:rPr>
                        <m:t>/</m:t>
                      </m:r>
                      <m:r>
                        <m:rPr>
                          <m:sty m:val="p"/>
                        </m:rPr>
                        <a:rPr lang="en-US" altLang="zh-CN" sz="2400" b="0" i="0" smtClean="0">
                          <a:latin typeface="Cambria Math" panose="02040503050406030204" pitchFamily="18" charset="0"/>
                          <a:ea typeface="Cambria Math" panose="02040503050406030204" pitchFamily="18" charset="0"/>
                        </a:rPr>
                        <m:t>lg</m:t>
                      </m:r>
                      <m:r>
                        <a:rPr lang="en-US" altLang="zh-CN" sz="2400" b="0" i="1" smtClean="0">
                          <a:latin typeface="Cambria Math" panose="02040503050406030204" pitchFamily="18" charset="0"/>
                          <a:ea typeface="Cambria Math" panose="02040503050406030204" pitchFamily="18" charset="0"/>
                        </a:rPr>
                        <m:t>⁡(</m:t>
                      </m:r>
                      <m:f>
                        <m:fPr>
                          <m:ctrlPr>
                            <a:rPr lang="en-US" altLang="zh-CN" sz="2400" b="0" i="1" smtClean="0">
                              <a:latin typeface="Cambria Math" panose="02040503050406030204" pitchFamily="18" charset="0"/>
                              <a:ea typeface="Cambria Math" panose="02040503050406030204" pitchFamily="18" charset="0"/>
                            </a:rPr>
                          </m:ctrlPr>
                        </m:fPr>
                        <m:num>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𝑝</m:t>
                              </m:r>
                            </m:e>
                            <m:sub>
                              <m:r>
                                <a:rPr lang="en-US" altLang="zh-CN" sz="2400" b="0" i="1" smtClean="0">
                                  <a:latin typeface="Cambria Math" panose="02040503050406030204" pitchFamily="18" charset="0"/>
                                  <a:ea typeface="Cambria Math" panose="02040503050406030204" pitchFamily="18" charset="0"/>
                                </a:rPr>
                                <m:t>2</m:t>
                              </m:r>
                            </m:sub>
                          </m:sSub>
                        </m:num>
                        <m:den>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𝑝</m:t>
                              </m:r>
                            </m:e>
                            <m:sub>
                              <m:r>
                                <a:rPr lang="en-US" altLang="zh-CN" sz="2400" b="0" i="1" smtClean="0">
                                  <a:latin typeface="Cambria Math" panose="02040503050406030204" pitchFamily="18" charset="0"/>
                                  <a:ea typeface="Cambria Math" panose="02040503050406030204" pitchFamily="18" charset="0"/>
                                </a:rPr>
                                <m:t>1</m:t>
                              </m:r>
                            </m:sub>
                          </m:sSub>
                        </m:den>
                      </m:f>
                      <m:r>
                        <a:rPr lang="en-US" altLang="zh-CN" sz="2400" b="0" i="1" smtClean="0">
                          <a:latin typeface="Cambria Math" panose="02040503050406030204" pitchFamily="18" charset="0"/>
                          <a:ea typeface="Cambria Math" panose="02040503050406030204" pitchFamily="18" charset="0"/>
                        </a:rPr>
                        <m:t>)</m:t>
                      </m:r>
                    </m:oMath>
                  </m:oMathPara>
                </a14:m>
                <a:endParaRPr lang="zh-CN" altLang="en-US" sz="2400" dirty="0"/>
              </a:p>
            </p:txBody>
          </p:sp>
        </mc:Choice>
        <mc:Fallback>
          <p:sp>
            <p:nvSpPr>
              <p:cNvPr id="3" name="文本框 2"/>
              <p:cNvSpPr txBox="1">
                <a:spLocks noRot="1" noChangeAspect="1" noMove="1" noResize="1" noEditPoints="1" noAdjustHandles="1" noChangeArrowheads="1" noChangeShapeType="1" noTextEdit="1"/>
              </p:cNvSpPr>
              <p:nvPr/>
            </p:nvSpPr>
            <p:spPr>
              <a:xfrm>
                <a:off x="1145004" y="3200400"/>
                <a:ext cx="4417596" cy="697307"/>
              </a:xfrm>
              <a:prstGeom prst="rect">
                <a:avLst/>
              </a:prstGeom>
              <a:blipFill rotWithShape="1">
                <a:blip r:embed="rId2"/>
                <a:stretch>
                  <a:fillRect l="-2" b="11"/>
                </a:stretch>
              </a:blipFill>
            </p:spPr>
            <p:txBody>
              <a:bodyPr/>
              <a:lstStyle/>
              <a:p>
                <a:r>
                  <a:rPr lang="zh-CN" altLang="en-US">
                    <a:noFill/>
                  </a:rPr>
                  <a:t> </a:t>
                </a:r>
              </a:p>
            </p:txBody>
          </p:sp>
        </mc:Fallback>
      </mc:AlternateContent>
      <p:sp>
        <p:nvSpPr>
          <p:cNvPr id="10" name="Rectangle 6"/>
          <p:cNvSpPr>
            <a:spLocks noChangeArrowheads="1"/>
          </p:cNvSpPr>
          <p:nvPr/>
        </p:nvSpPr>
        <p:spPr bwMode="auto">
          <a:xfrm>
            <a:off x="0" y="0"/>
            <a:ext cx="525780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b="1" dirty="0">
                <a:solidFill>
                  <a:srgbClr val="FF3300"/>
                </a:solidFill>
                <a:latin typeface="Times New Roman" panose="02020603050405020304" pitchFamily="18" charset="0"/>
                <a:ea typeface="+mj-ea"/>
                <a:cs typeface="Times New Roman" panose="02020603050405020304" pitchFamily="18" charset="0"/>
              </a:rPr>
              <a:t>§4</a:t>
            </a:r>
            <a:r>
              <a:rPr lang="en-US" altLang="zh-CN" sz="3200" b="1" dirty="0" smtClean="0">
                <a:solidFill>
                  <a:srgbClr val="FF3300"/>
                </a:solidFill>
                <a:latin typeface="Times New Roman" panose="02020603050405020304" pitchFamily="18" charset="0"/>
                <a:ea typeface="+mj-ea"/>
                <a:cs typeface="Times New Roman" panose="02020603050405020304" pitchFamily="18" charset="0"/>
              </a:rPr>
              <a:t>.2 </a:t>
            </a:r>
            <a:r>
              <a:rPr lang="zh-CN" altLang="en-US" sz="3200" b="1" dirty="0" smtClean="0">
                <a:solidFill>
                  <a:srgbClr val="FF3300"/>
                </a:solidFill>
                <a:latin typeface="Times New Roman" panose="02020603050405020304" pitchFamily="18" charset="0"/>
                <a:ea typeface="+mj-ea"/>
                <a:cs typeface="Times New Roman" panose="02020603050405020304" pitchFamily="18" charset="0"/>
              </a:rPr>
              <a:t>固结试验及压缩性指标</a:t>
            </a:r>
            <a:endParaRPr lang="zh-CN" altLang="en-US" sz="32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324100" y="914400"/>
            <a:ext cx="4419600" cy="533400"/>
          </a:xfrm>
        </p:spPr>
        <p:txBody>
          <a:bodyPr/>
          <a:lstStyle/>
          <a:p>
            <a:r>
              <a:rPr lang="zh-CN" altLang="en-US" sz="2800" b="1" dirty="0">
                <a:latin typeface="Times New Roman" panose="02020603050405020304" pitchFamily="18" charset="0"/>
                <a:ea typeface="幼圆" panose="02010509060101010101" pitchFamily="49" charset="-122"/>
              </a:rPr>
              <a:t>土的压缩性辨别 </a:t>
            </a:r>
            <a:r>
              <a:rPr lang="en-US" altLang="zh-CN" sz="2800" b="1" dirty="0">
                <a:latin typeface="Times New Roman" panose="02020603050405020304" pitchFamily="18" charset="0"/>
                <a:ea typeface="幼圆" panose="02010509060101010101" pitchFamily="49" charset="-122"/>
              </a:rPr>
              <a:t>(</a:t>
            </a:r>
            <a:r>
              <a:rPr lang="en-US" altLang="zh-CN" sz="2800" b="1" i="1" dirty="0">
                <a:latin typeface="Times New Roman" panose="02020603050405020304" pitchFamily="18" charset="0"/>
                <a:ea typeface="幼圆" panose="02010509060101010101" pitchFamily="49" charset="-122"/>
              </a:rPr>
              <a:t>a</a:t>
            </a:r>
            <a:r>
              <a:rPr lang="en-US" altLang="zh-CN" sz="2800" b="1" baseline="-25000" dirty="0">
                <a:latin typeface="Times New Roman" panose="02020603050405020304" pitchFamily="18" charset="0"/>
                <a:ea typeface="幼圆" panose="02010509060101010101" pitchFamily="49" charset="-122"/>
              </a:rPr>
              <a:t>1-2</a:t>
            </a:r>
            <a:r>
              <a:rPr lang="en-US" altLang="zh-CN" sz="2800" b="1" i="1" baseline="-25000" dirty="0">
                <a:latin typeface="Times New Roman" panose="02020603050405020304" pitchFamily="18" charset="0"/>
                <a:ea typeface="幼圆" panose="02010509060101010101" pitchFamily="49" charset="-122"/>
              </a:rPr>
              <a:t> </a:t>
            </a:r>
            <a:r>
              <a:rPr lang="zh-CN" altLang="en-US" sz="2800" b="1" dirty="0">
                <a:latin typeface="Times New Roman" panose="02020603050405020304" pitchFamily="18" charset="0"/>
                <a:ea typeface="幼圆" panose="02010509060101010101" pitchFamily="49" charset="-122"/>
              </a:rPr>
              <a:t>与 </a:t>
            </a:r>
            <a:r>
              <a:rPr lang="en-US" altLang="zh-CN" sz="2800" b="1" i="1" dirty="0">
                <a:latin typeface="Times New Roman" panose="02020603050405020304" pitchFamily="18" charset="0"/>
                <a:ea typeface="幼圆" panose="02010509060101010101" pitchFamily="49" charset="-122"/>
              </a:rPr>
              <a:t>C</a:t>
            </a:r>
            <a:r>
              <a:rPr lang="en-US" altLang="zh-CN" sz="2800" b="1" baseline="-25000" dirty="0">
                <a:latin typeface="Times New Roman" panose="02020603050405020304" pitchFamily="18" charset="0"/>
                <a:ea typeface="幼圆" panose="02010509060101010101" pitchFamily="49" charset="-122"/>
              </a:rPr>
              <a:t>c</a:t>
            </a:r>
            <a:r>
              <a:rPr lang="en-US" altLang="zh-CN" sz="2800" b="1" dirty="0">
                <a:latin typeface="Times New Roman" panose="02020603050405020304" pitchFamily="18" charset="0"/>
                <a:ea typeface="幼圆" panose="02010509060101010101" pitchFamily="49" charset="-122"/>
              </a:rPr>
              <a:t>)</a:t>
            </a:r>
            <a:endParaRPr lang="en-US" altLang="zh-CN" sz="2800" b="1" dirty="0">
              <a:latin typeface="Times New Roman" panose="02020603050405020304" pitchFamily="18" charset="0"/>
              <a:ea typeface="幼圆" panose="02010509060101010101" pitchFamily="49" charset="-122"/>
            </a:endParaRPr>
          </a:p>
        </p:txBody>
      </p:sp>
      <p:graphicFrame>
        <p:nvGraphicFramePr>
          <p:cNvPr id="59417" name="Group 25"/>
          <p:cNvGraphicFramePr>
            <a:graphicFrameLocks noGrp="1"/>
          </p:cNvGraphicFramePr>
          <p:nvPr>
            <p:ph idx="1"/>
          </p:nvPr>
        </p:nvGraphicFramePr>
        <p:xfrm>
          <a:off x="685800" y="1752599"/>
          <a:ext cx="7696200" cy="3657601"/>
        </p:xfrm>
        <a:graphic>
          <a:graphicData uri="http://schemas.openxmlformats.org/drawingml/2006/table">
            <a:tbl>
              <a:tblPr/>
              <a:tblGrid>
                <a:gridCol w="2685653"/>
                <a:gridCol w="2445147"/>
                <a:gridCol w="2565400"/>
              </a:tblGrid>
              <a:tr h="801511">
                <a:tc>
                  <a:txBody>
                    <a:bodyPr/>
                    <a:lstStyle/>
                    <a:p>
                      <a:pPr marL="0" marR="0" lvl="0" indent="0" algn="ctr" defTabSz="914400" rtl="0" eaLnBrk="0" fontAlgn="base" latinLnBrk="0" hangingPunct="0">
                        <a:lnSpc>
                          <a:spcPct val="100000"/>
                        </a:lnSpc>
                        <a:spcBef>
                          <a:spcPct val="0"/>
                        </a:spcBef>
                        <a:spcAft>
                          <a:spcPct val="0"/>
                        </a:spcAft>
                        <a:buClr>
                          <a:schemeClr val="accent1"/>
                        </a:buClr>
                        <a:buSzPct val="65000"/>
                        <a:buFont typeface="Wingdings" panose="05000000000000000000" pitchFamily="2" charset="2"/>
                        <a:buNone/>
                      </a:pPr>
                      <a:r>
                        <a:rPr kumimoji="0" lang="zh-CN" altLang="en-US" sz="2200" b="1" i="0" u="none" strike="noStrike" cap="none" normalizeH="0" baseline="0" dirty="0">
                          <a:ln>
                            <a:noFill/>
                          </a:ln>
                          <a:solidFill>
                            <a:schemeClr val="tx1"/>
                          </a:solidFill>
                          <a:effectLst/>
                          <a:latin typeface="Times New Roman" panose="02020603050405020304" pitchFamily="18" charset="0"/>
                          <a:ea typeface="幼圆" panose="02010509060101010101" pitchFamily="49" charset="-122"/>
                          <a:cs typeface="Times New Roman" panose="02020603050405020304" pitchFamily="18" charset="0"/>
                        </a:rPr>
                        <a:t>压缩系数</a:t>
                      </a:r>
                      <a:r>
                        <a:rPr kumimoji="0" lang="en-US" altLang="zh-CN" sz="2200" b="1" i="1" u="none" strike="noStrike" cap="none" normalizeH="0" baseline="0" dirty="0">
                          <a:ln>
                            <a:noFill/>
                          </a:ln>
                          <a:solidFill>
                            <a:schemeClr val="tx1"/>
                          </a:solidFill>
                          <a:effectLst/>
                          <a:latin typeface="Times New Roman" panose="02020603050405020304" pitchFamily="18" charset="0"/>
                          <a:ea typeface="幼圆" panose="02010509060101010101" pitchFamily="49" charset="-122"/>
                          <a:cs typeface="Times New Roman" panose="02020603050405020304" pitchFamily="18" charset="0"/>
                        </a:rPr>
                        <a:t>a</a:t>
                      </a:r>
                      <a:r>
                        <a:rPr kumimoji="0" lang="en-US" altLang="zh-CN" sz="2200" b="1" i="0" u="none" strike="noStrike" cap="none" normalizeH="0" baseline="-25000" dirty="0">
                          <a:ln>
                            <a:noFill/>
                          </a:ln>
                          <a:solidFill>
                            <a:schemeClr val="tx1"/>
                          </a:solidFill>
                          <a:effectLst/>
                          <a:latin typeface="Times New Roman" panose="02020603050405020304" pitchFamily="18" charset="0"/>
                          <a:ea typeface="幼圆" panose="02010509060101010101" pitchFamily="49" charset="-122"/>
                          <a:cs typeface="Times New Roman" panose="02020603050405020304" pitchFamily="18" charset="0"/>
                        </a:rPr>
                        <a:t>1-2</a:t>
                      </a:r>
                      <a:r>
                        <a:rPr kumimoji="0" lang="en-US" altLang="zh-CN" sz="2200" b="1" i="0" u="none" strike="noStrike" cap="none" normalizeH="0" baseline="0" dirty="0">
                          <a:ln>
                            <a:noFill/>
                          </a:ln>
                          <a:solidFill>
                            <a:schemeClr val="tx1"/>
                          </a:solidFill>
                          <a:effectLst/>
                          <a:latin typeface="Times New Roman" panose="02020603050405020304" pitchFamily="18" charset="0"/>
                          <a:ea typeface="幼圆" panose="02010509060101010101" pitchFamily="49" charset="-122"/>
                          <a:cs typeface="Times New Roman" panose="02020603050405020304" pitchFamily="18" charset="0"/>
                        </a:rPr>
                        <a:t> </a:t>
                      </a:r>
                      <a:endParaRPr kumimoji="0" lang="en-US" altLang="zh-CN" sz="2200" b="1" i="0" u="none" strike="noStrike" cap="none" normalizeH="0" baseline="0" dirty="0">
                        <a:ln>
                          <a:noFill/>
                        </a:ln>
                        <a:solidFill>
                          <a:schemeClr val="tx1"/>
                        </a:solidFill>
                        <a:effectLst/>
                        <a:latin typeface="Times New Roman" panose="02020603050405020304" pitchFamily="18" charset="0"/>
                        <a:ea typeface="幼圆" panose="02010509060101010101" pitchFamily="49"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
                          <a:schemeClr val="accent1"/>
                        </a:buClr>
                        <a:buSzPct val="65000"/>
                        <a:buFont typeface="Wingdings" panose="05000000000000000000" pitchFamily="2" charset="2"/>
                        <a:buNone/>
                      </a:pPr>
                      <a:r>
                        <a:rPr kumimoji="0" lang="zh-CN" altLang="en-US" sz="2200" b="1" i="0" u="none" strike="noStrike" cap="none" normalizeH="0" baseline="0" dirty="0">
                          <a:ln>
                            <a:noFill/>
                          </a:ln>
                          <a:solidFill>
                            <a:schemeClr val="tx1"/>
                          </a:solidFill>
                          <a:effectLst/>
                          <a:latin typeface="Times New Roman" panose="02020603050405020304" pitchFamily="18" charset="0"/>
                          <a:ea typeface="幼圆" panose="02010509060101010101" pitchFamily="49" charset="-122"/>
                          <a:cs typeface="Times New Roman" panose="02020603050405020304" pitchFamily="18" charset="0"/>
                        </a:rPr>
                        <a:t>（</a:t>
                      </a:r>
                      <a:r>
                        <a:rPr kumimoji="0" lang="en-US" altLang="zh-CN" sz="2200" b="1" i="0" u="none" strike="noStrike" cap="none" normalizeH="0" baseline="0" dirty="0">
                          <a:ln>
                            <a:noFill/>
                          </a:ln>
                          <a:solidFill>
                            <a:schemeClr val="tx1"/>
                          </a:solidFill>
                          <a:effectLst/>
                          <a:latin typeface="Times New Roman" panose="02020603050405020304" pitchFamily="18" charset="0"/>
                          <a:ea typeface="幼圆" panose="02010509060101010101" pitchFamily="49" charset="-122"/>
                          <a:cs typeface="Times New Roman" panose="02020603050405020304" pitchFamily="18" charset="0"/>
                        </a:rPr>
                        <a:t>MPa</a:t>
                      </a:r>
                      <a:r>
                        <a:rPr kumimoji="0" lang="en-US" altLang="zh-CN" sz="2200" b="1" i="0" u="none" strike="noStrike" cap="none" normalizeH="0" baseline="30000" dirty="0">
                          <a:ln>
                            <a:noFill/>
                          </a:ln>
                          <a:solidFill>
                            <a:schemeClr val="tx1"/>
                          </a:solidFill>
                          <a:effectLst/>
                          <a:latin typeface="Times New Roman" panose="02020603050405020304" pitchFamily="18" charset="0"/>
                          <a:ea typeface="幼圆" panose="02010509060101010101" pitchFamily="49" charset="-122"/>
                          <a:cs typeface="Times New Roman" panose="02020603050405020304" pitchFamily="18" charset="0"/>
                        </a:rPr>
                        <a:t>-1</a:t>
                      </a:r>
                      <a:r>
                        <a:rPr kumimoji="0" lang="zh-CN" altLang="en-US" sz="2200" b="1" i="0" u="none" strike="noStrike" cap="none" normalizeH="0" baseline="0" dirty="0">
                          <a:ln>
                            <a:noFill/>
                          </a:ln>
                          <a:solidFill>
                            <a:schemeClr val="tx1"/>
                          </a:solidFill>
                          <a:effectLst/>
                          <a:latin typeface="Times New Roman" panose="02020603050405020304" pitchFamily="18" charset="0"/>
                          <a:ea typeface="幼圆" panose="02010509060101010101" pitchFamily="49" charset="-122"/>
                          <a:cs typeface="Times New Roman" panose="02020603050405020304" pitchFamily="18" charset="0"/>
                        </a:rPr>
                        <a:t>）</a:t>
                      </a:r>
                      <a:endParaRPr kumimoji="0" lang="zh-CN" altLang="en-US" sz="2200" b="1" i="0" u="none" strike="noStrike" cap="none" normalizeH="0" baseline="0" dirty="0">
                        <a:ln>
                          <a:noFill/>
                        </a:ln>
                        <a:solidFill>
                          <a:schemeClr val="tx1"/>
                        </a:solidFill>
                        <a:effectLst/>
                        <a:latin typeface="Times New Roman" panose="02020603050405020304" pitchFamily="18" charset="0"/>
                        <a:ea typeface="幼圆" panose="02010509060101010101" pitchFamily="49" charset="-122"/>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65000"/>
                        <a:buFont typeface="Wingdings" panose="05000000000000000000" pitchFamily="2" charset="2"/>
                        <a:buNone/>
                      </a:pPr>
                      <a:r>
                        <a:rPr kumimoji="0" lang="zh-CN" altLang="en-US" sz="2200" b="1" i="0" u="none" strike="noStrike" cap="none" normalizeH="0" baseline="0" dirty="0">
                          <a:ln>
                            <a:noFill/>
                          </a:ln>
                          <a:solidFill>
                            <a:schemeClr val="tx1"/>
                          </a:solidFill>
                          <a:effectLst/>
                          <a:latin typeface="Times New Roman" panose="02020603050405020304" pitchFamily="18" charset="0"/>
                          <a:ea typeface="幼圆" panose="02010509060101010101" pitchFamily="49" charset="-122"/>
                          <a:cs typeface="Times New Roman" panose="02020603050405020304" pitchFamily="18" charset="0"/>
                        </a:rPr>
                        <a:t>压缩指数</a:t>
                      </a:r>
                      <a:r>
                        <a:rPr kumimoji="0" lang="en-US" altLang="zh-CN" sz="2200" b="1" i="1" u="none" strike="noStrike" cap="none" normalizeH="0" baseline="0" dirty="0">
                          <a:ln>
                            <a:noFill/>
                          </a:ln>
                          <a:solidFill>
                            <a:schemeClr val="tx1"/>
                          </a:solidFill>
                          <a:effectLst/>
                          <a:latin typeface="Times New Roman" panose="02020603050405020304" pitchFamily="18" charset="0"/>
                          <a:ea typeface="幼圆" panose="02010509060101010101" pitchFamily="49" charset="-122"/>
                          <a:cs typeface="Times New Roman" panose="02020603050405020304" pitchFamily="18" charset="0"/>
                        </a:rPr>
                        <a:t>C</a:t>
                      </a:r>
                      <a:r>
                        <a:rPr kumimoji="0" lang="en-US" altLang="zh-CN" sz="2200" b="1" i="0" u="none" strike="noStrike" cap="none" normalizeH="0" baseline="-25000" dirty="0">
                          <a:ln>
                            <a:noFill/>
                          </a:ln>
                          <a:solidFill>
                            <a:schemeClr val="tx1"/>
                          </a:solidFill>
                          <a:effectLst/>
                          <a:latin typeface="Times New Roman" panose="02020603050405020304" pitchFamily="18" charset="0"/>
                          <a:ea typeface="幼圆" panose="02010509060101010101" pitchFamily="49" charset="-122"/>
                          <a:cs typeface="Times New Roman" panose="02020603050405020304" pitchFamily="18" charset="0"/>
                        </a:rPr>
                        <a:t>c</a:t>
                      </a:r>
                      <a:endParaRPr kumimoji="0" lang="en-US" altLang="zh-CN" sz="2200" b="1" i="0" u="none" strike="noStrike" cap="none" normalizeH="0" baseline="-25000" dirty="0">
                        <a:ln>
                          <a:noFill/>
                        </a:ln>
                        <a:solidFill>
                          <a:schemeClr val="tx1"/>
                        </a:solidFill>
                        <a:effectLst/>
                        <a:latin typeface="Times New Roman" panose="02020603050405020304" pitchFamily="18" charset="0"/>
                        <a:ea typeface="幼圆" panose="02010509060101010101" pitchFamily="49" charset="-122"/>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65000"/>
                        <a:buFont typeface="Wingdings" panose="05000000000000000000" pitchFamily="2" charset="2"/>
                        <a:buNone/>
                      </a:pPr>
                      <a:r>
                        <a:rPr kumimoji="0" lang="zh-CN" altLang="en-US" sz="2200" b="1" i="0" u="none" strike="noStrike" cap="none" normalizeH="0" baseline="0" dirty="0">
                          <a:ln>
                            <a:noFill/>
                          </a:ln>
                          <a:solidFill>
                            <a:schemeClr val="tx1"/>
                          </a:solidFill>
                          <a:effectLst/>
                          <a:latin typeface="Times New Roman" panose="02020603050405020304" pitchFamily="18" charset="0"/>
                          <a:ea typeface="幼圆" panose="02010509060101010101" pitchFamily="49" charset="-122"/>
                          <a:cs typeface="Times New Roman" panose="02020603050405020304" pitchFamily="18" charset="0"/>
                        </a:rPr>
                        <a:t>土的压缩性</a:t>
                      </a:r>
                      <a:endParaRPr kumimoji="0" lang="zh-CN" altLang="en-US" sz="2200" b="1" i="0" u="none" strike="noStrike" cap="none" normalizeH="0" baseline="0" dirty="0">
                        <a:ln>
                          <a:noFill/>
                        </a:ln>
                        <a:solidFill>
                          <a:schemeClr val="tx1"/>
                        </a:solidFill>
                        <a:effectLst/>
                        <a:latin typeface="Times New Roman" panose="02020603050405020304" pitchFamily="18" charset="0"/>
                        <a:ea typeface="幼圆" panose="02010509060101010101" pitchFamily="49" charset="-122"/>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5567">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r>
                        <a:rPr kumimoji="0" lang="en-US" altLang="zh-CN" sz="2200" b="1" i="0" u="none" strike="noStrike" cap="none" normalizeH="0" baseline="0" dirty="0">
                          <a:ln>
                            <a:noFill/>
                          </a:ln>
                          <a:solidFill>
                            <a:schemeClr val="tx1"/>
                          </a:solidFill>
                          <a:effectLst/>
                          <a:latin typeface="Times New Roman" panose="02020603050405020304" pitchFamily="18" charset="0"/>
                          <a:ea typeface="幼圆" panose="02010509060101010101" pitchFamily="49" charset="-122"/>
                        </a:rPr>
                        <a:t>≥0.5</a:t>
                      </a:r>
                      <a:endParaRPr kumimoji="0" lang="en-US" altLang="zh-CN" sz="2200" b="1" i="0" u="none" strike="noStrike" cap="none" normalizeH="0" baseline="0" dirty="0">
                        <a:ln>
                          <a:noFill/>
                        </a:ln>
                        <a:solidFill>
                          <a:schemeClr val="tx1"/>
                        </a:solidFill>
                        <a:effectLst/>
                        <a:latin typeface="Times New Roman" panose="02020603050405020304" pitchFamily="18" charset="0"/>
                        <a:ea typeface="幼圆" panose="02010509060101010101"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r>
                        <a:rPr kumimoji="0" lang="en-US" altLang="zh-CN" sz="2200" b="1" i="0" u="none" strike="noStrike" cap="none" normalizeH="0" baseline="0" dirty="0">
                          <a:ln>
                            <a:noFill/>
                          </a:ln>
                          <a:solidFill>
                            <a:schemeClr val="tx1"/>
                          </a:solidFill>
                          <a:effectLst/>
                          <a:latin typeface="Times New Roman" panose="02020603050405020304" pitchFamily="18" charset="0"/>
                          <a:ea typeface="幼圆" panose="02010509060101010101" pitchFamily="49" charset="-122"/>
                        </a:rPr>
                        <a:t>&gt;0.4</a:t>
                      </a:r>
                      <a:endParaRPr kumimoji="0" lang="en-US" altLang="zh-CN" sz="2200" b="1" i="0" u="none" strike="noStrike" cap="none" normalizeH="0" baseline="0" dirty="0">
                        <a:ln>
                          <a:noFill/>
                        </a:ln>
                        <a:solidFill>
                          <a:schemeClr val="tx1"/>
                        </a:solidFill>
                        <a:effectLst/>
                        <a:latin typeface="Times New Roman" panose="02020603050405020304" pitchFamily="18" charset="0"/>
                        <a:ea typeface="幼圆" panose="02010509060101010101"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65000"/>
                        <a:buFont typeface="Wingdings" panose="05000000000000000000" pitchFamily="2" charset="2"/>
                        <a:buNone/>
                      </a:pPr>
                      <a:r>
                        <a:rPr kumimoji="0" lang="zh-CN" altLang="en-US" sz="2200" b="1" i="0" u="none" strike="noStrike" cap="none" normalizeH="0" baseline="0" dirty="0">
                          <a:ln>
                            <a:noFill/>
                          </a:ln>
                          <a:solidFill>
                            <a:schemeClr val="tx1"/>
                          </a:solidFill>
                          <a:effectLst/>
                          <a:latin typeface="Times New Roman" panose="02020603050405020304" pitchFamily="18" charset="0"/>
                          <a:ea typeface="幼圆" panose="02010509060101010101" pitchFamily="49" charset="-122"/>
                          <a:cs typeface="Times New Roman" panose="02020603050405020304" pitchFamily="18" charset="0"/>
                        </a:rPr>
                        <a:t>高压缩性</a:t>
                      </a:r>
                      <a:endParaRPr kumimoji="0" lang="zh-CN" altLang="en-US" sz="2200" b="1" i="0" u="none" strike="noStrike" cap="none" normalizeH="0" baseline="0" dirty="0">
                        <a:ln>
                          <a:noFill/>
                        </a:ln>
                        <a:solidFill>
                          <a:schemeClr val="tx1"/>
                        </a:solidFill>
                        <a:effectLst/>
                        <a:latin typeface="Times New Roman" panose="02020603050405020304" pitchFamily="18" charset="0"/>
                        <a:ea typeface="幼圆" panose="02010509060101010101" pitchFamily="49" charset="-122"/>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3545">
                <a:tc>
                  <a:txBody>
                    <a:bodyPr/>
                    <a:lstStyle/>
                    <a:p>
                      <a:pPr marL="0" marR="0" lvl="0" indent="0" algn="ctr" defTabSz="914400" rtl="0" eaLnBrk="0" fontAlgn="base" latinLnBrk="0" hangingPunct="0">
                        <a:lnSpc>
                          <a:spcPct val="100000"/>
                        </a:lnSpc>
                        <a:spcBef>
                          <a:spcPct val="0"/>
                        </a:spcBef>
                        <a:spcAft>
                          <a:spcPct val="0"/>
                        </a:spcAft>
                        <a:buClr>
                          <a:schemeClr val="accent1"/>
                        </a:buClr>
                        <a:buSzPct val="65000"/>
                        <a:buFont typeface="Wingdings" panose="05000000000000000000" pitchFamily="2" charset="2"/>
                        <a:buNone/>
                      </a:pPr>
                      <a:r>
                        <a:rPr kumimoji="0" lang="en-US" altLang="zh-CN" sz="2200" b="1" i="0" u="none" strike="noStrike" cap="none" normalizeH="0" baseline="0" dirty="0">
                          <a:ln>
                            <a:noFill/>
                          </a:ln>
                          <a:solidFill>
                            <a:schemeClr val="tx1"/>
                          </a:solidFill>
                          <a:effectLst/>
                          <a:latin typeface="Times New Roman" panose="02020603050405020304" pitchFamily="18" charset="0"/>
                          <a:ea typeface="幼圆" panose="02010509060101010101" pitchFamily="49" charset="-122"/>
                          <a:cs typeface="Times New Roman" panose="02020603050405020304" pitchFamily="18" charset="0"/>
                        </a:rPr>
                        <a:t>0.1~0.5</a:t>
                      </a:r>
                      <a:endParaRPr kumimoji="0" lang="en-US" altLang="zh-CN" sz="2200" b="1" i="0" u="none" strike="noStrike" cap="none" normalizeH="0" baseline="0" dirty="0">
                        <a:ln>
                          <a:noFill/>
                        </a:ln>
                        <a:solidFill>
                          <a:schemeClr val="tx1"/>
                        </a:solidFill>
                        <a:effectLst/>
                        <a:latin typeface="Times New Roman" panose="02020603050405020304" pitchFamily="18" charset="0"/>
                        <a:ea typeface="幼圆" panose="02010509060101010101" pitchFamily="49" charset="-122"/>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65000"/>
                        <a:buFont typeface="Wingdings" panose="05000000000000000000" pitchFamily="2" charset="2"/>
                        <a:buNone/>
                      </a:pPr>
                      <a:r>
                        <a:rPr kumimoji="0" lang="en-US" altLang="zh-CN" sz="2200" b="1" i="0" u="none" strike="noStrike" cap="none" normalizeH="0" baseline="0" dirty="0">
                          <a:ln>
                            <a:noFill/>
                          </a:ln>
                          <a:solidFill>
                            <a:schemeClr val="tx1"/>
                          </a:solidFill>
                          <a:effectLst/>
                          <a:latin typeface="Times New Roman" panose="02020603050405020304" pitchFamily="18" charset="0"/>
                          <a:ea typeface="幼圆" panose="02010509060101010101" pitchFamily="49" charset="-122"/>
                          <a:cs typeface="Times New Roman" panose="02020603050405020304" pitchFamily="18" charset="0"/>
                        </a:rPr>
                        <a:t>0.2~0.4</a:t>
                      </a:r>
                      <a:endParaRPr kumimoji="0" lang="en-US" altLang="zh-CN" sz="2200" b="1" i="0" u="none" strike="noStrike" cap="none" normalizeH="0" baseline="0" dirty="0">
                        <a:ln>
                          <a:noFill/>
                        </a:ln>
                        <a:solidFill>
                          <a:schemeClr val="tx1"/>
                        </a:solidFill>
                        <a:effectLst/>
                        <a:latin typeface="Times New Roman" panose="02020603050405020304" pitchFamily="18" charset="0"/>
                        <a:ea typeface="幼圆" panose="02010509060101010101" pitchFamily="49" charset="-122"/>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65000"/>
                        <a:buFont typeface="Wingdings" panose="05000000000000000000" pitchFamily="2" charset="2"/>
                        <a:buNone/>
                      </a:pPr>
                      <a:r>
                        <a:rPr kumimoji="0" lang="zh-CN" altLang="en-US" sz="2200" b="1" i="0" u="none" strike="noStrike" cap="none" normalizeH="0" baseline="0" dirty="0">
                          <a:ln>
                            <a:noFill/>
                          </a:ln>
                          <a:solidFill>
                            <a:schemeClr val="tx1"/>
                          </a:solidFill>
                          <a:effectLst/>
                          <a:latin typeface="Times New Roman" panose="02020603050405020304" pitchFamily="18" charset="0"/>
                          <a:ea typeface="幼圆" panose="02010509060101010101" pitchFamily="49" charset="-122"/>
                          <a:cs typeface="Times New Roman" panose="02020603050405020304" pitchFamily="18" charset="0"/>
                        </a:rPr>
                        <a:t>中压缩性</a:t>
                      </a:r>
                      <a:endParaRPr kumimoji="0" lang="zh-CN" altLang="en-US" sz="2200" b="1" i="0" u="none" strike="noStrike" cap="none" normalizeH="0" baseline="0" dirty="0">
                        <a:ln>
                          <a:noFill/>
                        </a:ln>
                        <a:solidFill>
                          <a:schemeClr val="tx1"/>
                        </a:solidFill>
                        <a:effectLst/>
                        <a:latin typeface="Times New Roman" panose="02020603050405020304" pitchFamily="18" charset="0"/>
                        <a:ea typeface="幼圆" panose="02010509060101010101" pitchFamily="49" charset="-122"/>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978">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r>
                        <a:rPr kumimoji="0" lang="en-US" altLang="zh-CN" sz="2200" b="1" i="0" u="none" strike="noStrike" cap="none" normalizeH="0" baseline="0" dirty="0">
                          <a:ln>
                            <a:noFill/>
                          </a:ln>
                          <a:solidFill>
                            <a:schemeClr val="tx1"/>
                          </a:solidFill>
                          <a:effectLst/>
                          <a:latin typeface="Times New Roman" panose="02020603050405020304" pitchFamily="18" charset="0"/>
                          <a:ea typeface="幼圆" panose="02010509060101010101" pitchFamily="49" charset="-122"/>
                        </a:rPr>
                        <a:t>≤0.1</a:t>
                      </a:r>
                      <a:endParaRPr kumimoji="0" lang="en-US" altLang="zh-CN" sz="2200" b="1" i="0" u="none" strike="noStrike" cap="none" normalizeH="0" baseline="0" dirty="0">
                        <a:ln>
                          <a:noFill/>
                        </a:ln>
                        <a:solidFill>
                          <a:schemeClr val="tx1"/>
                        </a:solidFill>
                        <a:effectLst/>
                        <a:latin typeface="Times New Roman" panose="02020603050405020304" pitchFamily="18" charset="0"/>
                        <a:ea typeface="幼圆" panose="02010509060101010101"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r>
                        <a:rPr kumimoji="0" lang="en-US" altLang="zh-CN" sz="2200" b="1" i="0" u="none" strike="noStrike" cap="none" normalizeH="0" baseline="0" dirty="0">
                          <a:ln>
                            <a:noFill/>
                          </a:ln>
                          <a:solidFill>
                            <a:schemeClr val="tx1"/>
                          </a:solidFill>
                          <a:effectLst/>
                          <a:latin typeface="Times New Roman" panose="02020603050405020304" pitchFamily="18" charset="0"/>
                          <a:ea typeface="幼圆" panose="02010509060101010101" pitchFamily="49" charset="-122"/>
                        </a:rPr>
                        <a:t>&lt;0.2</a:t>
                      </a:r>
                      <a:endParaRPr kumimoji="0" lang="en-US" altLang="zh-CN" sz="2200" b="1" i="0" u="none" strike="noStrike" cap="none" normalizeH="0" baseline="0" dirty="0">
                        <a:ln>
                          <a:noFill/>
                        </a:ln>
                        <a:solidFill>
                          <a:schemeClr val="tx1"/>
                        </a:solidFill>
                        <a:effectLst/>
                        <a:latin typeface="Times New Roman" panose="02020603050405020304" pitchFamily="18" charset="0"/>
                        <a:ea typeface="幼圆" panose="02010509060101010101"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65000"/>
                        <a:buFont typeface="Wingdings" panose="05000000000000000000" pitchFamily="2" charset="2"/>
                        <a:buNone/>
                      </a:pPr>
                      <a:r>
                        <a:rPr kumimoji="0" lang="zh-CN" altLang="en-US" sz="2200" b="1" i="0" u="none" strike="noStrike" cap="none" normalizeH="0" baseline="0" dirty="0">
                          <a:ln>
                            <a:noFill/>
                          </a:ln>
                          <a:solidFill>
                            <a:schemeClr val="tx1"/>
                          </a:solidFill>
                          <a:effectLst/>
                          <a:latin typeface="Times New Roman" panose="02020603050405020304" pitchFamily="18" charset="0"/>
                          <a:ea typeface="幼圆" panose="02010509060101010101" pitchFamily="49" charset="-122"/>
                          <a:cs typeface="Times New Roman" panose="02020603050405020304" pitchFamily="18" charset="0"/>
                        </a:rPr>
                        <a:t>低压缩性</a:t>
                      </a:r>
                      <a:endParaRPr kumimoji="0" lang="zh-CN" altLang="en-US" sz="2200" b="1" i="0" u="none" strike="noStrike" cap="none" normalizeH="0" baseline="0" dirty="0">
                        <a:ln>
                          <a:noFill/>
                        </a:ln>
                        <a:solidFill>
                          <a:schemeClr val="tx1"/>
                        </a:solidFill>
                        <a:effectLst/>
                        <a:latin typeface="Times New Roman" panose="02020603050405020304" pitchFamily="18" charset="0"/>
                        <a:ea typeface="幼圆" panose="02010509060101010101" pitchFamily="49" charset="-122"/>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Rectangle 6"/>
          <p:cNvSpPr>
            <a:spLocks noChangeArrowheads="1"/>
          </p:cNvSpPr>
          <p:nvPr/>
        </p:nvSpPr>
        <p:spPr bwMode="auto">
          <a:xfrm>
            <a:off x="0" y="0"/>
            <a:ext cx="525780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b="1" dirty="0">
                <a:solidFill>
                  <a:srgbClr val="FF3300"/>
                </a:solidFill>
                <a:latin typeface="Times New Roman" panose="02020603050405020304" pitchFamily="18" charset="0"/>
                <a:ea typeface="+mj-ea"/>
                <a:cs typeface="Times New Roman" panose="02020603050405020304" pitchFamily="18" charset="0"/>
              </a:rPr>
              <a:t>§4</a:t>
            </a:r>
            <a:r>
              <a:rPr lang="en-US" altLang="zh-CN" sz="3200" b="1" dirty="0" smtClean="0">
                <a:solidFill>
                  <a:srgbClr val="FF3300"/>
                </a:solidFill>
                <a:latin typeface="Times New Roman" panose="02020603050405020304" pitchFamily="18" charset="0"/>
                <a:ea typeface="+mj-ea"/>
                <a:cs typeface="Times New Roman" panose="02020603050405020304" pitchFamily="18" charset="0"/>
              </a:rPr>
              <a:t>.2 </a:t>
            </a:r>
            <a:r>
              <a:rPr lang="zh-CN" altLang="en-US" sz="3200" b="1" dirty="0" smtClean="0">
                <a:solidFill>
                  <a:srgbClr val="FF3300"/>
                </a:solidFill>
                <a:latin typeface="Times New Roman" panose="02020603050405020304" pitchFamily="18" charset="0"/>
                <a:ea typeface="+mj-ea"/>
                <a:cs typeface="Times New Roman" panose="02020603050405020304" pitchFamily="18" charset="0"/>
              </a:rPr>
              <a:t>固结试验及压缩性指标</a:t>
            </a:r>
            <a:endParaRPr lang="zh-CN" altLang="en-US" sz="32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fld id="{01D06F86-3335-4F38-B28B-8CBA0643D8D1}" type="slidenum">
              <a:rPr lang="zh-CN" altLang="en-US" sz="1200" smtClean="0">
                <a:latin typeface="Garamond" panose="02020404030301010803" pitchFamily="18" charset="0"/>
              </a:rPr>
            </a:fld>
            <a:endParaRPr lang="en-US" altLang="zh-CN" sz="1200">
              <a:latin typeface="Garamond" panose="02020404030301010803" pitchFamily="18" charset="0"/>
            </a:endParaRPr>
          </a:p>
        </p:txBody>
      </p:sp>
      <p:sp>
        <p:nvSpPr>
          <p:cNvPr id="5123" name="Text Box 6"/>
          <p:cNvSpPr txBox="1">
            <a:spLocks noChangeArrowheads="1"/>
          </p:cNvSpPr>
          <p:nvPr/>
        </p:nvSpPr>
        <p:spPr bwMode="auto">
          <a:xfrm>
            <a:off x="1857991" y="533400"/>
            <a:ext cx="538734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a:spcBef>
                <a:spcPct val="50000"/>
              </a:spcBef>
            </a:pPr>
            <a:r>
              <a:rPr kumimoji="1" lang="zh-CN" altLang="en-US" sz="4800" b="1" dirty="0">
                <a:solidFill>
                  <a:srgbClr val="FF0000"/>
                </a:solidFill>
                <a:latin typeface="+mj-ea"/>
                <a:ea typeface="+mj-ea"/>
              </a:rPr>
              <a:t>第四章 土的压缩性</a:t>
            </a:r>
            <a:endParaRPr kumimoji="1" lang="zh-CN" altLang="en-US" sz="4800" b="1" dirty="0">
              <a:solidFill>
                <a:srgbClr val="FF0000"/>
              </a:solidFill>
              <a:latin typeface="+mj-ea"/>
              <a:ea typeface="+mj-ea"/>
            </a:endParaRPr>
          </a:p>
        </p:txBody>
      </p:sp>
      <p:sp>
        <p:nvSpPr>
          <p:cNvPr id="5124" name="Text Box 9"/>
          <p:cNvSpPr txBox="1">
            <a:spLocks noChangeArrowheads="1"/>
          </p:cNvSpPr>
          <p:nvPr/>
        </p:nvSpPr>
        <p:spPr bwMode="auto">
          <a:xfrm>
            <a:off x="1143000" y="1905000"/>
            <a:ext cx="7239000"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600" b="1" dirty="0">
                <a:latin typeface="Times New Roman" panose="02020603050405020304" pitchFamily="18" charset="0"/>
                <a:ea typeface="+mn-ea"/>
                <a:cs typeface="Times New Roman" panose="02020603050405020304" pitchFamily="18" charset="0"/>
              </a:rPr>
              <a:t>§ 4.1 </a:t>
            </a:r>
            <a:r>
              <a:rPr lang="zh-CN" altLang="en-US" sz="3600" b="1" dirty="0">
                <a:latin typeface="Times New Roman" panose="02020603050405020304" pitchFamily="18" charset="0"/>
                <a:ea typeface="+mn-ea"/>
                <a:cs typeface="Times New Roman" panose="02020603050405020304" pitchFamily="18" charset="0"/>
              </a:rPr>
              <a:t>概述</a:t>
            </a:r>
            <a:endParaRPr lang="en-US" altLang="zh-CN" sz="3600" b="1" dirty="0">
              <a:latin typeface="Times New Roman" panose="02020603050405020304" pitchFamily="18" charset="0"/>
              <a:ea typeface="+mn-ea"/>
              <a:cs typeface="Times New Roman" panose="02020603050405020304" pitchFamily="18" charset="0"/>
            </a:endParaRPr>
          </a:p>
          <a:p>
            <a:pPr>
              <a:spcBef>
                <a:spcPct val="50000"/>
              </a:spcBef>
            </a:pPr>
            <a:r>
              <a:rPr lang="en-US" altLang="zh-CN" sz="3600" b="1" dirty="0">
                <a:solidFill>
                  <a:schemeClr val="bg1"/>
                </a:solidFill>
                <a:latin typeface="Times New Roman" panose="02020603050405020304" pitchFamily="18" charset="0"/>
                <a:ea typeface="+mn-ea"/>
                <a:cs typeface="Times New Roman" panose="02020603050405020304" pitchFamily="18" charset="0"/>
              </a:rPr>
              <a:t>§ 4.2 </a:t>
            </a:r>
            <a:r>
              <a:rPr lang="zh-CN" altLang="en-US" sz="3600" b="1" dirty="0">
                <a:solidFill>
                  <a:schemeClr val="bg1"/>
                </a:solidFill>
                <a:latin typeface="Times New Roman" panose="02020603050405020304" pitchFamily="18" charset="0"/>
                <a:ea typeface="+mn-ea"/>
                <a:cs typeface="Times New Roman" panose="02020603050405020304" pitchFamily="18" charset="0"/>
              </a:rPr>
              <a:t>固结试验及压缩性指标</a:t>
            </a:r>
            <a:endParaRPr lang="en-US" altLang="zh-CN" sz="3600" b="1" dirty="0">
              <a:solidFill>
                <a:schemeClr val="bg1"/>
              </a:solidFill>
              <a:latin typeface="Times New Roman" panose="02020603050405020304" pitchFamily="18" charset="0"/>
              <a:ea typeface="+mn-ea"/>
              <a:cs typeface="Times New Roman" panose="02020603050405020304" pitchFamily="18" charset="0"/>
            </a:endParaRPr>
          </a:p>
          <a:p>
            <a:pPr>
              <a:spcBef>
                <a:spcPct val="50000"/>
              </a:spcBef>
            </a:pPr>
            <a:r>
              <a:rPr lang="en-US" altLang="zh-CN" sz="3600" b="1" dirty="0">
                <a:solidFill>
                  <a:schemeClr val="bg1"/>
                </a:solidFill>
                <a:latin typeface="Times New Roman" panose="02020603050405020304" pitchFamily="18" charset="0"/>
                <a:ea typeface="+mn-ea"/>
                <a:cs typeface="Times New Roman" panose="02020603050405020304" pitchFamily="18" charset="0"/>
              </a:rPr>
              <a:t>§ 4.3 </a:t>
            </a:r>
            <a:r>
              <a:rPr lang="zh-CN" altLang="en-US" sz="3600" b="1" dirty="0">
                <a:solidFill>
                  <a:schemeClr val="bg1"/>
                </a:solidFill>
                <a:latin typeface="Times New Roman" panose="02020603050405020304" pitchFamily="18" charset="0"/>
                <a:ea typeface="+mn-ea"/>
                <a:cs typeface="Times New Roman" panose="02020603050405020304" pitchFamily="18" charset="0"/>
              </a:rPr>
              <a:t>应力历史对压缩性的影响</a:t>
            </a:r>
            <a:endParaRPr lang="en-US" altLang="zh-CN" sz="3600" b="1" dirty="0">
              <a:solidFill>
                <a:schemeClr val="bg1"/>
              </a:solidFill>
              <a:latin typeface="Times New Roman" panose="02020603050405020304" pitchFamily="18" charset="0"/>
              <a:ea typeface="+mn-ea"/>
              <a:cs typeface="Times New Roman" panose="02020603050405020304" pitchFamily="18" charset="0"/>
            </a:endParaRPr>
          </a:p>
          <a:p>
            <a:pPr>
              <a:spcBef>
                <a:spcPct val="50000"/>
              </a:spcBef>
            </a:pPr>
            <a:r>
              <a:rPr lang="en-US" altLang="zh-CN" sz="3600" b="1" dirty="0">
                <a:solidFill>
                  <a:schemeClr val="bg1"/>
                </a:solidFill>
                <a:latin typeface="Times New Roman" panose="02020603050405020304" pitchFamily="18" charset="0"/>
                <a:ea typeface="+mn-ea"/>
                <a:cs typeface="Times New Roman" panose="02020603050405020304" pitchFamily="18" charset="0"/>
              </a:rPr>
              <a:t>§ 4.4 </a:t>
            </a:r>
            <a:r>
              <a:rPr lang="zh-CN" altLang="en-US" sz="3600" b="1" dirty="0">
                <a:solidFill>
                  <a:schemeClr val="bg1"/>
                </a:solidFill>
                <a:latin typeface="Times New Roman" panose="02020603050405020304" pitchFamily="18" charset="0"/>
                <a:ea typeface="+mn-ea"/>
                <a:cs typeface="Times New Roman" panose="02020603050405020304" pitchFamily="18" charset="0"/>
              </a:rPr>
              <a:t>土的变形模量</a:t>
            </a:r>
            <a:endParaRPr lang="en-US" altLang="zh-CN" sz="3600" b="1" dirty="0">
              <a:solidFill>
                <a:schemeClr val="bg1"/>
              </a:solidFill>
              <a:latin typeface="Times New Roman" panose="02020603050405020304" pitchFamily="18" charset="0"/>
              <a:ea typeface="+mn-ea"/>
              <a:cs typeface="Times New Roman" panose="02020603050405020304" pitchFamily="18" charset="0"/>
            </a:endParaRPr>
          </a:p>
          <a:p>
            <a:pPr>
              <a:spcBef>
                <a:spcPct val="50000"/>
              </a:spcBef>
            </a:pPr>
            <a:r>
              <a:rPr lang="en-US" altLang="zh-CN" sz="3600" b="1" dirty="0">
                <a:solidFill>
                  <a:schemeClr val="bg1"/>
                </a:solidFill>
                <a:latin typeface="Times New Roman" panose="02020603050405020304" pitchFamily="18" charset="0"/>
                <a:ea typeface="+mn-ea"/>
                <a:cs typeface="Times New Roman" panose="02020603050405020304" pitchFamily="18" charset="0"/>
              </a:rPr>
              <a:t>§ 4.5 </a:t>
            </a:r>
            <a:r>
              <a:rPr lang="zh-CN" altLang="en-US" sz="3600" b="1" dirty="0">
                <a:solidFill>
                  <a:schemeClr val="bg1"/>
                </a:solidFill>
                <a:latin typeface="Times New Roman" panose="02020603050405020304" pitchFamily="18" charset="0"/>
                <a:ea typeface="+mn-ea"/>
                <a:cs typeface="Times New Roman" panose="02020603050405020304" pitchFamily="18" charset="0"/>
              </a:rPr>
              <a:t>土的</a:t>
            </a:r>
            <a:r>
              <a:rPr lang="zh-CN" altLang="en-US" sz="3600" b="1" dirty="0" smtClean="0">
                <a:solidFill>
                  <a:schemeClr val="bg1"/>
                </a:solidFill>
                <a:latin typeface="Times New Roman" panose="02020603050405020304" pitchFamily="18" charset="0"/>
                <a:ea typeface="+mn-ea"/>
                <a:cs typeface="Times New Roman" panose="02020603050405020304" pitchFamily="18" charset="0"/>
              </a:rPr>
              <a:t>弹性模量</a:t>
            </a:r>
            <a:endParaRPr lang="en-US" altLang="zh-CN" sz="3600" b="1" dirty="0">
              <a:solidFill>
                <a:schemeClr val="bg1"/>
              </a:solidFill>
              <a:latin typeface="Times New Roman" panose="02020603050405020304" pitchFamily="18" charset="0"/>
              <a:ea typeface="+mn-ea"/>
              <a:cs typeface="Times New Roman" panose="02020603050405020304" pitchFamily="18"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subTitle" idx="4294967295"/>
          </p:nvPr>
        </p:nvSpPr>
        <p:spPr>
          <a:xfrm>
            <a:off x="179388" y="1747837"/>
            <a:ext cx="8583612" cy="3013963"/>
          </a:xfrm>
        </p:spPr>
        <p:txBody>
          <a:bodyPr/>
          <a:lstStyle/>
          <a:p>
            <a:pPr eaLnBrk="1" hangingPunct="1">
              <a:lnSpc>
                <a:spcPct val="110000"/>
              </a:lnSpc>
              <a:buFont typeface="Wingdings" panose="05000000000000000000" pitchFamily="2" charset="2"/>
              <a:buChar char="Ø"/>
              <a:defRPr/>
            </a:pPr>
            <a:r>
              <a:rPr lang="zh-CN" altLang="en-US" sz="2400" b="1" dirty="0" smtClean="0">
                <a:solidFill>
                  <a:srgbClr val="FF0000"/>
                </a:solidFill>
              </a:rPr>
              <a:t>压缩模量：</a:t>
            </a:r>
            <a:r>
              <a:rPr lang="zh-CN" altLang="en-US" sz="2400" b="1" dirty="0" smtClean="0"/>
              <a:t>土体在侧限条件下的竖向附加压应力与竖向应变之比值。</a:t>
            </a:r>
            <a:endParaRPr lang="zh-CN" altLang="en-US" sz="2400" b="1" dirty="0" smtClean="0"/>
          </a:p>
          <a:p>
            <a:pPr eaLnBrk="1" hangingPunct="1">
              <a:lnSpc>
                <a:spcPct val="110000"/>
              </a:lnSpc>
              <a:buFont typeface="Wingdings" panose="05000000000000000000" pitchFamily="2" charset="2"/>
              <a:buChar char="Ø"/>
              <a:defRPr/>
            </a:pPr>
            <a:r>
              <a:rPr lang="zh-CN" altLang="en-US" sz="2400" b="1" dirty="0" smtClean="0"/>
              <a:t> </a:t>
            </a:r>
            <a:endParaRPr lang="zh-CN" altLang="en-US" sz="2400" b="1" dirty="0" smtClean="0"/>
          </a:p>
          <a:p>
            <a:pPr eaLnBrk="1" hangingPunct="1">
              <a:lnSpc>
                <a:spcPct val="110000"/>
              </a:lnSpc>
              <a:buFont typeface="Wingdings" panose="05000000000000000000" pitchFamily="2" charset="2"/>
              <a:buChar char="Ø"/>
              <a:defRPr/>
            </a:pPr>
            <a:endParaRPr lang="zh-CN" altLang="en-US" sz="2400" b="1" dirty="0" smtClean="0"/>
          </a:p>
          <a:p>
            <a:pPr eaLnBrk="1" hangingPunct="1">
              <a:lnSpc>
                <a:spcPct val="110000"/>
              </a:lnSpc>
              <a:buFont typeface="Wingdings" panose="05000000000000000000" pitchFamily="2" charset="2"/>
              <a:buChar char="Ø"/>
              <a:defRPr/>
            </a:pPr>
            <a:r>
              <a:rPr lang="zh-CN" altLang="en-US" sz="2400" b="1" dirty="0">
                <a:solidFill>
                  <a:srgbClr val="FF0000"/>
                </a:solidFill>
                <a:latin typeface="Times New Roman" panose="02020603050405020304" pitchFamily="18" charset="0"/>
              </a:rPr>
              <a:t>体积</a:t>
            </a:r>
            <a:r>
              <a:rPr lang="zh-CN" altLang="en-US" sz="2400" b="1" dirty="0" smtClean="0">
                <a:solidFill>
                  <a:srgbClr val="FF0000"/>
                </a:solidFill>
                <a:latin typeface="Times New Roman" panose="02020603050405020304" pitchFamily="18" charset="0"/>
              </a:rPr>
              <a:t>压缩系数</a:t>
            </a:r>
            <a:r>
              <a:rPr lang="zh-CN" altLang="en-US" sz="2400" b="1" baseline="-30000" dirty="0" smtClean="0">
                <a:solidFill>
                  <a:srgbClr val="FF0000"/>
                </a:solidFill>
                <a:latin typeface="Times New Roman" panose="02020603050405020304" pitchFamily="18" charset="0"/>
              </a:rPr>
              <a:t>：</a:t>
            </a:r>
            <a:r>
              <a:rPr lang="zh-CN" altLang="en-US" sz="2400" b="1" dirty="0" smtClean="0"/>
              <a:t>土体在</a:t>
            </a:r>
            <a:r>
              <a:rPr lang="zh-CN" altLang="en-US" sz="2400" b="1" dirty="0"/>
              <a:t>侧限条件下的竖</a:t>
            </a:r>
            <a:r>
              <a:rPr lang="zh-CN" altLang="en-US" sz="2400" b="1" dirty="0" smtClean="0"/>
              <a:t>向（体积）应变与竖向附加</a:t>
            </a:r>
            <a:r>
              <a:rPr lang="zh-CN" altLang="en-US" sz="2400" b="1" dirty="0" smtClean="0">
                <a:latin typeface="Times New Roman" panose="02020603050405020304" pitchFamily="18" charset="0"/>
              </a:rPr>
              <a:t>压应力之比，亦称单向体积压缩系数，为压缩模量的倒数。</a:t>
            </a:r>
            <a:endParaRPr lang="zh-CN" altLang="en-US" sz="2400" b="1" dirty="0" smtClean="0"/>
          </a:p>
        </p:txBody>
      </p:sp>
      <p:graphicFrame>
        <p:nvGraphicFramePr>
          <p:cNvPr id="185347" name="Object 3"/>
          <p:cNvGraphicFramePr>
            <a:graphicFrameLocks noChangeAspect="1"/>
          </p:cNvGraphicFramePr>
          <p:nvPr/>
        </p:nvGraphicFramePr>
        <p:xfrm>
          <a:off x="2133600" y="2286000"/>
          <a:ext cx="3816350" cy="1122363"/>
        </p:xfrm>
        <a:graphic>
          <a:graphicData uri="http://schemas.openxmlformats.org/presentationml/2006/ole">
            <mc:AlternateContent xmlns:mc="http://schemas.openxmlformats.org/markup-compatibility/2006">
              <mc:Choice xmlns:v="urn:schemas-microsoft-com:vml" Requires="v">
                <p:oleObj spid="_x0000_s56342" name="" r:id="rId1" imgW="1386205" imgH="445135" progId="Equation.3">
                  <p:embed/>
                </p:oleObj>
              </mc:Choice>
              <mc:Fallback>
                <p:oleObj name="" r:id="rId1" imgW="1386205" imgH="445135" progId="Equation.3">
                  <p:embed/>
                  <p:pic>
                    <p:nvPicPr>
                      <p:cNvPr id="0" name="Objec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86000"/>
                        <a:ext cx="3816350" cy="1122363"/>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2036" name="Rectangle 4"/>
          <p:cNvSpPr>
            <a:spLocks noChangeArrowheads="1"/>
          </p:cNvSpPr>
          <p:nvPr/>
        </p:nvSpPr>
        <p:spPr bwMode="auto">
          <a:xfrm>
            <a:off x="2057400" y="609600"/>
            <a:ext cx="4953000" cy="523220"/>
          </a:xfrm>
          <a:prstGeom prst="rect">
            <a:avLst/>
          </a:prstGeom>
          <a:solidFill>
            <a:srgbClr val="FFC000"/>
          </a:solidFill>
          <a:ln>
            <a:noFill/>
          </a:ln>
          <a:effectLst/>
        </p:spPr>
        <p:txBody>
          <a:bodyPr wrap="square">
            <a:spAutoFit/>
          </a:bodyPr>
          <a:lstStyle/>
          <a:p>
            <a:pPr eaLnBrk="1" hangingPunct="1">
              <a:buFont typeface="Arial" panose="020B0604020202020204" pitchFamily="34" charset="0"/>
              <a:buNone/>
              <a:defRPr/>
            </a:pPr>
            <a:r>
              <a:rPr kumimoji="0" lang="zh-CN" altLang="en-US" sz="2800" b="1" dirty="0" smtClean="0">
                <a:latin typeface="Arial" panose="020B0604020202020204" pitchFamily="34" charset="0"/>
                <a:ea typeface="宋体" panose="02010600030101010101" pitchFamily="2" charset="-122"/>
              </a:rPr>
              <a:t>土</a:t>
            </a:r>
            <a:r>
              <a:rPr kumimoji="0" lang="zh-CN" altLang="en-US" sz="2800" b="1" dirty="0">
                <a:latin typeface="Arial" panose="020B0604020202020204" pitchFamily="34" charset="0"/>
                <a:ea typeface="宋体" panose="02010600030101010101" pitchFamily="2" charset="-122"/>
              </a:rPr>
              <a:t>的压缩模量和体积压缩系数</a:t>
            </a:r>
            <a:endParaRPr kumimoji="0" lang="zh-CN" altLang="en-US" sz="2800" b="1" dirty="0">
              <a:latin typeface="Arial" panose="020B0604020202020204" pitchFamily="34" charset="0"/>
              <a:ea typeface="宋体" panose="02010600030101010101" pitchFamily="2" charset="-122"/>
            </a:endParaRPr>
          </a:p>
        </p:txBody>
      </p:sp>
      <mc:AlternateContent xmlns:mc="http://schemas.openxmlformats.org/markup-compatibility/2006">
        <mc:Choice xmlns:a14="http://schemas.microsoft.com/office/drawing/2010/main" Requires="a14">
          <p:sp>
            <p:nvSpPr>
              <p:cNvPr id="2" name="文本框 1"/>
              <p:cNvSpPr txBox="1"/>
              <p:nvPr/>
            </p:nvSpPr>
            <p:spPr>
              <a:xfrm>
                <a:off x="1926615" y="4672603"/>
                <a:ext cx="5214569" cy="765915"/>
              </a:xfrm>
              <a:prstGeom prst="rect">
                <a:avLst/>
              </a:prstGeom>
              <a:solidFill>
                <a:srgbClr val="FFFF00"/>
              </a:solid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𝑣</m:t>
                          </m:r>
                        </m:sub>
                      </m:sSub>
                      <m:r>
                        <a:rPr lang="en-US" altLang="zh-CN" sz="2400" i="1" smtClean="0">
                          <a:latin typeface="Cambria Math" panose="02040503050406030204" pitchFamily="18" charset="0"/>
                          <a:ea typeface="Cambria Math" panose="02040503050406030204" pitchFamily="18" charset="0"/>
                        </a:rPr>
                        <m:t>=</m:t>
                      </m:r>
                      <m:f>
                        <m:fPr>
                          <m:ctrlPr>
                            <a:rPr lang="en-US" altLang="zh-CN" sz="2400" i="1" smtClean="0">
                              <a:latin typeface="Cambria Math" panose="02040503050406030204" pitchFamily="18" charset="0"/>
                              <a:ea typeface="Cambria Math" panose="02040503050406030204" pitchFamily="18" charset="0"/>
                            </a:rPr>
                          </m:ctrlPr>
                        </m:fPr>
                        <m:num>
                          <m:r>
                            <a:rPr lang="en-US" altLang="zh-CN" sz="2400" b="0" i="1" smtClean="0">
                              <a:latin typeface="Cambria Math" panose="02040503050406030204" pitchFamily="18" charset="0"/>
                              <a:ea typeface="Cambria Math" panose="02040503050406030204" pitchFamily="18" charset="0"/>
                            </a:rPr>
                            <m:t>(</m:t>
                          </m:r>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𝑒</m:t>
                              </m:r>
                            </m:e>
                            <m:sub>
                              <m:r>
                                <a:rPr lang="en-US" altLang="zh-CN" sz="2400" b="0" i="1" smtClean="0">
                                  <a:latin typeface="Cambria Math" panose="02040503050406030204" pitchFamily="18" charset="0"/>
                                  <a:ea typeface="Cambria Math" panose="02040503050406030204" pitchFamily="18" charset="0"/>
                                </a:rPr>
                                <m:t>1</m:t>
                              </m:r>
                            </m:sub>
                          </m:sSub>
                          <m:r>
                            <a:rPr lang="en-US" altLang="zh-CN" sz="2400" b="0" i="1" smtClean="0">
                              <a:latin typeface="Cambria Math" panose="02040503050406030204" pitchFamily="18" charset="0"/>
                              <a:ea typeface="Cambria Math" panose="02040503050406030204" pitchFamily="18" charset="0"/>
                            </a:rPr>
                            <m:t>−</m:t>
                          </m:r>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𝑒</m:t>
                              </m:r>
                            </m:e>
                            <m:sub>
                              <m:r>
                                <a:rPr lang="en-US" altLang="zh-CN" sz="2400" b="0" i="1" smtClean="0">
                                  <a:latin typeface="Cambria Math" panose="02040503050406030204" pitchFamily="18" charset="0"/>
                                  <a:ea typeface="Cambria Math" panose="02040503050406030204" pitchFamily="18" charset="0"/>
                                </a:rPr>
                                <m:t>2</m:t>
                              </m:r>
                            </m:sub>
                          </m:sSub>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1</m:t>
                          </m:r>
                          <m:r>
                            <a:rPr lang="en-US" altLang="zh-CN" sz="2400" b="0" i="1" smtClean="0">
                              <a:latin typeface="Cambria Math" panose="02040503050406030204" pitchFamily="18" charset="0"/>
                              <a:ea typeface="Cambria Math" panose="02040503050406030204" pitchFamily="18" charset="0"/>
                            </a:rPr>
                            <m:t>+</m:t>
                          </m:r>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𝑒</m:t>
                              </m:r>
                            </m:e>
                            <m:sub>
                              <m:r>
                                <a:rPr lang="en-US" altLang="zh-CN" sz="2400" b="0" i="1" smtClean="0">
                                  <a:latin typeface="Cambria Math" panose="02040503050406030204" pitchFamily="18" charset="0"/>
                                  <a:ea typeface="Cambria Math" panose="02040503050406030204" pitchFamily="18" charset="0"/>
                                </a:rPr>
                                <m:t>1</m:t>
                              </m:r>
                            </m:sub>
                          </m:sSub>
                          <m:r>
                            <a:rPr lang="en-US" altLang="zh-CN" sz="2400" b="0" i="1" smtClean="0">
                              <a:latin typeface="Cambria Math" panose="02040503050406030204" pitchFamily="18" charset="0"/>
                              <a:ea typeface="Cambria Math" panose="02040503050406030204" pitchFamily="18" charset="0"/>
                            </a:rPr>
                            <m:t>)</m:t>
                          </m:r>
                        </m:num>
                        <m:den>
                          <m:r>
                            <a:rPr lang="en-US" altLang="zh-CN" sz="240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𝑝</m:t>
                          </m:r>
                        </m:den>
                      </m:f>
                      <m:r>
                        <a:rPr lang="en-US" altLang="zh-CN" sz="2400" i="1">
                          <a:latin typeface="Cambria Math" panose="02040503050406030204" pitchFamily="18" charset="0"/>
                          <a:ea typeface="Cambria Math" panose="02040503050406030204" pitchFamily="18" charset="0"/>
                        </a:rPr>
                        <m:t>=</m:t>
                      </m:r>
                      <m:f>
                        <m:fPr>
                          <m:ctrlPr>
                            <a:rPr lang="en-US" altLang="zh-CN" sz="2400" i="1" smtClean="0">
                              <a:latin typeface="Cambria Math" panose="02040503050406030204" pitchFamily="18" charset="0"/>
                              <a:ea typeface="Cambria Math" panose="02040503050406030204" pitchFamily="18" charset="0"/>
                            </a:rPr>
                          </m:ctrlPr>
                        </m:fPr>
                        <m:num>
                          <m:r>
                            <a:rPr lang="en-US" altLang="zh-CN" sz="2400" b="0" i="1" smtClean="0">
                              <a:latin typeface="Cambria Math" panose="02040503050406030204" pitchFamily="18" charset="0"/>
                              <a:ea typeface="Cambria Math" panose="02040503050406030204" pitchFamily="18" charset="0"/>
                            </a:rPr>
                            <m:t>1</m:t>
                          </m:r>
                        </m:num>
                        <m:den>
                          <m:sSub>
                            <m:sSubPr>
                              <m:ctrlPr>
                                <a:rPr lang="en-US" altLang="zh-CN" sz="240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𝐸</m:t>
                              </m:r>
                            </m:e>
                            <m:sub>
                              <m:r>
                                <a:rPr lang="en-US" altLang="zh-CN" sz="2400" b="0" i="1" smtClean="0">
                                  <a:latin typeface="Cambria Math" panose="02040503050406030204" pitchFamily="18" charset="0"/>
                                  <a:ea typeface="Cambria Math" panose="02040503050406030204" pitchFamily="18" charset="0"/>
                                </a:rPr>
                                <m:t>𝑠</m:t>
                              </m:r>
                            </m:sub>
                          </m:sSub>
                        </m:den>
                      </m:f>
                      <m:r>
                        <a:rPr lang="en-US" altLang="zh-CN" sz="2400" i="1" smtClean="0">
                          <a:latin typeface="Cambria Math" panose="02040503050406030204" pitchFamily="18" charset="0"/>
                          <a:ea typeface="Cambria Math" panose="02040503050406030204" pitchFamily="18" charset="0"/>
                        </a:rPr>
                        <m:t>=</m:t>
                      </m:r>
                      <m:f>
                        <m:fPr>
                          <m:ctrlPr>
                            <a:rPr lang="en-US" altLang="zh-CN" sz="2400" i="1" smtClean="0">
                              <a:latin typeface="Cambria Math" panose="02040503050406030204" pitchFamily="18" charset="0"/>
                              <a:ea typeface="Cambria Math" panose="02040503050406030204" pitchFamily="18" charset="0"/>
                            </a:rPr>
                          </m:ctrlPr>
                        </m:fPr>
                        <m:num>
                          <m:r>
                            <a:rPr lang="en-US" altLang="zh-CN" sz="2400" b="0" i="1" smtClean="0">
                              <a:latin typeface="Cambria Math" panose="02040503050406030204" pitchFamily="18" charset="0"/>
                              <a:ea typeface="Cambria Math" panose="02040503050406030204" pitchFamily="18" charset="0"/>
                            </a:rPr>
                            <m:t>𝑎</m:t>
                          </m:r>
                        </m:num>
                        <m:den>
                          <m:r>
                            <a:rPr lang="en-US" altLang="zh-CN" sz="2400" b="0" i="1" smtClean="0">
                              <a:latin typeface="Cambria Math" panose="02040503050406030204" pitchFamily="18" charset="0"/>
                              <a:ea typeface="Cambria Math" panose="02040503050406030204" pitchFamily="18" charset="0"/>
                            </a:rPr>
                            <m:t>1</m:t>
                          </m:r>
                          <m:r>
                            <a:rPr lang="en-US" altLang="zh-CN" sz="2400" b="0" i="1" smtClean="0">
                              <a:latin typeface="Cambria Math" panose="02040503050406030204" pitchFamily="18" charset="0"/>
                              <a:ea typeface="Cambria Math" panose="02040503050406030204" pitchFamily="18" charset="0"/>
                            </a:rPr>
                            <m:t>+</m:t>
                          </m:r>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𝑒</m:t>
                              </m:r>
                            </m:e>
                            <m:sub>
                              <m:r>
                                <a:rPr lang="en-US" altLang="zh-CN" sz="2400" b="0" i="1" smtClean="0">
                                  <a:latin typeface="Cambria Math" panose="02040503050406030204" pitchFamily="18" charset="0"/>
                                  <a:ea typeface="Cambria Math" panose="02040503050406030204" pitchFamily="18" charset="0"/>
                                </a:rPr>
                                <m:t>1</m:t>
                              </m:r>
                            </m:sub>
                          </m:sSub>
                        </m:den>
                      </m:f>
                    </m:oMath>
                  </m:oMathPara>
                </a14:m>
                <a:endParaRPr lang="zh-CN" altLang="en-US" sz="2400" dirty="0"/>
              </a:p>
            </p:txBody>
          </p:sp>
        </mc:Choice>
        <mc:Fallback>
          <p:sp>
            <p:nvSpPr>
              <p:cNvPr id="2" name="文本框 1"/>
              <p:cNvSpPr txBox="1">
                <a:spLocks noRot="1" noChangeAspect="1" noMove="1" noResize="1" noEditPoints="1" noAdjustHandles="1" noChangeArrowheads="1" noChangeShapeType="1" noTextEdit="1"/>
              </p:cNvSpPr>
              <p:nvPr/>
            </p:nvSpPr>
            <p:spPr>
              <a:xfrm>
                <a:off x="1926615" y="4672603"/>
                <a:ext cx="5214569" cy="765915"/>
              </a:xfrm>
              <a:prstGeom prst="rect">
                <a:avLst/>
              </a:prstGeom>
              <a:blipFill rotWithShape="1">
                <a:blip r:embed="rId3"/>
                <a:stretch>
                  <a:fillRect t="-36" r="-707" b="49"/>
                </a:stretch>
              </a:blipFill>
            </p:spPr>
            <p:txBody>
              <a:bodyPr/>
              <a:lstStyle/>
              <a:p>
                <a:r>
                  <a:rPr lang="zh-CN" altLang="en-US">
                    <a:noFill/>
                  </a:rPr>
                  <a:t> </a:t>
                </a:r>
              </a:p>
            </p:txBody>
          </p:sp>
        </mc:Fallback>
      </mc:AlternateContent>
      <p:sp>
        <p:nvSpPr>
          <p:cNvPr id="3" name="矩形 2"/>
          <p:cNvSpPr/>
          <p:nvPr/>
        </p:nvSpPr>
        <p:spPr>
          <a:xfrm>
            <a:off x="179388" y="5572512"/>
            <a:ext cx="8571420" cy="1130246"/>
          </a:xfrm>
          <a:prstGeom prst="rect">
            <a:avLst/>
          </a:prstGeom>
        </p:spPr>
        <p:txBody>
          <a:bodyPr wrap="square">
            <a:spAutoFit/>
          </a:bodyPr>
          <a:lstStyle/>
          <a:p>
            <a:pPr marL="342900" indent="-342900" eaLnBrk="1" hangingPunct="1">
              <a:lnSpc>
                <a:spcPct val="150000"/>
              </a:lnSpc>
              <a:buFont typeface="Wingdings" panose="05000000000000000000" pitchFamily="2" charset="2"/>
              <a:buChar char="Ø"/>
              <a:defRPr/>
            </a:pPr>
            <a:r>
              <a:rPr lang="zh-CN" altLang="en-US" sz="2400" b="1" dirty="0">
                <a:latin typeface="Times New Roman" panose="02020603050405020304" pitchFamily="18" charset="0"/>
              </a:rPr>
              <a:t>同压缩系数和压缩指数一样</a:t>
            </a:r>
            <a:r>
              <a:rPr lang="zh-CN" altLang="en-US" sz="2400" b="1" dirty="0" smtClean="0">
                <a:latin typeface="Times New Roman" panose="02020603050405020304" pitchFamily="18" charset="0"/>
              </a:rPr>
              <a:t>，土的压缩模量</a:t>
            </a:r>
            <a:r>
              <a:rPr lang="en-US" altLang="zh-CN" sz="2400" b="1" dirty="0" err="1" smtClean="0">
                <a:latin typeface="Times New Roman" panose="02020603050405020304" pitchFamily="18" charset="0"/>
              </a:rPr>
              <a:t>Es</a:t>
            </a:r>
            <a:r>
              <a:rPr lang="zh-CN" altLang="en-US" sz="2400" b="1" dirty="0" smtClean="0">
                <a:latin typeface="Times New Roman" panose="02020603050405020304" pitchFamily="18" charset="0"/>
              </a:rPr>
              <a:t>值越小，体积</a:t>
            </a:r>
            <a:r>
              <a:rPr lang="zh-CN" altLang="en-US" sz="2400" b="1" dirty="0">
                <a:latin typeface="Times New Roman" panose="02020603050405020304" pitchFamily="18" charset="0"/>
              </a:rPr>
              <a:t>压缩系数</a:t>
            </a:r>
            <a:r>
              <a:rPr lang="en-US" altLang="zh-CN" sz="2400" b="1" i="1" dirty="0">
                <a:latin typeface="Times New Roman" panose="02020603050405020304" pitchFamily="18" charset="0"/>
              </a:rPr>
              <a:t>m</a:t>
            </a:r>
            <a:r>
              <a:rPr lang="en-US" altLang="zh-CN" sz="2400" b="1" baseline="-30000" dirty="0">
                <a:latin typeface="Times New Roman" panose="02020603050405020304" pitchFamily="18" charset="0"/>
              </a:rPr>
              <a:t>v</a:t>
            </a:r>
            <a:r>
              <a:rPr lang="zh-CN" altLang="en-US" sz="2400" b="1" dirty="0">
                <a:latin typeface="Times New Roman" panose="02020603050405020304" pitchFamily="18" charset="0"/>
              </a:rPr>
              <a:t>值越大，土的压缩性越高。</a:t>
            </a:r>
            <a:endParaRPr lang="zh-CN" altLang="en-US" sz="2400" b="1" dirty="0">
              <a:latin typeface="Times New Roman" panose="02020603050405020304" pitchFamily="18" charset="0"/>
            </a:endParaRPr>
          </a:p>
        </p:txBody>
      </p:sp>
      <p:sp>
        <p:nvSpPr>
          <p:cNvPr id="9" name="Rectangle 6"/>
          <p:cNvSpPr>
            <a:spLocks noChangeArrowheads="1"/>
          </p:cNvSpPr>
          <p:nvPr/>
        </p:nvSpPr>
        <p:spPr bwMode="auto">
          <a:xfrm>
            <a:off x="0" y="0"/>
            <a:ext cx="525780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b="1" dirty="0">
                <a:solidFill>
                  <a:srgbClr val="FF3300"/>
                </a:solidFill>
                <a:latin typeface="Times New Roman" panose="02020603050405020304" pitchFamily="18" charset="0"/>
                <a:ea typeface="+mj-ea"/>
                <a:cs typeface="Times New Roman" panose="02020603050405020304" pitchFamily="18" charset="0"/>
              </a:rPr>
              <a:t>§4</a:t>
            </a:r>
            <a:r>
              <a:rPr lang="en-US" altLang="zh-CN" sz="3200" b="1" dirty="0" smtClean="0">
                <a:solidFill>
                  <a:srgbClr val="FF3300"/>
                </a:solidFill>
                <a:latin typeface="Times New Roman" panose="02020603050405020304" pitchFamily="18" charset="0"/>
                <a:ea typeface="+mj-ea"/>
                <a:cs typeface="Times New Roman" panose="02020603050405020304" pitchFamily="18" charset="0"/>
              </a:rPr>
              <a:t>.2 </a:t>
            </a:r>
            <a:r>
              <a:rPr lang="zh-CN" altLang="en-US" sz="3200" b="1" dirty="0" smtClean="0">
                <a:solidFill>
                  <a:srgbClr val="FF3300"/>
                </a:solidFill>
                <a:latin typeface="Times New Roman" panose="02020603050405020304" pitchFamily="18" charset="0"/>
                <a:ea typeface="+mj-ea"/>
                <a:cs typeface="Times New Roman" panose="02020603050405020304" pitchFamily="18" charset="0"/>
              </a:rPr>
              <a:t>固结试验及压缩性指标</a:t>
            </a:r>
            <a:endParaRPr lang="zh-CN" altLang="en-US" sz="32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subTitle" idx="4294967295"/>
          </p:nvPr>
        </p:nvSpPr>
        <p:spPr>
          <a:xfrm>
            <a:off x="228600" y="1094232"/>
            <a:ext cx="8497887" cy="2819400"/>
          </a:xfrm>
        </p:spPr>
        <p:txBody>
          <a:bodyPr/>
          <a:lstStyle/>
          <a:p>
            <a:pPr eaLnBrk="1" hangingPunct="1">
              <a:lnSpc>
                <a:spcPct val="110000"/>
              </a:lnSpc>
              <a:buFont typeface="Wingdings" panose="05000000000000000000" pitchFamily="2" charset="2"/>
              <a:buChar char="Ø"/>
              <a:defRPr/>
            </a:pPr>
            <a:r>
              <a:rPr lang="zh-CN" altLang="en-US" sz="2800" b="1" dirty="0" smtClean="0"/>
              <a:t> </a:t>
            </a:r>
            <a:r>
              <a:rPr lang="zh-CN" altLang="en-US" sz="2400" b="1" dirty="0" smtClean="0">
                <a:latin typeface="Times New Roman" panose="02020603050405020304" pitchFamily="18" charset="0"/>
              </a:rPr>
              <a:t>当考虑深基坑开挖卸荷后再加荷时，应进行土的回弹再压缩试验。</a:t>
            </a:r>
            <a:endParaRPr lang="zh-CN" altLang="en-US" sz="2400" b="1" dirty="0" smtClean="0">
              <a:latin typeface="Times New Roman" panose="02020603050405020304" pitchFamily="18" charset="0"/>
            </a:endParaRPr>
          </a:p>
          <a:p>
            <a:pPr eaLnBrk="1" hangingPunct="1">
              <a:lnSpc>
                <a:spcPct val="110000"/>
              </a:lnSpc>
              <a:buFont typeface="Wingdings" panose="05000000000000000000" pitchFamily="2" charset="2"/>
              <a:buChar char="Ø"/>
              <a:defRPr/>
            </a:pPr>
            <a:r>
              <a:rPr lang="zh-CN" altLang="en-US" sz="2400" b="1" dirty="0" smtClean="0">
                <a:latin typeface="Times New Roman" panose="02020603050405020304" pitchFamily="18" charset="0"/>
              </a:rPr>
              <a:t> 在室内压缩试验过程中，如加压到某值</a:t>
            </a:r>
            <a:r>
              <a:rPr lang="en-US" altLang="zh-CN" sz="2400" b="1" i="1" dirty="0" smtClean="0">
                <a:latin typeface="Times New Roman" panose="02020603050405020304" pitchFamily="18" charset="0"/>
              </a:rPr>
              <a:t>p</a:t>
            </a:r>
            <a:r>
              <a:rPr lang="en-US" altLang="zh-CN" sz="2400" b="1" i="1" baseline="-30000" dirty="0" smtClean="0">
                <a:latin typeface="Times New Roman" panose="02020603050405020304" pitchFamily="18" charset="0"/>
              </a:rPr>
              <a:t>i </a:t>
            </a:r>
            <a:r>
              <a:rPr lang="zh-CN" altLang="en-US" sz="2400" b="1" dirty="0" smtClean="0">
                <a:latin typeface="Times New Roman" panose="02020603050405020304" pitchFamily="18" charset="0"/>
              </a:rPr>
              <a:t>后不再加压，相反地，逐级进行退压，可观察到土样的回弹。</a:t>
            </a:r>
            <a:endParaRPr lang="zh-CN" altLang="en-US" sz="2400" b="1" dirty="0" smtClean="0">
              <a:latin typeface="Times New Roman" panose="02020603050405020304" pitchFamily="18" charset="0"/>
            </a:endParaRPr>
          </a:p>
          <a:p>
            <a:pPr eaLnBrk="1" hangingPunct="1">
              <a:lnSpc>
                <a:spcPct val="110000"/>
              </a:lnSpc>
              <a:buFont typeface="Wingdings" panose="05000000000000000000" pitchFamily="2" charset="2"/>
              <a:buChar char="Ø"/>
              <a:defRPr/>
            </a:pPr>
            <a:r>
              <a:rPr lang="zh-CN" altLang="en-US" sz="2400" b="1" dirty="0" smtClean="0">
                <a:latin typeface="Times New Roman" panose="02020603050405020304" pitchFamily="18" charset="0"/>
              </a:rPr>
              <a:t> 若测得其回弹稳定后的孔隙比，则可绘制相应的孔隙比与压力的关系曲线，称为回弹曲线（或膨胀曲线）。</a:t>
            </a:r>
            <a:endParaRPr lang="zh-CN" altLang="en-US" sz="2400" b="1" dirty="0" smtClean="0">
              <a:latin typeface="Times New Roman" panose="02020603050405020304" pitchFamily="18" charset="0"/>
            </a:endParaRPr>
          </a:p>
        </p:txBody>
      </p:sp>
      <p:sp>
        <p:nvSpPr>
          <p:cNvPr id="174083" name="Rectangle 3"/>
          <p:cNvSpPr>
            <a:spLocks noChangeArrowheads="1"/>
          </p:cNvSpPr>
          <p:nvPr/>
        </p:nvSpPr>
        <p:spPr bwMode="auto">
          <a:xfrm>
            <a:off x="2819400" y="510413"/>
            <a:ext cx="3070071" cy="523220"/>
          </a:xfrm>
          <a:prstGeom prst="rect">
            <a:avLst/>
          </a:prstGeom>
          <a:solidFill>
            <a:srgbClr val="FFC000"/>
          </a:solidFill>
          <a:ln>
            <a:noFill/>
          </a:ln>
          <a:effectLst/>
        </p:spPr>
        <p:txBody>
          <a:bodyPr wrap="none">
            <a:spAutoFit/>
          </a:bodyPr>
          <a:lstStyle/>
          <a:p>
            <a:pPr eaLnBrk="1" hangingPunct="1">
              <a:spcBef>
                <a:spcPct val="20000"/>
              </a:spcBef>
              <a:buClr>
                <a:schemeClr val="hlink"/>
              </a:buClr>
              <a:buSzPct val="90000"/>
              <a:buFont typeface="Wingdings" panose="05000000000000000000" pitchFamily="2" charset="2"/>
              <a:buNone/>
              <a:defRPr/>
            </a:pPr>
            <a:r>
              <a:rPr kumimoji="0" lang="zh-CN" altLang="en-US" sz="2800" b="1" dirty="0" smtClean="0">
                <a:latin typeface="Arial" panose="020B0604020202020204" pitchFamily="34" charset="0"/>
                <a:ea typeface="宋体" panose="02010600030101010101" pitchFamily="2" charset="-122"/>
              </a:rPr>
              <a:t>土</a:t>
            </a:r>
            <a:r>
              <a:rPr kumimoji="0" lang="zh-CN" altLang="en-US" sz="2800" b="1" dirty="0">
                <a:latin typeface="Arial" panose="020B0604020202020204" pitchFamily="34" charset="0"/>
                <a:ea typeface="宋体" panose="02010600030101010101" pitchFamily="2" charset="-122"/>
              </a:rPr>
              <a:t>的回弹和再压缩</a:t>
            </a:r>
            <a:endParaRPr kumimoji="0" lang="zh-CN" altLang="en-US" sz="2800" b="1" dirty="0">
              <a:latin typeface="Arial" panose="020B0604020202020204" pitchFamily="34" charset="0"/>
              <a:ea typeface="宋体" panose="02010600030101010101" pitchFamily="2" charset="-122"/>
            </a:endParaRPr>
          </a:p>
        </p:txBody>
      </p:sp>
      <p:pic>
        <p:nvPicPr>
          <p:cNvPr id="4" name="Picture 3" descr="4-7"/>
          <p:cNvPicPr>
            <a:picLocks noChangeAspect="1" noChangeArrowheads="1"/>
          </p:cNvPicPr>
          <p:nvPr/>
        </p:nvPicPr>
        <p:blipFill>
          <a:blip r:embed="rId1" cstate="hqprint">
            <a:extLst>
              <a:ext uri="{28A0092B-C50C-407E-A947-70E740481C1C}">
                <a14:useLocalDpi xmlns:a14="http://schemas.microsoft.com/office/drawing/2010/main" val="0"/>
              </a:ext>
            </a:extLst>
          </a:blip>
          <a:srcRect l="6096" t="8121" r="9584" b="20227"/>
          <a:stretch>
            <a:fillRect/>
          </a:stretch>
        </p:blipFill>
        <p:spPr bwMode="auto">
          <a:xfrm>
            <a:off x="1295400" y="3886200"/>
            <a:ext cx="6629400" cy="283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auto">
          <a:xfrm>
            <a:off x="0" y="0"/>
            <a:ext cx="525780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b="1" dirty="0">
                <a:solidFill>
                  <a:srgbClr val="FF3300"/>
                </a:solidFill>
                <a:latin typeface="Times New Roman" panose="02020603050405020304" pitchFamily="18" charset="0"/>
                <a:ea typeface="+mj-ea"/>
                <a:cs typeface="Times New Roman" panose="02020603050405020304" pitchFamily="18" charset="0"/>
              </a:rPr>
              <a:t>§4</a:t>
            </a:r>
            <a:r>
              <a:rPr lang="en-US" altLang="zh-CN" sz="3200" b="1" dirty="0" smtClean="0">
                <a:solidFill>
                  <a:srgbClr val="FF3300"/>
                </a:solidFill>
                <a:latin typeface="Times New Roman" panose="02020603050405020304" pitchFamily="18" charset="0"/>
                <a:ea typeface="+mj-ea"/>
                <a:cs typeface="Times New Roman" panose="02020603050405020304" pitchFamily="18" charset="0"/>
              </a:rPr>
              <a:t>.2 </a:t>
            </a:r>
            <a:r>
              <a:rPr lang="zh-CN" altLang="en-US" sz="3200" b="1" dirty="0" smtClean="0">
                <a:solidFill>
                  <a:srgbClr val="FF3300"/>
                </a:solidFill>
                <a:latin typeface="Times New Roman" panose="02020603050405020304" pitchFamily="18" charset="0"/>
                <a:ea typeface="+mj-ea"/>
                <a:cs typeface="Times New Roman" panose="02020603050405020304" pitchFamily="18" charset="0"/>
              </a:rPr>
              <a:t>固结试验及压缩性指标</a:t>
            </a:r>
            <a:endParaRPr lang="zh-CN" altLang="en-US" sz="32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2074862" y="479456"/>
            <a:ext cx="5562600" cy="609600"/>
          </a:xfrm>
        </p:spPr>
        <p:txBody>
          <a:bodyPr/>
          <a:lstStyle/>
          <a:p>
            <a:pPr>
              <a:buFont typeface="Wingdings" panose="05000000000000000000" pitchFamily="2" charset="2"/>
              <a:buNone/>
            </a:pPr>
            <a:r>
              <a:rPr lang="zh-CN" altLang="en-US" sz="2800" b="1" dirty="0">
                <a:solidFill>
                  <a:srgbClr val="0070C0"/>
                </a:solidFill>
                <a:latin typeface="幼圆" panose="02010509060101010101" pitchFamily="49" charset="-122"/>
                <a:ea typeface="幼圆" panose="02010509060101010101" pitchFamily="49" charset="-122"/>
              </a:rPr>
              <a:t>压缩曲线、再压缩曲线、回弹曲线</a:t>
            </a:r>
            <a:endParaRPr lang="zh-CN" altLang="en-US" sz="2800" b="1" dirty="0">
              <a:solidFill>
                <a:srgbClr val="0070C0"/>
              </a:solidFill>
              <a:latin typeface="幼圆" panose="02010509060101010101" pitchFamily="49" charset="-122"/>
              <a:ea typeface="幼圆" panose="02010509060101010101" pitchFamily="49" charset="-122"/>
            </a:endParaRPr>
          </a:p>
        </p:txBody>
      </p:sp>
      <p:sp>
        <p:nvSpPr>
          <p:cNvPr id="31747" name="Rectangle 3"/>
          <p:cNvSpPr>
            <a:spLocks noChangeArrowheads="1"/>
          </p:cNvSpPr>
          <p:nvPr/>
        </p:nvSpPr>
        <p:spPr bwMode="auto">
          <a:xfrm>
            <a:off x="0" y="1276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aphicFrame>
        <p:nvGraphicFramePr>
          <p:cNvPr id="31748" name="Object 4"/>
          <p:cNvGraphicFramePr>
            <a:graphicFrameLocks noChangeAspect="1"/>
          </p:cNvGraphicFramePr>
          <p:nvPr/>
        </p:nvGraphicFramePr>
        <p:xfrm>
          <a:off x="381000" y="914400"/>
          <a:ext cx="5405438" cy="5943600"/>
        </p:xfrm>
        <a:graphic>
          <a:graphicData uri="http://schemas.openxmlformats.org/presentationml/2006/ole">
            <mc:AlternateContent xmlns:mc="http://schemas.openxmlformats.org/markup-compatibility/2006">
              <mc:Choice xmlns:v="urn:schemas-microsoft-com:vml" Requires="v">
                <p:oleObj spid="_x0000_s31783" name="Image" r:id="rId1" imgW="4851400" imgH="5334000" progId="">
                  <p:embed/>
                </p:oleObj>
              </mc:Choice>
              <mc:Fallback>
                <p:oleObj name="Image" r:id="rId1" imgW="4851400" imgH="5334000" progId="">
                  <p:embed/>
                  <p:pic>
                    <p:nvPicPr>
                      <p:cNvPr id="0" name="Object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5405438" cy="5943600"/>
                      </a:xfrm>
                      <a:prstGeom prst="rect">
                        <a:avLst/>
                      </a:prstGeom>
                      <a:noFill/>
                      <a:ln>
                        <a:noFill/>
                      </a:ln>
                      <a:effectLst/>
                    </p:spPr>
                  </p:pic>
                </p:oleObj>
              </mc:Fallback>
            </mc:AlternateContent>
          </a:graphicData>
        </a:graphic>
      </p:graphicFrame>
      <p:sp>
        <p:nvSpPr>
          <p:cNvPr id="31749" name="Line 5"/>
          <p:cNvSpPr>
            <a:spLocks noChangeShapeType="1"/>
          </p:cNvSpPr>
          <p:nvPr/>
        </p:nvSpPr>
        <p:spPr bwMode="auto">
          <a:xfrm flipH="1">
            <a:off x="3124200" y="2209800"/>
            <a:ext cx="685800" cy="457200"/>
          </a:xfrm>
          <a:prstGeom prst="line">
            <a:avLst/>
          </a:prstGeom>
          <a:noFill/>
          <a:ln w="9525">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1750" name="Text Box 6"/>
          <p:cNvSpPr txBox="1">
            <a:spLocks noChangeArrowheads="1"/>
          </p:cNvSpPr>
          <p:nvPr/>
        </p:nvSpPr>
        <p:spPr bwMode="auto">
          <a:xfrm>
            <a:off x="3810000" y="1828800"/>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a:latin typeface="幼圆" panose="02010509060101010101" pitchFamily="49" charset="-122"/>
                <a:ea typeface="幼圆" panose="02010509060101010101" pitchFamily="49" charset="-122"/>
              </a:rPr>
              <a:t>压缩曲线（室内）</a:t>
            </a:r>
            <a:endParaRPr lang="zh-CN" altLang="en-US">
              <a:latin typeface="幼圆" panose="02010509060101010101" pitchFamily="49" charset="-122"/>
              <a:ea typeface="幼圆" panose="02010509060101010101" pitchFamily="49" charset="-122"/>
            </a:endParaRPr>
          </a:p>
        </p:txBody>
      </p:sp>
      <p:sp>
        <p:nvSpPr>
          <p:cNvPr id="31751" name="Line 7"/>
          <p:cNvSpPr>
            <a:spLocks noChangeShapeType="1"/>
          </p:cNvSpPr>
          <p:nvPr/>
        </p:nvSpPr>
        <p:spPr bwMode="auto">
          <a:xfrm flipH="1">
            <a:off x="2819400" y="3124200"/>
            <a:ext cx="838200" cy="457200"/>
          </a:xfrm>
          <a:prstGeom prst="line">
            <a:avLst/>
          </a:prstGeom>
          <a:noFill/>
          <a:ln w="9525">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1752" name="Text Box 8"/>
          <p:cNvSpPr txBox="1">
            <a:spLocks noChangeArrowheads="1"/>
          </p:cNvSpPr>
          <p:nvPr/>
        </p:nvSpPr>
        <p:spPr bwMode="auto">
          <a:xfrm>
            <a:off x="3609975" y="2747963"/>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a:latin typeface="幼圆" panose="02010509060101010101" pitchFamily="49" charset="-122"/>
                <a:ea typeface="幼圆" panose="02010509060101010101" pitchFamily="49" charset="-122"/>
              </a:rPr>
              <a:t>再压缩曲线（室内）</a:t>
            </a:r>
            <a:endParaRPr lang="zh-CN" altLang="en-US">
              <a:latin typeface="幼圆" panose="02010509060101010101" pitchFamily="49" charset="-122"/>
              <a:ea typeface="幼圆" panose="02010509060101010101" pitchFamily="49" charset="-122"/>
            </a:endParaRPr>
          </a:p>
        </p:txBody>
      </p:sp>
      <p:sp>
        <p:nvSpPr>
          <p:cNvPr id="31753" name="Line 9"/>
          <p:cNvSpPr>
            <a:spLocks noChangeShapeType="1"/>
          </p:cNvSpPr>
          <p:nvPr/>
        </p:nvSpPr>
        <p:spPr bwMode="auto">
          <a:xfrm flipH="1">
            <a:off x="3200400" y="3429000"/>
            <a:ext cx="838200" cy="457200"/>
          </a:xfrm>
          <a:prstGeom prst="line">
            <a:avLst/>
          </a:prstGeom>
          <a:noFill/>
          <a:ln w="9525">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1754" name="Text Box 10"/>
          <p:cNvSpPr txBox="1">
            <a:spLocks noChangeArrowheads="1"/>
          </p:cNvSpPr>
          <p:nvPr/>
        </p:nvSpPr>
        <p:spPr bwMode="auto">
          <a:xfrm>
            <a:off x="4038600" y="3095625"/>
            <a:ext cx="196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a:latin typeface="幼圆" panose="02010509060101010101" pitchFamily="49" charset="-122"/>
                <a:ea typeface="幼圆" panose="02010509060101010101" pitchFamily="49" charset="-122"/>
              </a:rPr>
              <a:t> 回弹曲线</a:t>
            </a:r>
            <a:endParaRPr lang="zh-CN" altLang="en-US">
              <a:latin typeface="幼圆" panose="02010509060101010101" pitchFamily="49" charset="-122"/>
              <a:ea typeface="幼圆" panose="02010509060101010101" pitchFamily="49" charset="-122"/>
            </a:endParaRPr>
          </a:p>
          <a:p>
            <a:r>
              <a:rPr lang="zh-CN" altLang="en-US">
                <a:latin typeface="幼圆" panose="02010509060101010101" pitchFamily="49" charset="-122"/>
                <a:ea typeface="幼圆" panose="02010509060101010101" pitchFamily="49" charset="-122"/>
              </a:rPr>
              <a:t>（或膨胀曲线）</a:t>
            </a:r>
            <a:endParaRPr lang="zh-CN" altLang="en-US">
              <a:latin typeface="幼圆" panose="02010509060101010101" pitchFamily="49" charset="-122"/>
              <a:ea typeface="幼圆" panose="02010509060101010101" pitchFamily="49" charset="-122"/>
            </a:endParaRPr>
          </a:p>
        </p:txBody>
      </p:sp>
      <p:sp>
        <p:nvSpPr>
          <p:cNvPr id="31755" name="Line 11"/>
          <p:cNvSpPr>
            <a:spLocks noChangeShapeType="1"/>
          </p:cNvSpPr>
          <p:nvPr/>
        </p:nvSpPr>
        <p:spPr bwMode="auto">
          <a:xfrm>
            <a:off x="3810000" y="2209800"/>
            <a:ext cx="1219200" cy="0"/>
          </a:xfrm>
          <a:prstGeom prst="line">
            <a:avLst/>
          </a:prstGeom>
          <a:noFill/>
          <a:ln w="12700">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1756" name="Line 12"/>
          <p:cNvSpPr>
            <a:spLocks noChangeShapeType="1"/>
          </p:cNvSpPr>
          <p:nvPr/>
        </p:nvSpPr>
        <p:spPr bwMode="auto">
          <a:xfrm>
            <a:off x="3657600" y="3124200"/>
            <a:ext cx="1219200" cy="0"/>
          </a:xfrm>
          <a:prstGeom prst="line">
            <a:avLst/>
          </a:prstGeom>
          <a:noFill/>
          <a:ln w="12700">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1757" name="Line 13"/>
          <p:cNvSpPr>
            <a:spLocks noChangeShapeType="1"/>
          </p:cNvSpPr>
          <p:nvPr/>
        </p:nvSpPr>
        <p:spPr bwMode="auto">
          <a:xfrm>
            <a:off x="4038600" y="3429000"/>
            <a:ext cx="1219200" cy="0"/>
          </a:xfrm>
          <a:prstGeom prst="line">
            <a:avLst/>
          </a:prstGeom>
          <a:noFill/>
          <a:ln w="12700">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cxnSp>
        <p:nvCxnSpPr>
          <p:cNvPr id="16" name="直接连接符 15"/>
          <p:cNvCxnSpPr/>
          <p:nvPr/>
        </p:nvCxnSpPr>
        <p:spPr>
          <a:xfrm rot="16200000" flipH="1">
            <a:off x="1219200" y="2057400"/>
            <a:ext cx="4572000" cy="24384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1760" name="TextBox 16"/>
          <p:cNvSpPr txBox="1">
            <a:spLocks noChangeArrowheads="1"/>
          </p:cNvSpPr>
          <p:nvPr/>
        </p:nvSpPr>
        <p:spPr bwMode="auto">
          <a:xfrm>
            <a:off x="3021013" y="1276350"/>
            <a:ext cx="2236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a:t>现场原始压缩曲线</a:t>
            </a:r>
            <a:endParaRPr lang="zh-CN" altLang="en-US"/>
          </a:p>
        </p:txBody>
      </p:sp>
      <p:cxnSp>
        <p:nvCxnSpPr>
          <p:cNvPr id="19" name="直接箭头连接符 18"/>
          <p:cNvCxnSpPr/>
          <p:nvPr/>
        </p:nvCxnSpPr>
        <p:spPr>
          <a:xfrm rot="10800000" flipV="1">
            <a:off x="2743200" y="16002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048000" y="1600200"/>
            <a:ext cx="2057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1763" name="Line 20"/>
          <p:cNvSpPr>
            <a:spLocks noChangeShapeType="1"/>
          </p:cNvSpPr>
          <p:nvPr/>
        </p:nvSpPr>
        <p:spPr bwMode="auto">
          <a:xfrm>
            <a:off x="1905000" y="3479800"/>
            <a:ext cx="1981200" cy="53340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20" name="Text Box 82"/>
          <p:cNvSpPr txBox="1">
            <a:spLocks noChangeArrowheads="1"/>
          </p:cNvSpPr>
          <p:nvPr/>
        </p:nvSpPr>
        <p:spPr bwMode="auto">
          <a:xfrm>
            <a:off x="6932008" y="3350960"/>
            <a:ext cx="485775" cy="500062"/>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dirty="0">
                <a:solidFill>
                  <a:srgbClr val="FFFFFF"/>
                </a:solidFill>
                <a:latin typeface="Times New Roman" panose="02020603050405020304" pitchFamily="18" charset="0"/>
              </a:rPr>
              <a:t>C</a:t>
            </a:r>
            <a:r>
              <a:rPr lang="en-US" altLang="zh-CN" sz="2800" baseline="-25000" dirty="0">
                <a:solidFill>
                  <a:srgbClr val="FFFFFF"/>
                </a:solidFill>
                <a:latin typeface="Times New Roman" panose="02020603050405020304" pitchFamily="18" charset="0"/>
              </a:rPr>
              <a:t>e</a:t>
            </a:r>
            <a:endParaRPr lang="en-US" altLang="zh-CN" sz="2800" baseline="-25000" dirty="0">
              <a:solidFill>
                <a:srgbClr val="FFFFFF"/>
              </a:solidFill>
              <a:latin typeface="Times New Roman" panose="02020603050405020304" pitchFamily="18" charset="0"/>
            </a:endParaRPr>
          </a:p>
        </p:txBody>
      </p:sp>
      <p:sp>
        <p:nvSpPr>
          <p:cNvPr id="22" name="Text Box 83"/>
          <p:cNvSpPr txBox="1">
            <a:spLocks noChangeArrowheads="1"/>
          </p:cNvSpPr>
          <p:nvPr/>
        </p:nvSpPr>
        <p:spPr bwMode="auto">
          <a:xfrm>
            <a:off x="6030469" y="3944907"/>
            <a:ext cx="30210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dirty="0">
                <a:solidFill>
                  <a:srgbClr val="0000FF"/>
                </a:solidFill>
              </a:rPr>
              <a:t>回弹指数（再压缩指数）</a:t>
            </a:r>
            <a:endParaRPr lang="zh-CN" altLang="en-US" dirty="0">
              <a:solidFill>
                <a:srgbClr val="0000FF"/>
              </a:solidFill>
            </a:endParaRPr>
          </a:p>
        </p:txBody>
      </p:sp>
      <p:sp>
        <p:nvSpPr>
          <p:cNvPr id="23" name="Text Box 84"/>
          <p:cNvSpPr txBox="1">
            <a:spLocks noChangeArrowheads="1"/>
          </p:cNvSpPr>
          <p:nvPr/>
        </p:nvSpPr>
        <p:spPr bwMode="auto">
          <a:xfrm>
            <a:off x="6124764" y="4572000"/>
            <a:ext cx="2586038" cy="122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2400" i="1" dirty="0">
                <a:solidFill>
                  <a:srgbClr val="0000FF"/>
                </a:solidFill>
                <a:latin typeface="Times New Roman" panose="02020603050405020304" pitchFamily="18" charset="0"/>
              </a:rPr>
              <a:t>C</a:t>
            </a:r>
            <a:r>
              <a:rPr lang="en-US" altLang="zh-CN" sz="2400" baseline="-25000" dirty="0">
                <a:solidFill>
                  <a:srgbClr val="0000FF"/>
                </a:solidFill>
                <a:latin typeface="Times New Roman" panose="02020603050405020304" pitchFamily="18" charset="0"/>
              </a:rPr>
              <a:t>e</a:t>
            </a:r>
            <a:r>
              <a:rPr lang="en-US" altLang="zh-CN" sz="2800" dirty="0">
                <a:solidFill>
                  <a:srgbClr val="0000FF"/>
                </a:solidFill>
                <a:latin typeface="宋体" panose="02010600030101010101" pitchFamily="2" charset="-122"/>
              </a:rPr>
              <a:t> </a:t>
            </a:r>
            <a:r>
              <a:rPr lang="en-US" altLang="zh-CN" sz="2400" dirty="0">
                <a:solidFill>
                  <a:srgbClr val="0000FF"/>
                </a:solidFill>
                <a:latin typeface="Times New Roman" panose="02020603050405020304" pitchFamily="18" charset="0"/>
              </a:rPr>
              <a:t>&lt;&lt;  </a:t>
            </a:r>
            <a:r>
              <a:rPr lang="en-US" altLang="zh-CN" sz="2400" i="1" dirty="0">
                <a:solidFill>
                  <a:srgbClr val="0000FF"/>
                </a:solidFill>
                <a:latin typeface="Times New Roman" panose="02020603050405020304" pitchFamily="18" charset="0"/>
              </a:rPr>
              <a:t>C</a:t>
            </a:r>
            <a:r>
              <a:rPr lang="en-US" altLang="zh-CN" sz="2400" baseline="-25000" dirty="0">
                <a:solidFill>
                  <a:srgbClr val="0000FF"/>
                </a:solidFill>
                <a:latin typeface="Times New Roman" panose="02020603050405020304" pitchFamily="18" charset="0"/>
              </a:rPr>
              <a:t>c</a:t>
            </a:r>
            <a:r>
              <a:rPr lang="zh-CN" altLang="en-US" sz="2400" dirty="0" smtClean="0">
                <a:solidFill>
                  <a:srgbClr val="0000FF"/>
                </a:solidFill>
                <a:latin typeface="宋体" panose="02010600030101010101" pitchFamily="2" charset="-122"/>
              </a:rPr>
              <a:t>，</a:t>
            </a:r>
            <a:endParaRPr lang="en-US" altLang="zh-CN" sz="2400" dirty="0" smtClean="0">
              <a:solidFill>
                <a:srgbClr val="0000FF"/>
              </a:solidFill>
              <a:latin typeface="宋体" panose="02010600030101010101" pitchFamily="2" charset="-122"/>
            </a:endParaRPr>
          </a:p>
          <a:p>
            <a:pPr>
              <a:lnSpc>
                <a:spcPct val="150000"/>
              </a:lnSpc>
            </a:pPr>
            <a:r>
              <a:rPr lang="zh-CN" altLang="en-US" sz="2400" dirty="0" smtClean="0">
                <a:solidFill>
                  <a:srgbClr val="0000FF"/>
                </a:solidFill>
              </a:rPr>
              <a:t>一般</a:t>
            </a:r>
            <a:r>
              <a:rPr lang="en-US" altLang="zh-CN" sz="2400" i="1" dirty="0">
                <a:solidFill>
                  <a:srgbClr val="0000FF"/>
                </a:solidFill>
                <a:latin typeface="Times New Roman" panose="02020603050405020304" pitchFamily="18" charset="0"/>
              </a:rPr>
              <a:t>C</a:t>
            </a:r>
            <a:r>
              <a:rPr lang="en-US" altLang="zh-CN" sz="2400" baseline="-25000" dirty="0">
                <a:solidFill>
                  <a:srgbClr val="0000FF"/>
                </a:solidFill>
                <a:latin typeface="Times New Roman" panose="02020603050405020304" pitchFamily="18" charset="0"/>
              </a:rPr>
              <a:t>e</a:t>
            </a:r>
            <a:r>
              <a:rPr lang="en-US" altLang="zh-CN" sz="2400" dirty="0">
                <a:solidFill>
                  <a:srgbClr val="0000FF"/>
                </a:solidFill>
                <a:latin typeface="Times New Roman" panose="02020603050405020304" pitchFamily="18" charset="0"/>
              </a:rPr>
              <a:t>≈0.1-0.2C</a:t>
            </a:r>
            <a:r>
              <a:rPr lang="en-US" altLang="zh-CN" sz="2400" baseline="-25000" dirty="0">
                <a:solidFill>
                  <a:srgbClr val="0000FF"/>
                </a:solidFill>
                <a:latin typeface="Times New Roman" panose="02020603050405020304" pitchFamily="18" charset="0"/>
              </a:rPr>
              <a:t>c</a:t>
            </a:r>
            <a:endParaRPr lang="zh-CN" altLang="en-US" sz="2400" baseline="-25000" dirty="0">
              <a:solidFill>
                <a:srgbClr val="0000FF"/>
              </a:solidFill>
              <a:latin typeface="Times New Roman" panose="02020603050405020304" pitchFamily="18" charset="0"/>
            </a:endParaRPr>
          </a:p>
        </p:txBody>
      </p:sp>
      <p:sp>
        <p:nvSpPr>
          <p:cNvPr id="24" name="Rectangle 6"/>
          <p:cNvSpPr>
            <a:spLocks noChangeArrowheads="1"/>
          </p:cNvSpPr>
          <p:nvPr/>
        </p:nvSpPr>
        <p:spPr bwMode="auto">
          <a:xfrm>
            <a:off x="0" y="0"/>
            <a:ext cx="525780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b="1" dirty="0">
                <a:solidFill>
                  <a:srgbClr val="FF3300"/>
                </a:solidFill>
                <a:latin typeface="Times New Roman" panose="02020603050405020304" pitchFamily="18" charset="0"/>
                <a:ea typeface="+mj-ea"/>
                <a:cs typeface="Times New Roman" panose="02020603050405020304" pitchFamily="18" charset="0"/>
              </a:rPr>
              <a:t>§4</a:t>
            </a:r>
            <a:r>
              <a:rPr lang="en-US" altLang="zh-CN" sz="3200" b="1" dirty="0" smtClean="0">
                <a:solidFill>
                  <a:srgbClr val="FF3300"/>
                </a:solidFill>
                <a:latin typeface="Times New Roman" panose="02020603050405020304" pitchFamily="18" charset="0"/>
                <a:ea typeface="+mj-ea"/>
                <a:cs typeface="Times New Roman" panose="02020603050405020304" pitchFamily="18" charset="0"/>
              </a:rPr>
              <a:t>.2 </a:t>
            </a:r>
            <a:r>
              <a:rPr lang="zh-CN" altLang="en-US" sz="3200" b="1" dirty="0" smtClean="0">
                <a:solidFill>
                  <a:srgbClr val="FF3300"/>
                </a:solidFill>
                <a:latin typeface="Times New Roman" panose="02020603050405020304" pitchFamily="18" charset="0"/>
                <a:ea typeface="+mj-ea"/>
                <a:cs typeface="Times New Roman" panose="02020603050405020304" pitchFamily="18" charset="0"/>
              </a:rPr>
              <a:t>固结试验及压缩性指标</a:t>
            </a:r>
            <a:endParaRPr lang="zh-CN" altLang="en-US" sz="32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slide(fromLeft)">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fld id="{01D06F86-3335-4F38-B28B-8CBA0643D8D1}" type="slidenum">
              <a:rPr lang="zh-CN" altLang="en-US" sz="1200" smtClean="0">
                <a:latin typeface="Garamond" panose="02020404030301010803" pitchFamily="18" charset="0"/>
              </a:rPr>
            </a:fld>
            <a:endParaRPr lang="en-US" altLang="zh-CN" sz="1200">
              <a:latin typeface="Garamond" panose="02020404030301010803" pitchFamily="18" charset="0"/>
            </a:endParaRPr>
          </a:p>
        </p:txBody>
      </p:sp>
      <p:sp>
        <p:nvSpPr>
          <p:cNvPr id="5123" name="Text Box 6"/>
          <p:cNvSpPr txBox="1">
            <a:spLocks noChangeArrowheads="1"/>
          </p:cNvSpPr>
          <p:nvPr/>
        </p:nvSpPr>
        <p:spPr bwMode="auto">
          <a:xfrm>
            <a:off x="1857991" y="533400"/>
            <a:ext cx="538734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a:spcBef>
                <a:spcPct val="50000"/>
              </a:spcBef>
            </a:pPr>
            <a:r>
              <a:rPr kumimoji="1" lang="zh-CN" altLang="en-US" sz="4800" b="1" dirty="0">
                <a:solidFill>
                  <a:srgbClr val="FF0000"/>
                </a:solidFill>
                <a:latin typeface="+mj-ea"/>
                <a:ea typeface="+mj-ea"/>
              </a:rPr>
              <a:t>第四章 土的压缩性</a:t>
            </a:r>
            <a:endParaRPr kumimoji="1" lang="zh-CN" altLang="en-US" sz="4800" b="1" dirty="0">
              <a:solidFill>
                <a:srgbClr val="FF0000"/>
              </a:solidFill>
              <a:latin typeface="+mj-ea"/>
              <a:ea typeface="+mj-ea"/>
            </a:endParaRPr>
          </a:p>
        </p:txBody>
      </p:sp>
      <p:sp>
        <p:nvSpPr>
          <p:cNvPr id="5124" name="Text Box 9"/>
          <p:cNvSpPr txBox="1">
            <a:spLocks noChangeArrowheads="1"/>
          </p:cNvSpPr>
          <p:nvPr/>
        </p:nvSpPr>
        <p:spPr bwMode="auto">
          <a:xfrm>
            <a:off x="1143000" y="1905000"/>
            <a:ext cx="7239000"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600" b="1" dirty="0">
                <a:solidFill>
                  <a:schemeClr val="bg1"/>
                </a:solidFill>
                <a:latin typeface="Times New Roman" panose="02020603050405020304" pitchFamily="18" charset="0"/>
                <a:ea typeface="+mn-ea"/>
                <a:cs typeface="Times New Roman" panose="02020603050405020304" pitchFamily="18" charset="0"/>
              </a:rPr>
              <a:t>§ 4.1 </a:t>
            </a:r>
            <a:r>
              <a:rPr lang="zh-CN" altLang="en-US" sz="3600" b="1" dirty="0">
                <a:solidFill>
                  <a:schemeClr val="bg1"/>
                </a:solidFill>
                <a:latin typeface="Times New Roman" panose="02020603050405020304" pitchFamily="18" charset="0"/>
                <a:ea typeface="+mn-ea"/>
                <a:cs typeface="Times New Roman" panose="02020603050405020304" pitchFamily="18" charset="0"/>
              </a:rPr>
              <a:t>概述</a:t>
            </a:r>
            <a:endParaRPr lang="en-US" altLang="zh-CN" sz="3600" b="1" dirty="0">
              <a:solidFill>
                <a:schemeClr val="bg1"/>
              </a:solidFill>
              <a:latin typeface="Times New Roman" panose="02020603050405020304" pitchFamily="18" charset="0"/>
              <a:ea typeface="+mn-ea"/>
              <a:cs typeface="Times New Roman" panose="02020603050405020304" pitchFamily="18" charset="0"/>
            </a:endParaRPr>
          </a:p>
          <a:p>
            <a:pPr>
              <a:spcBef>
                <a:spcPct val="50000"/>
              </a:spcBef>
            </a:pPr>
            <a:r>
              <a:rPr lang="en-US" altLang="zh-CN" sz="3600" b="1" dirty="0">
                <a:solidFill>
                  <a:schemeClr val="bg1"/>
                </a:solidFill>
                <a:latin typeface="Times New Roman" panose="02020603050405020304" pitchFamily="18" charset="0"/>
                <a:ea typeface="+mn-ea"/>
                <a:cs typeface="Times New Roman" panose="02020603050405020304" pitchFamily="18" charset="0"/>
              </a:rPr>
              <a:t>§ 4.2 </a:t>
            </a:r>
            <a:r>
              <a:rPr lang="zh-CN" altLang="en-US" sz="3600" b="1" dirty="0">
                <a:solidFill>
                  <a:schemeClr val="bg1"/>
                </a:solidFill>
                <a:latin typeface="Times New Roman" panose="02020603050405020304" pitchFamily="18" charset="0"/>
                <a:ea typeface="+mn-ea"/>
                <a:cs typeface="Times New Roman" panose="02020603050405020304" pitchFamily="18" charset="0"/>
              </a:rPr>
              <a:t>固结试验及压缩性指标</a:t>
            </a:r>
            <a:endParaRPr lang="en-US" altLang="zh-CN" sz="3600" b="1" dirty="0">
              <a:solidFill>
                <a:schemeClr val="bg1"/>
              </a:solidFill>
              <a:latin typeface="Times New Roman" panose="02020603050405020304" pitchFamily="18" charset="0"/>
              <a:ea typeface="+mn-ea"/>
              <a:cs typeface="Times New Roman" panose="02020603050405020304" pitchFamily="18" charset="0"/>
            </a:endParaRPr>
          </a:p>
          <a:p>
            <a:pPr>
              <a:spcBef>
                <a:spcPct val="50000"/>
              </a:spcBef>
            </a:pPr>
            <a:r>
              <a:rPr lang="en-US" altLang="zh-CN" sz="3600" b="1" dirty="0">
                <a:latin typeface="Times New Roman" panose="02020603050405020304" pitchFamily="18" charset="0"/>
                <a:ea typeface="+mn-ea"/>
                <a:cs typeface="Times New Roman" panose="02020603050405020304" pitchFamily="18" charset="0"/>
              </a:rPr>
              <a:t>§ 4.3 </a:t>
            </a:r>
            <a:r>
              <a:rPr lang="zh-CN" altLang="en-US" sz="3600" b="1" dirty="0">
                <a:latin typeface="Times New Roman" panose="02020603050405020304" pitchFamily="18" charset="0"/>
                <a:ea typeface="+mn-ea"/>
                <a:cs typeface="Times New Roman" panose="02020603050405020304" pitchFamily="18" charset="0"/>
              </a:rPr>
              <a:t>应力历史对压缩性的影响</a:t>
            </a:r>
            <a:endParaRPr lang="en-US" altLang="zh-CN" sz="3600" b="1" dirty="0">
              <a:latin typeface="Times New Roman" panose="02020603050405020304" pitchFamily="18" charset="0"/>
              <a:ea typeface="+mn-ea"/>
              <a:cs typeface="Times New Roman" panose="02020603050405020304" pitchFamily="18" charset="0"/>
            </a:endParaRPr>
          </a:p>
          <a:p>
            <a:pPr>
              <a:spcBef>
                <a:spcPct val="50000"/>
              </a:spcBef>
            </a:pPr>
            <a:r>
              <a:rPr lang="en-US" altLang="zh-CN" sz="3600" b="1" dirty="0">
                <a:solidFill>
                  <a:schemeClr val="bg1"/>
                </a:solidFill>
                <a:latin typeface="Times New Roman" panose="02020603050405020304" pitchFamily="18" charset="0"/>
                <a:ea typeface="+mn-ea"/>
                <a:cs typeface="Times New Roman" panose="02020603050405020304" pitchFamily="18" charset="0"/>
              </a:rPr>
              <a:t>§ 4.4 </a:t>
            </a:r>
            <a:r>
              <a:rPr lang="zh-CN" altLang="en-US" sz="3600" b="1" dirty="0">
                <a:solidFill>
                  <a:schemeClr val="bg1"/>
                </a:solidFill>
                <a:latin typeface="Times New Roman" panose="02020603050405020304" pitchFamily="18" charset="0"/>
                <a:ea typeface="+mn-ea"/>
                <a:cs typeface="Times New Roman" panose="02020603050405020304" pitchFamily="18" charset="0"/>
              </a:rPr>
              <a:t>土的变形模量</a:t>
            </a:r>
            <a:endParaRPr lang="en-US" altLang="zh-CN" sz="3600" b="1" dirty="0">
              <a:solidFill>
                <a:schemeClr val="bg1"/>
              </a:solidFill>
              <a:latin typeface="Times New Roman" panose="02020603050405020304" pitchFamily="18" charset="0"/>
              <a:ea typeface="+mn-ea"/>
              <a:cs typeface="Times New Roman" panose="02020603050405020304" pitchFamily="18" charset="0"/>
            </a:endParaRPr>
          </a:p>
          <a:p>
            <a:pPr>
              <a:spcBef>
                <a:spcPct val="50000"/>
              </a:spcBef>
            </a:pPr>
            <a:r>
              <a:rPr lang="en-US" altLang="zh-CN" sz="3600" b="1" dirty="0">
                <a:solidFill>
                  <a:schemeClr val="bg1"/>
                </a:solidFill>
                <a:latin typeface="Times New Roman" panose="02020603050405020304" pitchFamily="18" charset="0"/>
                <a:ea typeface="+mn-ea"/>
                <a:cs typeface="Times New Roman" panose="02020603050405020304" pitchFamily="18" charset="0"/>
              </a:rPr>
              <a:t>§ 4.5 </a:t>
            </a:r>
            <a:r>
              <a:rPr lang="zh-CN" altLang="en-US" sz="3600" b="1" dirty="0">
                <a:solidFill>
                  <a:schemeClr val="bg1"/>
                </a:solidFill>
                <a:latin typeface="Times New Roman" panose="02020603050405020304" pitchFamily="18" charset="0"/>
                <a:ea typeface="+mn-ea"/>
                <a:cs typeface="Times New Roman" panose="02020603050405020304" pitchFamily="18" charset="0"/>
              </a:rPr>
              <a:t>土的</a:t>
            </a:r>
            <a:r>
              <a:rPr lang="zh-CN" altLang="en-US" sz="3600" b="1" dirty="0" smtClean="0">
                <a:solidFill>
                  <a:schemeClr val="bg1"/>
                </a:solidFill>
                <a:latin typeface="Times New Roman" panose="02020603050405020304" pitchFamily="18" charset="0"/>
                <a:ea typeface="+mn-ea"/>
                <a:cs typeface="Times New Roman" panose="02020603050405020304" pitchFamily="18" charset="0"/>
              </a:rPr>
              <a:t>弹性模量</a:t>
            </a:r>
            <a:endParaRPr lang="en-US" altLang="zh-CN" sz="3600" b="1" dirty="0">
              <a:solidFill>
                <a:schemeClr val="bg1"/>
              </a:solidFill>
              <a:latin typeface="Times New Roman" panose="02020603050405020304" pitchFamily="18" charset="0"/>
              <a:ea typeface="+mn-ea"/>
              <a:cs typeface="Times New Roman" panose="02020603050405020304" pitchFamily="18" charset="0"/>
            </a:endParaRPr>
          </a:p>
        </p:txBody>
      </p:sp>
      <p:sp>
        <p:nvSpPr>
          <p:cNvPr id="2" name="矩形 1"/>
          <p:cNvSpPr/>
          <p:nvPr/>
        </p:nvSpPr>
        <p:spPr>
          <a:xfrm>
            <a:off x="3048000" y="4495800"/>
            <a:ext cx="5029200" cy="1130246"/>
          </a:xfrm>
          <a:prstGeom prst="rect">
            <a:avLst/>
          </a:prstGeom>
        </p:spPr>
        <p:txBody>
          <a:bodyPr wrap="square">
            <a:spAutoFit/>
          </a:bodyPr>
          <a:lstStyle/>
          <a:p>
            <a:pPr marL="0" indent="0" eaLnBrk="1" hangingPunct="1">
              <a:lnSpc>
                <a:spcPct val="150000"/>
              </a:lnSpc>
              <a:buFont typeface="Wingdings" panose="05000000000000000000" pitchFamily="2" charset="2"/>
              <a:buNone/>
              <a:defRPr/>
            </a:pPr>
            <a:r>
              <a:rPr lang="zh-CN" altLang="en-US" sz="2400" b="1" dirty="0">
                <a:latin typeface="Times New Roman" panose="02020603050405020304" pitchFamily="18" charset="0"/>
              </a:rPr>
              <a:t> </a:t>
            </a:r>
            <a:r>
              <a:rPr lang="en-US" altLang="zh-CN" sz="2400" b="1" dirty="0" smtClean="0">
                <a:latin typeface="Times New Roman" panose="02020603050405020304" pitchFamily="18" charset="0"/>
              </a:rPr>
              <a:t>1. </a:t>
            </a:r>
            <a:r>
              <a:rPr lang="zh-CN" altLang="en-US" sz="2400" b="1" dirty="0">
                <a:latin typeface="Times New Roman" panose="02020603050405020304" pitchFamily="18" charset="0"/>
              </a:rPr>
              <a:t>沉积土</a:t>
            </a:r>
            <a:r>
              <a:rPr lang="en-US" altLang="zh-CN" sz="2400" b="1" dirty="0">
                <a:latin typeface="Times New Roman" panose="02020603050405020304" pitchFamily="18" charset="0"/>
              </a:rPr>
              <a:t>(</a:t>
            </a:r>
            <a:r>
              <a:rPr lang="zh-CN" altLang="en-US" sz="2400" b="1" dirty="0">
                <a:latin typeface="Times New Roman" panose="02020603050405020304" pitchFamily="18" charset="0"/>
              </a:rPr>
              <a:t>层</a:t>
            </a:r>
            <a:r>
              <a:rPr lang="en-US" altLang="zh-CN" sz="2400" b="1" dirty="0">
                <a:latin typeface="Times New Roman" panose="02020603050405020304" pitchFamily="18" charset="0"/>
              </a:rPr>
              <a:t>)</a:t>
            </a:r>
            <a:r>
              <a:rPr lang="zh-CN" altLang="en-US" sz="2400" b="1" dirty="0">
                <a:latin typeface="Times New Roman" panose="02020603050405020304" pitchFamily="18" charset="0"/>
              </a:rPr>
              <a:t>的应力历史</a:t>
            </a:r>
            <a:endParaRPr lang="zh-CN" altLang="en-US" sz="2400" b="1" dirty="0">
              <a:latin typeface="Times New Roman" panose="02020603050405020304" pitchFamily="18" charset="0"/>
            </a:endParaRPr>
          </a:p>
          <a:p>
            <a:pPr marL="0" indent="0" eaLnBrk="1" hangingPunct="1">
              <a:lnSpc>
                <a:spcPct val="150000"/>
              </a:lnSpc>
              <a:buFont typeface="Wingdings" panose="05000000000000000000" pitchFamily="2" charset="2"/>
              <a:buNone/>
              <a:defRPr/>
            </a:pPr>
            <a:r>
              <a:rPr lang="zh-CN" altLang="en-US" sz="2400" b="1" dirty="0">
                <a:latin typeface="Times New Roman" panose="02020603050405020304" pitchFamily="18" charset="0"/>
              </a:rPr>
              <a:t> </a:t>
            </a:r>
            <a:r>
              <a:rPr lang="en-US" altLang="zh-CN" sz="2400" b="1" dirty="0" smtClean="0">
                <a:latin typeface="Times New Roman" panose="02020603050405020304" pitchFamily="18" charset="0"/>
              </a:rPr>
              <a:t>2. </a:t>
            </a:r>
            <a:r>
              <a:rPr lang="zh-CN" altLang="en-US" sz="2400" b="1" dirty="0">
                <a:latin typeface="Times New Roman" panose="02020603050405020304" pitchFamily="18" charset="0"/>
              </a:rPr>
              <a:t>现场原始压缩曲线及压缩性指标</a:t>
            </a:r>
            <a:endParaRPr lang="zh-CN" altLang="en-US" sz="2400" b="1"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fld id="{7B2CE2BE-697F-4833-AFB3-5D978FEB6CBA}" type="slidenum">
              <a:rPr lang="zh-CN" altLang="en-US" sz="1200" smtClean="0">
                <a:latin typeface="Garamond" panose="02020404030301010803" pitchFamily="18" charset="0"/>
              </a:rPr>
            </a:fld>
            <a:endParaRPr lang="en-US" altLang="zh-CN" sz="1200">
              <a:latin typeface="Garamond" panose="02020404030301010803" pitchFamily="18" charset="0"/>
            </a:endParaRPr>
          </a:p>
        </p:txBody>
      </p:sp>
      <p:sp>
        <p:nvSpPr>
          <p:cNvPr id="898056" name="Text Box 8"/>
          <p:cNvSpPr txBox="1">
            <a:spLocks noChangeArrowheads="1"/>
          </p:cNvSpPr>
          <p:nvPr/>
        </p:nvSpPr>
        <p:spPr bwMode="auto">
          <a:xfrm>
            <a:off x="457200" y="1330724"/>
            <a:ext cx="8458200"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marL="342900" indent="-342900">
              <a:lnSpc>
                <a:spcPct val="150000"/>
              </a:lnSpc>
              <a:buFont typeface="Wingdings" panose="05000000000000000000" pitchFamily="2" charset="2"/>
              <a:buChar char="Ø"/>
            </a:pPr>
            <a:r>
              <a:rPr lang="zh-CN" altLang="en-US" sz="2400" b="1" dirty="0" smtClean="0">
                <a:solidFill>
                  <a:srgbClr val="FF0000"/>
                </a:solidFill>
                <a:latin typeface="+mn-ea"/>
                <a:ea typeface="+mn-ea"/>
              </a:rPr>
              <a:t>先（前）期</a:t>
            </a:r>
            <a:r>
              <a:rPr lang="zh-CN" altLang="en-US" sz="2400" b="1" dirty="0">
                <a:solidFill>
                  <a:srgbClr val="FF0000"/>
                </a:solidFill>
                <a:latin typeface="+mn-ea"/>
                <a:ea typeface="+mn-ea"/>
              </a:rPr>
              <a:t>固结压力</a:t>
            </a:r>
            <a:r>
              <a:rPr lang="zh-CN" altLang="en-US" sz="2400" b="1" dirty="0" smtClean="0">
                <a:solidFill>
                  <a:srgbClr val="FF0000"/>
                </a:solidFill>
                <a:latin typeface="+mn-ea"/>
                <a:ea typeface="+mn-ea"/>
              </a:rPr>
              <a:t>：</a:t>
            </a:r>
            <a:r>
              <a:rPr lang="zh-CN" altLang="en-US" sz="2400" b="1" dirty="0">
                <a:latin typeface="+mn-ea"/>
                <a:ea typeface="+mn-ea"/>
              </a:rPr>
              <a:t>天然</a:t>
            </a:r>
            <a:r>
              <a:rPr lang="zh-CN" altLang="en-US" sz="2400" b="1" dirty="0" smtClean="0">
                <a:latin typeface="+mn-ea"/>
                <a:ea typeface="+mn-ea"/>
              </a:rPr>
              <a:t>土层在历史上</a:t>
            </a:r>
            <a:r>
              <a:rPr lang="zh-CN" altLang="en-US" sz="2400" b="1" dirty="0">
                <a:latin typeface="+mn-ea"/>
                <a:ea typeface="+mn-ea"/>
              </a:rPr>
              <a:t>所经受到的</a:t>
            </a:r>
            <a:r>
              <a:rPr lang="zh-CN" altLang="en-US" sz="2400" b="1" dirty="0" smtClean="0">
                <a:latin typeface="+mn-ea"/>
                <a:ea typeface="+mn-ea"/>
              </a:rPr>
              <a:t>最大固结压力</a:t>
            </a:r>
            <a:r>
              <a:rPr lang="en-US" altLang="zh-CN" sz="2400" b="1" i="1" dirty="0" smtClean="0">
                <a:latin typeface="+mn-ea"/>
                <a:ea typeface="+mn-ea"/>
              </a:rPr>
              <a:t>p</a:t>
            </a:r>
            <a:r>
              <a:rPr lang="en-US" altLang="zh-CN" sz="2400" b="1" baseline="-25000" dirty="0" smtClean="0">
                <a:latin typeface="+mn-ea"/>
                <a:ea typeface="+mn-ea"/>
              </a:rPr>
              <a:t>c</a:t>
            </a:r>
            <a:r>
              <a:rPr kumimoji="1" lang="zh-CN" altLang="en-US" sz="2400" b="1" dirty="0" smtClean="0">
                <a:latin typeface="+mn-ea"/>
                <a:ea typeface="+mn-ea"/>
                <a:sym typeface="Symbol" panose="05050102010706020507" pitchFamily="18" charset="2"/>
              </a:rPr>
              <a:t>（指竖向有效应力）；</a:t>
            </a:r>
            <a:endParaRPr kumimoji="1" lang="en-US" altLang="zh-CN" sz="2400" b="1" dirty="0">
              <a:latin typeface="+mn-ea"/>
              <a:ea typeface="+mn-ea"/>
              <a:sym typeface="Symbol" panose="05050102010706020507" pitchFamily="18" charset="2"/>
            </a:endParaRPr>
          </a:p>
          <a:p>
            <a:pPr marL="342900" indent="-342900">
              <a:lnSpc>
                <a:spcPct val="150000"/>
              </a:lnSpc>
              <a:buFont typeface="Wingdings" panose="05000000000000000000" pitchFamily="2" charset="2"/>
              <a:buChar char="Ø"/>
            </a:pPr>
            <a:r>
              <a:rPr kumimoji="1" lang="zh-CN" altLang="en-US" sz="2400" b="1" dirty="0" smtClean="0">
                <a:solidFill>
                  <a:srgbClr val="FF0000"/>
                </a:solidFill>
                <a:latin typeface="+mn-ea"/>
                <a:ea typeface="+mn-ea"/>
                <a:sym typeface="Symbol" panose="05050102010706020507" pitchFamily="18" charset="2"/>
              </a:rPr>
              <a:t>现在上</a:t>
            </a:r>
            <a:r>
              <a:rPr kumimoji="1" lang="zh-CN" altLang="en-US" sz="2400" b="1" dirty="0">
                <a:solidFill>
                  <a:srgbClr val="FF0000"/>
                </a:solidFill>
                <a:latin typeface="+mn-ea"/>
                <a:ea typeface="+mn-ea"/>
                <a:sym typeface="Symbol" panose="05050102010706020507" pitchFamily="18" charset="2"/>
              </a:rPr>
              <a:t>覆（竖向）</a:t>
            </a:r>
            <a:r>
              <a:rPr kumimoji="1" lang="zh-CN" altLang="en-US" sz="2400" b="1" dirty="0" smtClean="0">
                <a:solidFill>
                  <a:srgbClr val="FF0000"/>
                </a:solidFill>
                <a:latin typeface="+mn-ea"/>
                <a:ea typeface="+mn-ea"/>
                <a:sym typeface="Symbol" panose="05050102010706020507" pitchFamily="18" charset="2"/>
              </a:rPr>
              <a:t>应力</a:t>
            </a:r>
            <a:r>
              <a:rPr kumimoji="1" lang="en-US" altLang="zh-CN" sz="2400" b="1" i="1" dirty="0" smtClean="0">
                <a:solidFill>
                  <a:srgbClr val="FF0000"/>
                </a:solidFill>
                <a:latin typeface="+mn-ea"/>
                <a:ea typeface="+mn-ea"/>
                <a:sym typeface="Symbol" panose="05050102010706020507" pitchFamily="18" charset="2"/>
              </a:rPr>
              <a:t>p</a:t>
            </a:r>
            <a:r>
              <a:rPr kumimoji="1" lang="en-US" altLang="zh-CN" sz="2400" b="1" baseline="-25000" dirty="0" smtClean="0">
                <a:solidFill>
                  <a:srgbClr val="FF0000"/>
                </a:solidFill>
                <a:latin typeface="+mn-ea"/>
                <a:ea typeface="+mn-ea"/>
                <a:sym typeface="Symbol" panose="05050102010706020507" pitchFamily="18" charset="2"/>
              </a:rPr>
              <a:t>1</a:t>
            </a:r>
            <a:r>
              <a:rPr lang="en-US" altLang="zh-CN" sz="2400" b="1" dirty="0" smtClean="0">
                <a:solidFill>
                  <a:srgbClr val="FF0000"/>
                </a:solidFill>
                <a:latin typeface="+mn-ea"/>
                <a:ea typeface="+mn-ea"/>
                <a:sym typeface="Symbol" panose="05050102010706020507" pitchFamily="18" charset="2"/>
              </a:rPr>
              <a:t>: </a:t>
            </a:r>
            <a:r>
              <a:rPr lang="zh-CN" altLang="en-US" sz="2400" b="1" dirty="0">
                <a:latin typeface="+mn-ea"/>
                <a:ea typeface="+mn-ea"/>
                <a:sym typeface="Symbol" panose="05050102010706020507" pitchFamily="18" charset="2"/>
              </a:rPr>
              <a:t>土体某深度</a:t>
            </a:r>
            <a:r>
              <a:rPr lang="zh-CN" altLang="en-US" sz="2400" b="1" dirty="0" smtClean="0">
                <a:latin typeface="+mn-ea"/>
                <a:ea typeface="+mn-ea"/>
                <a:sym typeface="Symbol" panose="05050102010706020507" pitchFamily="18" charset="2"/>
              </a:rPr>
              <a:t>处上覆的自重应力；</a:t>
            </a:r>
            <a:endParaRPr lang="en-US" altLang="zh-CN" sz="2400" b="1" dirty="0" smtClean="0">
              <a:latin typeface="+mn-ea"/>
              <a:ea typeface="+mn-ea"/>
              <a:sym typeface="Symbol" panose="05050102010706020507" pitchFamily="18" charset="2"/>
            </a:endParaRPr>
          </a:p>
          <a:p>
            <a:pPr marL="342900" indent="-342900">
              <a:lnSpc>
                <a:spcPct val="150000"/>
              </a:lnSpc>
              <a:buFont typeface="Wingdings" panose="05000000000000000000" pitchFamily="2" charset="2"/>
              <a:buChar char="Ø"/>
            </a:pPr>
            <a:r>
              <a:rPr lang="zh-CN" altLang="en-US" sz="2400" b="1" dirty="0"/>
              <a:t>在研究沉积土层的应力历史时，通常将先期固结压力与现有覆盖土重之比值定义为</a:t>
            </a:r>
            <a:r>
              <a:rPr lang="zh-CN" altLang="en-US" sz="2400" b="1" dirty="0">
                <a:solidFill>
                  <a:srgbClr val="FF0000"/>
                </a:solidFill>
              </a:rPr>
              <a:t>超固结</a:t>
            </a:r>
            <a:r>
              <a:rPr lang="zh-CN" altLang="en-US" sz="2400" b="1" dirty="0" smtClean="0">
                <a:solidFill>
                  <a:srgbClr val="FF0000"/>
                </a:solidFill>
              </a:rPr>
              <a:t>比。over-consolidation ratio</a:t>
            </a:r>
            <a:endParaRPr lang="zh-CN" altLang="en-US" sz="2400" b="1" dirty="0" smtClean="0">
              <a:solidFill>
                <a:srgbClr val="FF0000"/>
              </a:solidFill>
            </a:endParaRPr>
          </a:p>
        </p:txBody>
      </p:sp>
      <p:sp>
        <p:nvSpPr>
          <p:cNvPr id="898060" name="Text Box 12"/>
          <p:cNvSpPr txBox="1">
            <a:spLocks noChangeArrowheads="1"/>
          </p:cNvSpPr>
          <p:nvPr/>
        </p:nvSpPr>
        <p:spPr bwMode="auto">
          <a:xfrm>
            <a:off x="990600" y="4419383"/>
            <a:ext cx="2819400" cy="1684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2400" dirty="0">
                <a:solidFill>
                  <a:srgbClr val="800000"/>
                </a:solidFill>
              </a:rPr>
              <a:t>OCR=1：</a:t>
            </a:r>
            <a:r>
              <a:rPr lang="zh-CN" altLang="en-US" sz="2400" dirty="0">
                <a:solidFill>
                  <a:srgbClr val="0000FF"/>
                </a:solidFill>
              </a:rPr>
              <a:t>正常固结</a:t>
            </a:r>
            <a:endParaRPr lang="zh-CN" altLang="en-US" sz="2400" dirty="0">
              <a:solidFill>
                <a:srgbClr val="0000FF"/>
              </a:solidFill>
            </a:endParaRPr>
          </a:p>
          <a:p>
            <a:pPr>
              <a:lnSpc>
                <a:spcPct val="150000"/>
              </a:lnSpc>
            </a:pPr>
            <a:r>
              <a:rPr lang="en-US" altLang="zh-CN" sz="2400" dirty="0">
                <a:solidFill>
                  <a:srgbClr val="800000"/>
                </a:solidFill>
              </a:rPr>
              <a:t>OCR&gt;1：</a:t>
            </a:r>
            <a:r>
              <a:rPr lang="zh-CN" altLang="en-US" sz="2400" dirty="0">
                <a:solidFill>
                  <a:srgbClr val="0000FF"/>
                </a:solidFill>
              </a:rPr>
              <a:t>超固结</a:t>
            </a:r>
            <a:endParaRPr lang="zh-CN" altLang="en-US" sz="2400" dirty="0">
              <a:solidFill>
                <a:srgbClr val="0000FF"/>
              </a:solidFill>
            </a:endParaRPr>
          </a:p>
          <a:p>
            <a:pPr>
              <a:lnSpc>
                <a:spcPct val="150000"/>
              </a:lnSpc>
            </a:pPr>
            <a:r>
              <a:rPr lang="en-US" altLang="zh-CN" sz="2400" dirty="0">
                <a:solidFill>
                  <a:srgbClr val="800000"/>
                </a:solidFill>
              </a:rPr>
              <a:t>OCR&lt;1：</a:t>
            </a:r>
            <a:r>
              <a:rPr lang="zh-CN" altLang="en-US" sz="2400" dirty="0">
                <a:solidFill>
                  <a:srgbClr val="0000FF"/>
                </a:solidFill>
              </a:rPr>
              <a:t>欠固结</a:t>
            </a:r>
            <a:endParaRPr lang="zh-CN" altLang="en-US" sz="2400" dirty="0">
              <a:solidFill>
                <a:srgbClr val="0000FF"/>
              </a:solidFill>
            </a:endParaRPr>
          </a:p>
        </p:txBody>
      </p:sp>
      <p:sp>
        <p:nvSpPr>
          <p:cNvPr id="898061" name="AutoShape 13"/>
          <p:cNvSpPr/>
          <p:nvPr/>
        </p:nvSpPr>
        <p:spPr bwMode="auto">
          <a:xfrm>
            <a:off x="685800" y="4711882"/>
            <a:ext cx="228600" cy="1155517"/>
          </a:xfrm>
          <a:prstGeom prst="leftBrace">
            <a:avLst>
              <a:gd name="adj1" fmla="val 83333"/>
              <a:gd name="adj2" fmla="val 50000"/>
            </a:avLst>
          </a:prstGeom>
          <a:noFill/>
          <a:ln w="38100">
            <a:solidFill>
              <a:srgbClr val="008000"/>
            </a:solidFill>
            <a:round/>
          </a:ln>
          <a:extLst>
            <a:ext uri="{909E8E84-426E-40DD-AFC4-6F175D3DCCD1}">
              <a14:hiddenFill xmlns:a14="http://schemas.microsoft.com/office/drawing/2010/main">
                <a:solidFill>
                  <a:srgbClr val="FFFFFF"/>
                </a:solidFill>
              </a14:hiddenFill>
            </a:ext>
          </a:extLst>
        </p:spPr>
        <p:txBody>
          <a:bodyPr wrap="square" lIns="90000" tIns="46800" rIns="90000" bIns="46800"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898062" name="AutoShape 14"/>
          <p:cNvSpPr>
            <a:spLocks noChangeArrowheads="1"/>
          </p:cNvSpPr>
          <p:nvPr/>
        </p:nvSpPr>
        <p:spPr bwMode="auto">
          <a:xfrm>
            <a:off x="4343400" y="5084763"/>
            <a:ext cx="4189413" cy="1085263"/>
          </a:xfrm>
          <a:prstGeom prst="roundRect">
            <a:avLst>
              <a:gd name="adj" fmla="val 16667"/>
            </a:avLst>
          </a:prstGeom>
          <a:solidFill>
            <a:srgbClr val="990033"/>
          </a:solidFill>
          <a:ln>
            <a:noFill/>
          </a:ln>
          <a:extLst>
            <a:ext uri="{91240B29-F687-4F45-9708-019B960494DF}">
              <a14:hiddenLine xmlns:a14="http://schemas.microsoft.com/office/drawing/2010/main" w="9525">
                <a:solidFill>
                  <a:srgbClr val="000000"/>
                </a:solidFill>
                <a:round/>
              </a14:hiddenLine>
            </a:ext>
          </a:extLst>
        </p:spPr>
        <p:txBody>
          <a:bodyPr wrap="square" lIns="90000" tIns="46800" rIns="90000" bIns="4680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120000"/>
              </a:lnSpc>
              <a:spcBef>
                <a:spcPct val="15000"/>
              </a:spcBef>
              <a:buFont typeface="Wingdings" panose="05000000000000000000" pitchFamily="2" charset="2"/>
              <a:buNone/>
            </a:pPr>
            <a:r>
              <a:rPr lang="zh-CN" altLang="en-US" sz="2400" dirty="0" smtClean="0">
                <a:solidFill>
                  <a:srgbClr val="FFFFFF"/>
                </a:solidFill>
              </a:rPr>
              <a:t>相同</a:t>
            </a:r>
            <a:r>
              <a:rPr lang="en-US" altLang="zh-CN" sz="2400" b="1" i="1" dirty="0">
                <a:solidFill>
                  <a:schemeClr val="bg1"/>
                </a:solidFill>
                <a:latin typeface="+mn-ea"/>
              </a:rPr>
              <a:t>p</a:t>
            </a:r>
            <a:r>
              <a:rPr lang="en-US" altLang="zh-CN" sz="2400" b="1" baseline="-25000" dirty="0">
                <a:solidFill>
                  <a:schemeClr val="bg1"/>
                </a:solidFill>
                <a:latin typeface="+mn-ea"/>
              </a:rPr>
              <a:t>c </a:t>
            </a:r>
            <a:r>
              <a:rPr lang="zh-CN" altLang="en-US" sz="2400" dirty="0" smtClean="0">
                <a:solidFill>
                  <a:srgbClr val="FFFFFF"/>
                </a:solidFill>
              </a:rPr>
              <a:t>时</a:t>
            </a:r>
            <a:r>
              <a:rPr lang="zh-CN" altLang="en-US" sz="2400" dirty="0">
                <a:solidFill>
                  <a:srgbClr val="FFFFFF"/>
                </a:solidFill>
              </a:rPr>
              <a:t>，一般</a:t>
            </a:r>
            <a:r>
              <a:rPr lang="en-US" altLang="zh-CN" sz="2400" dirty="0">
                <a:solidFill>
                  <a:srgbClr val="FFFFFF"/>
                </a:solidFill>
              </a:rPr>
              <a:t>OCR</a:t>
            </a:r>
            <a:r>
              <a:rPr lang="zh-CN" altLang="en-US" sz="2400" dirty="0">
                <a:solidFill>
                  <a:srgbClr val="FFFFFF"/>
                </a:solidFill>
              </a:rPr>
              <a:t>越大，土越密实，压缩性越小</a:t>
            </a:r>
            <a:endParaRPr lang="zh-CN" altLang="en-US" sz="2400" dirty="0">
              <a:solidFill>
                <a:srgbClr val="FFFFFF"/>
              </a:solidFill>
            </a:endParaRPr>
          </a:p>
        </p:txBody>
      </p:sp>
      <p:sp>
        <p:nvSpPr>
          <p:cNvPr id="36873" name="Rectangle 6"/>
          <p:cNvSpPr>
            <a:spLocks noChangeArrowheads="1"/>
          </p:cNvSpPr>
          <p:nvPr/>
        </p:nvSpPr>
        <p:spPr bwMode="auto">
          <a:xfrm>
            <a:off x="0" y="357"/>
            <a:ext cx="4965192"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a:solidFill>
                  <a:srgbClr val="FF3300"/>
                </a:solidFill>
                <a:latin typeface="Times New Roman" panose="02020603050405020304" pitchFamily="18" charset="0"/>
                <a:ea typeface="+mj-ea"/>
                <a:cs typeface="Times New Roman" panose="02020603050405020304" pitchFamily="18" charset="0"/>
              </a:rPr>
              <a:t>§4</a:t>
            </a:r>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.3</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应力历史对压缩性的影响</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
        <p:nvSpPr>
          <p:cNvPr id="2" name="矩形 1"/>
          <p:cNvSpPr/>
          <p:nvPr/>
        </p:nvSpPr>
        <p:spPr>
          <a:xfrm>
            <a:off x="2858858" y="587312"/>
            <a:ext cx="2969083" cy="461665"/>
          </a:xfrm>
          <a:prstGeom prst="rect">
            <a:avLst/>
          </a:prstGeom>
          <a:solidFill>
            <a:srgbClr val="FFC000"/>
          </a:solidFill>
        </p:spPr>
        <p:txBody>
          <a:bodyPr wrap="none">
            <a:spAutoFit/>
          </a:bodyPr>
          <a:lstStyle/>
          <a:p>
            <a:pPr marL="0" indent="0" algn="just" eaLnBrk="1" hangingPunct="1">
              <a:buFont typeface="Wingdings" panose="05000000000000000000" pitchFamily="2" charset="2"/>
              <a:buNone/>
              <a:defRPr/>
            </a:pPr>
            <a:r>
              <a:rPr lang="zh-CN" altLang="en-US" sz="2400" b="1" dirty="0">
                <a:latin typeface="Times New Roman" panose="02020603050405020304" pitchFamily="18" charset="0"/>
              </a:rPr>
              <a:t>沉积土层的应力历史</a:t>
            </a:r>
            <a:endParaRPr lang="zh-CN" altLang="en-US" sz="2400" b="1" dirty="0">
              <a:latin typeface="Times New Roman" panose="02020603050405020304" pitchFamily="18" charset="0"/>
            </a:endParaRPr>
          </a:p>
        </p:txBody>
      </p:sp>
      <p:graphicFrame>
        <p:nvGraphicFramePr>
          <p:cNvPr id="14" name="Object 5"/>
          <p:cNvGraphicFramePr>
            <a:graphicFrameLocks noChangeAspect="1"/>
          </p:cNvGraphicFramePr>
          <p:nvPr/>
        </p:nvGraphicFramePr>
        <p:xfrm>
          <a:off x="5638800" y="4059870"/>
          <a:ext cx="2787333" cy="719025"/>
        </p:xfrm>
        <a:graphic>
          <a:graphicData uri="http://schemas.openxmlformats.org/presentationml/2006/ole">
            <mc:AlternateContent xmlns:mc="http://schemas.openxmlformats.org/markup-compatibility/2006">
              <mc:Choice xmlns:v="urn:schemas-microsoft-com:vml" Requires="v">
                <p:oleObj spid="_x0000_s36898" name="" r:id="rId1" imgW="890270" imgH="229235" progId="Equation.3">
                  <p:embed/>
                </p:oleObj>
              </mc:Choice>
              <mc:Fallback>
                <p:oleObj name="" r:id="rId1" imgW="890270" imgH="229235" progId="Equation.3">
                  <p:embed/>
                  <p:pic>
                    <p:nvPicPr>
                      <p:cNvPr id="0" name="Object 5"/>
                      <p:cNvPicPr>
                        <a:picLocks noChangeAspect="1" noChangeArrowheads="1"/>
                      </p:cNvPicPr>
                      <p:nvPr/>
                    </p:nvPicPr>
                    <p:blipFill>
                      <a:blip r:embed="rId2">
                        <a:biLevel thresh="50000"/>
                        <a:grayscl/>
                        <a:extLst>
                          <a:ext uri="{28A0092B-C50C-407E-A947-70E740481C1C}">
                            <a14:useLocalDpi xmlns:a14="http://schemas.microsoft.com/office/drawing/2010/main" val="0"/>
                          </a:ext>
                        </a:extLst>
                      </a:blip>
                      <a:srcRect/>
                      <a:stretch>
                        <a:fillRect/>
                      </a:stretch>
                    </p:blipFill>
                    <p:spPr bwMode="auto">
                      <a:xfrm>
                        <a:off x="5638800" y="4059870"/>
                        <a:ext cx="2787333" cy="719025"/>
                      </a:xfrm>
                      <a:prstGeom prst="rect">
                        <a:avLst/>
                      </a:prstGeom>
                      <a:solidFill>
                        <a:srgbClr val="FFFF00"/>
                      </a:solidFill>
                      <a:ln>
                        <a:noFill/>
                      </a:ln>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8056"/>
                                        </p:tgtEl>
                                        <p:attrNameLst>
                                          <p:attrName>style.visibility</p:attrName>
                                        </p:attrNameLst>
                                      </p:cBhvr>
                                      <p:to>
                                        <p:strVal val="visible"/>
                                      </p:to>
                                    </p:set>
                                    <p:animEffect transition="in" filter="wipe(left)">
                                      <p:cBhvr>
                                        <p:cTn id="7" dur="500"/>
                                        <p:tgtEl>
                                          <p:spTgt spid="89805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98061"/>
                                        </p:tgtEl>
                                        <p:attrNameLst>
                                          <p:attrName>style.visibility</p:attrName>
                                        </p:attrNameLst>
                                      </p:cBhvr>
                                      <p:to>
                                        <p:strVal val="visible"/>
                                      </p:to>
                                    </p:set>
                                    <p:animEffect transition="in" filter="dissolve">
                                      <p:cBhvr>
                                        <p:cTn id="12" dur="500"/>
                                        <p:tgtEl>
                                          <p:spTgt spid="89806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98060">
                                            <p:txEl>
                                              <p:pRg st="0" end="0"/>
                                            </p:txEl>
                                          </p:spTgt>
                                        </p:tgtEl>
                                        <p:attrNameLst>
                                          <p:attrName>style.visibility</p:attrName>
                                        </p:attrNameLst>
                                      </p:cBhvr>
                                      <p:to>
                                        <p:strVal val="visible"/>
                                      </p:to>
                                    </p:set>
                                    <p:animEffect transition="in" filter="wipe(left)">
                                      <p:cBhvr>
                                        <p:cTn id="16" dur="500"/>
                                        <p:tgtEl>
                                          <p:spTgt spid="898060">
                                            <p:txEl>
                                              <p:pRg st="0" end="0"/>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98060">
                                            <p:txEl>
                                              <p:pRg st="1" end="1"/>
                                            </p:txEl>
                                          </p:spTgt>
                                        </p:tgtEl>
                                        <p:attrNameLst>
                                          <p:attrName>style.visibility</p:attrName>
                                        </p:attrNameLst>
                                      </p:cBhvr>
                                      <p:to>
                                        <p:strVal val="visible"/>
                                      </p:to>
                                    </p:set>
                                    <p:animEffect transition="in" filter="wipe(left)">
                                      <p:cBhvr>
                                        <p:cTn id="20" dur="500"/>
                                        <p:tgtEl>
                                          <p:spTgt spid="898060">
                                            <p:txEl>
                                              <p:pRg st="1" end="1"/>
                                            </p:txEl>
                                          </p:spTgt>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98060">
                                            <p:txEl>
                                              <p:pRg st="2" end="2"/>
                                            </p:txEl>
                                          </p:spTgt>
                                        </p:tgtEl>
                                        <p:attrNameLst>
                                          <p:attrName>style.visibility</p:attrName>
                                        </p:attrNameLst>
                                      </p:cBhvr>
                                      <p:to>
                                        <p:strVal val="visible"/>
                                      </p:to>
                                    </p:set>
                                    <p:animEffect transition="in" filter="wipe(left)">
                                      <p:cBhvr>
                                        <p:cTn id="24" dur="500"/>
                                        <p:tgtEl>
                                          <p:spTgt spid="898060">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898062"/>
                                        </p:tgtEl>
                                        <p:attrNameLst>
                                          <p:attrName>style.visibility</p:attrName>
                                        </p:attrNameLst>
                                      </p:cBhvr>
                                      <p:to>
                                        <p:strVal val="visible"/>
                                      </p:to>
                                    </p:set>
                                    <p:anim calcmode="discrete" valueType="clr">
                                      <p:cBhvr override="childStyle">
                                        <p:cTn id="29" dur="80"/>
                                        <p:tgtEl>
                                          <p:spTgt spid="898062"/>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898062"/>
                                        </p:tgtEl>
                                        <p:attrNameLst>
                                          <p:attrName>fillcolor</p:attrName>
                                        </p:attrNameLst>
                                      </p:cBhvr>
                                      <p:tavLst>
                                        <p:tav tm="0">
                                          <p:val>
                                            <p:clrVal>
                                              <a:schemeClr val="accent2"/>
                                            </p:clrVal>
                                          </p:val>
                                        </p:tav>
                                        <p:tav tm="50000">
                                          <p:val>
                                            <p:clrVal>
                                              <a:schemeClr val="hlink"/>
                                            </p:clrVal>
                                          </p:val>
                                        </p:tav>
                                      </p:tavLst>
                                    </p:anim>
                                    <p:set>
                                      <p:cBhvr>
                                        <p:cTn id="31" dur="80"/>
                                        <p:tgtEl>
                                          <p:spTgt spid="8980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056" grpId="0"/>
      <p:bldP spid="898060" grpId="0" advAuto="0" autoUpdateAnimBg="0" build="p"/>
      <p:bldP spid="898061" grpId="0" animBg="1"/>
      <p:bldP spid="89806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fld id="{FFD1607F-350F-46E5-B10F-E0026DDCB8A4}" type="slidenum">
              <a:rPr lang="zh-CN" altLang="en-US" sz="1200" smtClean="0">
                <a:latin typeface="Garamond" panose="02020404030301010803" pitchFamily="18" charset="0"/>
              </a:rPr>
            </a:fld>
            <a:endParaRPr lang="en-US" altLang="zh-CN" sz="1200">
              <a:latin typeface="Garamond" panose="02020404030301010803" pitchFamily="18" charset="0"/>
            </a:endParaRPr>
          </a:p>
        </p:txBody>
      </p:sp>
      <p:sp>
        <p:nvSpPr>
          <p:cNvPr id="897062" name="Rectangle 38"/>
          <p:cNvSpPr>
            <a:spLocks noChangeArrowheads="1"/>
          </p:cNvSpPr>
          <p:nvPr/>
        </p:nvSpPr>
        <p:spPr bwMode="auto">
          <a:xfrm>
            <a:off x="1122427" y="490887"/>
            <a:ext cx="69897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800" b="1" dirty="0" smtClean="0">
                <a:solidFill>
                  <a:srgbClr val="800000"/>
                </a:solidFill>
              </a:rPr>
              <a:t>先期</a:t>
            </a:r>
            <a:r>
              <a:rPr lang="zh-CN" altLang="en-US" sz="2800" b="1" dirty="0">
                <a:solidFill>
                  <a:srgbClr val="800000"/>
                </a:solidFill>
              </a:rPr>
              <a:t>固结</a:t>
            </a:r>
            <a:r>
              <a:rPr lang="zh-CN" altLang="en-US" sz="2800" b="1" dirty="0" smtClean="0">
                <a:solidFill>
                  <a:srgbClr val="800000"/>
                </a:solidFill>
              </a:rPr>
              <a:t>压力的确定（</a:t>
            </a:r>
            <a:r>
              <a:rPr lang="en-US" altLang="zh-CN" sz="2800" b="1" dirty="0" err="1" smtClean="0">
                <a:solidFill>
                  <a:srgbClr val="800000"/>
                </a:solidFill>
              </a:rPr>
              <a:t>Casagrande</a:t>
            </a:r>
            <a:r>
              <a:rPr lang="zh-CN" altLang="en-US" sz="2800" b="1" dirty="0" smtClean="0">
                <a:solidFill>
                  <a:srgbClr val="800000"/>
                </a:solidFill>
              </a:rPr>
              <a:t>）方法</a:t>
            </a:r>
            <a:endParaRPr lang="zh-CN" altLang="en-US" sz="2800" b="1" dirty="0">
              <a:solidFill>
                <a:srgbClr val="800000"/>
              </a:solidFill>
            </a:endParaRPr>
          </a:p>
        </p:txBody>
      </p:sp>
      <p:pic>
        <p:nvPicPr>
          <p:cNvPr id="43" name="Picture 3" descr="6-18"/>
          <p:cNvPicPr>
            <a:picLocks noChangeAspect="1" noChangeArrowheads="1"/>
          </p:cNvPicPr>
          <p:nvPr/>
        </p:nvPicPr>
        <p:blipFill>
          <a:blip r:embed="rId1" cstate="hqprint">
            <a:extLst>
              <a:ext uri="{28A0092B-C50C-407E-A947-70E740481C1C}">
                <a14:useLocalDpi xmlns:a14="http://schemas.microsoft.com/office/drawing/2010/main" val="0"/>
              </a:ext>
            </a:extLst>
          </a:blip>
          <a:srcRect l="48273" t="13632" r="1691" b="15225"/>
          <a:stretch>
            <a:fillRect/>
          </a:stretch>
        </p:blipFill>
        <p:spPr bwMode="auto">
          <a:xfrm>
            <a:off x="4684583" y="2228469"/>
            <a:ext cx="4435034" cy="375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接连接符 3"/>
          <p:cNvCxnSpPr/>
          <p:nvPr/>
        </p:nvCxnSpPr>
        <p:spPr>
          <a:xfrm>
            <a:off x="7010400" y="3276600"/>
            <a:ext cx="0" cy="2438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542325" y="1552921"/>
            <a:ext cx="4074983" cy="4708981"/>
          </a:xfrm>
          <a:prstGeom prst="rect">
            <a:avLst/>
          </a:prstGeom>
        </p:spPr>
        <p:txBody>
          <a:bodyPr wrap="square">
            <a:spAutoFit/>
          </a:bodyPr>
          <a:lstStyle/>
          <a:p>
            <a:pPr marL="457200" indent="-457200">
              <a:lnSpc>
                <a:spcPct val="150000"/>
              </a:lnSpc>
              <a:buFont typeface="+mj-lt"/>
              <a:buAutoNum type="arabicPeriod"/>
            </a:pPr>
            <a:r>
              <a:rPr lang="zh-CN" altLang="en-US" dirty="0"/>
              <a:t>在</a:t>
            </a:r>
            <a:r>
              <a:rPr lang="en-US" altLang="zh-CN" i="1" dirty="0" smtClean="0"/>
              <a:t>e</a:t>
            </a:r>
            <a:r>
              <a:rPr lang="en-US" altLang="zh-CN" dirty="0" smtClean="0"/>
              <a:t>-</a:t>
            </a:r>
            <a:r>
              <a:rPr lang="en-US" altLang="zh-CN" dirty="0" err="1" smtClean="0"/>
              <a:t>lg</a:t>
            </a:r>
            <a:r>
              <a:rPr lang="en-US" altLang="zh-CN" i="1" dirty="0" err="1" smtClean="0"/>
              <a:t>p</a:t>
            </a:r>
            <a:r>
              <a:rPr lang="zh-CN" altLang="en-US" dirty="0" smtClean="0"/>
              <a:t>压缩试验</a:t>
            </a:r>
            <a:r>
              <a:rPr lang="zh-CN" altLang="en-US" dirty="0"/>
              <a:t>曲线上，找曲率最大</a:t>
            </a:r>
            <a:r>
              <a:rPr lang="zh-CN" altLang="en-US" dirty="0" smtClean="0"/>
              <a:t>点</a:t>
            </a:r>
            <a:r>
              <a:rPr lang="en-US" altLang="zh-CN" dirty="0" smtClean="0"/>
              <a:t>A</a:t>
            </a:r>
            <a:r>
              <a:rPr lang="zh-CN" altLang="en-US" dirty="0" smtClean="0"/>
              <a:t>（半径最小）；</a:t>
            </a:r>
            <a:endParaRPr lang="en-US" altLang="zh-CN" dirty="0" smtClean="0"/>
          </a:p>
          <a:p>
            <a:pPr marL="457200" indent="-457200">
              <a:lnSpc>
                <a:spcPct val="150000"/>
              </a:lnSpc>
              <a:buFont typeface="+mj-lt"/>
              <a:buAutoNum type="arabicPeriod"/>
            </a:pPr>
            <a:r>
              <a:rPr lang="zh-CN" altLang="en-US" dirty="0" smtClean="0"/>
              <a:t>过</a:t>
            </a:r>
            <a:r>
              <a:rPr lang="en-US" altLang="zh-CN" dirty="0" smtClean="0"/>
              <a:t>A</a:t>
            </a:r>
            <a:r>
              <a:rPr lang="zh-CN" altLang="en-US" dirty="0" smtClean="0"/>
              <a:t>点作水平线</a:t>
            </a:r>
            <a:r>
              <a:rPr lang="en-US" altLang="zh-CN" dirty="0" smtClean="0"/>
              <a:t>A1</a:t>
            </a:r>
            <a:r>
              <a:rPr lang="zh-CN" altLang="en-US" dirty="0" smtClean="0"/>
              <a:t>；</a:t>
            </a:r>
            <a:endParaRPr lang="en-US" altLang="zh-CN" dirty="0"/>
          </a:p>
          <a:p>
            <a:pPr marL="457200" indent="-457200">
              <a:lnSpc>
                <a:spcPct val="150000"/>
              </a:lnSpc>
              <a:buFont typeface="+mj-lt"/>
              <a:buAutoNum type="arabicPeriod"/>
            </a:pPr>
            <a:r>
              <a:rPr lang="zh-CN" altLang="en-US" dirty="0" smtClean="0"/>
              <a:t>过</a:t>
            </a:r>
            <a:r>
              <a:rPr lang="en-US" altLang="zh-CN" dirty="0" smtClean="0"/>
              <a:t>A</a:t>
            </a:r>
            <a:r>
              <a:rPr lang="zh-CN" altLang="en-US" dirty="0" smtClean="0"/>
              <a:t>点作切线</a:t>
            </a:r>
            <a:r>
              <a:rPr lang="en-US" altLang="zh-CN" dirty="0" smtClean="0"/>
              <a:t>A2</a:t>
            </a:r>
            <a:r>
              <a:rPr lang="zh-CN" altLang="en-US" dirty="0" smtClean="0"/>
              <a:t>；</a:t>
            </a:r>
            <a:endParaRPr lang="en-US" altLang="zh-CN" dirty="0"/>
          </a:p>
          <a:p>
            <a:pPr marL="457200" indent="-457200">
              <a:lnSpc>
                <a:spcPct val="150000"/>
              </a:lnSpc>
              <a:buFont typeface="+mj-lt"/>
              <a:buAutoNum type="arabicPeriod"/>
            </a:pPr>
            <a:r>
              <a:rPr lang="zh-CN" altLang="en-US" dirty="0" smtClean="0"/>
              <a:t>作</a:t>
            </a:r>
            <a:r>
              <a:rPr lang="en-US" altLang="zh-CN" dirty="0" smtClean="0"/>
              <a:t>A1</a:t>
            </a:r>
            <a:r>
              <a:rPr lang="zh-CN" altLang="en-US" dirty="0" smtClean="0"/>
              <a:t>和</a:t>
            </a:r>
            <a:r>
              <a:rPr lang="en-US" altLang="zh-CN" dirty="0" smtClean="0"/>
              <a:t>A2 </a:t>
            </a:r>
            <a:r>
              <a:rPr lang="zh-CN" altLang="en-US" dirty="0" smtClean="0"/>
              <a:t>线夹角的角平分线</a:t>
            </a:r>
            <a:r>
              <a:rPr lang="en-US" altLang="zh-CN" dirty="0" smtClean="0"/>
              <a:t>A3</a:t>
            </a:r>
            <a:r>
              <a:rPr lang="zh-CN" altLang="en-US" dirty="0" smtClean="0"/>
              <a:t>；</a:t>
            </a:r>
            <a:endParaRPr lang="en-US" altLang="zh-CN" dirty="0"/>
          </a:p>
          <a:p>
            <a:pPr marL="457200" indent="-457200">
              <a:lnSpc>
                <a:spcPct val="150000"/>
              </a:lnSpc>
              <a:buFont typeface="+mj-lt"/>
              <a:buAutoNum type="arabicPeriod"/>
            </a:pPr>
            <a:r>
              <a:rPr lang="zh-CN" altLang="en-US" dirty="0" smtClean="0"/>
              <a:t>试验曲线后半部分的</a:t>
            </a:r>
            <a:r>
              <a:rPr lang="zh-CN" altLang="en-US" dirty="0"/>
              <a:t>直线</a:t>
            </a:r>
            <a:r>
              <a:rPr lang="zh-CN" altLang="en-US" dirty="0" smtClean="0"/>
              <a:t>段反向延长，与</a:t>
            </a:r>
            <a:r>
              <a:rPr lang="en-US" altLang="zh-CN" dirty="0" smtClean="0"/>
              <a:t>A3</a:t>
            </a:r>
            <a:r>
              <a:rPr lang="zh-CN" altLang="en-US" dirty="0" smtClean="0"/>
              <a:t>线交</a:t>
            </a:r>
            <a:r>
              <a:rPr lang="zh-CN" altLang="en-US" dirty="0"/>
              <a:t>于点</a:t>
            </a:r>
            <a:r>
              <a:rPr lang="en-US" altLang="zh-CN" dirty="0" smtClean="0"/>
              <a:t>B</a:t>
            </a:r>
            <a:r>
              <a:rPr lang="zh-CN" altLang="en-US" dirty="0" smtClean="0"/>
              <a:t>；</a:t>
            </a:r>
            <a:endParaRPr lang="en-US" altLang="zh-CN" dirty="0" smtClean="0"/>
          </a:p>
          <a:p>
            <a:pPr marL="457200" indent="-457200">
              <a:lnSpc>
                <a:spcPct val="150000"/>
              </a:lnSpc>
              <a:buFont typeface="+mj-lt"/>
              <a:buAutoNum type="arabicPeriod"/>
            </a:pPr>
            <a:r>
              <a:rPr lang="en-US" altLang="zh-CN" dirty="0"/>
              <a:t>B</a:t>
            </a:r>
            <a:r>
              <a:rPr lang="zh-CN" altLang="en-US" dirty="0"/>
              <a:t>点</a:t>
            </a:r>
            <a:r>
              <a:rPr lang="zh-CN" altLang="en-US" dirty="0" smtClean="0"/>
              <a:t>对应的横坐标即为先期</a:t>
            </a:r>
            <a:r>
              <a:rPr lang="zh-CN" altLang="en-US" dirty="0"/>
              <a:t>固结</a:t>
            </a:r>
            <a:r>
              <a:rPr lang="zh-CN" altLang="en-US" dirty="0" smtClean="0"/>
              <a:t>压力</a:t>
            </a:r>
            <a:r>
              <a:rPr lang="en-US" altLang="zh-CN" i="1" dirty="0" smtClean="0"/>
              <a:t>p</a:t>
            </a:r>
            <a:r>
              <a:rPr lang="en-US" altLang="zh-CN" baseline="-25000" dirty="0" smtClean="0"/>
              <a:t>c</a:t>
            </a:r>
            <a:endParaRPr lang="en-US" altLang="zh-CN" baseline="-25000" dirty="0"/>
          </a:p>
        </p:txBody>
      </p:sp>
      <p:sp>
        <p:nvSpPr>
          <p:cNvPr id="6" name="矩形 5"/>
          <p:cNvSpPr/>
          <p:nvPr/>
        </p:nvSpPr>
        <p:spPr>
          <a:xfrm>
            <a:off x="6804254" y="5602234"/>
            <a:ext cx="412292" cy="496996"/>
          </a:xfrm>
          <a:prstGeom prst="rect">
            <a:avLst/>
          </a:prstGeom>
        </p:spPr>
        <p:txBody>
          <a:bodyPr wrap="none">
            <a:spAutoFit/>
          </a:bodyPr>
          <a:lstStyle/>
          <a:p>
            <a:pPr>
              <a:lnSpc>
                <a:spcPct val="150000"/>
              </a:lnSpc>
            </a:pPr>
            <a:r>
              <a:rPr lang="en-US" altLang="zh-CN" i="1" dirty="0"/>
              <a:t>p</a:t>
            </a:r>
            <a:r>
              <a:rPr lang="en-US" altLang="zh-CN" baseline="-25000" dirty="0"/>
              <a:t>c</a:t>
            </a:r>
            <a:endParaRPr lang="en-US" altLang="zh-CN" baseline="-25000" dirty="0"/>
          </a:p>
        </p:txBody>
      </p:sp>
      <p:sp>
        <p:nvSpPr>
          <p:cNvPr id="8" name="Rectangle 6"/>
          <p:cNvSpPr>
            <a:spLocks noChangeArrowheads="1"/>
          </p:cNvSpPr>
          <p:nvPr/>
        </p:nvSpPr>
        <p:spPr bwMode="auto">
          <a:xfrm>
            <a:off x="0" y="357"/>
            <a:ext cx="4965192"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a:solidFill>
                  <a:srgbClr val="FF3300"/>
                </a:solidFill>
                <a:latin typeface="Times New Roman" panose="02020603050405020304" pitchFamily="18" charset="0"/>
                <a:ea typeface="+mj-ea"/>
                <a:cs typeface="Times New Roman" panose="02020603050405020304" pitchFamily="18" charset="0"/>
              </a:rPr>
              <a:t>§4</a:t>
            </a:r>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.3</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应力历史对压缩性的影响</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97062"/>
                                        </p:tgtEl>
                                        <p:attrNameLst>
                                          <p:attrName>style.visibility</p:attrName>
                                        </p:attrNameLst>
                                      </p:cBhvr>
                                      <p:to>
                                        <p:strVal val="visible"/>
                                      </p:to>
                                    </p:set>
                                    <p:anim calcmode="discrete" valueType="clr">
                                      <p:cBhvr override="childStyle">
                                        <p:cTn id="7" dur="80"/>
                                        <p:tgtEl>
                                          <p:spTgt spid="89706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97062"/>
                                        </p:tgtEl>
                                        <p:attrNameLst>
                                          <p:attrName>fillcolor</p:attrName>
                                        </p:attrNameLst>
                                      </p:cBhvr>
                                      <p:tavLst>
                                        <p:tav tm="0">
                                          <p:val>
                                            <p:clrVal>
                                              <a:schemeClr val="accent2"/>
                                            </p:clrVal>
                                          </p:val>
                                        </p:tav>
                                        <p:tav tm="50000">
                                          <p:val>
                                            <p:clrVal>
                                              <a:schemeClr val="hlink"/>
                                            </p:clrVal>
                                          </p:val>
                                        </p:tav>
                                      </p:tavLst>
                                    </p:anim>
                                    <p:set>
                                      <p:cBhvr>
                                        <p:cTn id="9" dur="80"/>
                                        <p:tgtEl>
                                          <p:spTgt spid="8970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06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灯片编号占位符 1"/>
          <p:cNvSpPr txBox="1">
            <a:spLocks noGrp="1" noChangeArrowheads="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r"/>
            <a:fld id="{22BE2F58-22D8-458D-95E6-49DA3E6B1653}" type="slidenum">
              <a:rPr lang="zh-CN" altLang="en-US" sz="1200">
                <a:latin typeface="Garamond" panose="02020404030301010803" pitchFamily="18" charset="0"/>
              </a:rPr>
            </a:fld>
            <a:endParaRPr lang="en-US" altLang="zh-CN" sz="1200">
              <a:latin typeface="Garamond" panose="02020404030301010803" pitchFamily="18" charset="0"/>
            </a:endParaRPr>
          </a:p>
        </p:txBody>
      </p:sp>
      <p:sp>
        <p:nvSpPr>
          <p:cNvPr id="1040388" name="Freeform 4"/>
          <p:cNvSpPr>
            <a:spLocks noChangeAspect="1"/>
          </p:cNvSpPr>
          <p:nvPr/>
        </p:nvSpPr>
        <p:spPr bwMode="auto">
          <a:xfrm>
            <a:off x="1096963" y="1957388"/>
            <a:ext cx="2354262" cy="2605087"/>
          </a:xfrm>
          <a:custGeom>
            <a:avLst/>
            <a:gdLst>
              <a:gd name="T0" fmla="*/ 2147483646 w 1483"/>
              <a:gd name="T1" fmla="*/ 2147483646 h 1641"/>
              <a:gd name="T2" fmla="*/ 2147483646 w 1483"/>
              <a:gd name="T3" fmla="*/ 2147483646 h 1641"/>
              <a:gd name="T4" fmla="*/ 2147483646 w 1483"/>
              <a:gd name="T5" fmla="*/ 2147483646 h 1641"/>
              <a:gd name="T6" fmla="*/ 2147483646 w 1483"/>
              <a:gd name="T7" fmla="*/ 2147483646 h 1641"/>
              <a:gd name="T8" fmla="*/ 2147483646 w 1483"/>
              <a:gd name="T9" fmla="*/ 2147483646 h 1641"/>
              <a:gd name="T10" fmla="*/ 2147483646 w 1483"/>
              <a:gd name="T11" fmla="*/ 2147483646 h 1641"/>
              <a:gd name="T12" fmla="*/ 2147483646 w 1483"/>
              <a:gd name="T13" fmla="*/ 2147483646 h 1641"/>
              <a:gd name="T14" fmla="*/ 2147483646 w 1483"/>
              <a:gd name="T15" fmla="*/ 2147483646 h 1641"/>
              <a:gd name="T16" fmla="*/ 0 w 1483"/>
              <a:gd name="T17" fmla="*/ 0 h 16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3"/>
              <a:gd name="T28" fmla="*/ 0 h 1641"/>
              <a:gd name="T29" fmla="*/ 1483 w 1483"/>
              <a:gd name="T30" fmla="*/ 1641 h 16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3" h="1641">
                <a:moveTo>
                  <a:pt x="1483" y="1641"/>
                </a:moveTo>
                <a:cubicBezTo>
                  <a:pt x="1442" y="1548"/>
                  <a:pt x="1295" y="1212"/>
                  <a:pt x="1237" y="1083"/>
                </a:cubicBezTo>
                <a:cubicBezTo>
                  <a:pt x="1179" y="954"/>
                  <a:pt x="1172" y="946"/>
                  <a:pt x="1135" y="868"/>
                </a:cubicBezTo>
                <a:cubicBezTo>
                  <a:pt x="1098" y="790"/>
                  <a:pt x="1055" y="687"/>
                  <a:pt x="1012" y="616"/>
                </a:cubicBezTo>
                <a:cubicBezTo>
                  <a:pt x="969" y="545"/>
                  <a:pt x="936" y="504"/>
                  <a:pt x="878" y="442"/>
                </a:cubicBezTo>
                <a:cubicBezTo>
                  <a:pt x="820" y="380"/>
                  <a:pt x="733" y="293"/>
                  <a:pt x="664" y="241"/>
                </a:cubicBezTo>
                <a:cubicBezTo>
                  <a:pt x="595" y="189"/>
                  <a:pt x="538" y="160"/>
                  <a:pt x="463" y="127"/>
                </a:cubicBezTo>
                <a:cubicBezTo>
                  <a:pt x="388" y="94"/>
                  <a:pt x="292" y="61"/>
                  <a:pt x="215" y="40"/>
                </a:cubicBezTo>
                <a:cubicBezTo>
                  <a:pt x="138" y="19"/>
                  <a:pt x="45" y="8"/>
                  <a:pt x="0" y="0"/>
                </a:cubicBezTo>
              </a:path>
            </a:pathLst>
          </a:custGeom>
          <a:noFill/>
          <a:ln w="38100">
            <a:solidFill>
              <a:srgbClr val="A50021"/>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grpSp>
        <p:nvGrpSpPr>
          <p:cNvPr id="2" name="Group 5"/>
          <p:cNvGrpSpPr/>
          <p:nvPr/>
        </p:nvGrpSpPr>
        <p:grpSpPr bwMode="auto">
          <a:xfrm>
            <a:off x="385763" y="1585913"/>
            <a:ext cx="4041775" cy="3836987"/>
            <a:chOff x="295" y="1407"/>
            <a:chExt cx="2546" cy="2417"/>
          </a:xfrm>
        </p:grpSpPr>
        <p:grpSp>
          <p:nvGrpSpPr>
            <p:cNvPr id="32823" name="Group 7"/>
            <p:cNvGrpSpPr/>
            <p:nvPr/>
          </p:nvGrpSpPr>
          <p:grpSpPr bwMode="auto">
            <a:xfrm>
              <a:off x="612" y="1570"/>
              <a:ext cx="2229" cy="2254"/>
              <a:chOff x="748" y="1280"/>
              <a:chExt cx="2229" cy="2254"/>
            </a:xfrm>
          </p:grpSpPr>
          <p:sp>
            <p:nvSpPr>
              <p:cNvPr id="32825" name="Freeform 8"/>
              <p:cNvSpPr>
                <a:spLocks noChangeAspect="1"/>
              </p:cNvSpPr>
              <p:nvPr/>
            </p:nvSpPr>
            <p:spPr bwMode="auto">
              <a:xfrm>
                <a:off x="757" y="1280"/>
                <a:ext cx="1" cy="2251"/>
              </a:xfrm>
              <a:custGeom>
                <a:avLst/>
                <a:gdLst>
                  <a:gd name="T0" fmla="*/ 0 w 1"/>
                  <a:gd name="T1" fmla="*/ 0 h 1970"/>
                  <a:gd name="T2" fmla="*/ 0 w 1"/>
                  <a:gd name="T3" fmla="*/ 28350 h 1970"/>
                  <a:gd name="T4" fmla="*/ 0 60000 65536"/>
                  <a:gd name="T5" fmla="*/ 0 60000 65536"/>
                  <a:gd name="T6" fmla="*/ 0 w 1"/>
                  <a:gd name="T7" fmla="*/ 0 h 1970"/>
                  <a:gd name="T8" fmla="*/ 1 w 1"/>
                  <a:gd name="T9" fmla="*/ 1970 h 1970"/>
                </a:gdLst>
                <a:ahLst/>
                <a:cxnLst>
                  <a:cxn ang="T4">
                    <a:pos x="T0" y="T1"/>
                  </a:cxn>
                  <a:cxn ang="T5">
                    <a:pos x="T2" y="T3"/>
                  </a:cxn>
                </a:cxnLst>
                <a:rect l="T6" t="T7" r="T8" b="T9"/>
                <a:pathLst>
                  <a:path w="1" h="1970">
                    <a:moveTo>
                      <a:pt x="0" y="0"/>
                    </a:moveTo>
                    <a:lnTo>
                      <a:pt x="0" y="1970"/>
                    </a:lnTo>
                  </a:path>
                </a:pathLst>
              </a:custGeom>
              <a:solidFill>
                <a:srgbClr val="008000"/>
              </a:solidFill>
              <a:ln w="19050">
                <a:solidFill>
                  <a:srgbClr val="000000"/>
                </a:solidFill>
                <a:miter lim="800000"/>
                <a:headEnd type="arrow" w="med" len="med"/>
                <a:tailEnd type="none" w="med" len="lg"/>
              </a:ln>
            </p:spPr>
            <p:txBody>
              <a:bodyPr wrap="none"/>
              <a:lstStyle/>
              <a:p>
                <a:endParaRPr lang="zh-CN" altLang="en-US"/>
              </a:p>
            </p:txBody>
          </p:sp>
          <p:sp>
            <p:nvSpPr>
              <p:cNvPr id="32826" name="Line 9"/>
              <p:cNvSpPr>
                <a:spLocks noChangeShapeType="1"/>
              </p:cNvSpPr>
              <p:nvPr/>
            </p:nvSpPr>
            <p:spPr bwMode="auto">
              <a:xfrm>
                <a:off x="765" y="3095"/>
                <a:ext cx="46" cy="0"/>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32827" name="Line 10"/>
              <p:cNvSpPr>
                <a:spLocks noChangeShapeType="1"/>
              </p:cNvSpPr>
              <p:nvPr/>
            </p:nvSpPr>
            <p:spPr bwMode="auto">
              <a:xfrm>
                <a:off x="765" y="2635"/>
                <a:ext cx="46" cy="0"/>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32828" name="Line 11"/>
              <p:cNvSpPr>
                <a:spLocks noChangeShapeType="1"/>
              </p:cNvSpPr>
              <p:nvPr/>
            </p:nvSpPr>
            <p:spPr bwMode="auto">
              <a:xfrm>
                <a:off x="765" y="2193"/>
                <a:ext cx="46" cy="0"/>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32829" name="Line 12"/>
              <p:cNvSpPr>
                <a:spLocks noChangeShapeType="1"/>
              </p:cNvSpPr>
              <p:nvPr/>
            </p:nvSpPr>
            <p:spPr bwMode="auto">
              <a:xfrm>
                <a:off x="759" y="1747"/>
                <a:ext cx="45" cy="0"/>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32830" name="Freeform 13"/>
              <p:cNvSpPr>
                <a:spLocks noChangeAspect="1"/>
              </p:cNvSpPr>
              <p:nvPr/>
            </p:nvSpPr>
            <p:spPr bwMode="auto">
              <a:xfrm>
                <a:off x="748" y="3531"/>
                <a:ext cx="2229" cy="3"/>
              </a:xfrm>
              <a:custGeom>
                <a:avLst/>
                <a:gdLst>
                  <a:gd name="T0" fmla="*/ 0 w 2229"/>
                  <a:gd name="T1" fmla="*/ 0 h 3"/>
                  <a:gd name="T2" fmla="*/ 2229 w 2229"/>
                  <a:gd name="T3" fmla="*/ 3 h 3"/>
                  <a:gd name="T4" fmla="*/ 0 60000 65536"/>
                  <a:gd name="T5" fmla="*/ 0 60000 65536"/>
                  <a:gd name="T6" fmla="*/ 0 w 2229"/>
                  <a:gd name="T7" fmla="*/ 0 h 3"/>
                  <a:gd name="T8" fmla="*/ 2229 w 2229"/>
                  <a:gd name="T9" fmla="*/ 3 h 3"/>
                </a:gdLst>
                <a:ahLst/>
                <a:cxnLst>
                  <a:cxn ang="T4">
                    <a:pos x="T0" y="T1"/>
                  </a:cxn>
                  <a:cxn ang="T5">
                    <a:pos x="T2" y="T3"/>
                  </a:cxn>
                </a:cxnLst>
                <a:rect l="T6" t="T7" r="T8" b="T9"/>
                <a:pathLst>
                  <a:path w="2229" h="3">
                    <a:moveTo>
                      <a:pt x="0" y="0"/>
                    </a:moveTo>
                    <a:lnTo>
                      <a:pt x="2229" y="3"/>
                    </a:lnTo>
                  </a:path>
                </a:pathLst>
              </a:custGeom>
              <a:noFill/>
              <a:ln w="19050">
                <a:solidFill>
                  <a:srgbClr val="000000"/>
                </a:solidFill>
                <a:miter lim="800000"/>
                <a:tailEnd type="stealth" w="med" len="lg"/>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32831" name="Line 14"/>
              <p:cNvSpPr>
                <a:spLocks noChangeShapeType="1"/>
              </p:cNvSpPr>
              <p:nvPr/>
            </p:nvSpPr>
            <p:spPr bwMode="auto">
              <a:xfrm>
                <a:off x="1224" y="3478"/>
                <a:ext cx="0" cy="53"/>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32832" name="Line 15"/>
              <p:cNvSpPr>
                <a:spLocks noChangeShapeType="1"/>
              </p:cNvSpPr>
              <p:nvPr/>
            </p:nvSpPr>
            <p:spPr bwMode="auto">
              <a:xfrm>
                <a:off x="2555" y="3478"/>
                <a:ext cx="0" cy="53"/>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grpSp>
        <p:sp>
          <p:nvSpPr>
            <p:cNvPr id="32824" name="Text Box 16"/>
            <p:cNvSpPr txBox="1">
              <a:spLocks noChangeArrowheads="1"/>
            </p:cNvSpPr>
            <p:nvPr/>
          </p:nvSpPr>
          <p:spPr bwMode="auto">
            <a:xfrm>
              <a:off x="295" y="1407"/>
              <a:ext cx="22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a:latin typeface="宋体" panose="02010600030101010101" pitchFamily="2" charset="-122"/>
                </a:rPr>
                <a:t>e</a:t>
              </a:r>
              <a:endParaRPr lang="en-US" altLang="zh-CN" sz="2800">
                <a:latin typeface="宋体" panose="02010600030101010101" pitchFamily="2" charset="-122"/>
              </a:endParaRPr>
            </a:p>
          </p:txBody>
        </p:sp>
      </p:grpSp>
      <p:sp>
        <p:nvSpPr>
          <p:cNvPr id="1040401" name="Freeform 17"/>
          <p:cNvSpPr>
            <a:spLocks noChangeAspect="1"/>
          </p:cNvSpPr>
          <p:nvPr/>
        </p:nvSpPr>
        <p:spPr bwMode="auto">
          <a:xfrm>
            <a:off x="1744663" y="3676650"/>
            <a:ext cx="2024062" cy="1552575"/>
          </a:xfrm>
          <a:custGeom>
            <a:avLst/>
            <a:gdLst>
              <a:gd name="T0" fmla="*/ 2147483646 w 1275"/>
              <a:gd name="T1" fmla="*/ 2147483646 h 978"/>
              <a:gd name="T2" fmla="*/ 2147483646 w 1275"/>
              <a:gd name="T3" fmla="*/ 2147483646 h 978"/>
              <a:gd name="T4" fmla="*/ 2147483646 w 1275"/>
              <a:gd name="T5" fmla="*/ 2147483646 h 978"/>
              <a:gd name="T6" fmla="*/ 2147483646 w 1275"/>
              <a:gd name="T7" fmla="*/ 2147483646 h 978"/>
              <a:gd name="T8" fmla="*/ 2147483646 w 1275"/>
              <a:gd name="T9" fmla="*/ 2147483646 h 978"/>
              <a:gd name="T10" fmla="*/ 2147483646 w 1275"/>
              <a:gd name="T11" fmla="*/ 2147483646 h 978"/>
              <a:gd name="T12" fmla="*/ 2147483646 w 1275"/>
              <a:gd name="T13" fmla="*/ 2147483646 h 978"/>
              <a:gd name="T14" fmla="*/ 0 w 1275"/>
              <a:gd name="T15" fmla="*/ 0 h 978"/>
              <a:gd name="T16" fmla="*/ 0 60000 65536"/>
              <a:gd name="T17" fmla="*/ 0 60000 65536"/>
              <a:gd name="T18" fmla="*/ 0 60000 65536"/>
              <a:gd name="T19" fmla="*/ 0 60000 65536"/>
              <a:gd name="T20" fmla="*/ 0 60000 65536"/>
              <a:gd name="T21" fmla="*/ 0 60000 65536"/>
              <a:gd name="T22" fmla="*/ 0 60000 65536"/>
              <a:gd name="T23" fmla="*/ 0 60000 65536"/>
              <a:gd name="T24" fmla="*/ 0 w 1275"/>
              <a:gd name="T25" fmla="*/ 0 h 978"/>
              <a:gd name="T26" fmla="*/ 1275 w 1275"/>
              <a:gd name="T27" fmla="*/ 978 h 9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5" h="978">
                <a:moveTo>
                  <a:pt x="1275" y="978"/>
                </a:moveTo>
                <a:cubicBezTo>
                  <a:pt x="1249" y="927"/>
                  <a:pt x="1174" y="761"/>
                  <a:pt x="1119" y="669"/>
                </a:cubicBezTo>
                <a:cubicBezTo>
                  <a:pt x="1064" y="577"/>
                  <a:pt x="998" y="489"/>
                  <a:pt x="945" y="423"/>
                </a:cubicBezTo>
                <a:cubicBezTo>
                  <a:pt x="892" y="357"/>
                  <a:pt x="856" y="317"/>
                  <a:pt x="798" y="273"/>
                </a:cubicBezTo>
                <a:cubicBezTo>
                  <a:pt x="740" y="229"/>
                  <a:pt x="656" y="186"/>
                  <a:pt x="594" y="156"/>
                </a:cubicBezTo>
                <a:cubicBezTo>
                  <a:pt x="532" y="126"/>
                  <a:pt x="495" y="114"/>
                  <a:pt x="429" y="93"/>
                </a:cubicBezTo>
                <a:cubicBezTo>
                  <a:pt x="363" y="72"/>
                  <a:pt x="269" y="45"/>
                  <a:pt x="198" y="30"/>
                </a:cubicBezTo>
                <a:cubicBezTo>
                  <a:pt x="127" y="15"/>
                  <a:pt x="41" y="6"/>
                  <a:pt x="0" y="0"/>
                </a:cubicBezTo>
              </a:path>
            </a:pathLst>
          </a:custGeom>
          <a:noFill/>
          <a:ln w="38100">
            <a:solidFill>
              <a:srgbClr val="9900FF"/>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1040402" name="Freeform 18"/>
          <p:cNvSpPr/>
          <p:nvPr/>
        </p:nvSpPr>
        <p:spPr bwMode="auto">
          <a:xfrm>
            <a:off x="2264030" y="1957388"/>
            <a:ext cx="1527175" cy="3240087"/>
          </a:xfrm>
          <a:custGeom>
            <a:avLst/>
            <a:gdLst>
              <a:gd name="T0" fmla="*/ 2147483646 w 1094"/>
              <a:gd name="T1" fmla="*/ 2147483646 h 2384"/>
              <a:gd name="T2" fmla="*/ 0 w 1094"/>
              <a:gd name="T3" fmla="*/ 0 h 2384"/>
              <a:gd name="T4" fmla="*/ 0 60000 65536"/>
              <a:gd name="T5" fmla="*/ 0 60000 65536"/>
              <a:gd name="T6" fmla="*/ 0 w 1094"/>
              <a:gd name="T7" fmla="*/ 0 h 2384"/>
              <a:gd name="T8" fmla="*/ 1094 w 1094"/>
              <a:gd name="T9" fmla="*/ 2384 h 2384"/>
            </a:gdLst>
            <a:ahLst/>
            <a:cxnLst>
              <a:cxn ang="T4">
                <a:pos x="T0" y="T1"/>
              </a:cxn>
              <a:cxn ang="T5">
                <a:pos x="T2" y="T3"/>
              </a:cxn>
            </a:cxnLst>
            <a:rect l="T6" t="T7" r="T8" b="T9"/>
            <a:pathLst>
              <a:path w="1094" h="2384">
                <a:moveTo>
                  <a:pt x="1094" y="2384"/>
                </a:moveTo>
                <a:lnTo>
                  <a:pt x="0" y="0"/>
                </a:lnTo>
              </a:path>
            </a:pathLst>
          </a:custGeom>
          <a:noFill/>
          <a:ln w="38100">
            <a:solidFill>
              <a:srgbClr val="0000FF"/>
            </a:solidFill>
            <a:round/>
          </a:ln>
          <a:extLst>
            <a:ext uri="{909E8E84-426E-40DD-AFC4-6F175D3DCCD1}">
              <a14:hiddenFill xmlns:a14="http://schemas.microsoft.com/office/drawing/2010/main">
                <a:solidFill>
                  <a:srgbClr val="FFFFFF"/>
                </a:solidFill>
              </a14:hiddenFill>
            </a:ext>
          </a:extLst>
        </p:spPr>
        <p:txBody>
          <a:bodyPr wrap="square">
            <a:spAutoFit/>
          </a:bodyPr>
          <a:lstStyle/>
          <a:p>
            <a:endParaRPr lang="zh-CN" altLang="en-US"/>
          </a:p>
        </p:txBody>
      </p:sp>
      <p:sp>
        <p:nvSpPr>
          <p:cNvPr id="1040403" name="Rectangle 19"/>
          <p:cNvSpPr>
            <a:spLocks noChangeArrowheads="1"/>
          </p:cNvSpPr>
          <p:nvPr/>
        </p:nvSpPr>
        <p:spPr bwMode="auto">
          <a:xfrm>
            <a:off x="4488307" y="593810"/>
            <a:ext cx="4343400" cy="151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med" len="lg"/>
                <a:tailEnd type="none" w="med" len="lg"/>
              </a14:hiddenLine>
            </a:ext>
          </a:extLst>
        </p:spPr>
        <p:txBody>
          <a:bodyPr wrap="squar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marL="342900" indent="-342900">
              <a:lnSpc>
                <a:spcPct val="150000"/>
              </a:lnSpc>
              <a:buFont typeface="Wingdings" panose="05000000000000000000" pitchFamily="2" charset="2"/>
              <a:buChar char="Ø"/>
            </a:pPr>
            <a:r>
              <a:rPr lang="zh-CN" altLang="en-US" dirty="0" smtClean="0">
                <a:solidFill>
                  <a:srgbClr val="FF0000"/>
                </a:solidFill>
                <a:latin typeface="幼圆" panose="02010509060101010101" pitchFamily="49" charset="-122"/>
                <a:ea typeface="幼圆" panose="02010509060101010101" pitchFamily="49" charset="-122"/>
              </a:rPr>
              <a:t>试验表明：</a:t>
            </a:r>
            <a:r>
              <a:rPr lang="zh-CN" altLang="en-US" dirty="0" smtClean="0">
                <a:latin typeface="幼圆" panose="02010509060101010101" pitchFamily="49" charset="-122"/>
                <a:ea typeface="幼圆" panose="02010509060101010101" pitchFamily="49" charset="-122"/>
              </a:rPr>
              <a:t>同一种土当起始</a:t>
            </a:r>
            <a:r>
              <a:rPr lang="zh-CN" altLang="en-US" dirty="0">
                <a:latin typeface="幼圆" panose="02010509060101010101" pitchFamily="49" charset="-122"/>
                <a:ea typeface="幼圆" panose="02010509060101010101" pitchFamily="49" charset="-122"/>
              </a:rPr>
              <a:t>状态</a:t>
            </a:r>
            <a:r>
              <a:rPr lang="zh-CN" altLang="en-US" dirty="0" smtClean="0">
                <a:latin typeface="幼圆" panose="02010509060101010101" pitchFamily="49" charset="-122"/>
                <a:ea typeface="幼圆" panose="02010509060101010101" pitchFamily="49" charset="-122"/>
              </a:rPr>
              <a:t>不同时，压缩曲线也不同，但</a:t>
            </a:r>
            <a:r>
              <a:rPr lang="zh-CN" altLang="en-US" dirty="0">
                <a:latin typeface="幼圆" panose="02010509060101010101" pitchFamily="49" charset="-122"/>
                <a:ea typeface="幼圆" panose="02010509060101010101" pitchFamily="49" charset="-122"/>
              </a:rPr>
              <a:t>压缩曲线最终趋近于同一条</a:t>
            </a:r>
            <a:r>
              <a:rPr lang="zh-CN" altLang="en-US" dirty="0" smtClean="0">
                <a:latin typeface="幼圆" panose="02010509060101010101" pitchFamily="49" charset="-122"/>
                <a:ea typeface="幼圆" panose="02010509060101010101" pitchFamily="49" charset="-122"/>
              </a:rPr>
              <a:t>直线。</a:t>
            </a:r>
            <a:endParaRPr lang="zh-CN" altLang="en-US" dirty="0">
              <a:latin typeface="幼圆" panose="02010509060101010101" pitchFamily="49" charset="-122"/>
              <a:ea typeface="幼圆" panose="02010509060101010101" pitchFamily="49" charset="-122"/>
            </a:endParaRPr>
          </a:p>
        </p:txBody>
      </p:sp>
      <p:sp>
        <p:nvSpPr>
          <p:cNvPr id="1040404" name="Freeform 20"/>
          <p:cNvSpPr>
            <a:spLocks noChangeAspect="1"/>
          </p:cNvSpPr>
          <p:nvPr/>
        </p:nvSpPr>
        <p:spPr bwMode="auto">
          <a:xfrm>
            <a:off x="1320800" y="2881313"/>
            <a:ext cx="2435225" cy="2324100"/>
          </a:xfrm>
          <a:custGeom>
            <a:avLst/>
            <a:gdLst>
              <a:gd name="T0" fmla="*/ 2147483646 w 1534"/>
              <a:gd name="T1" fmla="*/ 2147483646 h 1464"/>
              <a:gd name="T2" fmla="*/ 2147483646 w 1534"/>
              <a:gd name="T3" fmla="*/ 2147483646 h 1464"/>
              <a:gd name="T4" fmla="*/ 2147483646 w 1534"/>
              <a:gd name="T5" fmla="*/ 2147483646 h 1464"/>
              <a:gd name="T6" fmla="*/ 2147483646 w 1534"/>
              <a:gd name="T7" fmla="*/ 2147483646 h 1464"/>
              <a:gd name="T8" fmla="*/ 2147483646 w 1534"/>
              <a:gd name="T9" fmla="*/ 2147483646 h 1464"/>
              <a:gd name="T10" fmla="*/ 2147483646 w 1534"/>
              <a:gd name="T11" fmla="*/ 2147483646 h 1464"/>
              <a:gd name="T12" fmla="*/ 2147483646 w 1534"/>
              <a:gd name="T13" fmla="*/ 2147483646 h 1464"/>
              <a:gd name="T14" fmla="*/ 2147483646 w 1534"/>
              <a:gd name="T15" fmla="*/ 2147483646 h 1464"/>
              <a:gd name="T16" fmla="*/ 0 w 1534"/>
              <a:gd name="T17" fmla="*/ 0 h 14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4"/>
              <a:gd name="T28" fmla="*/ 0 h 1464"/>
              <a:gd name="T29" fmla="*/ 1534 w 1534"/>
              <a:gd name="T30" fmla="*/ 1464 h 14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4" h="1464">
                <a:moveTo>
                  <a:pt x="1534" y="1464"/>
                </a:moveTo>
                <a:cubicBezTo>
                  <a:pt x="1488" y="1368"/>
                  <a:pt x="1329" y="1031"/>
                  <a:pt x="1261" y="888"/>
                </a:cubicBezTo>
                <a:cubicBezTo>
                  <a:pt x="1193" y="745"/>
                  <a:pt x="1172" y="685"/>
                  <a:pt x="1125" y="603"/>
                </a:cubicBezTo>
                <a:cubicBezTo>
                  <a:pt x="1078" y="521"/>
                  <a:pt x="1030" y="454"/>
                  <a:pt x="978" y="396"/>
                </a:cubicBezTo>
                <a:cubicBezTo>
                  <a:pt x="926" y="338"/>
                  <a:pt x="876" y="300"/>
                  <a:pt x="811" y="255"/>
                </a:cubicBezTo>
                <a:cubicBezTo>
                  <a:pt x="746" y="210"/>
                  <a:pt x="654" y="158"/>
                  <a:pt x="589" y="128"/>
                </a:cubicBezTo>
                <a:cubicBezTo>
                  <a:pt x="524" y="98"/>
                  <a:pt x="487" y="90"/>
                  <a:pt x="422" y="74"/>
                </a:cubicBezTo>
                <a:cubicBezTo>
                  <a:pt x="357" y="58"/>
                  <a:pt x="268" y="42"/>
                  <a:pt x="198" y="30"/>
                </a:cubicBezTo>
                <a:cubicBezTo>
                  <a:pt x="128" y="18"/>
                  <a:pt x="41" y="6"/>
                  <a:pt x="0" y="0"/>
                </a:cubicBezTo>
              </a:path>
            </a:pathLst>
          </a:custGeom>
          <a:noFill/>
          <a:ln w="38100">
            <a:solidFill>
              <a:srgbClr val="C0C0C0"/>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cxnSp>
        <p:nvCxnSpPr>
          <p:cNvPr id="34" name="直接箭头连接符 33"/>
          <p:cNvCxnSpPr/>
          <p:nvPr/>
        </p:nvCxnSpPr>
        <p:spPr>
          <a:xfrm flipH="1">
            <a:off x="3057525" y="3330574"/>
            <a:ext cx="2097086"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784" name="TextBox 34"/>
          <p:cNvSpPr txBox="1">
            <a:spLocks noChangeArrowheads="1"/>
          </p:cNvSpPr>
          <p:nvPr/>
        </p:nvSpPr>
        <p:spPr bwMode="auto">
          <a:xfrm>
            <a:off x="3057525" y="2786063"/>
            <a:ext cx="1860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800" b="1" dirty="0"/>
              <a:t>不同深度</a:t>
            </a:r>
            <a:r>
              <a:rPr lang="zh-CN" altLang="en-US" sz="1800" b="1" dirty="0" smtClean="0"/>
              <a:t>处的土</a:t>
            </a:r>
            <a:endParaRPr lang="zh-CN" altLang="en-US" sz="1800" b="1" dirty="0"/>
          </a:p>
        </p:txBody>
      </p:sp>
      <p:sp>
        <p:nvSpPr>
          <p:cNvPr id="32785" name="Text Box 31"/>
          <p:cNvSpPr txBox="1">
            <a:spLocks noChangeArrowheads="1"/>
          </p:cNvSpPr>
          <p:nvPr/>
        </p:nvSpPr>
        <p:spPr bwMode="auto">
          <a:xfrm>
            <a:off x="1331913" y="17002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1800"/>
              <a:t>1</a:t>
            </a:r>
            <a:endParaRPr lang="en-US" altLang="zh-CN" sz="1800"/>
          </a:p>
        </p:txBody>
      </p:sp>
      <p:sp>
        <p:nvSpPr>
          <p:cNvPr id="32786" name="Text Box 32"/>
          <p:cNvSpPr txBox="1">
            <a:spLocks noChangeArrowheads="1"/>
          </p:cNvSpPr>
          <p:nvPr/>
        </p:nvSpPr>
        <p:spPr bwMode="auto">
          <a:xfrm>
            <a:off x="1331913" y="25654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1800"/>
              <a:t>2</a:t>
            </a:r>
            <a:endParaRPr lang="en-US" altLang="zh-CN" sz="1800"/>
          </a:p>
        </p:txBody>
      </p:sp>
      <p:sp>
        <p:nvSpPr>
          <p:cNvPr id="32787" name="Text Box 33"/>
          <p:cNvSpPr txBox="1">
            <a:spLocks noChangeArrowheads="1"/>
          </p:cNvSpPr>
          <p:nvPr/>
        </p:nvSpPr>
        <p:spPr bwMode="auto">
          <a:xfrm>
            <a:off x="1547813" y="335756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1800"/>
              <a:t>3</a:t>
            </a:r>
            <a:endParaRPr lang="en-US" altLang="zh-CN" sz="1800"/>
          </a:p>
        </p:txBody>
      </p:sp>
      <p:graphicFrame>
        <p:nvGraphicFramePr>
          <p:cNvPr id="32789" name="Object 36"/>
          <p:cNvGraphicFramePr>
            <a:graphicFrameLocks noChangeAspect="1"/>
          </p:cNvGraphicFramePr>
          <p:nvPr/>
        </p:nvGraphicFramePr>
        <p:xfrm>
          <a:off x="4918075" y="5678423"/>
          <a:ext cx="2619375" cy="477838"/>
        </p:xfrm>
        <a:graphic>
          <a:graphicData uri="http://schemas.openxmlformats.org/presentationml/2006/ole">
            <mc:AlternateContent xmlns:mc="http://schemas.openxmlformats.org/markup-compatibility/2006">
              <mc:Choice xmlns:v="urn:schemas-microsoft-com:vml" Requires="v">
                <p:oleObj spid="_x0000_s32895" name="公式" r:id="rId1" imgW="1257300" imgH="228600" progId="Equation.3">
                  <p:embed/>
                </p:oleObj>
              </mc:Choice>
              <mc:Fallback>
                <p:oleObj name="公式" r:id="rId1" imgW="1257300" imgH="228600" progId="Equation.3">
                  <p:embed/>
                  <p:pic>
                    <p:nvPicPr>
                      <p:cNvPr id="0" name="Object 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8075" y="5678423"/>
                        <a:ext cx="26193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90" name="Object 37"/>
          <p:cNvGraphicFramePr>
            <a:graphicFrameLocks noChangeAspect="1"/>
          </p:cNvGraphicFramePr>
          <p:nvPr/>
        </p:nvGraphicFramePr>
        <p:xfrm>
          <a:off x="4803775" y="6183377"/>
          <a:ext cx="2663825" cy="485775"/>
        </p:xfrm>
        <a:graphic>
          <a:graphicData uri="http://schemas.openxmlformats.org/presentationml/2006/ole">
            <mc:AlternateContent xmlns:mc="http://schemas.openxmlformats.org/markup-compatibility/2006">
              <mc:Choice xmlns:v="urn:schemas-microsoft-com:vml" Requires="v">
                <p:oleObj spid="_x0000_s32896" name="公式" r:id="rId3" imgW="1257300" imgH="228600" progId="Equation.3">
                  <p:embed/>
                </p:oleObj>
              </mc:Choice>
              <mc:Fallback>
                <p:oleObj name="公式" r:id="rId3" imgW="1257300" imgH="228600" progId="Equation.3">
                  <p:embed/>
                  <p:pic>
                    <p:nvPicPr>
                      <p:cNvPr id="0" name="Object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3775" y="6183377"/>
                        <a:ext cx="26638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91" name="Text Box 38"/>
          <p:cNvSpPr txBox="1">
            <a:spLocks noChangeArrowheads="1"/>
          </p:cNvSpPr>
          <p:nvPr/>
        </p:nvSpPr>
        <p:spPr bwMode="auto">
          <a:xfrm>
            <a:off x="7467600" y="5699125"/>
            <a:ext cx="946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a:t>原状土</a:t>
            </a:r>
            <a:endParaRPr lang="zh-CN" altLang="en-US"/>
          </a:p>
        </p:txBody>
      </p:sp>
      <p:sp>
        <p:nvSpPr>
          <p:cNvPr id="32792" name="Text Box 39"/>
          <p:cNvSpPr txBox="1">
            <a:spLocks noChangeArrowheads="1"/>
          </p:cNvSpPr>
          <p:nvPr/>
        </p:nvSpPr>
        <p:spPr bwMode="auto">
          <a:xfrm>
            <a:off x="7467600" y="6198171"/>
            <a:ext cx="946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dirty="0"/>
              <a:t>重塑土</a:t>
            </a:r>
            <a:endParaRPr lang="zh-CN" altLang="en-US" dirty="0"/>
          </a:p>
        </p:txBody>
      </p:sp>
      <p:sp>
        <p:nvSpPr>
          <p:cNvPr id="32793" name="Text Box 40"/>
          <p:cNvSpPr txBox="1">
            <a:spLocks noChangeArrowheads="1"/>
          </p:cNvSpPr>
          <p:nvPr/>
        </p:nvSpPr>
        <p:spPr bwMode="auto">
          <a:xfrm>
            <a:off x="5245862" y="5194554"/>
            <a:ext cx="310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400" b="1" dirty="0" err="1">
                <a:latin typeface="Times New Roman" panose="02020603050405020304" pitchFamily="18" charset="0"/>
              </a:rPr>
              <a:t>Terzagi</a:t>
            </a:r>
            <a:r>
              <a:rPr lang="en-US" altLang="zh-CN" sz="2400" b="1" dirty="0">
                <a:latin typeface="Times New Roman" panose="02020603050405020304" pitchFamily="18" charset="0"/>
              </a:rPr>
              <a:t> &amp; Peck (1967)</a:t>
            </a:r>
            <a:endParaRPr lang="en-US" altLang="zh-CN" sz="2400" b="1" dirty="0">
              <a:latin typeface="Times New Roman" panose="02020603050405020304" pitchFamily="18" charset="0"/>
            </a:endParaRPr>
          </a:p>
        </p:txBody>
      </p:sp>
      <p:sp>
        <p:nvSpPr>
          <p:cNvPr id="32794" name="TextBox 38"/>
          <p:cNvSpPr txBox="1">
            <a:spLocks noChangeArrowheads="1"/>
          </p:cNvSpPr>
          <p:nvPr/>
        </p:nvSpPr>
        <p:spPr bwMode="auto">
          <a:xfrm>
            <a:off x="1394896" y="738485"/>
            <a:ext cx="2646878" cy="461665"/>
          </a:xfrm>
          <a:prstGeom prst="rect">
            <a:avLst/>
          </a:prstGeom>
          <a:solidFill>
            <a:schemeClr val="tx2">
              <a:lumMod val="20000"/>
              <a:lumOff val="80000"/>
            </a:schemeClr>
          </a:solidFill>
          <a:ln>
            <a:noFill/>
          </a:ln>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t>现场原始压缩曲线</a:t>
            </a:r>
            <a:endParaRPr lang="zh-CN" altLang="en-US" sz="2400" dirty="0"/>
          </a:p>
        </p:txBody>
      </p:sp>
      <p:sp>
        <p:nvSpPr>
          <p:cNvPr id="3" name="文本框 2"/>
          <p:cNvSpPr txBox="1"/>
          <p:nvPr/>
        </p:nvSpPr>
        <p:spPr>
          <a:xfrm>
            <a:off x="3622674" y="5489514"/>
            <a:ext cx="838201" cy="400110"/>
          </a:xfrm>
          <a:prstGeom prst="rect">
            <a:avLst/>
          </a:prstGeom>
          <a:noFill/>
        </p:spPr>
        <p:txBody>
          <a:bodyPr wrap="square" rtlCol="0">
            <a:spAutoFit/>
          </a:bodyPr>
          <a:lstStyle/>
          <a:p>
            <a:r>
              <a:rPr lang="en-US" altLang="zh-CN" i="1" dirty="0" smtClean="0"/>
              <a:t>p</a:t>
            </a:r>
            <a:r>
              <a:rPr lang="en-US" altLang="zh-CN" dirty="0" smtClean="0"/>
              <a:t>(</a:t>
            </a:r>
            <a:r>
              <a:rPr lang="en-US" altLang="zh-CN" i="1" dirty="0" err="1" smtClean="0"/>
              <a:t>lg</a:t>
            </a:r>
            <a:r>
              <a:rPr lang="en-US" altLang="zh-CN" dirty="0" smtClean="0"/>
              <a:t>)</a:t>
            </a:r>
            <a:endParaRPr lang="zh-CN" altLang="en-US" dirty="0"/>
          </a:p>
        </p:txBody>
      </p:sp>
      <p:pic>
        <p:nvPicPr>
          <p:cNvPr id="70" name="图片 69" descr="C:\Users\Administrator\AppData\Roaming\Tencent\Users\857940855\QQ\WinTemp\RichOle\T7FD6%RG]NL2%}K~EVBWI4C.png"/>
          <p:cNvPicPr/>
          <p:nvPr/>
        </p:nvPicPr>
        <p:blipFill>
          <a:blip r:embed="rId5">
            <a:extLst>
              <a:ext uri="{28A0092B-C50C-407E-A947-70E740481C1C}">
                <a14:useLocalDpi xmlns:a14="http://schemas.microsoft.com/office/drawing/2010/main" val="0"/>
              </a:ext>
            </a:extLst>
          </a:blip>
          <a:srcRect/>
          <a:stretch>
            <a:fillRect/>
          </a:stretch>
        </p:blipFill>
        <p:spPr bwMode="auto">
          <a:xfrm>
            <a:off x="5199572" y="2066925"/>
            <a:ext cx="2114550" cy="2981325"/>
          </a:xfrm>
          <a:prstGeom prst="rect">
            <a:avLst/>
          </a:prstGeom>
          <a:noFill/>
          <a:ln>
            <a:noFill/>
          </a:ln>
        </p:spPr>
      </p:pic>
      <p:sp>
        <p:nvSpPr>
          <p:cNvPr id="32" name="Rectangle 6"/>
          <p:cNvSpPr>
            <a:spLocks noChangeArrowheads="1"/>
          </p:cNvSpPr>
          <p:nvPr/>
        </p:nvSpPr>
        <p:spPr bwMode="auto">
          <a:xfrm>
            <a:off x="0" y="357"/>
            <a:ext cx="4965192"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a:solidFill>
                  <a:srgbClr val="FF3300"/>
                </a:solidFill>
                <a:latin typeface="Times New Roman" panose="02020603050405020304" pitchFamily="18" charset="0"/>
                <a:ea typeface="+mj-ea"/>
                <a:cs typeface="Times New Roman" panose="02020603050405020304" pitchFamily="18" charset="0"/>
              </a:rPr>
              <a:t>§4</a:t>
            </a:r>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.3</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应力历史对压缩性的影响</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40388"/>
                                        </p:tgtEl>
                                        <p:attrNameLst>
                                          <p:attrName>style.visibility</p:attrName>
                                        </p:attrNameLst>
                                      </p:cBhvr>
                                      <p:to>
                                        <p:strVal val="visible"/>
                                      </p:to>
                                    </p:set>
                                    <p:animEffect transition="in" filter="wipe(up)">
                                      <p:cBhvr>
                                        <p:cTn id="12" dur="2000"/>
                                        <p:tgtEl>
                                          <p:spTgt spid="104038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40404"/>
                                        </p:tgtEl>
                                        <p:attrNameLst>
                                          <p:attrName>style.visibility</p:attrName>
                                        </p:attrNameLst>
                                      </p:cBhvr>
                                      <p:to>
                                        <p:strVal val="visible"/>
                                      </p:to>
                                    </p:set>
                                    <p:animEffect transition="in" filter="wipe(up)">
                                      <p:cBhvr>
                                        <p:cTn id="17" dur="2000"/>
                                        <p:tgtEl>
                                          <p:spTgt spid="104040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40401"/>
                                        </p:tgtEl>
                                        <p:attrNameLst>
                                          <p:attrName>style.visibility</p:attrName>
                                        </p:attrNameLst>
                                      </p:cBhvr>
                                      <p:to>
                                        <p:strVal val="visible"/>
                                      </p:to>
                                    </p:set>
                                    <p:animEffect transition="in" filter="wipe(up)">
                                      <p:cBhvr>
                                        <p:cTn id="22" dur="2000"/>
                                        <p:tgtEl>
                                          <p:spTgt spid="1040401"/>
                                        </p:tgtEl>
                                      </p:cBhvr>
                                    </p:animEffect>
                                  </p:childTnLst>
                                </p:cTn>
                              </p:par>
                            </p:childTnLst>
                          </p:cTn>
                        </p:par>
                      </p:childTnLst>
                    </p:cTn>
                  </p:par>
                  <p:par>
                    <p:cTn id="23" fill="hold">
                      <p:stCondLst>
                        <p:cond delay="indefinite"/>
                      </p:stCondLst>
                      <p:childTnLst>
                        <p:par>
                          <p:cTn id="24" fill="hold">
                            <p:stCondLst>
                              <p:cond delay="0"/>
                            </p:stCondLst>
                            <p:childTnLst>
                              <p:par>
                                <p:cTn id="25" presetID="38" presetClass="entr" presetSubtype="0" accel="50000" fill="hold" nodeType="clickEffect">
                                  <p:stCondLst>
                                    <p:cond delay="0"/>
                                  </p:stCondLst>
                                  <p:iterate type="lt">
                                    <p:tmPct val="50000"/>
                                  </p:iterate>
                                  <p:childTnLst>
                                    <p:set>
                                      <p:cBhvr>
                                        <p:cTn id="26" dur="1" fill="hold">
                                          <p:stCondLst>
                                            <p:cond delay="0"/>
                                          </p:stCondLst>
                                        </p:cTn>
                                        <p:tgtEl>
                                          <p:spTgt spid="1040403">
                                            <p:txEl>
                                              <p:pRg st="0" end="0"/>
                                            </p:txEl>
                                          </p:spTgt>
                                        </p:tgtEl>
                                        <p:attrNameLst>
                                          <p:attrName>style.visibility</p:attrName>
                                        </p:attrNameLst>
                                      </p:cBhvr>
                                      <p:to>
                                        <p:strVal val="visible"/>
                                      </p:to>
                                    </p:set>
                                    <p:set>
                                      <p:cBhvr>
                                        <p:cTn id="27" dur="228" fill="hold">
                                          <p:stCondLst>
                                            <p:cond delay="0"/>
                                          </p:stCondLst>
                                        </p:cTn>
                                        <p:tgtEl>
                                          <p:spTgt spid="1040403">
                                            <p:txEl>
                                              <p:pRg st="0" end="0"/>
                                            </p:txEl>
                                          </p:spTgt>
                                        </p:tgtEl>
                                        <p:attrNameLst>
                                          <p:attrName>style.rotation</p:attrName>
                                        </p:attrNameLst>
                                      </p:cBhvr>
                                      <p:to>
                                        <p:strVal val="-45.0"/>
                                      </p:to>
                                    </p:set>
                                    <p:anim calcmode="lin" valueType="num">
                                      <p:cBhvr>
                                        <p:cTn id="28" dur="228" fill="hold">
                                          <p:stCondLst>
                                            <p:cond delay="228"/>
                                          </p:stCondLst>
                                        </p:cTn>
                                        <p:tgtEl>
                                          <p:spTgt spid="104040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9" dur="228" fill="hold">
                                          <p:stCondLst>
                                            <p:cond delay="0"/>
                                          </p:stCondLst>
                                        </p:cTn>
                                        <p:tgtEl>
                                          <p:spTgt spid="1040403">
                                            <p:txEl>
                                              <p:pRg st="0" end="0"/>
                                            </p:txEl>
                                          </p:spTgt>
                                        </p:tgtEl>
                                        <p:attrNameLst>
                                          <p:attrName>ppt_y</p:attrName>
                                        </p:attrNameLst>
                                      </p:cBhvr>
                                      <p:tavLst>
                                        <p:tav tm="0">
                                          <p:val>
                                            <p:strVal val="#ppt_y-1"/>
                                          </p:val>
                                        </p:tav>
                                        <p:tav tm="100000">
                                          <p:val>
                                            <p:strVal val="#ppt_y-(0.354*#ppt_w-0.172*#ppt_h)"/>
                                          </p:val>
                                        </p:tav>
                                      </p:tavLst>
                                    </p:anim>
                                    <p:anim calcmode="lin" valueType="num">
                                      <p:cBhvr>
                                        <p:cTn id="30" dur="78" decel="50000" autoRev="1" fill="hold">
                                          <p:stCondLst>
                                            <p:cond delay="228"/>
                                          </p:stCondLst>
                                        </p:cTn>
                                        <p:tgtEl>
                                          <p:spTgt spid="104040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1" dur="68" fill="hold">
                                          <p:stCondLst>
                                            <p:cond delay="432"/>
                                          </p:stCondLst>
                                        </p:cTn>
                                        <p:tgtEl>
                                          <p:spTgt spid="1040403">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32" fill="hold">
                            <p:stCondLst>
                              <p:cond delay="10750"/>
                            </p:stCondLst>
                            <p:childTnLst>
                              <p:par>
                                <p:cTn id="33" presetID="22" presetClass="entr" presetSubtype="1" fill="hold" nodeType="afterEffect">
                                  <p:stCondLst>
                                    <p:cond delay="0"/>
                                  </p:stCondLst>
                                  <p:childTnLst>
                                    <p:set>
                                      <p:cBhvr>
                                        <p:cTn id="34" dur="1" fill="hold">
                                          <p:stCondLst>
                                            <p:cond delay="0"/>
                                          </p:stCondLst>
                                        </p:cTn>
                                        <p:tgtEl>
                                          <p:spTgt spid="1040402"/>
                                        </p:tgtEl>
                                        <p:attrNameLst>
                                          <p:attrName>style.visibility</p:attrName>
                                        </p:attrNameLst>
                                      </p:cBhvr>
                                      <p:to>
                                        <p:strVal val="visible"/>
                                      </p:to>
                                    </p:set>
                                    <p:animEffect transition="in" filter="wipe(up)">
                                      <p:cBhvr>
                                        <p:cTn id="35" dur="2000"/>
                                        <p:tgtEl>
                                          <p:spTgt spid="1040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fld id="{B032CF8A-0E64-46EF-899A-04D411ACAA21}" type="slidenum">
              <a:rPr lang="zh-CN" altLang="en-US" sz="1200" smtClean="0">
                <a:latin typeface="Garamond" panose="02020404030301010803" pitchFamily="18" charset="0"/>
              </a:rPr>
            </a:fld>
            <a:endParaRPr lang="en-US" altLang="zh-CN" sz="1200">
              <a:latin typeface="Garamond" panose="02020404030301010803" pitchFamily="18" charset="0"/>
            </a:endParaRPr>
          </a:p>
        </p:txBody>
      </p:sp>
      <p:sp>
        <p:nvSpPr>
          <p:cNvPr id="1039399" name="Freeform 39"/>
          <p:cNvSpPr/>
          <p:nvPr/>
        </p:nvSpPr>
        <p:spPr bwMode="auto">
          <a:xfrm>
            <a:off x="1125538" y="1247775"/>
            <a:ext cx="4411662" cy="2957513"/>
          </a:xfrm>
          <a:custGeom>
            <a:avLst/>
            <a:gdLst>
              <a:gd name="T0" fmla="*/ 0 w 2925"/>
              <a:gd name="T1" fmla="*/ 2147483646 h 2329"/>
              <a:gd name="T2" fmla="*/ 2147483646 w 2925"/>
              <a:gd name="T3" fmla="*/ 0 h 2329"/>
              <a:gd name="T4" fmla="*/ 2147483646 w 2925"/>
              <a:gd name="T5" fmla="*/ 2147483646 h 2329"/>
              <a:gd name="T6" fmla="*/ 2147483646 w 2925"/>
              <a:gd name="T7" fmla="*/ 2147483646 h 2329"/>
              <a:gd name="T8" fmla="*/ 2147483646 w 2925"/>
              <a:gd name="T9" fmla="*/ 2147483646 h 2329"/>
              <a:gd name="T10" fmla="*/ 2147483646 w 2925"/>
              <a:gd name="T11" fmla="*/ 2147483646 h 2329"/>
              <a:gd name="T12" fmla="*/ 2147483646 w 2925"/>
              <a:gd name="T13" fmla="*/ 2147483646 h 2329"/>
              <a:gd name="T14" fmla="*/ 2147483646 w 2925"/>
              <a:gd name="T15" fmla="*/ 2147483646 h 2329"/>
              <a:gd name="T16" fmla="*/ 2147483646 w 2925"/>
              <a:gd name="T17" fmla="*/ 2147483646 h 2329"/>
              <a:gd name="T18" fmla="*/ 2147483646 w 2925"/>
              <a:gd name="T19" fmla="*/ 2147483646 h 23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25"/>
              <a:gd name="T31" fmla="*/ 0 h 2329"/>
              <a:gd name="T32" fmla="*/ 2925 w 2925"/>
              <a:gd name="T33" fmla="*/ 2329 h 23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25" h="2329">
                <a:moveTo>
                  <a:pt x="0" y="6"/>
                </a:moveTo>
                <a:cubicBezTo>
                  <a:pt x="123" y="3"/>
                  <a:pt x="246" y="0"/>
                  <a:pt x="410" y="0"/>
                </a:cubicBezTo>
                <a:cubicBezTo>
                  <a:pt x="574" y="0"/>
                  <a:pt x="840" y="4"/>
                  <a:pt x="986" y="6"/>
                </a:cubicBezTo>
                <a:cubicBezTo>
                  <a:pt x="1132" y="8"/>
                  <a:pt x="1199" y="4"/>
                  <a:pt x="1287" y="12"/>
                </a:cubicBezTo>
                <a:cubicBezTo>
                  <a:pt x="1375" y="20"/>
                  <a:pt x="1452" y="29"/>
                  <a:pt x="1517" y="57"/>
                </a:cubicBezTo>
                <a:cubicBezTo>
                  <a:pt x="1582" y="85"/>
                  <a:pt x="1616" y="101"/>
                  <a:pt x="1677" y="179"/>
                </a:cubicBezTo>
                <a:cubicBezTo>
                  <a:pt x="1738" y="257"/>
                  <a:pt x="1802" y="382"/>
                  <a:pt x="1882" y="524"/>
                </a:cubicBezTo>
                <a:cubicBezTo>
                  <a:pt x="1962" y="666"/>
                  <a:pt x="2058" y="854"/>
                  <a:pt x="2157" y="1030"/>
                </a:cubicBezTo>
                <a:cubicBezTo>
                  <a:pt x="2256" y="1206"/>
                  <a:pt x="2349" y="1364"/>
                  <a:pt x="2477" y="1580"/>
                </a:cubicBezTo>
                <a:cubicBezTo>
                  <a:pt x="2605" y="1796"/>
                  <a:pt x="2765" y="2062"/>
                  <a:pt x="2925" y="2329"/>
                </a:cubicBezTo>
              </a:path>
            </a:pathLst>
          </a:custGeom>
          <a:noFill/>
          <a:ln w="19050">
            <a:solidFill>
              <a:srgbClr val="000099"/>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39400" name="Freeform 40"/>
          <p:cNvSpPr/>
          <p:nvPr/>
        </p:nvSpPr>
        <p:spPr bwMode="auto">
          <a:xfrm>
            <a:off x="1509713" y="1249363"/>
            <a:ext cx="3678237" cy="2549525"/>
          </a:xfrm>
          <a:custGeom>
            <a:avLst/>
            <a:gdLst>
              <a:gd name="T0" fmla="*/ 2147483646 w 2438"/>
              <a:gd name="T1" fmla="*/ 2147483646 h 2007"/>
              <a:gd name="T2" fmla="*/ 2147483646 w 2438"/>
              <a:gd name="T3" fmla="*/ 2147483646 h 2007"/>
              <a:gd name="T4" fmla="*/ 2147483646 w 2438"/>
              <a:gd name="T5" fmla="*/ 2147483646 h 2007"/>
              <a:gd name="T6" fmla="*/ 2147483646 w 2438"/>
              <a:gd name="T7" fmla="*/ 2147483646 h 2007"/>
              <a:gd name="T8" fmla="*/ 2147483646 w 2438"/>
              <a:gd name="T9" fmla="*/ 2147483646 h 2007"/>
              <a:gd name="T10" fmla="*/ 2147483646 w 2438"/>
              <a:gd name="T11" fmla="*/ 2147483646 h 2007"/>
              <a:gd name="T12" fmla="*/ 2147483646 w 2438"/>
              <a:gd name="T13" fmla="*/ 2147483646 h 2007"/>
              <a:gd name="T14" fmla="*/ 2147483646 w 2438"/>
              <a:gd name="T15" fmla="*/ 2147483646 h 2007"/>
              <a:gd name="T16" fmla="*/ 0 w 2438"/>
              <a:gd name="T17" fmla="*/ 0 h 20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38"/>
              <a:gd name="T28" fmla="*/ 0 h 2007"/>
              <a:gd name="T29" fmla="*/ 2438 w 2438"/>
              <a:gd name="T30" fmla="*/ 2007 h 20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38" h="2007">
                <a:moveTo>
                  <a:pt x="2438" y="2007"/>
                </a:moveTo>
                <a:cubicBezTo>
                  <a:pt x="2277" y="1751"/>
                  <a:pt x="2117" y="1496"/>
                  <a:pt x="1982" y="1282"/>
                </a:cubicBezTo>
                <a:cubicBezTo>
                  <a:pt x="1847" y="1068"/>
                  <a:pt x="1714" y="855"/>
                  <a:pt x="1627" y="720"/>
                </a:cubicBezTo>
                <a:cubicBezTo>
                  <a:pt x="1540" y="585"/>
                  <a:pt x="1517" y="545"/>
                  <a:pt x="1459" y="471"/>
                </a:cubicBezTo>
                <a:cubicBezTo>
                  <a:pt x="1401" y="397"/>
                  <a:pt x="1340" y="329"/>
                  <a:pt x="1281" y="274"/>
                </a:cubicBezTo>
                <a:cubicBezTo>
                  <a:pt x="1222" y="219"/>
                  <a:pt x="1173" y="175"/>
                  <a:pt x="1104" y="139"/>
                </a:cubicBezTo>
                <a:cubicBezTo>
                  <a:pt x="1035" y="103"/>
                  <a:pt x="946" y="79"/>
                  <a:pt x="864" y="58"/>
                </a:cubicBezTo>
                <a:cubicBezTo>
                  <a:pt x="782" y="37"/>
                  <a:pt x="753" y="25"/>
                  <a:pt x="609" y="15"/>
                </a:cubicBezTo>
                <a:cubicBezTo>
                  <a:pt x="465" y="5"/>
                  <a:pt x="232" y="2"/>
                  <a:pt x="0" y="0"/>
                </a:cubicBezTo>
              </a:path>
            </a:pathLst>
          </a:custGeom>
          <a:noFill/>
          <a:ln w="19050">
            <a:solidFill>
              <a:srgbClr val="A50021"/>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39401" name="Freeform 41"/>
          <p:cNvSpPr/>
          <p:nvPr/>
        </p:nvSpPr>
        <p:spPr bwMode="auto">
          <a:xfrm>
            <a:off x="1312863" y="1249363"/>
            <a:ext cx="3838575" cy="2554287"/>
          </a:xfrm>
          <a:custGeom>
            <a:avLst/>
            <a:gdLst>
              <a:gd name="T0" fmla="*/ 2147483646 w 2544"/>
              <a:gd name="T1" fmla="*/ 2147483646 h 2011"/>
              <a:gd name="T2" fmla="*/ 2147483646 w 2544"/>
              <a:gd name="T3" fmla="*/ 2147483646 h 2011"/>
              <a:gd name="T4" fmla="*/ 2147483646 w 2544"/>
              <a:gd name="T5" fmla="*/ 2147483646 h 2011"/>
              <a:gd name="T6" fmla="*/ 2147483646 w 2544"/>
              <a:gd name="T7" fmla="*/ 2147483646 h 2011"/>
              <a:gd name="T8" fmla="*/ 2147483646 w 2544"/>
              <a:gd name="T9" fmla="*/ 2147483646 h 2011"/>
              <a:gd name="T10" fmla="*/ 2147483646 w 2544"/>
              <a:gd name="T11" fmla="*/ 2147483646 h 2011"/>
              <a:gd name="T12" fmla="*/ 2147483646 w 2544"/>
              <a:gd name="T13" fmla="*/ 2147483646 h 2011"/>
              <a:gd name="T14" fmla="*/ 2147483646 w 2544"/>
              <a:gd name="T15" fmla="*/ 2147483646 h 2011"/>
              <a:gd name="T16" fmla="*/ 0 w 2544"/>
              <a:gd name="T17" fmla="*/ 0 h 20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44"/>
              <a:gd name="T28" fmla="*/ 0 h 2011"/>
              <a:gd name="T29" fmla="*/ 2544 w 2544"/>
              <a:gd name="T30" fmla="*/ 2011 h 20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44" h="2011">
                <a:moveTo>
                  <a:pt x="2544" y="2011"/>
                </a:moveTo>
                <a:cubicBezTo>
                  <a:pt x="2456" y="1903"/>
                  <a:pt x="2369" y="1795"/>
                  <a:pt x="2275" y="1666"/>
                </a:cubicBezTo>
                <a:cubicBezTo>
                  <a:pt x="2181" y="1537"/>
                  <a:pt x="2096" y="1401"/>
                  <a:pt x="1983" y="1239"/>
                </a:cubicBezTo>
                <a:cubicBezTo>
                  <a:pt x="1870" y="1077"/>
                  <a:pt x="1706" y="834"/>
                  <a:pt x="1599" y="691"/>
                </a:cubicBezTo>
                <a:cubicBezTo>
                  <a:pt x="1492" y="548"/>
                  <a:pt x="1423" y="463"/>
                  <a:pt x="1339" y="379"/>
                </a:cubicBezTo>
                <a:cubicBezTo>
                  <a:pt x="1255" y="295"/>
                  <a:pt x="1184" y="240"/>
                  <a:pt x="1095" y="187"/>
                </a:cubicBezTo>
                <a:cubicBezTo>
                  <a:pt x="1006" y="134"/>
                  <a:pt x="905" y="92"/>
                  <a:pt x="802" y="63"/>
                </a:cubicBezTo>
                <a:cubicBezTo>
                  <a:pt x="699" y="34"/>
                  <a:pt x="609" y="25"/>
                  <a:pt x="475" y="15"/>
                </a:cubicBezTo>
                <a:cubicBezTo>
                  <a:pt x="341" y="5"/>
                  <a:pt x="170" y="2"/>
                  <a:pt x="0" y="0"/>
                </a:cubicBezTo>
              </a:path>
            </a:pathLst>
          </a:custGeom>
          <a:noFill/>
          <a:ln w="19050">
            <a:solidFill>
              <a:srgbClr val="A50021"/>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2" name="Group 62"/>
          <p:cNvGrpSpPr/>
          <p:nvPr/>
        </p:nvGrpSpPr>
        <p:grpSpPr bwMode="auto">
          <a:xfrm>
            <a:off x="813817" y="1125538"/>
            <a:ext cx="6350572" cy="4232846"/>
            <a:chOff x="942" y="1073"/>
            <a:chExt cx="3947" cy="2629"/>
          </a:xfrm>
        </p:grpSpPr>
        <p:grpSp>
          <p:nvGrpSpPr>
            <p:cNvPr id="34840" name="Group 57"/>
            <p:cNvGrpSpPr/>
            <p:nvPr/>
          </p:nvGrpSpPr>
          <p:grpSpPr bwMode="auto">
            <a:xfrm>
              <a:off x="1082" y="1073"/>
              <a:ext cx="3807" cy="2383"/>
              <a:chOff x="1243" y="603"/>
              <a:chExt cx="3807" cy="2383"/>
            </a:xfrm>
          </p:grpSpPr>
          <p:sp>
            <p:nvSpPr>
              <p:cNvPr id="34844" name="Line 6"/>
              <p:cNvSpPr>
                <a:spLocks noChangeShapeType="1"/>
              </p:cNvSpPr>
              <p:nvPr/>
            </p:nvSpPr>
            <p:spPr bwMode="auto">
              <a:xfrm>
                <a:off x="1243" y="912"/>
                <a:ext cx="3807"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45" name="Line 7"/>
              <p:cNvSpPr>
                <a:spLocks noChangeShapeType="1"/>
              </p:cNvSpPr>
              <p:nvPr/>
            </p:nvSpPr>
            <p:spPr bwMode="auto">
              <a:xfrm>
                <a:off x="1243" y="1202"/>
                <a:ext cx="3807"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46" name="Line 8"/>
              <p:cNvSpPr>
                <a:spLocks noChangeShapeType="1"/>
              </p:cNvSpPr>
              <p:nvPr/>
            </p:nvSpPr>
            <p:spPr bwMode="auto">
              <a:xfrm>
                <a:off x="1243" y="1497"/>
                <a:ext cx="3807"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47" name="Line 9"/>
              <p:cNvSpPr>
                <a:spLocks noChangeShapeType="1"/>
              </p:cNvSpPr>
              <p:nvPr/>
            </p:nvSpPr>
            <p:spPr bwMode="auto">
              <a:xfrm>
                <a:off x="1243" y="1798"/>
                <a:ext cx="3807"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48" name="Line 10"/>
              <p:cNvSpPr>
                <a:spLocks noChangeShapeType="1"/>
              </p:cNvSpPr>
              <p:nvPr/>
            </p:nvSpPr>
            <p:spPr bwMode="auto">
              <a:xfrm>
                <a:off x="1243" y="2093"/>
                <a:ext cx="3807"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49" name="Line 11"/>
              <p:cNvSpPr>
                <a:spLocks noChangeShapeType="1"/>
              </p:cNvSpPr>
              <p:nvPr/>
            </p:nvSpPr>
            <p:spPr bwMode="auto">
              <a:xfrm>
                <a:off x="1243" y="2388"/>
                <a:ext cx="3807"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50" name="Line 12"/>
              <p:cNvSpPr>
                <a:spLocks noChangeShapeType="1"/>
              </p:cNvSpPr>
              <p:nvPr/>
            </p:nvSpPr>
            <p:spPr bwMode="auto">
              <a:xfrm>
                <a:off x="1243" y="2683"/>
                <a:ext cx="3807"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51" name="Line 13"/>
              <p:cNvSpPr>
                <a:spLocks noChangeShapeType="1"/>
              </p:cNvSpPr>
              <p:nvPr/>
            </p:nvSpPr>
            <p:spPr bwMode="auto">
              <a:xfrm>
                <a:off x="1621" y="603"/>
                <a:ext cx="0" cy="238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52" name="Line 14"/>
              <p:cNvSpPr>
                <a:spLocks noChangeShapeType="1"/>
              </p:cNvSpPr>
              <p:nvPr/>
            </p:nvSpPr>
            <p:spPr bwMode="auto">
              <a:xfrm>
                <a:off x="1833" y="603"/>
                <a:ext cx="0" cy="238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53" name="Line 15"/>
              <p:cNvSpPr>
                <a:spLocks noChangeShapeType="1"/>
              </p:cNvSpPr>
              <p:nvPr/>
            </p:nvSpPr>
            <p:spPr bwMode="auto">
              <a:xfrm>
                <a:off x="2006" y="603"/>
                <a:ext cx="0" cy="238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54" name="Line 16"/>
              <p:cNvSpPr>
                <a:spLocks noChangeShapeType="1"/>
              </p:cNvSpPr>
              <p:nvPr/>
            </p:nvSpPr>
            <p:spPr bwMode="auto">
              <a:xfrm>
                <a:off x="2117" y="603"/>
                <a:ext cx="0" cy="238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55" name="Line 17"/>
              <p:cNvSpPr>
                <a:spLocks noChangeShapeType="1"/>
              </p:cNvSpPr>
              <p:nvPr/>
            </p:nvSpPr>
            <p:spPr bwMode="auto">
              <a:xfrm>
                <a:off x="2229" y="603"/>
                <a:ext cx="0" cy="238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56" name="Line 18"/>
              <p:cNvSpPr>
                <a:spLocks noChangeShapeType="1"/>
              </p:cNvSpPr>
              <p:nvPr/>
            </p:nvSpPr>
            <p:spPr bwMode="auto">
              <a:xfrm>
                <a:off x="2308" y="603"/>
                <a:ext cx="0" cy="238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57" name="Line 19"/>
              <p:cNvSpPr>
                <a:spLocks noChangeShapeType="1"/>
              </p:cNvSpPr>
              <p:nvPr/>
            </p:nvSpPr>
            <p:spPr bwMode="auto">
              <a:xfrm>
                <a:off x="2381" y="603"/>
                <a:ext cx="0" cy="238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58" name="Line 20"/>
              <p:cNvSpPr>
                <a:spLocks noChangeShapeType="1"/>
              </p:cNvSpPr>
              <p:nvPr/>
            </p:nvSpPr>
            <p:spPr bwMode="auto">
              <a:xfrm>
                <a:off x="2453" y="603"/>
                <a:ext cx="0" cy="238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59" name="Line 21"/>
              <p:cNvSpPr>
                <a:spLocks noChangeShapeType="1"/>
              </p:cNvSpPr>
              <p:nvPr/>
            </p:nvSpPr>
            <p:spPr bwMode="auto">
              <a:xfrm>
                <a:off x="2511" y="603"/>
                <a:ext cx="0" cy="2383"/>
              </a:xfrm>
              <a:prstGeom prst="line">
                <a:avLst/>
              </a:prstGeom>
              <a:noFill/>
              <a:ln w="127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60" name="Line 22"/>
              <p:cNvSpPr>
                <a:spLocks noChangeShapeType="1"/>
              </p:cNvSpPr>
              <p:nvPr/>
            </p:nvSpPr>
            <p:spPr bwMode="auto">
              <a:xfrm>
                <a:off x="2880" y="603"/>
                <a:ext cx="0" cy="238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61" name="Line 23"/>
              <p:cNvSpPr>
                <a:spLocks noChangeShapeType="1"/>
              </p:cNvSpPr>
              <p:nvPr/>
            </p:nvSpPr>
            <p:spPr bwMode="auto">
              <a:xfrm>
                <a:off x="3091" y="603"/>
                <a:ext cx="0" cy="238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62" name="Line 24"/>
              <p:cNvSpPr>
                <a:spLocks noChangeShapeType="1"/>
              </p:cNvSpPr>
              <p:nvPr/>
            </p:nvSpPr>
            <p:spPr bwMode="auto">
              <a:xfrm>
                <a:off x="3263" y="603"/>
                <a:ext cx="0" cy="238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63" name="Line 25"/>
              <p:cNvSpPr>
                <a:spLocks noChangeShapeType="1"/>
              </p:cNvSpPr>
              <p:nvPr/>
            </p:nvSpPr>
            <p:spPr bwMode="auto">
              <a:xfrm>
                <a:off x="3375" y="603"/>
                <a:ext cx="0" cy="238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64" name="Line 26"/>
              <p:cNvSpPr>
                <a:spLocks noChangeShapeType="1"/>
              </p:cNvSpPr>
              <p:nvPr/>
            </p:nvSpPr>
            <p:spPr bwMode="auto">
              <a:xfrm>
                <a:off x="3488" y="603"/>
                <a:ext cx="0" cy="238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65" name="Line 27"/>
              <p:cNvSpPr>
                <a:spLocks noChangeShapeType="1"/>
              </p:cNvSpPr>
              <p:nvPr/>
            </p:nvSpPr>
            <p:spPr bwMode="auto">
              <a:xfrm>
                <a:off x="3566" y="603"/>
                <a:ext cx="0" cy="238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66" name="Line 28"/>
              <p:cNvSpPr>
                <a:spLocks noChangeShapeType="1"/>
              </p:cNvSpPr>
              <p:nvPr/>
            </p:nvSpPr>
            <p:spPr bwMode="auto">
              <a:xfrm>
                <a:off x="3638" y="603"/>
                <a:ext cx="0" cy="238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67" name="Line 29"/>
              <p:cNvSpPr>
                <a:spLocks noChangeShapeType="1"/>
              </p:cNvSpPr>
              <p:nvPr/>
            </p:nvSpPr>
            <p:spPr bwMode="auto">
              <a:xfrm>
                <a:off x="3711" y="603"/>
                <a:ext cx="0" cy="238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68" name="Line 30"/>
              <p:cNvSpPr>
                <a:spLocks noChangeShapeType="1"/>
              </p:cNvSpPr>
              <p:nvPr/>
            </p:nvSpPr>
            <p:spPr bwMode="auto">
              <a:xfrm>
                <a:off x="3769" y="603"/>
                <a:ext cx="0" cy="2383"/>
              </a:xfrm>
              <a:prstGeom prst="line">
                <a:avLst/>
              </a:prstGeom>
              <a:noFill/>
              <a:ln w="127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69" name="Line 31"/>
              <p:cNvSpPr>
                <a:spLocks noChangeShapeType="1"/>
              </p:cNvSpPr>
              <p:nvPr/>
            </p:nvSpPr>
            <p:spPr bwMode="auto">
              <a:xfrm>
                <a:off x="4157" y="603"/>
                <a:ext cx="0" cy="238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70" name="Line 32"/>
              <p:cNvSpPr>
                <a:spLocks noChangeShapeType="1"/>
              </p:cNvSpPr>
              <p:nvPr/>
            </p:nvSpPr>
            <p:spPr bwMode="auto">
              <a:xfrm>
                <a:off x="4369" y="603"/>
                <a:ext cx="0" cy="238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71" name="Line 33"/>
              <p:cNvSpPr>
                <a:spLocks noChangeShapeType="1"/>
              </p:cNvSpPr>
              <p:nvPr/>
            </p:nvSpPr>
            <p:spPr bwMode="auto">
              <a:xfrm>
                <a:off x="4541" y="603"/>
                <a:ext cx="0" cy="238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72" name="Line 34"/>
              <p:cNvSpPr>
                <a:spLocks noChangeShapeType="1"/>
              </p:cNvSpPr>
              <p:nvPr/>
            </p:nvSpPr>
            <p:spPr bwMode="auto">
              <a:xfrm>
                <a:off x="4652" y="603"/>
                <a:ext cx="0" cy="238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73" name="Line 35"/>
              <p:cNvSpPr>
                <a:spLocks noChangeShapeType="1"/>
              </p:cNvSpPr>
              <p:nvPr/>
            </p:nvSpPr>
            <p:spPr bwMode="auto">
              <a:xfrm>
                <a:off x="4765" y="603"/>
                <a:ext cx="0" cy="238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74" name="Line 36"/>
              <p:cNvSpPr>
                <a:spLocks noChangeShapeType="1"/>
              </p:cNvSpPr>
              <p:nvPr/>
            </p:nvSpPr>
            <p:spPr bwMode="auto">
              <a:xfrm>
                <a:off x="4844" y="603"/>
                <a:ext cx="0" cy="238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75" name="Line 37"/>
              <p:cNvSpPr>
                <a:spLocks noChangeShapeType="1"/>
              </p:cNvSpPr>
              <p:nvPr/>
            </p:nvSpPr>
            <p:spPr bwMode="auto">
              <a:xfrm>
                <a:off x="4916" y="603"/>
                <a:ext cx="0" cy="238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76" name="Line 38"/>
              <p:cNvSpPr>
                <a:spLocks noChangeShapeType="1"/>
              </p:cNvSpPr>
              <p:nvPr/>
            </p:nvSpPr>
            <p:spPr bwMode="auto">
              <a:xfrm>
                <a:off x="4988" y="603"/>
                <a:ext cx="0" cy="238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34841" name="Group 61"/>
            <p:cNvGrpSpPr/>
            <p:nvPr/>
          </p:nvGrpSpPr>
          <p:grpSpPr bwMode="auto">
            <a:xfrm>
              <a:off x="942" y="1073"/>
              <a:ext cx="3947" cy="2629"/>
              <a:chOff x="942" y="1073"/>
              <a:chExt cx="3947" cy="2629"/>
            </a:xfrm>
          </p:grpSpPr>
          <p:sp>
            <p:nvSpPr>
              <p:cNvPr id="34842" name="Rectangle 5"/>
              <p:cNvSpPr>
                <a:spLocks noChangeArrowheads="1"/>
              </p:cNvSpPr>
              <p:nvPr/>
            </p:nvSpPr>
            <p:spPr bwMode="auto">
              <a:xfrm>
                <a:off x="1086" y="1073"/>
                <a:ext cx="3803" cy="2380"/>
              </a:xfrm>
              <a:prstGeom prst="rect">
                <a:avLst/>
              </a:prstGeom>
              <a:noFill/>
              <a:ln w="28575">
                <a:solidFill>
                  <a:srgbClr val="000000"/>
                </a:solidFill>
                <a:miter lim="800000"/>
              </a:ln>
              <a:extLst>
                <a:ext uri="{909E8E84-426E-40DD-AFC4-6F175D3DCCD1}">
                  <a14:hiddenFill xmlns:a14="http://schemas.microsoft.com/office/drawing/2010/main">
                    <a:solidFill>
                      <a:srgbClr val="FFFFFF"/>
                    </a:solidFill>
                  </a14:hiddenFill>
                </a:ext>
              </a:extLst>
            </p:spPr>
            <p:txBody>
              <a:bodyPr anchor="ct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4843" name="Text Box 42"/>
              <p:cNvSpPr txBox="1">
                <a:spLocks noChangeArrowheads="1"/>
              </p:cNvSpPr>
              <p:nvPr/>
            </p:nvSpPr>
            <p:spPr bwMode="auto">
              <a:xfrm>
                <a:off x="942" y="3474"/>
                <a:ext cx="3915"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152" tIns="36576" rIns="73152" bIns="36576"/>
              <a:lstStyle>
                <a:lvl1pPr defTabSz="732155">
                  <a:defRPr sz="2000">
                    <a:solidFill>
                      <a:schemeClr val="tx1"/>
                    </a:solidFill>
                    <a:latin typeface="Arial" panose="020B0604020202020204" pitchFamily="34" charset="0"/>
                    <a:ea typeface="宋体" panose="02010600030101010101" pitchFamily="2" charset="-122"/>
                  </a:defRPr>
                </a:lvl1pPr>
                <a:lvl2pPr marL="742950" indent="-285750" defTabSz="732155">
                  <a:defRPr sz="2000">
                    <a:solidFill>
                      <a:schemeClr val="tx1"/>
                    </a:solidFill>
                    <a:latin typeface="Arial" panose="020B0604020202020204" pitchFamily="34" charset="0"/>
                    <a:ea typeface="宋体" panose="02010600030101010101" pitchFamily="2" charset="-122"/>
                  </a:defRPr>
                </a:lvl2pPr>
                <a:lvl3pPr marL="1143000" indent="-228600" defTabSz="732155">
                  <a:defRPr sz="2000">
                    <a:solidFill>
                      <a:schemeClr val="tx1"/>
                    </a:solidFill>
                    <a:latin typeface="Arial" panose="020B0604020202020204" pitchFamily="34" charset="0"/>
                    <a:ea typeface="宋体" panose="02010600030101010101" pitchFamily="2" charset="-122"/>
                  </a:defRPr>
                </a:lvl3pPr>
                <a:lvl4pPr marL="1600200" indent="-228600" defTabSz="732155">
                  <a:defRPr sz="2000">
                    <a:solidFill>
                      <a:schemeClr val="tx1"/>
                    </a:solidFill>
                    <a:latin typeface="Arial" panose="020B0604020202020204" pitchFamily="34" charset="0"/>
                    <a:ea typeface="宋体" panose="02010600030101010101" pitchFamily="2" charset="-122"/>
                  </a:defRPr>
                </a:lvl4pPr>
                <a:lvl5pPr marL="2057400" indent="-228600" defTabSz="732155">
                  <a:defRPr sz="2000">
                    <a:solidFill>
                      <a:schemeClr val="tx1"/>
                    </a:solidFill>
                    <a:latin typeface="Arial" panose="020B0604020202020204" pitchFamily="34" charset="0"/>
                    <a:ea typeface="宋体" panose="02010600030101010101" pitchFamily="2" charset="-122"/>
                  </a:defRPr>
                </a:lvl5pPr>
                <a:lvl6pPr marL="2514600" indent="-228600" defTabSz="73215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73215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73215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73215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1900">
                    <a:latin typeface="Times New Roman" panose="02020603050405020304" pitchFamily="18" charset="0"/>
                  </a:rPr>
                  <a:t>0.1                              1                              10            </a:t>
                </a:r>
                <a:r>
                  <a:rPr lang="en-US" altLang="zh-CN" sz="1900" i="1">
                    <a:latin typeface="Times New Roman" panose="02020603050405020304" pitchFamily="18" charset="0"/>
                  </a:rPr>
                  <a:t>p</a:t>
                </a:r>
                <a:endParaRPr lang="en-US" altLang="zh-CN" sz="1900" i="1">
                  <a:latin typeface="Times New Roman" panose="02020603050405020304" pitchFamily="18" charset="0"/>
                </a:endParaRPr>
              </a:p>
            </p:txBody>
          </p:sp>
        </p:grpSp>
      </p:grpSp>
      <p:sp>
        <p:nvSpPr>
          <p:cNvPr id="1039405" name="Text Box 45"/>
          <p:cNvSpPr txBox="1">
            <a:spLocks noChangeArrowheads="1"/>
          </p:cNvSpPr>
          <p:nvPr/>
        </p:nvSpPr>
        <p:spPr bwMode="auto">
          <a:xfrm>
            <a:off x="676275" y="1079500"/>
            <a:ext cx="3349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152" tIns="36576" rIns="73152" bIns="36576"/>
          <a:lstStyle>
            <a:lvl1pPr defTabSz="732155">
              <a:defRPr sz="2000">
                <a:solidFill>
                  <a:schemeClr val="tx1"/>
                </a:solidFill>
                <a:latin typeface="Arial" panose="020B0604020202020204" pitchFamily="34" charset="0"/>
                <a:ea typeface="宋体" panose="02010600030101010101" pitchFamily="2" charset="-122"/>
              </a:defRPr>
            </a:lvl1pPr>
            <a:lvl2pPr marL="742950" indent="-285750" defTabSz="732155">
              <a:defRPr sz="2000">
                <a:solidFill>
                  <a:schemeClr val="tx1"/>
                </a:solidFill>
                <a:latin typeface="Arial" panose="020B0604020202020204" pitchFamily="34" charset="0"/>
                <a:ea typeface="宋体" panose="02010600030101010101" pitchFamily="2" charset="-122"/>
              </a:defRPr>
            </a:lvl2pPr>
            <a:lvl3pPr marL="1143000" indent="-228600" defTabSz="732155">
              <a:defRPr sz="2000">
                <a:solidFill>
                  <a:schemeClr val="tx1"/>
                </a:solidFill>
                <a:latin typeface="Arial" panose="020B0604020202020204" pitchFamily="34" charset="0"/>
                <a:ea typeface="宋体" panose="02010600030101010101" pitchFamily="2" charset="-122"/>
              </a:defRPr>
            </a:lvl3pPr>
            <a:lvl4pPr marL="1600200" indent="-228600" defTabSz="732155">
              <a:defRPr sz="2000">
                <a:solidFill>
                  <a:schemeClr val="tx1"/>
                </a:solidFill>
                <a:latin typeface="Arial" panose="020B0604020202020204" pitchFamily="34" charset="0"/>
                <a:ea typeface="宋体" panose="02010600030101010101" pitchFamily="2" charset="-122"/>
              </a:defRPr>
            </a:lvl4pPr>
            <a:lvl5pPr marL="2057400" indent="-228600" defTabSz="732155">
              <a:defRPr sz="2000">
                <a:solidFill>
                  <a:schemeClr val="tx1"/>
                </a:solidFill>
                <a:latin typeface="Arial" panose="020B0604020202020204" pitchFamily="34" charset="0"/>
                <a:ea typeface="宋体" panose="02010600030101010101" pitchFamily="2" charset="-122"/>
              </a:defRPr>
            </a:lvl5pPr>
            <a:lvl6pPr marL="2514600" indent="-228600" defTabSz="73215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73215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73215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73215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1900" i="1">
                <a:solidFill>
                  <a:srgbClr val="008000"/>
                </a:solidFill>
                <a:latin typeface="Times New Roman" panose="02020603050405020304" pitchFamily="18" charset="0"/>
              </a:rPr>
              <a:t>e</a:t>
            </a:r>
            <a:r>
              <a:rPr lang="en-US" altLang="zh-CN" sz="1900" baseline="-25000">
                <a:solidFill>
                  <a:srgbClr val="008000"/>
                </a:solidFill>
                <a:latin typeface="Times New Roman" panose="02020603050405020304" pitchFamily="18" charset="0"/>
              </a:rPr>
              <a:t>0</a:t>
            </a:r>
            <a:endParaRPr lang="en-US" altLang="zh-CN" sz="1900">
              <a:solidFill>
                <a:srgbClr val="008000"/>
              </a:solidFill>
              <a:latin typeface="Times New Roman" panose="02020603050405020304" pitchFamily="18" charset="0"/>
            </a:endParaRPr>
          </a:p>
        </p:txBody>
      </p:sp>
      <p:sp>
        <p:nvSpPr>
          <p:cNvPr id="1039406" name="Line 46"/>
          <p:cNvSpPr>
            <a:spLocks noChangeShapeType="1"/>
          </p:cNvSpPr>
          <p:nvPr/>
        </p:nvSpPr>
        <p:spPr bwMode="auto">
          <a:xfrm>
            <a:off x="1109663" y="4198938"/>
            <a:ext cx="4427537" cy="0"/>
          </a:xfrm>
          <a:prstGeom prst="line">
            <a:avLst/>
          </a:prstGeom>
          <a:noFill/>
          <a:ln w="19050">
            <a:solidFill>
              <a:srgbClr val="000000"/>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1039407" name="Text Box 47"/>
          <p:cNvSpPr txBox="1">
            <a:spLocks noChangeArrowheads="1"/>
          </p:cNvSpPr>
          <p:nvPr/>
        </p:nvSpPr>
        <p:spPr bwMode="auto">
          <a:xfrm>
            <a:off x="211138" y="3913188"/>
            <a:ext cx="757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152" tIns="36576" rIns="73152" bIns="36576"/>
          <a:lstStyle>
            <a:lvl1pPr defTabSz="732155">
              <a:defRPr sz="2000">
                <a:solidFill>
                  <a:schemeClr val="tx1"/>
                </a:solidFill>
                <a:latin typeface="Arial" panose="020B0604020202020204" pitchFamily="34" charset="0"/>
                <a:ea typeface="宋体" panose="02010600030101010101" pitchFamily="2" charset="-122"/>
              </a:defRPr>
            </a:lvl1pPr>
            <a:lvl2pPr marL="742950" indent="-285750" defTabSz="732155">
              <a:defRPr sz="2000">
                <a:solidFill>
                  <a:schemeClr val="tx1"/>
                </a:solidFill>
                <a:latin typeface="Arial" panose="020B0604020202020204" pitchFamily="34" charset="0"/>
                <a:ea typeface="宋体" panose="02010600030101010101" pitchFamily="2" charset="-122"/>
              </a:defRPr>
            </a:lvl2pPr>
            <a:lvl3pPr marL="1143000" indent="-228600" defTabSz="732155">
              <a:defRPr sz="2000">
                <a:solidFill>
                  <a:schemeClr val="tx1"/>
                </a:solidFill>
                <a:latin typeface="Arial" panose="020B0604020202020204" pitchFamily="34" charset="0"/>
                <a:ea typeface="宋体" panose="02010600030101010101" pitchFamily="2" charset="-122"/>
              </a:defRPr>
            </a:lvl3pPr>
            <a:lvl4pPr marL="1600200" indent="-228600" defTabSz="732155">
              <a:defRPr sz="2000">
                <a:solidFill>
                  <a:schemeClr val="tx1"/>
                </a:solidFill>
                <a:latin typeface="Arial" panose="020B0604020202020204" pitchFamily="34" charset="0"/>
                <a:ea typeface="宋体" panose="02010600030101010101" pitchFamily="2" charset="-122"/>
              </a:defRPr>
            </a:lvl4pPr>
            <a:lvl5pPr marL="2057400" indent="-228600" defTabSz="732155">
              <a:defRPr sz="2000">
                <a:solidFill>
                  <a:schemeClr val="tx1"/>
                </a:solidFill>
                <a:latin typeface="Arial" panose="020B0604020202020204" pitchFamily="34" charset="0"/>
                <a:ea typeface="宋体" panose="02010600030101010101" pitchFamily="2" charset="-122"/>
              </a:defRPr>
            </a:lvl5pPr>
            <a:lvl6pPr marL="2514600" indent="-228600" defTabSz="73215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73215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73215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73215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1900">
                <a:solidFill>
                  <a:srgbClr val="008000"/>
                </a:solidFill>
                <a:latin typeface="Times New Roman" panose="02020603050405020304" pitchFamily="18" charset="0"/>
              </a:rPr>
              <a:t>0.42</a:t>
            </a:r>
            <a:r>
              <a:rPr lang="en-US" altLang="zh-CN" sz="1900" i="1">
                <a:solidFill>
                  <a:srgbClr val="008000"/>
                </a:solidFill>
                <a:latin typeface="Times New Roman" panose="02020603050405020304" pitchFamily="18" charset="0"/>
              </a:rPr>
              <a:t>e</a:t>
            </a:r>
            <a:r>
              <a:rPr lang="en-US" altLang="zh-CN" sz="1900" baseline="-25000">
                <a:solidFill>
                  <a:srgbClr val="008000"/>
                </a:solidFill>
                <a:latin typeface="Times New Roman" panose="02020603050405020304" pitchFamily="18" charset="0"/>
              </a:rPr>
              <a:t>0</a:t>
            </a:r>
            <a:endParaRPr lang="en-US" altLang="zh-CN" sz="1900">
              <a:solidFill>
                <a:srgbClr val="008000"/>
              </a:solidFill>
              <a:latin typeface="Times New Roman" panose="02020603050405020304" pitchFamily="18" charset="0"/>
            </a:endParaRPr>
          </a:p>
        </p:txBody>
      </p:sp>
      <p:sp>
        <p:nvSpPr>
          <p:cNvPr id="1039408" name="Text Box 48"/>
          <p:cNvSpPr txBox="1">
            <a:spLocks noChangeArrowheads="1"/>
          </p:cNvSpPr>
          <p:nvPr/>
        </p:nvSpPr>
        <p:spPr bwMode="auto">
          <a:xfrm>
            <a:off x="1919288" y="2157413"/>
            <a:ext cx="12969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a:solidFill>
                  <a:srgbClr val="800000"/>
                </a:solidFill>
                <a:latin typeface="Times New Roman" panose="02020603050405020304" pitchFamily="18" charset="0"/>
              </a:rPr>
              <a:t>扰动增加</a:t>
            </a:r>
            <a:endParaRPr lang="en-US" altLang="zh-CN">
              <a:solidFill>
                <a:srgbClr val="800000"/>
              </a:solidFill>
              <a:latin typeface="Times New Roman" panose="02020603050405020304" pitchFamily="18" charset="0"/>
            </a:endParaRPr>
          </a:p>
        </p:txBody>
      </p:sp>
      <p:sp>
        <p:nvSpPr>
          <p:cNvPr id="1039409" name="Freeform 49"/>
          <p:cNvSpPr/>
          <p:nvPr/>
        </p:nvSpPr>
        <p:spPr bwMode="auto">
          <a:xfrm>
            <a:off x="1125538" y="1250950"/>
            <a:ext cx="4013200" cy="2589213"/>
          </a:xfrm>
          <a:custGeom>
            <a:avLst/>
            <a:gdLst>
              <a:gd name="T0" fmla="*/ 2147483646 w 2660"/>
              <a:gd name="T1" fmla="*/ 2147483646 h 2038"/>
              <a:gd name="T2" fmla="*/ 2147483646 w 2660"/>
              <a:gd name="T3" fmla="*/ 2147483646 h 2038"/>
              <a:gd name="T4" fmla="*/ 2147483646 w 2660"/>
              <a:gd name="T5" fmla="*/ 2147483646 h 2038"/>
              <a:gd name="T6" fmla="*/ 2147483646 w 2660"/>
              <a:gd name="T7" fmla="*/ 2147483646 h 2038"/>
              <a:gd name="T8" fmla="*/ 2147483646 w 2660"/>
              <a:gd name="T9" fmla="*/ 2147483646 h 2038"/>
              <a:gd name="T10" fmla="*/ 2147483646 w 2660"/>
              <a:gd name="T11" fmla="*/ 2147483646 h 2038"/>
              <a:gd name="T12" fmla="*/ 2147483646 w 2660"/>
              <a:gd name="T13" fmla="*/ 2147483646 h 2038"/>
              <a:gd name="T14" fmla="*/ 0 w 2660"/>
              <a:gd name="T15" fmla="*/ 2147483646 h 2038"/>
              <a:gd name="T16" fmla="*/ 0 60000 65536"/>
              <a:gd name="T17" fmla="*/ 0 60000 65536"/>
              <a:gd name="T18" fmla="*/ 0 60000 65536"/>
              <a:gd name="T19" fmla="*/ 0 60000 65536"/>
              <a:gd name="T20" fmla="*/ 0 60000 65536"/>
              <a:gd name="T21" fmla="*/ 0 60000 65536"/>
              <a:gd name="T22" fmla="*/ 0 60000 65536"/>
              <a:gd name="T23" fmla="*/ 0 60000 65536"/>
              <a:gd name="T24" fmla="*/ 0 w 2660"/>
              <a:gd name="T25" fmla="*/ 0 h 2038"/>
              <a:gd name="T26" fmla="*/ 2660 w 2660"/>
              <a:gd name="T27" fmla="*/ 2038 h 20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60" h="2038">
                <a:moveTo>
                  <a:pt x="2660" y="2038"/>
                </a:moveTo>
                <a:cubicBezTo>
                  <a:pt x="2480" y="1803"/>
                  <a:pt x="2300" y="1568"/>
                  <a:pt x="2141" y="1361"/>
                </a:cubicBezTo>
                <a:cubicBezTo>
                  <a:pt x="1982" y="1154"/>
                  <a:pt x="1817" y="936"/>
                  <a:pt x="1704" y="795"/>
                </a:cubicBezTo>
                <a:cubicBezTo>
                  <a:pt x="1591" y="654"/>
                  <a:pt x="1544" y="598"/>
                  <a:pt x="1464" y="517"/>
                </a:cubicBezTo>
                <a:cubicBezTo>
                  <a:pt x="1384" y="436"/>
                  <a:pt x="1329" y="373"/>
                  <a:pt x="1224" y="310"/>
                </a:cubicBezTo>
                <a:cubicBezTo>
                  <a:pt x="1119" y="247"/>
                  <a:pt x="968" y="185"/>
                  <a:pt x="836" y="137"/>
                </a:cubicBezTo>
                <a:cubicBezTo>
                  <a:pt x="704" y="89"/>
                  <a:pt x="571" y="44"/>
                  <a:pt x="432" y="22"/>
                </a:cubicBezTo>
                <a:cubicBezTo>
                  <a:pt x="293" y="0"/>
                  <a:pt x="73" y="10"/>
                  <a:pt x="0" y="8"/>
                </a:cubicBezTo>
              </a:path>
            </a:pathLst>
          </a:custGeom>
          <a:noFill/>
          <a:ln w="19050">
            <a:solidFill>
              <a:srgbClr val="A50021"/>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39410" name="Freeform 50"/>
          <p:cNvSpPr/>
          <p:nvPr/>
        </p:nvSpPr>
        <p:spPr bwMode="auto">
          <a:xfrm>
            <a:off x="1096963" y="1250950"/>
            <a:ext cx="4011612" cy="2601913"/>
          </a:xfrm>
          <a:custGeom>
            <a:avLst/>
            <a:gdLst>
              <a:gd name="T0" fmla="*/ 2147483646 w 2659"/>
              <a:gd name="T1" fmla="*/ 2147483646 h 2048"/>
              <a:gd name="T2" fmla="*/ 2147483646 w 2659"/>
              <a:gd name="T3" fmla="*/ 2147483646 h 2048"/>
              <a:gd name="T4" fmla="*/ 2147483646 w 2659"/>
              <a:gd name="T5" fmla="*/ 2147483646 h 2048"/>
              <a:gd name="T6" fmla="*/ 2147483646 w 2659"/>
              <a:gd name="T7" fmla="*/ 2147483646 h 2048"/>
              <a:gd name="T8" fmla="*/ 2147483646 w 2659"/>
              <a:gd name="T9" fmla="*/ 2147483646 h 2048"/>
              <a:gd name="T10" fmla="*/ 2147483646 w 2659"/>
              <a:gd name="T11" fmla="*/ 2147483646 h 2048"/>
              <a:gd name="T12" fmla="*/ 2147483646 w 2659"/>
              <a:gd name="T13" fmla="*/ 2147483646 h 2048"/>
              <a:gd name="T14" fmla="*/ 0 w 2659"/>
              <a:gd name="T15" fmla="*/ 2147483646 h 2048"/>
              <a:gd name="T16" fmla="*/ 0 60000 65536"/>
              <a:gd name="T17" fmla="*/ 0 60000 65536"/>
              <a:gd name="T18" fmla="*/ 0 60000 65536"/>
              <a:gd name="T19" fmla="*/ 0 60000 65536"/>
              <a:gd name="T20" fmla="*/ 0 60000 65536"/>
              <a:gd name="T21" fmla="*/ 0 60000 65536"/>
              <a:gd name="T22" fmla="*/ 0 60000 65536"/>
              <a:gd name="T23" fmla="*/ 0 60000 65536"/>
              <a:gd name="T24" fmla="*/ 0 w 2659"/>
              <a:gd name="T25" fmla="*/ 0 h 2048"/>
              <a:gd name="T26" fmla="*/ 2659 w 2659"/>
              <a:gd name="T27" fmla="*/ 2048 h 20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59" h="2048">
                <a:moveTo>
                  <a:pt x="2659" y="2048"/>
                </a:moveTo>
                <a:cubicBezTo>
                  <a:pt x="2504" y="1865"/>
                  <a:pt x="2349" y="1683"/>
                  <a:pt x="2175" y="1477"/>
                </a:cubicBezTo>
                <a:cubicBezTo>
                  <a:pt x="2001" y="1271"/>
                  <a:pt x="1757" y="975"/>
                  <a:pt x="1613" y="809"/>
                </a:cubicBezTo>
                <a:cubicBezTo>
                  <a:pt x="1469" y="643"/>
                  <a:pt x="1414" y="573"/>
                  <a:pt x="1311" y="483"/>
                </a:cubicBezTo>
                <a:cubicBezTo>
                  <a:pt x="1208" y="393"/>
                  <a:pt x="1128" y="333"/>
                  <a:pt x="994" y="267"/>
                </a:cubicBezTo>
                <a:cubicBezTo>
                  <a:pt x="860" y="201"/>
                  <a:pt x="634" y="127"/>
                  <a:pt x="504" y="85"/>
                </a:cubicBezTo>
                <a:cubicBezTo>
                  <a:pt x="374" y="43"/>
                  <a:pt x="295" y="26"/>
                  <a:pt x="211" y="13"/>
                </a:cubicBezTo>
                <a:cubicBezTo>
                  <a:pt x="127" y="0"/>
                  <a:pt x="63" y="4"/>
                  <a:pt x="0" y="8"/>
                </a:cubicBezTo>
              </a:path>
            </a:pathLst>
          </a:custGeom>
          <a:noFill/>
          <a:ln w="19050">
            <a:solidFill>
              <a:srgbClr val="A50021"/>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39411" name="Freeform 51"/>
          <p:cNvSpPr/>
          <p:nvPr/>
        </p:nvSpPr>
        <p:spPr bwMode="auto">
          <a:xfrm>
            <a:off x="1111250" y="1273175"/>
            <a:ext cx="4383088" cy="2932113"/>
          </a:xfrm>
          <a:custGeom>
            <a:avLst/>
            <a:gdLst>
              <a:gd name="T0" fmla="*/ 2147483646 w 2325"/>
              <a:gd name="T1" fmla="*/ 2147483646 h 1847"/>
              <a:gd name="T2" fmla="*/ 2147483646 w 2325"/>
              <a:gd name="T3" fmla="*/ 2147483646 h 1847"/>
              <a:gd name="T4" fmla="*/ 2147483646 w 2325"/>
              <a:gd name="T5" fmla="*/ 2147483646 h 1847"/>
              <a:gd name="T6" fmla="*/ 2147483646 w 2325"/>
              <a:gd name="T7" fmla="*/ 2147483646 h 1847"/>
              <a:gd name="T8" fmla="*/ 2147483646 w 2325"/>
              <a:gd name="T9" fmla="*/ 2147483646 h 1847"/>
              <a:gd name="T10" fmla="*/ 2147483646 w 2325"/>
              <a:gd name="T11" fmla="*/ 2147483646 h 1847"/>
              <a:gd name="T12" fmla="*/ 0 w 2325"/>
              <a:gd name="T13" fmla="*/ 0 h 1847"/>
              <a:gd name="T14" fmla="*/ 0 60000 65536"/>
              <a:gd name="T15" fmla="*/ 0 60000 65536"/>
              <a:gd name="T16" fmla="*/ 0 60000 65536"/>
              <a:gd name="T17" fmla="*/ 0 60000 65536"/>
              <a:gd name="T18" fmla="*/ 0 60000 65536"/>
              <a:gd name="T19" fmla="*/ 0 60000 65536"/>
              <a:gd name="T20" fmla="*/ 0 60000 65536"/>
              <a:gd name="T21" fmla="*/ 0 w 2325"/>
              <a:gd name="T22" fmla="*/ 0 h 1847"/>
              <a:gd name="T23" fmla="*/ 2325 w 2325"/>
              <a:gd name="T24" fmla="*/ 1847 h 18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5" h="1847">
                <a:moveTo>
                  <a:pt x="2325" y="1847"/>
                </a:moveTo>
                <a:cubicBezTo>
                  <a:pt x="2241" y="1762"/>
                  <a:pt x="1972" y="1492"/>
                  <a:pt x="1825" y="1337"/>
                </a:cubicBezTo>
                <a:cubicBezTo>
                  <a:pt x="1678" y="1182"/>
                  <a:pt x="1573" y="1063"/>
                  <a:pt x="1440" y="918"/>
                </a:cubicBezTo>
                <a:cubicBezTo>
                  <a:pt x="1308" y="774"/>
                  <a:pt x="1159" y="583"/>
                  <a:pt x="1029" y="469"/>
                </a:cubicBezTo>
                <a:cubicBezTo>
                  <a:pt x="900" y="354"/>
                  <a:pt x="783" y="296"/>
                  <a:pt x="664" y="230"/>
                </a:cubicBezTo>
                <a:cubicBezTo>
                  <a:pt x="545" y="165"/>
                  <a:pt x="422" y="112"/>
                  <a:pt x="311" y="74"/>
                </a:cubicBezTo>
                <a:cubicBezTo>
                  <a:pt x="201" y="35"/>
                  <a:pt x="51" y="13"/>
                  <a:pt x="0" y="0"/>
                </a:cubicBezTo>
              </a:path>
            </a:pathLst>
          </a:custGeom>
          <a:noFill/>
          <a:ln w="28575">
            <a:solidFill>
              <a:srgbClr val="A50021"/>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39412" name="Line 52"/>
          <p:cNvSpPr>
            <a:spLocks noChangeShapeType="1"/>
          </p:cNvSpPr>
          <p:nvPr/>
        </p:nvSpPr>
        <p:spPr bwMode="auto">
          <a:xfrm flipH="1">
            <a:off x="3097213" y="1706563"/>
            <a:ext cx="887412" cy="563562"/>
          </a:xfrm>
          <a:prstGeom prst="line">
            <a:avLst/>
          </a:prstGeom>
          <a:noFill/>
          <a:ln w="76200">
            <a:solidFill>
              <a:srgbClr val="008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39413" name="AutoShape 53"/>
          <p:cNvSpPr>
            <a:spLocks noChangeArrowheads="1"/>
          </p:cNvSpPr>
          <p:nvPr/>
        </p:nvSpPr>
        <p:spPr bwMode="auto">
          <a:xfrm>
            <a:off x="4224338" y="1436688"/>
            <a:ext cx="1079500" cy="450850"/>
          </a:xfrm>
          <a:prstGeom prst="wedgeRoundRectCallout">
            <a:avLst>
              <a:gd name="adj1" fmla="val -53676"/>
              <a:gd name="adj2" fmla="val 90491"/>
              <a:gd name="adj3" fmla="val 16667"/>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a:solidFill>
                  <a:srgbClr val="FFFFFF"/>
                </a:solidFill>
                <a:latin typeface="Times New Roman" panose="02020603050405020304" pitchFamily="18" charset="0"/>
              </a:rPr>
              <a:t>原状样</a:t>
            </a:r>
            <a:endParaRPr lang="en-US" altLang="zh-CN" sz="2400">
              <a:solidFill>
                <a:srgbClr val="FFFFFF"/>
              </a:solidFill>
              <a:latin typeface="Times New Roman" panose="02020603050405020304" pitchFamily="18" charset="0"/>
            </a:endParaRPr>
          </a:p>
        </p:txBody>
      </p:sp>
      <p:sp>
        <p:nvSpPr>
          <p:cNvPr id="1039415" name="AutoShape 55"/>
          <p:cNvSpPr>
            <a:spLocks noChangeArrowheads="1"/>
          </p:cNvSpPr>
          <p:nvPr/>
        </p:nvSpPr>
        <p:spPr bwMode="auto">
          <a:xfrm>
            <a:off x="2789238" y="3205163"/>
            <a:ext cx="1225550" cy="457200"/>
          </a:xfrm>
          <a:prstGeom prst="wedgeRoundRectCallout">
            <a:avLst>
              <a:gd name="adj1" fmla="val 47667"/>
              <a:gd name="adj2" fmla="val -124653"/>
              <a:gd name="adj3" fmla="val 16667"/>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a:solidFill>
                  <a:srgbClr val="FFFFFF"/>
                </a:solidFill>
                <a:latin typeface="Times New Roman" panose="02020603050405020304" pitchFamily="18" charset="0"/>
              </a:rPr>
              <a:t>重塑样</a:t>
            </a:r>
            <a:endParaRPr lang="en-US" altLang="zh-CN" sz="2400">
              <a:solidFill>
                <a:srgbClr val="FFFFFF"/>
              </a:solidFill>
              <a:latin typeface="Times New Roman" panose="02020603050405020304" pitchFamily="18" charset="0"/>
            </a:endParaRPr>
          </a:p>
        </p:txBody>
      </p:sp>
      <p:sp>
        <p:nvSpPr>
          <p:cNvPr id="1039423" name="Text Box 63"/>
          <p:cNvSpPr txBox="1">
            <a:spLocks noChangeArrowheads="1"/>
          </p:cNvSpPr>
          <p:nvPr/>
        </p:nvSpPr>
        <p:spPr bwMode="auto">
          <a:xfrm>
            <a:off x="6524022" y="2045074"/>
            <a:ext cx="2349151" cy="1200329"/>
          </a:xfrm>
          <a:prstGeom prst="rect">
            <a:avLst/>
          </a:prstGeom>
          <a:solidFill>
            <a:srgbClr val="CCFFFF"/>
          </a:solidFill>
          <a:ln w="9525" algn="ctr">
            <a:solidFill>
              <a:srgbClr val="A50021"/>
            </a:solidFill>
            <a:miter lim="800000"/>
          </a:ln>
        </p:spPr>
        <p:txBody>
          <a:bodyPr wrap="squar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dirty="0" smtClean="0">
                <a:solidFill>
                  <a:srgbClr val="800000"/>
                </a:solidFill>
              </a:rPr>
              <a:t>特点：</a:t>
            </a:r>
            <a:r>
              <a:rPr lang="zh-CN" altLang="en-US" sz="2400" dirty="0" smtClean="0">
                <a:solidFill>
                  <a:srgbClr val="008000"/>
                </a:solidFill>
              </a:rPr>
              <a:t>扰动</a:t>
            </a:r>
            <a:r>
              <a:rPr lang="zh-CN" altLang="en-US" sz="2400" dirty="0">
                <a:solidFill>
                  <a:srgbClr val="008000"/>
                </a:solidFill>
              </a:rPr>
              <a:t>越小，压缩曲线越接近于直线</a:t>
            </a:r>
            <a:endParaRPr lang="zh-CN" altLang="en-US" sz="2400" dirty="0">
              <a:solidFill>
                <a:srgbClr val="008000"/>
              </a:solidFill>
            </a:endParaRPr>
          </a:p>
        </p:txBody>
      </p:sp>
      <p:sp>
        <p:nvSpPr>
          <p:cNvPr id="1039424" name="Text Box 64"/>
          <p:cNvSpPr txBox="1">
            <a:spLocks noChangeArrowheads="1"/>
          </p:cNvSpPr>
          <p:nvPr/>
        </p:nvSpPr>
        <p:spPr bwMode="auto">
          <a:xfrm>
            <a:off x="1791145" y="5636567"/>
            <a:ext cx="5187950" cy="46166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dirty="0">
                <a:solidFill>
                  <a:srgbClr val="FFFFFF"/>
                </a:solidFill>
              </a:rPr>
              <a:t>推断：原状土的原始压缩曲线为</a:t>
            </a:r>
            <a:r>
              <a:rPr lang="zh-CN" altLang="en-US" sz="2400" dirty="0" smtClean="0">
                <a:solidFill>
                  <a:srgbClr val="FFFFFF"/>
                </a:solidFill>
              </a:rPr>
              <a:t>直线</a:t>
            </a:r>
            <a:endParaRPr lang="zh-CN" altLang="en-US" sz="2400" dirty="0">
              <a:solidFill>
                <a:srgbClr val="FFFFFF"/>
              </a:solidFill>
            </a:endParaRPr>
          </a:p>
        </p:txBody>
      </p:sp>
      <p:sp>
        <p:nvSpPr>
          <p:cNvPr id="34838" name="文本框 2"/>
          <p:cNvSpPr txBox="1">
            <a:spLocks noChangeArrowheads="1"/>
          </p:cNvSpPr>
          <p:nvPr/>
        </p:nvSpPr>
        <p:spPr bwMode="auto">
          <a:xfrm>
            <a:off x="676275" y="2743200"/>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i="1"/>
              <a:t>e</a:t>
            </a:r>
            <a:endParaRPr lang="zh-CN" altLang="en-US" i="1"/>
          </a:p>
        </p:txBody>
      </p:sp>
      <p:sp>
        <p:nvSpPr>
          <p:cNvPr id="34839" name="矩形 3"/>
          <p:cNvSpPr>
            <a:spLocks noChangeArrowheads="1"/>
          </p:cNvSpPr>
          <p:nvPr/>
        </p:nvSpPr>
        <p:spPr bwMode="auto">
          <a:xfrm>
            <a:off x="6711950" y="4930775"/>
            <a:ext cx="954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a:latin typeface="Times New Roman" panose="02020603050405020304" pitchFamily="18" charset="0"/>
              </a:rPr>
              <a:t>100kPa</a:t>
            </a:r>
            <a:endParaRPr lang="zh-CN" altLang="en-US"/>
          </a:p>
        </p:txBody>
      </p:sp>
      <p:sp>
        <p:nvSpPr>
          <p:cNvPr id="58" name="Rectangle 6"/>
          <p:cNvSpPr>
            <a:spLocks noChangeArrowheads="1"/>
          </p:cNvSpPr>
          <p:nvPr/>
        </p:nvSpPr>
        <p:spPr bwMode="auto">
          <a:xfrm>
            <a:off x="0" y="357"/>
            <a:ext cx="4965192"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a:solidFill>
                  <a:srgbClr val="FF3300"/>
                </a:solidFill>
                <a:latin typeface="Times New Roman" panose="02020603050405020304" pitchFamily="18" charset="0"/>
                <a:ea typeface="+mj-ea"/>
                <a:cs typeface="Times New Roman" panose="02020603050405020304" pitchFamily="18" charset="0"/>
              </a:rPr>
              <a:t>§4</a:t>
            </a:r>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.3</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应力历史对压缩性的影响</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5" presetClass="entr" presetSubtype="0" fill="hold" grpId="0" nodeType="afterEffect">
                                  <p:stCondLst>
                                    <p:cond delay="0"/>
                                  </p:stCondLst>
                                  <p:childTnLst>
                                    <p:set>
                                      <p:cBhvr>
                                        <p:cTn id="11" dur="1" fill="hold">
                                          <p:stCondLst>
                                            <p:cond delay="0"/>
                                          </p:stCondLst>
                                        </p:cTn>
                                        <p:tgtEl>
                                          <p:spTgt spid="1039405"/>
                                        </p:tgtEl>
                                        <p:attrNameLst>
                                          <p:attrName>style.visibility</p:attrName>
                                        </p:attrNameLst>
                                      </p:cBhvr>
                                      <p:to>
                                        <p:strVal val="visible"/>
                                      </p:to>
                                    </p:set>
                                    <p:anim calcmode="lin" valueType="num">
                                      <p:cBhvr>
                                        <p:cTn id="12" dur="1000" fill="hold"/>
                                        <p:tgtEl>
                                          <p:spTgt spid="1039405"/>
                                        </p:tgtEl>
                                        <p:attrNameLst>
                                          <p:attrName>ppt_w</p:attrName>
                                        </p:attrNameLst>
                                      </p:cBhvr>
                                      <p:tavLst>
                                        <p:tav tm="0">
                                          <p:val>
                                            <p:fltVal val="0"/>
                                          </p:val>
                                        </p:tav>
                                        <p:tav tm="100000">
                                          <p:val>
                                            <p:strVal val="#ppt_w"/>
                                          </p:val>
                                        </p:tav>
                                      </p:tavLst>
                                    </p:anim>
                                    <p:anim calcmode="lin" valueType="num">
                                      <p:cBhvr>
                                        <p:cTn id="13" dur="1000" fill="hold"/>
                                        <p:tgtEl>
                                          <p:spTgt spid="1039405"/>
                                        </p:tgtEl>
                                        <p:attrNameLst>
                                          <p:attrName>ppt_h</p:attrName>
                                        </p:attrNameLst>
                                      </p:cBhvr>
                                      <p:tavLst>
                                        <p:tav tm="0">
                                          <p:val>
                                            <p:fltVal val="0"/>
                                          </p:val>
                                        </p:tav>
                                        <p:tav tm="100000">
                                          <p:val>
                                            <p:strVal val="#ppt_h"/>
                                          </p:val>
                                        </p:tav>
                                      </p:tavLst>
                                    </p:anim>
                                    <p:anim calcmode="lin" valueType="num">
                                      <p:cBhvr>
                                        <p:cTn id="14" dur="1000" fill="hold"/>
                                        <p:tgtEl>
                                          <p:spTgt spid="103940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039405"/>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39400"/>
                                        </p:tgtEl>
                                        <p:attrNameLst>
                                          <p:attrName>style.visibility</p:attrName>
                                        </p:attrNameLst>
                                      </p:cBhvr>
                                      <p:to>
                                        <p:strVal val="visible"/>
                                      </p:to>
                                    </p:set>
                                    <p:animEffect transition="in" filter="wipe(left)">
                                      <p:cBhvr>
                                        <p:cTn id="19" dur="500"/>
                                        <p:tgtEl>
                                          <p:spTgt spid="103940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39401"/>
                                        </p:tgtEl>
                                        <p:attrNameLst>
                                          <p:attrName>style.visibility</p:attrName>
                                        </p:attrNameLst>
                                      </p:cBhvr>
                                      <p:to>
                                        <p:strVal val="visible"/>
                                      </p:to>
                                    </p:set>
                                    <p:animEffect transition="in" filter="wipe(left)">
                                      <p:cBhvr>
                                        <p:cTn id="24" dur="2000"/>
                                        <p:tgtEl>
                                          <p:spTgt spid="1039401"/>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1039409"/>
                                        </p:tgtEl>
                                        <p:attrNameLst>
                                          <p:attrName>style.visibility</p:attrName>
                                        </p:attrNameLst>
                                      </p:cBhvr>
                                      <p:to>
                                        <p:strVal val="visible"/>
                                      </p:to>
                                    </p:set>
                                    <p:animEffect transition="in" filter="wipe(left)">
                                      <p:cBhvr>
                                        <p:cTn id="28" dur="2000"/>
                                        <p:tgtEl>
                                          <p:spTgt spid="1039409"/>
                                        </p:tgtEl>
                                      </p:cBhvr>
                                    </p:animEffect>
                                  </p:childTnLst>
                                </p:cTn>
                              </p:par>
                            </p:childTnLst>
                          </p:cTn>
                        </p:par>
                        <p:par>
                          <p:cTn id="29" fill="hold">
                            <p:stCondLst>
                              <p:cond delay="4000"/>
                            </p:stCondLst>
                            <p:childTnLst>
                              <p:par>
                                <p:cTn id="30" presetID="22" presetClass="entr" presetSubtype="8" fill="hold" nodeType="afterEffect">
                                  <p:stCondLst>
                                    <p:cond delay="0"/>
                                  </p:stCondLst>
                                  <p:childTnLst>
                                    <p:set>
                                      <p:cBhvr>
                                        <p:cTn id="31" dur="1" fill="hold">
                                          <p:stCondLst>
                                            <p:cond delay="0"/>
                                          </p:stCondLst>
                                        </p:cTn>
                                        <p:tgtEl>
                                          <p:spTgt spid="1039410"/>
                                        </p:tgtEl>
                                        <p:attrNameLst>
                                          <p:attrName>style.visibility</p:attrName>
                                        </p:attrNameLst>
                                      </p:cBhvr>
                                      <p:to>
                                        <p:strVal val="visible"/>
                                      </p:to>
                                    </p:set>
                                    <p:animEffect transition="in" filter="wipe(left)">
                                      <p:cBhvr>
                                        <p:cTn id="32" dur="2000"/>
                                        <p:tgtEl>
                                          <p:spTgt spid="1039410"/>
                                        </p:tgtEl>
                                      </p:cBhvr>
                                    </p:animEffect>
                                  </p:childTnLst>
                                </p:cTn>
                              </p:par>
                            </p:childTnLst>
                          </p:cTn>
                        </p:par>
                        <p:par>
                          <p:cTn id="33" fill="hold">
                            <p:stCondLst>
                              <p:cond delay="6000"/>
                            </p:stCondLst>
                            <p:childTnLst>
                              <p:par>
                                <p:cTn id="34" presetID="22" presetClass="entr" presetSubtype="8" fill="hold" nodeType="afterEffect">
                                  <p:stCondLst>
                                    <p:cond delay="0"/>
                                  </p:stCondLst>
                                  <p:childTnLst>
                                    <p:set>
                                      <p:cBhvr>
                                        <p:cTn id="35" dur="1" fill="hold">
                                          <p:stCondLst>
                                            <p:cond delay="0"/>
                                          </p:stCondLst>
                                        </p:cTn>
                                        <p:tgtEl>
                                          <p:spTgt spid="1039411"/>
                                        </p:tgtEl>
                                        <p:attrNameLst>
                                          <p:attrName>style.visibility</p:attrName>
                                        </p:attrNameLst>
                                      </p:cBhvr>
                                      <p:to>
                                        <p:strVal val="visible"/>
                                      </p:to>
                                    </p:set>
                                    <p:animEffect transition="in" filter="wipe(left)">
                                      <p:cBhvr>
                                        <p:cTn id="36" dur="2000"/>
                                        <p:tgtEl>
                                          <p:spTgt spid="1039411"/>
                                        </p:tgtEl>
                                      </p:cBhvr>
                                    </p:animEffect>
                                  </p:childTnLst>
                                </p:cTn>
                              </p:par>
                            </p:childTnLst>
                          </p:cTn>
                        </p:par>
                        <p:par>
                          <p:cTn id="37" fill="hold">
                            <p:stCondLst>
                              <p:cond delay="8000"/>
                            </p:stCondLst>
                            <p:childTnLst>
                              <p:par>
                                <p:cTn id="38" presetID="22" presetClass="entr" presetSubtype="1" fill="hold" grpId="0" nodeType="afterEffect">
                                  <p:stCondLst>
                                    <p:cond delay="0"/>
                                  </p:stCondLst>
                                  <p:childTnLst>
                                    <p:set>
                                      <p:cBhvr>
                                        <p:cTn id="39" dur="1" fill="hold">
                                          <p:stCondLst>
                                            <p:cond delay="0"/>
                                          </p:stCondLst>
                                        </p:cTn>
                                        <p:tgtEl>
                                          <p:spTgt spid="1039415"/>
                                        </p:tgtEl>
                                        <p:attrNameLst>
                                          <p:attrName>style.visibility</p:attrName>
                                        </p:attrNameLst>
                                      </p:cBhvr>
                                      <p:to>
                                        <p:strVal val="visible"/>
                                      </p:to>
                                    </p:set>
                                    <p:animEffect transition="in" filter="wipe(up)">
                                      <p:cBhvr>
                                        <p:cTn id="40" dur="500"/>
                                        <p:tgtEl>
                                          <p:spTgt spid="10394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1039412"/>
                                        </p:tgtEl>
                                        <p:attrNameLst>
                                          <p:attrName>style.visibility</p:attrName>
                                        </p:attrNameLst>
                                      </p:cBhvr>
                                      <p:to>
                                        <p:strVal val="visible"/>
                                      </p:to>
                                    </p:set>
                                    <p:animEffect transition="in" filter="wipe(right)">
                                      <p:cBhvr>
                                        <p:cTn id="45" dur="500"/>
                                        <p:tgtEl>
                                          <p:spTgt spid="1039412"/>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039408"/>
                                        </p:tgtEl>
                                        <p:attrNameLst>
                                          <p:attrName>style.visibility</p:attrName>
                                        </p:attrNameLst>
                                      </p:cBhvr>
                                      <p:to>
                                        <p:strVal val="visible"/>
                                      </p:to>
                                    </p:set>
                                    <p:animEffect transition="in" filter="wipe(left)">
                                      <p:cBhvr>
                                        <p:cTn id="49" dur="500"/>
                                        <p:tgtEl>
                                          <p:spTgt spid="103940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039399"/>
                                        </p:tgtEl>
                                        <p:attrNameLst>
                                          <p:attrName>style.visibility</p:attrName>
                                        </p:attrNameLst>
                                      </p:cBhvr>
                                      <p:to>
                                        <p:strVal val="visible"/>
                                      </p:to>
                                    </p:set>
                                    <p:animEffect transition="in" filter="wipe(left)">
                                      <p:cBhvr>
                                        <p:cTn id="54" dur="500"/>
                                        <p:tgtEl>
                                          <p:spTgt spid="1039399"/>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039413"/>
                                        </p:tgtEl>
                                        <p:attrNameLst>
                                          <p:attrName>style.visibility</p:attrName>
                                        </p:attrNameLst>
                                      </p:cBhvr>
                                      <p:to>
                                        <p:strVal val="visible"/>
                                      </p:to>
                                    </p:set>
                                    <p:animEffect transition="in" filter="wipe(left)">
                                      <p:cBhvr>
                                        <p:cTn id="58" dur="500"/>
                                        <p:tgtEl>
                                          <p:spTgt spid="103941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nodeType="clickEffect">
                                  <p:stCondLst>
                                    <p:cond delay="0"/>
                                  </p:stCondLst>
                                  <p:childTnLst>
                                    <p:set>
                                      <p:cBhvr>
                                        <p:cTn id="62" dur="1" fill="hold">
                                          <p:stCondLst>
                                            <p:cond delay="0"/>
                                          </p:stCondLst>
                                        </p:cTn>
                                        <p:tgtEl>
                                          <p:spTgt spid="1039406"/>
                                        </p:tgtEl>
                                        <p:attrNameLst>
                                          <p:attrName>style.visibility</p:attrName>
                                        </p:attrNameLst>
                                      </p:cBhvr>
                                      <p:to>
                                        <p:strVal val="visible"/>
                                      </p:to>
                                    </p:set>
                                    <p:animEffect transition="in" filter="wipe(right)">
                                      <p:cBhvr>
                                        <p:cTn id="63" dur="500"/>
                                        <p:tgtEl>
                                          <p:spTgt spid="1039406"/>
                                        </p:tgtEl>
                                      </p:cBhvr>
                                    </p:animEffect>
                                  </p:childTnLst>
                                </p:cTn>
                              </p:par>
                            </p:childTnLst>
                          </p:cTn>
                        </p:par>
                        <p:par>
                          <p:cTn id="64" fill="hold">
                            <p:stCondLst>
                              <p:cond delay="500"/>
                            </p:stCondLst>
                            <p:childTnLst>
                              <p:par>
                                <p:cTn id="65" presetID="22" presetClass="entr" presetSubtype="2" fill="hold" grpId="0" nodeType="afterEffect">
                                  <p:stCondLst>
                                    <p:cond delay="0"/>
                                  </p:stCondLst>
                                  <p:childTnLst>
                                    <p:set>
                                      <p:cBhvr>
                                        <p:cTn id="66" dur="1" fill="hold">
                                          <p:stCondLst>
                                            <p:cond delay="0"/>
                                          </p:stCondLst>
                                        </p:cTn>
                                        <p:tgtEl>
                                          <p:spTgt spid="1039407"/>
                                        </p:tgtEl>
                                        <p:attrNameLst>
                                          <p:attrName>style.visibility</p:attrName>
                                        </p:attrNameLst>
                                      </p:cBhvr>
                                      <p:to>
                                        <p:strVal val="visible"/>
                                      </p:to>
                                    </p:set>
                                    <p:animEffect transition="in" filter="wipe(right)">
                                      <p:cBhvr>
                                        <p:cTn id="67" dur="500"/>
                                        <p:tgtEl>
                                          <p:spTgt spid="103940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039423"/>
                                        </p:tgtEl>
                                        <p:attrNameLst>
                                          <p:attrName>style.visibility</p:attrName>
                                        </p:attrNameLst>
                                      </p:cBhvr>
                                      <p:to>
                                        <p:strVal val="visible"/>
                                      </p:to>
                                    </p:set>
                                    <p:animEffect transition="in" filter="wipe(left)">
                                      <p:cBhvr>
                                        <p:cTn id="72" dur="500"/>
                                        <p:tgtEl>
                                          <p:spTgt spid="103942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039424"/>
                                        </p:tgtEl>
                                        <p:attrNameLst>
                                          <p:attrName>style.visibility</p:attrName>
                                        </p:attrNameLst>
                                      </p:cBhvr>
                                      <p:to>
                                        <p:strVal val="visible"/>
                                      </p:to>
                                    </p:set>
                                    <p:animEffect transition="in" filter="wipe(left)">
                                      <p:cBhvr>
                                        <p:cTn id="77" dur="500"/>
                                        <p:tgtEl>
                                          <p:spTgt spid="1039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405" grpId="0"/>
      <p:bldP spid="1039407" grpId="0"/>
      <p:bldP spid="1039408" grpId="0"/>
      <p:bldP spid="1039413" grpId="0" animBg="1"/>
      <p:bldP spid="1039415" grpId="0" animBg="1"/>
      <p:bldP spid="1039423" grpId="0" animBg="1"/>
      <p:bldP spid="10394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fld id="{DEB86401-07BF-4F91-8B9F-11D4B8838BED}" type="slidenum">
              <a:rPr lang="zh-CN" altLang="en-US" sz="1200" smtClean="0">
                <a:latin typeface="Garamond" panose="02020404030301010803" pitchFamily="18" charset="0"/>
              </a:rPr>
            </a:fld>
            <a:endParaRPr lang="en-US" altLang="zh-CN" sz="1200">
              <a:latin typeface="Garamond" panose="02020404030301010803" pitchFamily="18" charset="0"/>
            </a:endParaRPr>
          </a:p>
        </p:txBody>
      </p:sp>
      <p:sp>
        <p:nvSpPr>
          <p:cNvPr id="1037344" name="Rectangle 32" descr="小纸屑"/>
          <p:cNvSpPr>
            <a:spLocks noChangeArrowheads="1"/>
          </p:cNvSpPr>
          <p:nvPr/>
        </p:nvSpPr>
        <p:spPr bwMode="auto">
          <a:xfrm>
            <a:off x="3954463" y="2347913"/>
            <a:ext cx="546100" cy="2233612"/>
          </a:xfrm>
          <a:prstGeom prst="rect">
            <a:avLst/>
          </a:prstGeom>
          <a:blipFill dpi="0" rotWithShape="0">
            <a:blip r:embed="rId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endParaRPr lang="zh-CN" altLang="en-US" sz="2800">
              <a:latin typeface="宋体" panose="02010600030101010101" pitchFamily="2" charset="-122"/>
            </a:endParaRPr>
          </a:p>
        </p:txBody>
      </p:sp>
      <p:sp>
        <p:nvSpPr>
          <p:cNvPr id="1037350" name="Freeform 38"/>
          <p:cNvSpPr>
            <a:spLocks noChangeAspect="1"/>
          </p:cNvSpPr>
          <p:nvPr/>
        </p:nvSpPr>
        <p:spPr bwMode="auto">
          <a:xfrm>
            <a:off x="1052513" y="2797175"/>
            <a:ext cx="2105025" cy="2006600"/>
          </a:xfrm>
          <a:custGeom>
            <a:avLst/>
            <a:gdLst>
              <a:gd name="T0" fmla="*/ 2147483646 w 1326"/>
              <a:gd name="T1" fmla="*/ 2147483646 h 1264"/>
              <a:gd name="T2" fmla="*/ 2147483646 w 1326"/>
              <a:gd name="T3" fmla="*/ 2147483646 h 1264"/>
              <a:gd name="T4" fmla="*/ 2147483646 w 1326"/>
              <a:gd name="T5" fmla="*/ 2147483646 h 1264"/>
              <a:gd name="T6" fmla="*/ 2147483646 w 1326"/>
              <a:gd name="T7" fmla="*/ 2147483646 h 1264"/>
              <a:gd name="T8" fmla="*/ 2147483646 w 1326"/>
              <a:gd name="T9" fmla="*/ 2147483646 h 1264"/>
              <a:gd name="T10" fmla="*/ 2147483646 w 1326"/>
              <a:gd name="T11" fmla="*/ 2147483646 h 1264"/>
              <a:gd name="T12" fmla="*/ 2147483646 w 1326"/>
              <a:gd name="T13" fmla="*/ 2147483646 h 1264"/>
              <a:gd name="T14" fmla="*/ 2147483646 w 1326"/>
              <a:gd name="T15" fmla="*/ 2147483646 h 1264"/>
              <a:gd name="T16" fmla="*/ 0 w 1326"/>
              <a:gd name="T17" fmla="*/ 0 h 12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6"/>
              <a:gd name="T28" fmla="*/ 0 h 1264"/>
              <a:gd name="T29" fmla="*/ 1326 w 1326"/>
              <a:gd name="T30" fmla="*/ 1264 h 12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6" h="1264">
                <a:moveTo>
                  <a:pt x="1326" y="1264"/>
                </a:moveTo>
                <a:cubicBezTo>
                  <a:pt x="1309" y="1231"/>
                  <a:pt x="1261" y="1125"/>
                  <a:pt x="1226" y="1057"/>
                </a:cubicBezTo>
                <a:cubicBezTo>
                  <a:pt x="1191" y="989"/>
                  <a:pt x="1157" y="928"/>
                  <a:pt x="1116" y="855"/>
                </a:cubicBezTo>
                <a:cubicBezTo>
                  <a:pt x="1075" y="782"/>
                  <a:pt x="1022" y="685"/>
                  <a:pt x="980" y="617"/>
                </a:cubicBezTo>
                <a:cubicBezTo>
                  <a:pt x="938" y="549"/>
                  <a:pt x="915" y="510"/>
                  <a:pt x="864" y="450"/>
                </a:cubicBezTo>
                <a:cubicBezTo>
                  <a:pt x="813" y="390"/>
                  <a:pt x="737" y="308"/>
                  <a:pt x="672" y="255"/>
                </a:cubicBezTo>
                <a:cubicBezTo>
                  <a:pt x="607" y="202"/>
                  <a:pt x="547" y="168"/>
                  <a:pt x="471" y="132"/>
                </a:cubicBezTo>
                <a:cubicBezTo>
                  <a:pt x="395" y="96"/>
                  <a:pt x="295" y="58"/>
                  <a:pt x="216" y="36"/>
                </a:cubicBezTo>
                <a:cubicBezTo>
                  <a:pt x="137" y="14"/>
                  <a:pt x="45" y="7"/>
                  <a:pt x="0" y="0"/>
                </a:cubicBezTo>
              </a:path>
            </a:pathLst>
          </a:custGeom>
          <a:noFill/>
          <a:ln w="38100">
            <a:solidFill>
              <a:srgbClr val="008000"/>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grpSp>
        <p:nvGrpSpPr>
          <p:cNvPr id="2" name="Group 92"/>
          <p:cNvGrpSpPr/>
          <p:nvPr/>
        </p:nvGrpSpPr>
        <p:grpSpPr bwMode="auto">
          <a:xfrm>
            <a:off x="250825" y="2089150"/>
            <a:ext cx="4041775" cy="3836988"/>
            <a:chOff x="158" y="1316"/>
            <a:chExt cx="2546" cy="2417"/>
          </a:xfrm>
        </p:grpSpPr>
        <p:grpSp>
          <p:nvGrpSpPr>
            <p:cNvPr id="35888" name="Group 40"/>
            <p:cNvGrpSpPr/>
            <p:nvPr/>
          </p:nvGrpSpPr>
          <p:grpSpPr bwMode="auto">
            <a:xfrm>
              <a:off x="475" y="1479"/>
              <a:ext cx="2229" cy="2254"/>
              <a:chOff x="748" y="1280"/>
              <a:chExt cx="2229" cy="2254"/>
            </a:xfrm>
          </p:grpSpPr>
          <p:sp>
            <p:nvSpPr>
              <p:cNvPr id="35890" name="Freeform 41"/>
              <p:cNvSpPr>
                <a:spLocks noChangeAspect="1"/>
              </p:cNvSpPr>
              <p:nvPr/>
            </p:nvSpPr>
            <p:spPr bwMode="auto">
              <a:xfrm>
                <a:off x="757" y="1280"/>
                <a:ext cx="1" cy="2251"/>
              </a:xfrm>
              <a:custGeom>
                <a:avLst/>
                <a:gdLst>
                  <a:gd name="T0" fmla="*/ 0 w 1"/>
                  <a:gd name="T1" fmla="*/ 0 h 1970"/>
                  <a:gd name="T2" fmla="*/ 0 w 1"/>
                  <a:gd name="T3" fmla="*/ 24811 h 1970"/>
                  <a:gd name="T4" fmla="*/ 0 60000 65536"/>
                  <a:gd name="T5" fmla="*/ 0 60000 65536"/>
                  <a:gd name="T6" fmla="*/ 0 w 1"/>
                  <a:gd name="T7" fmla="*/ 0 h 1970"/>
                  <a:gd name="T8" fmla="*/ 1 w 1"/>
                  <a:gd name="T9" fmla="*/ 1970 h 1970"/>
                </a:gdLst>
                <a:ahLst/>
                <a:cxnLst>
                  <a:cxn ang="T4">
                    <a:pos x="T0" y="T1"/>
                  </a:cxn>
                  <a:cxn ang="T5">
                    <a:pos x="T2" y="T3"/>
                  </a:cxn>
                </a:cxnLst>
                <a:rect l="T6" t="T7" r="T8" b="T9"/>
                <a:pathLst>
                  <a:path w="1" h="1970">
                    <a:moveTo>
                      <a:pt x="0" y="0"/>
                    </a:moveTo>
                    <a:lnTo>
                      <a:pt x="0" y="1970"/>
                    </a:lnTo>
                  </a:path>
                </a:pathLst>
              </a:custGeom>
              <a:solidFill>
                <a:srgbClr val="008000"/>
              </a:solidFill>
              <a:ln w="19050">
                <a:solidFill>
                  <a:srgbClr val="000000"/>
                </a:solidFill>
                <a:miter lim="800000"/>
                <a:headEnd type="arrow" w="med" len="med"/>
                <a:tailEnd type="none" w="med" len="lg"/>
              </a:ln>
            </p:spPr>
            <p:txBody>
              <a:bodyPr wrap="none"/>
              <a:lstStyle/>
              <a:p>
                <a:endParaRPr lang="zh-CN" altLang="en-US"/>
              </a:p>
            </p:txBody>
          </p:sp>
          <p:sp>
            <p:nvSpPr>
              <p:cNvPr id="35891" name="Line 42"/>
              <p:cNvSpPr>
                <a:spLocks noChangeShapeType="1"/>
              </p:cNvSpPr>
              <p:nvPr/>
            </p:nvSpPr>
            <p:spPr bwMode="auto">
              <a:xfrm>
                <a:off x="765" y="3095"/>
                <a:ext cx="46" cy="0"/>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35892" name="Line 43"/>
              <p:cNvSpPr>
                <a:spLocks noChangeShapeType="1"/>
              </p:cNvSpPr>
              <p:nvPr/>
            </p:nvSpPr>
            <p:spPr bwMode="auto">
              <a:xfrm>
                <a:off x="765" y="2635"/>
                <a:ext cx="46" cy="0"/>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35893" name="Line 44"/>
              <p:cNvSpPr>
                <a:spLocks noChangeShapeType="1"/>
              </p:cNvSpPr>
              <p:nvPr/>
            </p:nvSpPr>
            <p:spPr bwMode="auto">
              <a:xfrm>
                <a:off x="765" y="2193"/>
                <a:ext cx="46" cy="0"/>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35894" name="Line 45"/>
              <p:cNvSpPr>
                <a:spLocks noChangeShapeType="1"/>
              </p:cNvSpPr>
              <p:nvPr/>
            </p:nvSpPr>
            <p:spPr bwMode="auto">
              <a:xfrm>
                <a:off x="759" y="1747"/>
                <a:ext cx="45" cy="0"/>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35895" name="Freeform 46"/>
              <p:cNvSpPr>
                <a:spLocks noChangeAspect="1"/>
              </p:cNvSpPr>
              <p:nvPr/>
            </p:nvSpPr>
            <p:spPr bwMode="auto">
              <a:xfrm>
                <a:off x="748" y="3531"/>
                <a:ext cx="2229" cy="3"/>
              </a:xfrm>
              <a:custGeom>
                <a:avLst/>
                <a:gdLst>
                  <a:gd name="T0" fmla="*/ 0 w 2229"/>
                  <a:gd name="T1" fmla="*/ 0 h 3"/>
                  <a:gd name="T2" fmla="*/ 2229 w 2229"/>
                  <a:gd name="T3" fmla="*/ 3 h 3"/>
                  <a:gd name="T4" fmla="*/ 0 60000 65536"/>
                  <a:gd name="T5" fmla="*/ 0 60000 65536"/>
                  <a:gd name="T6" fmla="*/ 0 w 2229"/>
                  <a:gd name="T7" fmla="*/ 0 h 3"/>
                  <a:gd name="T8" fmla="*/ 2229 w 2229"/>
                  <a:gd name="T9" fmla="*/ 3 h 3"/>
                </a:gdLst>
                <a:ahLst/>
                <a:cxnLst>
                  <a:cxn ang="T4">
                    <a:pos x="T0" y="T1"/>
                  </a:cxn>
                  <a:cxn ang="T5">
                    <a:pos x="T2" y="T3"/>
                  </a:cxn>
                </a:cxnLst>
                <a:rect l="T6" t="T7" r="T8" b="T9"/>
                <a:pathLst>
                  <a:path w="2229" h="3">
                    <a:moveTo>
                      <a:pt x="0" y="0"/>
                    </a:moveTo>
                    <a:lnTo>
                      <a:pt x="2229" y="3"/>
                    </a:lnTo>
                  </a:path>
                </a:pathLst>
              </a:custGeom>
              <a:noFill/>
              <a:ln w="19050">
                <a:solidFill>
                  <a:srgbClr val="000000"/>
                </a:solidFill>
                <a:miter lim="800000"/>
                <a:tailEnd type="stealth" w="med" len="lg"/>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35896" name="Line 47"/>
              <p:cNvSpPr>
                <a:spLocks noChangeShapeType="1"/>
              </p:cNvSpPr>
              <p:nvPr/>
            </p:nvSpPr>
            <p:spPr bwMode="auto">
              <a:xfrm>
                <a:off x="1224" y="3478"/>
                <a:ext cx="0" cy="53"/>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35897" name="Line 48"/>
              <p:cNvSpPr>
                <a:spLocks noChangeShapeType="1"/>
              </p:cNvSpPr>
              <p:nvPr/>
            </p:nvSpPr>
            <p:spPr bwMode="auto">
              <a:xfrm>
                <a:off x="2555" y="3478"/>
                <a:ext cx="0" cy="53"/>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grpSp>
        <p:sp>
          <p:nvSpPr>
            <p:cNvPr id="35889" name="Text Box 49"/>
            <p:cNvSpPr txBox="1">
              <a:spLocks noChangeArrowheads="1"/>
            </p:cNvSpPr>
            <p:nvPr/>
          </p:nvSpPr>
          <p:spPr bwMode="auto">
            <a:xfrm>
              <a:off x="158" y="1316"/>
              <a:ext cx="21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i="1">
                  <a:latin typeface="Times New Roman" panose="02020603050405020304" pitchFamily="18" charset="0"/>
                  <a:cs typeface="Times New Roman" panose="02020603050405020304" pitchFamily="18" charset="0"/>
                </a:rPr>
                <a:t>e</a:t>
              </a:r>
              <a:endParaRPr lang="en-US" altLang="zh-CN" sz="2800" i="1">
                <a:latin typeface="Times New Roman" panose="02020603050405020304" pitchFamily="18" charset="0"/>
                <a:cs typeface="Times New Roman" panose="02020603050405020304" pitchFamily="18" charset="0"/>
              </a:endParaRPr>
            </a:p>
          </p:txBody>
        </p:sp>
      </p:grpSp>
      <p:sp>
        <p:nvSpPr>
          <p:cNvPr id="1037362" name="Freeform 50"/>
          <p:cNvSpPr>
            <a:spLocks noChangeAspect="1"/>
          </p:cNvSpPr>
          <p:nvPr/>
        </p:nvSpPr>
        <p:spPr bwMode="auto">
          <a:xfrm>
            <a:off x="1052513" y="3922713"/>
            <a:ext cx="1433512" cy="482600"/>
          </a:xfrm>
          <a:custGeom>
            <a:avLst/>
            <a:gdLst>
              <a:gd name="T0" fmla="*/ 2147483646 w 903"/>
              <a:gd name="T1" fmla="*/ 2147483646 h 304"/>
              <a:gd name="T2" fmla="*/ 2147483646 w 903"/>
              <a:gd name="T3" fmla="*/ 2147483646 h 304"/>
              <a:gd name="T4" fmla="*/ 2147483646 w 903"/>
              <a:gd name="T5" fmla="*/ 2147483646 h 304"/>
              <a:gd name="T6" fmla="*/ 2147483646 w 903"/>
              <a:gd name="T7" fmla="*/ 2147483646 h 304"/>
              <a:gd name="T8" fmla="*/ 0 w 903"/>
              <a:gd name="T9" fmla="*/ 0 h 304"/>
              <a:gd name="T10" fmla="*/ 0 60000 65536"/>
              <a:gd name="T11" fmla="*/ 0 60000 65536"/>
              <a:gd name="T12" fmla="*/ 0 60000 65536"/>
              <a:gd name="T13" fmla="*/ 0 60000 65536"/>
              <a:gd name="T14" fmla="*/ 0 60000 65536"/>
              <a:gd name="T15" fmla="*/ 0 w 903"/>
              <a:gd name="T16" fmla="*/ 0 h 304"/>
              <a:gd name="T17" fmla="*/ 903 w 903"/>
              <a:gd name="T18" fmla="*/ 304 h 304"/>
            </a:gdLst>
            <a:ahLst/>
            <a:cxnLst>
              <a:cxn ang="T10">
                <a:pos x="T0" y="T1"/>
              </a:cxn>
              <a:cxn ang="T11">
                <a:pos x="T2" y="T3"/>
              </a:cxn>
              <a:cxn ang="T12">
                <a:pos x="T4" y="T5"/>
              </a:cxn>
              <a:cxn ang="T13">
                <a:pos x="T6" y="T7"/>
              </a:cxn>
              <a:cxn ang="T14">
                <a:pos x="T8" y="T9"/>
              </a:cxn>
            </a:cxnLst>
            <a:rect l="T15" t="T16" r="T17" b="T18"/>
            <a:pathLst>
              <a:path w="903" h="304">
                <a:moveTo>
                  <a:pt x="903" y="304"/>
                </a:moveTo>
                <a:cubicBezTo>
                  <a:pt x="873" y="297"/>
                  <a:pt x="782" y="279"/>
                  <a:pt x="723" y="265"/>
                </a:cubicBezTo>
                <a:cubicBezTo>
                  <a:pt x="664" y="251"/>
                  <a:pt x="630" y="247"/>
                  <a:pt x="549" y="220"/>
                </a:cubicBezTo>
                <a:cubicBezTo>
                  <a:pt x="468" y="193"/>
                  <a:pt x="325" y="137"/>
                  <a:pt x="234" y="100"/>
                </a:cubicBezTo>
                <a:cubicBezTo>
                  <a:pt x="143" y="63"/>
                  <a:pt x="49" y="21"/>
                  <a:pt x="0" y="0"/>
                </a:cubicBezTo>
              </a:path>
            </a:pathLst>
          </a:custGeom>
          <a:noFill/>
          <a:ln w="38100">
            <a:solidFill>
              <a:srgbClr val="A50021"/>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1037363" name="Freeform 51"/>
          <p:cNvSpPr>
            <a:spLocks noChangeAspect="1"/>
          </p:cNvSpPr>
          <p:nvPr/>
        </p:nvSpPr>
        <p:spPr bwMode="auto">
          <a:xfrm>
            <a:off x="1090613" y="3919538"/>
            <a:ext cx="2462212" cy="1677987"/>
          </a:xfrm>
          <a:custGeom>
            <a:avLst/>
            <a:gdLst>
              <a:gd name="T0" fmla="*/ 2147483646 w 1551"/>
              <a:gd name="T1" fmla="*/ 2147483646 h 1057"/>
              <a:gd name="T2" fmla="*/ 2147483646 w 1551"/>
              <a:gd name="T3" fmla="*/ 2147483646 h 1057"/>
              <a:gd name="T4" fmla="*/ 2147483646 w 1551"/>
              <a:gd name="T5" fmla="*/ 2147483646 h 1057"/>
              <a:gd name="T6" fmla="*/ 2147483646 w 1551"/>
              <a:gd name="T7" fmla="*/ 2147483646 h 1057"/>
              <a:gd name="T8" fmla="*/ 2147483646 w 1551"/>
              <a:gd name="T9" fmla="*/ 2147483646 h 1057"/>
              <a:gd name="T10" fmla="*/ 2147483646 w 1551"/>
              <a:gd name="T11" fmla="*/ 2147483646 h 1057"/>
              <a:gd name="T12" fmla="*/ 2147483646 w 1551"/>
              <a:gd name="T13" fmla="*/ 2147483646 h 1057"/>
              <a:gd name="T14" fmla="*/ 0 w 1551"/>
              <a:gd name="T15" fmla="*/ 0 h 1057"/>
              <a:gd name="T16" fmla="*/ 0 60000 65536"/>
              <a:gd name="T17" fmla="*/ 0 60000 65536"/>
              <a:gd name="T18" fmla="*/ 0 60000 65536"/>
              <a:gd name="T19" fmla="*/ 0 60000 65536"/>
              <a:gd name="T20" fmla="*/ 0 60000 65536"/>
              <a:gd name="T21" fmla="*/ 0 60000 65536"/>
              <a:gd name="T22" fmla="*/ 0 60000 65536"/>
              <a:gd name="T23" fmla="*/ 0 60000 65536"/>
              <a:gd name="T24" fmla="*/ 0 w 1551"/>
              <a:gd name="T25" fmla="*/ 0 h 1057"/>
              <a:gd name="T26" fmla="*/ 1551 w 1551"/>
              <a:gd name="T27" fmla="*/ 1057 h 10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1" h="1057">
                <a:moveTo>
                  <a:pt x="1551" y="1057"/>
                </a:moveTo>
                <a:cubicBezTo>
                  <a:pt x="1525" y="1006"/>
                  <a:pt x="1450" y="840"/>
                  <a:pt x="1395" y="748"/>
                </a:cubicBezTo>
                <a:cubicBezTo>
                  <a:pt x="1340" y="656"/>
                  <a:pt x="1274" y="568"/>
                  <a:pt x="1221" y="502"/>
                </a:cubicBezTo>
                <a:cubicBezTo>
                  <a:pt x="1168" y="436"/>
                  <a:pt x="1132" y="396"/>
                  <a:pt x="1074" y="352"/>
                </a:cubicBezTo>
                <a:cubicBezTo>
                  <a:pt x="1016" y="308"/>
                  <a:pt x="932" y="265"/>
                  <a:pt x="870" y="235"/>
                </a:cubicBezTo>
                <a:cubicBezTo>
                  <a:pt x="808" y="205"/>
                  <a:pt x="776" y="196"/>
                  <a:pt x="705" y="172"/>
                </a:cubicBezTo>
                <a:cubicBezTo>
                  <a:pt x="634" y="148"/>
                  <a:pt x="561" y="122"/>
                  <a:pt x="444" y="93"/>
                </a:cubicBezTo>
                <a:cubicBezTo>
                  <a:pt x="327" y="64"/>
                  <a:pt x="92" y="19"/>
                  <a:pt x="0" y="0"/>
                </a:cubicBezTo>
              </a:path>
            </a:pathLst>
          </a:custGeom>
          <a:noFill/>
          <a:ln w="38100">
            <a:solidFill>
              <a:srgbClr val="A50021"/>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1037364" name="Freeform 52"/>
          <p:cNvSpPr>
            <a:spLocks noChangeAspect="1"/>
          </p:cNvSpPr>
          <p:nvPr/>
        </p:nvSpPr>
        <p:spPr bwMode="auto">
          <a:xfrm>
            <a:off x="1893888" y="1962150"/>
            <a:ext cx="601662" cy="1343025"/>
          </a:xfrm>
          <a:custGeom>
            <a:avLst/>
            <a:gdLst>
              <a:gd name="T0" fmla="*/ 2147483646 w 379"/>
              <a:gd name="T1" fmla="*/ 2147483646 h 846"/>
              <a:gd name="T2" fmla="*/ 0 w 379"/>
              <a:gd name="T3" fmla="*/ 0 h 846"/>
              <a:gd name="T4" fmla="*/ 0 60000 65536"/>
              <a:gd name="T5" fmla="*/ 0 60000 65536"/>
              <a:gd name="T6" fmla="*/ 0 w 379"/>
              <a:gd name="T7" fmla="*/ 0 h 846"/>
              <a:gd name="T8" fmla="*/ 379 w 379"/>
              <a:gd name="T9" fmla="*/ 846 h 846"/>
            </a:gdLst>
            <a:ahLst/>
            <a:cxnLst>
              <a:cxn ang="T4">
                <a:pos x="T0" y="T1"/>
              </a:cxn>
              <a:cxn ang="T5">
                <a:pos x="T2" y="T3"/>
              </a:cxn>
            </a:cxnLst>
            <a:rect l="T6" t="T7" r="T8" b="T9"/>
            <a:pathLst>
              <a:path w="379" h="846">
                <a:moveTo>
                  <a:pt x="379" y="846"/>
                </a:moveTo>
                <a:lnTo>
                  <a:pt x="0" y="0"/>
                </a:lnTo>
              </a:path>
            </a:pathLst>
          </a:custGeom>
          <a:noFill/>
          <a:ln w="38100">
            <a:solidFill>
              <a:srgbClr val="008000"/>
            </a:solidFill>
            <a:prstDash val="sysDot"/>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1037365" name="Freeform 53"/>
          <p:cNvSpPr>
            <a:spLocks noChangeAspect="1"/>
          </p:cNvSpPr>
          <p:nvPr/>
        </p:nvSpPr>
        <p:spPr bwMode="auto">
          <a:xfrm>
            <a:off x="1030288" y="2781300"/>
            <a:ext cx="1470025" cy="531813"/>
          </a:xfrm>
          <a:custGeom>
            <a:avLst/>
            <a:gdLst>
              <a:gd name="T0" fmla="*/ 2147483646 w 926"/>
              <a:gd name="T1" fmla="*/ 2147483646 h 335"/>
              <a:gd name="T2" fmla="*/ 2147483646 w 926"/>
              <a:gd name="T3" fmla="*/ 2147483646 h 335"/>
              <a:gd name="T4" fmla="*/ 2147483646 w 926"/>
              <a:gd name="T5" fmla="*/ 2147483646 h 335"/>
              <a:gd name="T6" fmla="*/ 2147483646 w 926"/>
              <a:gd name="T7" fmla="*/ 2147483646 h 335"/>
              <a:gd name="T8" fmla="*/ 2147483646 w 926"/>
              <a:gd name="T9" fmla="*/ 2147483646 h 335"/>
              <a:gd name="T10" fmla="*/ 0 w 926"/>
              <a:gd name="T11" fmla="*/ 0 h 335"/>
              <a:gd name="T12" fmla="*/ 0 60000 65536"/>
              <a:gd name="T13" fmla="*/ 0 60000 65536"/>
              <a:gd name="T14" fmla="*/ 0 60000 65536"/>
              <a:gd name="T15" fmla="*/ 0 60000 65536"/>
              <a:gd name="T16" fmla="*/ 0 60000 65536"/>
              <a:gd name="T17" fmla="*/ 0 60000 65536"/>
              <a:gd name="T18" fmla="*/ 0 w 926"/>
              <a:gd name="T19" fmla="*/ 0 h 335"/>
              <a:gd name="T20" fmla="*/ 926 w 926"/>
              <a:gd name="T21" fmla="*/ 335 h 335"/>
            </a:gdLst>
            <a:ahLst/>
            <a:cxnLst>
              <a:cxn ang="T12">
                <a:pos x="T0" y="T1"/>
              </a:cxn>
              <a:cxn ang="T13">
                <a:pos x="T2" y="T3"/>
              </a:cxn>
              <a:cxn ang="T14">
                <a:pos x="T4" y="T5"/>
              </a:cxn>
              <a:cxn ang="T15">
                <a:pos x="T6" y="T7"/>
              </a:cxn>
              <a:cxn ang="T16">
                <a:pos x="T8" y="T9"/>
              </a:cxn>
              <a:cxn ang="T17">
                <a:pos x="T10" y="T11"/>
              </a:cxn>
            </a:cxnLst>
            <a:rect l="T18" t="T19" r="T20" b="T21"/>
            <a:pathLst>
              <a:path w="926" h="335">
                <a:moveTo>
                  <a:pt x="926" y="335"/>
                </a:moveTo>
                <a:cubicBezTo>
                  <a:pt x="893" y="331"/>
                  <a:pt x="781" y="319"/>
                  <a:pt x="723" y="309"/>
                </a:cubicBezTo>
                <a:cubicBezTo>
                  <a:pt x="665" y="299"/>
                  <a:pt x="626" y="289"/>
                  <a:pt x="575" y="275"/>
                </a:cubicBezTo>
                <a:cubicBezTo>
                  <a:pt x="524" y="261"/>
                  <a:pt x="469" y="243"/>
                  <a:pt x="416" y="224"/>
                </a:cubicBezTo>
                <a:cubicBezTo>
                  <a:pt x="363" y="205"/>
                  <a:pt x="323" y="195"/>
                  <a:pt x="254" y="158"/>
                </a:cubicBezTo>
                <a:cubicBezTo>
                  <a:pt x="185" y="121"/>
                  <a:pt x="53" y="33"/>
                  <a:pt x="0" y="0"/>
                </a:cubicBezTo>
              </a:path>
            </a:pathLst>
          </a:custGeom>
          <a:noFill/>
          <a:ln w="38100">
            <a:solidFill>
              <a:srgbClr val="008000"/>
            </a:solidFill>
            <a:prstDash val="sysDot"/>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1037366" name="Freeform 54"/>
          <p:cNvSpPr/>
          <p:nvPr/>
        </p:nvSpPr>
        <p:spPr bwMode="auto">
          <a:xfrm>
            <a:off x="1881188" y="1916113"/>
            <a:ext cx="1169987" cy="2570162"/>
          </a:xfrm>
          <a:custGeom>
            <a:avLst/>
            <a:gdLst>
              <a:gd name="T0" fmla="*/ 2147483646 w 737"/>
              <a:gd name="T1" fmla="*/ 2147483646 h 1619"/>
              <a:gd name="T2" fmla="*/ 0 w 737"/>
              <a:gd name="T3" fmla="*/ 0 h 1619"/>
              <a:gd name="T4" fmla="*/ 0 60000 65536"/>
              <a:gd name="T5" fmla="*/ 0 60000 65536"/>
              <a:gd name="T6" fmla="*/ 0 w 737"/>
              <a:gd name="T7" fmla="*/ 0 h 1619"/>
              <a:gd name="T8" fmla="*/ 737 w 737"/>
              <a:gd name="T9" fmla="*/ 1619 h 1619"/>
            </a:gdLst>
            <a:ahLst/>
            <a:cxnLst>
              <a:cxn ang="T4">
                <a:pos x="T0" y="T1"/>
              </a:cxn>
              <a:cxn ang="T5">
                <a:pos x="T2" y="T3"/>
              </a:cxn>
            </a:cxnLst>
            <a:rect l="T6" t="T7" r="T8" b="T9"/>
            <a:pathLst>
              <a:path w="737" h="1619">
                <a:moveTo>
                  <a:pt x="737" y="1619"/>
                </a:moveTo>
                <a:lnTo>
                  <a:pt x="0" y="0"/>
                </a:lnTo>
              </a:path>
            </a:pathLst>
          </a:custGeom>
          <a:noFill/>
          <a:ln w="38100">
            <a:solidFill>
              <a:srgbClr val="A50021"/>
            </a:solidFill>
            <a:round/>
          </a:ln>
          <a:extLst>
            <a:ext uri="{909E8E84-426E-40DD-AFC4-6F175D3DCCD1}">
              <a14:hiddenFill xmlns:a14="http://schemas.microsoft.com/office/drawing/2010/main">
                <a:solidFill>
                  <a:srgbClr val="FFFFFF"/>
                </a:solidFill>
              </a14:hiddenFill>
            </a:ext>
          </a:extLst>
        </p:spPr>
        <p:txBody>
          <a:bodyPr wrap="none">
            <a:spAutoFit/>
          </a:bodyPr>
          <a:lstStyle/>
          <a:p>
            <a:endParaRPr lang="zh-CN" altLang="en-US"/>
          </a:p>
        </p:txBody>
      </p:sp>
      <p:graphicFrame>
        <p:nvGraphicFramePr>
          <p:cNvPr id="1037367" name="Object 2"/>
          <p:cNvGraphicFramePr>
            <a:graphicFrameLocks noChangeAspect="1"/>
          </p:cNvGraphicFramePr>
          <p:nvPr/>
        </p:nvGraphicFramePr>
        <p:xfrm>
          <a:off x="1835150" y="1700213"/>
          <a:ext cx="390525" cy="431800"/>
        </p:xfrm>
        <a:graphic>
          <a:graphicData uri="http://schemas.openxmlformats.org/presentationml/2006/ole">
            <mc:AlternateContent xmlns:mc="http://schemas.openxmlformats.org/markup-compatibility/2006">
              <mc:Choice xmlns:v="urn:schemas-microsoft-com:vml" Requires="v">
                <p:oleObj spid="_x0000_s36119" name="Equation" r:id="rId2" imgW="63500" imgH="88900" progId="Equation.3">
                  <p:embed/>
                </p:oleObj>
              </mc:Choice>
              <mc:Fallback>
                <p:oleObj name="Equation" r:id="rId2" imgW="63500" imgH="889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700213"/>
                        <a:ext cx="3905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7368" name="Object 3"/>
          <p:cNvGraphicFramePr>
            <a:graphicFrameLocks noChangeAspect="1"/>
          </p:cNvGraphicFramePr>
          <p:nvPr/>
        </p:nvGraphicFramePr>
        <p:xfrm>
          <a:off x="2625725" y="3068638"/>
          <a:ext cx="314325" cy="503237"/>
        </p:xfrm>
        <a:graphic>
          <a:graphicData uri="http://schemas.openxmlformats.org/presentationml/2006/ole">
            <mc:AlternateContent xmlns:mc="http://schemas.openxmlformats.org/markup-compatibility/2006">
              <mc:Choice xmlns:v="urn:schemas-microsoft-com:vml" Requires="v">
                <p:oleObj spid="_x0000_s36120" name="Equation" r:id="rId4" imgW="63500" imgH="139700" progId="Equation.3">
                  <p:embed/>
                </p:oleObj>
              </mc:Choice>
              <mc:Fallback>
                <p:oleObj name="Equation" r:id="rId4" imgW="63500" imgH="1397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5725" y="3068638"/>
                        <a:ext cx="31432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7369" name="Object 4"/>
          <p:cNvGraphicFramePr>
            <a:graphicFrameLocks noChangeAspect="1"/>
          </p:cNvGraphicFramePr>
          <p:nvPr/>
        </p:nvGraphicFramePr>
        <p:xfrm>
          <a:off x="969963" y="2420938"/>
          <a:ext cx="465137" cy="503237"/>
        </p:xfrm>
        <a:graphic>
          <a:graphicData uri="http://schemas.openxmlformats.org/presentationml/2006/ole">
            <mc:AlternateContent xmlns:mc="http://schemas.openxmlformats.org/markup-compatibility/2006">
              <mc:Choice xmlns:v="urn:schemas-microsoft-com:vml" Requires="v">
                <p:oleObj spid="_x0000_s36121" name="Equation" r:id="rId6" imgW="114300" imgH="139700" progId="Equation.3">
                  <p:embed/>
                </p:oleObj>
              </mc:Choice>
              <mc:Fallback>
                <p:oleObj name="Equation" r:id="rId6" imgW="114300" imgH="1397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9963" y="2420938"/>
                        <a:ext cx="46513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7370" name="Object 5"/>
          <p:cNvGraphicFramePr>
            <a:graphicFrameLocks noChangeAspect="1"/>
          </p:cNvGraphicFramePr>
          <p:nvPr/>
        </p:nvGraphicFramePr>
        <p:xfrm>
          <a:off x="3203575" y="4581525"/>
          <a:ext cx="374650" cy="523875"/>
        </p:xfrm>
        <a:graphic>
          <a:graphicData uri="http://schemas.openxmlformats.org/presentationml/2006/ole">
            <mc:AlternateContent xmlns:mc="http://schemas.openxmlformats.org/markup-compatibility/2006">
              <mc:Choice xmlns:v="urn:schemas-microsoft-com:vml" Requires="v">
                <p:oleObj spid="_x0000_s36122" name="Equation" r:id="rId8" imgW="63500" imgH="139700" progId="Equation.DSMT4">
                  <p:embed/>
                </p:oleObj>
              </mc:Choice>
              <mc:Fallback>
                <p:oleObj name="Equation" r:id="rId8" imgW="63500" imgH="1397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3575" y="4581525"/>
                        <a:ext cx="3746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7371" name="Object 6"/>
          <p:cNvGraphicFramePr>
            <a:graphicFrameLocks noChangeAspect="1"/>
          </p:cNvGraphicFramePr>
          <p:nvPr/>
        </p:nvGraphicFramePr>
        <p:xfrm>
          <a:off x="1835150" y="2636838"/>
          <a:ext cx="431800" cy="493712"/>
        </p:xfrm>
        <a:graphic>
          <a:graphicData uri="http://schemas.openxmlformats.org/presentationml/2006/ole">
            <mc:AlternateContent xmlns:mc="http://schemas.openxmlformats.org/markup-compatibility/2006">
              <mc:Choice xmlns:v="urn:schemas-microsoft-com:vml" Requires="v">
                <p:oleObj spid="_x0000_s36123" name="Equation" r:id="rId10" imgW="50800" imgH="88900" progId="Equation.3">
                  <p:embed/>
                </p:oleObj>
              </mc:Choice>
              <mc:Fallback>
                <p:oleObj name="Equation" r:id="rId10" imgW="50800" imgH="8890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35150" y="2636838"/>
                        <a:ext cx="4318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7372" name="Object 7"/>
          <p:cNvGraphicFramePr>
            <a:graphicFrameLocks noChangeAspect="1"/>
          </p:cNvGraphicFramePr>
          <p:nvPr/>
        </p:nvGraphicFramePr>
        <p:xfrm>
          <a:off x="3059113" y="4221163"/>
          <a:ext cx="347662" cy="503237"/>
        </p:xfrm>
        <a:graphic>
          <a:graphicData uri="http://schemas.openxmlformats.org/presentationml/2006/ole">
            <mc:AlternateContent xmlns:mc="http://schemas.openxmlformats.org/markup-compatibility/2006">
              <mc:Choice xmlns:v="urn:schemas-microsoft-com:vml" Requires="v">
                <p:oleObj spid="_x0000_s36124" name="Equation" r:id="rId12" imgW="50800" imgH="114300" progId="Equation.DSMT4">
                  <p:embed/>
                </p:oleObj>
              </mc:Choice>
              <mc:Fallback>
                <p:oleObj name="Equation" r:id="rId12" imgW="50800" imgH="114300" progId="Equation.DSMT4">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59113" y="4221163"/>
                        <a:ext cx="347662"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7373" name="Object 8"/>
          <p:cNvGraphicFramePr>
            <a:graphicFrameLocks noChangeAspect="1"/>
          </p:cNvGraphicFramePr>
          <p:nvPr/>
        </p:nvGraphicFramePr>
        <p:xfrm>
          <a:off x="1835150" y="3644900"/>
          <a:ext cx="385763" cy="503238"/>
        </p:xfrm>
        <a:graphic>
          <a:graphicData uri="http://schemas.openxmlformats.org/presentationml/2006/ole">
            <mc:AlternateContent xmlns:mc="http://schemas.openxmlformats.org/markup-compatibility/2006">
              <mc:Choice xmlns:v="urn:schemas-microsoft-com:vml" Requires="v">
                <p:oleObj spid="_x0000_s36125" name="Equation" r:id="rId14" imgW="63500" imgH="114300" progId="Equation.DSMT4">
                  <p:embed/>
                </p:oleObj>
              </mc:Choice>
              <mc:Fallback>
                <p:oleObj name="Equation" r:id="rId14" imgW="63500" imgH="114300" progId="Equation.DSMT4">
                  <p:embed/>
                  <p:pic>
                    <p:nvPicPr>
                      <p:cNvPr id="0"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35150" y="3644900"/>
                        <a:ext cx="385763"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7374" name="Rectangle 62"/>
          <p:cNvSpPr>
            <a:spLocks noChangeArrowheads="1"/>
          </p:cNvSpPr>
          <p:nvPr/>
        </p:nvSpPr>
        <p:spPr bwMode="auto">
          <a:xfrm>
            <a:off x="5724525" y="2133600"/>
            <a:ext cx="3343275" cy="1016000"/>
          </a:xfrm>
          <a:prstGeom prst="rect">
            <a:avLst/>
          </a:prstGeom>
          <a:noFill/>
          <a:ln w="38100" cap="rnd">
            <a:solidFill>
              <a:srgbClr val="FF6600"/>
            </a:solidFill>
            <a:prstDash val="sysDot"/>
            <a:miter lim="800000"/>
            <a:headEnd type="none" w="med" len="lg"/>
            <a:tailEnd type="none" w="med" len="lg"/>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a:solidFill>
                  <a:srgbClr val="0000FF"/>
                </a:solidFill>
                <a:latin typeface="Times New Roman" panose="02020603050405020304" pitchFamily="18" charset="0"/>
              </a:rPr>
              <a:t>ab </a:t>
            </a:r>
            <a:r>
              <a:rPr lang="en-US" altLang="zh-CN">
                <a:solidFill>
                  <a:srgbClr val="0000FF"/>
                </a:solidFill>
              </a:rPr>
              <a:t>  </a:t>
            </a:r>
            <a:r>
              <a:rPr lang="en-US" altLang="zh-CN">
                <a:solidFill>
                  <a:srgbClr val="0000FF"/>
                </a:solidFill>
                <a:latin typeface="Times New Roman" panose="02020603050405020304" pitchFamily="18" charset="0"/>
              </a:rPr>
              <a:t>——</a:t>
            </a:r>
            <a:r>
              <a:rPr lang="en-US" altLang="zh-CN">
                <a:solidFill>
                  <a:srgbClr val="0000FF"/>
                </a:solidFill>
              </a:rPr>
              <a:t> </a:t>
            </a:r>
            <a:r>
              <a:rPr lang="zh-CN" altLang="en-US">
                <a:solidFill>
                  <a:srgbClr val="0000FF"/>
                </a:solidFill>
              </a:rPr>
              <a:t>上覆土沉积</a:t>
            </a:r>
            <a:endParaRPr lang="zh-CN" altLang="en-US">
              <a:solidFill>
                <a:srgbClr val="0000FF"/>
              </a:solidFill>
            </a:endParaRPr>
          </a:p>
          <a:p>
            <a:r>
              <a:rPr lang="en-US" altLang="zh-CN">
                <a:solidFill>
                  <a:srgbClr val="0000FF"/>
                </a:solidFill>
                <a:latin typeface="Times New Roman" panose="02020603050405020304" pitchFamily="18" charset="0"/>
              </a:rPr>
              <a:t>bb’</a:t>
            </a:r>
            <a:r>
              <a:rPr lang="en-US" altLang="zh-CN">
                <a:solidFill>
                  <a:srgbClr val="0000FF"/>
                </a:solidFill>
              </a:rPr>
              <a:t>  </a:t>
            </a:r>
            <a:r>
              <a:rPr lang="en-US" altLang="zh-CN">
                <a:solidFill>
                  <a:srgbClr val="0000FF"/>
                </a:solidFill>
                <a:latin typeface="Times New Roman" panose="02020603050405020304" pitchFamily="18" charset="0"/>
              </a:rPr>
              <a:t>——</a:t>
            </a:r>
            <a:r>
              <a:rPr lang="en-US" altLang="zh-CN">
                <a:solidFill>
                  <a:srgbClr val="0000FF"/>
                </a:solidFill>
              </a:rPr>
              <a:t> </a:t>
            </a:r>
            <a:r>
              <a:rPr lang="zh-CN" altLang="en-US">
                <a:solidFill>
                  <a:srgbClr val="0000FF"/>
                </a:solidFill>
              </a:rPr>
              <a:t>取样（取出地面）</a:t>
            </a:r>
            <a:endParaRPr lang="zh-CN" altLang="en-US">
              <a:solidFill>
                <a:srgbClr val="0000FF"/>
              </a:solidFill>
            </a:endParaRPr>
          </a:p>
          <a:p>
            <a:r>
              <a:rPr lang="en-US" altLang="zh-CN">
                <a:solidFill>
                  <a:srgbClr val="0000FF"/>
                </a:solidFill>
                <a:latin typeface="Times New Roman" panose="02020603050405020304" pitchFamily="18" charset="0"/>
              </a:rPr>
              <a:t>b’cd  ——</a:t>
            </a:r>
            <a:r>
              <a:rPr lang="en-US" altLang="zh-CN">
                <a:solidFill>
                  <a:srgbClr val="0000FF"/>
                </a:solidFill>
              </a:rPr>
              <a:t> </a:t>
            </a:r>
            <a:r>
              <a:rPr lang="zh-CN" altLang="en-US">
                <a:solidFill>
                  <a:srgbClr val="0000FF"/>
                </a:solidFill>
              </a:rPr>
              <a:t>室内试验</a:t>
            </a:r>
            <a:endParaRPr lang="zh-CN" altLang="en-US">
              <a:solidFill>
                <a:srgbClr val="0000FF"/>
              </a:solidFill>
            </a:endParaRPr>
          </a:p>
        </p:txBody>
      </p:sp>
      <p:sp>
        <p:nvSpPr>
          <p:cNvPr id="1037376" name="Text Box 64"/>
          <p:cNvSpPr txBox="1">
            <a:spLocks noChangeArrowheads="1"/>
          </p:cNvSpPr>
          <p:nvPr/>
        </p:nvSpPr>
        <p:spPr bwMode="auto">
          <a:xfrm>
            <a:off x="5795963" y="1557338"/>
            <a:ext cx="24479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600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a:solidFill>
                  <a:srgbClr val="008000"/>
                </a:solidFill>
              </a:rPr>
              <a:t>历史上无卸载：</a:t>
            </a:r>
            <a:endParaRPr lang="zh-CN" altLang="en-US" sz="2400">
              <a:solidFill>
                <a:srgbClr val="008000"/>
              </a:solidFill>
            </a:endParaRPr>
          </a:p>
        </p:txBody>
      </p:sp>
      <p:sp>
        <p:nvSpPr>
          <p:cNvPr id="1037377" name="Text Box 65"/>
          <p:cNvSpPr txBox="1">
            <a:spLocks noChangeArrowheads="1"/>
          </p:cNvSpPr>
          <p:nvPr/>
        </p:nvSpPr>
        <p:spPr bwMode="auto">
          <a:xfrm>
            <a:off x="5795963" y="3357563"/>
            <a:ext cx="237648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600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a:solidFill>
                  <a:srgbClr val="008000"/>
                </a:solidFill>
              </a:rPr>
              <a:t>历史上有卸载：</a:t>
            </a:r>
            <a:endParaRPr lang="zh-CN" altLang="en-US" sz="2400">
              <a:solidFill>
                <a:srgbClr val="008000"/>
              </a:solidFill>
            </a:endParaRPr>
          </a:p>
        </p:txBody>
      </p:sp>
      <p:sp>
        <p:nvSpPr>
          <p:cNvPr id="1037378" name="Rectangle 66"/>
          <p:cNvSpPr>
            <a:spLocks noChangeArrowheads="1"/>
          </p:cNvSpPr>
          <p:nvPr/>
        </p:nvSpPr>
        <p:spPr bwMode="auto">
          <a:xfrm>
            <a:off x="5724525" y="3933825"/>
            <a:ext cx="3343275" cy="1323975"/>
          </a:xfrm>
          <a:prstGeom prst="rect">
            <a:avLst/>
          </a:prstGeom>
          <a:noFill/>
          <a:ln w="38100" cap="rnd">
            <a:solidFill>
              <a:srgbClr val="FF6600"/>
            </a:solidFill>
            <a:prstDash val="sysDot"/>
            <a:miter lim="800000"/>
            <a:headEnd type="none" w="med" len="lg"/>
            <a:tailEnd type="none" w="med" len="lg"/>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a:solidFill>
                  <a:srgbClr val="A50021"/>
                </a:solidFill>
                <a:latin typeface="Times New Roman" panose="02020603050405020304" pitchFamily="18" charset="0"/>
              </a:rPr>
              <a:t>af      —— </a:t>
            </a:r>
            <a:r>
              <a:rPr lang="zh-CN" altLang="en-US">
                <a:solidFill>
                  <a:srgbClr val="A50021"/>
                </a:solidFill>
                <a:latin typeface="Times New Roman" panose="02020603050405020304" pitchFamily="18" charset="0"/>
              </a:rPr>
              <a:t>上覆土沉积</a:t>
            </a:r>
            <a:endParaRPr lang="zh-CN" altLang="en-US">
              <a:solidFill>
                <a:srgbClr val="A50021"/>
              </a:solidFill>
              <a:latin typeface="Times New Roman" panose="02020603050405020304" pitchFamily="18" charset="0"/>
            </a:endParaRPr>
          </a:p>
          <a:p>
            <a:r>
              <a:rPr lang="en-US" altLang="zh-CN">
                <a:solidFill>
                  <a:srgbClr val="A50021"/>
                </a:solidFill>
                <a:latin typeface="Times New Roman" panose="02020603050405020304" pitchFamily="18" charset="0"/>
              </a:rPr>
              <a:t>ff'</a:t>
            </a:r>
            <a:r>
              <a:rPr lang="en-US" altLang="zh-CN" sz="1600">
                <a:solidFill>
                  <a:srgbClr val="A50021"/>
                </a:solidFill>
                <a:latin typeface="Times New Roman" panose="02020603050405020304" pitchFamily="18" charset="0"/>
              </a:rPr>
              <a:t>       </a:t>
            </a:r>
            <a:r>
              <a:rPr lang="en-US" altLang="zh-CN">
                <a:solidFill>
                  <a:srgbClr val="A50021"/>
                </a:solidFill>
                <a:latin typeface="Times New Roman" panose="02020603050405020304" pitchFamily="18" charset="0"/>
              </a:rPr>
              <a:t>—— </a:t>
            </a:r>
            <a:r>
              <a:rPr lang="zh-CN" altLang="en-US">
                <a:solidFill>
                  <a:srgbClr val="A50021"/>
                </a:solidFill>
                <a:latin typeface="Times New Roman" panose="02020603050405020304" pitchFamily="18" charset="0"/>
              </a:rPr>
              <a:t>剥蚀</a:t>
            </a:r>
            <a:endParaRPr lang="zh-CN" altLang="en-US">
              <a:solidFill>
                <a:srgbClr val="A50021"/>
              </a:solidFill>
              <a:latin typeface="Times New Roman" panose="02020603050405020304" pitchFamily="18" charset="0"/>
            </a:endParaRPr>
          </a:p>
          <a:p>
            <a:r>
              <a:rPr lang="en-US" altLang="zh-CN">
                <a:solidFill>
                  <a:srgbClr val="A50021"/>
                </a:solidFill>
                <a:latin typeface="Times New Roman" panose="02020603050405020304" pitchFamily="18" charset="0"/>
              </a:rPr>
              <a:t>f‘f''  —— </a:t>
            </a:r>
            <a:r>
              <a:rPr lang="zh-CN" altLang="en-US">
                <a:solidFill>
                  <a:srgbClr val="A50021"/>
                </a:solidFill>
                <a:latin typeface="Times New Roman" panose="02020603050405020304" pitchFamily="18" charset="0"/>
              </a:rPr>
              <a:t>取样（取出地面）</a:t>
            </a:r>
            <a:endParaRPr lang="zh-CN" altLang="en-US">
              <a:solidFill>
                <a:srgbClr val="A50021"/>
              </a:solidFill>
              <a:latin typeface="Times New Roman" panose="02020603050405020304" pitchFamily="18" charset="0"/>
            </a:endParaRPr>
          </a:p>
          <a:p>
            <a:r>
              <a:rPr lang="en-US" altLang="zh-CN">
                <a:solidFill>
                  <a:srgbClr val="A50021"/>
                </a:solidFill>
                <a:latin typeface="Times New Roman" panose="02020603050405020304" pitchFamily="18" charset="0"/>
              </a:rPr>
              <a:t>f''gh  —— </a:t>
            </a:r>
            <a:r>
              <a:rPr lang="zh-CN" altLang="en-US">
                <a:solidFill>
                  <a:srgbClr val="A50021"/>
                </a:solidFill>
                <a:latin typeface="Times New Roman" panose="02020603050405020304" pitchFamily="18" charset="0"/>
              </a:rPr>
              <a:t>室内试验</a:t>
            </a:r>
            <a:endParaRPr lang="zh-CN" altLang="en-US">
              <a:solidFill>
                <a:srgbClr val="A50021"/>
              </a:solidFill>
              <a:latin typeface="Times New Roman" panose="02020603050405020304" pitchFamily="18" charset="0"/>
            </a:endParaRPr>
          </a:p>
        </p:txBody>
      </p:sp>
      <p:sp>
        <p:nvSpPr>
          <p:cNvPr id="1037379" name="Line 67"/>
          <p:cNvSpPr>
            <a:spLocks noChangeShapeType="1"/>
          </p:cNvSpPr>
          <p:nvPr/>
        </p:nvSpPr>
        <p:spPr bwMode="auto">
          <a:xfrm>
            <a:off x="2497138" y="1916113"/>
            <a:ext cx="0" cy="4032250"/>
          </a:xfrm>
          <a:prstGeom prst="line">
            <a:avLst/>
          </a:prstGeom>
          <a:noFill/>
          <a:ln w="9525">
            <a:solidFill>
              <a:srgbClr val="008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037381" name="Line 69"/>
          <p:cNvSpPr>
            <a:spLocks noChangeShapeType="1"/>
          </p:cNvSpPr>
          <p:nvPr/>
        </p:nvSpPr>
        <p:spPr bwMode="auto">
          <a:xfrm>
            <a:off x="3048000" y="4437063"/>
            <a:ext cx="0" cy="1512887"/>
          </a:xfrm>
          <a:prstGeom prst="line">
            <a:avLst/>
          </a:prstGeom>
          <a:noFill/>
          <a:ln w="9525">
            <a:solidFill>
              <a:srgbClr val="FF66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037388" name="Oval 76"/>
          <p:cNvSpPr>
            <a:spLocks noChangeArrowheads="1"/>
          </p:cNvSpPr>
          <p:nvPr/>
        </p:nvSpPr>
        <p:spPr bwMode="auto">
          <a:xfrm>
            <a:off x="4165600" y="4508500"/>
            <a:ext cx="144463" cy="144463"/>
          </a:xfrm>
          <a:prstGeom prst="ellipse">
            <a:avLst/>
          </a:pr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wrap="none"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037389" name="Rectangle 77" descr="小纸屑"/>
          <p:cNvSpPr>
            <a:spLocks noChangeArrowheads="1"/>
          </p:cNvSpPr>
          <p:nvPr/>
        </p:nvSpPr>
        <p:spPr bwMode="auto">
          <a:xfrm>
            <a:off x="3949700" y="1412875"/>
            <a:ext cx="546100" cy="1584325"/>
          </a:xfrm>
          <a:prstGeom prst="rect">
            <a:avLst/>
          </a:prstGeom>
          <a:blipFill dpi="0" rotWithShape="0">
            <a:blip r:embed="rId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endParaRPr lang="zh-CN" altLang="en-US" sz="2800">
              <a:latin typeface="宋体" panose="02010600030101010101" pitchFamily="2" charset="-122"/>
            </a:endParaRPr>
          </a:p>
        </p:txBody>
      </p:sp>
      <p:grpSp>
        <p:nvGrpSpPr>
          <p:cNvPr id="4" name="Group 89"/>
          <p:cNvGrpSpPr/>
          <p:nvPr/>
        </p:nvGrpSpPr>
        <p:grpSpPr bwMode="auto">
          <a:xfrm>
            <a:off x="3348038" y="2132014"/>
            <a:ext cx="576262" cy="2449512"/>
            <a:chOff x="2109" y="1888"/>
            <a:chExt cx="363" cy="998"/>
          </a:xfrm>
        </p:grpSpPr>
        <p:sp>
          <p:nvSpPr>
            <p:cNvPr id="35883" name="Text Box 75"/>
            <p:cNvSpPr txBox="1">
              <a:spLocks noChangeArrowheads="1"/>
            </p:cNvSpPr>
            <p:nvPr/>
          </p:nvSpPr>
          <p:spPr bwMode="auto">
            <a:xfrm>
              <a:off x="2109" y="2251"/>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400">
                  <a:solidFill>
                    <a:srgbClr val="008000"/>
                  </a:solidFill>
                  <a:latin typeface="Times New Roman" panose="02020603050405020304" pitchFamily="18" charset="0"/>
                </a:rPr>
                <a:t>z</a:t>
              </a:r>
              <a:endParaRPr lang="en-US" altLang="zh-CN" sz="2400">
                <a:solidFill>
                  <a:srgbClr val="008000"/>
                </a:solidFill>
                <a:latin typeface="Times New Roman" panose="02020603050405020304" pitchFamily="18" charset="0"/>
              </a:endParaRPr>
            </a:p>
          </p:txBody>
        </p:sp>
        <p:sp>
          <p:nvSpPr>
            <p:cNvPr id="35884" name="Line 78"/>
            <p:cNvSpPr>
              <a:spLocks noChangeShapeType="1"/>
            </p:cNvSpPr>
            <p:nvPr/>
          </p:nvSpPr>
          <p:spPr bwMode="auto">
            <a:xfrm flipH="1">
              <a:off x="2245" y="2886"/>
              <a:ext cx="227"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35885" name="Line 79"/>
            <p:cNvSpPr>
              <a:spLocks noChangeShapeType="1"/>
            </p:cNvSpPr>
            <p:nvPr/>
          </p:nvSpPr>
          <p:spPr bwMode="auto">
            <a:xfrm flipH="1">
              <a:off x="2245" y="1895"/>
              <a:ext cx="227"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35886" name="Line 80"/>
            <p:cNvSpPr>
              <a:spLocks noChangeShapeType="1"/>
            </p:cNvSpPr>
            <p:nvPr/>
          </p:nvSpPr>
          <p:spPr bwMode="auto">
            <a:xfrm>
              <a:off x="2336" y="1888"/>
              <a:ext cx="0" cy="998"/>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grpSp>
      <p:grpSp>
        <p:nvGrpSpPr>
          <p:cNvPr id="5" name="Group 90"/>
          <p:cNvGrpSpPr/>
          <p:nvPr/>
        </p:nvGrpSpPr>
        <p:grpSpPr bwMode="auto">
          <a:xfrm>
            <a:off x="4500563" y="1412875"/>
            <a:ext cx="569912" cy="3168650"/>
            <a:chOff x="2835" y="890"/>
            <a:chExt cx="359" cy="1996"/>
          </a:xfrm>
        </p:grpSpPr>
        <p:sp>
          <p:nvSpPr>
            <p:cNvPr id="35879" name="Text Box 81"/>
            <p:cNvSpPr txBox="1">
              <a:spLocks noChangeArrowheads="1"/>
            </p:cNvSpPr>
            <p:nvPr/>
          </p:nvSpPr>
          <p:spPr bwMode="auto">
            <a:xfrm>
              <a:off x="2949" y="1797"/>
              <a:ext cx="2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400">
                  <a:solidFill>
                    <a:srgbClr val="A50021"/>
                  </a:solidFill>
                  <a:latin typeface="Times New Roman" panose="02020603050405020304" pitchFamily="18" charset="0"/>
                </a:rPr>
                <a:t>z</a:t>
              </a:r>
              <a:r>
                <a:rPr lang="en-US" altLang="zh-CN">
                  <a:solidFill>
                    <a:srgbClr val="A50021"/>
                  </a:solidFill>
                  <a:latin typeface="Times New Roman" panose="02020603050405020304" pitchFamily="18" charset="0"/>
                </a:rPr>
                <a:t>'</a:t>
              </a:r>
              <a:endParaRPr lang="en-US" altLang="zh-CN">
                <a:solidFill>
                  <a:srgbClr val="A50021"/>
                </a:solidFill>
                <a:latin typeface="Times New Roman" panose="02020603050405020304" pitchFamily="18" charset="0"/>
              </a:endParaRPr>
            </a:p>
          </p:txBody>
        </p:sp>
        <p:sp>
          <p:nvSpPr>
            <p:cNvPr id="35880" name="Line 82"/>
            <p:cNvSpPr>
              <a:spLocks noChangeShapeType="1"/>
            </p:cNvSpPr>
            <p:nvPr/>
          </p:nvSpPr>
          <p:spPr bwMode="auto">
            <a:xfrm flipH="1">
              <a:off x="2845" y="2886"/>
              <a:ext cx="227"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35881" name="Line 83"/>
            <p:cNvSpPr>
              <a:spLocks noChangeShapeType="1"/>
            </p:cNvSpPr>
            <p:nvPr/>
          </p:nvSpPr>
          <p:spPr bwMode="auto">
            <a:xfrm flipH="1">
              <a:off x="2835" y="900"/>
              <a:ext cx="227"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35882" name="Line 84"/>
            <p:cNvSpPr>
              <a:spLocks noChangeShapeType="1"/>
            </p:cNvSpPr>
            <p:nvPr/>
          </p:nvSpPr>
          <p:spPr bwMode="auto">
            <a:xfrm>
              <a:off x="2925" y="890"/>
              <a:ext cx="0" cy="1996"/>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grpSp>
      <p:graphicFrame>
        <p:nvGraphicFramePr>
          <p:cNvPr id="1037397" name="Object 9"/>
          <p:cNvGraphicFramePr>
            <a:graphicFrameLocks noChangeAspect="1"/>
          </p:cNvGraphicFramePr>
          <p:nvPr/>
        </p:nvGraphicFramePr>
        <p:xfrm>
          <a:off x="874713" y="3429000"/>
          <a:ext cx="541337" cy="503238"/>
        </p:xfrm>
        <a:graphic>
          <a:graphicData uri="http://schemas.openxmlformats.org/presentationml/2006/ole">
            <mc:AlternateContent xmlns:mc="http://schemas.openxmlformats.org/markup-compatibility/2006">
              <mc:Choice xmlns:v="urn:schemas-microsoft-com:vml" Requires="v">
                <p:oleObj spid="_x0000_s36126" name="Equation" r:id="rId16" imgW="139700" imgH="114300" progId="Equation.DSMT4">
                  <p:embed/>
                </p:oleObj>
              </mc:Choice>
              <mc:Fallback>
                <p:oleObj name="Equation" r:id="rId16" imgW="139700" imgH="114300" progId="Equation.DSMT4">
                  <p:embed/>
                  <p:pic>
                    <p:nvPicPr>
                      <p:cNvPr id="0"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4713" y="3429000"/>
                        <a:ext cx="541337"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7398" name="Object 10"/>
          <p:cNvGraphicFramePr>
            <a:graphicFrameLocks noChangeAspect="1"/>
          </p:cNvGraphicFramePr>
          <p:nvPr/>
        </p:nvGraphicFramePr>
        <p:xfrm>
          <a:off x="3563938" y="5300663"/>
          <a:ext cx="385762" cy="503237"/>
        </p:xfrm>
        <a:graphic>
          <a:graphicData uri="http://schemas.openxmlformats.org/presentationml/2006/ole">
            <mc:AlternateContent xmlns:mc="http://schemas.openxmlformats.org/markup-compatibility/2006">
              <mc:Choice xmlns:v="urn:schemas-microsoft-com:vml" Requires="v">
                <p:oleObj spid="_x0000_s36127" name="Equation" r:id="rId18" imgW="63500" imgH="114300" progId="Equation.DSMT4">
                  <p:embed/>
                </p:oleObj>
              </mc:Choice>
              <mc:Fallback>
                <p:oleObj name="Equation" r:id="rId18" imgW="63500" imgH="114300" progId="Equation.DSMT4">
                  <p:embed/>
                  <p:pic>
                    <p:nvPicPr>
                      <p:cNvPr id="0" name="Object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563938" y="5300663"/>
                        <a:ext cx="385762"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7399" name="Object 11"/>
          <p:cNvGraphicFramePr>
            <a:graphicFrameLocks noChangeAspect="1"/>
          </p:cNvGraphicFramePr>
          <p:nvPr/>
        </p:nvGraphicFramePr>
        <p:xfrm>
          <a:off x="2092325" y="4365625"/>
          <a:ext cx="463550" cy="503238"/>
        </p:xfrm>
        <a:graphic>
          <a:graphicData uri="http://schemas.openxmlformats.org/presentationml/2006/ole">
            <mc:AlternateContent xmlns:mc="http://schemas.openxmlformats.org/markup-compatibility/2006">
              <mc:Choice xmlns:v="urn:schemas-microsoft-com:vml" Requires="v">
                <p:oleObj spid="_x0000_s36128" name="Equation" r:id="rId20" imgW="101600" imgH="114300" progId="Equation.DSMT4">
                  <p:embed/>
                </p:oleObj>
              </mc:Choice>
              <mc:Fallback>
                <p:oleObj name="Equation" r:id="rId20" imgW="101600" imgH="114300" progId="Equation.DSMT4">
                  <p:embed/>
                  <p:pic>
                    <p:nvPicPr>
                      <p:cNvPr id="0" name="Object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92325" y="4365625"/>
                        <a:ext cx="4635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7403" name="Text Box 91"/>
          <p:cNvSpPr txBox="1">
            <a:spLocks noChangeArrowheads="1"/>
          </p:cNvSpPr>
          <p:nvPr/>
        </p:nvSpPr>
        <p:spPr bwMode="auto">
          <a:xfrm>
            <a:off x="4987925" y="5629275"/>
            <a:ext cx="4079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a:solidFill>
                  <a:srgbClr val="FF3300"/>
                </a:solidFill>
                <a:latin typeface="隶书" panose="02010509060101010101" pitchFamily="49" charset="-122"/>
                <a:ea typeface="隶书" panose="02010509060101010101" pitchFamily="49" charset="-122"/>
              </a:rPr>
              <a:t>Q: </a:t>
            </a:r>
            <a:r>
              <a:rPr lang="zh-CN" altLang="en-US" sz="2800" b="1">
                <a:solidFill>
                  <a:srgbClr val="FF3300"/>
                </a:solidFill>
                <a:latin typeface="隶书" panose="02010509060101010101" pitchFamily="49" charset="-122"/>
                <a:ea typeface="隶书" panose="02010509060101010101" pitchFamily="49" charset="-122"/>
              </a:rPr>
              <a:t>应力历史如何衡量？</a:t>
            </a:r>
            <a:endParaRPr lang="zh-CN" altLang="en-US" sz="2800" b="1">
              <a:solidFill>
                <a:srgbClr val="FF3300"/>
              </a:solidFill>
              <a:latin typeface="隶书" panose="02010509060101010101" pitchFamily="49" charset="-122"/>
              <a:ea typeface="隶书" panose="02010509060101010101" pitchFamily="49" charset="-122"/>
            </a:endParaRPr>
          </a:p>
        </p:txBody>
      </p:sp>
      <p:sp>
        <p:nvSpPr>
          <p:cNvPr id="1037405" name="Freeform 93"/>
          <p:cNvSpPr>
            <a:spLocks noChangeAspect="1"/>
          </p:cNvSpPr>
          <p:nvPr/>
        </p:nvSpPr>
        <p:spPr bwMode="auto">
          <a:xfrm>
            <a:off x="2495550" y="4405313"/>
            <a:ext cx="552450" cy="69850"/>
          </a:xfrm>
          <a:custGeom>
            <a:avLst/>
            <a:gdLst>
              <a:gd name="T0" fmla="*/ 2147483646 w 348"/>
              <a:gd name="T1" fmla="*/ 2147483646 h 44"/>
              <a:gd name="T2" fmla="*/ 2147483646 w 348"/>
              <a:gd name="T3" fmla="*/ 2147483646 h 44"/>
              <a:gd name="T4" fmla="*/ 0 w 348"/>
              <a:gd name="T5" fmla="*/ 0 h 44"/>
              <a:gd name="T6" fmla="*/ 0 60000 65536"/>
              <a:gd name="T7" fmla="*/ 0 60000 65536"/>
              <a:gd name="T8" fmla="*/ 0 60000 65536"/>
              <a:gd name="T9" fmla="*/ 0 w 348"/>
              <a:gd name="T10" fmla="*/ 0 h 44"/>
              <a:gd name="T11" fmla="*/ 348 w 348"/>
              <a:gd name="T12" fmla="*/ 44 h 44"/>
            </a:gdLst>
            <a:ahLst/>
            <a:cxnLst>
              <a:cxn ang="T6">
                <a:pos x="T0" y="T1"/>
              </a:cxn>
              <a:cxn ang="T7">
                <a:pos x="T2" y="T3"/>
              </a:cxn>
              <a:cxn ang="T8">
                <a:pos x="T4" y="T5"/>
              </a:cxn>
            </a:cxnLst>
            <a:rect l="T9" t="T10" r="T11" b="T12"/>
            <a:pathLst>
              <a:path w="348" h="44">
                <a:moveTo>
                  <a:pt x="348" y="44"/>
                </a:moveTo>
                <a:cubicBezTo>
                  <a:pt x="320" y="41"/>
                  <a:pt x="233" y="34"/>
                  <a:pt x="175" y="27"/>
                </a:cubicBezTo>
                <a:cubicBezTo>
                  <a:pt x="117" y="20"/>
                  <a:pt x="36" y="6"/>
                  <a:pt x="0" y="0"/>
                </a:cubicBezTo>
              </a:path>
            </a:pathLst>
          </a:custGeom>
          <a:noFill/>
          <a:ln w="38100">
            <a:solidFill>
              <a:srgbClr val="A50021"/>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1037406" name="Oval 94"/>
          <p:cNvSpPr>
            <a:spLocks noChangeArrowheads="1"/>
          </p:cNvSpPr>
          <p:nvPr/>
        </p:nvSpPr>
        <p:spPr bwMode="auto">
          <a:xfrm>
            <a:off x="2462213" y="3275013"/>
            <a:ext cx="73025" cy="71437"/>
          </a:xfrm>
          <a:prstGeom prst="ellipse">
            <a:avLst/>
          </a:prstGeom>
          <a:noFill/>
          <a:ln w="38100" algn="ctr">
            <a:solidFill>
              <a:srgbClr val="008000"/>
            </a:solidFill>
            <a:rou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58" name="AutoShape 68"/>
          <p:cNvSpPr>
            <a:spLocks noChangeArrowheads="1"/>
          </p:cNvSpPr>
          <p:nvPr/>
        </p:nvSpPr>
        <p:spPr bwMode="auto">
          <a:xfrm>
            <a:off x="1150938" y="6007100"/>
            <a:ext cx="982662" cy="408623"/>
          </a:xfrm>
          <a:prstGeom prst="wedgeRoundRectCallout">
            <a:avLst>
              <a:gd name="adj1" fmla="val 83926"/>
              <a:gd name="adj2" fmla="val -64565"/>
              <a:gd name="adj3" fmla="val 16667"/>
            </a:avLst>
          </a:prstGeom>
          <a:noFill/>
          <a:ln w="9525" algn="ctr">
            <a:solidFill>
              <a:srgbClr val="0000FF"/>
            </a:solid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2400" i="1" dirty="0" smtClean="0">
                <a:solidFill>
                  <a:srgbClr val="008000"/>
                </a:solidFill>
                <a:sym typeface="Symbol" panose="05050102010706020507" pitchFamily="18" charset="2"/>
              </a:rPr>
              <a:t>p</a:t>
            </a:r>
            <a:r>
              <a:rPr lang="en-US" altLang="zh-CN" sz="2400" baseline="-25000" dirty="0" smtClean="0">
                <a:solidFill>
                  <a:srgbClr val="008000"/>
                </a:solidFill>
                <a:sym typeface="Symbol" panose="05050102010706020507" pitchFamily="18" charset="2"/>
              </a:rPr>
              <a:t>1</a:t>
            </a:r>
            <a:r>
              <a:rPr lang="en-US" altLang="zh-CN" sz="2400" dirty="0" smtClean="0">
                <a:solidFill>
                  <a:srgbClr val="008000"/>
                </a:solidFill>
              </a:rPr>
              <a:t>= </a:t>
            </a:r>
            <a:r>
              <a:rPr lang="en-US" altLang="zh-CN" sz="2400" dirty="0">
                <a:solidFill>
                  <a:srgbClr val="008000"/>
                </a:solidFill>
                <a:sym typeface="Symbol" panose="05050102010706020507" pitchFamily="18" charset="2"/>
              </a:rPr>
              <a:t></a:t>
            </a:r>
            <a:r>
              <a:rPr lang="en-US" altLang="zh-CN" sz="2400" dirty="0">
                <a:solidFill>
                  <a:srgbClr val="008000"/>
                </a:solidFill>
              </a:rPr>
              <a:t>z</a:t>
            </a:r>
            <a:endParaRPr lang="zh-CN" altLang="en-US" sz="2400" dirty="0">
              <a:solidFill>
                <a:srgbClr val="008000"/>
              </a:solidFill>
            </a:endParaRPr>
          </a:p>
        </p:txBody>
      </p:sp>
      <p:sp>
        <p:nvSpPr>
          <p:cNvPr id="59" name="AutoShape 70"/>
          <p:cNvSpPr>
            <a:spLocks noChangeArrowheads="1"/>
          </p:cNvSpPr>
          <p:nvPr/>
        </p:nvSpPr>
        <p:spPr bwMode="auto">
          <a:xfrm>
            <a:off x="2268538" y="6092825"/>
            <a:ext cx="1079500" cy="408623"/>
          </a:xfrm>
          <a:prstGeom prst="wedgeRoundRectCallout">
            <a:avLst>
              <a:gd name="adj1" fmla="val 21912"/>
              <a:gd name="adj2" fmla="val -90157"/>
              <a:gd name="adj3" fmla="val 16667"/>
            </a:avLst>
          </a:prstGeom>
          <a:noFill/>
          <a:ln w="9525" algn="ctr">
            <a:solidFill>
              <a:srgbClr val="0000FF"/>
            </a:solid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400" i="1" dirty="0">
                <a:solidFill>
                  <a:srgbClr val="A50021"/>
                </a:solidFill>
                <a:sym typeface="Symbol" panose="05050102010706020507" pitchFamily="18" charset="2"/>
              </a:rPr>
              <a:t>  </a:t>
            </a:r>
            <a:r>
              <a:rPr lang="en-US" altLang="zh-CN" sz="2400" i="1" dirty="0" smtClean="0">
                <a:solidFill>
                  <a:srgbClr val="A50021"/>
                </a:solidFill>
                <a:sym typeface="Symbol" panose="05050102010706020507" pitchFamily="18" charset="2"/>
              </a:rPr>
              <a:t>p</a:t>
            </a:r>
            <a:r>
              <a:rPr lang="en-US" altLang="zh-CN" sz="2400" baseline="-25000" dirty="0" smtClean="0">
                <a:solidFill>
                  <a:srgbClr val="A50021"/>
                </a:solidFill>
              </a:rPr>
              <a:t>c</a:t>
            </a:r>
            <a:r>
              <a:rPr lang="en-US" altLang="zh-CN" sz="2400" dirty="0" smtClean="0">
                <a:solidFill>
                  <a:srgbClr val="A50021"/>
                </a:solidFill>
              </a:rPr>
              <a:t>=</a:t>
            </a:r>
            <a:r>
              <a:rPr lang="en-US" altLang="zh-CN" sz="2400" dirty="0">
                <a:solidFill>
                  <a:srgbClr val="008000"/>
                </a:solidFill>
                <a:sym typeface="Symbol" panose="05050102010706020507" pitchFamily="18" charset="2"/>
              </a:rPr>
              <a:t></a:t>
            </a:r>
            <a:r>
              <a:rPr lang="en-US" altLang="zh-CN" sz="2400" dirty="0">
                <a:solidFill>
                  <a:srgbClr val="A50021"/>
                </a:solidFill>
              </a:rPr>
              <a:t>z</a:t>
            </a:r>
            <a:r>
              <a:rPr lang="en-US" altLang="zh-CN" dirty="0">
                <a:solidFill>
                  <a:srgbClr val="A50021"/>
                </a:solidFill>
                <a:latin typeface="Times New Roman" panose="02020603050405020304" pitchFamily="18" charset="0"/>
              </a:rPr>
              <a:t>'</a:t>
            </a:r>
            <a:endParaRPr lang="zh-CN" altLang="en-US" dirty="0">
              <a:solidFill>
                <a:srgbClr val="A50021"/>
              </a:solidFill>
              <a:latin typeface="Times New Roman" panose="02020603050405020304" pitchFamily="18" charset="0"/>
            </a:endParaRPr>
          </a:p>
        </p:txBody>
      </p:sp>
      <p:sp>
        <p:nvSpPr>
          <p:cNvPr id="60" name="文本框 59"/>
          <p:cNvSpPr txBox="1"/>
          <p:nvPr/>
        </p:nvSpPr>
        <p:spPr>
          <a:xfrm>
            <a:off x="3598863" y="5983543"/>
            <a:ext cx="838201" cy="400110"/>
          </a:xfrm>
          <a:prstGeom prst="rect">
            <a:avLst/>
          </a:prstGeom>
          <a:noFill/>
        </p:spPr>
        <p:txBody>
          <a:bodyPr wrap="square" rtlCol="0">
            <a:spAutoFit/>
          </a:bodyPr>
          <a:lstStyle/>
          <a:p>
            <a:r>
              <a:rPr lang="en-US" altLang="zh-CN" i="1" dirty="0" smtClean="0"/>
              <a:t>p</a:t>
            </a:r>
            <a:r>
              <a:rPr lang="en-US" altLang="zh-CN" dirty="0" smtClean="0"/>
              <a:t>(</a:t>
            </a:r>
            <a:r>
              <a:rPr lang="en-US" altLang="zh-CN" i="1" dirty="0" err="1" smtClean="0"/>
              <a:t>lg</a:t>
            </a:r>
            <a:r>
              <a:rPr lang="en-US" altLang="zh-CN" dirty="0" smtClean="0"/>
              <a:t>)</a:t>
            </a:r>
            <a:endParaRPr lang="zh-CN" altLang="en-US" dirty="0"/>
          </a:p>
        </p:txBody>
      </p:sp>
      <p:sp>
        <p:nvSpPr>
          <p:cNvPr id="55" name="Rectangle 6"/>
          <p:cNvSpPr>
            <a:spLocks noChangeArrowheads="1"/>
          </p:cNvSpPr>
          <p:nvPr/>
        </p:nvSpPr>
        <p:spPr bwMode="auto">
          <a:xfrm>
            <a:off x="0" y="357"/>
            <a:ext cx="4965192"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a:solidFill>
                  <a:srgbClr val="FF3300"/>
                </a:solidFill>
                <a:latin typeface="Times New Roman" panose="02020603050405020304" pitchFamily="18" charset="0"/>
                <a:ea typeface="+mj-ea"/>
                <a:cs typeface="Times New Roman" panose="02020603050405020304" pitchFamily="18" charset="0"/>
              </a:rPr>
              <a:t>§4</a:t>
            </a:r>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.3</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应力历史对压缩性的影响</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037388"/>
                                        </p:tgtEl>
                                        <p:attrNameLst>
                                          <p:attrName>style.visibility</p:attrName>
                                        </p:attrNameLst>
                                      </p:cBhvr>
                                      <p:to>
                                        <p:strVal val="visible"/>
                                      </p:to>
                                    </p:set>
                                    <p:anim calcmode="lin" valueType="num">
                                      <p:cBhvr>
                                        <p:cTn id="7" dur="1000" fill="hold"/>
                                        <p:tgtEl>
                                          <p:spTgt spid="1037388"/>
                                        </p:tgtEl>
                                        <p:attrNameLst>
                                          <p:attrName>ppt_w</p:attrName>
                                        </p:attrNameLst>
                                      </p:cBhvr>
                                      <p:tavLst>
                                        <p:tav tm="0">
                                          <p:val>
                                            <p:fltVal val="0"/>
                                          </p:val>
                                        </p:tav>
                                        <p:tav tm="100000">
                                          <p:val>
                                            <p:strVal val="#ppt_w"/>
                                          </p:val>
                                        </p:tav>
                                      </p:tavLst>
                                    </p:anim>
                                    <p:anim calcmode="lin" valueType="num">
                                      <p:cBhvr>
                                        <p:cTn id="8" dur="1000" fill="hold"/>
                                        <p:tgtEl>
                                          <p:spTgt spid="1037388"/>
                                        </p:tgtEl>
                                        <p:attrNameLst>
                                          <p:attrName>ppt_h</p:attrName>
                                        </p:attrNameLst>
                                      </p:cBhvr>
                                      <p:tavLst>
                                        <p:tav tm="0">
                                          <p:val>
                                            <p:fltVal val="0"/>
                                          </p:val>
                                        </p:tav>
                                        <p:tav tm="100000">
                                          <p:val>
                                            <p:strVal val="#ppt_h"/>
                                          </p:val>
                                        </p:tav>
                                      </p:tavLst>
                                    </p:anim>
                                    <p:anim calcmode="lin" valueType="num">
                                      <p:cBhvr>
                                        <p:cTn id="9" dur="1000" fill="hold"/>
                                        <p:tgtEl>
                                          <p:spTgt spid="103738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3738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1037344"/>
                                        </p:tgtEl>
                                        <p:attrNameLst>
                                          <p:attrName>style.visibility</p:attrName>
                                        </p:attrNameLst>
                                      </p:cBhvr>
                                      <p:to>
                                        <p:strVal val="visible"/>
                                      </p:to>
                                    </p:set>
                                    <p:animEffect transition="in" filter="wipe(down)">
                                      <p:cBhvr>
                                        <p:cTn id="14" dur="500"/>
                                        <p:tgtEl>
                                          <p:spTgt spid="1037344"/>
                                        </p:tgtEl>
                                      </p:cBhvr>
                                    </p:animEffect>
                                  </p:childTnLst>
                                </p:cTn>
                              </p:par>
                            </p:childTnLst>
                          </p:cTn>
                        </p:par>
                        <p:par>
                          <p:cTn id="15" fill="hold">
                            <p:stCondLst>
                              <p:cond delay="1500"/>
                            </p:stCondLst>
                            <p:childTnLst>
                              <p:par>
                                <p:cTn id="16" presetID="12" presetClass="entr" presetSubtype="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lide(fromRight)">
                                      <p:cBhvr>
                                        <p:cTn id="18" dur="500"/>
                                        <p:tgtEl>
                                          <p:spTgt spid="4"/>
                                        </p:tgtEl>
                                      </p:cBhvr>
                                    </p:animEffect>
                                  </p:childTnLst>
                                </p:cTn>
                              </p:par>
                            </p:childTnLst>
                          </p:cTn>
                        </p:par>
                        <p:par>
                          <p:cTn id="19" fill="hold">
                            <p:stCondLst>
                              <p:cond delay="2000"/>
                            </p:stCondLst>
                            <p:childTnLst>
                              <p:par>
                                <p:cTn id="20" presetID="17" presetClass="entr" presetSubtype="1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strVal val="#ppt_h"/>
                                          </p:val>
                                        </p:tav>
                                        <p:tav tm="100000">
                                          <p:val>
                                            <p:strVal val="#ppt_h"/>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037379"/>
                                        </p:tgtEl>
                                        <p:attrNameLst>
                                          <p:attrName>style.visibility</p:attrName>
                                        </p:attrNameLst>
                                      </p:cBhvr>
                                      <p:to>
                                        <p:strVal val="visible"/>
                                      </p:to>
                                    </p:set>
                                    <p:animEffect transition="in" filter="wipe(up)">
                                      <p:cBhvr>
                                        <p:cTn id="27" dur="500"/>
                                        <p:tgtEl>
                                          <p:spTgt spid="1037379"/>
                                        </p:tgtEl>
                                      </p:cBhvr>
                                    </p:animEffect>
                                  </p:childTnLst>
                                </p:cTn>
                              </p:par>
                            </p:childTnLst>
                          </p:cTn>
                        </p:par>
                        <p:par>
                          <p:cTn id="28" fill="hold">
                            <p:stCondLst>
                              <p:cond delay="3000"/>
                            </p:stCondLst>
                            <p:childTnLst>
                              <p:par>
                                <p:cTn id="29" presetID="15" presetClass="entr" presetSubtype="0" fill="hold" grpId="0" nodeType="afterEffect">
                                  <p:stCondLst>
                                    <p:cond delay="0"/>
                                  </p:stCondLst>
                                  <p:childTnLst>
                                    <p:set>
                                      <p:cBhvr>
                                        <p:cTn id="30" dur="1" fill="hold">
                                          <p:stCondLst>
                                            <p:cond delay="0"/>
                                          </p:stCondLst>
                                        </p:cTn>
                                        <p:tgtEl>
                                          <p:spTgt spid="1037406"/>
                                        </p:tgtEl>
                                        <p:attrNameLst>
                                          <p:attrName>style.visibility</p:attrName>
                                        </p:attrNameLst>
                                      </p:cBhvr>
                                      <p:to>
                                        <p:strVal val="visible"/>
                                      </p:to>
                                    </p:set>
                                    <p:anim calcmode="lin" valueType="num">
                                      <p:cBhvr>
                                        <p:cTn id="31" dur="1000" fill="hold"/>
                                        <p:tgtEl>
                                          <p:spTgt spid="1037406"/>
                                        </p:tgtEl>
                                        <p:attrNameLst>
                                          <p:attrName>ppt_w</p:attrName>
                                        </p:attrNameLst>
                                      </p:cBhvr>
                                      <p:tavLst>
                                        <p:tav tm="0">
                                          <p:val>
                                            <p:fltVal val="0"/>
                                          </p:val>
                                        </p:tav>
                                        <p:tav tm="100000">
                                          <p:val>
                                            <p:strVal val="#ppt_w"/>
                                          </p:val>
                                        </p:tav>
                                      </p:tavLst>
                                    </p:anim>
                                    <p:anim calcmode="lin" valueType="num">
                                      <p:cBhvr>
                                        <p:cTn id="32" dur="1000" fill="hold"/>
                                        <p:tgtEl>
                                          <p:spTgt spid="1037406"/>
                                        </p:tgtEl>
                                        <p:attrNameLst>
                                          <p:attrName>ppt_h</p:attrName>
                                        </p:attrNameLst>
                                      </p:cBhvr>
                                      <p:tavLst>
                                        <p:tav tm="0">
                                          <p:val>
                                            <p:fltVal val="0"/>
                                          </p:val>
                                        </p:tav>
                                        <p:tav tm="100000">
                                          <p:val>
                                            <p:strVal val="#ppt_h"/>
                                          </p:val>
                                        </p:tav>
                                      </p:tavLst>
                                    </p:anim>
                                    <p:anim calcmode="lin" valueType="num">
                                      <p:cBhvr>
                                        <p:cTn id="33" dur="1000" fill="hold"/>
                                        <p:tgtEl>
                                          <p:spTgt spid="1037406"/>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037406"/>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4000"/>
                            </p:stCondLst>
                            <p:childTnLst>
                              <p:par>
                                <p:cTn id="36" presetID="15" presetClass="entr" presetSubtype="0" fill="hold" nodeType="afterEffect">
                                  <p:stCondLst>
                                    <p:cond delay="0"/>
                                  </p:stCondLst>
                                  <p:childTnLst>
                                    <p:set>
                                      <p:cBhvr>
                                        <p:cTn id="37" dur="1" fill="hold">
                                          <p:stCondLst>
                                            <p:cond delay="0"/>
                                          </p:stCondLst>
                                        </p:cTn>
                                        <p:tgtEl>
                                          <p:spTgt spid="1037368"/>
                                        </p:tgtEl>
                                        <p:attrNameLst>
                                          <p:attrName>style.visibility</p:attrName>
                                        </p:attrNameLst>
                                      </p:cBhvr>
                                      <p:to>
                                        <p:strVal val="visible"/>
                                      </p:to>
                                    </p:set>
                                    <p:anim calcmode="lin" valueType="num">
                                      <p:cBhvr>
                                        <p:cTn id="38" dur="1000" fill="hold"/>
                                        <p:tgtEl>
                                          <p:spTgt spid="1037368"/>
                                        </p:tgtEl>
                                        <p:attrNameLst>
                                          <p:attrName>ppt_w</p:attrName>
                                        </p:attrNameLst>
                                      </p:cBhvr>
                                      <p:tavLst>
                                        <p:tav tm="0">
                                          <p:val>
                                            <p:fltVal val="0"/>
                                          </p:val>
                                        </p:tav>
                                        <p:tav tm="100000">
                                          <p:val>
                                            <p:strVal val="#ppt_w"/>
                                          </p:val>
                                        </p:tav>
                                      </p:tavLst>
                                    </p:anim>
                                    <p:anim calcmode="lin" valueType="num">
                                      <p:cBhvr>
                                        <p:cTn id="39" dur="1000" fill="hold"/>
                                        <p:tgtEl>
                                          <p:spTgt spid="1037368"/>
                                        </p:tgtEl>
                                        <p:attrNameLst>
                                          <p:attrName>ppt_h</p:attrName>
                                        </p:attrNameLst>
                                      </p:cBhvr>
                                      <p:tavLst>
                                        <p:tav tm="0">
                                          <p:val>
                                            <p:fltVal val="0"/>
                                          </p:val>
                                        </p:tav>
                                        <p:tav tm="100000">
                                          <p:val>
                                            <p:strVal val="#ppt_h"/>
                                          </p:val>
                                        </p:tav>
                                      </p:tavLst>
                                    </p:anim>
                                    <p:anim calcmode="lin" valueType="num">
                                      <p:cBhvr>
                                        <p:cTn id="40" dur="1000" fill="hold"/>
                                        <p:tgtEl>
                                          <p:spTgt spid="1037368"/>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10373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37376"/>
                                        </p:tgtEl>
                                        <p:attrNameLst>
                                          <p:attrName>style.visibility</p:attrName>
                                        </p:attrNameLst>
                                      </p:cBhvr>
                                      <p:to>
                                        <p:strVal val="visible"/>
                                      </p:to>
                                    </p:set>
                                    <p:animEffect transition="in" filter="wipe(left)">
                                      <p:cBhvr>
                                        <p:cTn id="46" dur="500"/>
                                        <p:tgtEl>
                                          <p:spTgt spid="1037376"/>
                                        </p:tgtEl>
                                      </p:cBhvr>
                                    </p:animEffect>
                                  </p:childTnLst>
                                </p:cTn>
                              </p:par>
                            </p:childTnLst>
                          </p:cTn>
                        </p:par>
                      </p:childTnLst>
                    </p:cTn>
                  </p:par>
                  <p:par>
                    <p:cTn id="47" fill="hold">
                      <p:stCondLst>
                        <p:cond delay="indefinite"/>
                      </p:stCondLst>
                      <p:childTnLst>
                        <p:par>
                          <p:cTn id="48" fill="hold">
                            <p:stCondLst>
                              <p:cond delay="0"/>
                            </p:stCondLst>
                            <p:childTnLst>
                              <p:par>
                                <p:cTn id="49" presetID="15" presetClass="entr" presetSubtype="0" fill="hold" nodeType="clickEffect">
                                  <p:stCondLst>
                                    <p:cond delay="0"/>
                                  </p:stCondLst>
                                  <p:childTnLst>
                                    <p:set>
                                      <p:cBhvr>
                                        <p:cTn id="50" dur="1" fill="hold">
                                          <p:stCondLst>
                                            <p:cond delay="0"/>
                                          </p:stCondLst>
                                        </p:cTn>
                                        <p:tgtEl>
                                          <p:spTgt spid="1037367"/>
                                        </p:tgtEl>
                                        <p:attrNameLst>
                                          <p:attrName>style.visibility</p:attrName>
                                        </p:attrNameLst>
                                      </p:cBhvr>
                                      <p:to>
                                        <p:strVal val="visible"/>
                                      </p:to>
                                    </p:set>
                                    <p:anim calcmode="lin" valueType="num">
                                      <p:cBhvr>
                                        <p:cTn id="51" dur="1000" fill="hold"/>
                                        <p:tgtEl>
                                          <p:spTgt spid="1037367"/>
                                        </p:tgtEl>
                                        <p:attrNameLst>
                                          <p:attrName>ppt_w</p:attrName>
                                        </p:attrNameLst>
                                      </p:cBhvr>
                                      <p:tavLst>
                                        <p:tav tm="0">
                                          <p:val>
                                            <p:fltVal val="0"/>
                                          </p:val>
                                        </p:tav>
                                        <p:tav tm="100000">
                                          <p:val>
                                            <p:strVal val="#ppt_w"/>
                                          </p:val>
                                        </p:tav>
                                      </p:tavLst>
                                    </p:anim>
                                    <p:anim calcmode="lin" valueType="num">
                                      <p:cBhvr>
                                        <p:cTn id="52" dur="1000" fill="hold"/>
                                        <p:tgtEl>
                                          <p:spTgt spid="1037367"/>
                                        </p:tgtEl>
                                        <p:attrNameLst>
                                          <p:attrName>ppt_h</p:attrName>
                                        </p:attrNameLst>
                                      </p:cBhvr>
                                      <p:tavLst>
                                        <p:tav tm="0">
                                          <p:val>
                                            <p:fltVal val="0"/>
                                          </p:val>
                                        </p:tav>
                                        <p:tav tm="100000">
                                          <p:val>
                                            <p:strVal val="#ppt_h"/>
                                          </p:val>
                                        </p:tav>
                                      </p:tavLst>
                                    </p:anim>
                                    <p:anim calcmode="lin" valueType="num">
                                      <p:cBhvr>
                                        <p:cTn id="53" dur="1000" fill="hold"/>
                                        <p:tgtEl>
                                          <p:spTgt spid="1037367"/>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037367"/>
                                        </p:tgtEl>
                                        <p:attrNameLst>
                                          <p:attrName>ppt_y</p:attrName>
                                        </p:attrNameLst>
                                      </p:cBhvr>
                                      <p:tavLst>
                                        <p:tav tm="0" fmla="#ppt_y+(sin(-2*pi*(1-$))*-#ppt_x+cos(-2*pi*(1-$))*(1-#ppt_y))*(1-$)">
                                          <p:val>
                                            <p:fltVal val="0"/>
                                          </p:val>
                                        </p:tav>
                                        <p:tav tm="100000">
                                          <p:val>
                                            <p:fltVal val="1"/>
                                          </p:val>
                                        </p:tav>
                                      </p:tavLst>
                                    </p:anim>
                                  </p:childTnLst>
                                </p:cTn>
                              </p:par>
                            </p:childTnLst>
                          </p:cTn>
                        </p:par>
                        <p:par>
                          <p:cTn id="55" fill="hold">
                            <p:stCondLst>
                              <p:cond delay="1000"/>
                            </p:stCondLst>
                            <p:childTnLst>
                              <p:par>
                                <p:cTn id="56" presetID="22" presetClass="entr" presetSubtype="1" fill="hold" nodeType="afterEffect">
                                  <p:stCondLst>
                                    <p:cond delay="0"/>
                                  </p:stCondLst>
                                  <p:childTnLst>
                                    <p:set>
                                      <p:cBhvr>
                                        <p:cTn id="57" dur="1" fill="hold">
                                          <p:stCondLst>
                                            <p:cond delay="0"/>
                                          </p:stCondLst>
                                        </p:cTn>
                                        <p:tgtEl>
                                          <p:spTgt spid="1037364"/>
                                        </p:tgtEl>
                                        <p:attrNameLst>
                                          <p:attrName>style.visibility</p:attrName>
                                        </p:attrNameLst>
                                      </p:cBhvr>
                                      <p:to>
                                        <p:strVal val="visible"/>
                                      </p:to>
                                    </p:set>
                                    <p:animEffect transition="in" filter="wipe(up)">
                                      <p:cBhvr>
                                        <p:cTn id="58" dur="2000"/>
                                        <p:tgtEl>
                                          <p:spTgt spid="103736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nodeType="clickEffect">
                                  <p:stCondLst>
                                    <p:cond delay="0"/>
                                  </p:stCondLst>
                                  <p:childTnLst>
                                    <p:set>
                                      <p:cBhvr>
                                        <p:cTn id="62" dur="1" fill="hold">
                                          <p:stCondLst>
                                            <p:cond delay="0"/>
                                          </p:stCondLst>
                                        </p:cTn>
                                        <p:tgtEl>
                                          <p:spTgt spid="1037365"/>
                                        </p:tgtEl>
                                        <p:attrNameLst>
                                          <p:attrName>style.visibility</p:attrName>
                                        </p:attrNameLst>
                                      </p:cBhvr>
                                      <p:to>
                                        <p:strVal val="visible"/>
                                      </p:to>
                                    </p:set>
                                    <p:animEffect transition="in" filter="wipe(right)">
                                      <p:cBhvr>
                                        <p:cTn id="63" dur="3000"/>
                                        <p:tgtEl>
                                          <p:spTgt spid="1037365"/>
                                        </p:tgtEl>
                                      </p:cBhvr>
                                    </p:animEffect>
                                  </p:childTnLst>
                                </p:cTn>
                              </p:par>
                            </p:childTnLst>
                          </p:cTn>
                        </p:par>
                        <p:par>
                          <p:cTn id="64" fill="hold">
                            <p:stCondLst>
                              <p:cond delay="3000"/>
                            </p:stCondLst>
                            <p:childTnLst>
                              <p:par>
                                <p:cTn id="65" presetID="15" presetClass="entr" presetSubtype="0" fill="hold" nodeType="afterEffect">
                                  <p:stCondLst>
                                    <p:cond delay="0"/>
                                  </p:stCondLst>
                                  <p:childTnLst>
                                    <p:set>
                                      <p:cBhvr>
                                        <p:cTn id="66" dur="1" fill="hold">
                                          <p:stCondLst>
                                            <p:cond delay="0"/>
                                          </p:stCondLst>
                                        </p:cTn>
                                        <p:tgtEl>
                                          <p:spTgt spid="1037369"/>
                                        </p:tgtEl>
                                        <p:attrNameLst>
                                          <p:attrName>style.visibility</p:attrName>
                                        </p:attrNameLst>
                                      </p:cBhvr>
                                      <p:to>
                                        <p:strVal val="visible"/>
                                      </p:to>
                                    </p:set>
                                    <p:anim calcmode="lin" valueType="num">
                                      <p:cBhvr>
                                        <p:cTn id="67" dur="1000" fill="hold"/>
                                        <p:tgtEl>
                                          <p:spTgt spid="1037369"/>
                                        </p:tgtEl>
                                        <p:attrNameLst>
                                          <p:attrName>ppt_w</p:attrName>
                                        </p:attrNameLst>
                                      </p:cBhvr>
                                      <p:tavLst>
                                        <p:tav tm="0">
                                          <p:val>
                                            <p:fltVal val="0"/>
                                          </p:val>
                                        </p:tav>
                                        <p:tav tm="100000">
                                          <p:val>
                                            <p:strVal val="#ppt_w"/>
                                          </p:val>
                                        </p:tav>
                                      </p:tavLst>
                                    </p:anim>
                                    <p:anim calcmode="lin" valueType="num">
                                      <p:cBhvr>
                                        <p:cTn id="68" dur="1000" fill="hold"/>
                                        <p:tgtEl>
                                          <p:spTgt spid="1037369"/>
                                        </p:tgtEl>
                                        <p:attrNameLst>
                                          <p:attrName>ppt_h</p:attrName>
                                        </p:attrNameLst>
                                      </p:cBhvr>
                                      <p:tavLst>
                                        <p:tav tm="0">
                                          <p:val>
                                            <p:fltVal val="0"/>
                                          </p:val>
                                        </p:tav>
                                        <p:tav tm="100000">
                                          <p:val>
                                            <p:strVal val="#ppt_h"/>
                                          </p:val>
                                        </p:tav>
                                      </p:tavLst>
                                    </p:anim>
                                    <p:anim calcmode="lin" valueType="num">
                                      <p:cBhvr>
                                        <p:cTn id="69" dur="1000" fill="hold"/>
                                        <p:tgtEl>
                                          <p:spTgt spid="1037369"/>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10373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1037350"/>
                                        </p:tgtEl>
                                        <p:attrNameLst>
                                          <p:attrName>style.visibility</p:attrName>
                                        </p:attrNameLst>
                                      </p:cBhvr>
                                      <p:to>
                                        <p:strVal val="visible"/>
                                      </p:to>
                                    </p:set>
                                    <p:animEffect transition="in" filter="wipe(up)">
                                      <p:cBhvr>
                                        <p:cTn id="75" dur="2000"/>
                                        <p:tgtEl>
                                          <p:spTgt spid="1037350"/>
                                        </p:tgtEl>
                                      </p:cBhvr>
                                    </p:animEffect>
                                  </p:childTnLst>
                                </p:cTn>
                              </p:par>
                            </p:childTnLst>
                          </p:cTn>
                        </p:par>
                        <p:par>
                          <p:cTn id="76" fill="hold">
                            <p:stCondLst>
                              <p:cond delay="2000"/>
                            </p:stCondLst>
                            <p:childTnLst>
                              <p:par>
                                <p:cTn id="77" presetID="15" presetClass="entr" presetSubtype="0" fill="hold" nodeType="afterEffect">
                                  <p:stCondLst>
                                    <p:cond delay="0"/>
                                  </p:stCondLst>
                                  <p:childTnLst>
                                    <p:set>
                                      <p:cBhvr>
                                        <p:cTn id="78" dur="1" fill="hold">
                                          <p:stCondLst>
                                            <p:cond delay="0"/>
                                          </p:stCondLst>
                                        </p:cTn>
                                        <p:tgtEl>
                                          <p:spTgt spid="1037371"/>
                                        </p:tgtEl>
                                        <p:attrNameLst>
                                          <p:attrName>style.visibility</p:attrName>
                                        </p:attrNameLst>
                                      </p:cBhvr>
                                      <p:to>
                                        <p:strVal val="visible"/>
                                      </p:to>
                                    </p:set>
                                    <p:anim calcmode="lin" valueType="num">
                                      <p:cBhvr>
                                        <p:cTn id="79" dur="1000" fill="hold"/>
                                        <p:tgtEl>
                                          <p:spTgt spid="1037371"/>
                                        </p:tgtEl>
                                        <p:attrNameLst>
                                          <p:attrName>ppt_w</p:attrName>
                                        </p:attrNameLst>
                                      </p:cBhvr>
                                      <p:tavLst>
                                        <p:tav tm="0">
                                          <p:val>
                                            <p:fltVal val="0"/>
                                          </p:val>
                                        </p:tav>
                                        <p:tav tm="100000">
                                          <p:val>
                                            <p:strVal val="#ppt_w"/>
                                          </p:val>
                                        </p:tav>
                                      </p:tavLst>
                                    </p:anim>
                                    <p:anim calcmode="lin" valueType="num">
                                      <p:cBhvr>
                                        <p:cTn id="80" dur="1000" fill="hold"/>
                                        <p:tgtEl>
                                          <p:spTgt spid="1037371"/>
                                        </p:tgtEl>
                                        <p:attrNameLst>
                                          <p:attrName>ppt_h</p:attrName>
                                        </p:attrNameLst>
                                      </p:cBhvr>
                                      <p:tavLst>
                                        <p:tav tm="0">
                                          <p:val>
                                            <p:fltVal val="0"/>
                                          </p:val>
                                        </p:tav>
                                        <p:tav tm="100000">
                                          <p:val>
                                            <p:strVal val="#ppt_h"/>
                                          </p:val>
                                        </p:tav>
                                      </p:tavLst>
                                    </p:anim>
                                    <p:anim calcmode="lin" valueType="num">
                                      <p:cBhvr>
                                        <p:cTn id="81" dur="1000" fill="hold"/>
                                        <p:tgtEl>
                                          <p:spTgt spid="1037371"/>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37371"/>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3000"/>
                            </p:stCondLst>
                            <p:childTnLst>
                              <p:par>
                                <p:cTn id="84" presetID="15" presetClass="entr" presetSubtype="0" fill="hold" nodeType="afterEffect">
                                  <p:stCondLst>
                                    <p:cond delay="0"/>
                                  </p:stCondLst>
                                  <p:childTnLst>
                                    <p:set>
                                      <p:cBhvr>
                                        <p:cTn id="85" dur="1" fill="hold">
                                          <p:stCondLst>
                                            <p:cond delay="0"/>
                                          </p:stCondLst>
                                        </p:cTn>
                                        <p:tgtEl>
                                          <p:spTgt spid="1037370"/>
                                        </p:tgtEl>
                                        <p:attrNameLst>
                                          <p:attrName>style.visibility</p:attrName>
                                        </p:attrNameLst>
                                      </p:cBhvr>
                                      <p:to>
                                        <p:strVal val="visible"/>
                                      </p:to>
                                    </p:set>
                                    <p:anim calcmode="lin" valueType="num">
                                      <p:cBhvr>
                                        <p:cTn id="86" dur="1000" fill="hold"/>
                                        <p:tgtEl>
                                          <p:spTgt spid="1037370"/>
                                        </p:tgtEl>
                                        <p:attrNameLst>
                                          <p:attrName>ppt_w</p:attrName>
                                        </p:attrNameLst>
                                      </p:cBhvr>
                                      <p:tavLst>
                                        <p:tav tm="0">
                                          <p:val>
                                            <p:fltVal val="0"/>
                                          </p:val>
                                        </p:tav>
                                        <p:tav tm="100000">
                                          <p:val>
                                            <p:strVal val="#ppt_w"/>
                                          </p:val>
                                        </p:tav>
                                      </p:tavLst>
                                    </p:anim>
                                    <p:anim calcmode="lin" valueType="num">
                                      <p:cBhvr>
                                        <p:cTn id="87" dur="1000" fill="hold"/>
                                        <p:tgtEl>
                                          <p:spTgt spid="1037370"/>
                                        </p:tgtEl>
                                        <p:attrNameLst>
                                          <p:attrName>ppt_h</p:attrName>
                                        </p:attrNameLst>
                                      </p:cBhvr>
                                      <p:tavLst>
                                        <p:tav tm="0">
                                          <p:val>
                                            <p:fltVal val="0"/>
                                          </p:val>
                                        </p:tav>
                                        <p:tav tm="100000">
                                          <p:val>
                                            <p:strVal val="#ppt_h"/>
                                          </p:val>
                                        </p:tav>
                                      </p:tavLst>
                                    </p:anim>
                                    <p:anim calcmode="lin" valueType="num">
                                      <p:cBhvr>
                                        <p:cTn id="88" dur="1000" fill="hold"/>
                                        <p:tgtEl>
                                          <p:spTgt spid="1037370"/>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10373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1037374"/>
                                        </p:tgtEl>
                                        <p:attrNameLst>
                                          <p:attrName>style.visibility</p:attrName>
                                        </p:attrNameLst>
                                      </p:cBhvr>
                                      <p:to>
                                        <p:strVal val="visible"/>
                                      </p:to>
                                    </p:set>
                                    <p:animEffect transition="in" filter="wipe(left)">
                                      <p:cBhvr>
                                        <p:cTn id="94" dur="500"/>
                                        <p:tgtEl>
                                          <p:spTgt spid="1037374"/>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1037377"/>
                                        </p:tgtEl>
                                        <p:attrNameLst>
                                          <p:attrName>style.visibility</p:attrName>
                                        </p:attrNameLst>
                                      </p:cBhvr>
                                      <p:to>
                                        <p:strVal val="visible"/>
                                      </p:to>
                                    </p:set>
                                    <p:animEffect transition="in" filter="wipe(left)">
                                      <p:cBhvr>
                                        <p:cTn id="99" dur="500"/>
                                        <p:tgtEl>
                                          <p:spTgt spid="1037377"/>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1" nodeType="clickEffect">
                                  <p:stCondLst>
                                    <p:cond delay="0"/>
                                  </p:stCondLst>
                                  <p:childTnLst>
                                    <p:set>
                                      <p:cBhvr>
                                        <p:cTn id="103" dur="1" fill="hold">
                                          <p:stCondLst>
                                            <p:cond delay="0"/>
                                          </p:stCondLst>
                                        </p:cTn>
                                        <p:tgtEl>
                                          <p:spTgt spid="1037389"/>
                                        </p:tgtEl>
                                        <p:attrNameLst>
                                          <p:attrName>style.visibility</p:attrName>
                                        </p:attrNameLst>
                                      </p:cBhvr>
                                      <p:to>
                                        <p:strVal val="visible"/>
                                      </p:to>
                                    </p:set>
                                    <p:animEffect transition="in" filter="wipe(down)">
                                      <p:cBhvr>
                                        <p:cTn id="104" dur="500"/>
                                        <p:tgtEl>
                                          <p:spTgt spid="1037389"/>
                                        </p:tgtEl>
                                      </p:cBhvr>
                                    </p:animEffect>
                                  </p:childTnLst>
                                </p:cTn>
                              </p:par>
                            </p:childTnLst>
                          </p:cTn>
                        </p:par>
                        <p:par>
                          <p:cTn id="105" fill="hold">
                            <p:stCondLst>
                              <p:cond delay="500"/>
                            </p:stCondLst>
                            <p:childTnLst>
                              <p:par>
                                <p:cTn id="106" presetID="12" presetClass="entr" presetSubtype="8" fill="hold" nodeType="afterEffect">
                                  <p:stCondLst>
                                    <p:cond delay="0"/>
                                  </p:stCondLst>
                                  <p:childTnLst>
                                    <p:set>
                                      <p:cBhvr>
                                        <p:cTn id="107" dur="1" fill="hold">
                                          <p:stCondLst>
                                            <p:cond delay="0"/>
                                          </p:stCondLst>
                                        </p:cTn>
                                        <p:tgtEl>
                                          <p:spTgt spid="5"/>
                                        </p:tgtEl>
                                        <p:attrNameLst>
                                          <p:attrName>style.visibility</p:attrName>
                                        </p:attrNameLst>
                                      </p:cBhvr>
                                      <p:to>
                                        <p:strVal val="visible"/>
                                      </p:to>
                                    </p:set>
                                    <p:animEffect transition="in" filter="slide(fromLeft)">
                                      <p:cBhvr>
                                        <p:cTn id="108" dur="500"/>
                                        <p:tgtEl>
                                          <p:spTgt spid="5"/>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1" fill="hold" nodeType="clickEffect">
                                  <p:stCondLst>
                                    <p:cond delay="0"/>
                                  </p:stCondLst>
                                  <p:childTnLst>
                                    <p:set>
                                      <p:cBhvr>
                                        <p:cTn id="112" dur="1" fill="hold">
                                          <p:stCondLst>
                                            <p:cond delay="0"/>
                                          </p:stCondLst>
                                        </p:cTn>
                                        <p:tgtEl>
                                          <p:spTgt spid="1037366"/>
                                        </p:tgtEl>
                                        <p:attrNameLst>
                                          <p:attrName>style.visibility</p:attrName>
                                        </p:attrNameLst>
                                      </p:cBhvr>
                                      <p:to>
                                        <p:strVal val="visible"/>
                                      </p:to>
                                    </p:set>
                                    <p:animEffect transition="in" filter="wipe(up)">
                                      <p:cBhvr>
                                        <p:cTn id="113" dur="2000"/>
                                        <p:tgtEl>
                                          <p:spTgt spid="1037366"/>
                                        </p:tgtEl>
                                      </p:cBhvr>
                                    </p:animEffect>
                                  </p:childTnLst>
                                </p:cTn>
                              </p:par>
                            </p:childTnLst>
                          </p:cTn>
                        </p:par>
                        <p:par>
                          <p:cTn id="114" fill="hold">
                            <p:stCondLst>
                              <p:cond delay="2000"/>
                            </p:stCondLst>
                            <p:childTnLst>
                              <p:par>
                                <p:cTn id="115" presetID="15" presetClass="entr" presetSubtype="0" fill="hold" nodeType="afterEffect">
                                  <p:stCondLst>
                                    <p:cond delay="0"/>
                                  </p:stCondLst>
                                  <p:childTnLst>
                                    <p:set>
                                      <p:cBhvr>
                                        <p:cTn id="116" dur="1" fill="hold">
                                          <p:stCondLst>
                                            <p:cond delay="0"/>
                                          </p:stCondLst>
                                        </p:cTn>
                                        <p:tgtEl>
                                          <p:spTgt spid="1037372"/>
                                        </p:tgtEl>
                                        <p:attrNameLst>
                                          <p:attrName>style.visibility</p:attrName>
                                        </p:attrNameLst>
                                      </p:cBhvr>
                                      <p:to>
                                        <p:strVal val="visible"/>
                                      </p:to>
                                    </p:set>
                                    <p:anim calcmode="lin" valueType="num">
                                      <p:cBhvr>
                                        <p:cTn id="117" dur="1000" fill="hold"/>
                                        <p:tgtEl>
                                          <p:spTgt spid="1037372"/>
                                        </p:tgtEl>
                                        <p:attrNameLst>
                                          <p:attrName>ppt_w</p:attrName>
                                        </p:attrNameLst>
                                      </p:cBhvr>
                                      <p:tavLst>
                                        <p:tav tm="0">
                                          <p:val>
                                            <p:fltVal val="0"/>
                                          </p:val>
                                        </p:tav>
                                        <p:tav tm="100000">
                                          <p:val>
                                            <p:strVal val="#ppt_w"/>
                                          </p:val>
                                        </p:tav>
                                      </p:tavLst>
                                    </p:anim>
                                    <p:anim calcmode="lin" valueType="num">
                                      <p:cBhvr>
                                        <p:cTn id="118" dur="1000" fill="hold"/>
                                        <p:tgtEl>
                                          <p:spTgt spid="1037372"/>
                                        </p:tgtEl>
                                        <p:attrNameLst>
                                          <p:attrName>ppt_h</p:attrName>
                                        </p:attrNameLst>
                                      </p:cBhvr>
                                      <p:tavLst>
                                        <p:tav tm="0">
                                          <p:val>
                                            <p:fltVal val="0"/>
                                          </p:val>
                                        </p:tav>
                                        <p:tav tm="100000">
                                          <p:val>
                                            <p:strVal val="#ppt_h"/>
                                          </p:val>
                                        </p:tav>
                                      </p:tavLst>
                                    </p:anim>
                                    <p:anim calcmode="lin" valueType="num">
                                      <p:cBhvr>
                                        <p:cTn id="119" dur="1000" fill="hold"/>
                                        <p:tgtEl>
                                          <p:spTgt spid="1037372"/>
                                        </p:tgtEl>
                                        <p:attrNameLst>
                                          <p:attrName>ppt_x</p:attrName>
                                        </p:attrNameLst>
                                      </p:cBhvr>
                                      <p:tavLst>
                                        <p:tav tm="0" fmla="#ppt_x+(cos(-2*pi*(1-$))*-#ppt_x-sin(-2*pi*(1-$))*(1-#ppt_y))*(1-$)">
                                          <p:val>
                                            <p:fltVal val="0"/>
                                          </p:val>
                                        </p:tav>
                                        <p:tav tm="100000">
                                          <p:val>
                                            <p:fltVal val="1"/>
                                          </p:val>
                                        </p:tav>
                                      </p:tavLst>
                                    </p:anim>
                                    <p:anim calcmode="lin" valueType="num">
                                      <p:cBhvr>
                                        <p:cTn id="120" dur="1000" fill="hold"/>
                                        <p:tgtEl>
                                          <p:spTgt spid="1037372"/>
                                        </p:tgtEl>
                                        <p:attrNameLst>
                                          <p:attrName>ppt_y</p:attrName>
                                        </p:attrNameLst>
                                      </p:cBhvr>
                                      <p:tavLst>
                                        <p:tav tm="0" fmla="#ppt_y+(sin(-2*pi*(1-$))*-#ppt_x+cos(-2*pi*(1-$))*(1-#ppt_y))*(1-$)">
                                          <p:val>
                                            <p:fltVal val="0"/>
                                          </p:val>
                                        </p:tav>
                                        <p:tav tm="100000">
                                          <p:val>
                                            <p:fltVal val="1"/>
                                          </p:val>
                                        </p:tav>
                                      </p:tavLst>
                                    </p:anim>
                                  </p:childTnLst>
                                </p:cTn>
                              </p:par>
                              <p:par>
                                <p:cTn id="121" presetID="22" presetClass="entr" presetSubtype="4" fill="hold" nodeType="withEffect">
                                  <p:stCondLst>
                                    <p:cond delay="0"/>
                                  </p:stCondLst>
                                  <p:childTnLst>
                                    <p:set>
                                      <p:cBhvr>
                                        <p:cTn id="122" dur="1" fill="hold">
                                          <p:stCondLst>
                                            <p:cond delay="0"/>
                                          </p:stCondLst>
                                        </p:cTn>
                                        <p:tgtEl>
                                          <p:spTgt spid="1037381"/>
                                        </p:tgtEl>
                                        <p:attrNameLst>
                                          <p:attrName>style.visibility</p:attrName>
                                        </p:attrNameLst>
                                      </p:cBhvr>
                                      <p:to>
                                        <p:strVal val="visible"/>
                                      </p:to>
                                    </p:set>
                                    <p:animEffect transition="in" filter="wipe(down)">
                                      <p:cBhvr>
                                        <p:cTn id="123" dur="500"/>
                                        <p:tgtEl>
                                          <p:spTgt spid="1037381"/>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xit" presetSubtype="1" fill="hold" grpId="0" nodeType="clickEffect">
                                  <p:stCondLst>
                                    <p:cond delay="0"/>
                                  </p:stCondLst>
                                  <p:childTnLst>
                                    <p:animEffect transition="out" filter="wipe(up)">
                                      <p:cBhvr>
                                        <p:cTn id="127" dur="500"/>
                                        <p:tgtEl>
                                          <p:spTgt spid="1037389"/>
                                        </p:tgtEl>
                                      </p:cBhvr>
                                    </p:animEffect>
                                    <p:set>
                                      <p:cBhvr>
                                        <p:cTn id="128" dur="1" fill="hold">
                                          <p:stCondLst>
                                            <p:cond delay="499"/>
                                          </p:stCondLst>
                                        </p:cTn>
                                        <p:tgtEl>
                                          <p:spTgt spid="1037389"/>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5"/>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22" presetClass="entr" presetSubtype="2" fill="hold" nodeType="clickEffect">
                                  <p:stCondLst>
                                    <p:cond delay="0"/>
                                  </p:stCondLst>
                                  <p:childTnLst>
                                    <p:set>
                                      <p:cBhvr>
                                        <p:cTn id="134" dur="1" fill="hold">
                                          <p:stCondLst>
                                            <p:cond delay="0"/>
                                          </p:stCondLst>
                                        </p:cTn>
                                        <p:tgtEl>
                                          <p:spTgt spid="1037405"/>
                                        </p:tgtEl>
                                        <p:attrNameLst>
                                          <p:attrName>style.visibility</p:attrName>
                                        </p:attrNameLst>
                                      </p:cBhvr>
                                      <p:to>
                                        <p:strVal val="visible"/>
                                      </p:to>
                                    </p:set>
                                    <p:animEffect transition="in" filter="wipe(right)">
                                      <p:cBhvr>
                                        <p:cTn id="135" dur="3000"/>
                                        <p:tgtEl>
                                          <p:spTgt spid="1037405"/>
                                        </p:tgtEl>
                                      </p:cBhvr>
                                    </p:animEffect>
                                  </p:childTnLst>
                                </p:cTn>
                              </p:par>
                            </p:childTnLst>
                          </p:cTn>
                        </p:par>
                        <p:par>
                          <p:cTn id="136" fill="hold">
                            <p:stCondLst>
                              <p:cond delay="3000"/>
                            </p:stCondLst>
                            <p:childTnLst>
                              <p:par>
                                <p:cTn id="137" presetID="15" presetClass="entr" presetSubtype="0" fill="hold" nodeType="afterEffect">
                                  <p:stCondLst>
                                    <p:cond delay="0"/>
                                  </p:stCondLst>
                                  <p:childTnLst>
                                    <p:set>
                                      <p:cBhvr>
                                        <p:cTn id="138" dur="1" fill="hold">
                                          <p:stCondLst>
                                            <p:cond delay="0"/>
                                          </p:stCondLst>
                                        </p:cTn>
                                        <p:tgtEl>
                                          <p:spTgt spid="1037399"/>
                                        </p:tgtEl>
                                        <p:attrNameLst>
                                          <p:attrName>style.visibility</p:attrName>
                                        </p:attrNameLst>
                                      </p:cBhvr>
                                      <p:to>
                                        <p:strVal val="visible"/>
                                      </p:to>
                                    </p:set>
                                    <p:anim calcmode="lin" valueType="num">
                                      <p:cBhvr>
                                        <p:cTn id="139" dur="1000" fill="hold"/>
                                        <p:tgtEl>
                                          <p:spTgt spid="1037399"/>
                                        </p:tgtEl>
                                        <p:attrNameLst>
                                          <p:attrName>ppt_w</p:attrName>
                                        </p:attrNameLst>
                                      </p:cBhvr>
                                      <p:tavLst>
                                        <p:tav tm="0">
                                          <p:val>
                                            <p:fltVal val="0"/>
                                          </p:val>
                                        </p:tav>
                                        <p:tav tm="100000">
                                          <p:val>
                                            <p:strVal val="#ppt_w"/>
                                          </p:val>
                                        </p:tav>
                                      </p:tavLst>
                                    </p:anim>
                                    <p:anim calcmode="lin" valueType="num">
                                      <p:cBhvr>
                                        <p:cTn id="140" dur="1000" fill="hold"/>
                                        <p:tgtEl>
                                          <p:spTgt spid="1037399"/>
                                        </p:tgtEl>
                                        <p:attrNameLst>
                                          <p:attrName>ppt_h</p:attrName>
                                        </p:attrNameLst>
                                      </p:cBhvr>
                                      <p:tavLst>
                                        <p:tav tm="0">
                                          <p:val>
                                            <p:fltVal val="0"/>
                                          </p:val>
                                        </p:tav>
                                        <p:tav tm="100000">
                                          <p:val>
                                            <p:strVal val="#ppt_h"/>
                                          </p:val>
                                        </p:tav>
                                      </p:tavLst>
                                    </p:anim>
                                    <p:anim calcmode="lin" valueType="num">
                                      <p:cBhvr>
                                        <p:cTn id="141" dur="1000" fill="hold"/>
                                        <p:tgtEl>
                                          <p:spTgt spid="1037399"/>
                                        </p:tgtEl>
                                        <p:attrNameLst>
                                          <p:attrName>ppt_x</p:attrName>
                                        </p:attrNameLst>
                                      </p:cBhvr>
                                      <p:tavLst>
                                        <p:tav tm="0" fmla="#ppt_x+(cos(-2*pi*(1-$))*-#ppt_x-sin(-2*pi*(1-$))*(1-#ppt_y))*(1-$)">
                                          <p:val>
                                            <p:fltVal val="0"/>
                                          </p:val>
                                        </p:tav>
                                        <p:tav tm="100000">
                                          <p:val>
                                            <p:fltVal val="1"/>
                                          </p:val>
                                        </p:tav>
                                      </p:tavLst>
                                    </p:anim>
                                    <p:anim calcmode="lin" valueType="num">
                                      <p:cBhvr>
                                        <p:cTn id="142" dur="1000" fill="hold"/>
                                        <p:tgtEl>
                                          <p:spTgt spid="103739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43" fill="hold">
                      <p:stCondLst>
                        <p:cond delay="indefinite"/>
                      </p:stCondLst>
                      <p:childTnLst>
                        <p:par>
                          <p:cTn id="144" fill="hold">
                            <p:stCondLst>
                              <p:cond delay="0"/>
                            </p:stCondLst>
                            <p:childTnLst>
                              <p:par>
                                <p:cTn id="145" presetID="22" presetClass="entr" presetSubtype="2" fill="hold" nodeType="clickEffect">
                                  <p:stCondLst>
                                    <p:cond delay="0"/>
                                  </p:stCondLst>
                                  <p:childTnLst>
                                    <p:set>
                                      <p:cBhvr>
                                        <p:cTn id="146" dur="1" fill="hold">
                                          <p:stCondLst>
                                            <p:cond delay="0"/>
                                          </p:stCondLst>
                                        </p:cTn>
                                        <p:tgtEl>
                                          <p:spTgt spid="1037362"/>
                                        </p:tgtEl>
                                        <p:attrNameLst>
                                          <p:attrName>style.visibility</p:attrName>
                                        </p:attrNameLst>
                                      </p:cBhvr>
                                      <p:to>
                                        <p:strVal val="visible"/>
                                      </p:to>
                                    </p:set>
                                    <p:animEffect transition="in" filter="wipe(right)">
                                      <p:cBhvr>
                                        <p:cTn id="147" dur="3000"/>
                                        <p:tgtEl>
                                          <p:spTgt spid="1037362"/>
                                        </p:tgtEl>
                                      </p:cBhvr>
                                    </p:animEffect>
                                  </p:childTnLst>
                                </p:cTn>
                              </p:par>
                            </p:childTnLst>
                          </p:cTn>
                        </p:par>
                        <p:par>
                          <p:cTn id="148" fill="hold">
                            <p:stCondLst>
                              <p:cond delay="3000"/>
                            </p:stCondLst>
                            <p:childTnLst>
                              <p:par>
                                <p:cTn id="149" presetID="15" presetClass="entr" presetSubtype="0" fill="hold" nodeType="afterEffect">
                                  <p:stCondLst>
                                    <p:cond delay="0"/>
                                  </p:stCondLst>
                                  <p:childTnLst>
                                    <p:set>
                                      <p:cBhvr>
                                        <p:cTn id="150" dur="1" fill="hold">
                                          <p:stCondLst>
                                            <p:cond delay="0"/>
                                          </p:stCondLst>
                                        </p:cTn>
                                        <p:tgtEl>
                                          <p:spTgt spid="1037397"/>
                                        </p:tgtEl>
                                        <p:attrNameLst>
                                          <p:attrName>style.visibility</p:attrName>
                                        </p:attrNameLst>
                                      </p:cBhvr>
                                      <p:to>
                                        <p:strVal val="visible"/>
                                      </p:to>
                                    </p:set>
                                    <p:anim calcmode="lin" valueType="num">
                                      <p:cBhvr>
                                        <p:cTn id="151" dur="1000" fill="hold"/>
                                        <p:tgtEl>
                                          <p:spTgt spid="1037397"/>
                                        </p:tgtEl>
                                        <p:attrNameLst>
                                          <p:attrName>ppt_w</p:attrName>
                                        </p:attrNameLst>
                                      </p:cBhvr>
                                      <p:tavLst>
                                        <p:tav tm="0">
                                          <p:val>
                                            <p:fltVal val="0"/>
                                          </p:val>
                                        </p:tav>
                                        <p:tav tm="100000">
                                          <p:val>
                                            <p:strVal val="#ppt_w"/>
                                          </p:val>
                                        </p:tav>
                                      </p:tavLst>
                                    </p:anim>
                                    <p:anim calcmode="lin" valueType="num">
                                      <p:cBhvr>
                                        <p:cTn id="152" dur="1000" fill="hold"/>
                                        <p:tgtEl>
                                          <p:spTgt spid="1037397"/>
                                        </p:tgtEl>
                                        <p:attrNameLst>
                                          <p:attrName>ppt_h</p:attrName>
                                        </p:attrNameLst>
                                      </p:cBhvr>
                                      <p:tavLst>
                                        <p:tav tm="0">
                                          <p:val>
                                            <p:fltVal val="0"/>
                                          </p:val>
                                        </p:tav>
                                        <p:tav tm="100000">
                                          <p:val>
                                            <p:strVal val="#ppt_h"/>
                                          </p:val>
                                        </p:tav>
                                      </p:tavLst>
                                    </p:anim>
                                    <p:anim calcmode="lin" valueType="num">
                                      <p:cBhvr>
                                        <p:cTn id="153" dur="1000" fill="hold"/>
                                        <p:tgtEl>
                                          <p:spTgt spid="1037397"/>
                                        </p:tgtEl>
                                        <p:attrNameLst>
                                          <p:attrName>ppt_x</p:attrName>
                                        </p:attrNameLst>
                                      </p:cBhvr>
                                      <p:tavLst>
                                        <p:tav tm="0" fmla="#ppt_x+(cos(-2*pi*(1-$))*-#ppt_x-sin(-2*pi*(1-$))*(1-#ppt_y))*(1-$)">
                                          <p:val>
                                            <p:fltVal val="0"/>
                                          </p:val>
                                        </p:tav>
                                        <p:tav tm="100000">
                                          <p:val>
                                            <p:fltVal val="1"/>
                                          </p:val>
                                        </p:tav>
                                      </p:tavLst>
                                    </p:anim>
                                    <p:anim calcmode="lin" valueType="num">
                                      <p:cBhvr>
                                        <p:cTn id="154" dur="1000" fill="hold"/>
                                        <p:tgtEl>
                                          <p:spTgt spid="103739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5" fill="hold">
                      <p:stCondLst>
                        <p:cond delay="indefinite"/>
                      </p:stCondLst>
                      <p:childTnLst>
                        <p:par>
                          <p:cTn id="156" fill="hold">
                            <p:stCondLst>
                              <p:cond delay="0"/>
                            </p:stCondLst>
                            <p:childTnLst>
                              <p:par>
                                <p:cTn id="157" presetID="22" presetClass="entr" presetSubtype="1" fill="hold" nodeType="clickEffect">
                                  <p:stCondLst>
                                    <p:cond delay="0"/>
                                  </p:stCondLst>
                                  <p:childTnLst>
                                    <p:set>
                                      <p:cBhvr>
                                        <p:cTn id="158" dur="1" fill="hold">
                                          <p:stCondLst>
                                            <p:cond delay="0"/>
                                          </p:stCondLst>
                                        </p:cTn>
                                        <p:tgtEl>
                                          <p:spTgt spid="1037363"/>
                                        </p:tgtEl>
                                        <p:attrNameLst>
                                          <p:attrName>style.visibility</p:attrName>
                                        </p:attrNameLst>
                                      </p:cBhvr>
                                      <p:to>
                                        <p:strVal val="visible"/>
                                      </p:to>
                                    </p:set>
                                    <p:animEffect transition="in" filter="wipe(up)">
                                      <p:cBhvr>
                                        <p:cTn id="159" dur="2000"/>
                                        <p:tgtEl>
                                          <p:spTgt spid="1037363"/>
                                        </p:tgtEl>
                                      </p:cBhvr>
                                    </p:animEffect>
                                  </p:childTnLst>
                                </p:cTn>
                              </p:par>
                            </p:childTnLst>
                          </p:cTn>
                        </p:par>
                        <p:par>
                          <p:cTn id="160" fill="hold">
                            <p:stCondLst>
                              <p:cond delay="2000"/>
                            </p:stCondLst>
                            <p:childTnLst>
                              <p:par>
                                <p:cTn id="161" presetID="15" presetClass="entr" presetSubtype="0" fill="hold" nodeType="afterEffect">
                                  <p:stCondLst>
                                    <p:cond delay="0"/>
                                  </p:stCondLst>
                                  <p:childTnLst>
                                    <p:set>
                                      <p:cBhvr>
                                        <p:cTn id="162" dur="1" fill="hold">
                                          <p:stCondLst>
                                            <p:cond delay="0"/>
                                          </p:stCondLst>
                                        </p:cTn>
                                        <p:tgtEl>
                                          <p:spTgt spid="1037373"/>
                                        </p:tgtEl>
                                        <p:attrNameLst>
                                          <p:attrName>style.visibility</p:attrName>
                                        </p:attrNameLst>
                                      </p:cBhvr>
                                      <p:to>
                                        <p:strVal val="visible"/>
                                      </p:to>
                                    </p:set>
                                    <p:anim calcmode="lin" valueType="num">
                                      <p:cBhvr>
                                        <p:cTn id="163" dur="1000" fill="hold"/>
                                        <p:tgtEl>
                                          <p:spTgt spid="1037373"/>
                                        </p:tgtEl>
                                        <p:attrNameLst>
                                          <p:attrName>ppt_w</p:attrName>
                                        </p:attrNameLst>
                                      </p:cBhvr>
                                      <p:tavLst>
                                        <p:tav tm="0">
                                          <p:val>
                                            <p:fltVal val="0"/>
                                          </p:val>
                                        </p:tav>
                                        <p:tav tm="100000">
                                          <p:val>
                                            <p:strVal val="#ppt_w"/>
                                          </p:val>
                                        </p:tav>
                                      </p:tavLst>
                                    </p:anim>
                                    <p:anim calcmode="lin" valueType="num">
                                      <p:cBhvr>
                                        <p:cTn id="164" dur="1000" fill="hold"/>
                                        <p:tgtEl>
                                          <p:spTgt spid="1037373"/>
                                        </p:tgtEl>
                                        <p:attrNameLst>
                                          <p:attrName>ppt_h</p:attrName>
                                        </p:attrNameLst>
                                      </p:cBhvr>
                                      <p:tavLst>
                                        <p:tav tm="0">
                                          <p:val>
                                            <p:fltVal val="0"/>
                                          </p:val>
                                        </p:tav>
                                        <p:tav tm="100000">
                                          <p:val>
                                            <p:strVal val="#ppt_h"/>
                                          </p:val>
                                        </p:tav>
                                      </p:tavLst>
                                    </p:anim>
                                    <p:anim calcmode="lin" valueType="num">
                                      <p:cBhvr>
                                        <p:cTn id="165" dur="1000" fill="hold"/>
                                        <p:tgtEl>
                                          <p:spTgt spid="1037373"/>
                                        </p:tgtEl>
                                        <p:attrNameLst>
                                          <p:attrName>ppt_x</p:attrName>
                                        </p:attrNameLst>
                                      </p:cBhvr>
                                      <p:tavLst>
                                        <p:tav tm="0" fmla="#ppt_x+(cos(-2*pi*(1-$))*-#ppt_x-sin(-2*pi*(1-$))*(1-#ppt_y))*(1-$)">
                                          <p:val>
                                            <p:fltVal val="0"/>
                                          </p:val>
                                        </p:tav>
                                        <p:tav tm="100000">
                                          <p:val>
                                            <p:fltVal val="1"/>
                                          </p:val>
                                        </p:tav>
                                      </p:tavLst>
                                    </p:anim>
                                    <p:anim calcmode="lin" valueType="num">
                                      <p:cBhvr>
                                        <p:cTn id="166" dur="1000" fill="hold"/>
                                        <p:tgtEl>
                                          <p:spTgt spid="1037373"/>
                                        </p:tgtEl>
                                        <p:attrNameLst>
                                          <p:attrName>ppt_y</p:attrName>
                                        </p:attrNameLst>
                                      </p:cBhvr>
                                      <p:tavLst>
                                        <p:tav tm="0" fmla="#ppt_y+(sin(-2*pi*(1-$))*-#ppt_x+cos(-2*pi*(1-$))*(1-#ppt_y))*(1-$)">
                                          <p:val>
                                            <p:fltVal val="0"/>
                                          </p:val>
                                        </p:tav>
                                        <p:tav tm="100000">
                                          <p:val>
                                            <p:fltVal val="1"/>
                                          </p:val>
                                        </p:tav>
                                      </p:tavLst>
                                    </p:anim>
                                  </p:childTnLst>
                                </p:cTn>
                              </p:par>
                            </p:childTnLst>
                          </p:cTn>
                        </p:par>
                        <p:par>
                          <p:cTn id="167" fill="hold">
                            <p:stCondLst>
                              <p:cond delay="3000"/>
                            </p:stCondLst>
                            <p:childTnLst>
                              <p:par>
                                <p:cTn id="168" presetID="15" presetClass="entr" presetSubtype="0" fill="hold" nodeType="afterEffect">
                                  <p:stCondLst>
                                    <p:cond delay="0"/>
                                  </p:stCondLst>
                                  <p:childTnLst>
                                    <p:set>
                                      <p:cBhvr>
                                        <p:cTn id="169" dur="1" fill="hold">
                                          <p:stCondLst>
                                            <p:cond delay="0"/>
                                          </p:stCondLst>
                                        </p:cTn>
                                        <p:tgtEl>
                                          <p:spTgt spid="1037398"/>
                                        </p:tgtEl>
                                        <p:attrNameLst>
                                          <p:attrName>style.visibility</p:attrName>
                                        </p:attrNameLst>
                                      </p:cBhvr>
                                      <p:to>
                                        <p:strVal val="visible"/>
                                      </p:to>
                                    </p:set>
                                    <p:anim calcmode="lin" valueType="num">
                                      <p:cBhvr>
                                        <p:cTn id="170" dur="1000" fill="hold"/>
                                        <p:tgtEl>
                                          <p:spTgt spid="1037398"/>
                                        </p:tgtEl>
                                        <p:attrNameLst>
                                          <p:attrName>ppt_w</p:attrName>
                                        </p:attrNameLst>
                                      </p:cBhvr>
                                      <p:tavLst>
                                        <p:tav tm="0">
                                          <p:val>
                                            <p:fltVal val="0"/>
                                          </p:val>
                                        </p:tav>
                                        <p:tav tm="100000">
                                          <p:val>
                                            <p:strVal val="#ppt_w"/>
                                          </p:val>
                                        </p:tav>
                                      </p:tavLst>
                                    </p:anim>
                                    <p:anim calcmode="lin" valueType="num">
                                      <p:cBhvr>
                                        <p:cTn id="171" dur="1000" fill="hold"/>
                                        <p:tgtEl>
                                          <p:spTgt spid="1037398"/>
                                        </p:tgtEl>
                                        <p:attrNameLst>
                                          <p:attrName>ppt_h</p:attrName>
                                        </p:attrNameLst>
                                      </p:cBhvr>
                                      <p:tavLst>
                                        <p:tav tm="0">
                                          <p:val>
                                            <p:fltVal val="0"/>
                                          </p:val>
                                        </p:tav>
                                        <p:tav tm="100000">
                                          <p:val>
                                            <p:strVal val="#ppt_h"/>
                                          </p:val>
                                        </p:tav>
                                      </p:tavLst>
                                    </p:anim>
                                    <p:anim calcmode="lin" valueType="num">
                                      <p:cBhvr>
                                        <p:cTn id="172" dur="1000" fill="hold"/>
                                        <p:tgtEl>
                                          <p:spTgt spid="1037398"/>
                                        </p:tgtEl>
                                        <p:attrNameLst>
                                          <p:attrName>ppt_x</p:attrName>
                                        </p:attrNameLst>
                                      </p:cBhvr>
                                      <p:tavLst>
                                        <p:tav tm="0" fmla="#ppt_x+(cos(-2*pi*(1-$))*-#ppt_x-sin(-2*pi*(1-$))*(1-#ppt_y))*(1-$)">
                                          <p:val>
                                            <p:fltVal val="0"/>
                                          </p:val>
                                        </p:tav>
                                        <p:tav tm="100000">
                                          <p:val>
                                            <p:fltVal val="1"/>
                                          </p:val>
                                        </p:tav>
                                      </p:tavLst>
                                    </p:anim>
                                    <p:anim calcmode="lin" valueType="num">
                                      <p:cBhvr>
                                        <p:cTn id="173" dur="1000" fill="hold"/>
                                        <p:tgtEl>
                                          <p:spTgt spid="10373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1037378"/>
                                        </p:tgtEl>
                                        <p:attrNameLst>
                                          <p:attrName>style.visibility</p:attrName>
                                        </p:attrNameLst>
                                      </p:cBhvr>
                                      <p:to>
                                        <p:strVal val="visible"/>
                                      </p:to>
                                    </p:set>
                                    <p:animEffect transition="in" filter="wipe(left)">
                                      <p:cBhvr>
                                        <p:cTn id="178" dur="500"/>
                                        <p:tgtEl>
                                          <p:spTgt spid="1037378"/>
                                        </p:tgtEl>
                                      </p:cBhvr>
                                    </p:animEffect>
                                  </p:childTnLst>
                                </p:cTn>
                              </p:par>
                            </p:childTnLst>
                          </p:cTn>
                        </p:par>
                      </p:childTnLst>
                    </p:cTn>
                  </p:par>
                  <p:par>
                    <p:cTn id="179" fill="hold">
                      <p:stCondLst>
                        <p:cond delay="indefinite"/>
                      </p:stCondLst>
                      <p:childTnLst>
                        <p:par>
                          <p:cTn id="180" fill="hold">
                            <p:stCondLst>
                              <p:cond delay="0"/>
                            </p:stCondLst>
                            <p:childTnLst>
                              <p:par>
                                <p:cTn id="181" presetID="15" presetClass="entr" presetSubtype="0" fill="hold" grpId="0" nodeType="clickEffect">
                                  <p:stCondLst>
                                    <p:cond delay="0"/>
                                  </p:stCondLst>
                                  <p:childTnLst>
                                    <p:set>
                                      <p:cBhvr>
                                        <p:cTn id="182" dur="1" fill="hold">
                                          <p:stCondLst>
                                            <p:cond delay="0"/>
                                          </p:stCondLst>
                                        </p:cTn>
                                        <p:tgtEl>
                                          <p:spTgt spid="1037403"/>
                                        </p:tgtEl>
                                        <p:attrNameLst>
                                          <p:attrName>style.visibility</p:attrName>
                                        </p:attrNameLst>
                                      </p:cBhvr>
                                      <p:to>
                                        <p:strVal val="visible"/>
                                      </p:to>
                                    </p:set>
                                    <p:anim calcmode="lin" valueType="num">
                                      <p:cBhvr>
                                        <p:cTn id="183" dur="1000" fill="hold"/>
                                        <p:tgtEl>
                                          <p:spTgt spid="1037403"/>
                                        </p:tgtEl>
                                        <p:attrNameLst>
                                          <p:attrName>ppt_w</p:attrName>
                                        </p:attrNameLst>
                                      </p:cBhvr>
                                      <p:tavLst>
                                        <p:tav tm="0">
                                          <p:val>
                                            <p:fltVal val="0"/>
                                          </p:val>
                                        </p:tav>
                                        <p:tav tm="100000">
                                          <p:val>
                                            <p:strVal val="#ppt_w"/>
                                          </p:val>
                                        </p:tav>
                                      </p:tavLst>
                                    </p:anim>
                                    <p:anim calcmode="lin" valueType="num">
                                      <p:cBhvr>
                                        <p:cTn id="184" dur="1000" fill="hold"/>
                                        <p:tgtEl>
                                          <p:spTgt spid="1037403"/>
                                        </p:tgtEl>
                                        <p:attrNameLst>
                                          <p:attrName>ppt_h</p:attrName>
                                        </p:attrNameLst>
                                      </p:cBhvr>
                                      <p:tavLst>
                                        <p:tav tm="0">
                                          <p:val>
                                            <p:fltVal val="0"/>
                                          </p:val>
                                        </p:tav>
                                        <p:tav tm="100000">
                                          <p:val>
                                            <p:strVal val="#ppt_h"/>
                                          </p:val>
                                        </p:tav>
                                      </p:tavLst>
                                    </p:anim>
                                    <p:anim calcmode="lin" valueType="num">
                                      <p:cBhvr>
                                        <p:cTn id="185" dur="1000" fill="hold"/>
                                        <p:tgtEl>
                                          <p:spTgt spid="1037403"/>
                                        </p:tgtEl>
                                        <p:attrNameLst>
                                          <p:attrName>ppt_x</p:attrName>
                                        </p:attrNameLst>
                                      </p:cBhvr>
                                      <p:tavLst>
                                        <p:tav tm="0" fmla="#ppt_x+(cos(-2*pi*(1-$))*-#ppt_x-sin(-2*pi*(1-$))*(1-#ppt_y))*(1-$)">
                                          <p:val>
                                            <p:fltVal val="0"/>
                                          </p:val>
                                        </p:tav>
                                        <p:tav tm="100000">
                                          <p:val>
                                            <p:fltVal val="1"/>
                                          </p:val>
                                        </p:tav>
                                      </p:tavLst>
                                    </p:anim>
                                    <p:anim calcmode="lin" valueType="num">
                                      <p:cBhvr>
                                        <p:cTn id="186" dur="1000" fill="hold"/>
                                        <p:tgtEl>
                                          <p:spTgt spid="1037403"/>
                                        </p:tgtEl>
                                        <p:attrNameLst>
                                          <p:attrName>ppt_y</p:attrName>
                                        </p:attrNameLst>
                                      </p:cBhvr>
                                      <p:tavLst>
                                        <p:tav tm="0" fmla="#ppt_y+(sin(-2*pi*(1-$))*-#ppt_x+cos(-2*pi*(1-$))*(1-#ppt_y))*(1-$)">
                                          <p:val>
                                            <p:fltVal val="0"/>
                                          </p:val>
                                        </p:tav>
                                        <p:tav tm="100000">
                                          <p:val>
                                            <p:fltVal val="1"/>
                                          </p:val>
                                        </p:tav>
                                      </p:tavLst>
                                    </p:anim>
                                  </p:childTnLst>
                                </p:cTn>
                              </p:par>
                            </p:childTnLst>
                          </p:cTn>
                        </p:par>
                        <p:par>
                          <p:cTn id="187" fill="hold">
                            <p:stCondLst>
                              <p:cond delay="1000"/>
                            </p:stCondLst>
                            <p:childTnLst>
                              <p:par>
                                <p:cTn id="188" presetID="22" presetClass="entr" presetSubtype="1" fill="hold" grpId="0" nodeType="afterEffect">
                                  <p:stCondLst>
                                    <p:cond delay="0"/>
                                  </p:stCondLst>
                                  <p:childTnLst>
                                    <p:set>
                                      <p:cBhvr>
                                        <p:cTn id="189" dur="1" fill="hold">
                                          <p:stCondLst>
                                            <p:cond delay="0"/>
                                          </p:stCondLst>
                                        </p:cTn>
                                        <p:tgtEl>
                                          <p:spTgt spid="58"/>
                                        </p:tgtEl>
                                        <p:attrNameLst>
                                          <p:attrName>style.visibility</p:attrName>
                                        </p:attrNameLst>
                                      </p:cBhvr>
                                      <p:to>
                                        <p:strVal val="visible"/>
                                      </p:to>
                                    </p:set>
                                    <p:animEffect transition="in" filter="wipe(up)">
                                      <p:cBhvr>
                                        <p:cTn id="190" dur="500"/>
                                        <p:tgtEl>
                                          <p:spTgt spid="58"/>
                                        </p:tgtEl>
                                      </p:cBhvr>
                                    </p:animEffect>
                                  </p:childTnLst>
                                </p:cTn>
                              </p:par>
                            </p:childTnLst>
                          </p:cTn>
                        </p:par>
                      </p:childTnLst>
                    </p:cTn>
                  </p:par>
                  <p:par>
                    <p:cTn id="191" fill="hold">
                      <p:stCondLst>
                        <p:cond delay="indefinite"/>
                      </p:stCondLst>
                      <p:childTnLst>
                        <p:par>
                          <p:cTn id="192" fill="hold">
                            <p:stCondLst>
                              <p:cond delay="0"/>
                            </p:stCondLst>
                            <p:childTnLst>
                              <p:par>
                                <p:cTn id="193" presetID="22" presetClass="entr" presetSubtype="4" fill="hold" grpId="0" nodeType="clickEffect">
                                  <p:stCondLst>
                                    <p:cond delay="0"/>
                                  </p:stCondLst>
                                  <p:childTnLst>
                                    <p:set>
                                      <p:cBhvr>
                                        <p:cTn id="194" dur="1" fill="hold">
                                          <p:stCondLst>
                                            <p:cond delay="0"/>
                                          </p:stCondLst>
                                        </p:cTn>
                                        <p:tgtEl>
                                          <p:spTgt spid="59"/>
                                        </p:tgtEl>
                                        <p:attrNameLst>
                                          <p:attrName>style.visibility</p:attrName>
                                        </p:attrNameLst>
                                      </p:cBhvr>
                                      <p:to>
                                        <p:strVal val="visible"/>
                                      </p:to>
                                    </p:set>
                                    <p:animEffect transition="in" filter="wipe(down)">
                                      <p:cBhvr>
                                        <p:cTn id="19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344" grpId="0" animBg="1"/>
      <p:bldP spid="1037374" grpId="0" animBg="1"/>
      <p:bldP spid="1037376" grpId="0"/>
      <p:bldP spid="1037377" grpId="0"/>
      <p:bldP spid="1037378" grpId="0" animBg="1"/>
      <p:bldP spid="1037388" grpId="0" animBg="1"/>
      <p:bldP spid="1037389" grpId="0" animBg="1"/>
      <p:bldP spid="1037389" grpId="1" animBg="1"/>
      <p:bldP spid="1037403" grpId="0"/>
      <p:bldP spid="1037406" grpId="0" animBg="1"/>
      <p:bldP spid="58" grpId="0" animBg="1"/>
      <p:bldP spid="5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fld id="{36D00885-E509-493B-8B14-C8EDD2067C88}" type="slidenum">
              <a:rPr lang="zh-CN" altLang="en-US" sz="1200" smtClean="0">
                <a:latin typeface="Garamond" panose="02020404030301010803" pitchFamily="18" charset="0"/>
              </a:rPr>
            </a:fld>
            <a:endParaRPr lang="en-US" altLang="zh-CN" sz="1200">
              <a:latin typeface="Garamond" panose="02020404030301010803" pitchFamily="18" charset="0"/>
            </a:endParaRPr>
          </a:p>
        </p:txBody>
      </p:sp>
      <p:sp>
        <p:nvSpPr>
          <p:cNvPr id="899111" name="Text Box 39"/>
          <p:cNvSpPr txBox="1">
            <a:spLocks noChangeArrowheads="1"/>
          </p:cNvSpPr>
          <p:nvPr/>
        </p:nvSpPr>
        <p:spPr bwMode="auto">
          <a:xfrm>
            <a:off x="811213" y="840931"/>
            <a:ext cx="2763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dirty="0" smtClean="0">
                <a:solidFill>
                  <a:srgbClr val="800000"/>
                </a:solidFill>
              </a:rPr>
              <a:t>现场</a:t>
            </a:r>
            <a:r>
              <a:rPr lang="zh-CN" altLang="en-US" sz="2400" dirty="0">
                <a:solidFill>
                  <a:srgbClr val="800000"/>
                </a:solidFill>
              </a:rPr>
              <a:t>原始压缩曲线</a:t>
            </a:r>
            <a:endParaRPr lang="zh-CN" altLang="en-US" sz="2400" dirty="0">
              <a:solidFill>
                <a:srgbClr val="800000"/>
              </a:solidFill>
            </a:endParaRPr>
          </a:p>
        </p:txBody>
      </p:sp>
      <p:grpSp>
        <p:nvGrpSpPr>
          <p:cNvPr id="2" name="Group 127"/>
          <p:cNvGrpSpPr/>
          <p:nvPr/>
        </p:nvGrpSpPr>
        <p:grpSpPr bwMode="auto">
          <a:xfrm>
            <a:off x="468313" y="2233613"/>
            <a:ext cx="4041775" cy="3836987"/>
            <a:chOff x="295" y="1407"/>
            <a:chExt cx="2546" cy="2417"/>
          </a:xfrm>
        </p:grpSpPr>
        <p:grpSp>
          <p:nvGrpSpPr>
            <p:cNvPr id="38928" name="Group 42"/>
            <p:cNvGrpSpPr/>
            <p:nvPr/>
          </p:nvGrpSpPr>
          <p:grpSpPr bwMode="auto">
            <a:xfrm>
              <a:off x="612" y="1570"/>
              <a:ext cx="2229" cy="2254"/>
              <a:chOff x="748" y="1280"/>
              <a:chExt cx="2229" cy="2254"/>
            </a:xfrm>
          </p:grpSpPr>
          <p:sp>
            <p:nvSpPr>
              <p:cNvPr id="38930" name="Freeform 43"/>
              <p:cNvSpPr>
                <a:spLocks noChangeAspect="1"/>
              </p:cNvSpPr>
              <p:nvPr/>
            </p:nvSpPr>
            <p:spPr bwMode="auto">
              <a:xfrm>
                <a:off x="757" y="1280"/>
                <a:ext cx="1" cy="2251"/>
              </a:xfrm>
              <a:custGeom>
                <a:avLst/>
                <a:gdLst>
                  <a:gd name="T0" fmla="*/ 0 w 1"/>
                  <a:gd name="T1" fmla="*/ 0 h 1970"/>
                  <a:gd name="T2" fmla="*/ 0 w 1"/>
                  <a:gd name="T3" fmla="*/ 24811 h 1970"/>
                  <a:gd name="T4" fmla="*/ 0 60000 65536"/>
                  <a:gd name="T5" fmla="*/ 0 60000 65536"/>
                  <a:gd name="T6" fmla="*/ 0 w 1"/>
                  <a:gd name="T7" fmla="*/ 0 h 1970"/>
                  <a:gd name="T8" fmla="*/ 1 w 1"/>
                  <a:gd name="T9" fmla="*/ 1970 h 1970"/>
                </a:gdLst>
                <a:ahLst/>
                <a:cxnLst>
                  <a:cxn ang="T4">
                    <a:pos x="T0" y="T1"/>
                  </a:cxn>
                  <a:cxn ang="T5">
                    <a:pos x="T2" y="T3"/>
                  </a:cxn>
                </a:cxnLst>
                <a:rect l="T6" t="T7" r="T8" b="T9"/>
                <a:pathLst>
                  <a:path w="1" h="1970">
                    <a:moveTo>
                      <a:pt x="0" y="0"/>
                    </a:moveTo>
                    <a:lnTo>
                      <a:pt x="0" y="1970"/>
                    </a:lnTo>
                  </a:path>
                </a:pathLst>
              </a:custGeom>
              <a:solidFill>
                <a:srgbClr val="008000"/>
              </a:solidFill>
              <a:ln w="19050">
                <a:solidFill>
                  <a:srgbClr val="000000"/>
                </a:solidFill>
                <a:miter lim="800000"/>
                <a:headEnd type="arrow" w="med" len="med"/>
                <a:tailEnd type="none" w="med" len="lg"/>
              </a:ln>
            </p:spPr>
            <p:txBody>
              <a:bodyPr wrap="none"/>
              <a:lstStyle/>
              <a:p>
                <a:endParaRPr lang="zh-CN" altLang="en-US"/>
              </a:p>
            </p:txBody>
          </p:sp>
          <p:sp>
            <p:nvSpPr>
              <p:cNvPr id="38931" name="Line 44"/>
              <p:cNvSpPr>
                <a:spLocks noChangeShapeType="1"/>
              </p:cNvSpPr>
              <p:nvPr/>
            </p:nvSpPr>
            <p:spPr bwMode="auto">
              <a:xfrm>
                <a:off x="765" y="3095"/>
                <a:ext cx="46" cy="0"/>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38932" name="Line 45"/>
              <p:cNvSpPr>
                <a:spLocks noChangeShapeType="1"/>
              </p:cNvSpPr>
              <p:nvPr/>
            </p:nvSpPr>
            <p:spPr bwMode="auto">
              <a:xfrm>
                <a:off x="765" y="2635"/>
                <a:ext cx="46" cy="0"/>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38933" name="Line 46"/>
              <p:cNvSpPr>
                <a:spLocks noChangeShapeType="1"/>
              </p:cNvSpPr>
              <p:nvPr/>
            </p:nvSpPr>
            <p:spPr bwMode="auto">
              <a:xfrm>
                <a:off x="765" y="2193"/>
                <a:ext cx="46" cy="0"/>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38934" name="Line 47"/>
              <p:cNvSpPr>
                <a:spLocks noChangeShapeType="1"/>
              </p:cNvSpPr>
              <p:nvPr/>
            </p:nvSpPr>
            <p:spPr bwMode="auto">
              <a:xfrm>
                <a:off x="759" y="1747"/>
                <a:ext cx="45" cy="0"/>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38935" name="Freeform 48"/>
              <p:cNvSpPr>
                <a:spLocks noChangeAspect="1"/>
              </p:cNvSpPr>
              <p:nvPr/>
            </p:nvSpPr>
            <p:spPr bwMode="auto">
              <a:xfrm>
                <a:off x="748" y="3531"/>
                <a:ext cx="2229" cy="3"/>
              </a:xfrm>
              <a:custGeom>
                <a:avLst/>
                <a:gdLst>
                  <a:gd name="T0" fmla="*/ 0 w 2229"/>
                  <a:gd name="T1" fmla="*/ 0 h 3"/>
                  <a:gd name="T2" fmla="*/ 2229 w 2229"/>
                  <a:gd name="T3" fmla="*/ 3 h 3"/>
                  <a:gd name="T4" fmla="*/ 0 60000 65536"/>
                  <a:gd name="T5" fmla="*/ 0 60000 65536"/>
                  <a:gd name="T6" fmla="*/ 0 w 2229"/>
                  <a:gd name="T7" fmla="*/ 0 h 3"/>
                  <a:gd name="T8" fmla="*/ 2229 w 2229"/>
                  <a:gd name="T9" fmla="*/ 3 h 3"/>
                </a:gdLst>
                <a:ahLst/>
                <a:cxnLst>
                  <a:cxn ang="T4">
                    <a:pos x="T0" y="T1"/>
                  </a:cxn>
                  <a:cxn ang="T5">
                    <a:pos x="T2" y="T3"/>
                  </a:cxn>
                </a:cxnLst>
                <a:rect l="T6" t="T7" r="T8" b="T9"/>
                <a:pathLst>
                  <a:path w="2229" h="3">
                    <a:moveTo>
                      <a:pt x="0" y="0"/>
                    </a:moveTo>
                    <a:lnTo>
                      <a:pt x="2229" y="3"/>
                    </a:lnTo>
                  </a:path>
                </a:pathLst>
              </a:custGeom>
              <a:noFill/>
              <a:ln w="19050">
                <a:solidFill>
                  <a:srgbClr val="000000"/>
                </a:solidFill>
                <a:miter lim="800000"/>
                <a:tailEnd type="stealth" w="med" len="lg"/>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38936" name="Line 49"/>
              <p:cNvSpPr>
                <a:spLocks noChangeShapeType="1"/>
              </p:cNvSpPr>
              <p:nvPr/>
            </p:nvSpPr>
            <p:spPr bwMode="auto">
              <a:xfrm>
                <a:off x="1224" y="3478"/>
                <a:ext cx="0" cy="53"/>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38937" name="Line 50"/>
              <p:cNvSpPr>
                <a:spLocks noChangeShapeType="1"/>
              </p:cNvSpPr>
              <p:nvPr/>
            </p:nvSpPr>
            <p:spPr bwMode="auto">
              <a:xfrm>
                <a:off x="2555" y="3478"/>
                <a:ext cx="0" cy="53"/>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grpSp>
        <p:sp>
          <p:nvSpPr>
            <p:cNvPr id="38929" name="Text Box 59"/>
            <p:cNvSpPr txBox="1">
              <a:spLocks noChangeArrowheads="1"/>
            </p:cNvSpPr>
            <p:nvPr/>
          </p:nvSpPr>
          <p:spPr bwMode="auto">
            <a:xfrm>
              <a:off x="295" y="1407"/>
              <a:ext cx="21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i="1">
                  <a:latin typeface="Times New Roman" panose="02020603050405020304" pitchFamily="18" charset="0"/>
                  <a:cs typeface="Times New Roman" panose="02020603050405020304" pitchFamily="18" charset="0"/>
                </a:rPr>
                <a:t>e</a:t>
              </a:r>
              <a:endParaRPr lang="en-US" altLang="zh-CN" sz="2800" i="1">
                <a:latin typeface="Times New Roman" panose="02020603050405020304" pitchFamily="18" charset="0"/>
                <a:cs typeface="Times New Roman" panose="02020603050405020304" pitchFamily="18" charset="0"/>
              </a:endParaRPr>
            </a:p>
          </p:txBody>
        </p:sp>
      </p:grpSp>
      <p:sp>
        <p:nvSpPr>
          <p:cNvPr id="899166" name="Freeform 94"/>
          <p:cNvSpPr/>
          <p:nvPr/>
        </p:nvSpPr>
        <p:spPr bwMode="auto">
          <a:xfrm>
            <a:off x="2098675" y="2060575"/>
            <a:ext cx="1736725" cy="3784600"/>
          </a:xfrm>
          <a:custGeom>
            <a:avLst/>
            <a:gdLst>
              <a:gd name="T0" fmla="*/ 2147483646 w 1094"/>
              <a:gd name="T1" fmla="*/ 2147483646 h 2384"/>
              <a:gd name="T2" fmla="*/ 0 w 1094"/>
              <a:gd name="T3" fmla="*/ 0 h 2384"/>
              <a:gd name="T4" fmla="*/ 0 60000 65536"/>
              <a:gd name="T5" fmla="*/ 0 60000 65536"/>
              <a:gd name="T6" fmla="*/ 0 w 1094"/>
              <a:gd name="T7" fmla="*/ 0 h 2384"/>
              <a:gd name="T8" fmla="*/ 1094 w 1094"/>
              <a:gd name="T9" fmla="*/ 2384 h 2384"/>
            </a:gdLst>
            <a:ahLst/>
            <a:cxnLst>
              <a:cxn ang="T4">
                <a:pos x="T0" y="T1"/>
              </a:cxn>
              <a:cxn ang="T5">
                <a:pos x="T2" y="T3"/>
              </a:cxn>
            </a:cxnLst>
            <a:rect l="T6" t="T7" r="T8" b="T9"/>
            <a:pathLst>
              <a:path w="1094" h="2384">
                <a:moveTo>
                  <a:pt x="1094" y="2384"/>
                </a:moveTo>
                <a:lnTo>
                  <a:pt x="0" y="0"/>
                </a:lnTo>
              </a:path>
            </a:pathLst>
          </a:custGeom>
          <a:noFill/>
          <a:ln w="38100">
            <a:solidFill>
              <a:srgbClr val="0000FF"/>
            </a:solidFill>
            <a:round/>
          </a:ln>
          <a:extLst>
            <a:ext uri="{909E8E84-426E-40DD-AFC4-6F175D3DCCD1}">
              <a14:hiddenFill xmlns:a14="http://schemas.microsoft.com/office/drawing/2010/main">
                <a:solidFill>
                  <a:srgbClr val="FFFFFF"/>
                </a:solidFill>
              </a14:hiddenFill>
            </a:ext>
          </a:extLst>
        </p:spPr>
        <p:txBody>
          <a:bodyPr wrap="none">
            <a:spAutoFit/>
          </a:bodyPr>
          <a:lstStyle/>
          <a:p>
            <a:endParaRPr lang="zh-CN" altLang="en-US"/>
          </a:p>
        </p:txBody>
      </p:sp>
      <p:sp>
        <p:nvSpPr>
          <p:cNvPr id="899184" name="Rectangle 112"/>
          <p:cNvSpPr>
            <a:spLocks noChangeArrowheads="1"/>
          </p:cNvSpPr>
          <p:nvPr/>
        </p:nvSpPr>
        <p:spPr bwMode="auto">
          <a:xfrm>
            <a:off x="3995738" y="2924175"/>
            <a:ext cx="46085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med" len="lg"/>
                <a:tailEnd type="none" w="med" len="lg"/>
              </a14:hiddenLine>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None/>
            </a:pPr>
            <a:r>
              <a:rPr lang="zh-CN" altLang="en-US" sz="2400" dirty="0">
                <a:solidFill>
                  <a:srgbClr val="008000"/>
                </a:solidFill>
                <a:latin typeface="Times New Roman" panose="02020603050405020304" pitchFamily="18" charset="0"/>
              </a:rPr>
              <a:t>原状土的原始压缩曲线</a:t>
            </a:r>
            <a:r>
              <a:rPr lang="zh-CN" altLang="en-US" sz="2400" dirty="0" smtClean="0">
                <a:solidFill>
                  <a:srgbClr val="008000"/>
                </a:solidFill>
                <a:latin typeface="Times New Roman" panose="02020603050405020304" pitchFamily="18" charset="0"/>
              </a:rPr>
              <a:t>：</a:t>
            </a:r>
            <a:r>
              <a:rPr lang="zh-CN" altLang="en-US" sz="2400" dirty="0" smtClean="0">
                <a:solidFill>
                  <a:srgbClr val="0000FF"/>
                </a:solidFill>
                <a:latin typeface="Times New Roman" panose="02020603050405020304" pitchFamily="18" charset="0"/>
              </a:rPr>
              <a:t>直线</a:t>
            </a:r>
            <a:endParaRPr lang="zh-CN" altLang="en-US" sz="2400" dirty="0">
              <a:solidFill>
                <a:srgbClr val="0000FF"/>
              </a:solidFill>
              <a:latin typeface="Times New Roman" panose="02020603050405020304" pitchFamily="18" charset="0"/>
            </a:endParaRPr>
          </a:p>
          <a:p>
            <a:pPr>
              <a:buFont typeface="Wingdings" panose="05000000000000000000" pitchFamily="2" charset="2"/>
              <a:buNone/>
            </a:pPr>
            <a:r>
              <a:rPr lang="zh-CN" altLang="en-US" sz="2400" dirty="0">
                <a:solidFill>
                  <a:srgbClr val="008000"/>
                </a:solidFill>
              </a:rPr>
              <a:t>原状土的原始再压缩曲线：</a:t>
            </a:r>
            <a:r>
              <a:rPr lang="zh-CN" altLang="en-US" sz="2400" dirty="0">
                <a:solidFill>
                  <a:srgbClr val="0000FF"/>
                </a:solidFill>
              </a:rPr>
              <a:t>直线</a:t>
            </a:r>
            <a:endParaRPr lang="en-US" altLang="zh-CN" sz="2400" dirty="0">
              <a:solidFill>
                <a:srgbClr val="0000FF"/>
              </a:solidFill>
              <a:latin typeface="Times New Roman" panose="02020603050405020304" pitchFamily="18" charset="0"/>
            </a:endParaRPr>
          </a:p>
          <a:p>
            <a:pPr>
              <a:buFont typeface="Wingdings" panose="05000000000000000000" pitchFamily="2" charset="2"/>
              <a:buNone/>
            </a:pPr>
            <a:endParaRPr lang="zh-CN" altLang="en-US" sz="2400" dirty="0">
              <a:solidFill>
                <a:srgbClr val="008000"/>
              </a:solidFill>
              <a:latin typeface="Times New Roman" panose="02020603050405020304" pitchFamily="18" charset="0"/>
            </a:endParaRPr>
          </a:p>
          <a:p>
            <a:pPr>
              <a:buFont typeface="Wingdings" panose="05000000000000000000" pitchFamily="2" charset="2"/>
              <a:buNone/>
            </a:pPr>
            <a:r>
              <a:rPr lang="zh-CN" altLang="en-US" sz="2400" dirty="0">
                <a:solidFill>
                  <a:srgbClr val="990033"/>
                </a:solidFill>
                <a:latin typeface="Times New Roman" panose="02020603050405020304" pitchFamily="18" charset="0"/>
              </a:rPr>
              <a:t>客观存在的，无法直接得到！</a:t>
            </a:r>
            <a:endParaRPr lang="zh-CN" altLang="en-US" sz="2400" dirty="0">
              <a:solidFill>
                <a:srgbClr val="990033"/>
              </a:solidFill>
              <a:latin typeface="Times New Roman" panose="02020603050405020304" pitchFamily="18" charset="0"/>
            </a:endParaRPr>
          </a:p>
        </p:txBody>
      </p:sp>
      <p:sp>
        <p:nvSpPr>
          <p:cNvPr id="899200" name="AutoShape 128"/>
          <p:cNvSpPr>
            <a:spLocks noChangeArrowheads="1"/>
          </p:cNvSpPr>
          <p:nvPr/>
        </p:nvSpPr>
        <p:spPr bwMode="auto">
          <a:xfrm>
            <a:off x="1908175" y="1484313"/>
            <a:ext cx="2724150" cy="533400"/>
          </a:xfrm>
          <a:prstGeom prst="wedgeEllipseCallout">
            <a:avLst>
              <a:gd name="adj1" fmla="val -49069"/>
              <a:gd name="adj2" fmla="val -57736"/>
            </a:avLst>
          </a:prstGeom>
          <a:noFill/>
          <a:ln w="9525" algn="ctr">
            <a:solidFill>
              <a:srgbClr val="008000"/>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a:solidFill>
                  <a:srgbClr val="0000FF"/>
                </a:solidFill>
              </a:rPr>
              <a:t>无扰动、无卸载</a:t>
            </a:r>
            <a:endParaRPr lang="zh-CN" altLang="en-US">
              <a:solidFill>
                <a:srgbClr val="0000FF"/>
              </a:solidFill>
            </a:endParaRPr>
          </a:p>
        </p:txBody>
      </p:sp>
      <p:sp>
        <p:nvSpPr>
          <p:cNvPr id="899201" name="AutoShape 129"/>
          <p:cNvSpPr>
            <a:spLocks noChangeArrowheads="1"/>
          </p:cNvSpPr>
          <p:nvPr/>
        </p:nvSpPr>
        <p:spPr bwMode="auto">
          <a:xfrm>
            <a:off x="5083968" y="1484313"/>
            <a:ext cx="2708275" cy="533400"/>
          </a:xfrm>
          <a:prstGeom prst="wedgeEllipseCallout">
            <a:avLst>
              <a:gd name="adj1" fmla="val 7782"/>
              <a:gd name="adj2" fmla="val -84620"/>
            </a:avLst>
          </a:prstGeom>
          <a:noFill/>
          <a:ln w="9525" algn="ctr">
            <a:solidFill>
              <a:srgbClr val="008000"/>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dirty="0">
                <a:solidFill>
                  <a:srgbClr val="0000FF"/>
                </a:solidFill>
              </a:rPr>
              <a:t>无扰动、有卸载</a:t>
            </a:r>
            <a:endParaRPr lang="zh-CN" altLang="en-US" dirty="0">
              <a:solidFill>
                <a:srgbClr val="0000FF"/>
              </a:solidFill>
            </a:endParaRPr>
          </a:p>
        </p:txBody>
      </p:sp>
      <p:sp>
        <p:nvSpPr>
          <p:cNvPr id="899202" name="Line 130"/>
          <p:cNvSpPr>
            <a:spLocks noChangeShapeType="1"/>
          </p:cNvSpPr>
          <p:nvPr/>
        </p:nvSpPr>
        <p:spPr bwMode="auto">
          <a:xfrm>
            <a:off x="1979613" y="3860800"/>
            <a:ext cx="1008062" cy="144463"/>
          </a:xfrm>
          <a:prstGeom prst="line">
            <a:avLst/>
          </a:prstGeom>
          <a:noFill/>
          <a:ln w="38100">
            <a:solidFill>
              <a:srgbClr val="A50021"/>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899203" name="Rectangle 131"/>
          <p:cNvSpPr>
            <a:spLocks noChangeArrowheads="1"/>
          </p:cNvSpPr>
          <p:nvPr/>
        </p:nvSpPr>
        <p:spPr bwMode="auto">
          <a:xfrm>
            <a:off x="4500563" y="4940300"/>
            <a:ext cx="1439862" cy="411163"/>
          </a:xfrm>
          <a:prstGeom prst="rect">
            <a:avLst/>
          </a:prstGeom>
          <a:noFill/>
          <a:ln w="19050">
            <a:noFill/>
            <a:miter lim="800000"/>
            <a:headEnd type="none" w="med" len="lg"/>
            <a:tailEnd type="none" w="med" len="lg"/>
          </a:ln>
          <a:effectLst/>
        </p:spPr>
        <p:txBody>
          <a:bodyPr lIns="0" tIns="0">
            <a:spAutoFit/>
          </a:bodyPr>
          <a:lstStyle/>
          <a:p>
            <a:pPr>
              <a:buFont typeface="Wingdings" panose="05000000000000000000" pitchFamily="2" charset="2"/>
              <a:buNone/>
              <a:defRPr/>
            </a:pPr>
            <a:r>
              <a:rPr lang="zh-CN" altLang="en-US" sz="2400">
                <a:solidFill>
                  <a:srgbClr val="008000"/>
                </a:solidFill>
                <a:latin typeface="Times New Roman" panose="02020603050405020304" pitchFamily="18" charset="0"/>
                <a:ea typeface="+mn-ea"/>
              </a:rPr>
              <a:t>如何求取</a:t>
            </a:r>
            <a:endParaRPr lang="zh-CN" altLang="en-US" sz="2400">
              <a:solidFill>
                <a:srgbClr val="990033"/>
              </a:solidFill>
              <a:effectLst>
                <a:outerShdw blurRad="38100" dist="38100" dir="2700000" algn="tl">
                  <a:srgbClr val="000000"/>
                </a:outerShdw>
              </a:effectLst>
              <a:latin typeface="Times New Roman" panose="02020603050405020304" pitchFamily="18" charset="0"/>
              <a:ea typeface="+mn-ea"/>
            </a:endParaRPr>
          </a:p>
        </p:txBody>
      </p:sp>
      <p:sp>
        <p:nvSpPr>
          <p:cNvPr id="38926" name="テキスト ボックス 24"/>
          <p:cNvSpPr txBox="1">
            <a:spLocks noChangeArrowheads="1"/>
          </p:cNvSpPr>
          <p:nvPr/>
        </p:nvSpPr>
        <p:spPr bwMode="auto">
          <a:xfrm>
            <a:off x="5756712" y="818221"/>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dirty="0">
                <a:solidFill>
                  <a:srgbClr val="800000"/>
                </a:solidFill>
              </a:rPr>
              <a:t>原始再压缩曲线</a:t>
            </a:r>
            <a:endParaRPr lang="ja-JP" altLang="en-US" sz="2400" dirty="0">
              <a:solidFill>
                <a:srgbClr val="800000"/>
              </a:solidFill>
            </a:endParaRPr>
          </a:p>
        </p:txBody>
      </p:sp>
      <p:sp>
        <p:nvSpPr>
          <p:cNvPr id="26" name="文本框 25"/>
          <p:cNvSpPr txBox="1"/>
          <p:nvPr/>
        </p:nvSpPr>
        <p:spPr>
          <a:xfrm>
            <a:off x="3835400" y="6171252"/>
            <a:ext cx="838201" cy="400110"/>
          </a:xfrm>
          <a:prstGeom prst="rect">
            <a:avLst/>
          </a:prstGeom>
          <a:noFill/>
        </p:spPr>
        <p:txBody>
          <a:bodyPr wrap="square" rtlCol="0">
            <a:spAutoFit/>
          </a:bodyPr>
          <a:lstStyle/>
          <a:p>
            <a:r>
              <a:rPr lang="en-US" altLang="zh-CN" i="1" dirty="0" smtClean="0"/>
              <a:t>p</a:t>
            </a:r>
            <a:r>
              <a:rPr lang="en-US" altLang="zh-CN" dirty="0" smtClean="0"/>
              <a:t>(</a:t>
            </a:r>
            <a:r>
              <a:rPr lang="en-US" altLang="zh-CN" dirty="0" err="1" smtClean="0"/>
              <a:t>lg</a:t>
            </a:r>
            <a:r>
              <a:rPr lang="en-US" altLang="zh-CN" dirty="0" smtClean="0"/>
              <a:t>)</a:t>
            </a:r>
            <a:endParaRPr lang="zh-CN" altLang="en-US" dirty="0"/>
          </a:p>
        </p:txBody>
      </p:sp>
      <p:sp>
        <p:nvSpPr>
          <p:cNvPr id="24" name="Rectangle 6"/>
          <p:cNvSpPr>
            <a:spLocks noChangeArrowheads="1"/>
          </p:cNvSpPr>
          <p:nvPr/>
        </p:nvSpPr>
        <p:spPr bwMode="auto">
          <a:xfrm>
            <a:off x="0" y="357"/>
            <a:ext cx="4965192"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a:solidFill>
                  <a:srgbClr val="FF3300"/>
                </a:solidFill>
                <a:latin typeface="Times New Roman" panose="02020603050405020304" pitchFamily="18" charset="0"/>
                <a:ea typeface="+mj-ea"/>
                <a:cs typeface="Times New Roman" panose="02020603050405020304" pitchFamily="18" charset="0"/>
              </a:rPr>
              <a:t>§4</a:t>
            </a:r>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.3</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应力历史对压缩性的影响</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pic>
        <p:nvPicPr>
          <p:cNvPr id="25" name="Picture 6" descr="book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28815" y="4895849"/>
            <a:ext cx="15988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99111"/>
                                        </p:tgtEl>
                                        <p:attrNameLst>
                                          <p:attrName>style.visibility</p:attrName>
                                        </p:attrNameLst>
                                      </p:cBhvr>
                                      <p:to>
                                        <p:strVal val="visible"/>
                                      </p:to>
                                    </p:set>
                                    <p:animEffect transition="in" filter="wipe(left)">
                                      <p:cBhvr>
                                        <p:cTn id="7" dur="500"/>
                                        <p:tgtEl>
                                          <p:spTgt spid="8991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9200"/>
                                        </p:tgtEl>
                                        <p:attrNameLst>
                                          <p:attrName>style.visibility</p:attrName>
                                        </p:attrNameLst>
                                      </p:cBhvr>
                                      <p:to>
                                        <p:strVal val="visible"/>
                                      </p:to>
                                    </p:set>
                                    <p:animEffect transition="in" filter="wipe(left)">
                                      <p:cBhvr>
                                        <p:cTn id="12" dur="500"/>
                                        <p:tgtEl>
                                          <p:spTgt spid="89920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99201"/>
                                        </p:tgtEl>
                                        <p:attrNameLst>
                                          <p:attrName>style.visibility</p:attrName>
                                        </p:attrNameLst>
                                      </p:cBhvr>
                                      <p:to>
                                        <p:strVal val="visible"/>
                                      </p:to>
                                    </p:set>
                                    <p:animEffect transition="in" filter="wipe(left)">
                                      <p:cBhvr>
                                        <p:cTn id="16" dur="500"/>
                                        <p:tgtEl>
                                          <p:spTgt spid="899201"/>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2"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slide(fromRight)">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899184">
                                            <p:txEl>
                                              <p:pRg st="0" end="0"/>
                                            </p:txEl>
                                          </p:spTgt>
                                        </p:tgtEl>
                                        <p:attrNameLst>
                                          <p:attrName>style.visibility</p:attrName>
                                        </p:attrNameLst>
                                      </p:cBhvr>
                                      <p:to>
                                        <p:strVal val="visible"/>
                                      </p:to>
                                    </p:set>
                                    <p:animEffect transition="in" filter="wipe(left)">
                                      <p:cBhvr>
                                        <p:cTn id="26" dur="500"/>
                                        <p:tgtEl>
                                          <p:spTgt spid="899184">
                                            <p:txEl>
                                              <p:pRg st="0" end="0"/>
                                            </p:txEl>
                                          </p:spTgt>
                                        </p:tgtEl>
                                      </p:cBhvr>
                                    </p:animEffect>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899166"/>
                                        </p:tgtEl>
                                        <p:attrNameLst>
                                          <p:attrName>style.visibility</p:attrName>
                                        </p:attrNameLst>
                                      </p:cBhvr>
                                      <p:to>
                                        <p:strVal val="visible"/>
                                      </p:to>
                                    </p:set>
                                    <p:animEffect transition="in" filter="wipe(up)">
                                      <p:cBhvr>
                                        <p:cTn id="30" dur="2000"/>
                                        <p:tgtEl>
                                          <p:spTgt spid="8991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99184">
                                            <p:txEl>
                                              <p:pRg st="1" end="1"/>
                                            </p:txEl>
                                          </p:spTgt>
                                        </p:tgtEl>
                                        <p:attrNameLst>
                                          <p:attrName>style.visibility</p:attrName>
                                        </p:attrNameLst>
                                      </p:cBhvr>
                                      <p:to>
                                        <p:strVal val="visible"/>
                                      </p:to>
                                    </p:set>
                                    <p:animEffect transition="in" filter="wipe(left)">
                                      <p:cBhvr>
                                        <p:cTn id="35" dur="500"/>
                                        <p:tgtEl>
                                          <p:spTgt spid="899184">
                                            <p:txEl>
                                              <p:pRg st="1" end="1"/>
                                            </p:txEl>
                                          </p:spTgt>
                                        </p:tgtEl>
                                      </p:cBhvr>
                                    </p:animEffect>
                                  </p:childTnLst>
                                </p:cTn>
                              </p:par>
                            </p:childTnLst>
                          </p:cTn>
                        </p:par>
                        <p:par>
                          <p:cTn id="36" fill="hold">
                            <p:stCondLst>
                              <p:cond delay="500"/>
                            </p:stCondLst>
                            <p:childTnLst>
                              <p:par>
                                <p:cTn id="37" presetID="22" presetClass="entr" presetSubtype="2" fill="hold" nodeType="afterEffect">
                                  <p:stCondLst>
                                    <p:cond delay="0"/>
                                  </p:stCondLst>
                                  <p:childTnLst>
                                    <p:set>
                                      <p:cBhvr>
                                        <p:cTn id="38" dur="1" fill="hold">
                                          <p:stCondLst>
                                            <p:cond delay="0"/>
                                          </p:stCondLst>
                                        </p:cTn>
                                        <p:tgtEl>
                                          <p:spTgt spid="899202"/>
                                        </p:tgtEl>
                                        <p:attrNameLst>
                                          <p:attrName>style.visibility</p:attrName>
                                        </p:attrNameLst>
                                      </p:cBhvr>
                                      <p:to>
                                        <p:strVal val="visible"/>
                                      </p:to>
                                    </p:set>
                                    <p:animEffect transition="in" filter="wipe(right)">
                                      <p:cBhvr>
                                        <p:cTn id="39" dur="500"/>
                                        <p:tgtEl>
                                          <p:spTgt spid="899202"/>
                                        </p:tgtEl>
                                      </p:cBhvr>
                                    </p:animEffect>
                                  </p:childTnLst>
                                </p:cTn>
                              </p:par>
                            </p:childTnLst>
                          </p:cTn>
                        </p:par>
                        <p:par>
                          <p:cTn id="40" fill="hold">
                            <p:stCondLst>
                              <p:cond delay="1000"/>
                            </p:stCondLst>
                            <p:childTnLst>
                              <p:par>
                                <p:cTn id="41" presetID="22" presetClass="entr" presetSubtype="8" fill="hold" nodeType="afterEffect">
                                  <p:stCondLst>
                                    <p:cond delay="0"/>
                                  </p:stCondLst>
                                  <p:childTnLst>
                                    <p:set>
                                      <p:cBhvr>
                                        <p:cTn id="42" dur="1" fill="hold">
                                          <p:stCondLst>
                                            <p:cond delay="0"/>
                                          </p:stCondLst>
                                        </p:cTn>
                                        <p:tgtEl>
                                          <p:spTgt spid="899202"/>
                                        </p:tgtEl>
                                        <p:attrNameLst>
                                          <p:attrName>style.visibility</p:attrName>
                                        </p:attrNameLst>
                                      </p:cBhvr>
                                      <p:to>
                                        <p:strVal val="visible"/>
                                      </p:to>
                                    </p:set>
                                    <p:animEffect transition="in" filter="wipe(left)">
                                      <p:cBhvr>
                                        <p:cTn id="43" dur="500"/>
                                        <p:tgtEl>
                                          <p:spTgt spid="899202"/>
                                        </p:tgtEl>
                                      </p:cBhvr>
                                    </p:animEffect>
                                  </p:childTnLst>
                                </p:cTn>
                              </p:par>
                            </p:childTnLst>
                          </p:cTn>
                        </p:par>
                      </p:childTnLst>
                    </p:cTn>
                  </p:par>
                  <p:par>
                    <p:cTn id="44" fill="hold">
                      <p:stCondLst>
                        <p:cond delay="indefinite"/>
                      </p:stCondLst>
                      <p:childTnLst>
                        <p:par>
                          <p:cTn id="45" fill="hold">
                            <p:stCondLst>
                              <p:cond delay="0"/>
                            </p:stCondLst>
                            <p:childTnLst>
                              <p:par>
                                <p:cTn id="46" presetID="38" presetClass="entr" presetSubtype="0" accel="50000" fill="hold" nodeType="clickEffect">
                                  <p:stCondLst>
                                    <p:cond delay="0"/>
                                  </p:stCondLst>
                                  <p:iterate type="lt">
                                    <p:tmPct val="50000"/>
                                  </p:iterate>
                                  <p:childTnLst>
                                    <p:set>
                                      <p:cBhvr>
                                        <p:cTn id="47" dur="1" fill="hold">
                                          <p:stCondLst>
                                            <p:cond delay="0"/>
                                          </p:stCondLst>
                                        </p:cTn>
                                        <p:tgtEl>
                                          <p:spTgt spid="899184">
                                            <p:txEl>
                                              <p:pRg st="3" end="3"/>
                                            </p:txEl>
                                          </p:spTgt>
                                        </p:tgtEl>
                                        <p:attrNameLst>
                                          <p:attrName>style.visibility</p:attrName>
                                        </p:attrNameLst>
                                      </p:cBhvr>
                                      <p:to>
                                        <p:strVal val="visible"/>
                                      </p:to>
                                    </p:set>
                                    <p:set>
                                      <p:cBhvr>
                                        <p:cTn id="48" dur="228" fill="hold">
                                          <p:stCondLst>
                                            <p:cond delay="0"/>
                                          </p:stCondLst>
                                        </p:cTn>
                                        <p:tgtEl>
                                          <p:spTgt spid="899184">
                                            <p:txEl>
                                              <p:pRg st="3" end="3"/>
                                            </p:txEl>
                                          </p:spTgt>
                                        </p:tgtEl>
                                        <p:attrNameLst>
                                          <p:attrName>style.rotation</p:attrName>
                                        </p:attrNameLst>
                                      </p:cBhvr>
                                      <p:to>
                                        <p:strVal val="-45.0"/>
                                      </p:to>
                                    </p:set>
                                    <p:anim calcmode="lin" valueType="num">
                                      <p:cBhvr>
                                        <p:cTn id="49" dur="228" fill="hold">
                                          <p:stCondLst>
                                            <p:cond delay="228"/>
                                          </p:stCondLst>
                                        </p:cTn>
                                        <p:tgtEl>
                                          <p:spTgt spid="899184">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50" dur="228" fill="hold">
                                          <p:stCondLst>
                                            <p:cond delay="0"/>
                                          </p:stCondLst>
                                        </p:cTn>
                                        <p:tgtEl>
                                          <p:spTgt spid="899184">
                                            <p:txEl>
                                              <p:pRg st="3" end="3"/>
                                            </p:txEl>
                                          </p:spTgt>
                                        </p:tgtEl>
                                        <p:attrNameLst>
                                          <p:attrName>ppt_y</p:attrName>
                                        </p:attrNameLst>
                                      </p:cBhvr>
                                      <p:tavLst>
                                        <p:tav tm="0">
                                          <p:val>
                                            <p:strVal val="#ppt_y-1"/>
                                          </p:val>
                                        </p:tav>
                                        <p:tav tm="100000">
                                          <p:val>
                                            <p:strVal val="#ppt_y-(0.354*#ppt_w-0.172*#ppt_h)"/>
                                          </p:val>
                                        </p:tav>
                                      </p:tavLst>
                                    </p:anim>
                                    <p:anim calcmode="lin" valueType="num">
                                      <p:cBhvr>
                                        <p:cTn id="51" dur="78" decel="50000" autoRev="1" fill="hold">
                                          <p:stCondLst>
                                            <p:cond delay="228"/>
                                          </p:stCondLst>
                                        </p:cTn>
                                        <p:tgtEl>
                                          <p:spTgt spid="899184">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52" dur="68" fill="hold">
                                          <p:stCondLst>
                                            <p:cond delay="432"/>
                                          </p:stCondLst>
                                        </p:cTn>
                                        <p:tgtEl>
                                          <p:spTgt spid="899184">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8" presetClass="entr" presetSubtype="0" accel="50000" fill="hold" nodeType="clickEffect">
                                  <p:stCondLst>
                                    <p:cond delay="0"/>
                                  </p:stCondLst>
                                  <p:iterate type="lt">
                                    <p:tmPct val="50000"/>
                                  </p:iterate>
                                  <p:childTnLst>
                                    <p:set>
                                      <p:cBhvr>
                                        <p:cTn id="56" dur="1" fill="hold">
                                          <p:stCondLst>
                                            <p:cond delay="0"/>
                                          </p:stCondLst>
                                        </p:cTn>
                                        <p:tgtEl>
                                          <p:spTgt spid="899203">
                                            <p:txEl>
                                              <p:pRg st="0" end="0"/>
                                            </p:txEl>
                                          </p:spTgt>
                                        </p:tgtEl>
                                        <p:attrNameLst>
                                          <p:attrName>style.visibility</p:attrName>
                                        </p:attrNameLst>
                                      </p:cBhvr>
                                      <p:to>
                                        <p:strVal val="visible"/>
                                      </p:to>
                                    </p:set>
                                    <p:set>
                                      <p:cBhvr>
                                        <p:cTn id="57" dur="228" fill="hold">
                                          <p:stCondLst>
                                            <p:cond delay="0"/>
                                          </p:stCondLst>
                                        </p:cTn>
                                        <p:tgtEl>
                                          <p:spTgt spid="899203">
                                            <p:txEl>
                                              <p:pRg st="0" end="0"/>
                                            </p:txEl>
                                          </p:spTgt>
                                        </p:tgtEl>
                                        <p:attrNameLst>
                                          <p:attrName>style.rotation</p:attrName>
                                        </p:attrNameLst>
                                      </p:cBhvr>
                                      <p:to>
                                        <p:strVal val="-45.0"/>
                                      </p:to>
                                    </p:set>
                                    <p:anim calcmode="lin" valueType="num">
                                      <p:cBhvr>
                                        <p:cTn id="58" dur="228" fill="hold">
                                          <p:stCondLst>
                                            <p:cond delay="228"/>
                                          </p:stCondLst>
                                        </p:cTn>
                                        <p:tgtEl>
                                          <p:spTgt spid="89920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59" dur="228" fill="hold">
                                          <p:stCondLst>
                                            <p:cond delay="0"/>
                                          </p:stCondLst>
                                        </p:cTn>
                                        <p:tgtEl>
                                          <p:spTgt spid="899203">
                                            <p:txEl>
                                              <p:pRg st="0" end="0"/>
                                            </p:txEl>
                                          </p:spTgt>
                                        </p:tgtEl>
                                        <p:attrNameLst>
                                          <p:attrName>ppt_y</p:attrName>
                                        </p:attrNameLst>
                                      </p:cBhvr>
                                      <p:tavLst>
                                        <p:tav tm="0">
                                          <p:val>
                                            <p:strVal val="#ppt_y-1"/>
                                          </p:val>
                                        </p:tav>
                                        <p:tav tm="100000">
                                          <p:val>
                                            <p:strVal val="#ppt_y-(0.354*#ppt_w-0.172*#ppt_h)"/>
                                          </p:val>
                                        </p:tav>
                                      </p:tavLst>
                                    </p:anim>
                                    <p:anim calcmode="lin" valueType="num">
                                      <p:cBhvr>
                                        <p:cTn id="60" dur="78" decel="50000" autoRev="1" fill="hold">
                                          <p:stCondLst>
                                            <p:cond delay="228"/>
                                          </p:stCondLst>
                                        </p:cTn>
                                        <p:tgtEl>
                                          <p:spTgt spid="89920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61" dur="68" fill="hold">
                                          <p:stCondLst>
                                            <p:cond delay="432"/>
                                          </p:stCondLst>
                                        </p:cTn>
                                        <p:tgtEl>
                                          <p:spTgt spid="89920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9111" grpId="0"/>
      <p:bldP spid="899200" grpId="0" animBg="1"/>
      <p:bldP spid="8992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灯片编号占位符 3"/>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fld id="{331A625A-1995-4660-A71C-CD12AE3A65F6}" type="slidenum">
              <a:rPr lang="zh-CN" altLang="en-US" sz="1200" smtClean="0">
                <a:latin typeface="Garamond" panose="02020404030301010803" pitchFamily="18" charset="0"/>
              </a:rPr>
            </a:fld>
            <a:endParaRPr lang="en-US" altLang="zh-CN" sz="1200">
              <a:latin typeface="Garamond" panose="02020404030301010803" pitchFamily="18" charset="0"/>
            </a:endParaRPr>
          </a:p>
        </p:txBody>
      </p:sp>
      <p:sp>
        <p:nvSpPr>
          <p:cNvPr id="844806" name="AutoShape 6"/>
          <p:cNvSpPr>
            <a:spLocks noChangeArrowheads="1"/>
          </p:cNvSpPr>
          <p:nvPr/>
        </p:nvSpPr>
        <p:spPr bwMode="auto">
          <a:xfrm>
            <a:off x="1309688" y="2365375"/>
            <a:ext cx="2195512" cy="508000"/>
          </a:xfrm>
          <a:prstGeom prst="roundRect">
            <a:avLst>
              <a:gd name="adj" fmla="val 16667"/>
            </a:avLst>
          </a:prstGeom>
          <a:noFill/>
          <a:ln w="9525">
            <a:solidFill>
              <a:srgbClr val="3333CC"/>
            </a:solidFill>
            <a:rou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a:latin typeface="黑体" panose="02010609060101010101" pitchFamily="49" charset="-122"/>
                <a:ea typeface="黑体" panose="02010609060101010101" pitchFamily="49" charset="-122"/>
              </a:rPr>
              <a:t>地基发生沉降</a:t>
            </a:r>
            <a:endParaRPr lang="zh-CN" altLang="en-US" sz="2400">
              <a:latin typeface="黑体" panose="02010609060101010101" pitchFamily="49" charset="-122"/>
              <a:ea typeface="黑体" panose="02010609060101010101" pitchFamily="49" charset="-122"/>
            </a:endParaRPr>
          </a:p>
        </p:txBody>
      </p:sp>
      <p:sp>
        <p:nvSpPr>
          <p:cNvPr id="844807" name="AutoShape 7"/>
          <p:cNvSpPr>
            <a:spLocks noChangeArrowheads="1"/>
          </p:cNvSpPr>
          <p:nvPr/>
        </p:nvSpPr>
        <p:spPr bwMode="auto">
          <a:xfrm>
            <a:off x="4838700" y="1789113"/>
            <a:ext cx="1454150" cy="508000"/>
          </a:xfrm>
          <a:prstGeom prst="roundRect">
            <a:avLst>
              <a:gd name="adj" fmla="val 16667"/>
            </a:avLst>
          </a:prstGeom>
          <a:solidFill>
            <a:srgbClr val="990033"/>
          </a:solidFill>
          <a:ln w="9525">
            <a:solidFill>
              <a:srgbClr val="3333CC"/>
            </a:solidFill>
            <a:round/>
          </a:ln>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a:solidFill>
                  <a:srgbClr val="FFFFFF"/>
                </a:solidFill>
                <a:latin typeface="黑体" panose="02010609060101010101" pitchFamily="49" charset="-122"/>
                <a:ea typeface="黑体" panose="02010609060101010101" pitchFamily="49" charset="-122"/>
              </a:rPr>
              <a:t>荷载大小</a:t>
            </a:r>
            <a:endParaRPr lang="zh-CN" altLang="en-US" sz="2400">
              <a:solidFill>
                <a:srgbClr val="FFFFFF"/>
              </a:solidFill>
              <a:latin typeface="黑体" panose="02010609060101010101" pitchFamily="49" charset="-122"/>
              <a:ea typeface="黑体" panose="02010609060101010101" pitchFamily="49" charset="-122"/>
            </a:endParaRPr>
          </a:p>
        </p:txBody>
      </p:sp>
      <p:sp>
        <p:nvSpPr>
          <p:cNvPr id="844808" name="AutoShape 8"/>
          <p:cNvSpPr>
            <a:spLocks noChangeArrowheads="1"/>
          </p:cNvSpPr>
          <p:nvPr/>
        </p:nvSpPr>
        <p:spPr bwMode="auto">
          <a:xfrm>
            <a:off x="4837113" y="2544763"/>
            <a:ext cx="2066925" cy="508000"/>
          </a:xfrm>
          <a:prstGeom prst="roundRect">
            <a:avLst>
              <a:gd name="adj" fmla="val 16667"/>
            </a:avLst>
          </a:prstGeom>
          <a:solidFill>
            <a:srgbClr val="990033"/>
          </a:solidFill>
          <a:ln w="9525">
            <a:solidFill>
              <a:srgbClr val="3333CC"/>
            </a:solidFill>
            <a:round/>
          </a:ln>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a:solidFill>
                  <a:srgbClr val="FFFFFF"/>
                </a:solidFill>
                <a:latin typeface="黑体" panose="02010609060101010101" pitchFamily="49" charset="-122"/>
                <a:ea typeface="黑体" panose="02010609060101010101" pitchFamily="49" charset="-122"/>
              </a:rPr>
              <a:t>土的压缩特性</a:t>
            </a:r>
            <a:endParaRPr lang="zh-CN" altLang="en-US" sz="2400">
              <a:solidFill>
                <a:srgbClr val="FFFFFF"/>
              </a:solidFill>
              <a:latin typeface="黑体" panose="02010609060101010101" pitchFamily="49" charset="-122"/>
              <a:ea typeface="黑体" panose="02010609060101010101" pitchFamily="49" charset="-122"/>
            </a:endParaRPr>
          </a:p>
        </p:txBody>
      </p:sp>
      <p:sp>
        <p:nvSpPr>
          <p:cNvPr id="844809" name="AutoShape 9"/>
          <p:cNvSpPr>
            <a:spLocks noChangeArrowheads="1"/>
          </p:cNvSpPr>
          <p:nvPr/>
        </p:nvSpPr>
        <p:spPr bwMode="auto">
          <a:xfrm>
            <a:off x="4838700" y="3263900"/>
            <a:ext cx="1454150" cy="508000"/>
          </a:xfrm>
          <a:prstGeom prst="roundRect">
            <a:avLst>
              <a:gd name="adj" fmla="val 16667"/>
            </a:avLst>
          </a:prstGeom>
          <a:solidFill>
            <a:srgbClr val="990033"/>
          </a:solidFill>
          <a:ln w="9525">
            <a:solidFill>
              <a:srgbClr val="3333CC"/>
            </a:solidFill>
            <a:round/>
          </a:ln>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a:solidFill>
                  <a:srgbClr val="FFFFFF"/>
                </a:solidFill>
                <a:latin typeface="黑体" panose="02010609060101010101" pitchFamily="49" charset="-122"/>
                <a:ea typeface="黑体" panose="02010609060101010101" pitchFamily="49" charset="-122"/>
              </a:rPr>
              <a:t>地基厚度</a:t>
            </a:r>
            <a:endParaRPr lang="zh-CN" altLang="en-US" sz="2400">
              <a:solidFill>
                <a:srgbClr val="FFFFFF"/>
              </a:solidFill>
              <a:latin typeface="黑体" panose="02010609060101010101" pitchFamily="49" charset="-122"/>
              <a:ea typeface="黑体" panose="02010609060101010101" pitchFamily="49" charset="-122"/>
            </a:endParaRPr>
          </a:p>
        </p:txBody>
      </p:sp>
      <p:sp>
        <p:nvSpPr>
          <p:cNvPr id="844811" name="AutoShape 11"/>
          <p:cNvSpPr>
            <a:spLocks noChangeArrowheads="1"/>
          </p:cNvSpPr>
          <p:nvPr/>
        </p:nvSpPr>
        <p:spPr bwMode="auto">
          <a:xfrm>
            <a:off x="488950" y="3238500"/>
            <a:ext cx="1844675" cy="911225"/>
          </a:xfrm>
          <a:prstGeom prst="roundRect">
            <a:avLst>
              <a:gd name="adj" fmla="val 16667"/>
            </a:avLst>
          </a:prstGeom>
          <a:solidFill>
            <a:srgbClr val="3333CC"/>
          </a:solidFill>
          <a:ln w="9525">
            <a:solidFill>
              <a:srgbClr val="3333CC"/>
            </a:solidFill>
            <a:round/>
          </a:ln>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a:solidFill>
                  <a:srgbClr val="FFFFFF"/>
                </a:solidFill>
                <a:latin typeface="黑体" panose="02010609060101010101" pitchFamily="49" charset="-122"/>
                <a:ea typeface="黑体" panose="02010609060101010101" pitchFamily="49" charset="-122"/>
              </a:rPr>
              <a:t>一致沉降</a:t>
            </a:r>
            <a:endParaRPr lang="zh-CN" altLang="en-US" sz="2400">
              <a:solidFill>
                <a:srgbClr val="FFFFFF"/>
              </a:solidFill>
              <a:latin typeface="黑体" panose="02010609060101010101" pitchFamily="49" charset="-122"/>
              <a:ea typeface="黑体" panose="02010609060101010101" pitchFamily="49" charset="-122"/>
            </a:endParaRPr>
          </a:p>
          <a:p>
            <a:r>
              <a:rPr lang="zh-CN" altLang="en-US" sz="2400">
                <a:solidFill>
                  <a:srgbClr val="FFFFFF"/>
                </a:solidFill>
                <a:latin typeface="黑体" panose="02010609060101010101" pitchFamily="49" charset="-122"/>
                <a:ea typeface="黑体" panose="02010609060101010101" pitchFamily="49" charset="-122"/>
              </a:rPr>
              <a:t>（沉降量）</a:t>
            </a:r>
            <a:endParaRPr lang="zh-CN" altLang="en-US" sz="2400">
              <a:solidFill>
                <a:srgbClr val="FFFFFF"/>
              </a:solidFill>
              <a:latin typeface="黑体" panose="02010609060101010101" pitchFamily="49" charset="-122"/>
              <a:ea typeface="黑体" panose="02010609060101010101" pitchFamily="49" charset="-122"/>
            </a:endParaRPr>
          </a:p>
        </p:txBody>
      </p:sp>
      <p:sp>
        <p:nvSpPr>
          <p:cNvPr id="844812" name="AutoShape 12"/>
          <p:cNvSpPr>
            <a:spLocks noChangeArrowheads="1"/>
          </p:cNvSpPr>
          <p:nvPr/>
        </p:nvSpPr>
        <p:spPr bwMode="auto">
          <a:xfrm>
            <a:off x="2484438" y="3254375"/>
            <a:ext cx="1924050" cy="911225"/>
          </a:xfrm>
          <a:prstGeom prst="roundRect">
            <a:avLst>
              <a:gd name="adj" fmla="val 16667"/>
            </a:avLst>
          </a:prstGeom>
          <a:solidFill>
            <a:srgbClr val="3333CC"/>
          </a:solidFill>
          <a:ln w="9525">
            <a:solidFill>
              <a:srgbClr val="3333CC"/>
            </a:solidFill>
            <a:round/>
          </a:ln>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a:solidFill>
                  <a:srgbClr val="FFFFFF"/>
                </a:solidFill>
                <a:latin typeface="黑体" panose="02010609060101010101" pitchFamily="49" charset="-122"/>
                <a:ea typeface="黑体" panose="02010609060101010101" pitchFamily="49" charset="-122"/>
              </a:rPr>
              <a:t>差异沉降</a:t>
            </a:r>
            <a:endParaRPr lang="zh-CN" altLang="en-US" sz="2400">
              <a:solidFill>
                <a:srgbClr val="FFFFFF"/>
              </a:solidFill>
              <a:latin typeface="黑体" panose="02010609060101010101" pitchFamily="49" charset="-122"/>
              <a:ea typeface="黑体" panose="02010609060101010101" pitchFamily="49" charset="-122"/>
            </a:endParaRPr>
          </a:p>
          <a:p>
            <a:r>
              <a:rPr lang="zh-CN" altLang="en-US" sz="2400">
                <a:solidFill>
                  <a:srgbClr val="FFFFFF"/>
                </a:solidFill>
                <a:latin typeface="黑体" panose="02010609060101010101" pitchFamily="49" charset="-122"/>
                <a:ea typeface="黑体" panose="02010609060101010101" pitchFamily="49" charset="-122"/>
              </a:rPr>
              <a:t>（沉降差）</a:t>
            </a:r>
            <a:endParaRPr lang="zh-CN" altLang="en-US" sz="2400">
              <a:solidFill>
                <a:srgbClr val="FFFFFF"/>
              </a:solidFill>
              <a:latin typeface="黑体" panose="02010609060101010101" pitchFamily="49" charset="-122"/>
              <a:ea typeface="黑体" panose="02010609060101010101" pitchFamily="49" charset="-122"/>
            </a:endParaRPr>
          </a:p>
        </p:txBody>
      </p:sp>
      <p:sp>
        <p:nvSpPr>
          <p:cNvPr id="844814" name="AutoShape 14"/>
          <p:cNvSpPr/>
          <p:nvPr/>
        </p:nvSpPr>
        <p:spPr bwMode="auto">
          <a:xfrm rot="5400000" flipV="1">
            <a:off x="2174081" y="2528094"/>
            <a:ext cx="287338" cy="1079500"/>
          </a:xfrm>
          <a:prstGeom prst="leftBrace">
            <a:avLst>
              <a:gd name="adj1" fmla="val 31307"/>
              <a:gd name="adj2" fmla="val 50000"/>
            </a:avLst>
          </a:prstGeom>
          <a:noFill/>
          <a:ln w="38100">
            <a:solidFill>
              <a:srgbClr val="990033"/>
            </a:solidFill>
            <a:rou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844815" name="AutoShape 15"/>
          <p:cNvSpPr/>
          <p:nvPr/>
        </p:nvSpPr>
        <p:spPr bwMode="auto">
          <a:xfrm>
            <a:off x="4500563" y="1989138"/>
            <a:ext cx="73025" cy="1511300"/>
          </a:xfrm>
          <a:prstGeom prst="leftBrace">
            <a:avLst>
              <a:gd name="adj1" fmla="val 172464"/>
              <a:gd name="adj2" fmla="val 50000"/>
            </a:avLst>
          </a:prstGeom>
          <a:noFill/>
          <a:ln w="38100">
            <a:solidFill>
              <a:srgbClr val="3333CC"/>
            </a:solidFill>
            <a:rou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844817" name="AutoShape 17"/>
          <p:cNvSpPr>
            <a:spLocks noChangeArrowheads="1"/>
          </p:cNvSpPr>
          <p:nvPr/>
        </p:nvSpPr>
        <p:spPr bwMode="auto">
          <a:xfrm>
            <a:off x="295276" y="965200"/>
            <a:ext cx="4278312" cy="508000"/>
          </a:xfrm>
          <a:prstGeom prst="roundRect">
            <a:avLst>
              <a:gd name="adj" fmla="val 40067"/>
            </a:avLst>
          </a:prstGeom>
          <a:noFill/>
          <a:ln w="9525" algn="ctr">
            <a:solidFill>
              <a:srgbClr val="3333CC"/>
            </a:solidFill>
            <a:rou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dirty="0">
                <a:latin typeface="黑体" panose="02010609060101010101" pitchFamily="49" charset="-122"/>
                <a:ea typeface="黑体" panose="02010609060101010101" pitchFamily="49" charset="-122"/>
              </a:rPr>
              <a:t>建筑物上部结构产生附加应力</a:t>
            </a:r>
            <a:endParaRPr lang="zh-CN" altLang="en-US" sz="2400" dirty="0">
              <a:latin typeface="黑体" panose="02010609060101010101" pitchFamily="49" charset="-122"/>
              <a:ea typeface="黑体" panose="02010609060101010101" pitchFamily="49" charset="-122"/>
            </a:endParaRPr>
          </a:p>
        </p:txBody>
      </p:sp>
      <p:sp>
        <p:nvSpPr>
          <p:cNvPr id="844818" name="AutoShape 18"/>
          <p:cNvSpPr>
            <a:spLocks noChangeArrowheads="1"/>
          </p:cNvSpPr>
          <p:nvPr/>
        </p:nvSpPr>
        <p:spPr bwMode="auto">
          <a:xfrm>
            <a:off x="447548" y="5084763"/>
            <a:ext cx="4283075" cy="508000"/>
          </a:xfrm>
          <a:prstGeom prst="roundRect">
            <a:avLst>
              <a:gd name="adj" fmla="val 16667"/>
            </a:avLst>
          </a:prstGeom>
          <a:noFill/>
          <a:ln w="9525" algn="ctr">
            <a:solidFill>
              <a:srgbClr val="3333CC"/>
            </a:solidFill>
            <a:rou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dirty="0">
                <a:latin typeface="黑体" panose="02010609060101010101" pitchFamily="49" charset="-122"/>
                <a:ea typeface="黑体" panose="02010609060101010101" pitchFamily="49" charset="-122"/>
              </a:rPr>
              <a:t>影响结构物的安全和正常使用</a:t>
            </a:r>
            <a:endParaRPr lang="zh-CN" altLang="en-US" sz="2400" dirty="0">
              <a:latin typeface="黑体" panose="02010609060101010101" pitchFamily="49" charset="-122"/>
              <a:ea typeface="黑体" panose="02010609060101010101" pitchFamily="49" charset="-122"/>
            </a:endParaRPr>
          </a:p>
        </p:txBody>
      </p:sp>
      <p:sp>
        <p:nvSpPr>
          <p:cNvPr id="844824" name="AutoShape 24"/>
          <p:cNvSpPr>
            <a:spLocks noChangeArrowheads="1"/>
          </p:cNvSpPr>
          <p:nvPr/>
        </p:nvSpPr>
        <p:spPr bwMode="auto">
          <a:xfrm>
            <a:off x="4837113" y="4472781"/>
            <a:ext cx="4200525" cy="508000"/>
          </a:xfrm>
          <a:prstGeom prst="roundRect">
            <a:avLst>
              <a:gd name="adj" fmla="val 16667"/>
            </a:avLst>
          </a:prstGeom>
          <a:solidFill>
            <a:srgbClr val="3333CC"/>
          </a:solidFill>
          <a:ln w="9525" algn="ctr">
            <a:solidFill>
              <a:srgbClr val="3333CC"/>
            </a:solidFill>
            <a:round/>
          </a:ln>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dirty="0">
                <a:solidFill>
                  <a:srgbClr val="FFFFFF"/>
                </a:solidFill>
                <a:latin typeface="黑体" panose="02010609060101010101" pitchFamily="49" charset="-122"/>
                <a:ea typeface="黑体" panose="02010609060101010101" pitchFamily="49" charset="-122"/>
              </a:rPr>
              <a:t>沉降具有时间效应－沉降速率</a:t>
            </a:r>
            <a:endParaRPr lang="zh-CN" altLang="en-US" sz="2400" dirty="0">
              <a:solidFill>
                <a:srgbClr val="FFFFFF"/>
              </a:solidFill>
              <a:latin typeface="黑体" panose="02010609060101010101" pitchFamily="49" charset="-122"/>
              <a:ea typeface="黑体" panose="02010609060101010101" pitchFamily="49" charset="-122"/>
            </a:endParaRPr>
          </a:p>
        </p:txBody>
      </p:sp>
      <p:sp>
        <p:nvSpPr>
          <p:cNvPr id="844825" name="AutoShape 25"/>
          <p:cNvSpPr>
            <a:spLocks noChangeArrowheads="1"/>
          </p:cNvSpPr>
          <p:nvPr/>
        </p:nvSpPr>
        <p:spPr bwMode="auto">
          <a:xfrm rot="5400000">
            <a:off x="2232025" y="4184650"/>
            <a:ext cx="360363" cy="57626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lgn="ctr">
            <a:solidFill>
              <a:srgbClr val="FF6600"/>
            </a:solidFill>
            <a:miter lim="800000"/>
          </a:ln>
        </p:spPr>
        <p:txBody>
          <a:bodyPr anchor="ctr">
            <a:spAutoFit/>
          </a:bodyPr>
          <a:lstStyle/>
          <a:p>
            <a:endParaRPr lang="zh-CN" altLang="en-US"/>
          </a:p>
        </p:txBody>
      </p:sp>
      <p:sp>
        <p:nvSpPr>
          <p:cNvPr id="844826" name="AutoShape 26"/>
          <p:cNvSpPr>
            <a:spLocks noChangeArrowheads="1"/>
          </p:cNvSpPr>
          <p:nvPr/>
        </p:nvSpPr>
        <p:spPr bwMode="auto">
          <a:xfrm rot="5400000">
            <a:off x="2197354" y="1561306"/>
            <a:ext cx="360363" cy="57626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lgn="ctr">
            <a:solidFill>
              <a:srgbClr val="FF6600"/>
            </a:solidFill>
            <a:miter lim="800000"/>
          </a:ln>
        </p:spPr>
        <p:txBody>
          <a:bodyPr anchor="ctr">
            <a:spAutoFit/>
          </a:bodyPr>
          <a:lstStyle/>
          <a:p>
            <a:endParaRPr lang="zh-CN" altLang="en-US"/>
          </a:p>
        </p:txBody>
      </p:sp>
      <p:sp>
        <p:nvSpPr>
          <p:cNvPr id="844827" name="AutoShape 27"/>
          <p:cNvSpPr>
            <a:spLocks noChangeArrowheads="1"/>
          </p:cNvSpPr>
          <p:nvPr/>
        </p:nvSpPr>
        <p:spPr bwMode="auto">
          <a:xfrm rot="2013200">
            <a:off x="4384540" y="4007234"/>
            <a:ext cx="479142" cy="50165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lgn="ctr">
            <a:solidFill>
              <a:srgbClr val="FF6600"/>
            </a:solidFill>
            <a:miter lim="800000"/>
          </a:ln>
        </p:spPr>
        <p:txBody>
          <a:bodyPr wrap="square" anchor="ctr">
            <a:spAutoFit/>
          </a:bodyPr>
          <a:lstStyle/>
          <a:p>
            <a:endParaRPr lang="zh-CN" altLang="en-US"/>
          </a:p>
        </p:txBody>
      </p:sp>
      <p:sp>
        <p:nvSpPr>
          <p:cNvPr id="12309" name="Rectangle 6"/>
          <p:cNvSpPr>
            <a:spLocks noChangeArrowheads="1"/>
          </p:cNvSpPr>
          <p:nvPr/>
        </p:nvSpPr>
        <p:spPr bwMode="auto">
          <a:xfrm>
            <a:off x="1" y="1"/>
            <a:ext cx="198120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.1 </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概述</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44806"/>
                                        </p:tgtEl>
                                        <p:attrNameLst>
                                          <p:attrName>style.visibility</p:attrName>
                                        </p:attrNameLst>
                                      </p:cBhvr>
                                      <p:to>
                                        <p:strVal val="visible"/>
                                      </p:to>
                                    </p:set>
                                    <p:animEffect transition="in" filter="fade">
                                      <p:cBhvr>
                                        <p:cTn id="7" dur="1000"/>
                                        <p:tgtEl>
                                          <p:spTgt spid="844806"/>
                                        </p:tgtEl>
                                      </p:cBhvr>
                                    </p:animEffect>
                                    <p:anim calcmode="lin" valueType="num">
                                      <p:cBhvr>
                                        <p:cTn id="8" dur="1000" fill="hold"/>
                                        <p:tgtEl>
                                          <p:spTgt spid="844806"/>
                                        </p:tgtEl>
                                        <p:attrNameLst>
                                          <p:attrName>ppt_x</p:attrName>
                                        </p:attrNameLst>
                                      </p:cBhvr>
                                      <p:tavLst>
                                        <p:tav tm="0">
                                          <p:val>
                                            <p:strVal val="#ppt_x"/>
                                          </p:val>
                                        </p:tav>
                                        <p:tav tm="100000">
                                          <p:val>
                                            <p:strVal val="#ppt_x"/>
                                          </p:val>
                                        </p:tav>
                                      </p:tavLst>
                                    </p:anim>
                                    <p:anim calcmode="lin" valueType="num">
                                      <p:cBhvr>
                                        <p:cTn id="9" dur="1000" fill="hold"/>
                                        <p:tgtEl>
                                          <p:spTgt spid="84480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44814"/>
                                        </p:tgtEl>
                                        <p:attrNameLst>
                                          <p:attrName>style.visibility</p:attrName>
                                        </p:attrNameLst>
                                      </p:cBhvr>
                                      <p:to>
                                        <p:strVal val="visible"/>
                                      </p:to>
                                    </p:set>
                                    <p:anim calcmode="lin" valueType="num">
                                      <p:cBhvr>
                                        <p:cTn id="14" dur="1000" fill="hold"/>
                                        <p:tgtEl>
                                          <p:spTgt spid="844814"/>
                                        </p:tgtEl>
                                        <p:attrNameLst>
                                          <p:attrName>ppt_w</p:attrName>
                                        </p:attrNameLst>
                                      </p:cBhvr>
                                      <p:tavLst>
                                        <p:tav tm="0">
                                          <p:val>
                                            <p:strVal val="#ppt_w*0.70"/>
                                          </p:val>
                                        </p:tav>
                                        <p:tav tm="100000">
                                          <p:val>
                                            <p:strVal val="#ppt_w"/>
                                          </p:val>
                                        </p:tav>
                                      </p:tavLst>
                                    </p:anim>
                                    <p:anim calcmode="lin" valueType="num">
                                      <p:cBhvr>
                                        <p:cTn id="15" dur="1000" fill="hold"/>
                                        <p:tgtEl>
                                          <p:spTgt spid="844814"/>
                                        </p:tgtEl>
                                        <p:attrNameLst>
                                          <p:attrName>ppt_h</p:attrName>
                                        </p:attrNameLst>
                                      </p:cBhvr>
                                      <p:tavLst>
                                        <p:tav tm="0">
                                          <p:val>
                                            <p:strVal val="#ppt_h"/>
                                          </p:val>
                                        </p:tav>
                                        <p:tav tm="100000">
                                          <p:val>
                                            <p:strVal val="#ppt_h"/>
                                          </p:val>
                                        </p:tav>
                                      </p:tavLst>
                                    </p:anim>
                                    <p:animEffect transition="in" filter="fade">
                                      <p:cBhvr>
                                        <p:cTn id="16" dur="1000"/>
                                        <p:tgtEl>
                                          <p:spTgt spid="844814"/>
                                        </p:tgtEl>
                                      </p:cBhvr>
                                    </p:animEffect>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844811"/>
                                        </p:tgtEl>
                                        <p:attrNameLst>
                                          <p:attrName>style.visibility</p:attrName>
                                        </p:attrNameLst>
                                      </p:cBhvr>
                                      <p:to>
                                        <p:strVal val="visible"/>
                                      </p:to>
                                    </p:set>
                                    <p:animEffect transition="in" filter="fade">
                                      <p:cBhvr>
                                        <p:cTn id="20" dur="1000"/>
                                        <p:tgtEl>
                                          <p:spTgt spid="844811"/>
                                        </p:tgtEl>
                                      </p:cBhvr>
                                    </p:animEffect>
                                    <p:anim calcmode="lin" valueType="num">
                                      <p:cBhvr>
                                        <p:cTn id="21" dur="1000" fill="hold"/>
                                        <p:tgtEl>
                                          <p:spTgt spid="844811"/>
                                        </p:tgtEl>
                                        <p:attrNameLst>
                                          <p:attrName>ppt_x</p:attrName>
                                        </p:attrNameLst>
                                      </p:cBhvr>
                                      <p:tavLst>
                                        <p:tav tm="0">
                                          <p:val>
                                            <p:strVal val="#ppt_x"/>
                                          </p:val>
                                        </p:tav>
                                        <p:tav tm="100000">
                                          <p:val>
                                            <p:strVal val="#ppt_x"/>
                                          </p:val>
                                        </p:tav>
                                      </p:tavLst>
                                    </p:anim>
                                    <p:anim calcmode="lin" valueType="num">
                                      <p:cBhvr>
                                        <p:cTn id="22" dur="1000" fill="hold"/>
                                        <p:tgtEl>
                                          <p:spTgt spid="844811"/>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844812"/>
                                        </p:tgtEl>
                                        <p:attrNameLst>
                                          <p:attrName>style.visibility</p:attrName>
                                        </p:attrNameLst>
                                      </p:cBhvr>
                                      <p:to>
                                        <p:strVal val="visible"/>
                                      </p:to>
                                    </p:set>
                                    <p:animEffect transition="in" filter="fade">
                                      <p:cBhvr>
                                        <p:cTn id="26" dur="1000"/>
                                        <p:tgtEl>
                                          <p:spTgt spid="844812"/>
                                        </p:tgtEl>
                                      </p:cBhvr>
                                    </p:animEffect>
                                    <p:anim calcmode="lin" valueType="num">
                                      <p:cBhvr>
                                        <p:cTn id="27" dur="1000" fill="hold"/>
                                        <p:tgtEl>
                                          <p:spTgt spid="844812"/>
                                        </p:tgtEl>
                                        <p:attrNameLst>
                                          <p:attrName>ppt_x</p:attrName>
                                        </p:attrNameLst>
                                      </p:cBhvr>
                                      <p:tavLst>
                                        <p:tav tm="0">
                                          <p:val>
                                            <p:strVal val="#ppt_x"/>
                                          </p:val>
                                        </p:tav>
                                        <p:tav tm="100000">
                                          <p:val>
                                            <p:strVal val="#ppt_x"/>
                                          </p:val>
                                        </p:tav>
                                      </p:tavLst>
                                    </p:anim>
                                    <p:anim calcmode="lin" valueType="num">
                                      <p:cBhvr>
                                        <p:cTn id="28" dur="1000" fill="hold"/>
                                        <p:tgtEl>
                                          <p:spTgt spid="8448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grpId="0" nodeType="clickEffect">
                                  <p:stCondLst>
                                    <p:cond delay="0"/>
                                  </p:stCondLst>
                                  <p:childTnLst>
                                    <p:set>
                                      <p:cBhvr>
                                        <p:cTn id="32" dur="1" fill="hold">
                                          <p:stCondLst>
                                            <p:cond delay="0"/>
                                          </p:stCondLst>
                                        </p:cTn>
                                        <p:tgtEl>
                                          <p:spTgt spid="844815"/>
                                        </p:tgtEl>
                                        <p:attrNameLst>
                                          <p:attrName>style.visibility</p:attrName>
                                        </p:attrNameLst>
                                      </p:cBhvr>
                                      <p:to>
                                        <p:strVal val="visible"/>
                                      </p:to>
                                    </p:set>
                                    <p:animEffect transition="in" filter="slide(fromLeft)">
                                      <p:cBhvr>
                                        <p:cTn id="33" dur="500"/>
                                        <p:tgtEl>
                                          <p:spTgt spid="844815"/>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844807"/>
                                        </p:tgtEl>
                                        <p:attrNameLst>
                                          <p:attrName>style.visibility</p:attrName>
                                        </p:attrNameLst>
                                      </p:cBhvr>
                                      <p:to>
                                        <p:strVal val="visible"/>
                                      </p:to>
                                    </p:set>
                                    <p:animEffect transition="in" filter="wipe(left)">
                                      <p:cBhvr>
                                        <p:cTn id="37" dur="500"/>
                                        <p:tgtEl>
                                          <p:spTgt spid="844807"/>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844808"/>
                                        </p:tgtEl>
                                        <p:attrNameLst>
                                          <p:attrName>style.visibility</p:attrName>
                                        </p:attrNameLst>
                                      </p:cBhvr>
                                      <p:to>
                                        <p:strVal val="visible"/>
                                      </p:to>
                                    </p:set>
                                    <p:animEffect transition="in" filter="wipe(left)">
                                      <p:cBhvr>
                                        <p:cTn id="41" dur="500"/>
                                        <p:tgtEl>
                                          <p:spTgt spid="844808"/>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844809"/>
                                        </p:tgtEl>
                                        <p:attrNameLst>
                                          <p:attrName>style.visibility</p:attrName>
                                        </p:attrNameLst>
                                      </p:cBhvr>
                                      <p:to>
                                        <p:strVal val="visible"/>
                                      </p:to>
                                    </p:set>
                                    <p:animEffect transition="in" filter="wipe(left)">
                                      <p:cBhvr>
                                        <p:cTn id="45" dur="500"/>
                                        <p:tgtEl>
                                          <p:spTgt spid="844809"/>
                                        </p:tgtEl>
                                      </p:cBhvr>
                                    </p:animEffect>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nodeType="clickEffect">
                                  <p:stCondLst>
                                    <p:cond delay="0"/>
                                  </p:stCondLst>
                                  <p:childTnLst>
                                    <p:set>
                                      <p:cBhvr>
                                        <p:cTn id="49" dur="1" fill="hold">
                                          <p:stCondLst>
                                            <p:cond delay="0"/>
                                          </p:stCondLst>
                                        </p:cTn>
                                        <p:tgtEl>
                                          <p:spTgt spid="844825"/>
                                        </p:tgtEl>
                                        <p:attrNameLst>
                                          <p:attrName>style.visibility</p:attrName>
                                        </p:attrNameLst>
                                      </p:cBhvr>
                                      <p:to>
                                        <p:strVal val="visible"/>
                                      </p:to>
                                    </p:set>
                                    <p:animEffect transition="in" filter="fade">
                                      <p:cBhvr>
                                        <p:cTn id="50" dur="1000"/>
                                        <p:tgtEl>
                                          <p:spTgt spid="844825"/>
                                        </p:tgtEl>
                                      </p:cBhvr>
                                    </p:animEffect>
                                    <p:anim calcmode="lin" valueType="num">
                                      <p:cBhvr>
                                        <p:cTn id="51" dur="1000" fill="hold"/>
                                        <p:tgtEl>
                                          <p:spTgt spid="844825"/>
                                        </p:tgtEl>
                                        <p:attrNameLst>
                                          <p:attrName>ppt_x</p:attrName>
                                        </p:attrNameLst>
                                      </p:cBhvr>
                                      <p:tavLst>
                                        <p:tav tm="0">
                                          <p:val>
                                            <p:strVal val="#ppt_x"/>
                                          </p:val>
                                        </p:tav>
                                        <p:tav tm="100000">
                                          <p:val>
                                            <p:strVal val="#ppt_x"/>
                                          </p:val>
                                        </p:tav>
                                      </p:tavLst>
                                    </p:anim>
                                    <p:anim calcmode="lin" valueType="num">
                                      <p:cBhvr>
                                        <p:cTn id="52" dur="1000" fill="hold"/>
                                        <p:tgtEl>
                                          <p:spTgt spid="844825"/>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844817"/>
                                        </p:tgtEl>
                                        <p:attrNameLst>
                                          <p:attrName>style.visibility</p:attrName>
                                        </p:attrNameLst>
                                      </p:cBhvr>
                                      <p:to>
                                        <p:strVal val="visible"/>
                                      </p:to>
                                    </p:set>
                                    <p:animEffect transition="in" filter="wipe(left)">
                                      <p:cBhvr>
                                        <p:cTn id="56" dur="500"/>
                                        <p:tgtEl>
                                          <p:spTgt spid="844817"/>
                                        </p:tgtEl>
                                      </p:cBhvr>
                                    </p:animEffect>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844826"/>
                                        </p:tgtEl>
                                        <p:attrNameLst>
                                          <p:attrName>style.visibility</p:attrName>
                                        </p:attrNameLst>
                                      </p:cBhvr>
                                      <p:to>
                                        <p:strVal val="visible"/>
                                      </p:to>
                                    </p:set>
                                    <p:animEffect transition="in" filter="fade">
                                      <p:cBhvr>
                                        <p:cTn id="61" dur="1000"/>
                                        <p:tgtEl>
                                          <p:spTgt spid="844826"/>
                                        </p:tgtEl>
                                      </p:cBhvr>
                                    </p:animEffect>
                                    <p:anim calcmode="lin" valueType="num">
                                      <p:cBhvr>
                                        <p:cTn id="62" dur="1000" fill="hold"/>
                                        <p:tgtEl>
                                          <p:spTgt spid="844826"/>
                                        </p:tgtEl>
                                        <p:attrNameLst>
                                          <p:attrName>ppt_x</p:attrName>
                                        </p:attrNameLst>
                                      </p:cBhvr>
                                      <p:tavLst>
                                        <p:tav tm="0">
                                          <p:val>
                                            <p:strVal val="#ppt_x"/>
                                          </p:val>
                                        </p:tav>
                                        <p:tav tm="100000">
                                          <p:val>
                                            <p:strVal val="#ppt_x"/>
                                          </p:val>
                                        </p:tav>
                                      </p:tavLst>
                                    </p:anim>
                                    <p:anim calcmode="lin" valueType="num">
                                      <p:cBhvr>
                                        <p:cTn id="63" dur="1000" fill="hold"/>
                                        <p:tgtEl>
                                          <p:spTgt spid="844826"/>
                                        </p:tgtEl>
                                        <p:attrNameLst>
                                          <p:attrName>ppt_y</p:attrName>
                                        </p:attrNameLst>
                                      </p:cBhvr>
                                      <p:tavLst>
                                        <p:tav tm="0">
                                          <p:val>
                                            <p:strVal val="#ppt_y-.1"/>
                                          </p:val>
                                        </p:tav>
                                        <p:tav tm="100000">
                                          <p:val>
                                            <p:strVal val="#ppt_y"/>
                                          </p:val>
                                        </p:tav>
                                      </p:tavLst>
                                    </p:anim>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844818"/>
                                        </p:tgtEl>
                                        <p:attrNameLst>
                                          <p:attrName>style.visibility</p:attrName>
                                        </p:attrNameLst>
                                      </p:cBhvr>
                                      <p:to>
                                        <p:strVal val="visible"/>
                                      </p:to>
                                    </p:set>
                                    <p:animEffect transition="in" filter="wipe(left)">
                                      <p:cBhvr>
                                        <p:cTn id="67" dur="500"/>
                                        <p:tgtEl>
                                          <p:spTgt spid="844818"/>
                                        </p:tgtEl>
                                      </p:cBhvr>
                                    </p:animEffect>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nodeType="clickEffect">
                                  <p:stCondLst>
                                    <p:cond delay="0"/>
                                  </p:stCondLst>
                                  <p:childTnLst>
                                    <p:set>
                                      <p:cBhvr>
                                        <p:cTn id="71" dur="1" fill="hold">
                                          <p:stCondLst>
                                            <p:cond delay="0"/>
                                          </p:stCondLst>
                                        </p:cTn>
                                        <p:tgtEl>
                                          <p:spTgt spid="844827"/>
                                        </p:tgtEl>
                                        <p:attrNameLst>
                                          <p:attrName>style.visibility</p:attrName>
                                        </p:attrNameLst>
                                      </p:cBhvr>
                                      <p:to>
                                        <p:strVal val="visible"/>
                                      </p:to>
                                    </p:set>
                                    <p:animEffect transition="in" filter="fade">
                                      <p:cBhvr>
                                        <p:cTn id="72" dur="1000"/>
                                        <p:tgtEl>
                                          <p:spTgt spid="844827"/>
                                        </p:tgtEl>
                                      </p:cBhvr>
                                    </p:animEffect>
                                    <p:anim calcmode="lin" valueType="num">
                                      <p:cBhvr>
                                        <p:cTn id="73" dur="1000" fill="hold"/>
                                        <p:tgtEl>
                                          <p:spTgt spid="844827"/>
                                        </p:tgtEl>
                                        <p:attrNameLst>
                                          <p:attrName>ppt_x</p:attrName>
                                        </p:attrNameLst>
                                      </p:cBhvr>
                                      <p:tavLst>
                                        <p:tav tm="0">
                                          <p:val>
                                            <p:strVal val="#ppt_x"/>
                                          </p:val>
                                        </p:tav>
                                        <p:tav tm="100000">
                                          <p:val>
                                            <p:strVal val="#ppt_x"/>
                                          </p:val>
                                        </p:tav>
                                      </p:tavLst>
                                    </p:anim>
                                    <p:anim calcmode="lin" valueType="num">
                                      <p:cBhvr>
                                        <p:cTn id="74" dur="1000" fill="hold"/>
                                        <p:tgtEl>
                                          <p:spTgt spid="844827"/>
                                        </p:tgtEl>
                                        <p:attrNameLst>
                                          <p:attrName>ppt_y</p:attrName>
                                        </p:attrNameLst>
                                      </p:cBhvr>
                                      <p:tavLst>
                                        <p:tav tm="0">
                                          <p:val>
                                            <p:strVal val="#ppt_y-.1"/>
                                          </p:val>
                                        </p:tav>
                                        <p:tav tm="100000">
                                          <p:val>
                                            <p:strVal val="#ppt_y"/>
                                          </p:val>
                                        </p:tav>
                                      </p:tavLst>
                                    </p:anim>
                                  </p:childTnLst>
                                </p:cTn>
                              </p:par>
                            </p:childTnLst>
                          </p:cTn>
                        </p:par>
                        <p:par>
                          <p:cTn id="75" fill="hold">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844824"/>
                                        </p:tgtEl>
                                        <p:attrNameLst>
                                          <p:attrName>style.visibility</p:attrName>
                                        </p:attrNameLst>
                                      </p:cBhvr>
                                      <p:to>
                                        <p:strVal val="visible"/>
                                      </p:to>
                                    </p:set>
                                    <p:animEffect transition="in" filter="wipe(left)">
                                      <p:cBhvr>
                                        <p:cTn id="78" dur="500"/>
                                        <p:tgtEl>
                                          <p:spTgt spid="84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4806" grpId="0" animBg="1"/>
      <p:bldP spid="844807" grpId="0" animBg="1"/>
      <p:bldP spid="844808" grpId="0" animBg="1"/>
      <p:bldP spid="844809" grpId="0" animBg="1"/>
      <p:bldP spid="844811" grpId="0" animBg="1"/>
      <p:bldP spid="844812" grpId="0" animBg="1"/>
      <p:bldP spid="844814" grpId="0" animBg="1"/>
      <p:bldP spid="844815" grpId="0" animBg="1"/>
      <p:bldP spid="844817" grpId="0" animBg="1"/>
      <p:bldP spid="844818" grpId="0" animBg="1"/>
      <p:bldP spid="8448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fld id="{913A7039-8FD3-473A-8062-6B71A72E43C7}" type="slidenum">
              <a:rPr lang="zh-CN" altLang="en-US" sz="1200" smtClean="0">
                <a:latin typeface="Garamond" panose="02020404030301010803" pitchFamily="18" charset="0"/>
              </a:rPr>
            </a:fld>
            <a:endParaRPr lang="en-US" altLang="zh-CN" sz="1200">
              <a:latin typeface="Garamond" panose="02020404030301010803" pitchFamily="18" charset="0"/>
            </a:endParaRPr>
          </a:p>
        </p:txBody>
      </p:sp>
      <p:sp>
        <p:nvSpPr>
          <p:cNvPr id="901124" name="Line 4"/>
          <p:cNvSpPr>
            <a:spLocks noChangeShapeType="1"/>
          </p:cNvSpPr>
          <p:nvPr/>
        </p:nvSpPr>
        <p:spPr bwMode="auto">
          <a:xfrm flipH="1">
            <a:off x="1066800" y="5402263"/>
            <a:ext cx="1509713" cy="0"/>
          </a:xfrm>
          <a:prstGeom prst="line">
            <a:avLst/>
          </a:prstGeom>
          <a:noFill/>
          <a:ln w="38100">
            <a:solidFill>
              <a:srgbClr val="008000"/>
            </a:solidFill>
            <a:prstDash val="sysDot"/>
            <a:miter lim="800000"/>
          </a:ln>
          <a:extLst>
            <a:ext uri="{909E8E84-426E-40DD-AFC4-6F175D3DCCD1}">
              <a14:hiddenFill xmlns:a14="http://schemas.microsoft.com/office/drawing/2010/main">
                <a:noFill/>
              </a14:hiddenFill>
            </a:ext>
          </a:extLst>
        </p:spPr>
        <p:txBody>
          <a:bodyPr wrap="none"/>
          <a:lstStyle/>
          <a:p>
            <a:endParaRPr lang="zh-CN" altLang="en-US"/>
          </a:p>
        </p:txBody>
      </p:sp>
      <p:graphicFrame>
        <p:nvGraphicFramePr>
          <p:cNvPr id="901125" name="Object 3"/>
          <p:cNvGraphicFramePr>
            <a:graphicFrameLocks noChangeAspect="1"/>
          </p:cNvGraphicFramePr>
          <p:nvPr/>
        </p:nvGraphicFramePr>
        <p:xfrm>
          <a:off x="768350" y="3810000"/>
          <a:ext cx="303213" cy="457200"/>
        </p:xfrm>
        <a:graphic>
          <a:graphicData uri="http://schemas.openxmlformats.org/presentationml/2006/ole">
            <mc:AlternateContent xmlns:mc="http://schemas.openxmlformats.org/markup-compatibility/2006">
              <mc:Choice xmlns:v="urn:schemas-microsoft-com:vml" Requires="v">
                <p:oleObj spid="_x0000_s40085" name="Equation" r:id="rId1" imgW="114300" imgH="203200" progId="Equation.3">
                  <p:embed/>
                </p:oleObj>
              </mc:Choice>
              <mc:Fallback>
                <p:oleObj name="Equation" r:id="rId1" imgW="114300" imgH="203200" progId="Equation.3">
                  <p:embed/>
                  <p:pic>
                    <p:nvPicPr>
                      <p:cNvPr id="0" name="Objec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50" y="3810000"/>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01126" name="Object 4"/>
          <p:cNvGraphicFramePr>
            <a:graphicFrameLocks noChangeAspect="1"/>
          </p:cNvGraphicFramePr>
          <p:nvPr/>
        </p:nvGraphicFramePr>
        <p:xfrm>
          <a:off x="250825" y="5157788"/>
          <a:ext cx="935038" cy="439737"/>
        </p:xfrm>
        <a:graphic>
          <a:graphicData uri="http://schemas.openxmlformats.org/presentationml/2006/ole">
            <mc:AlternateContent xmlns:mc="http://schemas.openxmlformats.org/markup-compatibility/2006">
              <mc:Choice xmlns:v="urn:schemas-microsoft-com:vml" Requires="v">
                <p:oleObj spid="_x0000_s40086" name="Equation" r:id="rId3" imgW="469900" imgH="203200" progId="Equation.3">
                  <p:embed/>
                </p:oleObj>
              </mc:Choice>
              <mc:Fallback>
                <p:oleObj name="Equation" r:id="rId3" imgW="469900" imgH="203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5157788"/>
                        <a:ext cx="935038"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1127" name="Freeform 7"/>
          <p:cNvSpPr/>
          <p:nvPr/>
        </p:nvSpPr>
        <p:spPr bwMode="auto">
          <a:xfrm>
            <a:off x="1133475" y="4113213"/>
            <a:ext cx="1658938" cy="1619250"/>
          </a:xfrm>
          <a:custGeom>
            <a:avLst/>
            <a:gdLst>
              <a:gd name="T0" fmla="*/ 0 w 1045"/>
              <a:gd name="T1" fmla="*/ 0 h 1020"/>
              <a:gd name="T2" fmla="*/ 2147483646 w 1045"/>
              <a:gd name="T3" fmla="*/ 2147483646 h 1020"/>
              <a:gd name="T4" fmla="*/ 2147483646 w 1045"/>
              <a:gd name="T5" fmla="*/ 2147483646 h 1020"/>
              <a:gd name="T6" fmla="*/ 2147483646 w 1045"/>
              <a:gd name="T7" fmla="*/ 2147483646 h 1020"/>
              <a:gd name="T8" fmla="*/ 2147483646 w 1045"/>
              <a:gd name="T9" fmla="*/ 2147483646 h 1020"/>
              <a:gd name="T10" fmla="*/ 2147483646 w 1045"/>
              <a:gd name="T11" fmla="*/ 2147483646 h 1020"/>
              <a:gd name="T12" fmla="*/ 2147483646 w 1045"/>
              <a:gd name="T13" fmla="*/ 2147483646 h 1020"/>
              <a:gd name="T14" fmla="*/ 0 60000 65536"/>
              <a:gd name="T15" fmla="*/ 0 60000 65536"/>
              <a:gd name="T16" fmla="*/ 0 60000 65536"/>
              <a:gd name="T17" fmla="*/ 0 60000 65536"/>
              <a:gd name="T18" fmla="*/ 0 60000 65536"/>
              <a:gd name="T19" fmla="*/ 0 60000 65536"/>
              <a:gd name="T20" fmla="*/ 0 60000 65536"/>
              <a:gd name="T21" fmla="*/ 0 w 1045"/>
              <a:gd name="T22" fmla="*/ 0 h 1020"/>
              <a:gd name="T23" fmla="*/ 1045 w 1045"/>
              <a:gd name="T24" fmla="*/ 1020 h 10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5" h="1020">
                <a:moveTo>
                  <a:pt x="0" y="0"/>
                </a:moveTo>
                <a:cubicBezTo>
                  <a:pt x="18" y="1"/>
                  <a:pt x="71" y="3"/>
                  <a:pt x="108" y="6"/>
                </a:cubicBezTo>
                <a:cubicBezTo>
                  <a:pt x="145" y="9"/>
                  <a:pt x="185" y="7"/>
                  <a:pt x="225" y="18"/>
                </a:cubicBezTo>
                <a:cubicBezTo>
                  <a:pt x="265" y="29"/>
                  <a:pt x="307" y="40"/>
                  <a:pt x="348" y="69"/>
                </a:cubicBezTo>
                <a:cubicBezTo>
                  <a:pt x="389" y="98"/>
                  <a:pt x="414" y="120"/>
                  <a:pt x="470" y="190"/>
                </a:cubicBezTo>
                <a:cubicBezTo>
                  <a:pt x="526" y="260"/>
                  <a:pt x="588" y="354"/>
                  <a:pt x="684" y="492"/>
                </a:cubicBezTo>
                <a:cubicBezTo>
                  <a:pt x="780" y="630"/>
                  <a:pt x="985" y="932"/>
                  <a:pt x="1045" y="1020"/>
                </a:cubicBezTo>
              </a:path>
            </a:pathLst>
          </a:custGeom>
          <a:noFill/>
          <a:ln w="38100">
            <a:solidFill>
              <a:srgbClr val="FF00FF"/>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graphicFrame>
        <p:nvGraphicFramePr>
          <p:cNvPr id="901128" name="Object 5"/>
          <p:cNvGraphicFramePr>
            <a:graphicFrameLocks noChangeAspect="1"/>
          </p:cNvGraphicFramePr>
          <p:nvPr/>
        </p:nvGraphicFramePr>
        <p:xfrm>
          <a:off x="1743075" y="3886200"/>
          <a:ext cx="222250" cy="263525"/>
        </p:xfrm>
        <a:graphic>
          <a:graphicData uri="http://schemas.openxmlformats.org/presentationml/2006/ole">
            <mc:AlternateContent xmlns:mc="http://schemas.openxmlformats.org/markup-compatibility/2006">
              <mc:Choice xmlns:v="urn:schemas-microsoft-com:vml" Requires="v">
                <p:oleObj spid="_x0000_s40087" name="Equation" r:id="rId5" imgW="101600" imgH="114300" progId="Equation.3">
                  <p:embed/>
                </p:oleObj>
              </mc:Choice>
              <mc:Fallback>
                <p:oleObj name="Equation" r:id="rId5" imgW="101600" imgH="1143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3075" y="3886200"/>
                        <a:ext cx="2222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01129" name="Object 6"/>
          <p:cNvGraphicFramePr>
            <a:graphicFrameLocks noChangeAspect="1"/>
          </p:cNvGraphicFramePr>
          <p:nvPr/>
        </p:nvGraphicFramePr>
        <p:xfrm>
          <a:off x="2640013" y="5192713"/>
          <a:ext cx="220662" cy="293687"/>
        </p:xfrm>
        <a:graphic>
          <a:graphicData uri="http://schemas.openxmlformats.org/presentationml/2006/ole">
            <mc:AlternateContent xmlns:mc="http://schemas.openxmlformats.org/markup-compatibility/2006">
              <mc:Choice xmlns:v="urn:schemas-microsoft-com:vml" Requires="v">
                <p:oleObj spid="_x0000_s40088" name="Equation" r:id="rId7" imgW="101600" imgH="139700" progId="Equation.3">
                  <p:embed/>
                </p:oleObj>
              </mc:Choice>
              <mc:Fallback>
                <p:oleObj name="Equation" r:id="rId7" imgW="101600" imgH="1397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0013" y="5192713"/>
                        <a:ext cx="220662"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31"/>
          <p:cNvGrpSpPr/>
          <p:nvPr/>
        </p:nvGrpSpPr>
        <p:grpSpPr bwMode="auto">
          <a:xfrm>
            <a:off x="755650" y="3213100"/>
            <a:ext cx="2605088" cy="2908300"/>
            <a:chOff x="476" y="2024"/>
            <a:chExt cx="1641" cy="1832"/>
          </a:xfrm>
        </p:grpSpPr>
        <p:sp>
          <p:nvSpPr>
            <p:cNvPr id="39960" name="Line 11"/>
            <p:cNvSpPr>
              <a:spLocks noChangeShapeType="1"/>
            </p:cNvSpPr>
            <p:nvPr/>
          </p:nvSpPr>
          <p:spPr bwMode="auto">
            <a:xfrm>
              <a:off x="703" y="3856"/>
              <a:ext cx="1414" cy="0"/>
            </a:xfrm>
            <a:prstGeom prst="line">
              <a:avLst/>
            </a:prstGeom>
            <a:noFill/>
            <a:ln w="19050">
              <a:solidFill>
                <a:srgbClr val="3366FF"/>
              </a:solidFill>
              <a:miter lim="800000"/>
              <a:tailEnd type="stealth" w="med" len="lg"/>
            </a:ln>
            <a:extLst>
              <a:ext uri="{909E8E84-426E-40DD-AFC4-6F175D3DCCD1}">
                <a14:hiddenFill xmlns:a14="http://schemas.microsoft.com/office/drawing/2010/main">
                  <a:noFill/>
                </a14:hiddenFill>
              </a:ext>
            </a:extLst>
          </p:spPr>
          <p:txBody>
            <a:bodyPr wrap="none"/>
            <a:lstStyle/>
            <a:p>
              <a:endParaRPr lang="zh-CN" altLang="en-US"/>
            </a:p>
          </p:txBody>
        </p:sp>
        <p:sp>
          <p:nvSpPr>
            <p:cNvPr id="39961" name="Line 12"/>
            <p:cNvSpPr>
              <a:spLocks noChangeShapeType="1"/>
            </p:cNvSpPr>
            <p:nvPr/>
          </p:nvSpPr>
          <p:spPr bwMode="auto">
            <a:xfrm flipV="1">
              <a:off x="713" y="2095"/>
              <a:ext cx="0" cy="1761"/>
            </a:xfrm>
            <a:prstGeom prst="line">
              <a:avLst/>
            </a:prstGeom>
            <a:noFill/>
            <a:ln w="19050">
              <a:solidFill>
                <a:srgbClr val="3366FF"/>
              </a:solidFill>
              <a:miter lim="800000"/>
              <a:tailEnd type="stealth" w="med" len="lg"/>
            </a:ln>
            <a:extLst>
              <a:ext uri="{909E8E84-426E-40DD-AFC4-6F175D3DCCD1}">
                <a14:hiddenFill xmlns:a14="http://schemas.microsoft.com/office/drawing/2010/main">
                  <a:noFill/>
                </a14:hiddenFill>
              </a:ext>
            </a:extLst>
          </p:spPr>
          <p:txBody>
            <a:bodyPr wrap="none"/>
            <a:lstStyle/>
            <a:p>
              <a:endParaRPr lang="zh-CN" altLang="en-US"/>
            </a:p>
          </p:txBody>
        </p:sp>
        <p:graphicFrame>
          <p:nvGraphicFramePr>
            <p:cNvPr id="39962" name="Object 7"/>
            <p:cNvGraphicFramePr>
              <a:graphicFrameLocks noChangeAspect="1"/>
            </p:cNvGraphicFramePr>
            <p:nvPr/>
          </p:nvGraphicFramePr>
          <p:xfrm>
            <a:off x="476" y="2024"/>
            <a:ext cx="163" cy="205"/>
          </p:xfrm>
          <a:graphic>
            <a:graphicData uri="http://schemas.openxmlformats.org/presentationml/2006/ole">
              <mc:AlternateContent xmlns:mc="http://schemas.openxmlformats.org/markup-compatibility/2006">
                <mc:Choice xmlns:v="urn:schemas-microsoft-com:vml" Requires="v">
                  <p:oleObj spid="_x0000_s40089" name="Equation" r:id="rId9" imgW="50800" imgH="88900" progId="Equation.3">
                    <p:embed/>
                  </p:oleObj>
                </mc:Choice>
                <mc:Fallback>
                  <p:oleObj name="Equation" r:id="rId9" imgW="50800" imgH="889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 y="2024"/>
                          <a:ext cx="163"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901135" name="Line 15"/>
          <p:cNvSpPr>
            <a:spLocks noChangeShapeType="1"/>
          </p:cNvSpPr>
          <p:nvPr/>
        </p:nvSpPr>
        <p:spPr bwMode="auto">
          <a:xfrm>
            <a:off x="1112838" y="4081463"/>
            <a:ext cx="592137" cy="0"/>
          </a:xfrm>
          <a:prstGeom prst="line">
            <a:avLst/>
          </a:prstGeom>
          <a:noFill/>
          <a:ln w="38100">
            <a:solidFill>
              <a:srgbClr val="008000"/>
            </a:solidFill>
            <a:prstDash val="sysDot"/>
            <a:round/>
          </a:ln>
          <a:extLst>
            <a:ext uri="{909E8E84-426E-40DD-AFC4-6F175D3DCCD1}">
              <a14:hiddenFill xmlns:a14="http://schemas.microsoft.com/office/drawing/2010/main">
                <a:noFill/>
              </a14:hiddenFill>
            </a:ext>
          </a:extLst>
        </p:spPr>
        <p:txBody>
          <a:bodyPr wrap="none" lIns="90000" tIns="46800" rIns="90000" bIns="46800">
            <a:spAutoFit/>
          </a:bodyPr>
          <a:lstStyle/>
          <a:p>
            <a:endParaRPr lang="zh-CN" altLang="en-US"/>
          </a:p>
        </p:txBody>
      </p:sp>
      <p:sp>
        <p:nvSpPr>
          <p:cNvPr id="901138" name="Rectangle 18"/>
          <p:cNvSpPr>
            <a:spLocks noChangeArrowheads="1"/>
          </p:cNvSpPr>
          <p:nvPr/>
        </p:nvSpPr>
        <p:spPr bwMode="auto">
          <a:xfrm>
            <a:off x="3691065" y="3092187"/>
            <a:ext cx="50038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med" len="lg"/>
                <a:tailEnd type="none" w="med" len="lg"/>
              </a14:hiddenLine>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spcBef>
                <a:spcPct val="35000"/>
              </a:spcBef>
            </a:pPr>
            <a:r>
              <a:rPr lang="zh-CN" altLang="en-US" dirty="0"/>
              <a:t>① 确定先期固结</a:t>
            </a:r>
            <a:r>
              <a:rPr lang="zh-CN" altLang="en-US" dirty="0" smtClean="0"/>
              <a:t>压力</a:t>
            </a:r>
            <a:r>
              <a:rPr lang="en-US" altLang="zh-CN" i="1" dirty="0" smtClean="0"/>
              <a:t>p</a:t>
            </a:r>
            <a:r>
              <a:rPr lang="en-US" altLang="zh-CN" baseline="-25000" dirty="0" smtClean="0"/>
              <a:t>c</a:t>
            </a:r>
            <a:endParaRPr lang="en-US" altLang="zh-CN" baseline="-25000" dirty="0"/>
          </a:p>
          <a:p>
            <a:pPr>
              <a:spcBef>
                <a:spcPct val="35000"/>
              </a:spcBef>
            </a:pPr>
            <a:r>
              <a:rPr lang="en-US" altLang="zh-CN" dirty="0"/>
              <a:t>② </a:t>
            </a:r>
            <a:r>
              <a:rPr lang="zh-CN" altLang="en-US" dirty="0"/>
              <a:t>过</a:t>
            </a:r>
            <a:r>
              <a:rPr lang="en-US" altLang="zh-CN" dirty="0"/>
              <a:t>e</a:t>
            </a:r>
            <a:r>
              <a:rPr lang="en-US" altLang="zh-CN" baseline="-25000" dirty="0"/>
              <a:t>0</a:t>
            </a:r>
            <a:r>
              <a:rPr lang="zh-CN" altLang="en-US" dirty="0"/>
              <a:t> 作水平线</a:t>
            </a:r>
            <a:r>
              <a:rPr lang="zh-CN" altLang="en-US" dirty="0" smtClean="0"/>
              <a:t>与</a:t>
            </a:r>
            <a:r>
              <a:rPr lang="en-US" altLang="zh-CN" i="1" dirty="0" smtClean="0"/>
              <a:t>p</a:t>
            </a:r>
            <a:r>
              <a:rPr lang="en-US" altLang="zh-CN" baseline="-25000" dirty="0" smtClean="0"/>
              <a:t>c</a:t>
            </a:r>
            <a:r>
              <a:rPr lang="zh-CN" altLang="en-US" dirty="0" smtClean="0"/>
              <a:t>作用线</a:t>
            </a:r>
            <a:r>
              <a:rPr lang="zh-CN" altLang="en-US" dirty="0"/>
              <a:t>交于</a:t>
            </a:r>
            <a:r>
              <a:rPr lang="en-US" altLang="zh-CN" dirty="0"/>
              <a:t>B。</a:t>
            </a:r>
            <a:r>
              <a:rPr lang="zh-CN" altLang="en-US" dirty="0"/>
              <a:t>由假定①知，</a:t>
            </a:r>
            <a:r>
              <a:rPr lang="en-US" altLang="zh-CN" dirty="0"/>
              <a:t>B</a:t>
            </a:r>
            <a:r>
              <a:rPr lang="zh-CN" altLang="en-US" dirty="0"/>
              <a:t>点必然位于原状土的原始压缩曲线上；</a:t>
            </a:r>
            <a:endParaRPr lang="zh-CN" altLang="en-US" dirty="0"/>
          </a:p>
          <a:p>
            <a:pPr>
              <a:spcBef>
                <a:spcPct val="35000"/>
              </a:spcBef>
            </a:pPr>
            <a:r>
              <a:rPr lang="zh-CN" altLang="en-US" dirty="0"/>
              <a:t>③ 以0.42</a:t>
            </a:r>
            <a:r>
              <a:rPr lang="en-US" altLang="zh-CN" i="1" dirty="0"/>
              <a:t>e</a:t>
            </a:r>
            <a:r>
              <a:rPr lang="en-US" altLang="zh-CN" baseline="-25000" dirty="0"/>
              <a:t>0</a:t>
            </a:r>
            <a:r>
              <a:rPr lang="zh-CN" altLang="en-US" dirty="0"/>
              <a:t> 在压缩曲线上确定</a:t>
            </a:r>
            <a:r>
              <a:rPr lang="en-US" altLang="zh-CN" dirty="0"/>
              <a:t>C</a:t>
            </a:r>
            <a:r>
              <a:rPr lang="zh-CN" altLang="en-US" dirty="0"/>
              <a:t>点，由假定②知，</a:t>
            </a:r>
            <a:r>
              <a:rPr lang="en-US" altLang="zh-CN" dirty="0"/>
              <a:t>C</a:t>
            </a:r>
            <a:r>
              <a:rPr lang="zh-CN" altLang="en-US" dirty="0"/>
              <a:t>点也位于原状土的原始压缩曲线上</a:t>
            </a:r>
            <a:r>
              <a:rPr lang="zh-CN" altLang="en-US" dirty="0" smtClean="0"/>
              <a:t>；</a:t>
            </a:r>
            <a:endParaRPr lang="en-US" altLang="zh-CN" dirty="0" smtClean="0"/>
          </a:p>
          <a:p>
            <a:pPr>
              <a:spcBef>
                <a:spcPct val="35000"/>
              </a:spcBef>
            </a:pPr>
            <a:r>
              <a:rPr lang="zh-CN" altLang="en-US" dirty="0"/>
              <a:t>④ 通过</a:t>
            </a:r>
            <a:r>
              <a:rPr lang="en-US" altLang="zh-CN" dirty="0"/>
              <a:t>B</a:t>
            </a:r>
            <a:r>
              <a:rPr lang="zh-CN" altLang="en-US" dirty="0"/>
              <a:t>、</a:t>
            </a:r>
            <a:r>
              <a:rPr lang="en-US" altLang="zh-CN" dirty="0"/>
              <a:t>C</a:t>
            </a:r>
            <a:r>
              <a:rPr lang="zh-CN" altLang="en-US" dirty="0"/>
              <a:t>两点的直线即为所求的现场原始压缩曲线</a:t>
            </a:r>
            <a:r>
              <a:rPr lang="zh-CN" altLang="en-US" dirty="0" smtClean="0"/>
              <a:t>。</a:t>
            </a:r>
            <a:endParaRPr lang="zh-CN" altLang="en-US" dirty="0"/>
          </a:p>
        </p:txBody>
      </p:sp>
      <p:sp>
        <p:nvSpPr>
          <p:cNvPr id="901139" name="Rectangle 19"/>
          <p:cNvSpPr>
            <a:spLocks noChangeArrowheads="1"/>
          </p:cNvSpPr>
          <p:nvPr/>
        </p:nvSpPr>
        <p:spPr bwMode="auto">
          <a:xfrm>
            <a:off x="3645853" y="1535324"/>
            <a:ext cx="5056187" cy="141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square" lIns="90000" tIns="46800" rIns="90000" bIns="46800">
            <a:spAutoFit/>
          </a:bodyPr>
          <a:lstStyle>
            <a:lvl1pPr marL="457200" indent="-457200">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marL="342900" indent="-342900">
              <a:spcBef>
                <a:spcPct val="30000"/>
              </a:spcBef>
              <a:buFont typeface="+mj-ea"/>
              <a:buAutoNum type="circleNumDbPlain"/>
            </a:pPr>
            <a:r>
              <a:rPr lang="zh-CN" altLang="en-US" dirty="0"/>
              <a:t>土样取出以后</a:t>
            </a:r>
            <a:r>
              <a:rPr lang="en-US" altLang="zh-CN" i="1" dirty="0"/>
              <a:t>e</a:t>
            </a:r>
            <a:r>
              <a:rPr lang="zh-CN" altLang="en-US" dirty="0"/>
              <a:t>不变，等于原状土的初始孔隙比</a:t>
            </a:r>
            <a:r>
              <a:rPr lang="en-US" altLang="zh-CN" i="1" dirty="0"/>
              <a:t>e</a:t>
            </a:r>
            <a:r>
              <a:rPr lang="en-US" altLang="zh-CN" baseline="-25000" dirty="0"/>
              <a:t>0</a:t>
            </a:r>
            <a:r>
              <a:rPr lang="zh-CN" altLang="en-US" dirty="0"/>
              <a:t>，因而，（ </a:t>
            </a:r>
            <a:r>
              <a:rPr lang="en-US" altLang="zh-CN" i="1" dirty="0"/>
              <a:t>e</a:t>
            </a:r>
            <a:r>
              <a:rPr lang="en-US" altLang="zh-CN" baseline="-25000" dirty="0"/>
              <a:t>0</a:t>
            </a:r>
            <a:r>
              <a:rPr lang="en-US" altLang="zh-CN" dirty="0"/>
              <a:t>, </a:t>
            </a:r>
            <a:r>
              <a:rPr lang="en-US" altLang="zh-CN" i="1" dirty="0" smtClean="0"/>
              <a:t>p</a:t>
            </a:r>
            <a:r>
              <a:rPr lang="en-US" altLang="zh-CN" baseline="-25000" dirty="0" smtClean="0"/>
              <a:t>1</a:t>
            </a:r>
            <a:r>
              <a:rPr lang="en-US" altLang="zh-CN" dirty="0" smtClean="0"/>
              <a:t>）</a:t>
            </a:r>
            <a:r>
              <a:rPr lang="zh-CN" altLang="en-US" dirty="0"/>
              <a:t>点应位于原状土的原始压缩曲线上；</a:t>
            </a:r>
            <a:endParaRPr lang="zh-CN" altLang="en-US" dirty="0"/>
          </a:p>
          <a:p>
            <a:pPr marL="342900" indent="-342900">
              <a:spcBef>
                <a:spcPct val="30000"/>
              </a:spcBef>
              <a:buFont typeface="+mj-ea"/>
              <a:buAutoNum type="circleNumDbPlain"/>
            </a:pPr>
            <a:r>
              <a:rPr lang="zh-CN" altLang="en-US" dirty="0" smtClean="0"/>
              <a:t>0</a:t>
            </a:r>
            <a:r>
              <a:rPr lang="zh-CN" altLang="en-US" dirty="0"/>
              <a:t>.42</a:t>
            </a:r>
            <a:r>
              <a:rPr lang="en-US" altLang="zh-CN" i="1" dirty="0"/>
              <a:t>e</a:t>
            </a:r>
            <a:r>
              <a:rPr lang="en-US" altLang="zh-CN" baseline="-25000" dirty="0"/>
              <a:t>0</a:t>
            </a:r>
            <a:r>
              <a:rPr lang="zh-CN" altLang="en-US" dirty="0" smtClean="0"/>
              <a:t>时，</a:t>
            </a:r>
            <a:r>
              <a:rPr lang="zh-CN" altLang="en-US" dirty="0"/>
              <a:t>土样不受到扰动影响。</a:t>
            </a:r>
            <a:endParaRPr lang="zh-CN" altLang="en-US" dirty="0"/>
          </a:p>
        </p:txBody>
      </p:sp>
      <p:sp>
        <p:nvSpPr>
          <p:cNvPr id="901140" name="Rectangle 20"/>
          <p:cNvSpPr>
            <a:spLocks noChangeArrowheads="1"/>
          </p:cNvSpPr>
          <p:nvPr/>
        </p:nvSpPr>
        <p:spPr bwMode="auto">
          <a:xfrm>
            <a:off x="450850" y="1470025"/>
            <a:ext cx="2174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lIns="90000" tIns="46800" rIns="90000" bIns="4680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400" dirty="0">
                <a:solidFill>
                  <a:srgbClr val="990033"/>
                </a:solidFill>
              </a:rPr>
              <a:t>a. </a:t>
            </a:r>
            <a:r>
              <a:rPr lang="zh-CN" altLang="en-US" sz="2400" dirty="0">
                <a:solidFill>
                  <a:srgbClr val="990033"/>
                </a:solidFill>
              </a:rPr>
              <a:t>正常固结土</a:t>
            </a:r>
            <a:endParaRPr lang="zh-CN" altLang="en-US" sz="2400" dirty="0">
              <a:solidFill>
                <a:srgbClr val="990033"/>
              </a:solidFill>
            </a:endParaRPr>
          </a:p>
        </p:txBody>
      </p:sp>
      <p:sp>
        <p:nvSpPr>
          <p:cNvPr id="901141" name="Rectangle 21"/>
          <p:cNvSpPr>
            <a:spLocks noChangeArrowheads="1"/>
          </p:cNvSpPr>
          <p:nvPr/>
        </p:nvSpPr>
        <p:spPr bwMode="auto">
          <a:xfrm>
            <a:off x="2792413" y="1495756"/>
            <a:ext cx="101943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square" lIns="90000" tIns="46800" rIns="90000" bIns="4680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dirty="0">
                <a:solidFill>
                  <a:srgbClr val="990033"/>
                </a:solidFill>
                <a:latin typeface="Times New Roman" panose="02020603050405020304" pitchFamily="18" charset="0"/>
                <a:ea typeface="黑体" panose="02010609060101010101" pitchFamily="49" charset="-122"/>
              </a:rPr>
              <a:t>假定：</a:t>
            </a:r>
            <a:endParaRPr lang="zh-CN" altLang="en-US" dirty="0">
              <a:solidFill>
                <a:srgbClr val="990033"/>
              </a:solidFill>
              <a:latin typeface="Times New Roman" panose="02020603050405020304" pitchFamily="18" charset="0"/>
              <a:ea typeface="黑体" panose="02010609060101010101" pitchFamily="49" charset="-122"/>
            </a:endParaRPr>
          </a:p>
        </p:txBody>
      </p:sp>
      <p:sp>
        <p:nvSpPr>
          <p:cNvPr id="901142" name="Rectangle 22"/>
          <p:cNvSpPr>
            <a:spLocks noChangeArrowheads="1"/>
          </p:cNvSpPr>
          <p:nvPr/>
        </p:nvSpPr>
        <p:spPr bwMode="auto">
          <a:xfrm>
            <a:off x="2840862" y="3035147"/>
            <a:ext cx="1174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lIns="90000" tIns="46800" rIns="90000" bIns="4680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dirty="0">
                <a:solidFill>
                  <a:srgbClr val="990033"/>
                </a:solidFill>
                <a:latin typeface="Times New Roman" panose="02020603050405020304" pitchFamily="18" charset="0"/>
                <a:ea typeface="黑体" panose="02010609060101010101" pitchFamily="49" charset="-122"/>
              </a:rPr>
              <a:t>推定：</a:t>
            </a:r>
            <a:endParaRPr lang="zh-CN" altLang="en-US" dirty="0">
              <a:solidFill>
                <a:srgbClr val="990033"/>
              </a:solidFill>
              <a:latin typeface="Times New Roman" panose="02020603050405020304" pitchFamily="18" charset="0"/>
              <a:ea typeface="黑体" panose="02010609060101010101" pitchFamily="49" charset="-122"/>
            </a:endParaRPr>
          </a:p>
        </p:txBody>
      </p:sp>
      <p:sp>
        <p:nvSpPr>
          <p:cNvPr id="901143" name="Rectangle 23"/>
          <p:cNvSpPr>
            <a:spLocks noChangeArrowheads="1"/>
          </p:cNvSpPr>
          <p:nvPr/>
        </p:nvSpPr>
        <p:spPr bwMode="auto">
          <a:xfrm>
            <a:off x="718503" y="839789"/>
            <a:ext cx="7983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800" dirty="0">
                <a:solidFill>
                  <a:srgbClr val="800000"/>
                </a:solidFill>
                <a:latin typeface="Times New Roman" panose="02020603050405020304" pitchFamily="18" charset="0"/>
                <a:ea typeface="华文新魏" panose="02010800040101010101" pitchFamily="2" charset="-122"/>
              </a:rPr>
              <a:t>现场原始压缩曲线的近似推求 </a:t>
            </a:r>
            <a:r>
              <a:rPr lang="en-US" altLang="zh-CN" sz="2800" dirty="0">
                <a:solidFill>
                  <a:srgbClr val="800000"/>
                </a:solidFill>
                <a:latin typeface="Times New Roman" panose="02020603050405020304" pitchFamily="18" charset="0"/>
                <a:ea typeface="华文新魏" panose="02010800040101010101" pitchFamily="2" charset="-122"/>
              </a:rPr>
              <a:t>(</a:t>
            </a:r>
            <a:r>
              <a:rPr lang="en-US" altLang="zh-CN" sz="2800" dirty="0" err="1">
                <a:solidFill>
                  <a:srgbClr val="800000"/>
                </a:solidFill>
                <a:latin typeface="Times New Roman" panose="02020603050405020304" pitchFamily="18" charset="0"/>
                <a:ea typeface="华文新魏" panose="02010800040101010101" pitchFamily="2" charset="-122"/>
              </a:rPr>
              <a:t>Schmertmann</a:t>
            </a:r>
            <a:r>
              <a:rPr lang="en-US" altLang="zh-CN" sz="2800" dirty="0">
                <a:solidFill>
                  <a:srgbClr val="800000"/>
                </a:solidFill>
                <a:latin typeface="Times New Roman" panose="02020603050405020304" pitchFamily="18" charset="0"/>
                <a:ea typeface="华文新魏" panose="02010800040101010101" pitchFamily="2" charset="-122"/>
              </a:rPr>
              <a:t> 1955)</a:t>
            </a:r>
            <a:endParaRPr lang="en-US" altLang="zh-CN" sz="2800" dirty="0">
              <a:solidFill>
                <a:srgbClr val="800000"/>
              </a:solidFill>
              <a:latin typeface="Times New Roman" panose="02020603050405020304" pitchFamily="18" charset="0"/>
              <a:ea typeface="华文新魏" panose="02010800040101010101" pitchFamily="2" charset="-122"/>
            </a:endParaRPr>
          </a:p>
        </p:txBody>
      </p:sp>
      <p:sp>
        <p:nvSpPr>
          <p:cNvPr id="901145" name="Line 25"/>
          <p:cNvSpPr>
            <a:spLocks noChangeShapeType="1"/>
          </p:cNvSpPr>
          <p:nvPr/>
        </p:nvSpPr>
        <p:spPr bwMode="auto">
          <a:xfrm>
            <a:off x="1538288" y="3716338"/>
            <a:ext cx="1044575" cy="1689100"/>
          </a:xfrm>
          <a:prstGeom prst="line">
            <a:avLst/>
          </a:prstGeom>
          <a:noFill/>
          <a:ln w="31750">
            <a:solidFill>
              <a:srgbClr val="008000"/>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901150" name="Line 30"/>
          <p:cNvSpPr>
            <a:spLocks noChangeShapeType="1"/>
          </p:cNvSpPr>
          <p:nvPr/>
        </p:nvSpPr>
        <p:spPr bwMode="auto">
          <a:xfrm flipV="1">
            <a:off x="1739900" y="4076700"/>
            <a:ext cx="0" cy="2016125"/>
          </a:xfrm>
          <a:prstGeom prst="line">
            <a:avLst/>
          </a:prstGeom>
          <a:noFill/>
          <a:ln w="38100">
            <a:solidFill>
              <a:srgbClr val="008000"/>
            </a:solidFill>
            <a:prstDash val="sysDot"/>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28" name="文本框 27"/>
          <p:cNvSpPr txBox="1"/>
          <p:nvPr/>
        </p:nvSpPr>
        <p:spPr>
          <a:xfrm>
            <a:off x="2933699" y="6190302"/>
            <a:ext cx="838201" cy="400110"/>
          </a:xfrm>
          <a:prstGeom prst="rect">
            <a:avLst/>
          </a:prstGeom>
          <a:noFill/>
        </p:spPr>
        <p:txBody>
          <a:bodyPr wrap="square" rtlCol="0">
            <a:spAutoFit/>
          </a:bodyPr>
          <a:lstStyle/>
          <a:p>
            <a:r>
              <a:rPr lang="en-US" altLang="zh-CN" i="1" dirty="0" smtClean="0">
                <a:solidFill>
                  <a:srgbClr val="3333FF"/>
                </a:solidFill>
              </a:rPr>
              <a:t>p</a:t>
            </a:r>
            <a:r>
              <a:rPr lang="en-US" altLang="zh-CN" dirty="0" smtClean="0">
                <a:solidFill>
                  <a:srgbClr val="3333FF"/>
                </a:solidFill>
              </a:rPr>
              <a:t>(</a:t>
            </a:r>
            <a:r>
              <a:rPr lang="en-US" altLang="zh-CN" i="1" dirty="0" err="1" smtClean="0">
                <a:solidFill>
                  <a:srgbClr val="3333FF"/>
                </a:solidFill>
              </a:rPr>
              <a:t>lg</a:t>
            </a:r>
            <a:r>
              <a:rPr lang="en-US" altLang="zh-CN" dirty="0" smtClean="0">
                <a:solidFill>
                  <a:srgbClr val="3333FF"/>
                </a:solidFill>
              </a:rPr>
              <a:t>)</a:t>
            </a:r>
            <a:endParaRPr lang="zh-CN" altLang="en-US" dirty="0">
              <a:solidFill>
                <a:srgbClr val="3333FF"/>
              </a:solidFill>
            </a:endParaRPr>
          </a:p>
        </p:txBody>
      </p:sp>
      <mc:AlternateContent xmlns:mc="http://schemas.openxmlformats.org/markup-compatibility/2006">
        <mc:Choice xmlns:a14="http://schemas.microsoft.com/office/drawing/2010/main" Requires="a14">
          <p:sp>
            <p:nvSpPr>
              <p:cNvPr id="3" name="文本框 2"/>
              <p:cNvSpPr txBox="1"/>
              <p:nvPr/>
            </p:nvSpPr>
            <p:spPr>
              <a:xfrm>
                <a:off x="1446397" y="6268530"/>
                <a:ext cx="897425" cy="30777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𝑐</m:t>
                          </m:r>
                        </m:sub>
                      </m:sSub>
                      <m:r>
                        <a:rPr lang="en-US" altLang="zh-CN" i="1" smtClean="0">
                          <a:latin typeface="Cambria Math" panose="02040503050406030204" pitchFamily="18" charset="0"/>
                          <a:ea typeface="Cambria Math" panose="02040503050406030204" pitchFamily="18" charset="0"/>
                        </a:rPr>
                        <m:t>=</m:t>
                      </m:r>
                      <m:sSub>
                        <m:sSubPr>
                          <m:ctrlPr>
                            <a:rPr lang="en-US" altLang="zh-CN"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𝑝</m:t>
                          </m:r>
                        </m:e>
                        <m:sub>
                          <m:r>
                            <a:rPr lang="en-US" altLang="zh-CN" b="0" i="1" smtClean="0">
                              <a:latin typeface="Cambria Math" panose="02040503050406030204" pitchFamily="18" charset="0"/>
                              <a:ea typeface="Cambria Math" panose="02040503050406030204" pitchFamily="18" charset="0"/>
                            </a:rPr>
                            <m:t>1</m:t>
                          </m:r>
                        </m:sub>
                      </m:sSub>
                    </m:oMath>
                  </m:oMathPara>
                </a14:m>
                <a:endParaRPr lang="zh-CN" altLang="en-US" dirty="0"/>
              </a:p>
            </p:txBody>
          </p:sp>
        </mc:Choice>
        <mc:Fallback>
          <p:sp>
            <p:nvSpPr>
              <p:cNvPr id="3" name="文本框 2"/>
              <p:cNvSpPr txBox="1">
                <a:spLocks noRot="1" noChangeAspect="1" noMove="1" noResize="1" noEditPoints="1" noAdjustHandles="1" noChangeArrowheads="1" noChangeShapeType="1" noTextEdit="1"/>
              </p:cNvSpPr>
              <p:nvPr/>
            </p:nvSpPr>
            <p:spPr>
              <a:xfrm>
                <a:off x="1446397" y="6268530"/>
                <a:ext cx="897425" cy="307777"/>
              </a:xfrm>
              <a:prstGeom prst="rect">
                <a:avLst/>
              </a:prstGeom>
              <a:blipFill rotWithShape="1">
                <a:blip r:embed="rId11"/>
                <a:stretch>
                  <a:fillRect l="-56" t="-145" r="-2685" b="80"/>
                </a:stretch>
              </a:blipFill>
            </p:spPr>
            <p:txBody>
              <a:bodyPr/>
              <a:lstStyle/>
              <a:p>
                <a:r>
                  <a:rPr lang="zh-CN" altLang="en-US">
                    <a:noFill/>
                  </a:rPr>
                  <a:t> </a:t>
                </a:r>
              </a:p>
            </p:txBody>
          </p:sp>
        </mc:Fallback>
      </mc:AlternateContent>
      <p:sp>
        <p:nvSpPr>
          <p:cNvPr id="26" name="Rectangle 6"/>
          <p:cNvSpPr>
            <a:spLocks noChangeArrowheads="1"/>
          </p:cNvSpPr>
          <p:nvPr/>
        </p:nvSpPr>
        <p:spPr bwMode="auto">
          <a:xfrm>
            <a:off x="0" y="357"/>
            <a:ext cx="4965192"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a:solidFill>
                  <a:srgbClr val="FF3300"/>
                </a:solidFill>
                <a:latin typeface="Times New Roman" panose="02020603050405020304" pitchFamily="18" charset="0"/>
                <a:ea typeface="+mj-ea"/>
                <a:cs typeface="Times New Roman" panose="02020603050405020304" pitchFamily="18" charset="0"/>
              </a:rPr>
              <a:t>§4</a:t>
            </a:r>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.3</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应力历史对压缩性的影响</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1143"/>
                                        </p:tgtEl>
                                        <p:attrNameLst>
                                          <p:attrName>style.visibility</p:attrName>
                                        </p:attrNameLst>
                                      </p:cBhvr>
                                      <p:to>
                                        <p:strVal val="visible"/>
                                      </p:to>
                                    </p:set>
                                    <p:animEffect transition="in" filter="wipe(left)">
                                      <p:cBhvr>
                                        <p:cTn id="7" dur="500"/>
                                        <p:tgtEl>
                                          <p:spTgt spid="9011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01140">
                                            <p:txEl>
                                              <p:pRg st="0" end="0"/>
                                            </p:txEl>
                                          </p:spTgt>
                                        </p:tgtEl>
                                        <p:attrNameLst>
                                          <p:attrName>style.visibility</p:attrName>
                                        </p:attrNameLst>
                                      </p:cBhvr>
                                      <p:to>
                                        <p:strVal val="visible"/>
                                      </p:to>
                                    </p:set>
                                    <p:animEffect transition="in" filter="wipe(left)">
                                      <p:cBhvr>
                                        <p:cTn id="12" dur="500"/>
                                        <p:tgtEl>
                                          <p:spTgt spid="90114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strVal val="#ppt_h"/>
                                          </p:val>
                                        </p:tav>
                                        <p:tav tm="100000">
                                          <p:val>
                                            <p:strVal val="#ppt_h"/>
                                          </p:val>
                                        </p:tav>
                                      </p:tavLst>
                                    </p:anim>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901127"/>
                                        </p:tgtEl>
                                        <p:attrNameLst>
                                          <p:attrName>style.visibility</p:attrName>
                                        </p:attrNameLst>
                                      </p:cBhvr>
                                      <p:to>
                                        <p:strVal val="visible"/>
                                      </p:to>
                                    </p:set>
                                    <p:animEffect transition="in" filter="wipe(left)">
                                      <p:cBhvr>
                                        <p:cTn id="22" dur="500"/>
                                        <p:tgtEl>
                                          <p:spTgt spid="901127"/>
                                        </p:tgtEl>
                                      </p:cBhvr>
                                    </p:animEffect>
                                  </p:childTnLst>
                                </p:cTn>
                              </p:par>
                            </p:childTnLst>
                          </p:cTn>
                        </p:par>
                        <p:par>
                          <p:cTn id="23" fill="hold">
                            <p:stCondLst>
                              <p:cond delay="1000"/>
                            </p:stCondLst>
                            <p:childTnLst>
                              <p:par>
                                <p:cTn id="24" presetID="15" presetClass="entr" presetSubtype="0" fill="hold" nodeType="afterEffect">
                                  <p:stCondLst>
                                    <p:cond delay="0"/>
                                  </p:stCondLst>
                                  <p:childTnLst>
                                    <p:set>
                                      <p:cBhvr>
                                        <p:cTn id="25" dur="1" fill="hold">
                                          <p:stCondLst>
                                            <p:cond delay="0"/>
                                          </p:stCondLst>
                                        </p:cTn>
                                        <p:tgtEl>
                                          <p:spTgt spid="901125"/>
                                        </p:tgtEl>
                                        <p:attrNameLst>
                                          <p:attrName>style.visibility</p:attrName>
                                        </p:attrNameLst>
                                      </p:cBhvr>
                                      <p:to>
                                        <p:strVal val="visible"/>
                                      </p:to>
                                    </p:set>
                                    <p:anim calcmode="lin" valueType="num">
                                      <p:cBhvr>
                                        <p:cTn id="26" dur="1000" fill="hold"/>
                                        <p:tgtEl>
                                          <p:spTgt spid="901125"/>
                                        </p:tgtEl>
                                        <p:attrNameLst>
                                          <p:attrName>ppt_w</p:attrName>
                                        </p:attrNameLst>
                                      </p:cBhvr>
                                      <p:tavLst>
                                        <p:tav tm="0">
                                          <p:val>
                                            <p:fltVal val="0"/>
                                          </p:val>
                                        </p:tav>
                                        <p:tav tm="100000">
                                          <p:val>
                                            <p:strVal val="#ppt_w"/>
                                          </p:val>
                                        </p:tav>
                                      </p:tavLst>
                                    </p:anim>
                                    <p:anim calcmode="lin" valueType="num">
                                      <p:cBhvr>
                                        <p:cTn id="27" dur="1000" fill="hold"/>
                                        <p:tgtEl>
                                          <p:spTgt spid="901125"/>
                                        </p:tgtEl>
                                        <p:attrNameLst>
                                          <p:attrName>ppt_h</p:attrName>
                                        </p:attrNameLst>
                                      </p:cBhvr>
                                      <p:tavLst>
                                        <p:tav tm="0">
                                          <p:val>
                                            <p:fltVal val="0"/>
                                          </p:val>
                                        </p:tav>
                                        <p:tav tm="100000">
                                          <p:val>
                                            <p:strVal val="#ppt_h"/>
                                          </p:val>
                                        </p:tav>
                                      </p:tavLst>
                                    </p:anim>
                                    <p:anim calcmode="lin" valueType="num">
                                      <p:cBhvr>
                                        <p:cTn id="28" dur="1000" fill="hold"/>
                                        <p:tgtEl>
                                          <p:spTgt spid="901125"/>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90112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0" fill="hold">
                      <p:stCondLst>
                        <p:cond delay="indefinite"/>
                      </p:stCondLst>
                      <p:childTnLst>
                        <p:par>
                          <p:cTn id="31" fill="hold">
                            <p:stCondLst>
                              <p:cond delay="0"/>
                            </p:stCondLst>
                            <p:childTnLst>
                              <p:par>
                                <p:cTn id="32" presetID="12" presetClass="entr" presetSubtype="8" fill="hold" grpId="0" nodeType="clickEffect">
                                  <p:stCondLst>
                                    <p:cond delay="0"/>
                                  </p:stCondLst>
                                  <p:childTnLst>
                                    <p:set>
                                      <p:cBhvr>
                                        <p:cTn id="33" dur="1" fill="hold">
                                          <p:stCondLst>
                                            <p:cond delay="0"/>
                                          </p:stCondLst>
                                        </p:cTn>
                                        <p:tgtEl>
                                          <p:spTgt spid="901141">
                                            <p:txEl>
                                              <p:pRg st="0" end="0"/>
                                            </p:txEl>
                                          </p:spTgt>
                                        </p:tgtEl>
                                        <p:attrNameLst>
                                          <p:attrName>style.visibility</p:attrName>
                                        </p:attrNameLst>
                                      </p:cBhvr>
                                      <p:to>
                                        <p:strVal val="visible"/>
                                      </p:to>
                                    </p:set>
                                    <p:animEffect transition="in" filter="slide(fromLeft)">
                                      <p:cBhvr>
                                        <p:cTn id="34" dur="500"/>
                                        <p:tgtEl>
                                          <p:spTgt spid="90114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901139">
                                            <p:txEl>
                                              <p:pRg st="0" end="0"/>
                                            </p:txEl>
                                          </p:spTgt>
                                        </p:tgtEl>
                                        <p:attrNameLst>
                                          <p:attrName>style.visibility</p:attrName>
                                        </p:attrNameLst>
                                      </p:cBhvr>
                                      <p:to>
                                        <p:strVal val="visible"/>
                                      </p:to>
                                    </p:set>
                                    <p:animEffect transition="in" filter="wipe(left)">
                                      <p:cBhvr>
                                        <p:cTn id="39" dur="500"/>
                                        <p:tgtEl>
                                          <p:spTgt spid="90113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01139">
                                            <p:txEl>
                                              <p:pRg st="1" end="1"/>
                                            </p:txEl>
                                          </p:spTgt>
                                        </p:tgtEl>
                                        <p:attrNameLst>
                                          <p:attrName>style.visibility</p:attrName>
                                        </p:attrNameLst>
                                      </p:cBhvr>
                                      <p:to>
                                        <p:strVal val="visible"/>
                                      </p:to>
                                    </p:set>
                                    <p:animEffect transition="in" filter="wipe(left)">
                                      <p:cBhvr>
                                        <p:cTn id="44" dur="500"/>
                                        <p:tgtEl>
                                          <p:spTgt spid="901139">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8" fill="hold" grpId="0" nodeType="clickEffect">
                                  <p:stCondLst>
                                    <p:cond delay="0"/>
                                  </p:stCondLst>
                                  <p:childTnLst>
                                    <p:set>
                                      <p:cBhvr>
                                        <p:cTn id="48" dur="1" fill="hold">
                                          <p:stCondLst>
                                            <p:cond delay="0"/>
                                          </p:stCondLst>
                                        </p:cTn>
                                        <p:tgtEl>
                                          <p:spTgt spid="901142">
                                            <p:txEl>
                                              <p:pRg st="0" end="0"/>
                                            </p:txEl>
                                          </p:spTgt>
                                        </p:tgtEl>
                                        <p:attrNameLst>
                                          <p:attrName>style.visibility</p:attrName>
                                        </p:attrNameLst>
                                      </p:cBhvr>
                                      <p:to>
                                        <p:strVal val="visible"/>
                                      </p:to>
                                    </p:set>
                                    <p:animEffect transition="in" filter="slide(fromLeft)">
                                      <p:cBhvr>
                                        <p:cTn id="49" dur="500"/>
                                        <p:tgtEl>
                                          <p:spTgt spid="90114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01138">
                                            <p:txEl>
                                              <p:pRg st="0" end="0"/>
                                            </p:txEl>
                                          </p:spTgt>
                                        </p:tgtEl>
                                        <p:attrNameLst>
                                          <p:attrName>style.visibility</p:attrName>
                                        </p:attrNameLst>
                                      </p:cBhvr>
                                      <p:to>
                                        <p:strVal val="visible"/>
                                      </p:to>
                                    </p:set>
                                    <p:animEffect transition="in" filter="wipe(left)">
                                      <p:cBhvr>
                                        <p:cTn id="54" dur="500"/>
                                        <p:tgtEl>
                                          <p:spTgt spid="901138">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901150"/>
                                        </p:tgtEl>
                                        <p:attrNameLst>
                                          <p:attrName>style.visibility</p:attrName>
                                        </p:attrNameLst>
                                      </p:cBhvr>
                                      <p:to>
                                        <p:strVal val="visible"/>
                                      </p:to>
                                    </p:set>
                                    <p:animEffect transition="in" filter="wipe(up)">
                                      <p:cBhvr>
                                        <p:cTn id="59" dur="500"/>
                                        <p:tgtEl>
                                          <p:spTgt spid="90115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901138">
                                            <p:txEl>
                                              <p:pRg st="1" end="1"/>
                                            </p:txEl>
                                          </p:spTgt>
                                        </p:tgtEl>
                                        <p:attrNameLst>
                                          <p:attrName>style.visibility</p:attrName>
                                        </p:attrNameLst>
                                      </p:cBhvr>
                                      <p:to>
                                        <p:strVal val="visible"/>
                                      </p:to>
                                    </p:set>
                                    <p:animEffect transition="in" filter="wipe(left)">
                                      <p:cBhvr>
                                        <p:cTn id="64" dur="500"/>
                                        <p:tgtEl>
                                          <p:spTgt spid="901138">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901135"/>
                                        </p:tgtEl>
                                        <p:attrNameLst>
                                          <p:attrName>style.visibility</p:attrName>
                                        </p:attrNameLst>
                                      </p:cBhvr>
                                      <p:to>
                                        <p:strVal val="visible"/>
                                      </p:to>
                                    </p:set>
                                    <p:animEffect transition="in" filter="wipe(left)">
                                      <p:cBhvr>
                                        <p:cTn id="69" dur="500"/>
                                        <p:tgtEl>
                                          <p:spTgt spid="901135"/>
                                        </p:tgtEl>
                                      </p:cBhvr>
                                    </p:animEffect>
                                  </p:childTnLst>
                                </p:cTn>
                              </p:par>
                            </p:childTnLst>
                          </p:cTn>
                        </p:par>
                        <p:par>
                          <p:cTn id="70" fill="hold">
                            <p:stCondLst>
                              <p:cond delay="500"/>
                            </p:stCondLst>
                            <p:childTnLst>
                              <p:par>
                                <p:cTn id="71" presetID="15" presetClass="entr" presetSubtype="0" fill="hold" nodeType="afterEffect">
                                  <p:stCondLst>
                                    <p:cond delay="0"/>
                                  </p:stCondLst>
                                  <p:childTnLst>
                                    <p:set>
                                      <p:cBhvr>
                                        <p:cTn id="72" dur="1" fill="hold">
                                          <p:stCondLst>
                                            <p:cond delay="0"/>
                                          </p:stCondLst>
                                        </p:cTn>
                                        <p:tgtEl>
                                          <p:spTgt spid="901128"/>
                                        </p:tgtEl>
                                        <p:attrNameLst>
                                          <p:attrName>style.visibility</p:attrName>
                                        </p:attrNameLst>
                                      </p:cBhvr>
                                      <p:to>
                                        <p:strVal val="visible"/>
                                      </p:to>
                                    </p:set>
                                    <p:anim calcmode="lin" valueType="num">
                                      <p:cBhvr>
                                        <p:cTn id="73" dur="1000" fill="hold"/>
                                        <p:tgtEl>
                                          <p:spTgt spid="901128"/>
                                        </p:tgtEl>
                                        <p:attrNameLst>
                                          <p:attrName>ppt_w</p:attrName>
                                        </p:attrNameLst>
                                      </p:cBhvr>
                                      <p:tavLst>
                                        <p:tav tm="0">
                                          <p:val>
                                            <p:fltVal val="0"/>
                                          </p:val>
                                        </p:tav>
                                        <p:tav tm="100000">
                                          <p:val>
                                            <p:strVal val="#ppt_w"/>
                                          </p:val>
                                        </p:tav>
                                      </p:tavLst>
                                    </p:anim>
                                    <p:anim calcmode="lin" valueType="num">
                                      <p:cBhvr>
                                        <p:cTn id="74" dur="1000" fill="hold"/>
                                        <p:tgtEl>
                                          <p:spTgt spid="901128"/>
                                        </p:tgtEl>
                                        <p:attrNameLst>
                                          <p:attrName>ppt_h</p:attrName>
                                        </p:attrNameLst>
                                      </p:cBhvr>
                                      <p:tavLst>
                                        <p:tav tm="0">
                                          <p:val>
                                            <p:fltVal val="0"/>
                                          </p:val>
                                        </p:tav>
                                        <p:tav tm="100000">
                                          <p:val>
                                            <p:strVal val="#ppt_h"/>
                                          </p:val>
                                        </p:tav>
                                      </p:tavLst>
                                    </p:anim>
                                    <p:anim calcmode="lin" valueType="num">
                                      <p:cBhvr>
                                        <p:cTn id="75" dur="1000" fill="hold"/>
                                        <p:tgtEl>
                                          <p:spTgt spid="901128"/>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011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901138">
                                            <p:txEl>
                                              <p:pRg st="2" end="2"/>
                                            </p:txEl>
                                          </p:spTgt>
                                        </p:tgtEl>
                                        <p:attrNameLst>
                                          <p:attrName>style.visibility</p:attrName>
                                        </p:attrNameLst>
                                      </p:cBhvr>
                                      <p:to>
                                        <p:strVal val="visible"/>
                                      </p:to>
                                    </p:set>
                                    <p:animEffect transition="in" filter="wipe(left)">
                                      <p:cBhvr>
                                        <p:cTn id="81" dur="500"/>
                                        <p:tgtEl>
                                          <p:spTgt spid="901138">
                                            <p:txEl>
                                              <p:pRg st="2" end="2"/>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901138">
                                            <p:txEl>
                                              <p:pRg st="3" end="3"/>
                                            </p:txEl>
                                          </p:spTgt>
                                        </p:tgtEl>
                                        <p:attrNameLst>
                                          <p:attrName>style.visibility</p:attrName>
                                        </p:attrNameLst>
                                      </p:cBhvr>
                                      <p:to>
                                        <p:strVal val="visible"/>
                                      </p:to>
                                    </p:set>
                                    <p:animEffect transition="in" filter="wipe(left)">
                                      <p:cBhvr>
                                        <p:cTn id="86" dur="500"/>
                                        <p:tgtEl>
                                          <p:spTgt spid="901138">
                                            <p:txEl>
                                              <p:pRg st="3" end="3"/>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nodeType="clickEffect">
                                  <p:stCondLst>
                                    <p:cond delay="0"/>
                                  </p:stCondLst>
                                  <p:childTnLst>
                                    <p:set>
                                      <p:cBhvr>
                                        <p:cTn id="90" dur="1" fill="hold">
                                          <p:stCondLst>
                                            <p:cond delay="0"/>
                                          </p:stCondLst>
                                        </p:cTn>
                                        <p:tgtEl>
                                          <p:spTgt spid="901126"/>
                                        </p:tgtEl>
                                        <p:attrNameLst>
                                          <p:attrName>style.visibility</p:attrName>
                                        </p:attrNameLst>
                                      </p:cBhvr>
                                      <p:to>
                                        <p:strVal val="visible"/>
                                      </p:to>
                                    </p:set>
                                    <p:animEffect transition="in" filter="fade">
                                      <p:cBhvr>
                                        <p:cTn id="91" dur="1000"/>
                                        <p:tgtEl>
                                          <p:spTgt spid="901126"/>
                                        </p:tgtEl>
                                      </p:cBhvr>
                                    </p:animEffect>
                                    <p:anim calcmode="lin" valueType="num">
                                      <p:cBhvr>
                                        <p:cTn id="92" dur="1000" fill="hold"/>
                                        <p:tgtEl>
                                          <p:spTgt spid="901126"/>
                                        </p:tgtEl>
                                        <p:attrNameLst>
                                          <p:attrName>ppt_x</p:attrName>
                                        </p:attrNameLst>
                                      </p:cBhvr>
                                      <p:tavLst>
                                        <p:tav tm="0">
                                          <p:val>
                                            <p:strVal val="#ppt_x"/>
                                          </p:val>
                                        </p:tav>
                                        <p:tav tm="100000">
                                          <p:val>
                                            <p:strVal val="#ppt_x"/>
                                          </p:val>
                                        </p:tav>
                                      </p:tavLst>
                                    </p:anim>
                                    <p:anim calcmode="lin" valueType="num">
                                      <p:cBhvr>
                                        <p:cTn id="93" dur="1000" fill="hold"/>
                                        <p:tgtEl>
                                          <p:spTgt spid="901126"/>
                                        </p:tgtEl>
                                        <p:attrNameLst>
                                          <p:attrName>ppt_y</p:attrName>
                                        </p:attrNameLst>
                                      </p:cBhvr>
                                      <p:tavLst>
                                        <p:tav tm="0">
                                          <p:val>
                                            <p:strVal val="#ppt_y-.1"/>
                                          </p:val>
                                        </p:tav>
                                        <p:tav tm="100000">
                                          <p:val>
                                            <p:strVal val="#ppt_y"/>
                                          </p:val>
                                        </p:tav>
                                      </p:tavLst>
                                    </p:anim>
                                  </p:childTnLst>
                                </p:cTn>
                              </p:par>
                            </p:childTnLst>
                          </p:cTn>
                        </p:par>
                        <p:par>
                          <p:cTn id="94" fill="hold">
                            <p:stCondLst>
                              <p:cond delay="1000"/>
                            </p:stCondLst>
                            <p:childTnLst>
                              <p:par>
                                <p:cTn id="95" presetID="22" presetClass="entr" presetSubtype="8" fill="hold" nodeType="afterEffect">
                                  <p:stCondLst>
                                    <p:cond delay="0"/>
                                  </p:stCondLst>
                                  <p:childTnLst>
                                    <p:set>
                                      <p:cBhvr>
                                        <p:cTn id="96" dur="1" fill="hold">
                                          <p:stCondLst>
                                            <p:cond delay="0"/>
                                          </p:stCondLst>
                                        </p:cTn>
                                        <p:tgtEl>
                                          <p:spTgt spid="901124"/>
                                        </p:tgtEl>
                                        <p:attrNameLst>
                                          <p:attrName>style.visibility</p:attrName>
                                        </p:attrNameLst>
                                      </p:cBhvr>
                                      <p:to>
                                        <p:strVal val="visible"/>
                                      </p:to>
                                    </p:set>
                                    <p:animEffect transition="in" filter="wipe(left)">
                                      <p:cBhvr>
                                        <p:cTn id="97" dur="500"/>
                                        <p:tgtEl>
                                          <p:spTgt spid="901124"/>
                                        </p:tgtEl>
                                      </p:cBhvr>
                                    </p:animEffect>
                                  </p:childTnLst>
                                </p:cTn>
                              </p:par>
                            </p:childTnLst>
                          </p:cTn>
                        </p:par>
                        <p:par>
                          <p:cTn id="98" fill="hold">
                            <p:stCondLst>
                              <p:cond delay="1500"/>
                            </p:stCondLst>
                            <p:childTnLst>
                              <p:par>
                                <p:cTn id="99" presetID="15" presetClass="entr" presetSubtype="0" fill="hold" nodeType="afterEffect">
                                  <p:stCondLst>
                                    <p:cond delay="0"/>
                                  </p:stCondLst>
                                  <p:childTnLst>
                                    <p:set>
                                      <p:cBhvr>
                                        <p:cTn id="100" dur="1" fill="hold">
                                          <p:stCondLst>
                                            <p:cond delay="0"/>
                                          </p:stCondLst>
                                        </p:cTn>
                                        <p:tgtEl>
                                          <p:spTgt spid="901129"/>
                                        </p:tgtEl>
                                        <p:attrNameLst>
                                          <p:attrName>style.visibility</p:attrName>
                                        </p:attrNameLst>
                                      </p:cBhvr>
                                      <p:to>
                                        <p:strVal val="visible"/>
                                      </p:to>
                                    </p:set>
                                    <p:anim calcmode="lin" valueType="num">
                                      <p:cBhvr>
                                        <p:cTn id="101" dur="1000" fill="hold"/>
                                        <p:tgtEl>
                                          <p:spTgt spid="901129"/>
                                        </p:tgtEl>
                                        <p:attrNameLst>
                                          <p:attrName>ppt_w</p:attrName>
                                        </p:attrNameLst>
                                      </p:cBhvr>
                                      <p:tavLst>
                                        <p:tav tm="0">
                                          <p:val>
                                            <p:fltVal val="0"/>
                                          </p:val>
                                        </p:tav>
                                        <p:tav tm="100000">
                                          <p:val>
                                            <p:strVal val="#ppt_w"/>
                                          </p:val>
                                        </p:tav>
                                      </p:tavLst>
                                    </p:anim>
                                    <p:anim calcmode="lin" valueType="num">
                                      <p:cBhvr>
                                        <p:cTn id="102" dur="1000" fill="hold"/>
                                        <p:tgtEl>
                                          <p:spTgt spid="901129"/>
                                        </p:tgtEl>
                                        <p:attrNameLst>
                                          <p:attrName>ppt_h</p:attrName>
                                        </p:attrNameLst>
                                      </p:cBhvr>
                                      <p:tavLst>
                                        <p:tav tm="0">
                                          <p:val>
                                            <p:fltVal val="0"/>
                                          </p:val>
                                        </p:tav>
                                        <p:tav tm="100000">
                                          <p:val>
                                            <p:strVal val="#ppt_h"/>
                                          </p:val>
                                        </p:tav>
                                      </p:tavLst>
                                    </p:anim>
                                    <p:anim calcmode="lin" valueType="num">
                                      <p:cBhvr>
                                        <p:cTn id="103" dur="1000" fill="hold"/>
                                        <p:tgtEl>
                                          <p:spTgt spid="901129"/>
                                        </p:tgtEl>
                                        <p:attrNameLst>
                                          <p:attrName>ppt_x</p:attrName>
                                        </p:attrNameLst>
                                      </p:cBhvr>
                                      <p:tavLst>
                                        <p:tav tm="0" fmla="#ppt_x+(cos(-2*pi*(1-$))*-#ppt_x-sin(-2*pi*(1-$))*(1-#ppt_y))*(1-$)">
                                          <p:val>
                                            <p:fltVal val="0"/>
                                          </p:val>
                                        </p:tav>
                                        <p:tav tm="100000">
                                          <p:val>
                                            <p:fltVal val="1"/>
                                          </p:val>
                                        </p:tav>
                                      </p:tavLst>
                                    </p:anim>
                                    <p:anim calcmode="lin" valueType="num">
                                      <p:cBhvr>
                                        <p:cTn id="104" dur="1000" fill="hold"/>
                                        <p:tgtEl>
                                          <p:spTgt spid="90112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5" fill="hold">
                      <p:stCondLst>
                        <p:cond delay="indefinite"/>
                      </p:stCondLst>
                      <p:childTnLst>
                        <p:par>
                          <p:cTn id="106" fill="hold">
                            <p:stCondLst>
                              <p:cond delay="0"/>
                            </p:stCondLst>
                            <p:childTnLst>
                              <p:par>
                                <p:cTn id="107" presetID="22" presetClass="entr" presetSubtype="1" fill="hold" nodeType="clickEffect">
                                  <p:stCondLst>
                                    <p:cond delay="0"/>
                                  </p:stCondLst>
                                  <p:childTnLst>
                                    <p:set>
                                      <p:cBhvr>
                                        <p:cTn id="108" dur="1" fill="hold">
                                          <p:stCondLst>
                                            <p:cond delay="0"/>
                                          </p:stCondLst>
                                        </p:cTn>
                                        <p:tgtEl>
                                          <p:spTgt spid="901145"/>
                                        </p:tgtEl>
                                        <p:attrNameLst>
                                          <p:attrName>style.visibility</p:attrName>
                                        </p:attrNameLst>
                                      </p:cBhvr>
                                      <p:to>
                                        <p:strVal val="visible"/>
                                      </p:to>
                                    </p:set>
                                    <p:animEffect transition="in" filter="wipe(up)">
                                      <p:cBhvr>
                                        <p:cTn id="109" dur="500"/>
                                        <p:tgtEl>
                                          <p:spTgt spid="901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38" grpId="0" autoUpdateAnimBg="0" build="p"/>
      <p:bldP spid="901139" grpId="0" autoUpdateAnimBg="0" build="p"/>
      <p:bldP spid="901140" grpId="0" autoUpdateAnimBg="0" build="p"/>
      <p:bldP spid="901141" grpId="0" autoUpdateAnimBg="0" build="p"/>
      <p:bldP spid="901142" grpId="0" autoUpdateAnimBg="0" build="p"/>
      <p:bldP spid="90114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fld id="{C69CA35C-B62B-48E5-A4A2-77D6848A93F5}" type="slidenum">
              <a:rPr lang="zh-CN" altLang="en-US" sz="1200" smtClean="0">
                <a:latin typeface="Garamond" panose="02020404030301010803" pitchFamily="18" charset="0"/>
              </a:rPr>
            </a:fld>
            <a:endParaRPr lang="en-US" altLang="zh-CN" sz="1200" dirty="0">
              <a:latin typeface="Garamond" panose="02020404030301010803" pitchFamily="18" charset="0"/>
            </a:endParaRPr>
          </a:p>
        </p:txBody>
      </p:sp>
      <p:sp>
        <p:nvSpPr>
          <p:cNvPr id="902146" name="Rectangle 2"/>
          <p:cNvSpPr>
            <a:spLocks noChangeArrowheads="1"/>
          </p:cNvSpPr>
          <p:nvPr/>
        </p:nvSpPr>
        <p:spPr bwMode="auto">
          <a:xfrm>
            <a:off x="719138" y="1022491"/>
            <a:ext cx="1868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lIns="90000" tIns="46800" rIns="90000" bIns="4680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400" dirty="0">
                <a:solidFill>
                  <a:srgbClr val="990033"/>
                </a:solidFill>
              </a:rPr>
              <a:t>b. </a:t>
            </a:r>
            <a:r>
              <a:rPr lang="zh-CN" altLang="en-US" sz="2400" dirty="0">
                <a:solidFill>
                  <a:srgbClr val="990033"/>
                </a:solidFill>
              </a:rPr>
              <a:t>超固结土</a:t>
            </a:r>
            <a:endParaRPr lang="zh-CN" altLang="en-US" sz="2400" dirty="0">
              <a:solidFill>
                <a:srgbClr val="990033"/>
              </a:solidFill>
            </a:endParaRPr>
          </a:p>
        </p:txBody>
      </p:sp>
      <p:sp>
        <p:nvSpPr>
          <p:cNvPr id="902147" name="Rectangle 3"/>
          <p:cNvSpPr>
            <a:spLocks noChangeArrowheads="1"/>
          </p:cNvSpPr>
          <p:nvPr/>
        </p:nvSpPr>
        <p:spPr bwMode="auto">
          <a:xfrm>
            <a:off x="3033142" y="1074719"/>
            <a:ext cx="1152525" cy="396875"/>
          </a:xfrm>
          <a:prstGeom prst="rect">
            <a:avLst/>
          </a:prstGeom>
          <a:noFill/>
          <a:ln w="9525">
            <a:noFill/>
            <a:prstDash val="sysDot"/>
            <a:miter lim="800000"/>
          </a:ln>
          <a:effectLst/>
        </p:spPr>
        <p:txBody>
          <a:bodyPr lIns="90000" tIns="46800" rIns="90000" bIns="46800">
            <a:spAutoFit/>
          </a:bodyPr>
          <a:lstStyle/>
          <a:p>
            <a:pPr>
              <a:defRPr/>
            </a:pPr>
            <a:r>
              <a:rPr lang="zh-CN" altLang="en-US" dirty="0">
                <a:solidFill>
                  <a:srgbClr val="990033"/>
                </a:solidFill>
                <a:latin typeface="Times New Roman" panose="02020603050405020304" pitchFamily="18" charset="0"/>
                <a:ea typeface="黑体" panose="02010609060101010101" pitchFamily="49" charset="-122"/>
              </a:rPr>
              <a:t>假定</a:t>
            </a:r>
            <a:r>
              <a:rPr lang="zh-CN" altLang="en-US" dirty="0">
                <a:solidFill>
                  <a:srgbClr val="990033"/>
                </a:solidFill>
                <a:effectLst>
                  <a:outerShdw blurRad="38100" dist="38100" dir="2700000" algn="tl">
                    <a:srgbClr val="000000"/>
                  </a:outerShdw>
                </a:effectLst>
                <a:latin typeface="Times New Roman" panose="02020603050405020304" pitchFamily="18" charset="0"/>
              </a:rPr>
              <a:t>：</a:t>
            </a:r>
            <a:endParaRPr lang="zh-CN" altLang="en-US" dirty="0">
              <a:solidFill>
                <a:srgbClr val="990033"/>
              </a:solidFill>
              <a:effectLst>
                <a:outerShdw blurRad="38100" dist="38100" dir="2700000" algn="tl">
                  <a:srgbClr val="000000"/>
                </a:outerShdw>
              </a:effectLst>
              <a:latin typeface="Times New Roman" panose="02020603050405020304" pitchFamily="18" charset="0"/>
            </a:endParaRPr>
          </a:p>
        </p:txBody>
      </p:sp>
      <p:sp>
        <p:nvSpPr>
          <p:cNvPr id="902148" name="Rectangle 4"/>
          <p:cNvSpPr>
            <a:spLocks noChangeArrowheads="1"/>
          </p:cNvSpPr>
          <p:nvPr/>
        </p:nvSpPr>
        <p:spPr bwMode="auto">
          <a:xfrm>
            <a:off x="4114800" y="1123662"/>
            <a:ext cx="4724400" cy="175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square" lIns="90000" tIns="46800" rIns="90000" bIns="4680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spcBef>
                <a:spcPct val="20000"/>
              </a:spcBef>
            </a:pPr>
            <a:r>
              <a:rPr lang="zh-CN" altLang="en-US" dirty="0"/>
              <a:t>① 土取出地面后体积不变，即（</a:t>
            </a:r>
            <a:r>
              <a:rPr lang="en-US" altLang="zh-CN" dirty="0"/>
              <a:t>e</a:t>
            </a:r>
            <a:r>
              <a:rPr lang="en-US" altLang="zh-CN" baseline="-25000" dirty="0"/>
              <a:t>0</a:t>
            </a:r>
            <a:r>
              <a:rPr lang="en-US" altLang="zh-CN" dirty="0" smtClean="0"/>
              <a:t>,</a:t>
            </a:r>
            <a:r>
              <a:rPr lang="el-GR" altLang="zh-CN" dirty="0"/>
              <a:t> </a:t>
            </a:r>
            <a:r>
              <a:rPr lang="en-US" altLang="zh-CN" i="1" dirty="0" smtClean="0"/>
              <a:t>p</a:t>
            </a:r>
            <a:r>
              <a:rPr lang="en-US" altLang="zh-CN" baseline="-25000" dirty="0" smtClean="0"/>
              <a:t>1 </a:t>
            </a:r>
            <a:r>
              <a:rPr lang="en-US" altLang="zh-CN" dirty="0" smtClean="0"/>
              <a:t>）</a:t>
            </a:r>
            <a:r>
              <a:rPr lang="zh-CN" altLang="en-US" dirty="0"/>
              <a:t>在原位再压缩曲线上；</a:t>
            </a:r>
            <a:endParaRPr lang="zh-CN" altLang="en-US" dirty="0"/>
          </a:p>
          <a:p>
            <a:pPr>
              <a:spcBef>
                <a:spcPct val="20000"/>
              </a:spcBef>
            </a:pPr>
            <a:r>
              <a:rPr lang="zh-CN" altLang="en-US" dirty="0"/>
              <a:t>② 再</a:t>
            </a:r>
            <a:r>
              <a:rPr lang="zh-CN" altLang="en-US" dirty="0" smtClean="0"/>
              <a:t>压缩（回弹）指数</a:t>
            </a:r>
            <a:r>
              <a:rPr lang="en-US" altLang="zh-CN" dirty="0"/>
              <a:t>C</a:t>
            </a:r>
            <a:r>
              <a:rPr lang="en-US" altLang="zh-CN" baseline="-25000" dirty="0"/>
              <a:t>e</a:t>
            </a:r>
            <a:r>
              <a:rPr lang="en-US" altLang="zh-CN" dirty="0"/>
              <a:t> </a:t>
            </a:r>
            <a:r>
              <a:rPr lang="zh-CN" altLang="en-US" dirty="0"/>
              <a:t>为常数；</a:t>
            </a:r>
            <a:endParaRPr lang="zh-CN" altLang="en-US" dirty="0"/>
          </a:p>
          <a:p>
            <a:pPr>
              <a:spcBef>
                <a:spcPct val="20000"/>
              </a:spcBef>
            </a:pPr>
            <a:r>
              <a:rPr lang="zh-CN" altLang="en-US" dirty="0"/>
              <a:t>③ 0.42</a:t>
            </a:r>
            <a:r>
              <a:rPr lang="en-US" altLang="zh-CN" dirty="0"/>
              <a:t>e</a:t>
            </a:r>
            <a:r>
              <a:rPr lang="en-US" altLang="zh-CN" baseline="-25000" dirty="0"/>
              <a:t>0</a:t>
            </a:r>
            <a:r>
              <a:rPr lang="zh-CN" altLang="en-US" dirty="0"/>
              <a:t>处的土与原状土一致，不受扰动影响。</a:t>
            </a:r>
            <a:endParaRPr lang="zh-CN" altLang="en-US" dirty="0"/>
          </a:p>
        </p:txBody>
      </p:sp>
      <p:sp>
        <p:nvSpPr>
          <p:cNvPr id="902149" name="Rectangle 5"/>
          <p:cNvSpPr>
            <a:spLocks noChangeArrowheads="1"/>
          </p:cNvSpPr>
          <p:nvPr/>
        </p:nvSpPr>
        <p:spPr bwMode="auto">
          <a:xfrm>
            <a:off x="3135313" y="3000819"/>
            <a:ext cx="1306512" cy="396875"/>
          </a:xfrm>
          <a:prstGeom prst="rect">
            <a:avLst/>
          </a:prstGeom>
          <a:noFill/>
          <a:ln w="9525">
            <a:noFill/>
            <a:prstDash val="sysDot"/>
            <a:miter lim="800000"/>
          </a:ln>
          <a:effectLst/>
        </p:spPr>
        <p:txBody>
          <a:bodyPr lIns="90000" tIns="46800" rIns="90000" bIns="46800">
            <a:spAutoFit/>
          </a:bodyPr>
          <a:lstStyle/>
          <a:p>
            <a:pPr>
              <a:defRPr/>
            </a:pPr>
            <a:r>
              <a:rPr lang="zh-CN" altLang="en-US" dirty="0">
                <a:solidFill>
                  <a:srgbClr val="990033"/>
                </a:solidFill>
                <a:latin typeface="Times New Roman" panose="02020603050405020304" pitchFamily="18" charset="0"/>
                <a:ea typeface="黑体" panose="02010609060101010101" pitchFamily="49" charset="-122"/>
              </a:rPr>
              <a:t>推定</a:t>
            </a:r>
            <a:r>
              <a:rPr lang="zh-CN" altLang="en-US" dirty="0">
                <a:solidFill>
                  <a:srgbClr val="990033"/>
                </a:solidFill>
                <a:effectLst>
                  <a:outerShdw blurRad="38100" dist="38100" dir="2700000" algn="tl">
                    <a:srgbClr val="000000"/>
                  </a:outerShdw>
                </a:effectLst>
                <a:latin typeface="Times New Roman" panose="02020603050405020304" pitchFamily="18" charset="0"/>
                <a:ea typeface="黑体" panose="02010609060101010101" pitchFamily="49" charset="-122"/>
              </a:rPr>
              <a:t>：</a:t>
            </a:r>
            <a:endParaRPr lang="zh-CN" altLang="en-US" dirty="0">
              <a:solidFill>
                <a:srgbClr val="990033"/>
              </a:solidFill>
              <a:effectLst>
                <a:outerShdw blurRad="38100" dist="38100" dir="2700000" algn="tl">
                  <a:srgbClr val="000000"/>
                </a:outerShdw>
              </a:effectLst>
              <a:latin typeface="Times New Roman" panose="02020603050405020304" pitchFamily="18" charset="0"/>
              <a:ea typeface="黑体" panose="02010609060101010101" pitchFamily="49" charset="-122"/>
            </a:endParaRPr>
          </a:p>
        </p:txBody>
      </p:sp>
      <p:sp>
        <p:nvSpPr>
          <p:cNvPr id="902150" name="Rectangle 6"/>
          <p:cNvSpPr>
            <a:spLocks noChangeArrowheads="1"/>
          </p:cNvSpPr>
          <p:nvPr/>
        </p:nvSpPr>
        <p:spPr bwMode="auto">
          <a:xfrm>
            <a:off x="4086987" y="3273098"/>
            <a:ext cx="4672584" cy="286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square" lIns="90000" tIns="46800" rIns="0" bIns="4680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spcBef>
                <a:spcPct val="25000"/>
              </a:spcBef>
            </a:pPr>
            <a:r>
              <a:rPr lang="zh-CN" altLang="en-US" dirty="0"/>
              <a:t>① </a:t>
            </a:r>
            <a:r>
              <a:rPr lang="zh-CN" altLang="en-US" dirty="0" smtClean="0"/>
              <a:t>确定</a:t>
            </a:r>
            <a:r>
              <a:rPr lang="en-US" altLang="zh-CN" i="1" dirty="0"/>
              <a:t>p</a:t>
            </a:r>
            <a:r>
              <a:rPr lang="en-US" altLang="zh-CN" baseline="-25000" dirty="0"/>
              <a:t>1 </a:t>
            </a:r>
            <a:r>
              <a:rPr lang="en-US" altLang="zh-CN" baseline="-25000" dirty="0" smtClean="0"/>
              <a:t> </a:t>
            </a:r>
            <a:r>
              <a:rPr lang="zh-CN" altLang="en-US" dirty="0" smtClean="0"/>
              <a:t>和</a:t>
            </a:r>
            <a:r>
              <a:rPr lang="en-US" altLang="zh-CN" i="1" dirty="0" smtClean="0"/>
              <a:t> p</a:t>
            </a:r>
            <a:r>
              <a:rPr lang="en-US" altLang="zh-CN" baseline="-25000" dirty="0" smtClean="0"/>
              <a:t>c</a:t>
            </a:r>
            <a:r>
              <a:rPr lang="zh-CN" altLang="en-US" dirty="0" smtClean="0"/>
              <a:t>的</a:t>
            </a:r>
            <a:r>
              <a:rPr lang="zh-CN" altLang="en-US" dirty="0"/>
              <a:t>作用线；</a:t>
            </a:r>
            <a:endParaRPr lang="zh-CN" altLang="en-US" dirty="0"/>
          </a:p>
          <a:p>
            <a:pPr>
              <a:spcBef>
                <a:spcPct val="25000"/>
              </a:spcBef>
            </a:pPr>
            <a:r>
              <a:rPr lang="zh-CN" altLang="en-US" dirty="0"/>
              <a:t>② 过</a:t>
            </a:r>
            <a:r>
              <a:rPr lang="en-US" altLang="zh-CN" dirty="0"/>
              <a:t>e</a:t>
            </a:r>
            <a:r>
              <a:rPr lang="en-US" altLang="zh-CN" baseline="-25000" dirty="0"/>
              <a:t>0</a:t>
            </a:r>
            <a:r>
              <a:rPr lang="zh-CN" altLang="en-US" dirty="0"/>
              <a:t>作水平线</a:t>
            </a:r>
            <a:r>
              <a:rPr lang="zh-CN" altLang="en-US" dirty="0" smtClean="0"/>
              <a:t>与</a:t>
            </a:r>
            <a:r>
              <a:rPr lang="en-US" altLang="zh-CN" i="1" dirty="0"/>
              <a:t>p</a:t>
            </a:r>
            <a:r>
              <a:rPr lang="en-US" altLang="zh-CN" baseline="-25000" dirty="0"/>
              <a:t>1 </a:t>
            </a:r>
            <a:r>
              <a:rPr lang="en-US" altLang="zh-CN" baseline="-25000" dirty="0" smtClean="0"/>
              <a:t> </a:t>
            </a:r>
            <a:r>
              <a:rPr lang="zh-CN" altLang="en-US" dirty="0" smtClean="0"/>
              <a:t>作用线</a:t>
            </a:r>
            <a:r>
              <a:rPr lang="zh-CN" altLang="en-US" dirty="0"/>
              <a:t>交于</a:t>
            </a:r>
            <a:r>
              <a:rPr lang="en-US" altLang="zh-CN" dirty="0"/>
              <a:t>D</a:t>
            </a:r>
            <a:r>
              <a:rPr lang="zh-CN" altLang="en-US" dirty="0"/>
              <a:t>点</a:t>
            </a:r>
            <a:r>
              <a:rPr lang="zh-CN" altLang="en-US" dirty="0" smtClean="0"/>
              <a:t>；</a:t>
            </a:r>
            <a:endParaRPr lang="en-US" altLang="zh-CN" dirty="0" smtClean="0"/>
          </a:p>
          <a:p>
            <a:pPr>
              <a:spcBef>
                <a:spcPct val="25000"/>
              </a:spcBef>
            </a:pPr>
            <a:r>
              <a:rPr lang="zh-CN" altLang="en-US" dirty="0"/>
              <a:t>③ 过</a:t>
            </a:r>
            <a:r>
              <a:rPr lang="en-US" altLang="zh-CN" dirty="0"/>
              <a:t>D</a:t>
            </a:r>
            <a:r>
              <a:rPr lang="zh-CN" altLang="en-US" dirty="0"/>
              <a:t>点作斜率为</a:t>
            </a:r>
            <a:r>
              <a:rPr lang="en-US" altLang="zh-CN" dirty="0"/>
              <a:t>C</a:t>
            </a:r>
            <a:r>
              <a:rPr lang="en-US" altLang="zh-CN" baseline="-25000" dirty="0"/>
              <a:t>e</a:t>
            </a:r>
            <a:r>
              <a:rPr lang="zh-CN" altLang="en-US" dirty="0"/>
              <a:t>的直线，与</a:t>
            </a:r>
            <a:r>
              <a:rPr lang="en-US" altLang="zh-CN" i="1" dirty="0"/>
              <a:t>p</a:t>
            </a:r>
            <a:r>
              <a:rPr lang="en-US" altLang="zh-CN" baseline="-25000" dirty="0"/>
              <a:t>c</a:t>
            </a:r>
            <a:r>
              <a:rPr lang="zh-CN" altLang="en-US" dirty="0"/>
              <a:t>作用线交于</a:t>
            </a:r>
            <a:r>
              <a:rPr lang="en-US" altLang="zh-CN" dirty="0"/>
              <a:t>B</a:t>
            </a:r>
            <a:r>
              <a:rPr lang="zh-CN" altLang="en-US" dirty="0"/>
              <a:t>点，</a:t>
            </a:r>
            <a:r>
              <a:rPr lang="en-US" altLang="zh-CN" dirty="0"/>
              <a:t>DB</a:t>
            </a:r>
            <a:r>
              <a:rPr lang="zh-CN" altLang="en-US" dirty="0"/>
              <a:t>为原位再压缩曲线；</a:t>
            </a:r>
            <a:endParaRPr lang="zh-CN" altLang="en-US" dirty="0"/>
          </a:p>
          <a:p>
            <a:pPr>
              <a:spcBef>
                <a:spcPct val="25000"/>
              </a:spcBef>
            </a:pPr>
            <a:r>
              <a:rPr lang="zh-CN" altLang="en-US" dirty="0"/>
              <a:t>④ 过0.42</a:t>
            </a:r>
            <a:r>
              <a:rPr lang="en-US" altLang="zh-CN" dirty="0"/>
              <a:t>e</a:t>
            </a:r>
            <a:r>
              <a:rPr lang="en-US" altLang="zh-CN" baseline="-25000" dirty="0"/>
              <a:t>0</a:t>
            </a:r>
            <a:r>
              <a:rPr lang="zh-CN" altLang="en-US" dirty="0"/>
              <a:t> 作水平线与</a:t>
            </a:r>
            <a:r>
              <a:rPr lang="en-US" altLang="zh-CN" dirty="0"/>
              <a:t>e-</a:t>
            </a:r>
            <a:r>
              <a:rPr lang="en-US" altLang="zh-CN" dirty="0" err="1"/>
              <a:t>lg</a:t>
            </a:r>
            <a:r>
              <a:rPr lang="en-US" altLang="zh-CN" i="1" dirty="0" err="1"/>
              <a:t>p</a:t>
            </a:r>
            <a:r>
              <a:rPr lang="zh-CN" altLang="en-US" dirty="0"/>
              <a:t>曲线交于点</a:t>
            </a:r>
            <a:r>
              <a:rPr lang="en-US" altLang="zh-CN" dirty="0"/>
              <a:t>C；</a:t>
            </a:r>
            <a:endParaRPr lang="en-US" altLang="zh-CN" dirty="0"/>
          </a:p>
          <a:p>
            <a:pPr>
              <a:spcBef>
                <a:spcPct val="25000"/>
              </a:spcBef>
            </a:pPr>
            <a:r>
              <a:rPr lang="en-US" altLang="zh-CN" dirty="0"/>
              <a:t>⑤ </a:t>
            </a:r>
            <a:r>
              <a:rPr lang="zh-CN" altLang="en-US" dirty="0"/>
              <a:t>过</a:t>
            </a:r>
            <a:r>
              <a:rPr lang="en-US" altLang="zh-CN" dirty="0"/>
              <a:t>B</a:t>
            </a:r>
            <a:r>
              <a:rPr lang="zh-CN" altLang="en-US" dirty="0"/>
              <a:t>和</a:t>
            </a:r>
            <a:r>
              <a:rPr lang="en-US" altLang="zh-CN" dirty="0"/>
              <a:t>C</a:t>
            </a:r>
            <a:r>
              <a:rPr lang="zh-CN" altLang="en-US" dirty="0"/>
              <a:t>点作直线即为现场原始压缩曲线</a:t>
            </a:r>
            <a:r>
              <a:rPr lang="zh-CN" altLang="en-US" dirty="0" smtClean="0"/>
              <a:t>。</a:t>
            </a:r>
            <a:endParaRPr lang="zh-CN" altLang="en-US" dirty="0"/>
          </a:p>
        </p:txBody>
      </p:sp>
      <p:graphicFrame>
        <p:nvGraphicFramePr>
          <p:cNvPr id="902152" name="Object 2"/>
          <p:cNvGraphicFramePr>
            <a:graphicFrameLocks noChangeAspect="1"/>
          </p:cNvGraphicFramePr>
          <p:nvPr/>
        </p:nvGraphicFramePr>
        <p:xfrm>
          <a:off x="719138" y="3387725"/>
          <a:ext cx="417512" cy="588963"/>
        </p:xfrm>
        <a:graphic>
          <a:graphicData uri="http://schemas.openxmlformats.org/presentationml/2006/ole">
            <mc:AlternateContent xmlns:mc="http://schemas.openxmlformats.org/markup-compatibility/2006">
              <mc:Choice xmlns:v="urn:schemas-microsoft-com:vml" Requires="v">
                <p:oleObj spid="_x0000_s41139" name="Equation" r:id="rId1" imgW="114300" imgH="203200" progId="Equation.3">
                  <p:embed/>
                </p:oleObj>
              </mc:Choice>
              <mc:Fallback>
                <p:oleObj name="Equation" r:id="rId1" imgW="114300" imgH="203200" progId="Equation.3">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3387725"/>
                        <a:ext cx="417512" cy="58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2153" name="Object 3"/>
          <p:cNvGraphicFramePr>
            <a:graphicFrameLocks noChangeAspect="1"/>
          </p:cNvGraphicFramePr>
          <p:nvPr/>
        </p:nvGraphicFramePr>
        <p:xfrm>
          <a:off x="450566" y="5249864"/>
          <a:ext cx="771809" cy="411162"/>
        </p:xfrm>
        <a:graphic>
          <a:graphicData uri="http://schemas.openxmlformats.org/presentationml/2006/ole">
            <mc:AlternateContent xmlns:mc="http://schemas.openxmlformats.org/markup-compatibility/2006">
              <mc:Choice xmlns:v="urn:schemas-microsoft-com:vml" Requires="v">
                <p:oleObj spid="_x0000_s41140" name="Equation" r:id="rId3" imgW="469900" imgH="203200" progId="Equation.3">
                  <p:embed/>
                </p:oleObj>
              </mc:Choice>
              <mc:Fallback>
                <p:oleObj name="Equation" r:id="rId3" imgW="469900" imgH="2032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566" y="5249864"/>
                        <a:ext cx="771809" cy="411162"/>
                      </a:xfrm>
                      <a:prstGeom prst="rect">
                        <a:avLst/>
                      </a:prstGeom>
                      <a:noFill/>
                      <a:ln>
                        <a:noFill/>
                      </a:ln>
                      <a:effectLst/>
                    </p:spPr>
                  </p:pic>
                </p:oleObj>
              </mc:Fallback>
            </mc:AlternateContent>
          </a:graphicData>
        </a:graphic>
      </p:graphicFrame>
      <p:sp>
        <p:nvSpPr>
          <p:cNvPr id="902156" name="Line 12"/>
          <p:cNvSpPr>
            <a:spLocks noChangeShapeType="1"/>
          </p:cNvSpPr>
          <p:nvPr/>
        </p:nvSpPr>
        <p:spPr bwMode="auto">
          <a:xfrm>
            <a:off x="1639888" y="3709988"/>
            <a:ext cx="0" cy="2200275"/>
          </a:xfrm>
          <a:prstGeom prst="line">
            <a:avLst/>
          </a:prstGeom>
          <a:noFill/>
          <a:ln w="19050">
            <a:solidFill>
              <a:srgbClr val="008000"/>
            </a:solidFill>
            <a:prstDash val="sysDot"/>
            <a:round/>
          </a:ln>
          <a:extLst>
            <a:ext uri="{909E8E84-426E-40DD-AFC4-6F175D3DCCD1}">
              <a14:hiddenFill xmlns:a14="http://schemas.microsoft.com/office/drawing/2010/main">
                <a:noFill/>
              </a14:hiddenFill>
            </a:ext>
          </a:extLst>
        </p:spPr>
        <p:txBody>
          <a:bodyPr lIns="90000" tIns="46800" rIns="90000" bIns="46800">
            <a:spAutoFit/>
          </a:bodyPr>
          <a:lstStyle/>
          <a:p>
            <a:endParaRPr lang="zh-CN" altLang="en-US"/>
          </a:p>
        </p:txBody>
      </p:sp>
      <p:sp>
        <p:nvSpPr>
          <p:cNvPr id="902157" name="Line 13"/>
          <p:cNvSpPr>
            <a:spLocks noChangeShapeType="1"/>
          </p:cNvSpPr>
          <p:nvPr/>
        </p:nvSpPr>
        <p:spPr bwMode="auto">
          <a:xfrm>
            <a:off x="2303463" y="3986213"/>
            <a:ext cx="0" cy="1924050"/>
          </a:xfrm>
          <a:prstGeom prst="line">
            <a:avLst/>
          </a:prstGeom>
          <a:noFill/>
          <a:ln w="19050">
            <a:solidFill>
              <a:srgbClr val="008000"/>
            </a:solidFill>
            <a:prstDash val="sysDot"/>
            <a:round/>
          </a:ln>
          <a:extLst>
            <a:ext uri="{909E8E84-426E-40DD-AFC4-6F175D3DCCD1}">
              <a14:hiddenFill xmlns:a14="http://schemas.microsoft.com/office/drawing/2010/main">
                <a:noFill/>
              </a14:hiddenFill>
            </a:ext>
          </a:extLst>
        </p:spPr>
        <p:txBody>
          <a:bodyPr lIns="90000" tIns="46800" rIns="90000" bIns="46800">
            <a:spAutoFit/>
          </a:bodyPr>
          <a:lstStyle/>
          <a:p>
            <a:endParaRPr lang="zh-CN" altLang="en-US"/>
          </a:p>
        </p:txBody>
      </p:sp>
      <p:grpSp>
        <p:nvGrpSpPr>
          <p:cNvPr id="2" name="Group 50"/>
          <p:cNvGrpSpPr/>
          <p:nvPr/>
        </p:nvGrpSpPr>
        <p:grpSpPr bwMode="auto">
          <a:xfrm>
            <a:off x="695325" y="2373313"/>
            <a:ext cx="2959100" cy="3529012"/>
            <a:chOff x="438" y="1495"/>
            <a:chExt cx="1864" cy="2223"/>
          </a:xfrm>
        </p:grpSpPr>
        <p:sp>
          <p:nvSpPr>
            <p:cNvPr id="40996" name="Line 17"/>
            <p:cNvSpPr>
              <a:spLocks noChangeShapeType="1"/>
            </p:cNvSpPr>
            <p:nvPr/>
          </p:nvSpPr>
          <p:spPr bwMode="auto">
            <a:xfrm>
              <a:off x="753" y="3718"/>
              <a:ext cx="1549" cy="0"/>
            </a:xfrm>
            <a:prstGeom prst="line">
              <a:avLst/>
            </a:prstGeom>
            <a:noFill/>
            <a:ln w="19050">
              <a:solidFill>
                <a:srgbClr val="3366FF"/>
              </a:solidFill>
              <a:miter lim="800000"/>
              <a:tailEnd type="stealth" w="med" len="lg"/>
            </a:ln>
            <a:extLst>
              <a:ext uri="{909E8E84-426E-40DD-AFC4-6F175D3DCCD1}">
                <a14:hiddenFill xmlns:a14="http://schemas.microsoft.com/office/drawing/2010/main">
                  <a:noFill/>
                </a14:hiddenFill>
              </a:ext>
            </a:extLst>
          </p:spPr>
          <p:txBody>
            <a:bodyPr wrap="none"/>
            <a:lstStyle/>
            <a:p>
              <a:endParaRPr lang="zh-CN" altLang="en-US"/>
            </a:p>
          </p:txBody>
        </p:sp>
        <p:sp>
          <p:nvSpPr>
            <p:cNvPr id="40997" name="Line 18"/>
            <p:cNvSpPr>
              <a:spLocks noChangeShapeType="1"/>
            </p:cNvSpPr>
            <p:nvPr/>
          </p:nvSpPr>
          <p:spPr bwMode="auto">
            <a:xfrm flipV="1">
              <a:off x="760" y="1528"/>
              <a:ext cx="0" cy="2190"/>
            </a:xfrm>
            <a:prstGeom prst="line">
              <a:avLst/>
            </a:prstGeom>
            <a:noFill/>
            <a:ln w="19050">
              <a:solidFill>
                <a:srgbClr val="3366FF"/>
              </a:solidFill>
              <a:miter lim="800000"/>
              <a:tailEnd type="stealth" w="med" len="lg"/>
            </a:ln>
            <a:extLst>
              <a:ext uri="{909E8E84-426E-40DD-AFC4-6F175D3DCCD1}">
                <a14:hiddenFill xmlns:a14="http://schemas.microsoft.com/office/drawing/2010/main">
                  <a:noFill/>
                </a14:hiddenFill>
              </a:ext>
            </a:extLst>
          </p:spPr>
          <p:txBody>
            <a:bodyPr wrap="none"/>
            <a:lstStyle/>
            <a:p>
              <a:endParaRPr lang="zh-CN" altLang="en-US"/>
            </a:p>
          </p:txBody>
        </p:sp>
        <p:graphicFrame>
          <p:nvGraphicFramePr>
            <p:cNvPr id="40998" name="Object 10"/>
            <p:cNvGraphicFramePr>
              <a:graphicFrameLocks noChangeAspect="1"/>
            </p:cNvGraphicFramePr>
            <p:nvPr/>
          </p:nvGraphicFramePr>
          <p:xfrm>
            <a:off x="438" y="1495"/>
            <a:ext cx="265" cy="302"/>
          </p:xfrm>
          <a:graphic>
            <a:graphicData uri="http://schemas.openxmlformats.org/presentationml/2006/ole">
              <mc:AlternateContent xmlns:mc="http://schemas.openxmlformats.org/markup-compatibility/2006">
                <mc:Choice xmlns:v="urn:schemas-microsoft-com:vml" Requires="v">
                  <p:oleObj spid="_x0000_s41141" name="Equation" r:id="rId5" imgW="50800" imgH="88900" progId="Equation.3">
                    <p:embed/>
                  </p:oleObj>
                </mc:Choice>
                <mc:Fallback>
                  <p:oleObj name="Equation" r:id="rId5" imgW="50800" imgH="8890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 y="1495"/>
                          <a:ext cx="265"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902172" name="Object 6"/>
          <p:cNvGraphicFramePr>
            <a:graphicFrameLocks noChangeAspect="1"/>
          </p:cNvGraphicFramePr>
          <p:nvPr/>
        </p:nvGraphicFramePr>
        <p:xfrm>
          <a:off x="3135313" y="5267325"/>
          <a:ext cx="314325" cy="393700"/>
        </p:xfrm>
        <a:graphic>
          <a:graphicData uri="http://schemas.openxmlformats.org/presentationml/2006/ole">
            <mc:AlternateContent xmlns:mc="http://schemas.openxmlformats.org/markup-compatibility/2006">
              <mc:Choice xmlns:v="urn:schemas-microsoft-com:vml" Requires="v">
                <p:oleObj spid="_x0000_s41142" name="Equation" r:id="rId7" imgW="101600" imgH="139700" progId="Equation.3">
                  <p:embed/>
                </p:oleObj>
              </mc:Choice>
              <mc:Fallback>
                <p:oleObj name="Equation" r:id="rId7" imgW="101600" imgH="1397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5313" y="5267325"/>
                        <a:ext cx="3143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2173" name="Object 7"/>
          <p:cNvGraphicFramePr>
            <a:graphicFrameLocks noChangeAspect="1"/>
          </p:cNvGraphicFramePr>
          <p:nvPr/>
        </p:nvGraphicFramePr>
        <p:xfrm>
          <a:off x="2303463" y="3665538"/>
          <a:ext cx="311150" cy="411162"/>
        </p:xfrm>
        <a:graphic>
          <a:graphicData uri="http://schemas.openxmlformats.org/presentationml/2006/ole">
            <mc:AlternateContent xmlns:mc="http://schemas.openxmlformats.org/markup-compatibility/2006">
              <mc:Choice xmlns:v="urn:schemas-microsoft-com:vml" Requires="v">
                <p:oleObj spid="_x0000_s41143" name="Equation" r:id="rId9" imgW="101600" imgH="114300" progId="Equation.3">
                  <p:embed/>
                </p:oleObj>
              </mc:Choice>
              <mc:Fallback>
                <p:oleObj name="Equation" r:id="rId9" imgW="101600" imgH="1143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03463" y="3665538"/>
                        <a:ext cx="31115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2174" name="Object 8"/>
          <p:cNvGraphicFramePr>
            <a:graphicFrameLocks noChangeAspect="1"/>
          </p:cNvGraphicFramePr>
          <p:nvPr/>
        </p:nvGraphicFramePr>
        <p:xfrm>
          <a:off x="1582738" y="3368675"/>
          <a:ext cx="322262" cy="347663"/>
        </p:xfrm>
        <a:graphic>
          <a:graphicData uri="http://schemas.openxmlformats.org/presentationml/2006/ole">
            <mc:AlternateContent xmlns:mc="http://schemas.openxmlformats.org/markup-compatibility/2006">
              <mc:Choice xmlns:v="urn:schemas-microsoft-com:vml" Requires="v">
                <p:oleObj spid="_x0000_s41144" name="Equation" r:id="rId11" imgW="101600" imgH="114300" progId="Equation.3">
                  <p:embed/>
                </p:oleObj>
              </mc:Choice>
              <mc:Fallback>
                <p:oleObj name="Equation" r:id="rId11" imgW="101600" imgH="114300"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2738" y="3368675"/>
                        <a:ext cx="322262"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2175" name="Freeform 31"/>
          <p:cNvSpPr/>
          <p:nvPr/>
        </p:nvSpPr>
        <p:spPr bwMode="auto">
          <a:xfrm>
            <a:off x="996950" y="4105275"/>
            <a:ext cx="2055813" cy="836613"/>
          </a:xfrm>
          <a:custGeom>
            <a:avLst/>
            <a:gdLst>
              <a:gd name="T0" fmla="*/ 0 w 1295"/>
              <a:gd name="T1" fmla="*/ 0 h 527"/>
              <a:gd name="T2" fmla="*/ 2147483646 w 1295"/>
              <a:gd name="T3" fmla="*/ 2147483646 h 527"/>
              <a:gd name="T4" fmla="*/ 0 60000 65536"/>
              <a:gd name="T5" fmla="*/ 0 60000 65536"/>
              <a:gd name="T6" fmla="*/ 0 w 1295"/>
              <a:gd name="T7" fmla="*/ 0 h 527"/>
              <a:gd name="T8" fmla="*/ 1295 w 1295"/>
              <a:gd name="T9" fmla="*/ 527 h 527"/>
            </a:gdLst>
            <a:ahLst/>
            <a:cxnLst>
              <a:cxn ang="T4">
                <a:pos x="T0" y="T1"/>
              </a:cxn>
              <a:cxn ang="T5">
                <a:pos x="T2" y="T3"/>
              </a:cxn>
            </a:cxnLst>
            <a:rect l="T6" t="T7" r="T8" b="T9"/>
            <a:pathLst>
              <a:path w="1295" h="527">
                <a:moveTo>
                  <a:pt x="0" y="0"/>
                </a:moveTo>
                <a:lnTo>
                  <a:pt x="1295" y="527"/>
                </a:lnTo>
              </a:path>
            </a:pathLst>
          </a:custGeom>
          <a:noFill/>
          <a:ln w="22225">
            <a:solidFill>
              <a:srgbClr val="008000"/>
            </a:solidFill>
            <a:prstDash val="sysDot"/>
            <a:round/>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902177" name="Freeform 33"/>
          <p:cNvSpPr/>
          <p:nvPr/>
        </p:nvSpPr>
        <p:spPr bwMode="auto">
          <a:xfrm>
            <a:off x="1628775" y="3787775"/>
            <a:ext cx="681038" cy="279400"/>
          </a:xfrm>
          <a:custGeom>
            <a:avLst/>
            <a:gdLst>
              <a:gd name="T0" fmla="*/ 0 w 429"/>
              <a:gd name="T1" fmla="*/ 0 h 176"/>
              <a:gd name="T2" fmla="*/ 2147483646 w 429"/>
              <a:gd name="T3" fmla="*/ 2147483646 h 176"/>
              <a:gd name="T4" fmla="*/ 0 60000 65536"/>
              <a:gd name="T5" fmla="*/ 0 60000 65536"/>
              <a:gd name="T6" fmla="*/ 0 w 429"/>
              <a:gd name="T7" fmla="*/ 0 h 176"/>
              <a:gd name="T8" fmla="*/ 429 w 429"/>
              <a:gd name="T9" fmla="*/ 176 h 176"/>
            </a:gdLst>
            <a:ahLst/>
            <a:cxnLst>
              <a:cxn ang="T4">
                <a:pos x="T0" y="T1"/>
              </a:cxn>
              <a:cxn ang="T5">
                <a:pos x="T2" y="T3"/>
              </a:cxn>
            </a:cxnLst>
            <a:rect l="T6" t="T7" r="T8" b="T9"/>
            <a:pathLst>
              <a:path w="429" h="176">
                <a:moveTo>
                  <a:pt x="0" y="0"/>
                </a:moveTo>
                <a:lnTo>
                  <a:pt x="429" y="176"/>
                </a:lnTo>
              </a:path>
            </a:pathLst>
          </a:custGeom>
          <a:noFill/>
          <a:ln w="38100">
            <a:solidFill>
              <a:srgbClr val="008000"/>
            </a:solidFill>
            <a:rou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zh-CN" altLang="en-US"/>
          </a:p>
        </p:txBody>
      </p:sp>
      <p:sp>
        <p:nvSpPr>
          <p:cNvPr id="902178" name="Freeform 34"/>
          <p:cNvSpPr/>
          <p:nvPr/>
        </p:nvSpPr>
        <p:spPr bwMode="auto">
          <a:xfrm>
            <a:off x="2286000" y="4043363"/>
            <a:ext cx="823913" cy="1468437"/>
          </a:xfrm>
          <a:custGeom>
            <a:avLst/>
            <a:gdLst>
              <a:gd name="T0" fmla="*/ 2147483646 w 519"/>
              <a:gd name="T1" fmla="*/ 2147483646 h 925"/>
              <a:gd name="T2" fmla="*/ 0 w 519"/>
              <a:gd name="T3" fmla="*/ 0 h 925"/>
              <a:gd name="T4" fmla="*/ 0 60000 65536"/>
              <a:gd name="T5" fmla="*/ 0 60000 65536"/>
              <a:gd name="T6" fmla="*/ 0 w 519"/>
              <a:gd name="T7" fmla="*/ 0 h 925"/>
              <a:gd name="T8" fmla="*/ 519 w 519"/>
              <a:gd name="T9" fmla="*/ 925 h 925"/>
            </a:gdLst>
            <a:ahLst/>
            <a:cxnLst>
              <a:cxn ang="T4">
                <a:pos x="T0" y="T1"/>
              </a:cxn>
              <a:cxn ang="T5">
                <a:pos x="T2" y="T3"/>
              </a:cxn>
            </a:cxnLst>
            <a:rect l="T6" t="T7" r="T8" b="T9"/>
            <a:pathLst>
              <a:path w="519" h="925">
                <a:moveTo>
                  <a:pt x="519" y="925"/>
                </a:moveTo>
                <a:lnTo>
                  <a:pt x="0" y="0"/>
                </a:lnTo>
              </a:path>
            </a:pathLst>
          </a:custGeom>
          <a:noFill/>
          <a:ln w="38100">
            <a:solidFill>
              <a:srgbClr val="008000"/>
            </a:solidFill>
            <a:rou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zh-CN" altLang="en-US"/>
          </a:p>
        </p:txBody>
      </p:sp>
      <p:sp>
        <p:nvSpPr>
          <p:cNvPr id="902179" name="Freeform 35"/>
          <p:cNvSpPr/>
          <p:nvPr/>
        </p:nvSpPr>
        <p:spPr bwMode="auto">
          <a:xfrm>
            <a:off x="1190625" y="3786188"/>
            <a:ext cx="457200" cy="3175"/>
          </a:xfrm>
          <a:custGeom>
            <a:avLst/>
            <a:gdLst>
              <a:gd name="T0" fmla="*/ 2147483646 w 288"/>
              <a:gd name="T1" fmla="*/ 2147483646 h 2"/>
              <a:gd name="T2" fmla="*/ 0 w 288"/>
              <a:gd name="T3" fmla="*/ 0 h 2"/>
              <a:gd name="T4" fmla="*/ 0 60000 65536"/>
              <a:gd name="T5" fmla="*/ 0 60000 65536"/>
              <a:gd name="T6" fmla="*/ 0 w 288"/>
              <a:gd name="T7" fmla="*/ 0 h 2"/>
              <a:gd name="T8" fmla="*/ 288 w 288"/>
              <a:gd name="T9" fmla="*/ 2 h 2"/>
            </a:gdLst>
            <a:ahLst/>
            <a:cxnLst>
              <a:cxn ang="T4">
                <a:pos x="T0" y="T1"/>
              </a:cxn>
              <a:cxn ang="T5">
                <a:pos x="T2" y="T3"/>
              </a:cxn>
            </a:cxnLst>
            <a:rect l="T6" t="T7" r="T8" b="T9"/>
            <a:pathLst>
              <a:path w="288" h="2">
                <a:moveTo>
                  <a:pt x="288" y="2"/>
                </a:moveTo>
                <a:lnTo>
                  <a:pt x="0" y="0"/>
                </a:lnTo>
              </a:path>
            </a:pathLst>
          </a:custGeom>
          <a:noFill/>
          <a:ln w="31750">
            <a:solidFill>
              <a:srgbClr val="008000"/>
            </a:solidFill>
            <a:prstDash val="sysDot"/>
            <a:rou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zh-CN" altLang="en-US"/>
          </a:p>
        </p:txBody>
      </p:sp>
      <p:sp>
        <p:nvSpPr>
          <p:cNvPr id="902180" name="Line 36"/>
          <p:cNvSpPr>
            <a:spLocks noChangeShapeType="1"/>
          </p:cNvSpPr>
          <p:nvPr/>
        </p:nvSpPr>
        <p:spPr bwMode="auto">
          <a:xfrm flipH="1">
            <a:off x="1200150" y="5510213"/>
            <a:ext cx="1912938" cy="0"/>
          </a:xfrm>
          <a:prstGeom prst="line">
            <a:avLst/>
          </a:prstGeom>
          <a:noFill/>
          <a:ln w="19050">
            <a:solidFill>
              <a:srgbClr val="008000"/>
            </a:solidFill>
            <a:prstDash val="sysDot"/>
            <a:round/>
          </a:ln>
          <a:extLst>
            <a:ext uri="{909E8E84-426E-40DD-AFC4-6F175D3DCCD1}">
              <a14:hiddenFill xmlns:a14="http://schemas.microsoft.com/office/drawing/2010/main">
                <a:noFill/>
              </a14:hiddenFill>
            </a:ext>
          </a:extLst>
        </p:spPr>
        <p:txBody>
          <a:bodyPr lIns="90000" tIns="46800" rIns="90000" bIns="46800">
            <a:spAutoFit/>
          </a:bodyPr>
          <a:lstStyle/>
          <a:p>
            <a:endParaRPr lang="zh-CN" altLang="en-US"/>
          </a:p>
        </p:txBody>
      </p:sp>
      <p:sp>
        <p:nvSpPr>
          <p:cNvPr id="902191" name="Freeform 47"/>
          <p:cNvSpPr>
            <a:spLocks noChangeAspect="1"/>
          </p:cNvSpPr>
          <p:nvPr/>
        </p:nvSpPr>
        <p:spPr bwMode="auto">
          <a:xfrm>
            <a:off x="1200150" y="3827463"/>
            <a:ext cx="1352550" cy="882650"/>
          </a:xfrm>
          <a:custGeom>
            <a:avLst/>
            <a:gdLst>
              <a:gd name="T0" fmla="*/ 2147483646 w 852"/>
              <a:gd name="T1" fmla="*/ 2147483646 h 556"/>
              <a:gd name="T2" fmla="*/ 2147483646 w 852"/>
              <a:gd name="T3" fmla="*/ 2147483646 h 556"/>
              <a:gd name="T4" fmla="*/ 2147483646 w 852"/>
              <a:gd name="T5" fmla="*/ 2147483646 h 556"/>
              <a:gd name="T6" fmla="*/ 2147483646 w 852"/>
              <a:gd name="T7" fmla="*/ 2147483646 h 556"/>
              <a:gd name="T8" fmla="*/ 2147483646 w 852"/>
              <a:gd name="T9" fmla="*/ 2147483646 h 556"/>
              <a:gd name="T10" fmla="*/ 2147483646 w 852"/>
              <a:gd name="T11" fmla="*/ 2147483646 h 556"/>
              <a:gd name="T12" fmla="*/ 2147483646 w 852"/>
              <a:gd name="T13" fmla="*/ 2147483646 h 556"/>
              <a:gd name="T14" fmla="*/ 0 w 852"/>
              <a:gd name="T15" fmla="*/ 0 h 556"/>
              <a:gd name="T16" fmla="*/ 0 60000 65536"/>
              <a:gd name="T17" fmla="*/ 0 60000 65536"/>
              <a:gd name="T18" fmla="*/ 0 60000 65536"/>
              <a:gd name="T19" fmla="*/ 0 60000 65536"/>
              <a:gd name="T20" fmla="*/ 0 60000 65536"/>
              <a:gd name="T21" fmla="*/ 0 60000 65536"/>
              <a:gd name="T22" fmla="*/ 0 60000 65536"/>
              <a:gd name="T23" fmla="*/ 0 60000 65536"/>
              <a:gd name="T24" fmla="*/ 0 w 852"/>
              <a:gd name="T25" fmla="*/ 0 h 556"/>
              <a:gd name="T26" fmla="*/ 852 w 852"/>
              <a:gd name="T27" fmla="*/ 556 h 5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2" h="556">
                <a:moveTo>
                  <a:pt x="852" y="556"/>
                </a:moveTo>
                <a:cubicBezTo>
                  <a:pt x="832" y="527"/>
                  <a:pt x="769" y="433"/>
                  <a:pt x="732" y="381"/>
                </a:cubicBezTo>
                <a:cubicBezTo>
                  <a:pt x="695" y="329"/>
                  <a:pt x="666" y="286"/>
                  <a:pt x="627" y="244"/>
                </a:cubicBezTo>
                <a:cubicBezTo>
                  <a:pt x="588" y="202"/>
                  <a:pt x="539" y="159"/>
                  <a:pt x="495" y="129"/>
                </a:cubicBezTo>
                <a:cubicBezTo>
                  <a:pt x="451" y="99"/>
                  <a:pt x="405" y="80"/>
                  <a:pt x="365" y="63"/>
                </a:cubicBezTo>
                <a:cubicBezTo>
                  <a:pt x="325" y="46"/>
                  <a:pt x="296" y="37"/>
                  <a:pt x="255" y="28"/>
                </a:cubicBezTo>
                <a:cubicBezTo>
                  <a:pt x="214" y="19"/>
                  <a:pt x="162" y="11"/>
                  <a:pt x="120" y="6"/>
                </a:cubicBezTo>
                <a:cubicBezTo>
                  <a:pt x="78" y="1"/>
                  <a:pt x="25" y="1"/>
                  <a:pt x="0" y="0"/>
                </a:cubicBezTo>
              </a:path>
            </a:pathLst>
          </a:custGeom>
          <a:noFill/>
          <a:ln w="38100">
            <a:solidFill>
              <a:srgbClr val="FF66FF"/>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902192" name="Freeform 48"/>
          <p:cNvSpPr>
            <a:spLocks noChangeAspect="1"/>
          </p:cNvSpPr>
          <p:nvPr/>
        </p:nvSpPr>
        <p:spPr bwMode="auto">
          <a:xfrm>
            <a:off x="1638300" y="4367213"/>
            <a:ext cx="890588" cy="338137"/>
          </a:xfrm>
          <a:custGeom>
            <a:avLst/>
            <a:gdLst>
              <a:gd name="T0" fmla="*/ 2147483646 w 561"/>
              <a:gd name="T1" fmla="*/ 2147483646 h 213"/>
              <a:gd name="T2" fmla="*/ 2147483646 w 561"/>
              <a:gd name="T3" fmla="*/ 2147483646 h 213"/>
              <a:gd name="T4" fmla="*/ 2147483646 w 561"/>
              <a:gd name="T5" fmla="*/ 2147483646 h 213"/>
              <a:gd name="T6" fmla="*/ 2147483646 w 561"/>
              <a:gd name="T7" fmla="*/ 2147483646 h 213"/>
              <a:gd name="T8" fmla="*/ 2147483646 w 561"/>
              <a:gd name="T9" fmla="*/ 2147483646 h 213"/>
              <a:gd name="T10" fmla="*/ 0 w 561"/>
              <a:gd name="T11" fmla="*/ 0 h 213"/>
              <a:gd name="T12" fmla="*/ 0 60000 65536"/>
              <a:gd name="T13" fmla="*/ 0 60000 65536"/>
              <a:gd name="T14" fmla="*/ 0 60000 65536"/>
              <a:gd name="T15" fmla="*/ 0 60000 65536"/>
              <a:gd name="T16" fmla="*/ 0 60000 65536"/>
              <a:gd name="T17" fmla="*/ 0 60000 65536"/>
              <a:gd name="T18" fmla="*/ 0 w 561"/>
              <a:gd name="T19" fmla="*/ 0 h 213"/>
              <a:gd name="T20" fmla="*/ 561 w 561"/>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561" h="213">
                <a:moveTo>
                  <a:pt x="561" y="213"/>
                </a:moveTo>
                <a:cubicBezTo>
                  <a:pt x="541" y="212"/>
                  <a:pt x="476" y="209"/>
                  <a:pt x="438" y="204"/>
                </a:cubicBezTo>
                <a:cubicBezTo>
                  <a:pt x="400" y="199"/>
                  <a:pt x="371" y="193"/>
                  <a:pt x="330" y="180"/>
                </a:cubicBezTo>
                <a:cubicBezTo>
                  <a:pt x="289" y="167"/>
                  <a:pt x="233" y="145"/>
                  <a:pt x="192" y="126"/>
                </a:cubicBezTo>
                <a:cubicBezTo>
                  <a:pt x="151" y="107"/>
                  <a:pt x="116" y="87"/>
                  <a:pt x="84" y="66"/>
                </a:cubicBezTo>
                <a:cubicBezTo>
                  <a:pt x="52" y="45"/>
                  <a:pt x="17" y="14"/>
                  <a:pt x="0" y="0"/>
                </a:cubicBezTo>
              </a:path>
            </a:pathLst>
          </a:custGeom>
          <a:noFill/>
          <a:ln w="38100">
            <a:solidFill>
              <a:srgbClr val="FF66FF"/>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902193" name="Freeform 49"/>
          <p:cNvSpPr>
            <a:spLocks noChangeAspect="1"/>
          </p:cNvSpPr>
          <p:nvPr/>
        </p:nvSpPr>
        <p:spPr bwMode="auto">
          <a:xfrm>
            <a:off x="1638300" y="4362450"/>
            <a:ext cx="1666875" cy="1471613"/>
          </a:xfrm>
          <a:custGeom>
            <a:avLst/>
            <a:gdLst>
              <a:gd name="T0" fmla="*/ 2147483646 w 1050"/>
              <a:gd name="T1" fmla="*/ 2147483646 h 927"/>
              <a:gd name="T2" fmla="*/ 2147483646 w 1050"/>
              <a:gd name="T3" fmla="*/ 2147483646 h 927"/>
              <a:gd name="T4" fmla="*/ 2147483646 w 1050"/>
              <a:gd name="T5" fmla="*/ 2147483646 h 927"/>
              <a:gd name="T6" fmla="*/ 2147483646 w 1050"/>
              <a:gd name="T7" fmla="*/ 2147483646 h 927"/>
              <a:gd name="T8" fmla="*/ 2147483646 w 1050"/>
              <a:gd name="T9" fmla="*/ 2147483646 h 927"/>
              <a:gd name="T10" fmla="*/ 2147483646 w 1050"/>
              <a:gd name="T11" fmla="*/ 2147483646 h 927"/>
              <a:gd name="T12" fmla="*/ 2147483646 w 1050"/>
              <a:gd name="T13" fmla="*/ 2147483646 h 927"/>
              <a:gd name="T14" fmla="*/ 0 w 1050"/>
              <a:gd name="T15" fmla="*/ 0 h 927"/>
              <a:gd name="T16" fmla="*/ 0 60000 65536"/>
              <a:gd name="T17" fmla="*/ 0 60000 65536"/>
              <a:gd name="T18" fmla="*/ 0 60000 65536"/>
              <a:gd name="T19" fmla="*/ 0 60000 65536"/>
              <a:gd name="T20" fmla="*/ 0 60000 65536"/>
              <a:gd name="T21" fmla="*/ 0 60000 65536"/>
              <a:gd name="T22" fmla="*/ 0 60000 65536"/>
              <a:gd name="T23" fmla="*/ 0 60000 65536"/>
              <a:gd name="T24" fmla="*/ 0 w 1050"/>
              <a:gd name="T25" fmla="*/ 0 h 927"/>
              <a:gd name="T26" fmla="*/ 1050 w 1050"/>
              <a:gd name="T27" fmla="*/ 927 h 9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0" h="927">
                <a:moveTo>
                  <a:pt x="1050" y="927"/>
                </a:moveTo>
                <a:cubicBezTo>
                  <a:pt x="1019" y="881"/>
                  <a:pt x="920" y="732"/>
                  <a:pt x="864" y="648"/>
                </a:cubicBezTo>
                <a:cubicBezTo>
                  <a:pt x="808" y="564"/>
                  <a:pt x="753" y="482"/>
                  <a:pt x="711" y="423"/>
                </a:cubicBezTo>
                <a:cubicBezTo>
                  <a:pt x="669" y="364"/>
                  <a:pt x="645" y="336"/>
                  <a:pt x="609" y="294"/>
                </a:cubicBezTo>
                <a:cubicBezTo>
                  <a:pt x="573" y="252"/>
                  <a:pt x="533" y="204"/>
                  <a:pt x="495" y="171"/>
                </a:cubicBezTo>
                <a:cubicBezTo>
                  <a:pt x="457" y="138"/>
                  <a:pt x="425" y="118"/>
                  <a:pt x="381" y="96"/>
                </a:cubicBezTo>
                <a:cubicBezTo>
                  <a:pt x="337" y="74"/>
                  <a:pt x="294" y="55"/>
                  <a:pt x="231" y="39"/>
                </a:cubicBezTo>
                <a:cubicBezTo>
                  <a:pt x="168" y="23"/>
                  <a:pt x="48" y="8"/>
                  <a:pt x="0" y="0"/>
                </a:cubicBezTo>
              </a:path>
            </a:pathLst>
          </a:custGeom>
          <a:noFill/>
          <a:ln w="38100">
            <a:solidFill>
              <a:srgbClr val="FF66FF"/>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34" name="文本框 33"/>
          <p:cNvSpPr txBox="1"/>
          <p:nvPr/>
        </p:nvSpPr>
        <p:spPr>
          <a:xfrm>
            <a:off x="3095623" y="5913819"/>
            <a:ext cx="838201" cy="400110"/>
          </a:xfrm>
          <a:prstGeom prst="rect">
            <a:avLst/>
          </a:prstGeom>
          <a:noFill/>
        </p:spPr>
        <p:txBody>
          <a:bodyPr wrap="square" rtlCol="0">
            <a:spAutoFit/>
          </a:bodyPr>
          <a:lstStyle/>
          <a:p>
            <a:r>
              <a:rPr lang="en-US" altLang="zh-CN" i="1" dirty="0" smtClean="0">
                <a:solidFill>
                  <a:srgbClr val="3333FF"/>
                </a:solidFill>
              </a:rPr>
              <a:t>p</a:t>
            </a:r>
            <a:r>
              <a:rPr lang="en-US" altLang="zh-CN" dirty="0" smtClean="0">
                <a:solidFill>
                  <a:srgbClr val="3333FF"/>
                </a:solidFill>
              </a:rPr>
              <a:t>(</a:t>
            </a:r>
            <a:r>
              <a:rPr lang="en-US" altLang="zh-CN" i="1" dirty="0" err="1" smtClean="0">
                <a:solidFill>
                  <a:srgbClr val="3333FF"/>
                </a:solidFill>
              </a:rPr>
              <a:t>lg</a:t>
            </a:r>
            <a:r>
              <a:rPr lang="en-US" altLang="zh-CN" dirty="0" smtClean="0">
                <a:solidFill>
                  <a:srgbClr val="3333FF"/>
                </a:solidFill>
              </a:rPr>
              <a:t>)</a:t>
            </a:r>
            <a:endParaRPr lang="zh-CN" altLang="en-US" dirty="0">
              <a:solidFill>
                <a:srgbClr val="3333FF"/>
              </a:solidFill>
            </a:endParaRPr>
          </a:p>
        </p:txBody>
      </p:sp>
      <p:sp>
        <p:nvSpPr>
          <p:cNvPr id="4" name="矩形 3"/>
          <p:cNvSpPr/>
          <p:nvPr/>
        </p:nvSpPr>
        <p:spPr>
          <a:xfrm>
            <a:off x="2124375" y="5846156"/>
            <a:ext cx="412292" cy="400110"/>
          </a:xfrm>
          <a:prstGeom prst="rect">
            <a:avLst/>
          </a:prstGeom>
        </p:spPr>
        <p:txBody>
          <a:bodyPr wrap="none">
            <a:spAutoFit/>
          </a:bodyPr>
          <a:lstStyle/>
          <a:p>
            <a:pPr>
              <a:spcBef>
                <a:spcPct val="35000"/>
              </a:spcBef>
            </a:pPr>
            <a:r>
              <a:rPr lang="en-US" altLang="zh-CN" i="1" dirty="0">
                <a:solidFill>
                  <a:srgbClr val="00B050"/>
                </a:solidFill>
              </a:rPr>
              <a:t>p</a:t>
            </a:r>
            <a:r>
              <a:rPr lang="en-US" altLang="zh-CN" baseline="-25000" dirty="0">
                <a:solidFill>
                  <a:srgbClr val="00B050"/>
                </a:solidFill>
              </a:rPr>
              <a:t>c</a:t>
            </a:r>
            <a:endParaRPr lang="en-US" altLang="zh-CN" baseline="-25000" dirty="0">
              <a:solidFill>
                <a:srgbClr val="00B050"/>
              </a:solidFill>
            </a:endParaRPr>
          </a:p>
        </p:txBody>
      </p:sp>
      <mc:AlternateContent xmlns:mc="http://schemas.openxmlformats.org/markup-compatibility/2006">
        <mc:Choice xmlns:a14="http://schemas.microsoft.com/office/drawing/2010/main" Requires="a14">
          <p:sp>
            <p:nvSpPr>
              <p:cNvPr id="5" name="文本框 4"/>
              <p:cNvSpPr txBox="1"/>
              <p:nvPr/>
            </p:nvSpPr>
            <p:spPr>
              <a:xfrm>
                <a:off x="1180062" y="1708447"/>
                <a:ext cx="1077218"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CN" sz="2400" i="1" smtClean="0">
                              <a:solidFill>
                                <a:srgbClr val="00B050"/>
                              </a:solidFill>
                              <a:latin typeface="Cambria Math" panose="02040503050406030204" pitchFamily="18" charset="0"/>
                            </a:rPr>
                          </m:ctrlPr>
                        </m:sSubPr>
                        <m:e>
                          <m:r>
                            <a:rPr lang="en-US" altLang="zh-CN" sz="2400" b="0" i="1" smtClean="0">
                              <a:solidFill>
                                <a:srgbClr val="00B050"/>
                              </a:solidFill>
                              <a:latin typeface="Cambria Math" panose="02040503050406030204" pitchFamily="18" charset="0"/>
                            </a:rPr>
                            <m:t>𝑝</m:t>
                          </m:r>
                        </m:e>
                        <m:sub>
                          <m:r>
                            <a:rPr lang="en-US" altLang="zh-CN" sz="2400" b="0" i="1" smtClean="0">
                              <a:solidFill>
                                <a:srgbClr val="00B050"/>
                              </a:solidFill>
                              <a:latin typeface="Cambria Math" panose="02040503050406030204" pitchFamily="18" charset="0"/>
                            </a:rPr>
                            <m:t>𝑐</m:t>
                          </m:r>
                        </m:sub>
                      </m:sSub>
                      <m:r>
                        <a:rPr lang="en-US" altLang="zh-CN" sz="2400" i="1" smtClean="0">
                          <a:solidFill>
                            <a:srgbClr val="00B050"/>
                          </a:solidFill>
                          <a:latin typeface="Cambria Math" panose="02040503050406030204" pitchFamily="18" charset="0"/>
                          <a:ea typeface="Cambria Math" panose="02040503050406030204" pitchFamily="18" charset="0"/>
                        </a:rPr>
                        <m:t>&gt;</m:t>
                      </m:r>
                      <m:sSub>
                        <m:sSubPr>
                          <m:ctrlPr>
                            <a:rPr lang="en-US" altLang="zh-CN" sz="2400" i="1" smtClean="0">
                              <a:solidFill>
                                <a:srgbClr val="00B050"/>
                              </a:solidFill>
                              <a:latin typeface="Cambria Math" panose="02040503050406030204" pitchFamily="18" charset="0"/>
                              <a:ea typeface="Cambria Math" panose="02040503050406030204" pitchFamily="18" charset="0"/>
                            </a:rPr>
                          </m:ctrlPr>
                        </m:sSubPr>
                        <m:e>
                          <m:r>
                            <a:rPr lang="en-US" altLang="zh-CN" sz="2400" b="0" i="1" smtClean="0">
                              <a:solidFill>
                                <a:srgbClr val="00B050"/>
                              </a:solidFill>
                              <a:latin typeface="Cambria Math" panose="02040503050406030204" pitchFamily="18" charset="0"/>
                              <a:ea typeface="Cambria Math" panose="02040503050406030204" pitchFamily="18" charset="0"/>
                            </a:rPr>
                            <m:t>𝑝</m:t>
                          </m:r>
                        </m:e>
                        <m:sub>
                          <m:r>
                            <a:rPr lang="en-US" altLang="zh-CN" sz="2400" b="0" i="1" smtClean="0">
                              <a:solidFill>
                                <a:srgbClr val="00B050"/>
                              </a:solidFill>
                              <a:latin typeface="Cambria Math" panose="02040503050406030204" pitchFamily="18" charset="0"/>
                              <a:ea typeface="Cambria Math" panose="02040503050406030204" pitchFamily="18" charset="0"/>
                            </a:rPr>
                            <m:t>1</m:t>
                          </m:r>
                        </m:sub>
                      </m:sSub>
                    </m:oMath>
                  </m:oMathPara>
                </a14:m>
                <a:endParaRPr lang="zh-CN" altLang="en-US" sz="2400" dirty="0"/>
              </a:p>
            </p:txBody>
          </p:sp>
        </mc:Choice>
        <mc:Fallback>
          <p:sp>
            <p:nvSpPr>
              <p:cNvPr id="5" name="文本框 4"/>
              <p:cNvSpPr txBox="1">
                <a:spLocks noRot="1" noChangeAspect="1" noMove="1" noResize="1" noEditPoints="1" noAdjustHandles="1" noChangeArrowheads="1" noChangeShapeType="1" noTextEdit="1"/>
              </p:cNvSpPr>
              <p:nvPr/>
            </p:nvSpPr>
            <p:spPr>
              <a:xfrm>
                <a:off x="1180062" y="1708447"/>
                <a:ext cx="1077218" cy="369332"/>
              </a:xfrm>
              <a:prstGeom prst="rect">
                <a:avLst/>
              </a:prstGeom>
              <a:blipFill rotWithShape="1">
                <a:blip r:embed="rId13"/>
                <a:stretch>
                  <a:fillRect l="-22" t="-80" r="-2902" b="16"/>
                </a:stretch>
              </a:blipFill>
            </p:spPr>
            <p:txBody>
              <a:bodyPr/>
              <a:lstStyle/>
              <a:p>
                <a:r>
                  <a:rPr lang="zh-CN" altLang="en-US">
                    <a:noFill/>
                  </a:rPr>
                  <a:t> </a:t>
                </a:r>
              </a:p>
            </p:txBody>
          </p:sp>
        </mc:Fallback>
      </mc:AlternateContent>
      <p:sp>
        <p:nvSpPr>
          <p:cNvPr id="6" name="矩形 5"/>
          <p:cNvSpPr/>
          <p:nvPr/>
        </p:nvSpPr>
        <p:spPr>
          <a:xfrm>
            <a:off x="1447634" y="5853113"/>
            <a:ext cx="421910" cy="400110"/>
          </a:xfrm>
          <a:prstGeom prst="rect">
            <a:avLst/>
          </a:prstGeom>
        </p:spPr>
        <p:txBody>
          <a:bodyPr wrap="none">
            <a:spAutoFit/>
          </a:bodyPr>
          <a:lstStyle/>
          <a:p>
            <a:r>
              <a:rPr lang="en-US" altLang="zh-CN" i="1" dirty="0">
                <a:solidFill>
                  <a:srgbClr val="00B050"/>
                </a:solidFill>
              </a:rPr>
              <a:t>p</a:t>
            </a:r>
            <a:r>
              <a:rPr lang="en-US" altLang="zh-CN" baseline="-25000" dirty="0">
                <a:solidFill>
                  <a:srgbClr val="00B050"/>
                </a:solidFill>
              </a:rPr>
              <a:t>1</a:t>
            </a:r>
            <a:endParaRPr lang="zh-CN" altLang="en-US" dirty="0">
              <a:solidFill>
                <a:srgbClr val="00B050"/>
              </a:solidFill>
            </a:endParaRPr>
          </a:p>
        </p:txBody>
      </p:sp>
      <p:sp>
        <p:nvSpPr>
          <p:cNvPr id="39" name="Rectangle 6"/>
          <p:cNvSpPr>
            <a:spLocks noChangeArrowheads="1"/>
          </p:cNvSpPr>
          <p:nvPr/>
        </p:nvSpPr>
        <p:spPr bwMode="auto">
          <a:xfrm>
            <a:off x="0" y="357"/>
            <a:ext cx="4965192"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a:solidFill>
                  <a:srgbClr val="FF3300"/>
                </a:solidFill>
                <a:latin typeface="Times New Roman" panose="02020603050405020304" pitchFamily="18" charset="0"/>
                <a:ea typeface="+mj-ea"/>
                <a:cs typeface="Times New Roman" panose="02020603050405020304" pitchFamily="18" charset="0"/>
              </a:rPr>
              <a:t>§4</a:t>
            </a:r>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.3</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应力历史对压缩性的影响</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2146"/>
                                        </p:tgtEl>
                                        <p:attrNameLst>
                                          <p:attrName>style.visibility</p:attrName>
                                        </p:attrNameLst>
                                      </p:cBhvr>
                                      <p:to>
                                        <p:strVal val="visible"/>
                                      </p:to>
                                    </p:set>
                                    <p:animEffect transition="in" filter="wipe(left)">
                                      <p:cBhvr>
                                        <p:cTn id="7" dur="500"/>
                                        <p:tgtEl>
                                          <p:spTgt spid="90214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par>
                          <p:cTn id="15" fill="hold">
                            <p:stCondLst>
                              <p:cond delay="1000"/>
                            </p:stCondLst>
                            <p:childTnLst>
                              <p:par>
                                <p:cTn id="16" presetID="15" presetClass="entr" presetSubtype="0" fill="hold" nodeType="afterEffect">
                                  <p:stCondLst>
                                    <p:cond delay="0"/>
                                  </p:stCondLst>
                                  <p:childTnLst>
                                    <p:set>
                                      <p:cBhvr>
                                        <p:cTn id="17" dur="1" fill="hold">
                                          <p:stCondLst>
                                            <p:cond delay="0"/>
                                          </p:stCondLst>
                                        </p:cTn>
                                        <p:tgtEl>
                                          <p:spTgt spid="902152"/>
                                        </p:tgtEl>
                                        <p:attrNameLst>
                                          <p:attrName>style.visibility</p:attrName>
                                        </p:attrNameLst>
                                      </p:cBhvr>
                                      <p:to>
                                        <p:strVal val="visible"/>
                                      </p:to>
                                    </p:set>
                                    <p:anim calcmode="lin" valueType="num">
                                      <p:cBhvr>
                                        <p:cTn id="18" dur="1000" fill="hold"/>
                                        <p:tgtEl>
                                          <p:spTgt spid="902152"/>
                                        </p:tgtEl>
                                        <p:attrNameLst>
                                          <p:attrName>ppt_w</p:attrName>
                                        </p:attrNameLst>
                                      </p:cBhvr>
                                      <p:tavLst>
                                        <p:tav tm="0">
                                          <p:val>
                                            <p:fltVal val="0"/>
                                          </p:val>
                                        </p:tav>
                                        <p:tav tm="100000">
                                          <p:val>
                                            <p:strVal val="#ppt_w"/>
                                          </p:val>
                                        </p:tav>
                                      </p:tavLst>
                                    </p:anim>
                                    <p:anim calcmode="lin" valueType="num">
                                      <p:cBhvr>
                                        <p:cTn id="19" dur="1000" fill="hold"/>
                                        <p:tgtEl>
                                          <p:spTgt spid="902152"/>
                                        </p:tgtEl>
                                        <p:attrNameLst>
                                          <p:attrName>ppt_h</p:attrName>
                                        </p:attrNameLst>
                                      </p:cBhvr>
                                      <p:tavLst>
                                        <p:tav tm="0">
                                          <p:val>
                                            <p:fltVal val="0"/>
                                          </p:val>
                                        </p:tav>
                                        <p:tav tm="100000">
                                          <p:val>
                                            <p:strVal val="#ppt_h"/>
                                          </p:val>
                                        </p:tav>
                                      </p:tavLst>
                                    </p:anim>
                                    <p:anim calcmode="lin" valueType="num">
                                      <p:cBhvr>
                                        <p:cTn id="20" dur="1000" fill="hold"/>
                                        <p:tgtEl>
                                          <p:spTgt spid="902152"/>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902152"/>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902191"/>
                                        </p:tgtEl>
                                        <p:attrNameLst>
                                          <p:attrName>style.visibility</p:attrName>
                                        </p:attrNameLst>
                                      </p:cBhvr>
                                      <p:to>
                                        <p:strVal val="visible"/>
                                      </p:to>
                                    </p:set>
                                    <p:animEffect transition="in" filter="wipe(left)">
                                      <p:cBhvr>
                                        <p:cTn id="25" dur="2000"/>
                                        <p:tgtEl>
                                          <p:spTgt spid="902191"/>
                                        </p:tgtEl>
                                      </p:cBhvr>
                                    </p:animEffect>
                                  </p:childTnLst>
                                </p:cTn>
                              </p:par>
                            </p:childTnLst>
                          </p:cTn>
                        </p:par>
                        <p:par>
                          <p:cTn id="26" fill="hold">
                            <p:stCondLst>
                              <p:cond delay="4000"/>
                            </p:stCondLst>
                            <p:childTnLst>
                              <p:par>
                                <p:cTn id="27" presetID="22" presetClass="entr" presetSubtype="2" fill="hold" nodeType="afterEffect">
                                  <p:stCondLst>
                                    <p:cond delay="0"/>
                                  </p:stCondLst>
                                  <p:childTnLst>
                                    <p:set>
                                      <p:cBhvr>
                                        <p:cTn id="28" dur="1" fill="hold">
                                          <p:stCondLst>
                                            <p:cond delay="0"/>
                                          </p:stCondLst>
                                        </p:cTn>
                                        <p:tgtEl>
                                          <p:spTgt spid="902192"/>
                                        </p:tgtEl>
                                        <p:attrNameLst>
                                          <p:attrName>style.visibility</p:attrName>
                                        </p:attrNameLst>
                                      </p:cBhvr>
                                      <p:to>
                                        <p:strVal val="visible"/>
                                      </p:to>
                                    </p:set>
                                    <p:animEffect transition="in" filter="wipe(right)">
                                      <p:cBhvr>
                                        <p:cTn id="29" dur="3000"/>
                                        <p:tgtEl>
                                          <p:spTgt spid="902192"/>
                                        </p:tgtEl>
                                      </p:cBhvr>
                                    </p:animEffect>
                                  </p:childTnLst>
                                </p:cTn>
                              </p:par>
                            </p:childTnLst>
                          </p:cTn>
                        </p:par>
                        <p:par>
                          <p:cTn id="30" fill="hold">
                            <p:stCondLst>
                              <p:cond delay="7000"/>
                            </p:stCondLst>
                            <p:childTnLst>
                              <p:par>
                                <p:cTn id="31" presetID="22" presetClass="entr" presetSubtype="1" fill="hold" nodeType="afterEffect">
                                  <p:stCondLst>
                                    <p:cond delay="0"/>
                                  </p:stCondLst>
                                  <p:childTnLst>
                                    <p:set>
                                      <p:cBhvr>
                                        <p:cTn id="32" dur="1" fill="hold">
                                          <p:stCondLst>
                                            <p:cond delay="0"/>
                                          </p:stCondLst>
                                        </p:cTn>
                                        <p:tgtEl>
                                          <p:spTgt spid="902193"/>
                                        </p:tgtEl>
                                        <p:attrNameLst>
                                          <p:attrName>style.visibility</p:attrName>
                                        </p:attrNameLst>
                                      </p:cBhvr>
                                      <p:to>
                                        <p:strVal val="visible"/>
                                      </p:to>
                                    </p:set>
                                    <p:animEffect transition="in" filter="wipe(up)">
                                      <p:cBhvr>
                                        <p:cTn id="33" dur="500"/>
                                        <p:tgtEl>
                                          <p:spTgt spid="902193"/>
                                        </p:tgtEl>
                                      </p:cBhvr>
                                    </p:animEffect>
                                  </p:childTnLst>
                                </p:cTn>
                              </p:par>
                            </p:childTnLst>
                          </p:cTn>
                        </p:par>
                        <p:par>
                          <p:cTn id="34" fill="hold">
                            <p:stCondLst>
                              <p:cond delay="7500"/>
                            </p:stCondLst>
                            <p:childTnLst>
                              <p:par>
                                <p:cTn id="35" presetID="22" presetClass="entr" presetSubtype="8" fill="hold" nodeType="afterEffect">
                                  <p:stCondLst>
                                    <p:cond delay="0"/>
                                  </p:stCondLst>
                                  <p:childTnLst>
                                    <p:set>
                                      <p:cBhvr>
                                        <p:cTn id="36" dur="1" fill="hold">
                                          <p:stCondLst>
                                            <p:cond delay="0"/>
                                          </p:stCondLst>
                                        </p:cTn>
                                        <p:tgtEl>
                                          <p:spTgt spid="902175"/>
                                        </p:tgtEl>
                                        <p:attrNameLst>
                                          <p:attrName>style.visibility</p:attrName>
                                        </p:attrNameLst>
                                      </p:cBhvr>
                                      <p:to>
                                        <p:strVal val="visible"/>
                                      </p:to>
                                    </p:set>
                                    <p:animEffect transition="in" filter="wipe(left)">
                                      <p:cBhvr>
                                        <p:cTn id="37" dur="500"/>
                                        <p:tgtEl>
                                          <p:spTgt spid="90217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02147">
                                            <p:txEl>
                                              <p:pRg st="0" end="0"/>
                                            </p:txEl>
                                          </p:spTgt>
                                        </p:tgtEl>
                                        <p:attrNameLst>
                                          <p:attrName>style.visibility</p:attrName>
                                        </p:attrNameLst>
                                      </p:cBhvr>
                                      <p:to>
                                        <p:strVal val="visible"/>
                                      </p:to>
                                    </p:set>
                                    <p:animEffect transition="in" filter="wipe(left)">
                                      <p:cBhvr>
                                        <p:cTn id="42" dur="500"/>
                                        <p:tgtEl>
                                          <p:spTgt spid="90214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02148">
                                            <p:txEl>
                                              <p:pRg st="0" end="0"/>
                                            </p:txEl>
                                          </p:spTgt>
                                        </p:tgtEl>
                                        <p:attrNameLst>
                                          <p:attrName>style.visibility</p:attrName>
                                        </p:attrNameLst>
                                      </p:cBhvr>
                                      <p:to>
                                        <p:strVal val="visible"/>
                                      </p:to>
                                    </p:set>
                                    <p:animEffect transition="in" filter="wipe(left)">
                                      <p:cBhvr>
                                        <p:cTn id="47" dur="500"/>
                                        <p:tgtEl>
                                          <p:spTgt spid="90214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02148">
                                            <p:txEl>
                                              <p:pRg st="1" end="1"/>
                                            </p:txEl>
                                          </p:spTgt>
                                        </p:tgtEl>
                                        <p:attrNameLst>
                                          <p:attrName>style.visibility</p:attrName>
                                        </p:attrNameLst>
                                      </p:cBhvr>
                                      <p:to>
                                        <p:strVal val="visible"/>
                                      </p:to>
                                    </p:set>
                                    <p:animEffect transition="in" filter="wipe(left)">
                                      <p:cBhvr>
                                        <p:cTn id="52" dur="500"/>
                                        <p:tgtEl>
                                          <p:spTgt spid="902148">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02148">
                                            <p:txEl>
                                              <p:pRg st="2" end="2"/>
                                            </p:txEl>
                                          </p:spTgt>
                                        </p:tgtEl>
                                        <p:attrNameLst>
                                          <p:attrName>style.visibility</p:attrName>
                                        </p:attrNameLst>
                                      </p:cBhvr>
                                      <p:to>
                                        <p:strVal val="visible"/>
                                      </p:to>
                                    </p:set>
                                    <p:animEffect transition="in" filter="wipe(left)">
                                      <p:cBhvr>
                                        <p:cTn id="57" dur="500"/>
                                        <p:tgtEl>
                                          <p:spTgt spid="902148">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902149">
                                            <p:txEl>
                                              <p:pRg st="0" end="0"/>
                                            </p:txEl>
                                          </p:spTgt>
                                        </p:tgtEl>
                                        <p:attrNameLst>
                                          <p:attrName>style.visibility</p:attrName>
                                        </p:attrNameLst>
                                      </p:cBhvr>
                                      <p:to>
                                        <p:strVal val="visible"/>
                                      </p:to>
                                    </p:set>
                                    <p:animEffect transition="in" filter="wipe(left)">
                                      <p:cBhvr>
                                        <p:cTn id="62" dur="500"/>
                                        <p:tgtEl>
                                          <p:spTgt spid="90214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902150">
                                            <p:txEl>
                                              <p:pRg st="0" end="0"/>
                                            </p:txEl>
                                          </p:spTgt>
                                        </p:tgtEl>
                                        <p:attrNameLst>
                                          <p:attrName>style.visibility</p:attrName>
                                        </p:attrNameLst>
                                      </p:cBhvr>
                                      <p:to>
                                        <p:strVal val="visible"/>
                                      </p:to>
                                    </p:set>
                                    <p:animEffect transition="in" filter="wipe(left)">
                                      <p:cBhvr>
                                        <p:cTn id="67" dur="500"/>
                                        <p:tgtEl>
                                          <p:spTgt spid="902150">
                                            <p:txEl>
                                              <p:pRg st="0" end="0"/>
                                            </p:txEl>
                                          </p:spTgt>
                                        </p:tgtEl>
                                      </p:cBhvr>
                                    </p:animEffect>
                                  </p:childTnLst>
                                </p:cTn>
                              </p:par>
                            </p:childTnLst>
                          </p:cTn>
                        </p:par>
                        <p:par>
                          <p:cTn id="68" fill="hold">
                            <p:stCondLst>
                              <p:cond delay="500"/>
                            </p:stCondLst>
                            <p:childTnLst>
                              <p:par>
                                <p:cTn id="69" presetID="22" presetClass="entr" presetSubtype="1" fill="hold" nodeType="afterEffect">
                                  <p:stCondLst>
                                    <p:cond delay="0"/>
                                  </p:stCondLst>
                                  <p:childTnLst>
                                    <p:set>
                                      <p:cBhvr>
                                        <p:cTn id="70" dur="1" fill="hold">
                                          <p:stCondLst>
                                            <p:cond delay="0"/>
                                          </p:stCondLst>
                                        </p:cTn>
                                        <p:tgtEl>
                                          <p:spTgt spid="902156"/>
                                        </p:tgtEl>
                                        <p:attrNameLst>
                                          <p:attrName>style.visibility</p:attrName>
                                        </p:attrNameLst>
                                      </p:cBhvr>
                                      <p:to>
                                        <p:strVal val="visible"/>
                                      </p:to>
                                    </p:set>
                                    <p:animEffect transition="in" filter="wipe(up)">
                                      <p:cBhvr>
                                        <p:cTn id="71" dur="500"/>
                                        <p:tgtEl>
                                          <p:spTgt spid="902156"/>
                                        </p:tgtEl>
                                      </p:cBhvr>
                                    </p:animEffect>
                                  </p:childTnLst>
                                </p:cTn>
                              </p:par>
                            </p:childTnLst>
                          </p:cTn>
                        </p:par>
                        <p:par>
                          <p:cTn id="72" fill="hold">
                            <p:stCondLst>
                              <p:cond delay="1000"/>
                            </p:stCondLst>
                            <p:childTnLst>
                              <p:par>
                                <p:cTn id="73" presetID="22" presetClass="entr" presetSubtype="1" fill="hold" nodeType="afterEffect">
                                  <p:stCondLst>
                                    <p:cond delay="0"/>
                                  </p:stCondLst>
                                  <p:childTnLst>
                                    <p:set>
                                      <p:cBhvr>
                                        <p:cTn id="74" dur="1" fill="hold">
                                          <p:stCondLst>
                                            <p:cond delay="0"/>
                                          </p:stCondLst>
                                        </p:cTn>
                                        <p:tgtEl>
                                          <p:spTgt spid="902157"/>
                                        </p:tgtEl>
                                        <p:attrNameLst>
                                          <p:attrName>style.visibility</p:attrName>
                                        </p:attrNameLst>
                                      </p:cBhvr>
                                      <p:to>
                                        <p:strVal val="visible"/>
                                      </p:to>
                                    </p:set>
                                    <p:animEffect transition="in" filter="wipe(up)">
                                      <p:cBhvr>
                                        <p:cTn id="75" dur="500"/>
                                        <p:tgtEl>
                                          <p:spTgt spid="90215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902150">
                                            <p:txEl>
                                              <p:pRg st="1" end="1"/>
                                            </p:txEl>
                                          </p:spTgt>
                                        </p:tgtEl>
                                        <p:attrNameLst>
                                          <p:attrName>style.visibility</p:attrName>
                                        </p:attrNameLst>
                                      </p:cBhvr>
                                      <p:to>
                                        <p:strVal val="visible"/>
                                      </p:to>
                                    </p:set>
                                    <p:animEffect transition="in" filter="wipe(left)">
                                      <p:cBhvr>
                                        <p:cTn id="80" dur="500"/>
                                        <p:tgtEl>
                                          <p:spTgt spid="902150">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902150">
                                            <p:txEl>
                                              <p:pRg st="2" end="2"/>
                                            </p:txEl>
                                          </p:spTgt>
                                        </p:tgtEl>
                                        <p:attrNameLst>
                                          <p:attrName>style.visibility</p:attrName>
                                        </p:attrNameLst>
                                      </p:cBhvr>
                                      <p:to>
                                        <p:strVal val="visible"/>
                                      </p:to>
                                    </p:set>
                                    <p:animEffect transition="in" filter="wipe(left)">
                                      <p:cBhvr>
                                        <p:cTn id="85" dur="500"/>
                                        <p:tgtEl>
                                          <p:spTgt spid="902150">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902150">
                                            <p:txEl>
                                              <p:pRg st="3" end="3"/>
                                            </p:txEl>
                                          </p:spTgt>
                                        </p:tgtEl>
                                        <p:attrNameLst>
                                          <p:attrName>style.visibility</p:attrName>
                                        </p:attrNameLst>
                                      </p:cBhvr>
                                      <p:to>
                                        <p:strVal val="visible"/>
                                      </p:to>
                                    </p:set>
                                    <p:animEffect transition="in" filter="wipe(left)">
                                      <p:cBhvr>
                                        <p:cTn id="90" dur="500"/>
                                        <p:tgtEl>
                                          <p:spTgt spid="902150">
                                            <p:txEl>
                                              <p:pRg st="3" end="3"/>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902150">
                                            <p:txEl>
                                              <p:pRg st="4" end="4"/>
                                            </p:txEl>
                                          </p:spTgt>
                                        </p:tgtEl>
                                        <p:attrNameLst>
                                          <p:attrName>style.visibility</p:attrName>
                                        </p:attrNameLst>
                                      </p:cBhvr>
                                      <p:to>
                                        <p:strVal val="visible"/>
                                      </p:to>
                                    </p:set>
                                    <p:animEffect transition="in" filter="wipe(left)">
                                      <p:cBhvr>
                                        <p:cTn id="95" dur="500"/>
                                        <p:tgtEl>
                                          <p:spTgt spid="902150">
                                            <p:txEl>
                                              <p:pRg st="4" end="4"/>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902179"/>
                                        </p:tgtEl>
                                        <p:attrNameLst>
                                          <p:attrName>style.visibility</p:attrName>
                                        </p:attrNameLst>
                                      </p:cBhvr>
                                      <p:to>
                                        <p:strVal val="visible"/>
                                      </p:to>
                                    </p:set>
                                    <p:animEffect transition="in" filter="wipe(left)">
                                      <p:cBhvr>
                                        <p:cTn id="100" dur="500"/>
                                        <p:tgtEl>
                                          <p:spTgt spid="902179"/>
                                        </p:tgtEl>
                                      </p:cBhvr>
                                    </p:animEffect>
                                  </p:childTnLst>
                                </p:cTn>
                              </p:par>
                            </p:childTnLst>
                          </p:cTn>
                        </p:par>
                        <p:par>
                          <p:cTn id="101" fill="hold">
                            <p:stCondLst>
                              <p:cond delay="500"/>
                            </p:stCondLst>
                            <p:childTnLst>
                              <p:par>
                                <p:cTn id="102" presetID="15" presetClass="entr" presetSubtype="0" fill="hold" nodeType="afterEffect">
                                  <p:stCondLst>
                                    <p:cond delay="0"/>
                                  </p:stCondLst>
                                  <p:childTnLst>
                                    <p:set>
                                      <p:cBhvr>
                                        <p:cTn id="103" dur="1" fill="hold">
                                          <p:stCondLst>
                                            <p:cond delay="0"/>
                                          </p:stCondLst>
                                        </p:cTn>
                                        <p:tgtEl>
                                          <p:spTgt spid="902174"/>
                                        </p:tgtEl>
                                        <p:attrNameLst>
                                          <p:attrName>style.visibility</p:attrName>
                                        </p:attrNameLst>
                                      </p:cBhvr>
                                      <p:to>
                                        <p:strVal val="visible"/>
                                      </p:to>
                                    </p:set>
                                    <p:anim calcmode="lin" valueType="num">
                                      <p:cBhvr>
                                        <p:cTn id="104" dur="1000" fill="hold"/>
                                        <p:tgtEl>
                                          <p:spTgt spid="902174"/>
                                        </p:tgtEl>
                                        <p:attrNameLst>
                                          <p:attrName>ppt_w</p:attrName>
                                        </p:attrNameLst>
                                      </p:cBhvr>
                                      <p:tavLst>
                                        <p:tav tm="0">
                                          <p:val>
                                            <p:fltVal val="0"/>
                                          </p:val>
                                        </p:tav>
                                        <p:tav tm="100000">
                                          <p:val>
                                            <p:strVal val="#ppt_w"/>
                                          </p:val>
                                        </p:tav>
                                      </p:tavLst>
                                    </p:anim>
                                    <p:anim calcmode="lin" valueType="num">
                                      <p:cBhvr>
                                        <p:cTn id="105" dur="1000" fill="hold"/>
                                        <p:tgtEl>
                                          <p:spTgt spid="902174"/>
                                        </p:tgtEl>
                                        <p:attrNameLst>
                                          <p:attrName>ppt_h</p:attrName>
                                        </p:attrNameLst>
                                      </p:cBhvr>
                                      <p:tavLst>
                                        <p:tav tm="0">
                                          <p:val>
                                            <p:fltVal val="0"/>
                                          </p:val>
                                        </p:tav>
                                        <p:tav tm="100000">
                                          <p:val>
                                            <p:strVal val="#ppt_h"/>
                                          </p:val>
                                        </p:tav>
                                      </p:tavLst>
                                    </p:anim>
                                    <p:anim calcmode="lin" valueType="num">
                                      <p:cBhvr>
                                        <p:cTn id="106" dur="1000" fill="hold"/>
                                        <p:tgtEl>
                                          <p:spTgt spid="902174"/>
                                        </p:tgtEl>
                                        <p:attrNameLst>
                                          <p:attrName>ppt_x</p:attrName>
                                        </p:attrNameLst>
                                      </p:cBhvr>
                                      <p:tavLst>
                                        <p:tav tm="0" fmla="#ppt_x+(cos(-2*pi*(1-$))*-#ppt_x-sin(-2*pi*(1-$))*(1-#ppt_y))*(1-$)">
                                          <p:val>
                                            <p:fltVal val="0"/>
                                          </p:val>
                                        </p:tav>
                                        <p:tav tm="100000">
                                          <p:val>
                                            <p:fltVal val="1"/>
                                          </p:val>
                                        </p:tav>
                                      </p:tavLst>
                                    </p:anim>
                                    <p:anim calcmode="lin" valueType="num">
                                      <p:cBhvr>
                                        <p:cTn id="107" dur="1000" fill="hold"/>
                                        <p:tgtEl>
                                          <p:spTgt spid="902174"/>
                                        </p:tgtEl>
                                        <p:attrNameLst>
                                          <p:attrName>ppt_y</p:attrName>
                                        </p:attrNameLst>
                                      </p:cBhvr>
                                      <p:tavLst>
                                        <p:tav tm="0" fmla="#ppt_y+(sin(-2*pi*(1-$))*-#ppt_x+cos(-2*pi*(1-$))*(1-#ppt_y))*(1-$)">
                                          <p:val>
                                            <p:fltVal val="0"/>
                                          </p:val>
                                        </p:tav>
                                        <p:tav tm="100000">
                                          <p:val>
                                            <p:fltVal val="1"/>
                                          </p:val>
                                        </p:tav>
                                      </p:tavLst>
                                    </p:anim>
                                  </p:childTnLst>
                                </p:cTn>
                              </p:par>
                            </p:childTnLst>
                          </p:cTn>
                        </p:par>
                        <p:par>
                          <p:cTn id="108" fill="hold">
                            <p:stCondLst>
                              <p:cond delay="1500"/>
                            </p:stCondLst>
                            <p:childTnLst>
                              <p:par>
                                <p:cTn id="109" presetID="22" presetClass="entr" presetSubtype="8" fill="hold" nodeType="afterEffect">
                                  <p:stCondLst>
                                    <p:cond delay="0"/>
                                  </p:stCondLst>
                                  <p:childTnLst>
                                    <p:set>
                                      <p:cBhvr>
                                        <p:cTn id="110" dur="1" fill="hold">
                                          <p:stCondLst>
                                            <p:cond delay="0"/>
                                          </p:stCondLst>
                                        </p:cTn>
                                        <p:tgtEl>
                                          <p:spTgt spid="902177"/>
                                        </p:tgtEl>
                                        <p:attrNameLst>
                                          <p:attrName>style.visibility</p:attrName>
                                        </p:attrNameLst>
                                      </p:cBhvr>
                                      <p:to>
                                        <p:strVal val="visible"/>
                                      </p:to>
                                    </p:set>
                                    <p:animEffect transition="in" filter="wipe(left)">
                                      <p:cBhvr>
                                        <p:cTn id="111" dur="500"/>
                                        <p:tgtEl>
                                          <p:spTgt spid="902177"/>
                                        </p:tgtEl>
                                      </p:cBhvr>
                                    </p:animEffect>
                                  </p:childTnLst>
                                </p:cTn>
                              </p:par>
                            </p:childTnLst>
                          </p:cTn>
                        </p:par>
                        <p:par>
                          <p:cTn id="112" fill="hold">
                            <p:stCondLst>
                              <p:cond delay="2000"/>
                            </p:stCondLst>
                            <p:childTnLst>
                              <p:par>
                                <p:cTn id="113" presetID="15" presetClass="entr" presetSubtype="0" fill="hold" nodeType="afterEffect">
                                  <p:stCondLst>
                                    <p:cond delay="0"/>
                                  </p:stCondLst>
                                  <p:childTnLst>
                                    <p:set>
                                      <p:cBhvr>
                                        <p:cTn id="114" dur="1" fill="hold">
                                          <p:stCondLst>
                                            <p:cond delay="0"/>
                                          </p:stCondLst>
                                        </p:cTn>
                                        <p:tgtEl>
                                          <p:spTgt spid="902173"/>
                                        </p:tgtEl>
                                        <p:attrNameLst>
                                          <p:attrName>style.visibility</p:attrName>
                                        </p:attrNameLst>
                                      </p:cBhvr>
                                      <p:to>
                                        <p:strVal val="visible"/>
                                      </p:to>
                                    </p:set>
                                    <p:anim calcmode="lin" valueType="num">
                                      <p:cBhvr>
                                        <p:cTn id="115" dur="1000" fill="hold"/>
                                        <p:tgtEl>
                                          <p:spTgt spid="902173"/>
                                        </p:tgtEl>
                                        <p:attrNameLst>
                                          <p:attrName>ppt_w</p:attrName>
                                        </p:attrNameLst>
                                      </p:cBhvr>
                                      <p:tavLst>
                                        <p:tav tm="0">
                                          <p:val>
                                            <p:fltVal val="0"/>
                                          </p:val>
                                        </p:tav>
                                        <p:tav tm="100000">
                                          <p:val>
                                            <p:strVal val="#ppt_w"/>
                                          </p:val>
                                        </p:tav>
                                      </p:tavLst>
                                    </p:anim>
                                    <p:anim calcmode="lin" valueType="num">
                                      <p:cBhvr>
                                        <p:cTn id="116" dur="1000" fill="hold"/>
                                        <p:tgtEl>
                                          <p:spTgt spid="902173"/>
                                        </p:tgtEl>
                                        <p:attrNameLst>
                                          <p:attrName>ppt_h</p:attrName>
                                        </p:attrNameLst>
                                      </p:cBhvr>
                                      <p:tavLst>
                                        <p:tav tm="0">
                                          <p:val>
                                            <p:fltVal val="0"/>
                                          </p:val>
                                        </p:tav>
                                        <p:tav tm="100000">
                                          <p:val>
                                            <p:strVal val="#ppt_h"/>
                                          </p:val>
                                        </p:tav>
                                      </p:tavLst>
                                    </p:anim>
                                    <p:anim calcmode="lin" valueType="num">
                                      <p:cBhvr>
                                        <p:cTn id="117" dur="1000" fill="hold"/>
                                        <p:tgtEl>
                                          <p:spTgt spid="902173"/>
                                        </p:tgtEl>
                                        <p:attrNameLst>
                                          <p:attrName>ppt_x</p:attrName>
                                        </p:attrNameLst>
                                      </p:cBhvr>
                                      <p:tavLst>
                                        <p:tav tm="0" fmla="#ppt_x+(cos(-2*pi*(1-$))*-#ppt_x-sin(-2*pi*(1-$))*(1-#ppt_y))*(1-$)">
                                          <p:val>
                                            <p:fltVal val="0"/>
                                          </p:val>
                                        </p:tav>
                                        <p:tav tm="100000">
                                          <p:val>
                                            <p:fltVal val="1"/>
                                          </p:val>
                                        </p:tav>
                                      </p:tavLst>
                                    </p:anim>
                                    <p:anim calcmode="lin" valueType="num">
                                      <p:cBhvr>
                                        <p:cTn id="118" dur="1000" fill="hold"/>
                                        <p:tgtEl>
                                          <p:spTgt spid="90217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nodeType="clickEffect">
                                  <p:stCondLst>
                                    <p:cond delay="0"/>
                                  </p:stCondLst>
                                  <p:childTnLst>
                                    <p:set>
                                      <p:cBhvr>
                                        <p:cTn id="122" dur="1" fill="hold">
                                          <p:stCondLst>
                                            <p:cond delay="0"/>
                                          </p:stCondLst>
                                        </p:cTn>
                                        <p:tgtEl>
                                          <p:spTgt spid="902153"/>
                                        </p:tgtEl>
                                        <p:attrNameLst>
                                          <p:attrName>style.visibility</p:attrName>
                                        </p:attrNameLst>
                                      </p:cBhvr>
                                      <p:to>
                                        <p:strVal val="visible"/>
                                      </p:to>
                                    </p:set>
                                    <p:animEffect transition="in" filter="fade">
                                      <p:cBhvr>
                                        <p:cTn id="123" dur="1000"/>
                                        <p:tgtEl>
                                          <p:spTgt spid="902153"/>
                                        </p:tgtEl>
                                      </p:cBhvr>
                                    </p:animEffect>
                                    <p:anim calcmode="lin" valueType="num">
                                      <p:cBhvr>
                                        <p:cTn id="124" dur="1000" fill="hold"/>
                                        <p:tgtEl>
                                          <p:spTgt spid="902153"/>
                                        </p:tgtEl>
                                        <p:attrNameLst>
                                          <p:attrName>ppt_x</p:attrName>
                                        </p:attrNameLst>
                                      </p:cBhvr>
                                      <p:tavLst>
                                        <p:tav tm="0">
                                          <p:val>
                                            <p:strVal val="#ppt_x"/>
                                          </p:val>
                                        </p:tav>
                                        <p:tav tm="100000">
                                          <p:val>
                                            <p:strVal val="#ppt_x"/>
                                          </p:val>
                                        </p:tav>
                                      </p:tavLst>
                                    </p:anim>
                                    <p:anim calcmode="lin" valueType="num">
                                      <p:cBhvr>
                                        <p:cTn id="125" dur="1000" fill="hold"/>
                                        <p:tgtEl>
                                          <p:spTgt spid="902153"/>
                                        </p:tgtEl>
                                        <p:attrNameLst>
                                          <p:attrName>ppt_y</p:attrName>
                                        </p:attrNameLst>
                                      </p:cBhvr>
                                      <p:tavLst>
                                        <p:tav tm="0">
                                          <p:val>
                                            <p:strVal val="#ppt_y-.1"/>
                                          </p:val>
                                        </p:tav>
                                        <p:tav tm="100000">
                                          <p:val>
                                            <p:strVal val="#ppt_y"/>
                                          </p:val>
                                        </p:tav>
                                      </p:tavLst>
                                    </p:anim>
                                  </p:childTnLst>
                                </p:cTn>
                              </p:par>
                            </p:childTnLst>
                          </p:cTn>
                        </p:par>
                        <p:par>
                          <p:cTn id="126" fill="hold">
                            <p:stCondLst>
                              <p:cond delay="1000"/>
                            </p:stCondLst>
                            <p:childTnLst>
                              <p:par>
                                <p:cTn id="127" presetID="22" presetClass="entr" presetSubtype="8" fill="hold" nodeType="afterEffect">
                                  <p:stCondLst>
                                    <p:cond delay="0"/>
                                  </p:stCondLst>
                                  <p:childTnLst>
                                    <p:set>
                                      <p:cBhvr>
                                        <p:cTn id="128" dur="1" fill="hold">
                                          <p:stCondLst>
                                            <p:cond delay="0"/>
                                          </p:stCondLst>
                                        </p:cTn>
                                        <p:tgtEl>
                                          <p:spTgt spid="902180"/>
                                        </p:tgtEl>
                                        <p:attrNameLst>
                                          <p:attrName>style.visibility</p:attrName>
                                        </p:attrNameLst>
                                      </p:cBhvr>
                                      <p:to>
                                        <p:strVal val="visible"/>
                                      </p:to>
                                    </p:set>
                                    <p:animEffect transition="in" filter="wipe(left)">
                                      <p:cBhvr>
                                        <p:cTn id="129" dur="500"/>
                                        <p:tgtEl>
                                          <p:spTgt spid="902180"/>
                                        </p:tgtEl>
                                      </p:cBhvr>
                                    </p:animEffect>
                                  </p:childTnLst>
                                </p:cTn>
                              </p:par>
                            </p:childTnLst>
                          </p:cTn>
                        </p:par>
                        <p:par>
                          <p:cTn id="130" fill="hold">
                            <p:stCondLst>
                              <p:cond delay="1500"/>
                            </p:stCondLst>
                            <p:childTnLst>
                              <p:par>
                                <p:cTn id="131" presetID="15" presetClass="entr" presetSubtype="0" fill="hold" nodeType="afterEffect">
                                  <p:stCondLst>
                                    <p:cond delay="0"/>
                                  </p:stCondLst>
                                  <p:childTnLst>
                                    <p:set>
                                      <p:cBhvr>
                                        <p:cTn id="132" dur="1" fill="hold">
                                          <p:stCondLst>
                                            <p:cond delay="0"/>
                                          </p:stCondLst>
                                        </p:cTn>
                                        <p:tgtEl>
                                          <p:spTgt spid="902172"/>
                                        </p:tgtEl>
                                        <p:attrNameLst>
                                          <p:attrName>style.visibility</p:attrName>
                                        </p:attrNameLst>
                                      </p:cBhvr>
                                      <p:to>
                                        <p:strVal val="visible"/>
                                      </p:to>
                                    </p:set>
                                    <p:anim calcmode="lin" valueType="num">
                                      <p:cBhvr>
                                        <p:cTn id="133" dur="1000" fill="hold"/>
                                        <p:tgtEl>
                                          <p:spTgt spid="902172"/>
                                        </p:tgtEl>
                                        <p:attrNameLst>
                                          <p:attrName>ppt_w</p:attrName>
                                        </p:attrNameLst>
                                      </p:cBhvr>
                                      <p:tavLst>
                                        <p:tav tm="0">
                                          <p:val>
                                            <p:fltVal val="0"/>
                                          </p:val>
                                        </p:tav>
                                        <p:tav tm="100000">
                                          <p:val>
                                            <p:strVal val="#ppt_w"/>
                                          </p:val>
                                        </p:tav>
                                      </p:tavLst>
                                    </p:anim>
                                    <p:anim calcmode="lin" valueType="num">
                                      <p:cBhvr>
                                        <p:cTn id="134" dur="1000" fill="hold"/>
                                        <p:tgtEl>
                                          <p:spTgt spid="902172"/>
                                        </p:tgtEl>
                                        <p:attrNameLst>
                                          <p:attrName>ppt_h</p:attrName>
                                        </p:attrNameLst>
                                      </p:cBhvr>
                                      <p:tavLst>
                                        <p:tav tm="0">
                                          <p:val>
                                            <p:fltVal val="0"/>
                                          </p:val>
                                        </p:tav>
                                        <p:tav tm="100000">
                                          <p:val>
                                            <p:strVal val="#ppt_h"/>
                                          </p:val>
                                        </p:tav>
                                      </p:tavLst>
                                    </p:anim>
                                    <p:anim calcmode="lin" valueType="num">
                                      <p:cBhvr>
                                        <p:cTn id="135" dur="1000" fill="hold"/>
                                        <p:tgtEl>
                                          <p:spTgt spid="902172"/>
                                        </p:tgtEl>
                                        <p:attrNameLst>
                                          <p:attrName>ppt_x</p:attrName>
                                        </p:attrNameLst>
                                      </p:cBhvr>
                                      <p:tavLst>
                                        <p:tav tm="0" fmla="#ppt_x+(cos(-2*pi*(1-$))*-#ppt_x-sin(-2*pi*(1-$))*(1-#ppt_y))*(1-$)">
                                          <p:val>
                                            <p:fltVal val="0"/>
                                          </p:val>
                                        </p:tav>
                                        <p:tav tm="100000">
                                          <p:val>
                                            <p:fltVal val="1"/>
                                          </p:val>
                                        </p:tav>
                                      </p:tavLst>
                                    </p:anim>
                                    <p:anim calcmode="lin" valueType="num">
                                      <p:cBhvr>
                                        <p:cTn id="136" dur="1000" fill="hold"/>
                                        <p:tgtEl>
                                          <p:spTgt spid="902172"/>
                                        </p:tgtEl>
                                        <p:attrNameLst>
                                          <p:attrName>ppt_y</p:attrName>
                                        </p:attrNameLst>
                                      </p:cBhvr>
                                      <p:tavLst>
                                        <p:tav tm="0" fmla="#ppt_y+(sin(-2*pi*(1-$))*-#ppt_x+cos(-2*pi*(1-$))*(1-#ppt_y))*(1-$)">
                                          <p:val>
                                            <p:fltVal val="0"/>
                                          </p:val>
                                        </p:tav>
                                        <p:tav tm="100000">
                                          <p:val>
                                            <p:fltVal val="1"/>
                                          </p:val>
                                        </p:tav>
                                      </p:tavLst>
                                    </p:anim>
                                  </p:childTnLst>
                                </p:cTn>
                              </p:par>
                            </p:childTnLst>
                          </p:cTn>
                        </p:par>
                        <p:par>
                          <p:cTn id="137" fill="hold">
                            <p:stCondLst>
                              <p:cond delay="2500"/>
                            </p:stCondLst>
                            <p:childTnLst>
                              <p:par>
                                <p:cTn id="138" presetID="22" presetClass="entr" presetSubtype="1" fill="hold" nodeType="afterEffect">
                                  <p:stCondLst>
                                    <p:cond delay="0"/>
                                  </p:stCondLst>
                                  <p:childTnLst>
                                    <p:set>
                                      <p:cBhvr>
                                        <p:cTn id="139" dur="1" fill="hold">
                                          <p:stCondLst>
                                            <p:cond delay="0"/>
                                          </p:stCondLst>
                                        </p:cTn>
                                        <p:tgtEl>
                                          <p:spTgt spid="902178"/>
                                        </p:tgtEl>
                                        <p:attrNameLst>
                                          <p:attrName>style.visibility</p:attrName>
                                        </p:attrNameLst>
                                      </p:cBhvr>
                                      <p:to>
                                        <p:strVal val="visible"/>
                                      </p:to>
                                    </p:set>
                                    <p:animEffect transition="in" filter="wipe(up)">
                                      <p:cBhvr>
                                        <p:cTn id="140" dur="500"/>
                                        <p:tgtEl>
                                          <p:spTgt spid="902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2146" grpId="0" autoUpdateAnimBg="0"/>
      <p:bldP spid="902147" grpId="0" autoUpdateAnimBg="0" build="p"/>
      <p:bldP spid="902148" grpId="0" autoUpdateAnimBg="0" build="p"/>
      <p:bldP spid="902149" grpId="0" autoUpdateAnimBg="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fld id="{01D06F86-3335-4F38-B28B-8CBA0643D8D1}" type="slidenum">
              <a:rPr lang="zh-CN" altLang="en-US" sz="1200" smtClean="0">
                <a:latin typeface="Garamond" panose="02020404030301010803" pitchFamily="18" charset="0"/>
              </a:rPr>
            </a:fld>
            <a:endParaRPr lang="en-US" altLang="zh-CN" sz="1200" dirty="0">
              <a:latin typeface="Garamond" panose="02020404030301010803" pitchFamily="18" charset="0"/>
            </a:endParaRPr>
          </a:p>
        </p:txBody>
      </p:sp>
      <p:sp>
        <p:nvSpPr>
          <p:cNvPr id="5123" name="Text Box 6"/>
          <p:cNvSpPr txBox="1">
            <a:spLocks noChangeArrowheads="1"/>
          </p:cNvSpPr>
          <p:nvPr/>
        </p:nvSpPr>
        <p:spPr bwMode="auto">
          <a:xfrm>
            <a:off x="1857991" y="533400"/>
            <a:ext cx="538734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a:spcBef>
                <a:spcPct val="50000"/>
              </a:spcBef>
            </a:pPr>
            <a:r>
              <a:rPr kumimoji="1" lang="zh-CN" altLang="en-US" sz="4800" b="1" dirty="0">
                <a:solidFill>
                  <a:srgbClr val="FF0000"/>
                </a:solidFill>
                <a:latin typeface="+mj-ea"/>
                <a:ea typeface="+mj-ea"/>
              </a:rPr>
              <a:t>第四章 土的压缩性</a:t>
            </a:r>
            <a:endParaRPr kumimoji="1" lang="zh-CN" altLang="en-US" sz="4800" b="1" dirty="0">
              <a:solidFill>
                <a:srgbClr val="FF0000"/>
              </a:solidFill>
              <a:latin typeface="+mj-ea"/>
              <a:ea typeface="+mj-ea"/>
            </a:endParaRPr>
          </a:p>
        </p:txBody>
      </p:sp>
      <p:sp>
        <p:nvSpPr>
          <p:cNvPr id="5124" name="Text Box 9"/>
          <p:cNvSpPr txBox="1">
            <a:spLocks noChangeArrowheads="1"/>
          </p:cNvSpPr>
          <p:nvPr/>
        </p:nvSpPr>
        <p:spPr bwMode="auto">
          <a:xfrm>
            <a:off x="838200" y="1905000"/>
            <a:ext cx="7239000"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600" b="1" dirty="0">
                <a:solidFill>
                  <a:schemeClr val="bg1"/>
                </a:solidFill>
                <a:latin typeface="Times New Roman" panose="02020603050405020304" pitchFamily="18" charset="0"/>
                <a:ea typeface="+mn-ea"/>
                <a:cs typeface="Times New Roman" panose="02020603050405020304" pitchFamily="18" charset="0"/>
              </a:rPr>
              <a:t>§ 4.1 </a:t>
            </a:r>
            <a:r>
              <a:rPr lang="zh-CN" altLang="en-US" sz="3600" b="1" dirty="0">
                <a:solidFill>
                  <a:schemeClr val="bg1"/>
                </a:solidFill>
                <a:latin typeface="Times New Roman" panose="02020603050405020304" pitchFamily="18" charset="0"/>
                <a:ea typeface="+mn-ea"/>
                <a:cs typeface="Times New Roman" panose="02020603050405020304" pitchFamily="18" charset="0"/>
              </a:rPr>
              <a:t>概述</a:t>
            </a:r>
            <a:endParaRPr lang="en-US" altLang="zh-CN" sz="3600" b="1" dirty="0">
              <a:solidFill>
                <a:schemeClr val="bg1"/>
              </a:solidFill>
              <a:latin typeface="Times New Roman" panose="02020603050405020304" pitchFamily="18" charset="0"/>
              <a:ea typeface="+mn-ea"/>
              <a:cs typeface="Times New Roman" panose="02020603050405020304" pitchFamily="18" charset="0"/>
            </a:endParaRPr>
          </a:p>
          <a:p>
            <a:pPr>
              <a:spcBef>
                <a:spcPct val="50000"/>
              </a:spcBef>
            </a:pPr>
            <a:r>
              <a:rPr lang="en-US" altLang="zh-CN" sz="3600" b="1" dirty="0">
                <a:solidFill>
                  <a:schemeClr val="bg1"/>
                </a:solidFill>
                <a:latin typeface="Times New Roman" panose="02020603050405020304" pitchFamily="18" charset="0"/>
                <a:ea typeface="+mn-ea"/>
                <a:cs typeface="Times New Roman" panose="02020603050405020304" pitchFamily="18" charset="0"/>
              </a:rPr>
              <a:t>§ 4.2 </a:t>
            </a:r>
            <a:r>
              <a:rPr lang="zh-CN" altLang="en-US" sz="3600" b="1" dirty="0">
                <a:solidFill>
                  <a:schemeClr val="bg1"/>
                </a:solidFill>
                <a:latin typeface="Times New Roman" panose="02020603050405020304" pitchFamily="18" charset="0"/>
                <a:ea typeface="+mn-ea"/>
                <a:cs typeface="Times New Roman" panose="02020603050405020304" pitchFamily="18" charset="0"/>
              </a:rPr>
              <a:t>固结试验及压缩性指标</a:t>
            </a:r>
            <a:endParaRPr lang="en-US" altLang="zh-CN" sz="3600" b="1" dirty="0">
              <a:solidFill>
                <a:schemeClr val="bg1"/>
              </a:solidFill>
              <a:latin typeface="Times New Roman" panose="02020603050405020304" pitchFamily="18" charset="0"/>
              <a:ea typeface="+mn-ea"/>
              <a:cs typeface="Times New Roman" panose="02020603050405020304" pitchFamily="18" charset="0"/>
            </a:endParaRPr>
          </a:p>
          <a:p>
            <a:pPr>
              <a:spcBef>
                <a:spcPct val="50000"/>
              </a:spcBef>
            </a:pPr>
            <a:r>
              <a:rPr lang="en-US" altLang="zh-CN" sz="3600" b="1" dirty="0">
                <a:solidFill>
                  <a:schemeClr val="bg1"/>
                </a:solidFill>
                <a:latin typeface="Times New Roman" panose="02020603050405020304" pitchFamily="18" charset="0"/>
                <a:ea typeface="+mn-ea"/>
                <a:cs typeface="Times New Roman" panose="02020603050405020304" pitchFamily="18" charset="0"/>
              </a:rPr>
              <a:t>§ 4.3 </a:t>
            </a:r>
            <a:r>
              <a:rPr lang="zh-CN" altLang="en-US" sz="3600" b="1" dirty="0">
                <a:solidFill>
                  <a:schemeClr val="bg1"/>
                </a:solidFill>
                <a:latin typeface="Times New Roman" panose="02020603050405020304" pitchFamily="18" charset="0"/>
                <a:ea typeface="+mn-ea"/>
                <a:cs typeface="Times New Roman" panose="02020603050405020304" pitchFamily="18" charset="0"/>
              </a:rPr>
              <a:t>应力历史对压缩性的影响</a:t>
            </a:r>
            <a:endParaRPr lang="en-US" altLang="zh-CN" sz="3600" b="1" dirty="0">
              <a:solidFill>
                <a:schemeClr val="bg1"/>
              </a:solidFill>
              <a:latin typeface="Times New Roman" panose="02020603050405020304" pitchFamily="18" charset="0"/>
              <a:ea typeface="+mn-ea"/>
              <a:cs typeface="Times New Roman" panose="02020603050405020304" pitchFamily="18" charset="0"/>
            </a:endParaRPr>
          </a:p>
          <a:p>
            <a:pPr>
              <a:spcBef>
                <a:spcPct val="50000"/>
              </a:spcBef>
            </a:pPr>
            <a:r>
              <a:rPr lang="en-US" altLang="zh-CN" sz="3600" b="1" dirty="0">
                <a:latin typeface="Times New Roman" panose="02020603050405020304" pitchFamily="18" charset="0"/>
                <a:ea typeface="+mn-ea"/>
                <a:cs typeface="Times New Roman" panose="02020603050405020304" pitchFamily="18" charset="0"/>
              </a:rPr>
              <a:t>§ 4.4 </a:t>
            </a:r>
            <a:r>
              <a:rPr lang="zh-CN" altLang="en-US" sz="3600" b="1" dirty="0">
                <a:latin typeface="Times New Roman" panose="02020603050405020304" pitchFamily="18" charset="0"/>
                <a:ea typeface="+mn-ea"/>
                <a:cs typeface="Times New Roman" panose="02020603050405020304" pitchFamily="18" charset="0"/>
              </a:rPr>
              <a:t>土的变形模量</a:t>
            </a:r>
            <a:endParaRPr lang="en-US" altLang="zh-CN" sz="3600" b="1" dirty="0">
              <a:latin typeface="Times New Roman" panose="02020603050405020304" pitchFamily="18" charset="0"/>
              <a:ea typeface="+mn-ea"/>
              <a:cs typeface="Times New Roman" panose="02020603050405020304" pitchFamily="18" charset="0"/>
            </a:endParaRPr>
          </a:p>
          <a:p>
            <a:pPr>
              <a:spcBef>
                <a:spcPct val="50000"/>
              </a:spcBef>
            </a:pPr>
            <a:r>
              <a:rPr lang="en-US" altLang="zh-CN" sz="3600" b="1" dirty="0">
                <a:solidFill>
                  <a:schemeClr val="bg1"/>
                </a:solidFill>
                <a:latin typeface="Times New Roman" panose="02020603050405020304" pitchFamily="18" charset="0"/>
                <a:ea typeface="+mn-ea"/>
                <a:cs typeface="Times New Roman" panose="02020603050405020304" pitchFamily="18" charset="0"/>
              </a:rPr>
              <a:t>§ 4.5 </a:t>
            </a:r>
            <a:r>
              <a:rPr lang="zh-CN" altLang="en-US" sz="3600" b="1" dirty="0">
                <a:solidFill>
                  <a:schemeClr val="bg1"/>
                </a:solidFill>
                <a:latin typeface="Times New Roman" panose="02020603050405020304" pitchFamily="18" charset="0"/>
                <a:ea typeface="+mn-ea"/>
                <a:cs typeface="Times New Roman" panose="02020603050405020304" pitchFamily="18" charset="0"/>
              </a:rPr>
              <a:t>土的</a:t>
            </a:r>
            <a:r>
              <a:rPr lang="zh-CN" altLang="en-US" sz="3600" b="1" dirty="0" smtClean="0">
                <a:solidFill>
                  <a:schemeClr val="bg1"/>
                </a:solidFill>
                <a:latin typeface="Times New Roman" panose="02020603050405020304" pitchFamily="18" charset="0"/>
                <a:ea typeface="+mn-ea"/>
                <a:cs typeface="Times New Roman" panose="02020603050405020304" pitchFamily="18" charset="0"/>
              </a:rPr>
              <a:t>弹性模量</a:t>
            </a:r>
            <a:endParaRPr lang="en-US" altLang="zh-CN" sz="3600" b="1" dirty="0">
              <a:solidFill>
                <a:schemeClr val="bg1"/>
              </a:solidFill>
              <a:latin typeface="Times New Roman" panose="02020603050405020304" pitchFamily="18" charset="0"/>
              <a:ea typeface="+mn-ea"/>
              <a:cs typeface="Times New Roman" panose="02020603050405020304" pitchFamily="18" charset="0"/>
            </a:endParaRPr>
          </a:p>
        </p:txBody>
      </p:sp>
      <p:sp>
        <p:nvSpPr>
          <p:cNvPr id="2" name="文本框 1"/>
          <p:cNvSpPr txBox="1"/>
          <p:nvPr/>
        </p:nvSpPr>
        <p:spPr>
          <a:xfrm>
            <a:off x="5105400" y="3865775"/>
            <a:ext cx="3886200" cy="1879232"/>
          </a:xfrm>
          <a:prstGeom prst="rect">
            <a:avLst/>
          </a:prstGeom>
          <a:noFill/>
        </p:spPr>
        <p:txBody>
          <a:bodyPr wrap="square" rtlCol="0">
            <a:spAutoFit/>
          </a:bodyPr>
          <a:lstStyle/>
          <a:p>
            <a:pPr>
              <a:lnSpc>
                <a:spcPct val="150000"/>
              </a:lnSpc>
            </a:pPr>
            <a:r>
              <a:rPr lang="en-US" altLang="zh-CN" b="1" dirty="0" smtClean="0"/>
              <a:t>1.</a:t>
            </a:r>
            <a:r>
              <a:rPr lang="zh-CN" altLang="en-US" b="1" dirty="0" smtClean="0"/>
              <a:t>浅层平板载荷试验及变形模量</a:t>
            </a:r>
            <a:endParaRPr lang="en-US" altLang="zh-CN" b="1" dirty="0" smtClean="0"/>
          </a:p>
          <a:p>
            <a:pPr>
              <a:lnSpc>
                <a:spcPct val="150000"/>
              </a:lnSpc>
            </a:pPr>
            <a:r>
              <a:rPr lang="en-US" altLang="zh-CN" b="1" dirty="0" smtClean="0"/>
              <a:t>2.</a:t>
            </a:r>
            <a:r>
              <a:rPr lang="zh-CN" altLang="en-US" b="1" dirty="0" smtClean="0"/>
              <a:t>深层</a:t>
            </a:r>
            <a:r>
              <a:rPr lang="zh-CN" altLang="en-US" b="1" dirty="0"/>
              <a:t>平板载荷试验及变形模量</a:t>
            </a:r>
            <a:endParaRPr lang="en-US" altLang="zh-CN" b="1" dirty="0"/>
          </a:p>
          <a:p>
            <a:pPr>
              <a:lnSpc>
                <a:spcPct val="150000"/>
              </a:lnSpc>
            </a:pPr>
            <a:r>
              <a:rPr lang="en-US" altLang="zh-CN" b="1" dirty="0" smtClean="0"/>
              <a:t>3.</a:t>
            </a:r>
            <a:r>
              <a:rPr lang="zh-CN" altLang="en-US" b="1" dirty="0" smtClean="0"/>
              <a:t>旁压试验及变形模量</a:t>
            </a:r>
            <a:endParaRPr lang="en-US" altLang="zh-CN" b="1" dirty="0" smtClean="0"/>
          </a:p>
          <a:p>
            <a:pPr>
              <a:lnSpc>
                <a:spcPct val="150000"/>
              </a:lnSpc>
            </a:pPr>
            <a:r>
              <a:rPr lang="en-US" altLang="zh-CN" b="1" dirty="0" smtClean="0"/>
              <a:t>4.</a:t>
            </a:r>
            <a:r>
              <a:rPr lang="zh-CN" altLang="en-US" b="1" dirty="0" smtClean="0"/>
              <a:t>变形模量与压缩模量的关系</a:t>
            </a:r>
            <a:endParaRPr lang="zh-CN" altLang="en-US" b="1" dirty="0"/>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28"/>
          <p:cNvSpPr txBox="1">
            <a:spLocks noChangeArrowheads="1"/>
          </p:cNvSpPr>
          <p:nvPr/>
        </p:nvSpPr>
        <p:spPr bwMode="auto">
          <a:xfrm>
            <a:off x="3352800" y="636101"/>
            <a:ext cx="2163761" cy="457200"/>
          </a:xfrm>
          <a:prstGeom prst="rect">
            <a:avLst/>
          </a:prstGeom>
          <a:solidFill>
            <a:srgbClr val="FFC000"/>
          </a:solidFill>
          <a:ln>
            <a:noFill/>
          </a:ln>
        </p:spPr>
        <p:txBody>
          <a:bodyPr wrap="squar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dirty="0" smtClean="0"/>
              <a:t>现场</a:t>
            </a:r>
            <a:r>
              <a:rPr lang="zh-CN" altLang="en-US" sz="2400" dirty="0"/>
              <a:t>载荷试验</a:t>
            </a:r>
            <a:endParaRPr lang="zh-CN" altLang="en-US" sz="2400" dirty="0"/>
          </a:p>
        </p:txBody>
      </p:sp>
      <p:sp>
        <p:nvSpPr>
          <p:cNvPr id="41990" name="Rectangle 6"/>
          <p:cNvSpPr>
            <a:spLocks noChangeArrowheads="1"/>
          </p:cNvSpPr>
          <p:nvPr/>
        </p:nvSpPr>
        <p:spPr bwMode="auto">
          <a:xfrm>
            <a:off x="0" y="-2691"/>
            <a:ext cx="3124200"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a:solidFill>
                  <a:srgbClr val="FF3300"/>
                </a:solidFill>
                <a:latin typeface="Times New Roman" panose="02020603050405020304" pitchFamily="18" charset="0"/>
                <a:ea typeface="+mj-ea"/>
                <a:cs typeface="Times New Roman" panose="02020603050405020304" pitchFamily="18" charset="0"/>
              </a:rPr>
              <a:t>§4</a:t>
            </a:r>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.4</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土的变形模量</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
        <p:nvSpPr>
          <p:cNvPr id="41992" name="Text Box 11"/>
          <p:cNvSpPr txBox="1">
            <a:spLocks noChangeArrowheads="1"/>
          </p:cNvSpPr>
          <p:nvPr/>
        </p:nvSpPr>
        <p:spPr bwMode="auto">
          <a:xfrm>
            <a:off x="533400" y="1328623"/>
            <a:ext cx="3775393" cy="9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dirty="0">
                <a:latin typeface="Times New Roman" panose="02020603050405020304" pitchFamily="18" charset="0"/>
                <a:ea typeface="+mn-ea"/>
                <a:cs typeface="Times New Roman" panose="02020603050405020304" pitchFamily="18" charset="0"/>
              </a:rPr>
              <a:t>目的：</a:t>
            </a:r>
            <a:r>
              <a:rPr lang="en-US" altLang="zh-CN" dirty="0">
                <a:latin typeface="Times New Roman" panose="02020603050405020304" pitchFamily="18" charset="0"/>
                <a:ea typeface="+mn-ea"/>
                <a:cs typeface="Times New Roman" panose="02020603050405020304" pitchFamily="18" charset="0"/>
              </a:rPr>
              <a:t>1. </a:t>
            </a:r>
            <a:r>
              <a:rPr lang="zh-CN" altLang="en-US" dirty="0">
                <a:latin typeface="Times New Roman" panose="02020603050405020304" pitchFamily="18" charset="0"/>
                <a:ea typeface="+mn-ea"/>
                <a:cs typeface="Times New Roman" panose="02020603050405020304" pitchFamily="18" charset="0"/>
              </a:rPr>
              <a:t>测试地基承载力；</a:t>
            </a:r>
            <a:endParaRPr lang="zh-CN" altLang="en-US" dirty="0">
              <a:latin typeface="Times New Roman" panose="02020603050405020304" pitchFamily="18" charset="0"/>
              <a:ea typeface="+mn-ea"/>
              <a:cs typeface="Times New Roman" panose="02020603050405020304" pitchFamily="18" charset="0"/>
            </a:endParaRPr>
          </a:p>
          <a:p>
            <a:pPr>
              <a:lnSpc>
                <a:spcPct val="150000"/>
              </a:lnSpc>
            </a:pPr>
            <a:r>
              <a:rPr lang="zh-CN" altLang="en-US" dirty="0">
                <a:latin typeface="Times New Roman" panose="02020603050405020304" pitchFamily="18" charset="0"/>
                <a:ea typeface="+mn-ea"/>
                <a:cs typeface="Times New Roman" panose="02020603050405020304" pitchFamily="18" charset="0"/>
              </a:rPr>
              <a:t>      </a:t>
            </a:r>
            <a:r>
              <a:rPr lang="zh-CN" altLang="en-US" dirty="0" smtClean="0">
                <a:latin typeface="Times New Roman" panose="02020603050405020304" pitchFamily="18" charset="0"/>
                <a:ea typeface="+mn-ea"/>
                <a:cs typeface="Times New Roman" panose="02020603050405020304" pitchFamily="18" charset="0"/>
              </a:rPr>
              <a:t>      </a:t>
            </a:r>
            <a:r>
              <a:rPr lang="en-US" altLang="zh-CN" dirty="0" smtClean="0">
                <a:latin typeface="Times New Roman" panose="02020603050405020304" pitchFamily="18" charset="0"/>
                <a:ea typeface="+mn-ea"/>
                <a:cs typeface="Times New Roman" panose="02020603050405020304" pitchFamily="18" charset="0"/>
              </a:rPr>
              <a:t>2</a:t>
            </a:r>
            <a:r>
              <a:rPr lang="en-US" altLang="zh-CN" dirty="0">
                <a:latin typeface="Times New Roman" panose="02020603050405020304" pitchFamily="18" charset="0"/>
                <a:ea typeface="+mn-ea"/>
                <a:cs typeface="Times New Roman" panose="02020603050405020304" pitchFamily="18" charset="0"/>
              </a:rPr>
              <a:t>. </a:t>
            </a:r>
            <a:r>
              <a:rPr lang="zh-CN" altLang="en-US" dirty="0">
                <a:latin typeface="Times New Roman" panose="02020603050405020304" pitchFamily="18" charset="0"/>
                <a:ea typeface="+mn-ea"/>
                <a:cs typeface="Times New Roman" panose="02020603050405020304" pitchFamily="18" charset="0"/>
              </a:rPr>
              <a:t>测试地基土变形</a:t>
            </a:r>
            <a:r>
              <a:rPr lang="zh-CN" altLang="en-US" dirty="0" smtClean="0">
                <a:latin typeface="Times New Roman" panose="02020603050405020304" pitchFamily="18" charset="0"/>
                <a:ea typeface="+mn-ea"/>
                <a:cs typeface="Times New Roman" panose="02020603050405020304" pitchFamily="18" charset="0"/>
              </a:rPr>
              <a:t>模量。</a:t>
            </a:r>
            <a:endParaRPr lang="zh-CN" altLang="en-US" dirty="0">
              <a:latin typeface="Times New Roman" panose="02020603050405020304" pitchFamily="18" charset="0"/>
              <a:ea typeface="+mn-ea"/>
              <a:cs typeface="Times New Roman" panose="02020603050405020304" pitchFamily="18" charset="0"/>
            </a:endParaRPr>
          </a:p>
        </p:txBody>
      </p:sp>
      <p:sp>
        <p:nvSpPr>
          <p:cNvPr id="41994" name="Text Box 13"/>
          <p:cNvSpPr txBox="1">
            <a:spLocks noChangeArrowheads="1"/>
          </p:cNvSpPr>
          <p:nvPr/>
        </p:nvSpPr>
        <p:spPr bwMode="auto">
          <a:xfrm>
            <a:off x="4800600" y="1283249"/>
            <a:ext cx="4009431" cy="9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dirty="0">
                <a:latin typeface="Times New Roman" panose="02020603050405020304" pitchFamily="18" charset="0"/>
                <a:ea typeface="+mn-ea"/>
                <a:cs typeface="Times New Roman" panose="02020603050405020304" pitchFamily="18" charset="0"/>
              </a:rPr>
              <a:t>观测：</a:t>
            </a:r>
            <a:r>
              <a:rPr lang="en-US" altLang="zh-CN" dirty="0">
                <a:latin typeface="Times New Roman" panose="02020603050405020304" pitchFamily="18" charset="0"/>
                <a:ea typeface="+mn-ea"/>
                <a:cs typeface="Times New Roman" panose="02020603050405020304" pitchFamily="18" charset="0"/>
              </a:rPr>
              <a:t>1.</a:t>
            </a:r>
            <a:r>
              <a:rPr lang="zh-CN" altLang="en-US" dirty="0">
                <a:latin typeface="Times New Roman" panose="02020603050405020304" pitchFamily="18" charset="0"/>
                <a:ea typeface="+mn-ea"/>
                <a:cs typeface="Times New Roman" panose="02020603050405020304" pitchFamily="18" charset="0"/>
              </a:rPr>
              <a:t>时间间隔 </a:t>
            </a:r>
            <a:r>
              <a:rPr lang="en-US" altLang="zh-CN" dirty="0">
                <a:latin typeface="Times New Roman" panose="02020603050405020304" pitchFamily="18" charset="0"/>
                <a:ea typeface="+mn-ea"/>
                <a:cs typeface="Times New Roman" panose="02020603050405020304" pitchFamily="18" charset="0"/>
              </a:rPr>
              <a:t>(</a:t>
            </a:r>
            <a:r>
              <a:rPr lang="en-US" altLang="zh-CN" dirty="0" smtClean="0">
                <a:latin typeface="Times New Roman" panose="02020603050405020304" pitchFamily="18" charset="0"/>
                <a:ea typeface="+mn-ea"/>
                <a:cs typeface="Times New Roman" panose="02020603050405020304" pitchFamily="18" charset="0"/>
              </a:rPr>
              <a:t>p.130)</a:t>
            </a:r>
            <a:endParaRPr lang="en-US" altLang="zh-CN" dirty="0">
              <a:latin typeface="Times New Roman" panose="02020603050405020304" pitchFamily="18" charset="0"/>
              <a:ea typeface="+mn-ea"/>
              <a:cs typeface="Times New Roman" panose="02020603050405020304" pitchFamily="18" charset="0"/>
            </a:endParaRPr>
          </a:p>
          <a:p>
            <a:pPr>
              <a:lnSpc>
                <a:spcPct val="150000"/>
              </a:lnSpc>
            </a:pPr>
            <a:r>
              <a:rPr lang="zh-CN" altLang="en-US" dirty="0">
                <a:latin typeface="Times New Roman" panose="02020603050405020304" pitchFamily="18" charset="0"/>
                <a:ea typeface="+mn-ea"/>
                <a:cs typeface="Times New Roman" panose="02020603050405020304" pitchFamily="18" charset="0"/>
              </a:rPr>
              <a:t>      </a:t>
            </a:r>
            <a:r>
              <a:rPr lang="zh-CN" altLang="en-US" dirty="0" smtClean="0">
                <a:latin typeface="Times New Roman" panose="02020603050405020304" pitchFamily="18" charset="0"/>
                <a:ea typeface="+mn-ea"/>
                <a:cs typeface="Times New Roman" panose="02020603050405020304" pitchFamily="18" charset="0"/>
              </a:rPr>
              <a:t>      </a:t>
            </a:r>
            <a:r>
              <a:rPr lang="en-US" altLang="zh-CN" dirty="0" smtClean="0">
                <a:latin typeface="Times New Roman" panose="02020603050405020304" pitchFamily="18" charset="0"/>
                <a:ea typeface="+mn-ea"/>
                <a:cs typeface="Times New Roman" panose="02020603050405020304" pitchFamily="18" charset="0"/>
              </a:rPr>
              <a:t>2</a:t>
            </a:r>
            <a:r>
              <a:rPr lang="en-US" altLang="zh-CN" dirty="0">
                <a:latin typeface="Times New Roman" panose="02020603050405020304" pitchFamily="18" charset="0"/>
                <a:ea typeface="+mn-ea"/>
                <a:cs typeface="Times New Roman" panose="02020603050405020304" pitchFamily="18" charset="0"/>
              </a:rPr>
              <a:t>.</a:t>
            </a:r>
            <a:r>
              <a:rPr lang="zh-CN" altLang="en-US" dirty="0">
                <a:latin typeface="Times New Roman" panose="02020603050405020304" pitchFamily="18" charset="0"/>
                <a:ea typeface="+mn-ea"/>
                <a:cs typeface="Times New Roman" panose="02020603050405020304" pitchFamily="18" charset="0"/>
              </a:rPr>
              <a:t>终止加载判别标准 </a:t>
            </a:r>
            <a:r>
              <a:rPr lang="en-US" altLang="zh-CN" dirty="0">
                <a:latin typeface="Times New Roman" panose="02020603050405020304" pitchFamily="18" charset="0"/>
                <a:ea typeface="+mn-ea"/>
                <a:cs typeface="Times New Roman" panose="02020603050405020304" pitchFamily="18" charset="0"/>
              </a:rPr>
              <a:t>(</a:t>
            </a:r>
            <a:r>
              <a:rPr lang="en-US" altLang="zh-CN" dirty="0" smtClean="0">
                <a:latin typeface="Times New Roman" panose="02020603050405020304" pitchFamily="18" charset="0"/>
                <a:ea typeface="+mn-ea"/>
                <a:cs typeface="Times New Roman" panose="02020603050405020304" pitchFamily="18" charset="0"/>
              </a:rPr>
              <a:t>p.130)</a:t>
            </a:r>
            <a:endParaRPr lang="en-US" altLang="zh-CN" dirty="0">
              <a:latin typeface="Times New Roman" panose="02020603050405020304" pitchFamily="18" charset="0"/>
              <a:ea typeface="+mn-ea"/>
              <a:cs typeface="Times New Roman" panose="02020603050405020304" pitchFamily="18" charset="0"/>
            </a:endParaRPr>
          </a:p>
        </p:txBody>
      </p:sp>
      <p:pic>
        <p:nvPicPr>
          <p:cNvPr id="13" name="Picture 3" descr="4-8"/>
          <p:cNvPicPr>
            <a:picLocks noChangeAspect="1" noChangeArrowheads="1"/>
          </p:cNvPicPr>
          <p:nvPr/>
        </p:nvPicPr>
        <p:blipFill>
          <a:blip r:embed="rId1">
            <a:extLst>
              <a:ext uri="{28A0092B-C50C-407E-A947-70E740481C1C}">
                <a14:useLocalDpi xmlns:a14="http://schemas.microsoft.com/office/drawing/2010/main" val="0"/>
              </a:ext>
            </a:extLst>
          </a:blip>
          <a:srcRect l="6786" t="19157" r="7578" b="20309"/>
          <a:stretch>
            <a:fillRect/>
          </a:stretch>
        </p:blipFill>
        <p:spPr bwMode="auto">
          <a:xfrm>
            <a:off x="381000" y="2940974"/>
            <a:ext cx="8305800" cy="327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048000" y="6166009"/>
            <a:ext cx="3610284" cy="400110"/>
          </a:xfrm>
          <a:prstGeom prst="rect">
            <a:avLst/>
          </a:prstGeom>
        </p:spPr>
        <p:txBody>
          <a:bodyPr wrap="none">
            <a:spAutoFit/>
          </a:bodyPr>
          <a:lstStyle/>
          <a:p>
            <a:r>
              <a:rPr lang="zh-CN" altLang="en-US" b="1" dirty="0"/>
              <a:t>浅层平板载荷</a:t>
            </a:r>
            <a:r>
              <a:rPr lang="zh-CN" altLang="en-US" b="1" dirty="0" smtClean="0"/>
              <a:t>试验载荷架示例</a:t>
            </a:r>
            <a:r>
              <a:rPr lang="zh-CN" altLang="en-US" dirty="0" smtClean="0"/>
              <a:t> </a:t>
            </a:r>
            <a:endParaRPr lang="zh-CN" altLang="en-US" dirty="0"/>
          </a:p>
        </p:txBody>
      </p:sp>
      <p:sp>
        <p:nvSpPr>
          <p:cNvPr id="4" name="矩形 3"/>
          <p:cNvSpPr/>
          <p:nvPr/>
        </p:nvSpPr>
        <p:spPr>
          <a:xfrm>
            <a:off x="2743200" y="2455942"/>
            <a:ext cx="3861955" cy="403252"/>
          </a:xfrm>
          <a:prstGeom prst="rect">
            <a:avLst/>
          </a:prstGeom>
        </p:spPr>
        <p:txBody>
          <a:bodyPr wrap="none">
            <a:spAutoFit/>
          </a:bodyPr>
          <a:lstStyle/>
          <a:p>
            <a:pPr eaLnBrk="1" hangingPunct="1">
              <a:lnSpc>
                <a:spcPct val="110000"/>
              </a:lnSpc>
              <a:defRPr/>
            </a:pPr>
            <a:r>
              <a:rPr lang="zh-CN" altLang="en-US" b="1" dirty="0">
                <a:solidFill>
                  <a:srgbClr val="FF0000"/>
                </a:solidFill>
                <a:latin typeface="Times New Roman" panose="02020603050405020304" pitchFamily="18" charset="0"/>
              </a:rPr>
              <a:t>无侧限条件下（侧向容许膨胀）</a:t>
            </a:r>
            <a:r>
              <a:rPr lang="zh-CN" altLang="en-US" dirty="0">
                <a:solidFill>
                  <a:srgbClr val="FF0000"/>
                </a:solidFill>
                <a:latin typeface="Times New Roman" panose="02020603050405020304" pitchFamily="18" charset="0"/>
              </a:rPr>
              <a:t> </a:t>
            </a:r>
            <a:endParaRPr lang="zh-CN" altLang="en-US" dirty="0">
              <a:solidFill>
                <a:srgbClr val="FF0000"/>
              </a:solidFill>
              <a:latin typeface="Times New Roman" panose="02020603050405020304" pitchFamily="18" charset="0"/>
            </a:endParaRP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838200" y="685800"/>
            <a:ext cx="7467600" cy="538163"/>
          </a:xfrm>
        </p:spPr>
        <p:txBody>
          <a:bodyPr/>
          <a:lstStyle/>
          <a:p>
            <a:r>
              <a:rPr lang="zh-CN" altLang="en-US" sz="2800" b="1" dirty="0">
                <a:latin typeface="+mn-ea"/>
                <a:ea typeface="+mn-ea"/>
              </a:rPr>
              <a:t>载荷试验结果应用：确定地基土的变形模量</a:t>
            </a:r>
            <a:r>
              <a:rPr lang="en-US" altLang="zh-CN" sz="2800" b="1" i="1" dirty="0">
                <a:latin typeface="+mn-ea"/>
                <a:ea typeface="+mn-ea"/>
              </a:rPr>
              <a:t>E</a:t>
            </a:r>
            <a:r>
              <a:rPr lang="en-US" altLang="zh-CN" sz="2800" b="1" baseline="-25000" dirty="0">
                <a:latin typeface="+mn-ea"/>
                <a:ea typeface="+mn-ea"/>
              </a:rPr>
              <a:t>0</a:t>
            </a:r>
            <a:endParaRPr lang="en-US" altLang="zh-CN" sz="2800" b="1" baseline="-25000" dirty="0">
              <a:latin typeface="+mn-ea"/>
              <a:ea typeface="+mn-ea"/>
            </a:endParaRPr>
          </a:p>
        </p:txBody>
      </p:sp>
      <p:sp>
        <p:nvSpPr>
          <p:cNvPr id="43011" name="Rectangle 3"/>
          <p:cNvSpPr>
            <a:spLocks noChangeArrowheads="1"/>
          </p:cNvSpPr>
          <p:nvPr/>
        </p:nvSpPr>
        <p:spPr bwMode="auto">
          <a:xfrm>
            <a:off x="3948113"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aphicFrame>
        <p:nvGraphicFramePr>
          <p:cNvPr id="43012" name="Object 4"/>
          <p:cNvGraphicFramePr>
            <a:graphicFrameLocks noChangeAspect="1"/>
          </p:cNvGraphicFramePr>
          <p:nvPr/>
        </p:nvGraphicFramePr>
        <p:xfrm>
          <a:off x="685800" y="1414463"/>
          <a:ext cx="3581400" cy="681037"/>
        </p:xfrm>
        <a:graphic>
          <a:graphicData uri="http://schemas.openxmlformats.org/presentationml/2006/ole">
            <mc:AlternateContent xmlns:mc="http://schemas.openxmlformats.org/markup-compatibility/2006">
              <mc:Choice xmlns:v="urn:schemas-microsoft-com:vml" Requires="v">
                <p:oleObj spid="_x0000_s43060" name="Equation" r:id="rId1" imgW="1244600" imgH="241300" progId="Equation.3">
                  <p:embed/>
                </p:oleObj>
              </mc:Choice>
              <mc:Fallback>
                <p:oleObj name="Equation" r:id="rId1" imgW="1244600" imgH="241300" progId="Equation.3">
                  <p:embed/>
                  <p:pic>
                    <p:nvPicPr>
                      <p:cNvPr id="0" name="Object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14463"/>
                        <a:ext cx="3581400" cy="681037"/>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13" name="Rectangle 5"/>
          <p:cNvSpPr>
            <a:spLocks noChangeArrowheads="1"/>
          </p:cNvSpPr>
          <p:nvPr/>
        </p:nvSpPr>
        <p:spPr bwMode="auto">
          <a:xfrm>
            <a:off x="3938588"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aphicFrame>
        <p:nvGraphicFramePr>
          <p:cNvPr id="43014" name="Object 6"/>
          <p:cNvGraphicFramePr>
            <a:graphicFrameLocks noChangeAspect="1"/>
          </p:cNvGraphicFramePr>
          <p:nvPr/>
        </p:nvGraphicFramePr>
        <p:xfrm>
          <a:off x="580517" y="2283841"/>
          <a:ext cx="3124200" cy="587375"/>
        </p:xfrm>
        <a:graphic>
          <a:graphicData uri="http://schemas.openxmlformats.org/presentationml/2006/ole">
            <mc:AlternateContent xmlns:mc="http://schemas.openxmlformats.org/markup-compatibility/2006">
              <mc:Choice xmlns:v="urn:schemas-microsoft-com:vml" Requires="v">
                <p:oleObj spid="_x0000_s43061" name="" r:id="rId3" imgW="1270000" imgH="241300" progId="Equation.3">
                  <p:embed/>
                </p:oleObj>
              </mc:Choice>
              <mc:Fallback>
                <p:oleObj name="" r:id="rId3" imgW="1270000" imgH="2413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517" y="2283841"/>
                        <a:ext cx="3124200" cy="587375"/>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16" name="Text Box 9"/>
          <p:cNvSpPr txBox="1">
            <a:spLocks noChangeArrowheads="1"/>
          </p:cNvSpPr>
          <p:nvPr/>
        </p:nvSpPr>
        <p:spPr bwMode="auto">
          <a:xfrm>
            <a:off x="637032" y="3254642"/>
            <a:ext cx="39624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i="1" dirty="0" smtClean="0">
                <a:latin typeface="Times New Roman" panose="02020603050405020304" pitchFamily="18" charset="0"/>
                <a:ea typeface="+mn-ea"/>
                <a:cs typeface="Times New Roman" panose="02020603050405020304" pitchFamily="18" charset="0"/>
              </a:rPr>
              <a:t>p</a:t>
            </a:r>
            <a:r>
              <a:rPr lang="en-US" altLang="zh-CN" baseline="-25000" dirty="0" smtClean="0">
                <a:latin typeface="Times New Roman" panose="02020603050405020304" pitchFamily="18" charset="0"/>
                <a:ea typeface="+mn-ea"/>
                <a:cs typeface="Times New Roman" panose="02020603050405020304" pitchFamily="18" charset="0"/>
              </a:rPr>
              <a:t>1</a:t>
            </a:r>
            <a:r>
              <a:rPr lang="en-US" altLang="zh-CN" dirty="0" smtClean="0">
                <a:latin typeface="Times New Roman" panose="02020603050405020304" pitchFamily="18" charset="0"/>
                <a:ea typeface="+mn-ea"/>
                <a:cs typeface="Times New Roman" panose="02020603050405020304" pitchFamily="18" charset="0"/>
              </a:rPr>
              <a:t>——</a:t>
            </a:r>
            <a:r>
              <a:rPr lang="zh-CN" altLang="en-US" dirty="0" smtClean="0">
                <a:latin typeface="Times New Roman" panose="02020603050405020304" pitchFamily="18" charset="0"/>
                <a:ea typeface="+mn-ea"/>
                <a:cs typeface="Times New Roman" panose="02020603050405020304" pitchFamily="18" charset="0"/>
              </a:rPr>
              <a:t>比例极限荷载；</a:t>
            </a:r>
            <a:endParaRPr lang="zh-CN" altLang="en-US" dirty="0">
              <a:latin typeface="Times New Roman" panose="02020603050405020304" pitchFamily="18" charset="0"/>
              <a:ea typeface="+mn-ea"/>
              <a:cs typeface="Times New Roman" panose="02020603050405020304" pitchFamily="18" charset="0"/>
            </a:endParaRPr>
          </a:p>
          <a:p>
            <a:pPr>
              <a:lnSpc>
                <a:spcPct val="150000"/>
              </a:lnSpc>
            </a:pPr>
            <a:r>
              <a:rPr lang="en-US" altLang="zh-CN" i="1" dirty="0" smtClean="0">
                <a:latin typeface="Times New Roman" panose="02020603050405020304" pitchFamily="18" charset="0"/>
                <a:ea typeface="+mn-ea"/>
                <a:cs typeface="Times New Roman" panose="02020603050405020304" pitchFamily="18" charset="0"/>
              </a:rPr>
              <a:t>b</a:t>
            </a:r>
            <a:r>
              <a:rPr lang="en-US" altLang="zh-CN" dirty="0" smtClean="0">
                <a:latin typeface="Times New Roman" panose="02020603050405020304" pitchFamily="18" charset="0"/>
                <a:ea typeface="+mn-ea"/>
                <a:cs typeface="Times New Roman" panose="02020603050405020304" pitchFamily="18" charset="0"/>
              </a:rPr>
              <a:t>——</a:t>
            </a:r>
            <a:r>
              <a:rPr lang="zh-CN" altLang="en-US" dirty="0" smtClean="0">
                <a:latin typeface="Times New Roman" panose="02020603050405020304" pitchFamily="18" charset="0"/>
                <a:ea typeface="+mn-ea"/>
                <a:cs typeface="Times New Roman" panose="02020603050405020304" pitchFamily="18" charset="0"/>
              </a:rPr>
              <a:t>承</a:t>
            </a:r>
            <a:r>
              <a:rPr lang="zh-CN" altLang="en-US" dirty="0">
                <a:latin typeface="Times New Roman" panose="02020603050405020304" pitchFamily="18" charset="0"/>
                <a:ea typeface="+mn-ea"/>
                <a:cs typeface="Times New Roman" panose="02020603050405020304" pitchFamily="18" charset="0"/>
              </a:rPr>
              <a:t>压板的边长或</a:t>
            </a:r>
            <a:r>
              <a:rPr lang="zh-CN" altLang="en-US" dirty="0" smtClean="0">
                <a:latin typeface="Times New Roman" panose="02020603050405020304" pitchFamily="18" charset="0"/>
                <a:ea typeface="+mn-ea"/>
                <a:cs typeface="Times New Roman" panose="02020603050405020304" pitchFamily="18" charset="0"/>
              </a:rPr>
              <a:t>直径；</a:t>
            </a:r>
            <a:endParaRPr lang="zh-CN" altLang="en-US" dirty="0">
              <a:latin typeface="Times New Roman" panose="02020603050405020304" pitchFamily="18" charset="0"/>
              <a:ea typeface="+mn-ea"/>
              <a:cs typeface="Times New Roman" panose="02020603050405020304" pitchFamily="18" charset="0"/>
            </a:endParaRPr>
          </a:p>
          <a:p>
            <a:pPr>
              <a:lnSpc>
                <a:spcPct val="150000"/>
              </a:lnSpc>
            </a:pPr>
            <a:r>
              <a:rPr lang="en-US" altLang="zh-CN" i="1" dirty="0" smtClean="0">
                <a:latin typeface="Times New Roman" panose="02020603050405020304" pitchFamily="18" charset="0"/>
                <a:ea typeface="+mn-ea"/>
                <a:cs typeface="Times New Roman" panose="02020603050405020304" pitchFamily="18" charset="0"/>
              </a:rPr>
              <a:t>s</a:t>
            </a:r>
            <a:r>
              <a:rPr lang="en-US" altLang="zh-CN" baseline="-25000" dirty="0" smtClean="0">
                <a:latin typeface="Times New Roman" panose="02020603050405020304" pitchFamily="18" charset="0"/>
                <a:ea typeface="+mn-ea"/>
                <a:cs typeface="Times New Roman" panose="02020603050405020304" pitchFamily="18" charset="0"/>
              </a:rPr>
              <a:t>1</a:t>
            </a:r>
            <a:r>
              <a:rPr lang="en-US" altLang="zh-CN" dirty="0" smtClean="0">
                <a:latin typeface="Times New Roman" panose="02020603050405020304" pitchFamily="18" charset="0"/>
                <a:ea typeface="+mn-ea"/>
                <a:cs typeface="Times New Roman" panose="02020603050405020304" pitchFamily="18" charset="0"/>
              </a:rPr>
              <a:t>——p</a:t>
            </a:r>
            <a:r>
              <a:rPr lang="en-US" altLang="zh-CN" baseline="-25000" dirty="0" smtClean="0">
                <a:latin typeface="Times New Roman" panose="02020603050405020304" pitchFamily="18" charset="0"/>
                <a:ea typeface="+mn-ea"/>
                <a:cs typeface="Times New Roman" panose="02020603050405020304" pitchFamily="18" charset="0"/>
              </a:rPr>
              <a:t>1</a:t>
            </a:r>
            <a:r>
              <a:rPr lang="zh-CN" altLang="en-US" dirty="0">
                <a:latin typeface="Times New Roman" panose="02020603050405020304" pitchFamily="18" charset="0"/>
                <a:ea typeface="+mn-ea"/>
                <a:cs typeface="Times New Roman" panose="02020603050405020304" pitchFamily="18" charset="0"/>
              </a:rPr>
              <a:t>所对应的沉降量</a:t>
            </a:r>
            <a:r>
              <a:rPr lang="zh-CN" altLang="en-US" dirty="0" smtClean="0">
                <a:latin typeface="Times New Roman" panose="02020603050405020304" pitchFamily="18" charset="0"/>
                <a:ea typeface="+mn-ea"/>
                <a:cs typeface="Times New Roman" panose="02020603050405020304" pitchFamily="18" charset="0"/>
              </a:rPr>
              <a:t>，取</a:t>
            </a:r>
            <a:r>
              <a:rPr lang="en-US" altLang="zh-CN" i="1" dirty="0">
                <a:latin typeface="Times New Roman" panose="02020603050405020304" pitchFamily="18" charset="0"/>
                <a:ea typeface="+mn-ea"/>
                <a:cs typeface="Times New Roman" panose="02020603050405020304" pitchFamily="18" charset="0"/>
              </a:rPr>
              <a:t>p-s</a:t>
            </a:r>
            <a:r>
              <a:rPr lang="zh-CN" altLang="en-US" dirty="0">
                <a:latin typeface="Times New Roman" panose="02020603050405020304" pitchFamily="18" charset="0"/>
                <a:ea typeface="+mn-ea"/>
                <a:cs typeface="Times New Roman" panose="02020603050405020304" pitchFamily="18" charset="0"/>
              </a:rPr>
              <a:t>曲线上的</a:t>
            </a:r>
            <a:r>
              <a:rPr lang="zh-CN" altLang="en-US" dirty="0" smtClean="0">
                <a:latin typeface="Times New Roman" panose="02020603050405020304" pitchFamily="18" charset="0"/>
                <a:ea typeface="+mn-ea"/>
                <a:cs typeface="Times New Roman" panose="02020603050405020304" pitchFamily="18" charset="0"/>
              </a:rPr>
              <a:t>直线段</a:t>
            </a:r>
            <a:r>
              <a:rPr lang="zh-CN" altLang="en-US" dirty="0">
                <a:latin typeface="Times New Roman" panose="02020603050405020304" pitchFamily="18" charset="0"/>
                <a:ea typeface="+mn-ea"/>
                <a:cs typeface="Times New Roman" panose="02020603050405020304" pitchFamily="18" charset="0"/>
              </a:rPr>
              <a:t>末端值。没有</a:t>
            </a:r>
            <a:r>
              <a:rPr lang="zh-CN" altLang="en-US" dirty="0" smtClean="0">
                <a:latin typeface="Times New Roman" panose="02020603050405020304" pitchFamily="18" charset="0"/>
                <a:ea typeface="+mn-ea"/>
                <a:cs typeface="Times New Roman" panose="02020603050405020304" pitchFamily="18" charset="0"/>
              </a:rPr>
              <a:t>直线段</a:t>
            </a:r>
            <a:r>
              <a:rPr lang="zh-CN" altLang="en-US" dirty="0">
                <a:latin typeface="Times New Roman" panose="02020603050405020304" pitchFamily="18" charset="0"/>
                <a:ea typeface="+mn-ea"/>
                <a:cs typeface="Times New Roman" panose="02020603050405020304" pitchFamily="18" charset="0"/>
              </a:rPr>
              <a:t>时，取</a:t>
            </a:r>
            <a:r>
              <a:rPr lang="en-US" altLang="zh-CN" dirty="0">
                <a:latin typeface="Times New Roman" panose="02020603050405020304" pitchFamily="18" charset="0"/>
                <a:ea typeface="+mn-ea"/>
                <a:cs typeface="Times New Roman" panose="02020603050405020304" pitchFamily="18" charset="0"/>
              </a:rPr>
              <a:t>s</a:t>
            </a:r>
            <a:r>
              <a:rPr lang="en-US" altLang="zh-CN" baseline="-25000" dirty="0">
                <a:latin typeface="Times New Roman" panose="02020603050405020304" pitchFamily="18" charset="0"/>
                <a:ea typeface="+mn-ea"/>
                <a:cs typeface="Times New Roman" panose="02020603050405020304" pitchFamily="18" charset="0"/>
              </a:rPr>
              <a:t>1</a:t>
            </a:r>
            <a:r>
              <a:rPr lang="en-US" altLang="zh-CN" dirty="0">
                <a:latin typeface="Times New Roman" panose="02020603050405020304" pitchFamily="18" charset="0"/>
                <a:ea typeface="+mn-ea"/>
                <a:cs typeface="Times New Roman" panose="02020603050405020304" pitchFamily="18" charset="0"/>
              </a:rPr>
              <a:t>= (</a:t>
            </a:r>
            <a:r>
              <a:rPr lang="en-US" altLang="zh-CN" dirty="0" smtClean="0">
                <a:latin typeface="Times New Roman" panose="02020603050405020304" pitchFamily="18" charset="0"/>
                <a:ea typeface="+mn-ea"/>
                <a:cs typeface="Times New Roman" panose="02020603050405020304" pitchFamily="18" charset="0"/>
              </a:rPr>
              <a:t>0.01~0.015)</a:t>
            </a:r>
            <a:r>
              <a:rPr lang="en-US" altLang="zh-CN" i="1" dirty="0" smtClean="0">
                <a:latin typeface="Times New Roman" panose="02020603050405020304" pitchFamily="18" charset="0"/>
                <a:ea typeface="+mn-ea"/>
                <a:cs typeface="Times New Roman" panose="02020603050405020304" pitchFamily="18" charset="0"/>
              </a:rPr>
              <a:t>b</a:t>
            </a:r>
            <a:r>
              <a:rPr lang="zh-CN" altLang="en-US" dirty="0">
                <a:latin typeface="Times New Roman" panose="02020603050405020304" pitchFamily="18" charset="0"/>
                <a:ea typeface="+mn-ea"/>
                <a:cs typeface="Times New Roman" panose="02020603050405020304" pitchFamily="18" charset="0"/>
              </a:rPr>
              <a:t>所对应的荷载为</a:t>
            </a:r>
            <a:r>
              <a:rPr lang="en-US" altLang="zh-CN" i="1" dirty="0" smtClean="0">
                <a:latin typeface="Times New Roman" panose="02020603050405020304" pitchFamily="18" charset="0"/>
                <a:ea typeface="+mn-ea"/>
                <a:cs typeface="Times New Roman" panose="02020603050405020304" pitchFamily="18" charset="0"/>
              </a:rPr>
              <a:t>p</a:t>
            </a:r>
            <a:r>
              <a:rPr lang="en-US" altLang="zh-CN" baseline="-25000" dirty="0" smtClean="0">
                <a:latin typeface="Times New Roman" panose="02020603050405020304" pitchFamily="18" charset="0"/>
                <a:ea typeface="+mn-ea"/>
                <a:cs typeface="Times New Roman" panose="02020603050405020304" pitchFamily="18" charset="0"/>
              </a:rPr>
              <a:t>1</a:t>
            </a:r>
            <a:r>
              <a:rPr lang="zh-CN" altLang="en-US" baseline="-25000" dirty="0" smtClean="0">
                <a:latin typeface="Times New Roman" panose="02020603050405020304" pitchFamily="18" charset="0"/>
                <a:ea typeface="+mn-ea"/>
                <a:cs typeface="Times New Roman" panose="02020603050405020304" pitchFamily="18" charset="0"/>
              </a:rPr>
              <a:t>。</a:t>
            </a:r>
            <a:endParaRPr lang="en-US" altLang="zh-CN" baseline="-25000" dirty="0">
              <a:latin typeface="Times New Roman" panose="02020603050405020304" pitchFamily="18" charset="0"/>
              <a:ea typeface="+mn-ea"/>
              <a:cs typeface="Times New Roman" panose="02020603050405020304" pitchFamily="18" charset="0"/>
            </a:endParaRPr>
          </a:p>
        </p:txBody>
      </p:sp>
      <p:pic>
        <p:nvPicPr>
          <p:cNvPr id="12" name="Picture 6" descr="qq6"/>
          <p:cNvPicPr>
            <a:picLocks noChangeAspect="1" noChangeArrowheads="1"/>
          </p:cNvPicPr>
          <p:nvPr/>
        </p:nvPicPr>
        <p:blipFill rotWithShape="1">
          <a:blip r:embed="rId5">
            <a:extLst>
              <a:ext uri="{28A0092B-C50C-407E-A947-70E740481C1C}">
                <a14:useLocalDpi xmlns:a14="http://schemas.microsoft.com/office/drawing/2010/main" val="0"/>
              </a:ext>
            </a:extLst>
          </a:blip>
          <a:srcRect l="4053" t="2205" r="6734" b="8992"/>
          <a:stretch>
            <a:fillRect/>
          </a:stretch>
        </p:blipFill>
        <p:spPr bwMode="auto">
          <a:xfrm>
            <a:off x="4876800" y="1752600"/>
            <a:ext cx="3897313" cy="421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6"/>
          <p:cNvSpPr>
            <a:spLocks noChangeArrowheads="1"/>
          </p:cNvSpPr>
          <p:nvPr/>
        </p:nvSpPr>
        <p:spPr bwMode="auto">
          <a:xfrm>
            <a:off x="0" y="-2691"/>
            <a:ext cx="3124200"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a:solidFill>
                  <a:srgbClr val="FF3300"/>
                </a:solidFill>
                <a:latin typeface="Times New Roman" panose="02020603050405020304" pitchFamily="18" charset="0"/>
                <a:ea typeface="+mj-ea"/>
                <a:cs typeface="Times New Roman" panose="02020603050405020304" pitchFamily="18" charset="0"/>
              </a:rPr>
              <a:t>§4</a:t>
            </a:r>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.4</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土的变形模量</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cover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0" name="Rectangle 20"/>
          <p:cNvSpPr>
            <a:spLocks noChangeArrowheads="1"/>
          </p:cNvSpPr>
          <p:nvPr/>
        </p:nvSpPr>
        <p:spPr bwMode="auto">
          <a:xfrm>
            <a:off x="685800" y="1460500"/>
            <a:ext cx="2619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lIns="90000" tIns="46800" rIns="90000" bIns="4680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dirty="0">
                <a:solidFill>
                  <a:srgbClr val="990033"/>
                </a:solidFill>
              </a:rPr>
              <a:t>深层平板载荷试验</a:t>
            </a:r>
            <a:endParaRPr lang="zh-CN" altLang="en-US" sz="2400" dirty="0">
              <a:solidFill>
                <a:srgbClr val="990033"/>
              </a:solidFill>
            </a:endParaRPr>
          </a:p>
        </p:txBody>
      </p:sp>
      <p:sp>
        <p:nvSpPr>
          <p:cNvPr id="2" name="Rectangle 20"/>
          <p:cNvSpPr>
            <a:spLocks noChangeArrowheads="1"/>
          </p:cNvSpPr>
          <p:nvPr/>
        </p:nvSpPr>
        <p:spPr bwMode="auto">
          <a:xfrm>
            <a:off x="762000" y="2220913"/>
            <a:ext cx="1400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lIns="90000" tIns="46800" rIns="90000" bIns="4680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dirty="0">
                <a:solidFill>
                  <a:srgbClr val="990033"/>
                </a:solidFill>
              </a:rPr>
              <a:t>旁压试验</a:t>
            </a:r>
            <a:endParaRPr lang="zh-CN" altLang="en-US" sz="2400" dirty="0">
              <a:solidFill>
                <a:srgbClr val="990033"/>
              </a:solidFill>
            </a:endParaRPr>
          </a:p>
        </p:txBody>
      </p:sp>
      <p:sp>
        <p:nvSpPr>
          <p:cNvPr id="64521" name="Oval 9"/>
          <p:cNvSpPr>
            <a:spLocks noChangeArrowheads="1"/>
          </p:cNvSpPr>
          <p:nvPr/>
        </p:nvSpPr>
        <p:spPr bwMode="auto">
          <a:xfrm>
            <a:off x="3924300" y="1052513"/>
            <a:ext cx="2436813" cy="1397000"/>
          </a:xfrm>
          <a:prstGeom prst="ellipse">
            <a:avLst/>
          </a:prstGeom>
          <a:solidFill>
            <a:srgbClr val="3333FF"/>
          </a:solidFill>
          <a:ln w="9525" algn="ctr">
            <a:solidFill>
              <a:srgbClr val="3333FF"/>
            </a:solidFill>
            <a:round/>
          </a:ln>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6000">
                <a:solidFill>
                  <a:srgbClr val="FFFFFF"/>
                </a:solidFill>
                <a:latin typeface="华文新魏" panose="02010800040101010101" pitchFamily="2" charset="-122"/>
                <a:ea typeface="华文新魏" panose="02010800040101010101" pitchFamily="2" charset="-122"/>
                <a:sym typeface="Symbol" panose="05050102010706020507" pitchFamily="18" charset="2"/>
              </a:rPr>
              <a:t>自学</a:t>
            </a:r>
            <a:endParaRPr kumimoji="1" lang="zh-CN" altLang="en-US" sz="6000">
              <a:solidFill>
                <a:srgbClr val="FFFFFF"/>
              </a:solidFill>
              <a:latin typeface="华文新魏" panose="02010800040101010101" pitchFamily="2" charset="-122"/>
              <a:ea typeface="华文新魏" panose="02010800040101010101" pitchFamily="2" charset="-122"/>
              <a:sym typeface="Symbol" panose="05050102010706020507" pitchFamily="18" charset="2"/>
            </a:endParaRPr>
          </a:p>
        </p:txBody>
      </p:sp>
      <p:pic>
        <p:nvPicPr>
          <p:cNvPr id="64522" name="Picture 10" descr="Click To Downloa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67400" y="2925763"/>
            <a:ext cx="1951038"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3" name="Picture 11" descr="Click To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2990850"/>
            <a:ext cx="1951037"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4" name="Text Box 12"/>
          <p:cNvSpPr txBox="1">
            <a:spLocks noChangeArrowheads="1"/>
          </p:cNvSpPr>
          <p:nvPr/>
        </p:nvSpPr>
        <p:spPr bwMode="auto">
          <a:xfrm>
            <a:off x="3635375" y="5157788"/>
            <a:ext cx="4137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3600" b="1" dirty="0">
                <a:solidFill>
                  <a:srgbClr val="800000"/>
                </a:solidFill>
                <a:latin typeface="幼圆" panose="02010509060101010101" pitchFamily="49" charset="-122"/>
                <a:ea typeface="幼圆" panose="02010509060101010101" pitchFamily="49" charset="-122"/>
                <a:sym typeface="Symbol" panose="05050102010706020507" pitchFamily="18" charset="2"/>
              </a:rPr>
              <a:t>讲义：</a:t>
            </a:r>
            <a:r>
              <a:rPr kumimoji="1" lang="en-US" altLang="zh-CN" sz="3600" b="1" dirty="0" smtClean="0">
                <a:solidFill>
                  <a:srgbClr val="800000"/>
                </a:solidFill>
                <a:latin typeface="幼圆" panose="02010509060101010101" pitchFamily="49" charset="-122"/>
                <a:ea typeface="幼圆" panose="02010509060101010101" pitchFamily="49" charset="-122"/>
                <a:sym typeface="Symbol" panose="05050102010706020507" pitchFamily="18" charset="2"/>
              </a:rPr>
              <a:t>P132-134</a:t>
            </a:r>
            <a:endParaRPr kumimoji="1" lang="en-US" altLang="zh-CN" sz="3600" b="1" dirty="0">
              <a:solidFill>
                <a:srgbClr val="800000"/>
              </a:solidFill>
              <a:latin typeface="幼圆" panose="02010509060101010101" pitchFamily="49" charset="-122"/>
              <a:ea typeface="幼圆" panose="02010509060101010101" pitchFamily="49" charset="-122"/>
              <a:sym typeface="Symbol" panose="05050102010706020507" pitchFamily="18" charset="2"/>
            </a:endParaRPr>
          </a:p>
        </p:txBody>
      </p:sp>
      <p:sp>
        <p:nvSpPr>
          <p:cNvPr id="11" name="Rectangle 6"/>
          <p:cNvSpPr>
            <a:spLocks noChangeArrowheads="1"/>
          </p:cNvSpPr>
          <p:nvPr/>
        </p:nvSpPr>
        <p:spPr bwMode="auto">
          <a:xfrm>
            <a:off x="0" y="-2691"/>
            <a:ext cx="3124200"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a:solidFill>
                  <a:srgbClr val="FF3300"/>
                </a:solidFill>
                <a:latin typeface="Times New Roman" panose="02020603050405020304" pitchFamily="18" charset="0"/>
                <a:ea typeface="+mj-ea"/>
                <a:cs typeface="Times New Roman" panose="02020603050405020304" pitchFamily="18" charset="0"/>
              </a:rPr>
              <a:t>§4</a:t>
            </a:r>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.4</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土的变形模量</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1140">
                                            <p:txEl>
                                              <p:pRg st="0" end="0"/>
                                            </p:txEl>
                                          </p:spTgt>
                                        </p:tgtEl>
                                        <p:attrNameLst>
                                          <p:attrName>style.visibility</p:attrName>
                                        </p:attrNameLst>
                                      </p:cBhvr>
                                      <p:to>
                                        <p:strVal val="visible"/>
                                      </p:to>
                                    </p:set>
                                    <p:animEffect transition="in" filter="wipe(left)">
                                      <p:cBhvr>
                                        <p:cTn id="7" dur="500"/>
                                        <p:tgtEl>
                                          <p:spTgt spid="9011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64521"/>
                                        </p:tgtEl>
                                        <p:attrNameLst>
                                          <p:attrName>style.visibility</p:attrName>
                                        </p:attrNameLst>
                                      </p:cBhvr>
                                      <p:to>
                                        <p:strVal val="visible"/>
                                      </p:to>
                                    </p:set>
                                    <p:anim calcmode="lin" valueType="num">
                                      <p:cBhvr>
                                        <p:cTn id="17" dur="500" fill="hold"/>
                                        <p:tgtEl>
                                          <p:spTgt spid="6452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4521"/>
                                        </p:tgtEl>
                                        <p:attrNameLst>
                                          <p:attrName>ppt_y</p:attrName>
                                        </p:attrNameLst>
                                      </p:cBhvr>
                                      <p:tavLst>
                                        <p:tav tm="0">
                                          <p:val>
                                            <p:strVal val="#ppt_y"/>
                                          </p:val>
                                        </p:tav>
                                        <p:tav tm="100000">
                                          <p:val>
                                            <p:strVal val="#ppt_y"/>
                                          </p:val>
                                        </p:tav>
                                      </p:tavLst>
                                    </p:anim>
                                    <p:anim calcmode="lin" valueType="num">
                                      <p:cBhvr>
                                        <p:cTn id="19" dur="500" fill="hold"/>
                                        <p:tgtEl>
                                          <p:spTgt spid="6452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452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4521"/>
                                        </p:tgtEl>
                                      </p:cBhvr>
                                    </p:animEffect>
                                  </p:childTnLst>
                                </p:cTn>
                              </p:par>
                            </p:childTnLst>
                          </p:cTn>
                        </p:par>
                        <p:par>
                          <p:cTn id="22" fill="hold">
                            <p:stCondLst>
                              <p:cond delay="550"/>
                            </p:stCondLst>
                            <p:childTnLst>
                              <p:par>
                                <p:cTn id="23" presetID="47" presetClass="entr" presetSubtype="0" fill="hold" nodeType="afterEffect">
                                  <p:stCondLst>
                                    <p:cond delay="0"/>
                                  </p:stCondLst>
                                  <p:childTnLst>
                                    <p:set>
                                      <p:cBhvr>
                                        <p:cTn id="24" dur="1" fill="hold">
                                          <p:stCondLst>
                                            <p:cond delay="0"/>
                                          </p:stCondLst>
                                        </p:cTn>
                                        <p:tgtEl>
                                          <p:spTgt spid="64523"/>
                                        </p:tgtEl>
                                        <p:attrNameLst>
                                          <p:attrName>style.visibility</p:attrName>
                                        </p:attrNameLst>
                                      </p:cBhvr>
                                      <p:to>
                                        <p:strVal val="visible"/>
                                      </p:to>
                                    </p:set>
                                    <p:animEffect transition="in" filter="fade">
                                      <p:cBhvr>
                                        <p:cTn id="25" dur="1000"/>
                                        <p:tgtEl>
                                          <p:spTgt spid="64523"/>
                                        </p:tgtEl>
                                      </p:cBhvr>
                                    </p:animEffect>
                                    <p:anim calcmode="lin" valueType="num">
                                      <p:cBhvr>
                                        <p:cTn id="26" dur="1000" fill="hold"/>
                                        <p:tgtEl>
                                          <p:spTgt spid="64523"/>
                                        </p:tgtEl>
                                        <p:attrNameLst>
                                          <p:attrName>ppt_x</p:attrName>
                                        </p:attrNameLst>
                                      </p:cBhvr>
                                      <p:tavLst>
                                        <p:tav tm="0">
                                          <p:val>
                                            <p:strVal val="#ppt_x"/>
                                          </p:val>
                                        </p:tav>
                                        <p:tav tm="100000">
                                          <p:val>
                                            <p:strVal val="#ppt_x"/>
                                          </p:val>
                                        </p:tav>
                                      </p:tavLst>
                                    </p:anim>
                                    <p:anim calcmode="lin" valueType="num">
                                      <p:cBhvr>
                                        <p:cTn id="27" dur="1000" fill="hold"/>
                                        <p:tgtEl>
                                          <p:spTgt spid="64523"/>
                                        </p:tgtEl>
                                        <p:attrNameLst>
                                          <p:attrName>ppt_y</p:attrName>
                                        </p:attrNameLst>
                                      </p:cBhvr>
                                      <p:tavLst>
                                        <p:tav tm="0">
                                          <p:val>
                                            <p:strVal val="#ppt_y-.1"/>
                                          </p:val>
                                        </p:tav>
                                        <p:tav tm="100000">
                                          <p:val>
                                            <p:strVal val="#ppt_y"/>
                                          </p:val>
                                        </p:tav>
                                      </p:tavLst>
                                    </p:anim>
                                  </p:childTnLst>
                                </p:cTn>
                              </p:par>
                            </p:childTnLst>
                          </p:cTn>
                        </p:par>
                        <p:par>
                          <p:cTn id="28" fill="hold">
                            <p:stCondLst>
                              <p:cond delay="1550"/>
                            </p:stCondLst>
                            <p:childTnLst>
                              <p:par>
                                <p:cTn id="29" presetID="12" presetClass="entr" presetSubtype="8" fill="hold" nodeType="afterEffect">
                                  <p:stCondLst>
                                    <p:cond delay="0"/>
                                  </p:stCondLst>
                                  <p:childTnLst>
                                    <p:set>
                                      <p:cBhvr>
                                        <p:cTn id="30" dur="1" fill="hold">
                                          <p:stCondLst>
                                            <p:cond delay="0"/>
                                          </p:stCondLst>
                                        </p:cTn>
                                        <p:tgtEl>
                                          <p:spTgt spid="64522"/>
                                        </p:tgtEl>
                                        <p:attrNameLst>
                                          <p:attrName>style.visibility</p:attrName>
                                        </p:attrNameLst>
                                      </p:cBhvr>
                                      <p:to>
                                        <p:strVal val="visible"/>
                                      </p:to>
                                    </p:set>
                                    <p:animEffect transition="in" filter="slide(fromLeft)">
                                      <p:cBhvr>
                                        <p:cTn id="31" dur="500"/>
                                        <p:tgtEl>
                                          <p:spTgt spid="64522"/>
                                        </p:tgtEl>
                                      </p:cBhvr>
                                    </p:animEffect>
                                  </p:childTnLst>
                                </p:cTn>
                              </p:par>
                            </p:childTnLst>
                          </p:cTn>
                        </p:par>
                        <p:par>
                          <p:cTn id="32" fill="hold">
                            <p:stCondLst>
                              <p:cond delay="2050"/>
                            </p:stCondLst>
                            <p:childTnLst>
                              <p:par>
                                <p:cTn id="33" presetID="22" presetClass="entr" presetSubtype="8" fill="hold" grpId="0" nodeType="afterEffect">
                                  <p:stCondLst>
                                    <p:cond delay="0"/>
                                  </p:stCondLst>
                                  <p:childTnLst>
                                    <p:set>
                                      <p:cBhvr>
                                        <p:cTn id="34" dur="1" fill="hold">
                                          <p:stCondLst>
                                            <p:cond delay="0"/>
                                          </p:stCondLst>
                                        </p:cTn>
                                        <p:tgtEl>
                                          <p:spTgt spid="64524"/>
                                        </p:tgtEl>
                                        <p:attrNameLst>
                                          <p:attrName>style.visibility</p:attrName>
                                        </p:attrNameLst>
                                      </p:cBhvr>
                                      <p:to>
                                        <p:strVal val="visible"/>
                                      </p:to>
                                    </p:set>
                                    <p:animEffect transition="in" filter="wipe(left)">
                                      <p:cBhvr>
                                        <p:cTn id="35" dur="500"/>
                                        <p:tgtEl>
                                          <p:spTgt spid="64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0" grpId="0" autoUpdateAnimBg="0" build="p"/>
      <p:bldP spid="2" grpId="0" autoUpdateAnimBg="0" build="p"/>
      <p:bldP spid="64521" grpId="0" animBg="1"/>
      <p:bldP spid="64524"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9" name="灯片编号占位符 2"/>
          <p:cNvSpPr txBox="1">
            <a:spLocks noGrp="1" noChangeArrowheads="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r"/>
            <a:fld id="{96458398-2D0D-4E8D-891C-07C4142FF229}" type="slidenum">
              <a:rPr lang="zh-CN" altLang="en-US" sz="1200">
                <a:latin typeface="Garamond" panose="02020404030301010803" pitchFamily="18" charset="0"/>
              </a:rPr>
            </a:fld>
            <a:endParaRPr lang="en-US" altLang="zh-CN" sz="1200">
              <a:latin typeface="Garamond" panose="02020404030301010803" pitchFamily="18" charset="0"/>
            </a:endParaRPr>
          </a:p>
        </p:txBody>
      </p:sp>
      <p:sp>
        <p:nvSpPr>
          <p:cNvPr id="1015810" name="Rectangle 2"/>
          <p:cNvSpPr>
            <a:spLocks noChangeArrowheads="1"/>
          </p:cNvSpPr>
          <p:nvPr/>
        </p:nvSpPr>
        <p:spPr bwMode="auto">
          <a:xfrm>
            <a:off x="431800" y="1719263"/>
            <a:ext cx="1728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prstDash val="sysDot"/>
                <a:miter lim="800000"/>
                <a:headEnd/>
                <a:tailEnd/>
              </a14:hiddenLine>
            </a:ext>
          </a:extLst>
        </p:spPr>
        <p:txBody>
          <a:bodyPr lIns="90000" tIns="46800" rIns="90000" bIns="4680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a:solidFill>
                  <a:srgbClr val="3333CC"/>
                </a:solidFill>
                <a:latin typeface="Times New Roman" panose="02020603050405020304" pitchFamily="18" charset="0"/>
              </a:rPr>
              <a:t>由虎克定律</a:t>
            </a:r>
            <a:r>
              <a:rPr lang="en-US" altLang="zh-CN">
                <a:solidFill>
                  <a:srgbClr val="3333CC"/>
                </a:solidFill>
                <a:latin typeface="Times New Roman" panose="02020603050405020304" pitchFamily="18" charset="0"/>
              </a:rPr>
              <a:t>:</a:t>
            </a:r>
            <a:endParaRPr lang="en-US" altLang="zh-CN">
              <a:solidFill>
                <a:srgbClr val="3333CC"/>
              </a:solidFill>
              <a:latin typeface="Times New Roman" panose="02020603050405020304" pitchFamily="18" charset="0"/>
            </a:endParaRPr>
          </a:p>
        </p:txBody>
      </p:sp>
      <p:sp>
        <p:nvSpPr>
          <p:cNvPr id="1015813" name="Rectangle 5"/>
          <p:cNvSpPr>
            <a:spLocks noChangeArrowheads="1"/>
          </p:cNvSpPr>
          <p:nvPr/>
        </p:nvSpPr>
        <p:spPr bwMode="auto">
          <a:xfrm>
            <a:off x="476250" y="2393950"/>
            <a:ext cx="1728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prstDash val="sysDot"/>
                <a:miter lim="800000"/>
                <a:headEnd/>
                <a:tailEnd/>
              </a14:hiddenLine>
            </a:ext>
          </a:extLst>
        </p:spPr>
        <p:txBody>
          <a:bodyPr lIns="90000" tIns="46800" rIns="90000" bIns="4680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a:solidFill>
                  <a:srgbClr val="3333CC"/>
                </a:solidFill>
                <a:latin typeface="Times New Roman" panose="02020603050405020304" pitchFamily="18" charset="0"/>
              </a:rPr>
              <a:t>侧限条件下</a:t>
            </a:r>
            <a:r>
              <a:rPr lang="en-US" altLang="zh-CN">
                <a:solidFill>
                  <a:srgbClr val="3333CC"/>
                </a:solidFill>
                <a:latin typeface="Times New Roman" panose="02020603050405020304" pitchFamily="18" charset="0"/>
              </a:rPr>
              <a:t>:</a:t>
            </a:r>
            <a:endParaRPr lang="en-US" altLang="zh-CN">
              <a:solidFill>
                <a:srgbClr val="3333CC"/>
              </a:solidFill>
              <a:latin typeface="Times New Roman" panose="02020603050405020304" pitchFamily="18" charset="0"/>
            </a:endParaRPr>
          </a:p>
        </p:txBody>
      </p:sp>
      <p:sp>
        <p:nvSpPr>
          <p:cNvPr id="1015815" name="Rectangle 7"/>
          <p:cNvSpPr>
            <a:spLocks noChangeArrowheads="1"/>
          </p:cNvSpPr>
          <p:nvPr/>
        </p:nvSpPr>
        <p:spPr bwMode="auto">
          <a:xfrm>
            <a:off x="1365028" y="3399535"/>
            <a:ext cx="584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prstDash val="sysDot"/>
                <a:miter lim="800000"/>
                <a:headEnd/>
                <a:tailEnd/>
              </a14:hiddenLine>
            </a:ext>
          </a:extLst>
        </p:spPr>
        <p:txBody>
          <a:bodyPr lIns="90000" tIns="46800" rIns="90000" bIns="4680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dirty="0">
                <a:solidFill>
                  <a:srgbClr val="3333CC"/>
                </a:solidFill>
                <a:latin typeface="Times New Roman" panose="02020603050405020304" pitchFamily="18" charset="0"/>
              </a:rPr>
              <a:t>则</a:t>
            </a:r>
            <a:r>
              <a:rPr lang="en-US" altLang="zh-CN" dirty="0">
                <a:solidFill>
                  <a:srgbClr val="3333CC"/>
                </a:solidFill>
                <a:latin typeface="Times New Roman" panose="02020603050405020304" pitchFamily="18" charset="0"/>
              </a:rPr>
              <a:t>:</a:t>
            </a:r>
            <a:endParaRPr lang="en-US" altLang="zh-CN" dirty="0">
              <a:solidFill>
                <a:srgbClr val="3333CC"/>
              </a:solidFill>
              <a:latin typeface="Times New Roman" panose="02020603050405020304" pitchFamily="18" charset="0"/>
            </a:endParaRPr>
          </a:p>
        </p:txBody>
      </p:sp>
      <p:sp>
        <p:nvSpPr>
          <p:cNvPr id="1015817" name="AutoShape 9"/>
          <p:cNvSpPr>
            <a:spLocks noChangeArrowheads="1"/>
          </p:cNvSpPr>
          <p:nvPr/>
        </p:nvSpPr>
        <p:spPr bwMode="auto">
          <a:xfrm rot="5400000">
            <a:off x="6948048" y="5014897"/>
            <a:ext cx="381000" cy="381000"/>
          </a:xfrm>
          <a:prstGeom prst="rightArrow">
            <a:avLst>
              <a:gd name="adj1" fmla="val 50000"/>
              <a:gd name="adj2" fmla="val 25000"/>
            </a:avLst>
          </a:prstGeom>
          <a:solidFill>
            <a:srgbClr val="008000"/>
          </a:solidFill>
          <a:ln>
            <a:noFill/>
          </a:ln>
          <a:extLst>
            <a:ext uri="{91240B29-F687-4F45-9708-019B960494DF}">
              <a14:hiddenLine xmlns:a14="http://schemas.microsoft.com/office/drawing/2010/main" w="22225">
                <a:solidFill>
                  <a:srgbClr val="000000"/>
                </a:solidFill>
                <a:miter lim="800000"/>
                <a:headEnd/>
                <a:tailEnd/>
              </a14:hiddenLine>
            </a:ext>
          </a:extLst>
        </p:spPr>
        <p:txBody>
          <a:bodyPr wrap="none" lIns="90000" tIns="46800" rIns="90000" bIns="46800"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015818" name="Text Box 10"/>
          <p:cNvSpPr txBox="1">
            <a:spLocks noChangeArrowheads="1"/>
          </p:cNvSpPr>
          <p:nvPr/>
        </p:nvSpPr>
        <p:spPr bwMode="auto">
          <a:xfrm>
            <a:off x="6605148" y="5506959"/>
            <a:ext cx="1066800" cy="46355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400" dirty="0">
                <a:solidFill>
                  <a:srgbClr val="FFFFFF"/>
                </a:solidFill>
                <a:latin typeface="Times New Roman" panose="02020603050405020304" pitchFamily="18" charset="0"/>
              </a:rPr>
              <a:t>E</a:t>
            </a:r>
            <a:r>
              <a:rPr lang="en-US" altLang="zh-CN" sz="2400" baseline="-25000" dirty="0">
                <a:solidFill>
                  <a:srgbClr val="FFFFFF"/>
                </a:solidFill>
                <a:latin typeface="Times New Roman" panose="02020603050405020304" pitchFamily="18" charset="0"/>
              </a:rPr>
              <a:t>0</a:t>
            </a:r>
            <a:r>
              <a:rPr lang="en-US" altLang="zh-CN" sz="2400" dirty="0">
                <a:solidFill>
                  <a:srgbClr val="FFFFFF"/>
                </a:solidFill>
                <a:latin typeface="Times New Roman" panose="02020603050405020304" pitchFamily="18" charset="0"/>
              </a:rPr>
              <a:t> &lt; </a:t>
            </a:r>
            <a:r>
              <a:rPr lang="en-US" altLang="zh-CN" sz="2400" dirty="0" err="1">
                <a:solidFill>
                  <a:srgbClr val="FFFFFF"/>
                </a:solidFill>
                <a:latin typeface="Times New Roman" panose="02020603050405020304" pitchFamily="18" charset="0"/>
              </a:rPr>
              <a:t>E</a:t>
            </a:r>
            <a:r>
              <a:rPr lang="en-US" altLang="zh-CN" sz="2400" baseline="-25000" dirty="0" err="1">
                <a:solidFill>
                  <a:srgbClr val="FFFFFF"/>
                </a:solidFill>
                <a:latin typeface="Times New Roman" panose="02020603050405020304" pitchFamily="18" charset="0"/>
              </a:rPr>
              <a:t>s</a:t>
            </a:r>
            <a:endParaRPr lang="en-US" altLang="zh-CN" sz="2400" baseline="-25000" dirty="0">
              <a:solidFill>
                <a:srgbClr val="FFFFFF"/>
              </a:solidFill>
              <a:latin typeface="Times New Roman" panose="02020603050405020304" pitchFamily="18" charset="0"/>
            </a:endParaRPr>
          </a:p>
        </p:txBody>
      </p:sp>
      <p:sp>
        <p:nvSpPr>
          <p:cNvPr id="1015819" name="Text Box 11"/>
          <p:cNvSpPr txBox="1">
            <a:spLocks noChangeArrowheads="1"/>
          </p:cNvSpPr>
          <p:nvPr/>
        </p:nvSpPr>
        <p:spPr bwMode="auto">
          <a:xfrm>
            <a:off x="590550" y="1125538"/>
            <a:ext cx="2914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dirty="0" smtClean="0">
                <a:solidFill>
                  <a:srgbClr val="008000"/>
                </a:solidFill>
              </a:rPr>
              <a:t>在相同</a:t>
            </a:r>
            <a:r>
              <a:rPr lang="zh-CN" altLang="en-US" dirty="0">
                <a:solidFill>
                  <a:srgbClr val="008000"/>
                </a:solidFill>
              </a:rPr>
              <a:t>的</a:t>
            </a:r>
            <a:r>
              <a:rPr lang="zh-CN" altLang="en-US" dirty="0" smtClean="0">
                <a:solidFill>
                  <a:srgbClr val="008000"/>
                </a:solidFill>
              </a:rPr>
              <a:t>初始状态前提下</a:t>
            </a:r>
            <a:endParaRPr lang="zh-CN" altLang="en-US" dirty="0">
              <a:solidFill>
                <a:srgbClr val="008000"/>
              </a:solidFill>
            </a:endParaRPr>
          </a:p>
        </p:txBody>
      </p:sp>
      <p:sp>
        <p:nvSpPr>
          <p:cNvPr id="45072" name="Text Box 28"/>
          <p:cNvSpPr txBox="1">
            <a:spLocks noChangeArrowheads="1"/>
          </p:cNvSpPr>
          <p:nvPr/>
        </p:nvSpPr>
        <p:spPr bwMode="auto">
          <a:xfrm>
            <a:off x="2647879" y="503380"/>
            <a:ext cx="3662361" cy="457200"/>
          </a:xfrm>
          <a:prstGeom prst="rect">
            <a:avLst/>
          </a:prstGeom>
          <a:solidFill>
            <a:srgbClr val="FFC000"/>
          </a:solidFill>
          <a:ln>
            <a:noFill/>
          </a:ln>
        </p:spPr>
        <p:txBody>
          <a:bodyPr wrap="squar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400" dirty="0" smtClean="0">
                <a:latin typeface="Times New Roman" panose="02020603050405020304" pitchFamily="18" charset="0"/>
                <a:ea typeface="幼圆" panose="02010509060101010101" pitchFamily="49" charset="-122"/>
              </a:rPr>
              <a:t>变形模量与</a:t>
            </a:r>
            <a:r>
              <a:rPr lang="zh-CN" altLang="en-US" sz="2400" dirty="0">
                <a:latin typeface="Times New Roman" panose="02020603050405020304" pitchFamily="18" charset="0"/>
                <a:ea typeface="幼圆" panose="02010509060101010101" pitchFamily="49" charset="-122"/>
              </a:rPr>
              <a:t>压缩</a:t>
            </a:r>
            <a:r>
              <a:rPr lang="zh-CN" altLang="en-US" sz="2400" dirty="0" smtClean="0">
                <a:latin typeface="Times New Roman" panose="02020603050405020304" pitchFamily="18" charset="0"/>
                <a:ea typeface="幼圆" panose="02010509060101010101" pitchFamily="49" charset="-122"/>
              </a:rPr>
              <a:t>模量关系</a:t>
            </a:r>
            <a:endParaRPr lang="zh-CN" altLang="en-US" sz="2400" dirty="0">
              <a:latin typeface="Times New Roman" panose="02020603050405020304" pitchFamily="18" charset="0"/>
              <a:ea typeface="幼圆" panose="02010509060101010101" pitchFamily="49" charset="-122"/>
            </a:endParaRPr>
          </a:p>
        </p:txBody>
      </p:sp>
      <mc:AlternateContent xmlns:mc="http://schemas.openxmlformats.org/markup-compatibility/2006">
        <mc:Choice xmlns:a14="http://schemas.microsoft.com/office/drawing/2010/main" Requires="a14">
          <p:sp>
            <p:nvSpPr>
              <p:cNvPr id="2" name="文本框 1"/>
              <p:cNvSpPr txBox="1"/>
              <p:nvPr/>
            </p:nvSpPr>
            <p:spPr>
              <a:xfrm>
                <a:off x="2438400" y="1612947"/>
                <a:ext cx="2557880" cy="57720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𝜀</m:t>
                          </m:r>
                        </m:e>
                        <m:sub>
                          <m:r>
                            <a:rPr lang="en-US" altLang="zh-CN" b="0" i="1" smtClean="0">
                              <a:latin typeface="Cambria Math" panose="02040503050406030204" pitchFamily="18" charset="0"/>
                            </a:rPr>
                            <m:t>𝑧</m:t>
                          </m:r>
                        </m:sub>
                      </m:sSub>
                      <m:r>
                        <a:rPr lang="en-US" altLang="zh-CN" i="1" smtClean="0">
                          <a:latin typeface="Cambria Math" panose="02040503050406030204" pitchFamily="18" charset="0"/>
                          <a:ea typeface="Cambria Math" panose="02040503050406030204" pitchFamily="18" charset="0"/>
                        </a:rPr>
                        <m:t>=</m:t>
                      </m:r>
                      <m:f>
                        <m:fPr>
                          <m:ctrlPr>
                            <a:rPr lang="en-US" altLang="zh-CN" i="1" smtClean="0">
                              <a:latin typeface="Cambria Math" panose="02040503050406030204" pitchFamily="18" charset="0"/>
                              <a:ea typeface="Cambria Math" panose="02040503050406030204" pitchFamily="18" charset="0"/>
                            </a:rPr>
                          </m:ctrlPr>
                        </m:fPr>
                        <m:num>
                          <m:sSub>
                            <m:sSubPr>
                              <m:ctrlPr>
                                <a:rPr lang="en-US" altLang="zh-CN" i="1" smtClean="0">
                                  <a:latin typeface="Cambria Math" panose="02040503050406030204" pitchFamily="18" charset="0"/>
                                  <a:ea typeface="Cambria Math" panose="02040503050406030204" pitchFamily="18" charset="0"/>
                                </a:rPr>
                              </m:ctrlPr>
                            </m:sSubPr>
                            <m:e>
                              <m:r>
                                <a:rPr lang="zh-CN" altLang="en-US" i="1" smtClean="0">
                                  <a:latin typeface="Cambria Math" panose="02040503050406030204" pitchFamily="18" charset="0"/>
                                  <a:ea typeface="Cambria Math" panose="02040503050406030204" pitchFamily="18" charset="0"/>
                                </a:rPr>
                                <m:t>𝜎</m:t>
                              </m:r>
                            </m:e>
                            <m:sub>
                              <m:r>
                                <a:rPr lang="en-US" altLang="zh-CN" b="0" i="1" smtClean="0">
                                  <a:latin typeface="Cambria Math" panose="02040503050406030204" pitchFamily="18" charset="0"/>
                                  <a:ea typeface="Cambria Math" panose="02040503050406030204" pitchFamily="18" charset="0"/>
                                </a:rPr>
                                <m:t>𝑧</m:t>
                              </m:r>
                            </m:sub>
                          </m:sSub>
                        </m:num>
                        <m:den>
                          <m:sSub>
                            <m:sSubPr>
                              <m:ctrlPr>
                                <a:rPr lang="en-US" altLang="zh-CN"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𝐸</m:t>
                              </m:r>
                            </m:e>
                            <m:sub>
                              <m:r>
                                <a:rPr lang="en-US" altLang="zh-CN" b="0" i="1" smtClean="0">
                                  <a:latin typeface="Cambria Math" panose="02040503050406030204" pitchFamily="18" charset="0"/>
                                  <a:ea typeface="Cambria Math" panose="02040503050406030204" pitchFamily="18" charset="0"/>
                                </a:rPr>
                                <m:t>0</m:t>
                              </m:r>
                            </m:sub>
                          </m:sSub>
                        </m:den>
                      </m:f>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r>
                            <a:rPr lang="zh-CN" altLang="en-US" b="0" i="1" smtClean="0">
                              <a:latin typeface="Cambria Math" panose="02040503050406030204" pitchFamily="18" charset="0"/>
                              <a:ea typeface="Cambria Math" panose="02040503050406030204" pitchFamily="18" charset="0"/>
                            </a:rPr>
                            <m:t>𝜇</m:t>
                          </m:r>
                        </m:num>
                        <m:den>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𝐸</m:t>
                              </m:r>
                            </m:e>
                            <m:sub>
                              <m:r>
                                <a:rPr lang="en-US" altLang="zh-CN" b="0" i="1" smtClean="0">
                                  <a:latin typeface="Cambria Math" panose="02040503050406030204" pitchFamily="18" charset="0"/>
                                  <a:ea typeface="Cambria Math" panose="02040503050406030204" pitchFamily="18" charset="0"/>
                                </a:rPr>
                                <m:t>0</m:t>
                              </m:r>
                            </m:sub>
                          </m:sSub>
                        </m:den>
                      </m:f>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rPr>
                            <m:t>𝜎</m:t>
                          </m:r>
                        </m:e>
                        <m:sub>
                          <m:r>
                            <a:rPr lang="en-US" altLang="zh-CN" b="0" i="1" smtClean="0">
                              <a:latin typeface="Cambria Math" panose="02040503050406030204" pitchFamily="18" charset="0"/>
                              <a:ea typeface="Cambria Math" panose="02040503050406030204" pitchFamily="18" charset="0"/>
                            </a:rPr>
                            <m:t>𝑥</m:t>
                          </m:r>
                        </m:sub>
                      </m:sSub>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rPr>
                            <m:t>𝜎</m:t>
                          </m:r>
                        </m:e>
                        <m:sub>
                          <m:r>
                            <a:rPr lang="en-US" altLang="zh-CN" b="0" i="1" smtClean="0">
                              <a:latin typeface="Cambria Math" panose="02040503050406030204" pitchFamily="18" charset="0"/>
                              <a:ea typeface="Cambria Math" panose="02040503050406030204" pitchFamily="18" charset="0"/>
                            </a:rPr>
                            <m:t>𝑦</m:t>
                          </m:r>
                        </m:sub>
                      </m:sSub>
                      <m:r>
                        <a:rPr lang="en-US" altLang="zh-CN" b="0" i="1" smtClean="0">
                          <a:latin typeface="Cambria Math" panose="02040503050406030204" pitchFamily="18" charset="0"/>
                          <a:ea typeface="Cambria Math" panose="02040503050406030204" pitchFamily="18" charset="0"/>
                        </a:rPr>
                        <m:t>)</m:t>
                      </m:r>
                    </m:oMath>
                  </m:oMathPara>
                </a14:m>
                <a:endParaRPr lang="zh-CN" altLang="en-US" dirty="0"/>
              </a:p>
            </p:txBody>
          </p:sp>
        </mc:Choice>
        <mc:Fallback>
          <p:sp>
            <p:nvSpPr>
              <p:cNvPr id="2" name="文本框 1"/>
              <p:cNvSpPr txBox="1">
                <a:spLocks noRot="1" noChangeAspect="1" noMove="1" noResize="1" noEditPoints="1" noAdjustHandles="1" noChangeArrowheads="1" noChangeShapeType="1" noTextEdit="1"/>
              </p:cNvSpPr>
              <p:nvPr/>
            </p:nvSpPr>
            <p:spPr>
              <a:xfrm>
                <a:off x="2438400" y="1612947"/>
                <a:ext cx="2557880" cy="577209"/>
              </a:xfrm>
              <a:prstGeom prst="rect">
                <a:avLst/>
              </a:prstGeom>
              <a:blipFill rotWithShape="1">
                <a:blip r:embed="rId1"/>
                <a:stretch>
                  <a:fillRect t="-8" r="-1237" b="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矩形 3"/>
              <p:cNvSpPr/>
              <p:nvPr/>
            </p:nvSpPr>
            <p:spPr>
              <a:xfrm>
                <a:off x="2198942" y="2459150"/>
                <a:ext cx="1552669" cy="42428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𝜀</m:t>
                          </m:r>
                        </m:e>
                        <m:sub>
                          <m:r>
                            <a:rPr lang="en-US" altLang="zh-CN" b="0" i="1" smtClean="0">
                              <a:latin typeface="Cambria Math" panose="02040503050406030204" pitchFamily="18" charset="0"/>
                            </a:rPr>
                            <m:t>𝑥</m:t>
                          </m:r>
                        </m:sub>
                      </m:sSub>
                      <m:r>
                        <a:rPr lang="en-US" altLang="zh-CN" i="1" smtClean="0">
                          <a:latin typeface="Cambria Math" panose="02040503050406030204" pitchFamily="18" charset="0"/>
                          <a:ea typeface="Cambria Math" panose="02040503050406030204" pitchFamily="18" charset="0"/>
                        </a:rPr>
                        <m:t>=</m:t>
                      </m:r>
                      <m:sSub>
                        <m:sSubPr>
                          <m:ctrlPr>
                            <a:rPr lang="en-US" altLang="zh-CN" i="1" smtClean="0">
                              <a:latin typeface="Cambria Math" panose="02040503050406030204" pitchFamily="18" charset="0"/>
                              <a:ea typeface="Cambria Math" panose="02040503050406030204" pitchFamily="18" charset="0"/>
                            </a:rPr>
                          </m:ctrlPr>
                        </m:sSubPr>
                        <m:e>
                          <m:r>
                            <a:rPr lang="zh-CN" altLang="en-US" i="1" smtClean="0">
                              <a:latin typeface="Cambria Math" panose="02040503050406030204" pitchFamily="18" charset="0"/>
                              <a:ea typeface="Cambria Math" panose="02040503050406030204" pitchFamily="18" charset="0"/>
                            </a:rPr>
                            <m:t>𝜀</m:t>
                          </m:r>
                        </m:e>
                        <m:sub>
                          <m:r>
                            <a:rPr lang="en-US" altLang="zh-CN" b="0" i="1" smtClean="0">
                              <a:latin typeface="Cambria Math" panose="02040503050406030204" pitchFamily="18" charset="0"/>
                              <a:ea typeface="Cambria Math" panose="02040503050406030204" pitchFamily="18" charset="0"/>
                            </a:rPr>
                            <m:t>𝑦</m:t>
                          </m:r>
                        </m:sub>
                      </m:sSub>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0</m:t>
                      </m:r>
                    </m:oMath>
                  </m:oMathPara>
                </a14:m>
                <a:endParaRPr lang="zh-CN" altLang="en-US" dirty="0"/>
              </a:p>
            </p:txBody>
          </p:sp>
        </mc:Choice>
        <mc:Fallback>
          <p:sp>
            <p:nvSpPr>
              <p:cNvPr id="4" name="矩形 3"/>
              <p:cNvSpPr>
                <a:spLocks noRot="1" noChangeAspect="1" noMove="1" noResize="1" noEditPoints="1" noAdjustHandles="1" noChangeArrowheads="1" noChangeShapeType="1" noTextEdit="1"/>
              </p:cNvSpPr>
              <p:nvPr/>
            </p:nvSpPr>
            <p:spPr>
              <a:xfrm>
                <a:off x="2198942" y="2459150"/>
                <a:ext cx="1552669" cy="424283"/>
              </a:xfrm>
              <a:prstGeom prst="rect">
                <a:avLst/>
              </a:prstGeom>
              <a:blipFill rotWithShape="1">
                <a:blip r:embed="rId2"/>
                <a:stretch>
                  <a:fillRect l="-37" t="-101" r="2" b="12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文本框 4"/>
              <p:cNvSpPr txBox="1"/>
              <p:nvPr/>
            </p:nvSpPr>
            <p:spPr>
              <a:xfrm>
                <a:off x="4324859" y="2500586"/>
                <a:ext cx="2153666" cy="57317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𝜎</m:t>
                          </m:r>
                        </m:e>
                        <m:sub>
                          <m:r>
                            <a:rPr lang="en-US" altLang="zh-CN" b="0" i="1" smtClean="0">
                              <a:latin typeface="Cambria Math" panose="02040503050406030204" pitchFamily="18" charset="0"/>
                            </a:rPr>
                            <m:t>𝑥</m:t>
                          </m:r>
                        </m:sub>
                      </m:sSub>
                      <m:r>
                        <a:rPr lang="en-US" altLang="zh-CN" i="1" smtClean="0">
                          <a:latin typeface="Cambria Math" panose="02040503050406030204" pitchFamily="18" charset="0"/>
                          <a:ea typeface="Cambria Math" panose="02040503050406030204" pitchFamily="18" charset="0"/>
                        </a:rPr>
                        <m:t>=</m:t>
                      </m:r>
                      <m:sSub>
                        <m:sSubPr>
                          <m:ctrlPr>
                            <a:rPr lang="en-US" altLang="zh-CN" i="1" smtClean="0">
                              <a:latin typeface="Cambria Math" panose="02040503050406030204" pitchFamily="18" charset="0"/>
                              <a:ea typeface="Cambria Math" panose="02040503050406030204" pitchFamily="18" charset="0"/>
                            </a:rPr>
                          </m:ctrlPr>
                        </m:sSubPr>
                        <m:e>
                          <m:r>
                            <a:rPr lang="zh-CN" altLang="en-US" i="1" smtClean="0">
                              <a:latin typeface="Cambria Math" panose="02040503050406030204" pitchFamily="18" charset="0"/>
                              <a:ea typeface="Cambria Math" panose="02040503050406030204" pitchFamily="18" charset="0"/>
                            </a:rPr>
                            <m:t>𝜎</m:t>
                          </m:r>
                        </m:e>
                        <m:sub>
                          <m:r>
                            <a:rPr lang="en-US" altLang="zh-CN" b="0" i="1" smtClean="0">
                              <a:latin typeface="Cambria Math" panose="02040503050406030204" pitchFamily="18" charset="0"/>
                              <a:ea typeface="Cambria Math" panose="02040503050406030204" pitchFamily="18" charset="0"/>
                            </a:rPr>
                            <m:t>𝑦</m:t>
                          </m:r>
                        </m:sub>
                      </m:sSub>
                      <m:r>
                        <a:rPr lang="en-US" altLang="zh-CN" i="1" smtClean="0">
                          <a:latin typeface="Cambria Math" panose="02040503050406030204" pitchFamily="18" charset="0"/>
                          <a:ea typeface="Cambria Math" panose="02040503050406030204" pitchFamily="18" charset="0"/>
                        </a:rPr>
                        <m:t>=</m:t>
                      </m:r>
                      <m:f>
                        <m:fPr>
                          <m:ctrlPr>
                            <a:rPr lang="en-US" altLang="zh-CN" i="1" smtClean="0">
                              <a:latin typeface="Cambria Math" panose="02040503050406030204" pitchFamily="18" charset="0"/>
                              <a:ea typeface="Cambria Math" panose="02040503050406030204" pitchFamily="18" charset="0"/>
                            </a:rPr>
                          </m:ctrlPr>
                        </m:fPr>
                        <m:num>
                          <m:r>
                            <a:rPr lang="zh-CN" altLang="en-US" i="1" smtClean="0">
                              <a:latin typeface="Cambria Math" panose="02040503050406030204" pitchFamily="18" charset="0"/>
                              <a:ea typeface="Cambria Math" panose="02040503050406030204" pitchFamily="18" charset="0"/>
                            </a:rPr>
                            <m:t>𝜇</m:t>
                          </m:r>
                        </m:num>
                        <m:den>
                          <m:r>
                            <a:rPr lang="en-US" altLang="zh-CN" b="0" i="1" smtClean="0">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𝜇</m:t>
                          </m:r>
                        </m:den>
                      </m:f>
                      <m:sSub>
                        <m:sSubPr>
                          <m:ctrlPr>
                            <a:rPr lang="en-US" altLang="zh-CN" i="1" smtClean="0">
                              <a:latin typeface="Cambria Math" panose="02040503050406030204" pitchFamily="18" charset="0"/>
                              <a:ea typeface="Cambria Math" panose="02040503050406030204" pitchFamily="18" charset="0"/>
                            </a:rPr>
                          </m:ctrlPr>
                        </m:sSubPr>
                        <m:e>
                          <m:r>
                            <a:rPr lang="zh-CN" altLang="en-US" i="1" smtClean="0">
                              <a:latin typeface="Cambria Math" panose="02040503050406030204" pitchFamily="18" charset="0"/>
                              <a:ea typeface="Cambria Math" panose="02040503050406030204" pitchFamily="18" charset="0"/>
                            </a:rPr>
                            <m:t>𝜎</m:t>
                          </m:r>
                        </m:e>
                        <m:sub>
                          <m:r>
                            <a:rPr lang="en-US" altLang="zh-CN" b="0" i="1" smtClean="0">
                              <a:latin typeface="Cambria Math" panose="02040503050406030204" pitchFamily="18" charset="0"/>
                              <a:ea typeface="Cambria Math" panose="02040503050406030204" pitchFamily="18" charset="0"/>
                            </a:rPr>
                            <m:t>𝑧</m:t>
                          </m:r>
                        </m:sub>
                      </m:sSub>
                    </m:oMath>
                  </m:oMathPara>
                </a14:m>
                <a:endParaRPr lang="zh-CN" altLang="en-US" dirty="0"/>
              </a:p>
            </p:txBody>
          </p:sp>
        </mc:Choice>
        <mc:Fallback>
          <p:sp>
            <p:nvSpPr>
              <p:cNvPr id="5" name="文本框 4"/>
              <p:cNvSpPr txBox="1">
                <a:spLocks noRot="1" noChangeAspect="1" noMove="1" noResize="1" noEditPoints="1" noAdjustHandles="1" noChangeArrowheads="1" noChangeShapeType="1" noTextEdit="1"/>
              </p:cNvSpPr>
              <p:nvPr/>
            </p:nvSpPr>
            <p:spPr>
              <a:xfrm>
                <a:off x="4324859" y="2500586"/>
                <a:ext cx="2153666" cy="573170"/>
              </a:xfrm>
              <a:prstGeom prst="rect">
                <a:avLst/>
              </a:prstGeom>
              <a:blipFill rotWithShape="1">
                <a:blip r:embed="rId3"/>
                <a:stretch>
                  <a:fillRect l="-24" t="-103" r="-1050" b="6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文本框 5"/>
              <p:cNvSpPr txBox="1"/>
              <p:nvPr/>
            </p:nvSpPr>
            <p:spPr>
              <a:xfrm>
                <a:off x="2172018" y="3320328"/>
                <a:ext cx="4614084" cy="6697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𝜀</m:t>
                          </m:r>
                        </m:e>
                        <m:sub>
                          <m:r>
                            <a:rPr lang="en-US" altLang="zh-CN" b="0" i="1" smtClean="0">
                              <a:latin typeface="Cambria Math" panose="02040503050406030204" pitchFamily="18" charset="0"/>
                            </a:rPr>
                            <m:t>𝑧</m:t>
                          </m:r>
                        </m:sub>
                      </m:sSub>
                      <m:r>
                        <a:rPr lang="en-US" altLang="zh-CN" i="1" smtClean="0">
                          <a:latin typeface="Cambria Math" panose="02040503050406030204" pitchFamily="18" charset="0"/>
                          <a:ea typeface="Cambria Math" panose="02040503050406030204" pitchFamily="18" charset="0"/>
                        </a:rPr>
                        <m:t>=</m:t>
                      </m:r>
                      <m:sSub>
                        <m:sSubPr>
                          <m:ctrlPr>
                            <a:rPr lang="en-US" altLang="zh-CN" i="1" smtClean="0">
                              <a:latin typeface="Cambria Math" panose="02040503050406030204" pitchFamily="18" charset="0"/>
                              <a:ea typeface="Cambria Math" panose="02040503050406030204" pitchFamily="18" charset="0"/>
                            </a:rPr>
                          </m:ctrlPr>
                        </m:sSubPr>
                        <m:e>
                          <m:r>
                            <a:rPr lang="zh-CN" altLang="en-US" i="1" smtClean="0">
                              <a:latin typeface="Cambria Math" panose="02040503050406030204" pitchFamily="18" charset="0"/>
                              <a:ea typeface="Cambria Math" panose="02040503050406030204" pitchFamily="18" charset="0"/>
                            </a:rPr>
                            <m:t>𝜎</m:t>
                          </m:r>
                        </m:e>
                        <m:sub>
                          <m:r>
                            <a:rPr lang="en-US" altLang="zh-CN" b="0" i="1" smtClean="0">
                              <a:latin typeface="Cambria Math" panose="02040503050406030204" pitchFamily="18" charset="0"/>
                              <a:ea typeface="Cambria Math" panose="02040503050406030204" pitchFamily="18" charset="0"/>
                            </a:rPr>
                            <m:t>𝑧</m:t>
                          </m:r>
                        </m:sub>
                      </m:sSub>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1</m:t>
                          </m:r>
                        </m:num>
                        <m:den>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𝐸</m:t>
                              </m:r>
                            </m:e>
                            <m:sub>
                              <m:r>
                                <a:rPr lang="en-US" altLang="zh-CN" b="0" i="1" smtClean="0">
                                  <a:latin typeface="Cambria Math" panose="02040503050406030204" pitchFamily="18" charset="0"/>
                                  <a:ea typeface="Cambria Math" panose="02040503050406030204" pitchFamily="18" charset="0"/>
                                </a:rPr>
                                <m:t>0</m:t>
                              </m:r>
                            </m:sub>
                          </m:sSub>
                        </m:den>
                      </m:f>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r>
                            <a:rPr lang="zh-CN" altLang="en-US" b="0" i="1" smtClean="0">
                              <a:latin typeface="Cambria Math" panose="02040503050406030204" pitchFamily="18" charset="0"/>
                              <a:ea typeface="Cambria Math" panose="02040503050406030204" pitchFamily="18" charset="0"/>
                            </a:rPr>
                            <m:t>𝜇</m:t>
                          </m:r>
                        </m:num>
                        <m:den>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𝐸</m:t>
                              </m:r>
                            </m:e>
                            <m:sub>
                              <m:r>
                                <a:rPr lang="en-US" altLang="zh-CN" b="0" i="1" smtClean="0">
                                  <a:latin typeface="Cambria Math" panose="02040503050406030204" pitchFamily="18" charset="0"/>
                                  <a:ea typeface="Cambria Math" panose="02040503050406030204" pitchFamily="18" charset="0"/>
                                </a:rPr>
                                <m:t>0</m:t>
                              </m:r>
                            </m:sub>
                          </m:sSub>
                        </m:den>
                      </m:f>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2</m:t>
                          </m:r>
                          <m:r>
                            <a:rPr lang="zh-CN" altLang="en-US" b="0" i="1" smtClean="0">
                              <a:latin typeface="Cambria Math" panose="02040503050406030204" pitchFamily="18" charset="0"/>
                              <a:ea typeface="Cambria Math" panose="02040503050406030204" pitchFamily="18" charset="0"/>
                            </a:rPr>
                            <m:t>𝜇</m:t>
                          </m:r>
                        </m:num>
                        <m:den>
                          <m:r>
                            <a:rPr lang="en-US" altLang="zh-CN" b="0" i="1" smtClean="0">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𝜇</m:t>
                          </m:r>
                        </m:den>
                      </m:f>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sSub>
                            <m:sSubPr>
                              <m:ctrlPr>
                                <a:rPr lang="en-US" altLang="zh-CN" b="0" i="1" smtClean="0">
                                  <a:latin typeface="Cambria Math" panose="02040503050406030204" pitchFamily="18" charset="0"/>
                                  <a:ea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rPr>
                                <m:t>𝜎</m:t>
                              </m:r>
                            </m:e>
                            <m:sub>
                              <m:r>
                                <a:rPr lang="en-US" altLang="zh-CN" b="0" i="1" smtClean="0">
                                  <a:latin typeface="Cambria Math" panose="02040503050406030204" pitchFamily="18" charset="0"/>
                                  <a:ea typeface="Cambria Math" panose="02040503050406030204" pitchFamily="18" charset="0"/>
                                </a:rPr>
                                <m:t>𝑧</m:t>
                              </m:r>
                            </m:sub>
                          </m:sSub>
                        </m:num>
                        <m:den>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𝐸</m:t>
                              </m:r>
                            </m:e>
                            <m:sub>
                              <m:r>
                                <a:rPr lang="en-US" altLang="zh-CN" b="0" i="1" smtClean="0">
                                  <a:latin typeface="Cambria Math" panose="02040503050406030204" pitchFamily="18" charset="0"/>
                                  <a:ea typeface="Cambria Math" panose="02040503050406030204" pitchFamily="18" charset="0"/>
                                </a:rPr>
                                <m:t>0</m:t>
                              </m:r>
                            </m:sub>
                          </m:sSub>
                        </m:den>
                      </m:f>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2</m:t>
                          </m:r>
                          <m:sSup>
                            <m:sSupPr>
                              <m:ctrlPr>
                                <a:rPr lang="en-US" altLang="zh-CN" b="0" i="1" smtClean="0">
                                  <a:latin typeface="Cambria Math" panose="02040503050406030204" pitchFamily="18" charset="0"/>
                                  <a:ea typeface="Cambria Math" panose="02040503050406030204" pitchFamily="18" charset="0"/>
                                </a:rPr>
                              </m:ctrlPr>
                            </m:sSupPr>
                            <m:e>
                              <m:r>
                                <a:rPr lang="zh-CN" altLang="en-US" b="0" i="1" smtClean="0">
                                  <a:latin typeface="Cambria Math" panose="02040503050406030204" pitchFamily="18" charset="0"/>
                                  <a:ea typeface="Cambria Math" panose="02040503050406030204" pitchFamily="18" charset="0"/>
                                </a:rPr>
                                <m:t>𝜇</m:t>
                              </m:r>
                            </m:e>
                            <m:sup>
                              <m:r>
                                <a:rPr lang="en-US" altLang="zh-CN" b="0" i="1" smtClean="0">
                                  <a:latin typeface="Cambria Math" panose="02040503050406030204" pitchFamily="18" charset="0"/>
                                  <a:ea typeface="Cambria Math" panose="02040503050406030204" pitchFamily="18" charset="0"/>
                                </a:rPr>
                                <m:t>2</m:t>
                              </m:r>
                            </m:sup>
                          </m:sSup>
                        </m:num>
                        <m:den>
                          <m:r>
                            <a:rPr lang="en-US" altLang="zh-CN" b="0" i="1" smtClean="0">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𝜇</m:t>
                          </m:r>
                        </m:den>
                      </m:f>
                      <m:r>
                        <a:rPr lang="en-US" altLang="zh-CN" b="0" i="1" smtClean="0">
                          <a:latin typeface="Cambria Math" panose="02040503050406030204" pitchFamily="18" charset="0"/>
                          <a:ea typeface="Cambria Math" panose="02040503050406030204" pitchFamily="18" charset="0"/>
                        </a:rPr>
                        <m:t>)</m:t>
                      </m:r>
                    </m:oMath>
                  </m:oMathPara>
                </a14:m>
                <a:endParaRPr lang="zh-CN" altLang="en-US" dirty="0"/>
              </a:p>
            </p:txBody>
          </p:sp>
        </mc:Choice>
        <mc:Fallback>
          <p:sp>
            <p:nvSpPr>
              <p:cNvPr id="6" name="文本框 5"/>
              <p:cNvSpPr txBox="1">
                <a:spLocks noRot="1" noChangeAspect="1" noMove="1" noResize="1" noEditPoints="1" noAdjustHandles="1" noChangeArrowheads="1" noChangeShapeType="1" noTextEdit="1"/>
              </p:cNvSpPr>
              <p:nvPr/>
            </p:nvSpPr>
            <p:spPr>
              <a:xfrm>
                <a:off x="2172018" y="3320328"/>
                <a:ext cx="4614084" cy="669799"/>
              </a:xfrm>
              <a:prstGeom prst="rect">
                <a:avLst/>
              </a:prstGeom>
              <a:blipFill rotWithShape="1">
                <a:blip r:embed="rId4"/>
                <a:stretch>
                  <a:fillRect l="-7" t="-82" r="-2081" b="6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文本框 6"/>
              <p:cNvSpPr txBox="1"/>
              <p:nvPr/>
            </p:nvSpPr>
            <p:spPr>
              <a:xfrm>
                <a:off x="2156778" y="4193178"/>
                <a:ext cx="2969659" cy="66787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𝐸</m:t>
                          </m:r>
                        </m:e>
                        <m:sub>
                          <m:r>
                            <a:rPr lang="en-US" altLang="zh-CN" b="0" i="1" smtClean="0">
                              <a:latin typeface="Cambria Math" panose="02040503050406030204" pitchFamily="18" charset="0"/>
                            </a:rPr>
                            <m:t>0</m:t>
                          </m:r>
                        </m:sub>
                      </m:sSub>
                      <m:r>
                        <a:rPr lang="en-US" altLang="zh-CN" i="1" smtClean="0">
                          <a:latin typeface="Cambria Math" panose="02040503050406030204" pitchFamily="18" charset="0"/>
                          <a:ea typeface="Cambria Math" panose="02040503050406030204" pitchFamily="18" charset="0"/>
                        </a:rPr>
                        <m:t>=</m:t>
                      </m:r>
                      <m:f>
                        <m:fPr>
                          <m:ctrlPr>
                            <a:rPr lang="en-US" altLang="zh-CN" i="1" smtClean="0">
                              <a:latin typeface="Cambria Math" panose="02040503050406030204" pitchFamily="18" charset="0"/>
                              <a:ea typeface="Cambria Math" panose="02040503050406030204" pitchFamily="18" charset="0"/>
                            </a:rPr>
                          </m:ctrlPr>
                        </m:fPr>
                        <m:num>
                          <m:sSub>
                            <m:sSubPr>
                              <m:ctrlPr>
                                <a:rPr lang="en-US" altLang="zh-CN" i="1" smtClean="0">
                                  <a:latin typeface="Cambria Math" panose="02040503050406030204" pitchFamily="18" charset="0"/>
                                  <a:ea typeface="Cambria Math" panose="02040503050406030204" pitchFamily="18" charset="0"/>
                                </a:rPr>
                              </m:ctrlPr>
                            </m:sSubPr>
                            <m:e>
                              <m:r>
                                <a:rPr lang="zh-CN" altLang="en-US" i="1" smtClean="0">
                                  <a:latin typeface="Cambria Math" panose="02040503050406030204" pitchFamily="18" charset="0"/>
                                  <a:ea typeface="Cambria Math" panose="02040503050406030204" pitchFamily="18" charset="0"/>
                                </a:rPr>
                                <m:t>𝜎</m:t>
                              </m:r>
                            </m:e>
                            <m:sub>
                              <m:r>
                                <a:rPr lang="en-US" altLang="zh-CN" b="0" i="1" smtClean="0">
                                  <a:latin typeface="Cambria Math" panose="02040503050406030204" pitchFamily="18" charset="0"/>
                                  <a:ea typeface="Cambria Math" panose="02040503050406030204" pitchFamily="18" charset="0"/>
                                </a:rPr>
                                <m:t>𝑧</m:t>
                              </m:r>
                            </m:sub>
                          </m:sSub>
                        </m:num>
                        <m:den>
                          <m:sSub>
                            <m:sSubPr>
                              <m:ctrlPr>
                                <a:rPr lang="en-US" altLang="zh-CN" i="1" smtClean="0">
                                  <a:latin typeface="Cambria Math" panose="02040503050406030204" pitchFamily="18" charset="0"/>
                                  <a:ea typeface="Cambria Math" panose="02040503050406030204" pitchFamily="18" charset="0"/>
                                </a:rPr>
                              </m:ctrlPr>
                            </m:sSubPr>
                            <m:e>
                              <m:r>
                                <a:rPr lang="zh-CN" altLang="en-US" i="1" smtClean="0">
                                  <a:latin typeface="Cambria Math" panose="02040503050406030204" pitchFamily="18" charset="0"/>
                                  <a:ea typeface="Cambria Math" panose="02040503050406030204" pitchFamily="18" charset="0"/>
                                </a:rPr>
                                <m:t>𝜀</m:t>
                              </m:r>
                            </m:e>
                            <m:sub>
                              <m:r>
                                <a:rPr lang="en-US" altLang="zh-CN" b="0" i="1" smtClean="0">
                                  <a:latin typeface="Cambria Math" panose="02040503050406030204" pitchFamily="18" charset="0"/>
                                  <a:ea typeface="Cambria Math" panose="02040503050406030204" pitchFamily="18" charset="0"/>
                                </a:rPr>
                                <m:t>𝑧</m:t>
                              </m:r>
                            </m:sub>
                          </m:sSub>
                        </m:den>
                      </m:f>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2</m:t>
                          </m:r>
                          <m:sSup>
                            <m:sSupPr>
                              <m:ctrlPr>
                                <a:rPr lang="en-US" altLang="zh-CN" b="0" i="1" smtClean="0">
                                  <a:latin typeface="Cambria Math" panose="02040503050406030204" pitchFamily="18" charset="0"/>
                                  <a:ea typeface="Cambria Math" panose="02040503050406030204" pitchFamily="18" charset="0"/>
                                </a:rPr>
                              </m:ctrlPr>
                            </m:sSupPr>
                            <m:e>
                              <m:r>
                                <a:rPr lang="zh-CN" altLang="en-US" b="0" i="1" smtClean="0">
                                  <a:latin typeface="Cambria Math" panose="02040503050406030204" pitchFamily="18" charset="0"/>
                                  <a:ea typeface="Cambria Math" panose="02040503050406030204" pitchFamily="18" charset="0"/>
                                </a:rPr>
                                <m:t>𝜇</m:t>
                              </m:r>
                            </m:e>
                            <m:sup>
                              <m:r>
                                <a:rPr lang="en-US" altLang="zh-CN" b="0" i="1" smtClean="0">
                                  <a:latin typeface="Cambria Math" panose="02040503050406030204" pitchFamily="18" charset="0"/>
                                  <a:ea typeface="Cambria Math" panose="02040503050406030204" pitchFamily="18" charset="0"/>
                                </a:rPr>
                                <m:t>2</m:t>
                              </m:r>
                            </m:sup>
                          </m:sSup>
                        </m:num>
                        <m:den>
                          <m:r>
                            <a:rPr lang="en-US" altLang="zh-CN" b="0" i="1" smtClean="0">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𝜇</m:t>
                          </m:r>
                        </m:den>
                      </m:f>
                      <m:r>
                        <a:rPr lang="en-US" altLang="zh-CN"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𝛽</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𝐸</m:t>
                          </m:r>
                        </m:e>
                        <m:sub>
                          <m:r>
                            <a:rPr lang="en-US" altLang="zh-CN" b="0" i="1" smtClean="0">
                              <a:latin typeface="Cambria Math" panose="02040503050406030204" pitchFamily="18" charset="0"/>
                              <a:ea typeface="Cambria Math" panose="02040503050406030204" pitchFamily="18" charset="0"/>
                            </a:rPr>
                            <m:t>𝑠</m:t>
                          </m:r>
                        </m:sub>
                      </m:sSub>
                    </m:oMath>
                  </m:oMathPara>
                </a14:m>
                <a:endParaRPr lang="zh-CN" altLang="en-US" dirty="0"/>
              </a:p>
            </p:txBody>
          </p:sp>
        </mc:Choice>
        <mc:Fallback>
          <p:sp>
            <p:nvSpPr>
              <p:cNvPr id="7" name="文本框 6"/>
              <p:cNvSpPr txBox="1">
                <a:spLocks noRot="1" noChangeAspect="1" noMove="1" noResize="1" noEditPoints="1" noAdjustHandles="1" noChangeArrowheads="1" noChangeShapeType="1" noTextEdit="1"/>
              </p:cNvSpPr>
              <p:nvPr/>
            </p:nvSpPr>
            <p:spPr>
              <a:xfrm>
                <a:off x="2156778" y="4193178"/>
                <a:ext cx="2969659" cy="667875"/>
              </a:xfrm>
              <a:prstGeom prst="rect">
                <a:avLst/>
              </a:prstGeom>
              <a:blipFill rotWithShape="1">
                <a:blip r:embed="rId5"/>
                <a:stretch>
                  <a:fillRect l="-11" t="-41" r="-1216" b="1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矩形 10"/>
              <p:cNvSpPr/>
              <p:nvPr/>
            </p:nvSpPr>
            <p:spPr>
              <a:xfrm>
                <a:off x="5514096" y="4140583"/>
                <a:ext cx="3629904" cy="75809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𝛽</m:t>
                      </m:r>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2</m:t>
                          </m:r>
                          <m:sSup>
                            <m:sSupPr>
                              <m:ctrlPr>
                                <a:rPr lang="en-US" altLang="zh-CN" b="0" i="1" smtClean="0">
                                  <a:latin typeface="Cambria Math" panose="02040503050406030204" pitchFamily="18" charset="0"/>
                                  <a:ea typeface="Cambria Math" panose="02040503050406030204" pitchFamily="18" charset="0"/>
                                </a:rPr>
                              </m:ctrlPr>
                            </m:sSupPr>
                            <m:e>
                              <m:r>
                                <a:rPr lang="zh-CN" altLang="en-US" b="0" i="1" smtClean="0">
                                  <a:latin typeface="Cambria Math" panose="02040503050406030204" pitchFamily="18" charset="0"/>
                                  <a:ea typeface="Cambria Math" panose="02040503050406030204" pitchFamily="18" charset="0"/>
                                </a:rPr>
                                <m:t>𝜇</m:t>
                              </m:r>
                            </m:e>
                            <m:sup>
                              <m:r>
                                <a:rPr lang="en-US" altLang="zh-CN" b="0" i="1" smtClean="0">
                                  <a:latin typeface="Cambria Math" panose="02040503050406030204" pitchFamily="18" charset="0"/>
                                  <a:ea typeface="Cambria Math" panose="02040503050406030204" pitchFamily="18" charset="0"/>
                                </a:rPr>
                                <m:t>2</m:t>
                              </m:r>
                            </m:sup>
                          </m:sSup>
                        </m:num>
                        <m:den>
                          <m:r>
                            <a:rPr lang="en-US" altLang="zh-CN" b="0" i="1" smtClean="0">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𝜇</m:t>
                          </m:r>
                        </m:den>
                      </m:f>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2</m:t>
                      </m:r>
                      <m:r>
                        <a:rPr lang="zh-CN" altLang="en-US" b="0" i="1" smtClean="0">
                          <a:latin typeface="Cambria Math" panose="02040503050406030204" pitchFamily="18" charset="0"/>
                          <a:ea typeface="Cambria Math" panose="02040503050406030204" pitchFamily="18" charset="0"/>
                        </a:rPr>
                        <m:t>𝜇</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𝐾</m:t>
                          </m:r>
                        </m:e>
                        <m:sub>
                          <m:r>
                            <a:rPr lang="en-US" altLang="zh-CN" b="0" i="1" smtClean="0">
                              <a:latin typeface="Cambria Math" panose="02040503050406030204" pitchFamily="18" charset="0"/>
                              <a:ea typeface="Cambria Math" panose="02040503050406030204" pitchFamily="18" charset="0"/>
                            </a:rPr>
                            <m:t>0</m:t>
                          </m:r>
                        </m:sub>
                      </m:sSub>
                      <m:r>
                        <a:rPr lang="en-US" altLang="zh-CN" b="0" i="1" smtClean="0">
                          <a:latin typeface="Cambria Math" panose="02040503050406030204" pitchFamily="18" charset="0"/>
                          <a:ea typeface="Cambria Math" panose="02040503050406030204" pitchFamily="18" charset="0"/>
                        </a:rPr>
                        <m:t>&lt;</m:t>
                      </m:r>
                      <m:r>
                        <a:rPr lang="en-US" altLang="zh-CN" b="0" i="1" smtClean="0">
                          <a:latin typeface="Cambria Math" panose="02040503050406030204" pitchFamily="18" charset="0"/>
                          <a:ea typeface="Cambria Math" panose="02040503050406030204" pitchFamily="18" charset="0"/>
                        </a:rPr>
                        <m:t>1</m:t>
                      </m:r>
                    </m:oMath>
                  </m:oMathPara>
                </a14:m>
                <a:endParaRPr lang="zh-CN" altLang="en-US" dirty="0"/>
              </a:p>
            </p:txBody>
          </p:sp>
        </mc:Choice>
        <mc:Fallback>
          <p:sp>
            <p:nvSpPr>
              <p:cNvPr id="11" name="矩形 10"/>
              <p:cNvSpPr>
                <a:spLocks noRot="1" noChangeAspect="1" noMove="1" noResize="1" noEditPoints="1" noAdjustHandles="1" noChangeArrowheads="1" noChangeShapeType="1" noTextEdit="1"/>
              </p:cNvSpPr>
              <p:nvPr/>
            </p:nvSpPr>
            <p:spPr>
              <a:xfrm>
                <a:off x="5514096" y="4140583"/>
                <a:ext cx="3629904" cy="758093"/>
              </a:xfrm>
              <a:prstGeom prst="rect">
                <a:avLst/>
              </a:prstGeom>
              <a:blipFill rotWithShape="1">
                <a:blip r:embed="rId6"/>
                <a:stretch>
                  <a:fillRect l="-11" t="-51" b="38"/>
                </a:stretch>
              </a:blipFill>
            </p:spPr>
            <p:txBody>
              <a:bodyPr/>
              <a:lstStyle/>
              <a:p>
                <a:r>
                  <a:rPr lang="zh-CN" altLang="en-US">
                    <a:noFill/>
                  </a:rPr>
                  <a:t> </a:t>
                </a:r>
              </a:p>
            </p:txBody>
          </p:sp>
        </mc:Fallback>
      </mc:AlternateContent>
      <p:sp>
        <p:nvSpPr>
          <p:cNvPr id="12" name="矩形 11"/>
          <p:cNvSpPr/>
          <p:nvPr/>
        </p:nvSpPr>
        <p:spPr>
          <a:xfrm>
            <a:off x="689276" y="5120299"/>
            <a:ext cx="5178124" cy="1015663"/>
          </a:xfrm>
          <a:prstGeom prst="rect">
            <a:avLst/>
          </a:prstGeom>
        </p:spPr>
        <p:txBody>
          <a:bodyPr wrap="square">
            <a:spAutoFit/>
          </a:bodyPr>
          <a:lstStyle/>
          <a:p>
            <a:pPr marL="342900" indent="-342900">
              <a:lnSpc>
                <a:spcPct val="150000"/>
              </a:lnSpc>
              <a:buFont typeface="Wingdings" panose="05000000000000000000" pitchFamily="2" charset="2"/>
              <a:buChar char="Ø"/>
            </a:pPr>
            <a:r>
              <a:rPr lang="zh-CN" altLang="en-US" b="1" dirty="0" smtClean="0">
                <a:latin typeface="Times New Roman" panose="02020603050405020304" pitchFamily="18" charset="0"/>
              </a:rPr>
              <a:t>上述关系只是理论上的，通常软土</a:t>
            </a:r>
            <a:r>
              <a:rPr lang="zh-CN" altLang="en-US" b="1" dirty="0">
                <a:latin typeface="Times New Roman" panose="02020603050405020304" pitchFamily="18" charset="0"/>
              </a:rPr>
              <a:t>的</a:t>
            </a:r>
            <a:r>
              <a:rPr lang="en-GB" altLang="en-US" b="1" i="1" dirty="0">
                <a:latin typeface="Times New Roman" panose="02020603050405020304" pitchFamily="18" charset="0"/>
              </a:rPr>
              <a:t>E</a:t>
            </a:r>
            <a:r>
              <a:rPr lang="zh-CN" altLang="en-US" b="1" i="1" baseline="-25000" dirty="0">
                <a:latin typeface="Times New Roman" panose="02020603050405020304" pitchFamily="18" charset="0"/>
              </a:rPr>
              <a:t>0</a:t>
            </a:r>
            <a:r>
              <a:rPr lang="zh-CN" altLang="en-US" b="1" dirty="0">
                <a:latin typeface="Times New Roman" panose="02020603050405020304" pitchFamily="18" charset="0"/>
              </a:rPr>
              <a:t>值与</a:t>
            </a:r>
            <a:r>
              <a:rPr lang="el-GR" altLang="en-US" b="1" i="1" dirty="0">
                <a:latin typeface="Times New Roman" panose="02020603050405020304" pitchFamily="18" charset="0"/>
              </a:rPr>
              <a:t>β</a:t>
            </a:r>
            <a:r>
              <a:rPr lang="en-GB" altLang="en-US" b="1" i="1" dirty="0" err="1">
                <a:latin typeface="Times New Roman" panose="02020603050405020304" pitchFamily="18" charset="0"/>
              </a:rPr>
              <a:t>Es</a:t>
            </a:r>
            <a:r>
              <a:rPr lang="zh-CN" altLang="en-US" b="1" dirty="0">
                <a:latin typeface="Times New Roman" panose="02020603050405020304" pitchFamily="18" charset="0"/>
              </a:rPr>
              <a:t>值比较接近。</a:t>
            </a:r>
            <a:r>
              <a:rPr lang="zh-CN" altLang="en-US" dirty="0">
                <a:latin typeface="Times New Roman" panose="02020603050405020304" pitchFamily="18" charset="0"/>
              </a:rPr>
              <a:t> </a:t>
            </a:r>
            <a:endParaRPr lang="zh-CN" altLang="en-US" dirty="0"/>
          </a:p>
        </p:txBody>
      </p:sp>
      <p:sp>
        <p:nvSpPr>
          <p:cNvPr id="28" name="Rectangle 6"/>
          <p:cNvSpPr>
            <a:spLocks noChangeArrowheads="1"/>
          </p:cNvSpPr>
          <p:nvPr/>
        </p:nvSpPr>
        <p:spPr bwMode="auto">
          <a:xfrm>
            <a:off x="0" y="-2691"/>
            <a:ext cx="3124200"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a:solidFill>
                  <a:srgbClr val="FF3300"/>
                </a:solidFill>
                <a:latin typeface="Times New Roman" panose="02020603050405020304" pitchFamily="18" charset="0"/>
                <a:ea typeface="+mj-ea"/>
                <a:cs typeface="Times New Roman" panose="02020603050405020304" pitchFamily="18" charset="0"/>
              </a:rPr>
              <a:t>§4</a:t>
            </a:r>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.4</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土的变形模量</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5819"/>
                                        </p:tgtEl>
                                        <p:attrNameLst>
                                          <p:attrName>style.visibility</p:attrName>
                                        </p:attrNameLst>
                                      </p:cBhvr>
                                      <p:to>
                                        <p:strVal val="visible"/>
                                      </p:to>
                                    </p:set>
                                    <p:animEffect transition="in" filter="wipe(left)">
                                      <p:cBhvr>
                                        <p:cTn id="7" dur="500"/>
                                        <p:tgtEl>
                                          <p:spTgt spid="10158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15810">
                                            <p:txEl>
                                              <p:pRg st="0" end="0"/>
                                            </p:txEl>
                                          </p:spTgt>
                                        </p:tgtEl>
                                        <p:attrNameLst>
                                          <p:attrName>style.visibility</p:attrName>
                                        </p:attrNameLst>
                                      </p:cBhvr>
                                      <p:to>
                                        <p:strVal val="visible"/>
                                      </p:to>
                                    </p:set>
                                    <p:animEffect transition="in" filter="wipe(left)">
                                      <p:cBhvr>
                                        <p:cTn id="12" dur="500"/>
                                        <p:tgtEl>
                                          <p:spTgt spid="10158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15813">
                                            <p:txEl>
                                              <p:pRg st="0" end="0"/>
                                            </p:txEl>
                                          </p:spTgt>
                                        </p:tgtEl>
                                        <p:attrNameLst>
                                          <p:attrName>style.visibility</p:attrName>
                                        </p:attrNameLst>
                                      </p:cBhvr>
                                      <p:to>
                                        <p:strVal val="visible"/>
                                      </p:to>
                                    </p:set>
                                    <p:animEffect transition="in" filter="wipe(left)">
                                      <p:cBhvr>
                                        <p:cTn id="17" dur="500"/>
                                        <p:tgtEl>
                                          <p:spTgt spid="10158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15815">
                                            <p:txEl>
                                              <p:pRg st="0" end="0"/>
                                            </p:txEl>
                                          </p:spTgt>
                                        </p:tgtEl>
                                        <p:attrNameLst>
                                          <p:attrName>style.visibility</p:attrName>
                                        </p:attrNameLst>
                                      </p:cBhvr>
                                      <p:to>
                                        <p:strVal val="visible"/>
                                      </p:to>
                                    </p:set>
                                    <p:animEffect transition="in" filter="wipe(left)">
                                      <p:cBhvr>
                                        <p:cTn id="22" dur="500"/>
                                        <p:tgtEl>
                                          <p:spTgt spid="10158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15817"/>
                                        </p:tgtEl>
                                        <p:attrNameLst>
                                          <p:attrName>style.visibility</p:attrName>
                                        </p:attrNameLst>
                                      </p:cBhvr>
                                      <p:to>
                                        <p:strVal val="visible"/>
                                      </p:to>
                                    </p:set>
                                    <p:animEffect transition="in" filter="wipe(left)">
                                      <p:cBhvr>
                                        <p:cTn id="27" dur="500"/>
                                        <p:tgtEl>
                                          <p:spTgt spid="1015817"/>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015818"/>
                                        </p:tgtEl>
                                        <p:attrNameLst>
                                          <p:attrName>style.visibility</p:attrName>
                                        </p:attrNameLst>
                                      </p:cBhvr>
                                      <p:to>
                                        <p:strVal val="visible"/>
                                      </p:to>
                                    </p:set>
                                    <p:animEffect transition="in" filter="wipe(left)">
                                      <p:cBhvr>
                                        <p:cTn id="31" dur="500"/>
                                        <p:tgtEl>
                                          <p:spTgt spid="1015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5810" grpId="0" autoUpdateAnimBg="0" build="p"/>
      <p:bldP spid="1015813" grpId="0" autoUpdateAnimBg="0" build="p"/>
      <p:bldP spid="1015815" grpId="0" autoUpdateAnimBg="0" build="p"/>
      <p:bldP spid="1015817" grpId="0" animBg="1"/>
      <p:bldP spid="1015818" grpId="0" animBg="1" autoUpdateAnimBg="0"/>
      <p:bldP spid="10158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fld id="{01D06F86-3335-4F38-B28B-8CBA0643D8D1}" type="slidenum">
              <a:rPr lang="zh-CN" altLang="en-US" sz="1200" smtClean="0">
                <a:latin typeface="Garamond" panose="02020404030301010803" pitchFamily="18" charset="0"/>
              </a:rPr>
            </a:fld>
            <a:endParaRPr lang="en-US" altLang="zh-CN" sz="1200">
              <a:latin typeface="Garamond" panose="02020404030301010803" pitchFamily="18" charset="0"/>
            </a:endParaRPr>
          </a:p>
        </p:txBody>
      </p:sp>
      <p:sp>
        <p:nvSpPr>
          <p:cNvPr id="5123" name="Text Box 6"/>
          <p:cNvSpPr txBox="1">
            <a:spLocks noChangeArrowheads="1"/>
          </p:cNvSpPr>
          <p:nvPr/>
        </p:nvSpPr>
        <p:spPr bwMode="auto">
          <a:xfrm>
            <a:off x="1857991" y="533400"/>
            <a:ext cx="538734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a:spcBef>
                <a:spcPct val="50000"/>
              </a:spcBef>
            </a:pPr>
            <a:r>
              <a:rPr kumimoji="1" lang="zh-CN" altLang="en-US" sz="4800" b="1" dirty="0">
                <a:solidFill>
                  <a:srgbClr val="FF0000"/>
                </a:solidFill>
                <a:latin typeface="+mj-ea"/>
                <a:ea typeface="+mj-ea"/>
              </a:rPr>
              <a:t>第四章 土的压缩性</a:t>
            </a:r>
            <a:endParaRPr kumimoji="1" lang="zh-CN" altLang="en-US" sz="4800" b="1" dirty="0">
              <a:solidFill>
                <a:srgbClr val="FF0000"/>
              </a:solidFill>
              <a:latin typeface="+mj-ea"/>
              <a:ea typeface="+mj-ea"/>
            </a:endParaRPr>
          </a:p>
        </p:txBody>
      </p:sp>
      <p:sp>
        <p:nvSpPr>
          <p:cNvPr id="5124" name="Text Box 9"/>
          <p:cNvSpPr txBox="1">
            <a:spLocks noChangeArrowheads="1"/>
          </p:cNvSpPr>
          <p:nvPr/>
        </p:nvSpPr>
        <p:spPr bwMode="auto">
          <a:xfrm>
            <a:off x="1143000" y="1905000"/>
            <a:ext cx="7239000"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600" b="1" dirty="0">
                <a:solidFill>
                  <a:schemeClr val="bg1"/>
                </a:solidFill>
                <a:latin typeface="Times New Roman" panose="02020603050405020304" pitchFamily="18" charset="0"/>
                <a:ea typeface="+mn-ea"/>
                <a:cs typeface="Times New Roman" panose="02020603050405020304" pitchFamily="18" charset="0"/>
              </a:rPr>
              <a:t>§ 4.1 </a:t>
            </a:r>
            <a:r>
              <a:rPr lang="zh-CN" altLang="en-US" sz="3600" b="1" dirty="0">
                <a:solidFill>
                  <a:schemeClr val="bg1"/>
                </a:solidFill>
                <a:latin typeface="Times New Roman" panose="02020603050405020304" pitchFamily="18" charset="0"/>
                <a:ea typeface="+mn-ea"/>
                <a:cs typeface="Times New Roman" panose="02020603050405020304" pitchFamily="18" charset="0"/>
              </a:rPr>
              <a:t>概述</a:t>
            </a:r>
            <a:endParaRPr lang="en-US" altLang="zh-CN" sz="3600" b="1" dirty="0">
              <a:solidFill>
                <a:schemeClr val="bg1"/>
              </a:solidFill>
              <a:latin typeface="Times New Roman" panose="02020603050405020304" pitchFamily="18" charset="0"/>
              <a:ea typeface="+mn-ea"/>
              <a:cs typeface="Times New Roman" panose="02020603050405020304" pitchFamily="18" charset="0"/>
            </a:endParaRPr>
          </a:p>
          <a:p>
            <a:pPr>
              <a:spcBef>
                <a:spcPct val="50000"/>
              </a:spcBef>
            </a:pPr>
            <a:r>
              <a:rPr lang="en-US" altLang="zh-CN" sz="3600" b="1" dirty="0">
                <a:solidFill>
                  <a:schemeClr val="bg1"/>
                </a:solidFill>
                <a:latin typeface="Times New Roman" panose="02020603050405020304" pitchFamily="18" charset="0"/>
                <a:ea typeface="+mn-ea"/>
                <a:cs typeface="Times New Roman" panose="02020603050405020304" pitchFamily="18" charset="0"/>
              </a:rPr>
              <a:t>§ 4.2 </a:t>
            </a:r>
            <a:r>
              <a:rPr lang="zh-CN" altLang="en-US" sz="3600" b="1" dirty="0">
                <a:solidFill>
                  <a:schemeClr val="bg1"/>
                </a:solidFill>
                <a:latin typeface="Times New Roman" panose="02020603050405020304" pitchFamily="18" charset="0"/>
                <a:ea typeface="+mn-ea"/>
                <a:cs typeface="Times New Roman" panose="02020603050405020304" pitchFamily="18" charset="0"/>
              </a:rPr>
              <a:t>固结试验及压缩性指标</a:t>
            </a:r>
            <a:endParaRPr lang="en-US" altLang="zh-CN" sz="3600" b="1" dirty="0">
              <a:solidFill>
                <a:schemeClr val="bg1"/>
              </a:solidFill>
              <a:latin typeface="Times New Roman" panose="02020603050405020304" pitchFamily="18" charset="0"/>
              <a:ea typeface="+mn-ea"/>
              <a:cs typeface="Times New Roman" panose="02020603050405020304" pitchFamily="18" charset="0"/>
            </a:endParaRPr>
          </a:p>
          <a:p>
            <a:pPr>
              <a:spcBef>
                <a:spcPct val="50000"/>
              </a:spcBef>
            </a:pPr>
            <a:r>
              <a:rPr lang="en-US" altLang="zh-CN" sz="3600" b="1" dirty="0">
                <a:solidFill>
                  <a:schemeClr val="bg1"/>
                </a:solidFill>
                <a:latin typeface="Times New Roman" panose="02020603050405020304" pitchFamily="18" charset="0"/>
                <a:ea typeface="+mn-ea"/>
                <a:cs typeface="Times New Roman" panose="02020603050405020304" pitchFamily="18" charset="0"/>
              </a:rPr>
              <a:t>§ 4.3 </a:t>
            </a:r>
            <a:r>
              <a:rPr lang="zh-CN" altLang="en-US" sz="3600" b="1" dirty="0">
                <a:solidFill>
                  <a:schemeClr val="bg1"/>
                </a:solidFill>
                <a:latin typeface="Times New Roman" panose="02020603050405020304" pitchFamily="18" charset="0"/>
                <a:ea typeface="+mn-ea"/>
                <a:cs typeface="Times New Roman" panose="02020603050405020304" pitchFamily="18" charset="0"/>
              </a:rPr>
              <a:t>应力历史对压缩性的影响</a:t>
            </a:r>
            <a:endParaRPr lang="en-US" altLang="zh-CN" sz="3600" b="1" dirty="0">
              <a:solidFill>
                <a:schemeClr val="bg1"/>
              </a:solidFill>
              <a:latin typeface="Times New Roman" panose="02020603050405020304" pitchFamily="18" charset="0"/>
              <a:ea typeface="+mn-ea"/>
              <a:cs typeface="Times New Roman" panose="02020603050405020304" pitchFamily="18" charset="0"/>
            </a:endParaRPr>
          </a:p>
          <a:p>
            <a:pPr>
              <a:spcBef>
                <a:spcPct val="50000"/>
              </a:spcBef>
            </a:pPr>
            <a:r>
              <a:rPr lang="en-US" altLang="zh-CN" sz="3600" b="1" dirty="0">
                <a:solidFill>
                  <a:schemeClr val="bg1"/>
                </a:solidFill>
                <a:latin typeface="Times New Roman" panose="02020603050405020304" pitchFamily="18" charset="0"/>
                <a:ea typeface="+mn-ea"/>
                <a:cs typeface="Times New Roman" panose="02020603050405020304" pitchFamily="18" charset="0"/>
              </a:rPr>
              <a:t>§ 4.4 </a:t>
            </a:r>
            <a:r>
              <a:rPr lang="zh-CN" altLang="en-US" sz="3600" b="1" dirty="0">
                <a:solidFill>
                  <a:schemeClr val="bg1"/>
                </a:solidFill>
                <a:latin typeface="Times New Roman" panose="02020603050405020304" pitchFamily="18" charset="0"/>
                <a:ea typeface="+mn-ea"/>
                <a:cs typeface="Times New Roman" panose="02020603050405020304" pitchFamily="18" charset="0"/>
              </a:rPr>
              <a:t>土的变形模量</a:t>
            </a:r>
            <a:endParaRPr lang="en-US" altLang="zh-CN" sz="3600" b="1" dirty="0">
              <a:solidFill>
                <a:schemeClr val="bg1"/>
              </a:solidFill>
              <a:latin typeface="Times New Roman" panose="02020603050405020304" pitchFamily="18" charset="0"/>
              <a:ea typeface="+mn-ea"/>
              <a:cs typeface="Times New Roman" panose="02020603050405020304" pitchFamily="18" charset="0"/>
            </a:endParaRPr>
          </a:p>
          <a:p>
            <a:pPr>
              <a:spcBef>
                <a:spcPct val="50000"/>
              </a:spcBef>
            </a:pPr>
            <a:r>
              <a:rPr lang="en-US" altLang="zh-CN" sz="3600" b="1" dirty="0">
                <a:latin typeface="Times New Roman" panose="02020603050405020304" pitchFamily="18" charset="0"/>
                <a:ea typeface="+mn-ea"/>
                <a:cs typeface="Times New Roman" panose="02020603050405020304" pitchFamily="18" charset="0"/>
              </a:rPr>
              <a:t>§ 4.5 </a:t>
            </a:r>
            <a:r>
              <a:rPr lang="zh-CN" altLang="en-US" sz="3600" b="1" dirty="0">
                <a:latin typeface="Times New Roman" panose="02020603050405020304" pitchFamily="18" charset="0"/>
                <a:ea typeface="+mn-ea"/>
                <a:cs typeface="Times New Roman" panose="02020603050405020304" pitchFamily="18" charset="0"/>
              </a:rPr>
              <a:t>土的</a:t>
            </a:r>
            <a:r>
              <a:rPr lang="zh-CN" altLang="en-US" sz="3600" b="1" dirty="0" smtClean="0">
                <a:latin typeface="Times New Roman" panose="02020603050405020304" pitchFamily="18" charset="0"/>
                <a:ea typeface="+mn-ea"/>
                <a:cs typeface="Times New Roman" panose="02020603050405020304" pitchFamily="18" charset="0"/>
              </a:rPr>
              <a:t>弹性模量</a:t>
            </a:r>
            <a:endParaRPr lang="en-US" altLang="zh-CN" sz="3600" b="1" dirty="0">
              <a:latin typeface="Times New Roman" panose="02020603050405020304" pitchFamily="18" charset="0"/>
              <a:ea typeface="+mn-ea"/>
              <a:cs typeface="Times New Roman" panose="02020603050405020304" pitchFamily="18" charset="0"/>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0" y="-2691"/>
            <a:ext cx="3124200"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a:solidFill>
                  <a:srgbClr val="FF3300"/>
                </a:solidFill>
                <a:latin typeface="Times New Roman" panose="02020603050405020304" pitchFamily="18" charset="0"/>
                <a:ea typeface="+mj-ea"/>
                <a:cs typeface="Times New Roman" panose="02020603050405020304" pitchFamily="18" charset="0"/>
              </a:rPr>
              <a:t>§4</a:t>
            </a:r>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土的弹性模量</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sp>
        <p:nvSpPr>
          <p:cNvPr id="3" name="矩形 2"/>
          <p:cNvSpPr/>
          <p:nvPr/>
        </p:nvSpPr>
        <p:spPr>
          <a:xfrm>
            <a:off x="533400" y="914400"/>
            <a:ext cx="8305800" cy="5078313"/>
          </a:xfrm>
          <a:prstGeom prst="rect">
            <a:avLst/>
          </a:prstGeom>
        </p:spPr>
        <p:txBody>
          <a:bodyPr wrap="square">
            <a:spAutoFit/>
          </a:bodyPr>
          <a:lstStyle/>
          <a:p>
            <a:pPr marL="342900" indent="-342900" eaLnBrk="1" hangingPunct="1">
              <a:lnSpc>
                <a:spcPct val="150000"/>
              </a:lnSpc>
              <a:buFont typeface="Wingdings" panose="05000000000000000000" pitchFamily="2" charset="2"/>
              <a:buChar char="Ø"/>
              <a:defRPr/>
            </a:pPr>
            <a:r>
              <a:rPr lang="zh-CN" altLang="en-US" sz="2400" b="1" dirty="0"/>
              <a:t>土的</a:t>
            </a:r>
            <a:r>
              <a:rPr lang="zh-CN" altLang="en-US" sz="2400" b="1" dirty="0">
                <a:solidFill>
                  <a:srgbClr val="FF0000"/>
                </a:solidFill>
              </a:rPr>
              <a:t>弹性模量</a:t>
            </a:r>
            <a:r>
              <a:rPr lang="zh-CN" altLang="en-US" sz="2400" b="1" dirty="0"/>
              <a:t>是土体在无侧限条件下瞬时压缩的应力应变模量。</a:t>
            </a:r>
            <a:endParaRPr lang="zh-CN" altLang="en-US" sz="2400" b="1" dirty="0"/>
          </a:p>
          <a:p>
            <a:pPr marL="342900" indent="-342900" eaLnBrk="1" hangingPunct="1">
              <a:lnSpc>
                <a:spcPct val="150000"/>
              </a:lnSpc>
              <a:buFont typeface="Wingdings" panose="05000000000000000000" pitchFamily="2" charset="2"/>
              <a:buChar char="Ø"/>
              <a:defRPr/>
            </a:pPr>
            <a:r>
              <a:rPr lang="zh-CN" altLang="en-US" sz="2400" b="1" dirty="0"/>
              <a:t>由于土并非理想弹性体，它的变形包括了可恢复的弹性变形和不可恢复的残余变形两部分。</a:t>
            </a:r>
            <a:endParaRPr lang="zh-CN" altLang="en-US" sz="2400" b="1" dirty="0"/>
          </a:p>
          <a:p>
            <a:pPr marL="342900" indent="-342900" eaLnBrk="1" hangingPunct="1">
              <a:lnSpc>
                <a:spcPct val="150000"/>
              </a:lnSpc>
              <a:buFont typeface="Wingdings" panose="05000000000000000000" pitchFamily="2" charset="2"/>
              <a:buChar char="Ø"/>
              <a:defRPr/>
            </a:pPr>
            <a:r>
              <a:rPr lang="zh-CN" altLang="en-US" sz="2400" b="1" dirty="0"/>
              <a:t>在静荷载作用下计算土的变形时所采用的变形参数为压缩模量或变形模量；在完全侧限条件假设下，通常地基沉降计算的分层总和法公式都采用压缩模量；当运用弹性力学公式时，则用变形模量或弹性模量进行变形计算。</a:t>
            </a:r>
            <a:endParaRPr lang="zh-CN" altLang="en-US" sz="2400" b="1" dirty="0"/>
          </a:p>
          <a:p>
            <a:pPr marL="342900" indent="-342900" eaLnBrk="1" hangingPunct="1">
              <a:lnSpc>
                <a:spcPct val="150000"/>
              </a:lnSpc>
              <a:buFont typeface="Wingdings" panose="05000000000000000000" pitchFamily="2" charset="2"/>
              <a:buChar char="Ø"/>
              <a:defRPr/>
            </a:pPr>
            <a:r>
              <a:rPr lang="zh-CN" altLang="en-US" sz="2400" b="1" dirty="0">
                <a:solidFill>
                  <a:srgbClr val="0070C0"/>
                </a:solidFill>
              </a:rPr>
              <a:t>弹性模量远大于变形模量。</a:t>
            </a:r>
            <a:endParaRPr lang="zh-CN" altLang="en-US" sz="2400" b="1" dirty="0">
              <a:solidFill>
                <a:srgbClr val="0070C0"/>
              </a:solidFill>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0" y="-2691"/>
            <a:ext cx="3124200"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800" b="1" dirty="0">
                <a:solidFill>
                  <a:srgbClr val="FF3300"/>
                </a:solidFill>
                <a:latin typeface="Times New Roman" panose="02020603050405020304" pitchFamily="18" charset="0"/>
                <a:ea typeface="+mj-ea"/>
                <a:cs typeface="Times New Roman" panose="02020603050405020304" pitchFamily="18" charset="0"/>
              </a:rPr>
              <a:t>§4</a:t>
            </a:r>
            <a:r>
              <a:rPr lang="en-US" altLang="zh-CN" sz="2800" b="1" dirty="0" smtClean="0">
                <a:solidFill>
                  <a:srgbClr val="FF3300"/>
                </a:solidFill>
                <a:latin typeface="Times New Roman" panose="02020603050405020304" pitchFamily="18" charset="0"/>
                <a:ea typeface="+mj-ea"/>
                <a:cs typeface="Times New Roman" panose="02020603050405020304" pitchFamily="18" charset="0"/>
              </a:rPr>
              <a:t>.5</a:t>
            </a:r>
            <a:r>
              <a:rPr lang="zh-CN" altLang="en-US" sz="2800" b="1" dirty="0" smtClean="0">
                <a:solidFill>
                  <a:srgbClr val="FF3300"/>
                </a:solidFill>
                <a:latin typeface="Times New Roman" panose="02020603050405020304" pitchFamily="18" charset="0"/>
                <a:ea typeface="+mj-ea"/>
                <a:cs typeface="Times New Roman" panose="02020603050405020304" pitchFamily="18" charset="0"/>
              </a:rPr>
              <a:t>土的弹性模量</a:t>
            </a:r>
            <a:endParaRPr lang="zh-CN" altLang="en-US" sz="2800" b="1" dirty="0">
              <a:solidFill>
                <a:srgbClr val="FF3300"/>
              </a:solidFill>
              <a:latin typeface="Times New Roman" panose="02020603050405020304" pitchFamily="18" charset="0"/>
              <a:ea typeface="+mj-ea"/>
              <a:cs typeface="Times New Roman" panose="02020603050405020304" pitchFamily="18" charset="0"/>
            </a:endParaRPr>
          </a:p>
        </p:txBody>
      </p:sp>
      <p:pic>
        <p:nvPicPr>
          <p:cNvPr id="3" name="Picture 3" descr="5-10"/>
          <p:cNvPicPr>
            <a:picLocks noChangeAspect="1" noChangeArrowheads="1"/>
          </p:cNvPicPr>
          <p:nvPr/>
        </p:nvPicPr>
        <p:blipFill>
          <a:blip r:embed="rId1">
            <a:extLst>
              <a:ext uri="{28A0092B-C50C-407E-A947-70E740481C1C}">
                <a14:useLocalDpi xmlns:a14="http://schemas.microsoft.com/office/drawing/2010/main" val="0"/>
              </a:ext>
            </a:extLst>
          </a:blip>
          <a:srcRect l="19231" t="1578" r="7043" b="31763"/>
          <a:stretch>
            <a:fillRect/>
          </a:stretch>
        </p:blipFill>
        <p:spPr bwMode="auto">
          <a:xfrm>
            <a:off x="3505200" y="1524000"/>
            <a:ext cx="5181600" cy="416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81000" y="1524000"/>
            <a:ext cx="3048000" cy="3416320"/>
          </a:xfrm>
          <a:prstGeom prst="rect">
            <a:avLst/>
          </a:prstGeom>
        </p:spPr>
        <p:txBody>
          <a:bodyPr wrap="square">
            <a:spAutoFit/>
          </a:bodyPr>
          <a:lstStyle/>
          <a:p>
            <a:pPr marL="342900" indent="-342900" eaLnBrk="1" hangingPunct="1">
              <a:lnSpc>
                <a:spcPct val="150000"/>
              </a:lnSpc>
              <a:buFont typeface="Wingdings" panose="05000000000000000000" pitchFamily="2" charset="2"/>
              <a:buChar char="Ø"/>
              <a:defRPr/>
            </a:pPr>
            <a:r>
              <a:rPr lang="zh-CN" altLang="en-US" sz="2400" b="1" dirty="0"/>
              <a:t>确定土的弹性模量的方法，一般用室内三轴压缩试验或单轴无侧限压缩试验得到的应力</a:t>
            </a:r>
            <a:r>
              <a:rPr lang="en-US" altLang="zh-CN" sz="2400" b="1" dirty="0"/>
              <a:t>—</a:t>
            </a:r>
            <a:r>
              <a:rPr lang="zh-CN" altLang="en-US" sz="2400" b="1" dirty="0"/>
              <a:t>应变关系曲线所确定。</a:t>
            </a:r>
            <a:endParaRPr lang="zh-CN" altLang="en-US" sz="2400"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building1"/>
          <p:cNvPicPr>
            <a:picLocks noGrp="1" noChangeAspect="1" noChangeArrowheads="1"/>
          </p:cNvPicPr>
          <p:nvPr>
            <p:ph/>
          </p:nvPr>
        </p:nvPicPr>
        <p:blipFill>
          <a:blip r:embed="rId1">
            <a:extLst>
              <a:ext uri="{28A0092B-C50C-407E-A947-70E740481C1C}">
                <a14:useLocalDpi xmlns:a14="http://schemas.microsoft.com/office/drawing/2010/main" val="0"/>
              </a:ext>
            </a:extLst>
          </a:blip>
          <a:srcRect/>
          <a:stretch>
            <a:fillRect/>
          </a:stretch>
        </p:blipFill>
        <p:spPr>
          <a:xfrm>
            <a:off x="685800" y="685800"/>
            <a:ext cx="8153400" cy="4697413"/>
          </a:xfrm>
        </p:spPr>
      </p:pic>
      <p:sp>
        <p:nvSpPr>
          <p:cNvPr id="4101" name="Text Box 5"/>
          <p:cNvSpPr txBox="1">
            <a:spLocks noChangeArrowheads="1"/>
          </p:cNvSpPr>
          <p:nvPr/>
        </p:nvSpPr>
        <p:spPr bwMode="auto">
          <a:xfrm>
            <a:off x="3462338" y="6080125"/>
            <a:ext cx="1782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type="none" w="sm" len="med"/>
              </a14:hiddenLine>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a:latin typeface="黑体" panose="02010609060101010101" pitchFamily="49" charset="-122"/>
                <a:ea typeface="黑体" panose="02010609060101010101" pitchFamily="49" charset="-122"/>
              </a:rPr>
              <a:t>（墨西哥城）</a:t>
            </a:r>
            <a:endParaRPr kumimoji="1" lang="zh-CN" altLang="en-US" baseline="30000">
              <a:latin typeface="黑体" panose="02010609060101010101" pitchFamily="49" charset="-122"/>
              <a:ea typeface="黑体" panose="02010609060101010101" pitchFamily="49" charset="-122"/>
            </a:endParaRPr>
          </a:p>
        </p:txBody>
      </p:sp>
      <p:sp>
        <p:nvSpPr>
          <p:cNvPr id="4102" name="Text Box 6"/>
          <p:cNvSpPr txBox="1">
            <a:spLocks noChangeArrowheads="1"/>
          </p:cNvSpPr>
          <p:nvPr/>
        </p:nvSpPr>
        <p:spPr bwMode="auto">
          <a:xfrm>
            <a:off x="2503488" y="5622925"/>
            <a:ext cx="3897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type="none" w="sm" len="med"/>
              </a14:hiddenLine>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a:latin typeface="黑体" panose="02010609060101010101" pitchFamily="49" charset="-122"/>
                <a:ea typeface="黑体" panose="02010609060101010101" pitchFamily="49" charset="-122"/>
              </a:rPr>
              <a:t>地基的沉降及不均匀沉降</a:t>
            </a:r>
            <a:endParaRPr kumimoji="1" lang="zh-CN" altLang="en-US" sz="2400" baseline="30000">
              <a:latin typeface="黑体" panose="02010609060101010101" pitchFamily="49" charset="-122"/>
              <a:ea typeface="黑体" panose="02010609060101010101" pitchFamily="49" charset="-122"/>
            </a:endParaRPr>
          </a:p>
        </p:txBody>
      </p:sp>
      <p:sp>
        <p:nvSpPr>
          <p:cNvPr id="5" name="Rectangle 6"/>
          <p:cNvSpPr>
            <a:spLocks noChangeArrowheads="1"/>
          </p:cNvSpPr>
          <p:nvPr/>
        </p:nvSpPr>
        <p:spPr bwMode="auto">
          <a:xfrm>
            <a:off x="1" y="1"/>
            <a:ext cx="198120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.1 </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概述</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linds(horizontal)">
                                      <p:cBhvr>
                                        <p:cTn id="7" dur="500"/>
                                        <p:tgtEl>
                                          <p:spTgt spid="410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102"/>
                                        </p:tgtEl>
                                        <p:attrNameLst>
                                          <p:attrName>style.visibility</p:attrName>
                                        </p:attrNameLst>
                                      </p:cBhvr>
                                      <p:to>
                                        <p:strVal val="visible"/>
                                      </p:to>
                                    </p:set>
                                    <p:animEffect transition="in" filter="blinds(horizontal)">
                                      <p:cBhvr>
                                        <p:cTn id="11" dur="500"/>
                                        <p:tgtEl>
                                          <p:spTgt spid="4102"/>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4101"/>
                                        </p:tgtEl>
                                        <p:attrNameLst>
                                          <p:attrName>style.visibility</p:attrName>
                                        </p:attrNameLst>
                                      </p:cBhvr>
                                      <p:to>
                                        <p:strVal val="visible"/>
                                      </p:to>
                                    </p:set>
                                    <p:animEffect transition="in" filter="blinds(horizontal)">
                                      <p:cBhvr>
                                        <p:cTn id="15"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utoUpdateAnimBg="0"/>
      <p:bldP spid="4102"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43000" y="533400"/>
            <a:ext cx="1600200" cy="788987"/>
          </a:xfrm>
        </p:spPr>
        <p:txBody>
          <a:bodyPr/>
          <a:lstStyle/>
          <a:p>
            <a:r>
              <a:rPr lang="zh-CN" altLang="en-US" b="1" dirty="0" smtClean="0">
                <a:solidFill>
                  <a:srgbClr val="FF0000"/>
                </a:solidFill>
              </a:rPr>
              <a:t>要  </a:t>
            </a:r>
            <a:r>
              <a:rPr lang="zh-CN" altLang="en-US" b="1" dirty="0">
                <a:solidFill>
                  <a:srgbClr val="FF0000"/>
                </a:solidFill>
              </a:rPr>
              <a:t>点</a:t>
            </a:r>
            <a:endParaRPr lang="zh-CN" altLang="en-US" dirty="0">
              <a:solidFill>
                <a:srgbClr val="FF0000"/>
              </a:solidFill>
            </a:endParaRPr>
          </a:p>
        </p:txBody>
      </p:sp>
      <p:sp>
        <p:nvSpPr>
          <p:cNvPr id="47107" name="Rectangle 3"/>
          <p:cNvSpPr>
            <a:spLocks noGrp="1" noChangeArrowheads="1"/>
          </p:cNvSpPr>
          <p:nvPr>
            <p:ph type="body" idx="1"/>
          </p:nvPr>
        </p:nvSpPr>
        <p:spPr>
          <a:xfrm>
            <a:off x="896112" y="1752600"/>
            <a:ext cx="7562088" cy="3657600"/>
          </a:xfrm>
        </p:spPr>
        <p:txBody>
          <a:bodyPr/>
          <a:lstStyle/>
          <a:p>
            <a:pPr marL="609600" indent="-609600" eaLnBrk="1" hangingPunct="1">
              <a:lnSpc>
                <a:spcPct val="150000"/>
              </a:lnSpc>
              <a:buFont typeface="Wingdings" panose="05000000000000000000" pitchFamily="2" charset="2"/>
              <a:buAutoNum type="arabicPeriod"/>
              <a:defRPr/>
            </a:pPr>
            <a:r>
              <a:rPr lang="zh-CN" altLang="en-US" sz="2800" b="1" dirty="0"/>
              <a:t>土的压缩性本质</a:t>
            </a:r>
            <a:endParaRPr lang="zh-CN" altLang="en-US" sz="2800" b="1" dirty="0"/>
          </a:p>
          <a:p>
            <a:pPr marL="609600" indent="-609600" eaLnBrk="1" hangingPunct="1">
              <a:lnSpc>
                <a:spcPct val="150000"/>
              </a:lnSpc>
              <a:buFont typeface="Wingdings" panose="05000000000000000000" pitchFamily="2" charset="2"/>
              <a:buAutoNum type="arabicPeriod"/>
              <a:defRPr/>
            </a:pPr>
            <a:r>
              <a:rPr lang="zh-CN" altLang="en-US" sz="2800" b="1" dirty="0"/>
              <a:t>室内压缩试验的前提条件和土的压缩定律</a:t>
            </a:r>
            <a:endParaRPr lang="zh-CN" altLang="en-US" sz="2800" b="1" dirty="0"/>
          </a:p>
          <a:p>
            <a:pPr marL="609600" indent="-609600" eaLnBrk="1" hangingPunct="1">
              <a:lnSpc>
                <a:spcPct val="150000"/>
              </a:lnSpc>
              <a:buFont typeface="Wingdings" panose="05000000000000000000" pitchFamily="2" charset="2"/>
              <a:buAutoNum type="arabicPeriod"/>
              <a:defRPr/>
            </a:pPr>
            <a:r>
              <a:rPr lang="zh-CN" altLang="en-US" sz="2800" b="1" dirty="0"/>
              <a:t>土的压缩性指标及其用途</a:t>
            </a:r>
            <a:endParaRPr lang="zh-CN" altLang="en-US" sz="2800" b="1" dirty="0"/>
          </a:p>
          <a:p>
            <a:pPr marL="609600" indent="-609600" eaLnBrk="1" hangingPunct="1">
              <a:lnSpc>
                <a:spcPct val="150000"/>
              </a:lnSpc>
              <a:buFont typeface="Wingdings" panose="05000000000000000000" pitchFamily="2" charset="2"/>
              <a:buAutoNum type="arabicPeriod"/>
              <a:defRPr/>
            </a:pPr>
            <a:r>
              <a:rPr lang="zh-CN" altLang="en-US" sz="2800" b="1" dirty="0"/>
              <a:t>先期固结压力、超固结比的概念</a:t>
            </a:r>
            <a:endParaRPr lang="zh-CN" altLang="en-US" sz="2800" b="1" dirty="0"/>
          </a:p>
          <a:p>
            <a:pPr marL="609600" indent="-609600" eaLnBrk="1" hangingPunct="1">
              <a:lnSpc>
                <a:spcPct val="150000"/>
              </a:lnSpc>
              <a:buFont typeface="Wingdings" panose="05000000000000000000" pitchFamily="2" charset="2"/>
              <a:buAutoNum type="arabicPeriod"/>
              <a:defRPr/>
            </a:pPr>
            <a:r>
              <a:rPr lang="zh-CN" altLang="en-US" sz="2800" b="1" dirty="0"/>
              <a:t>现场载荷试验和变形</a:t>
            </a:r>
            <a:r>
              <a:rPr lang="zh-CN" altLang="en-US" sz="2800" b="1" dirty="0" smtClean="0"/>
              <a:t>模量</a:t>
            </a:r>
            <a:endParaRPr lang="zh-CN" altLang="en-US" sz="2800" b="1" dirty="0" smtClean="0"/>
          </a:p>
          <a:p>
            <a:pPr marL="0" indent="0">
              <a:buNone/>
            </a:pPr>
            <a:endParaRPr lang="en-US" altLang="zh-CN" dirty="0"/>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1"/>
          <p:cNvSpPr>
            <a:spLocks noGrp="1"/>
          </p:cNvSpPr>
          <p:nvPr>
            <p:ph type="sldNum" sz="quarter" idx="12"/>
          </p:nvPr>
        </p:nvSpPr>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30F617FB-5AF0-4882-A2AA-A0EAF40AD722}" type="slidenum">
              <a:rPr lang="zh-CN" altLang="en-US">
                <a:latin typeface="Garamond" panose="02020404030301010803" pitchFamily="18" charset="0"/>
              </a:rPr>
            </a:fld>
            <a:endParaRPr lang="en-US" altLang="zh-CN">
              <a:latin typeface="Garamond" panose="02020404030301010803" pitchFamily="18" charset="0"/>
            </a:endParaRPr>
          </a:p>
        </p:txBody>
      </p:sp>
      <p:sp>
        <p:nvSpPr>
          <p:cNvPr id="58372" name="Text Box 6"/>
          <p:cNvSpPr txBox="1">
            <a:spLocks noChangeArrowheads="1"/>
          </p:cNvSpPr>
          <p:nvPr/>
        </p:nvSpPr>
        <p:spPr bwMode="auto">
          <a:xfrm>
            <a:off x="1411288" y="762000"/>
            <a:ext cx="6256337" cy="829945"/>
          </a:xfrm>
          <a:prstGeom prst="rect">
            <a:avLst/>
          </a:prstGeom>
          <a:noFill/>
          <a:ln w="9525" algn="ctr">
            <a:noFill/>
            <a:miter lim="800000"/>
          </a:ln>
        </p:spPr>
        <p:txBody>
          <a:bodyPr>
            <a:spAutoFit/>
          </a:bodyPr>
          <a:lstStyle/>
          <a:p>
            <a:pPr algn="ctr">
              <a:spcBef>
                <a:spcPct val="50000"/>
              </a:spcBef>
              <a:defRPr/>
            </a:pPr>
            <a:r>
              <a:rPr kumimoji="1" lang="zh-CN" altLang="en-US" sz="4800" dirty="0">
                <a:solidFill>
                  <a:srgbClr val="FF0000"/>
                </a:solidFill>
                <a:effectLst>
                  <a:outerShdw blurRad="38100" dist="38100" dir="2700000" algn="tl">
                    <a:srgbClr val="C0C0C0"/>
                  </a:outerShdw>
                </a:effectLst>
                <a:latin typeface="+mj-ea"/>
                <a:ea typeface="+mj-ea"/>
              </a:rPr>
              <a:t>第</a:t>
            </a:r>
            <a:r>
              <a:rPr kumimoji="1" lang="zh-CN" altLang="en-US" sz="4800" dirty="0">
                <a:solidFill>
                  <a:srgbClr val="FF0000"/>
                </a:solidFill>
                <a:effectLst>
                  <a:outerShdw blurRad="38100" dist="38100" dir="2700000" algn="tl">
                    <a:srgbClr val="C0C0C0"/>
                  </a:outerShdw>
                </a:effectLst>
                <a:latin typeface="+mj-ea"/>
                <a:ea typeface="+mj-ea"/>
              </a:rPr>
              <a:t>四章  地基变形</a:t>
            </a:r>
            <a:endParaRPr kumimoji="1" lang="zh-CN" altLang="en-US" sz="4800" dirty="0">
              <a:solidFill>
                <a:srgbClr val="FF0000"/>
              </a:solidFill>
              <a:effectLst>
                <a:outerShdw blurRad="38100" dist="38100" dir="2700000" algn="tl">
                  <a:srgbClr val="C0C0C0"/>
                </a:outerShdw>
              </a:effectLst>
              <a:latin typeface="+mj-ea"/>
              <a:ea typeface="+mj-ea"/>
            </a:endParaRPr>
          </a:p>
        </p:txBody>
      </p:sp>
      <p:sp>
        <p:nvSpPr>
          <p:cNvPr id="62468" name="Text Box 9"/>
          <p:cNvSpPr txBox="1">
            <a:spLocks noChangeArrowheads="1"/>
          </p:cNvSpPr>
          <p:nvPr/>
        </p:nvSpPr>
        <p:spPr bwMode="auto">
          <a:xfrm>
            <a:off x="1143000" y="2071688"/>
            <a:ext cx="7239000" cy="33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pPr>
            <a:r>
              <a:rPr lang="en-US" altLang="zh-CN" sz="2800" dirty="0">
                <a:latin typeface="Times New Roman" panose="02020603050405020304" pitchFamily="18" charset="0"/>
                <a:ea typeface="+mj-ea"/>
                <a:cs typeface="Times New Roman" panose="02020603050405020304" pitchFamily="18" charset="0"/>
              </a:rPr>
              <a:t>§ 4.1 </a:t>
            </a:r>
            <a:r>
              <a:rPr lang="zh-CN" altLang="en-US" sz="2800" dirty="0">
                <a:latin typeface="Times New Roman" panose="02020603050405020304" pitchFamily="18" charset="0"/>
                <a:ea typeface="+mj-ea"/>
                <a:cs typeface="Times New Roman" panose="02020603050405020304" pitchFamily="18" charset="0"/>
              </a:rPr>
              <a:t>概述</a:t>
            </a:r>
            <a:endParaRPr lang="en-US" altLang="zh-CN" sz="2800" dirty="0">
              <a:latin typeface="Times New Roman" panose="02020603050405020304" pitchFamily="18" charset="0"/>
              <a:ea typeface="+mj-ea"/>
              <a:cs typeface="Times New Roman" panose="02020603050405020304" pitchFamily="18" charset="0"/>
            </a:endParaRPr>
          </a:p>
          <a:p>
            <a:pPr eaLnBrk="1" hangingPunct="1">
              <a:lnSpc>
                <a:spcPct val="150000"/>
              </a:lnSpc>
              <a:spcBef>
                <a:spcPct val="50000"/>
              </a:spcBef>
            </a:pPr>
            <a:r>
              <a:rPr lang="en-US" altLang="zh-CN" sz="2800" dirty="0">
                <a:latin typeface="Times New Roman" panose="02020603050405020304" pitchFamily="18" charset="0"/>
                <a:ea typeface="+mj-ea"/>
                <a:cs typeface="Times New Roman" panose="02020603050405020304" pitchFamily="18" charset="0"/>
              </a:rPr>
              <a:t>§ 4.2 </a:t>
            </a:r>
            <a:r>
              <a:rPr lang="zh-CN" altLang="en-US" sz="2800" dirty="0">
                <a:latin typeface="Times New Roman" panose="02020603050405020304" pitchFamily="18" charset="0"/>
                <a:ea typeface="+mj-ea"/>
                <a:cs typeface="Times New Roman" panose="02020603050405020304" pitchFamily="18" charset="0"/>
              </a:rPr>
              <a:t>地基变形的弹性力学公式</a:t>
            </a:r>
            <a:endParaRPr lang="zh-CN" altLang="en-US" sz="2800" dirty="0">
              <a:latin typeface="Times New Roman" panose="02020603050405020304" pitchFamily="18" charset="0"/>
              <a:ea typeface="+mj-ea"/>
              <a:cs typeface="Times New Roman" panose="02020603050405020304" pitchFamily="18" charset="0"/>
            </a:endParaRPr>
          </a:p>
          <a:p>
            <a:pPr eaLnBrk="1" hangingPunct="1">
              <a:lnSpc>
                <a:spcPct val="150000"/>
              </a:lnSpc>
              <a:spcBef>
                <a:spcPct val="50000"/>
              </a:spcBef>
            </a:pPr>
            <a:r>
              <a:rPr lang="en-US" altLang="zh-CN" sz="2800" dirty="0">
                <a:latin typeface="Times New Roman" panose="02020603050405020304" pitchFamily="18" charset="0"/>
                <a:ea typeface="+mj-ea"/>
                <a:cs typeface="Times New Roman" panose="02020603050405020304" pitchFamily="18" charset="0"/>
              </a:rPr>
              <a:t>§ 4.3 </a:t>
            </a:r>
            <a:r>
              <a:rPr lang="zh-CN" altLang="en-US" sz="2800" dirty="0">
                <a:latin typeface="Times New Roman" panose="02020603050405020304" pitchFamily="18" charset="0"/>
                <a:ea typeface="+mj-ea"/>
                <a:cs typeface="Times New Roman" panose="02020603050405020304" pitchFamily="18" charset="0"/>
              </a:rPr>
              <a:t>基础最终沉降量</a:t>
            </a:r>
            <a:endParaRPr lang="zh-CN" altLang="en-US" sz="2800" dirty="0">
              <a:latin typeface="Times New Roman" panose="02020603050405020304" pitchFamily="18" charset="0"/>
              <a:ea typeface="+mj-ea"/>
              <a:cs typeface="Times New Roman" panose="02020603050405020304" pitchFamily="18" charset="0"/>
            </a:endParaRPr>
          </a:p>
          <a:p>
            <a:pPr eaLnBrk="1" hangingPunct="1">
              <a:lnSpc>
                <a:spcPct val="150000"/>
              </a:lnSpc>
              <a:spcBef>
                <a:spcPct val="50000"/>
              </a:spcBef>
            </a:pPr>
            <a:r>
              <a:rPr lang="en-US" altLang="zh-CN" sz="2800" dirty="0">
                <a:latin typeface="Times New Roman" panose="02020603050405020304" pitchFamily="18" charset="0"/>
                <a:ea typeface="+mj-ea"/>
                <a:cs typeface="Times New Roman" panose="02020603050405020304" pitchFamily="18" charset="0"/>
              </a:rPr>
              <a:t>§ 4</a:t>
            </a:r>
            <a:r>
              <a:rPr lang="en-US" altLang="zh-CN" sz="2800" dirty="0" smtClean="0">
                <a:latin typeface="Times New Roman" panose="02020603050405020304" pitchFamily="18" charset="0"/>
                <a:ea typeface="+mj-ea"/>
                <a:cs typeface="Times New Roman" panose="02020603050405020304" pitchFamily="18" charset="0"/>
              </a:rPr>
              <a:t>.4 </a:t>
            </a:r>
            <a:r>
              <a:rPr lang="zh-CN" altLang="en-US" sz="2800" dirty="0">
                <a:latin typeface="Times New Roman" panose="02020603050405020304" pitchFamily="18" charset="0"/>
                <a:ea typeface="+mj-ea"/>
                <a:cs typeface="Times New Roman" panose="02020603050405020304" pitchFamily="18" charset="0"/>
              </a:rPr>
              <a:t>地基变形与时间的关系</a:t>
            </a:r>
            <a:endParaRPr lang="zh-CN" altLang="en-US" sz="2800" dirty="0">
              <a:latin typeface="Times New Roman" panose="02020603050405020304" pitchFamily="18" charset="0"/>
              <a:ea typeface="+mj-ea"/>
              <a:cs typeface="Times New Roman" panose="02020603050405020304" pitchFamily="18" charset="0"/>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1"/>
          <p:cNvSpPr>
            <a:spLocks noGrp="1"/>
          </p:cNvSpPr>
          <p:nvPr>
            <p:ph type="sldNum" sz="quarter" idx="12"/>
          </p:nvPr>
        </p:nvSpPr>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30F617FB-5AF0-4882-A2AA-A0EAF40AD722}" type="slidenum">
              <a:rPr lang="zh-CN" altLang="en-US">
                <a:latin typeface="Garamond" panose="02020404030301010803" pitchFamily="18" charset="0"/>
              </a:rPr>
            </a:fld>
            <a:endParaRPr lang="en-US" altLang="zh-CN">
              <a:latin typeface="Garamond" panose="02020404030301010803" pitchFamily="18" charset="0"/>
            </a:endParaRPr>
          </a:p>
        </p:txBody>
      </p:sp>
      <p:sp>
        <p:nvSpPr>
          <p:cNvPr id="58372" name="Text Box 6"/>
          <p:cNvSpPr txBox="1">
            <a:spLocks noChangeArrowheads="1"/>
          </p:cNvSpPr>
          <p:nvPr/>
        </p:nvSpPr>
        <p:spPr bwMode="auto">
          <a:xfrm>
            <a:off x="1411288" y="762000"/>
            <a:ext cx="6256337" cy="829945"/>
          </a:xfrm>
          <a:prstGeom prst="rect">
            <a:avLst/>
          </a:prstGeom>
          <a:noFill/>
          <a:ln w="9525" algn="ctr">
            <a:noFill/>
            <a:miter lim="800000"/>
          </a:ln>
        </p:spPr>
        <p:txBody>
          <a:bodyPr>
            <a:spAutoFit/>
          </a:bodyPr>
          <a:lstStyle/>
          <a:p>
            <a:pPr algn="ctr">
              <a:spcBef>
                <a:spcPct val="50000"/>
              </a:spcBef>
              <a:defRPr/>
            </a:pPr>
            <a:r>
              <a:rPr kumimoji="1" lang="zh-CN" altLang="en-US" sz="4800" dirty="0">
                <a:solidFill>
                  <a:srgbClr val="FF0000"/>
                </a:solidFill>
                <a:effectLst>
                  <a:outerShdw blurRad="38100" dist="38100" dir="2700000" algn="tl">
                    <a:srgbClr val="C0C0C0"/>
                  </a:outerShdw>
                </a:effectLst>
                <a:latin typeface="+mj-ea"/>
                <a:ea typeface="+mj-ea"/>
              </a:rPr>
              <a:t>第</a:t>
            </a:r>
            <a:r>
              <a:rPr kumimoji="1" lang="zh-CN" altLang="en-US" sz="4800" dirty="0">
                <a:solidFill>
                  <a:srgbClr val="FF0000"/>
                </a:solidFill>
                <a:effectLst>
                  <a:outerShdw blurRad="38100" dist="38100" dir="2700000" algn="tl">
                    <a:srgbClr val="C0C0C0"/>
                  </a:outerShdw>
                </a:effectLst>
                <a:latin typeface="+mj-ea"/>
                <a:ea typeface="+mj-ea"/>
              </a:rPr>
              <a:t>四章  地基变形</a:t>
            </a:r>
            <a:endParaRPr kumimoji="1" lang="zh-CN" altLang="en-US" sz="4800" dirty="0">
              <a:solidFill>
                <a:srgbClr val="FF0000"/>
              </a:solidFill>
              <a:effectLst>
                <a:outerShdw blurRad="38100" dist="38100" dir="2700000" algn="tl">
                  <a:srgbClr val="C0C0C0"/>
                </a:outerShdw>
              </a:effectLst>
              <a:latin typeface="+mj-ea"/>
              <a:ea typeface="+mj-ea"/>
            </a:endParaRPr>
          </a:p>
        </p:txBody>
      </p:sp>
      <p:sp>
        <p:nvSpPr>
          <p:cNvPr id="62468" name="Text Box 9"/>
          <p:cNvSpPr txBox="1">
            <a:spLocks noChangeArrowheads="1"/>
          </p:cNvSpPr>
          <p:nvPr/>
        </p:nvSpPr>
        <p:spPr bwMode="auto">
          <a:xfrm>
            <a:off x="1143000" y="2071688"/>
            <a:ext cx="7239000" cy="33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pPr>
            <a:r>
              <a:rPr lang="en-US" altLang="zh-CN" sz="2800" dirty="0">
                <a:latin typeface="Times New Roman" panose="02020603050405020304" pitchFamily="18" charset="0"/>
                <a:ea typeface="+mj-ea"/>
                <a:cs typeface="Times New Roman" panose="02020603050405020304" pitchFamily="18" charset="0"/>
              </a:rPr>
              <a:t>§ 4.1 </a:t>
            </a:r>
            <a:r>
              <a:rPr lang="zh-CN" altLang="en-US" sz="2800" dirty="0">
                <a:latin typeface="Times New Roman" panose="02020603050405020304" pitchFamily="18" charset="0"/>
                <a:ea typeface="+mj-ea"/>
                <a:cs typeface="Times New Roman" panose="02020603050405020304" pitchFamily="18" charset="0"/>
              </a:rPr>
              <a:t>概述</a:t>
            </a:r>
            <a:endParaRPr lang="en-US" altLang="zh-CN" sz="2800" dirty="0">
              <a:latin typeface="Times New Roman" panose="02020603050405020304" pitchFamily="18" charset="0"/>
              <a:ea typeface="+mj-ea"/>
              <a:cs typeface="Times New Roman" panose="02020603050405020304" pitchFamily="18" charset="0"/>
            </a:endParaRPr>
          </a:p>
          <a:p>
            <a:pPr eaLnBrk="1" hangingPunct="1">
              <a:lnSpc>
                <a:spcPct val="150000"/>
              </a:lnSpc>
              <a:spcBef>
                <a:spcPct val="50000"/>
              </a:spcBef>
            </a:pPr>
            <a:r>
              <a:rPr lang="en-US" altLang="zh-CN" sz="2800" dirty="0">
                <a:solidFill>
                  <a:schemeClr val="bg1"/>
                </a:solidFill>
                <a:latin typeface="Times New Roman" panose="02020603050405020304" pitchFamily="18" charset="0"/>
                <a:ea typeface="+mj-ea"/>
                <a:cs typeface="Times New Roman" panose="02020603050405020304" pitchFamily="18" charset="0"/>
              </a:rPr>
              <a:t>§ 4.2 </a:t>
            </a:r>
            <a:r>
              <a:rPr lang="zh-CN" altLang="en-US" sz="2800" dirty="0">
                <a:solidFill>
                  <a:schemeClr val="bg1"/>
                </a:solidFill>
                <a:latin typeface="Times New Roman" panose="02020603050405020304" pitchFamily="18" charset="0"/>
                <a:ea typeface="+mj-ea"/>
                <a:cs typeface="Times New Roman" panose="02020603050405020304" pitchFamily="18" charset="0"/>
              </a:rPr>
              <a:t>地基变形的弹性力学公式</a:t>
            </a:r>
            <a:endParaRPr lang="zh-CN" altLang="en-US" sz="2800" dirty="0">
              <a:solidFill>
                <a:schemeClr val="bg1"/>
              </a:solidFill>
              <a:latin typeface="Times New Roman" panose="02020603050405020304" pitchFamily="18" charset="0"/>
              <a:ea typeface="+mj-ea"/>
              <a:cs typeface="Times New Roman" panose="02020603050405020304" pitchFamily="18" charset="0"/>
            </a:endParaRPr>
          </a:p>
          <a:p>
            <a:pPr eaLnBrk="1" hangingPunct="1">
              <a:lnSpc>
                <a:spcPct val="150000"/>
              </a:lnSpc>
              <a:spcBef>
                <a:spcPct val="50000"/>
              </a:spcBef>
            </a:pPr>
            <a:r>
              <a:rPr lang="en-US" altLang="zh-CN" sz="2800" dirty="0">
                <a:solidFill>
                  <a:schemeClr val="bg1"/>
                </a:solidFill>
                <a:latin typeface="Times New Roman" panose="02020603050405020304" pitchFamily="18" charset="0"/>
                <a:ea typeface="+mj-ea"/>
                <a:cs typeface="Times New Roman" panose="02020603050405020304" pitchFamily="18" charset="0"/>
              </a:rPr>
              <a:t>§ 4.3 </a:t>
            </a:r>
            <a:r>
              <a:rPr lang="zh-CN" altLang="en-US" sz="2800" dirty="0">
                <a:solidFill>
                  <a:schemeClr val="bg1"/>
                </a:solidFill>
                <a:latin typeface="Times New Roman" panose="02020603050405020304" pitchFamily="18" charset="0"/>
                <a:ea typeface="+mj-ea"/>
                <a:cs typeface="Times New Roman" panose="02020603050405020304" pitchFamily="18" charset="0"/>
              </a:rPr>
              <a:t>基础最终沉降量</a:t>
            </a:r>
            <a:endParaRPr lang="zh-CN" altLang="en-US" sz="2800" dirty="0">
              <a:solidFill>
                <a:schemeClr val="bg1"/>
              </a:solidFill>
              <a:latin typeface="Times New Roman" panose="02020603050405020304" pitchFamily="18" charset="0"/>
              <a:ea typeface="+mj-ea"/>
              <a:cs typeface="Times New Roman" panose="02020603050405020304" pitchFamily="18" charset="0"/>
            </a:endParaRPr>
          </a:p>
          <a:p>
            <a:pPr eaLnBrk="1" hangingPunct="1">
              <a:lnSpc>
                <a:spcPct val="150000"/>
              </a:lnSpc>
              <a:spcBef>
                <a:spcPct val="50000"/>
              </a:spcBef>
            </a:pPr>
            <a:r>
              <a:rPr lang="en-US" altLang="zh-CN" sz="2800" dirty="0">
                <a:solidFill>
                  <a:schemeClr val="bg1"/>
                </a:solidFill>
                <a:latin typeface="Times New Roman" panose="02020603050405020304" pitchFamily="18" charset="0"/>
                <a:ea typeface="+mj-ea"/>
                <a:cs typeface="Times New Roman" panose="02020603050405020304" pitchFamily="18" charset="0"/>
              </a:rPr>
              <a:t>§ 4</a:t>
            </a:r>
            <a:r>
              <a:rPr lang="en-US" altLang="zh-CN" sz="2800" dirty="0" smtClean="0">
                <a:solidFill>
                  <a:schemeClr val="bg1"/>
                </a:solidFill>
                <a:latin typeface="Times New Roman" panose="02020603050405020304" pitchFamily="18" charset="0"/>
                <a:ea typeface="+mj-ea"/>
                <a:cs typeface="Times New Roman" panose="02020603050405020304" pitchFamily="18" charset="0"/>
              </a:rPr>
              <a:t>.4 </a:t>
            </a:r>
            <a:r>
              <a:rPr lang="zh-CN" altLang="en-US" sz="2800" dirty="0">
                <a:solidFill>
                  <a:schemeClr val="bg1"/>
                </a:solidFill>
                <a:latin typeface="Times New Roman" panose="02020603050405020304" pitchFamily="18" charset="0"/>
                <a:ea typeface="+mj-ea"/>
                <a:cs typeface="Times New Roman" panose="02020603050405020304" pitchFamily="18" charset="0"/>
              </a:rPr>
              <a:t>地基变形与时间的关系</a:t>
            </a:r>
            <a:endParaRPr lang="zh-CN" altLang="en-US" sz="2800" dirty="0">
              <a:solidFill>
                <a:schemeClr val="bg1"/>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 y="-15874"/>
            <a:ext cx="205172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.1 </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概述</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
        <p:nvSpPr>
          <p:cNvPr id="4" name="矩形 3"/>
          <p:cNvSpPr/>
          <p:nvPr/>
        </p:nvSpPr>
        <p:spPr>
          <a:xfrm>
            <a:off x="539552" y="692696"/>
            <a:ext cx="4464496" cy="5632311"/>
          </a:xfrm>
          <a:prstGeom prst="rect">
            <a:avLst/>
          </a:prstGeom>
        </p:spPr>
        <p:txBody>
          <a:bodyPr wrap="square">
            <a:spAutoFit/>
          </a:bodyPr>
          <a:lstStyle/>
          <a:p>
            <a:pPr marL="342900" indent="-342900" algn="just" eaLnBrk="1" hangingPunct="1">
              <a:lnSpc>
                <a:spcPct val="150000"/>
              </a:lnSpc>
              <a:buFont typeface="Wingdings" panose="05000000000000000000" pitchFamily="2" charset="2"/>
              <a:buChar char="Ø"/>
              <a:defRPr/>
            </a:pPr>
            <a:r>
              <a:rPr lang="zh-CN" altLang="en-US" sz="2400" dirty="0">
                <a:solidFill>
                  <a:srgbClr val="FF0000"/>
                </a:solidFill>
                <a:latin typeface="+mn-ea"/>
                <a:ea typeface="+mn-ea"/>
              </a:rPr>
              <a:t>地基的最终沉降量：</a:t>
            </a:r>
            <a:r>
              <a:rPr lang="zh-CN" altLang="en-US" sz="2400" dirty="0">
                <a:latin typeface="+mn-ea"/>
                <a:ea typeface="+mn-ea"/>
              </a:rPr>
              <a:t>是指地基在建筑物荷载作用下，在</a:t>
            </a:r>
            <a:r>
              <a:rPr lang="zh-CN" altLang="en-US" sz="2400" dirty="0">
                <a:solidFill>
                  <a:srgbClr val="00B0F0"/>
                </a:solidFill>
                <a:latin typeface="+mn-ea"/>
                <a:ea typeface="+mn-ea"/>
              </a:rPr>
              <a:t>地基表面</a:t>
            </a:r>
            <a:r>
              <a:rPr lang="zh-CN" altLang="en-US" sz="2400" dirty="0">
                <a:latin typeface="+mn-ea"/>
                <a:ea typeface="+mn-ea"/>
              </a:rPr>
              <a:t>的竖向变形称为地基的最终沉降量</a:t>
            </a:r>
            <a:r>
              <a:rPr lang="zh-CN" altLang="en-US" sz="2400" dirty="0" smtClean="0">
                <a:latin typeface="+mn-ea"/>
                <a:ea typeface="+mn-ea"/>
              </a:rPr>
              <a:t>。</a:t>
            </a:r>
            <a:endParaRPr lang="en-US" altLang="zh-CN" sz="2400" dirty="0" smtClean="0">
              <a:latin typeface="+mn-ea"/>
              <a:ea typeface="+mn-ea"/>
            </a:endParaRPr>
          </a:p>
          <a:p>
            <a:pPr marL="342900" indent="-342900" algn="just" eaLnBrk="1" hangingPunct="1">
              <a:lnSpc>
                <a:spcPct val="150000"/>
              </a:lnSpc>
              <a:buFont typeface="Wingdings" panose="05000000000000000000" pitchFamily="2" charset="2"/>
              <a:buChar char="Ø"/>
              <a:defRPr/>
            </a:pPr>
            <a:r>
              <a:rPr lang="zh-CN" altLang="en-US" sz="2400" dirty="0">
                <a:solidFill>
                  <a:srgbClr val="FF0000"/>
                </a:solidFill>
                <a:latin typeface="+mn-ea"/>
                <a:ea typeface="+mn-ea"/>
              </a:rPr>
              <a:t>地基沉降的原因</a:t>
            </a:r>
            <a:r>
              <a:rPr lang="zh-CN" altLang="en-US" sz="2400" dirty="0" smtClean="0">
                <a:solidFill>
                  <a:srgbClr val="FF0000"/>
                </a:solidFill>
                <a:latin typeface="+mn-ea"/>
                <a:ea typeface="+mn-ea"/>
              </a:rPr>
              <a:t>：</a:t>
            </a:r>
            <a:endParaRPr lang="zh-CN" altLang="en-US" sz="2400" dirty="0">
              <a:solidFill>
                <a:srgbClr val="FFFF00"/>
              </a:solidFill>
              <a:latin typeface="+mn-ea"/>
              <a:ea typeface="+mn-ea"/>
            </a:endParaRPr>
          </a:p>
          <a:p>
            <a:pPr marL="342900" indent="-342900" algn="just" eaLnBrk="1" hangingPunct="1">
              <a:lnSpc>
                <a:spcPct val="150000"/>
              </a:lnSpc>
              <a:buFont typeface="Wingdings" panose="05000000000000000000" pitchFamily="2" charset="2"/>
              <a:buChar char="Ø"/>
              <a:defRPr/>
            </a:pPr>
            <a:r>
              <a:rPr lang="zh-CN" altLang="en-US" sz="2400" dirty="0">
                <a:solidFill>
                  <a:srgbClr val="00B0F0"/>
                </a:solidFill>
                <a:latin typeface="+mn-ea"/>
                <a:ea typeface="+mn-ea"/>
              </a:rPr>
              <a:t>外因：</a:t>
            </a:r>
            <a:r>
              <a:rPr lang="zh-CN" altLang="en-US" sz="2400" dirty="0">
                <a:solidFill>
                  <a:schemeClr val="tx2"/>
                </a:solidFill>
                <a:latin typeface="+mn-ea"/>
                <a:ea typeface="+mn-ea"/>
              </a:rPr>
              <a:t>主要是建筑物荷载在地基中产生的附加应力。（宏观分析）</a:t>
            </a:r>
            <a:endParaRPr lang="zh-CN" altLang="en-US" sz="2400" dirty="0">
              <a:solidFill>
                <a:schemeClr val="tx2"/>
              </a:solidFill>
              <a:latin typeface="+mn-ea"/>
              <a:ea typeface="+mn-ea"/>
            </a:endParaRPr>
          </a:p>
          <a:p>
            <a:pPr marL="342900" indent="-342900" algn="just" eaLnBrk="1" hangingPunct="1">
              <a:lnSpc>
                <a:spcPct val="150000"/>
              </a:lnSpc>
              <a:buFont typeface="Wingdings" panose="05000000000000000000" pitchFamily="2" charset="2"/>
              <a:buChar char="Ø"/>
              <a:defRPr/>
            </a:pPr>
            <a:r>
              <a:rPr lang="zh-CN" altLang="en-US" sz="2400" dirty="0">
                <a:solidFill>
                  <a:srgbClr val="00B0F0"/>
                </a:solidFill>
                <a:latin typeface="+mn-ea"/>
                <a:ea typeface="+mn-ea"/>
              </a:rPr>
              <a:t>内因：</a:t>
            </a:r>
            <a:r>
              <a:rPr lang="zh-CN" altLang="en-US" sz="2400" dirty="0">
                <a:solidFill>
                  <a:schemeClr val="tx2"/>
                </a:solidFill>
                <a:latin typeface="+mn-ea"/>
                <a:ea typeface="+mn-ea"/>
              </a:rPr>
              <a:t>土的三相组成</a:t>
            </a:r>
            <a:r>
              <a:rPr lang="zh-CN" altLang="en-US" sz="2400" dirty="0" smtClean="0">
                <a:solidFill>
                  <a:schemeClr val="tx2"/>
                </a:solidFill>
                <a:latin typeface="+mn-ea"/>
                <a:ea typeface="+mn-ea"/>
              </a:rPr>
              <a:t>。</a:t>
            </a:r>
            <a:endParaRPr lang="en-US" altLang="zh-CN" sz="2400" dirty="0" smtClean="0">
              <a:solidFill>
                <a:schemeClr val="tx2"/>
              </a:solidFill>
              <a:latin typeface="+mn-ea"/>
              <a:ea typeface="+mn-ea"/>
            </a:endParaRPr>
          </a:p>
          <a:p>
            <a:pPr algn="just" eaLnBrk="1" hangingPunct="1">
              <a:lnSpc>
                <a:spcPct val="150000"/>
              </a:lnSpc>
              <a:defRPr/>
            </a:pPr>
            <a:r>
              <a:rPr lang="en-US" altLang="zh-CN" sz="2400" dirty="0">
                <a:solidFill>
                  <a:schemeClr val="tx2"/>
                </a:solidFill>
                <a:latin typeface="+mn-ea"/>
                <a:ea typeface="+mn-ea"/>
              </a:rPr>
              <a:t> </a:t>
            </a:r>
            <a:r>
              <a:rPr lang="en-US" altLang="zh-CN" sz="2400" dirty="0" smtClean="0">
                <a:solidFill>
                  <a:schemeClr val="tx2"/>
                </a:solidFill>
                <a:latin typeface="+mn-ea"/>
                <a:ea typeface="+mn-ea"/>
              </a:rPr>
              <a:t> </a:t>
            </a:r>
            <a:r>
              <a:rPr lang="zh-CN" altLang="en-US" sz="2400" dirty="0" smtClean="0">
                <a:solidFill>
                  <a:schemeClr val="tx2"/>
                </a:solidFill>
                <a:latin typeface="+mn-ea"/>
                <a:ea typeface="+mn-ea"/>
              </a:rPr>
              <a:t>（</a:t>
            </a:r>
            <a:r>
              <a:rPr lang="zh-CN" altLang="en-US" sz="2400" dirty="0">
                <a:solidFill>
                  <a:schemeClr val="tx2"/>
                </a:solidFill>
                <a:latin typeface="+mn-ea"/>
                <a:ea typeface="+mn-ea"/>
              </a:rPr>
              <a:t>微观分析</a:t>
            </a:r>
            <a:r>
              <a:rPr lang="zh-CN" altLang="en-US" sz="2400" dirty="0" smtClean="0">
                <a:solidFill>
                  <a:schemeClr val="tx2"/>
                </a:solidFill>
                <a:latin typeface="+mn-ea"/>
                <a:ea typeface="+mn-ea"/>
              </a:rPr>
              <a:t>）</a:t>
            </a:r>
            <a:endParaRPr lang="zh-CN" altLang="en-US" sz="2400" dirty="0">
              <a:solidFill>
                <a:schemeClr val="tx2"/>
              </a:solidFill>
              <a:latin typeface="+mn-ea"/>
              <a:ea typeface="+mn-ea"/>
            </a:endParaRPr>
          </a:p>
        </p:txBody>
      </p:sp>
      <p:sp>
        <p:nvSpPr>
          <p:cNvPr id="7" name="Rectangle 3"/>
          <p:cNvSpPr>
            <a:spLocks noChangeArrowheads="1"/>
          </p:cNvSpPr>
          <p:nvPr/>
        </p:nvSpPr>
        <p:spPr bwMode="auto">
          <a:xfrm>
            <a:off x="6228183" y="3861048"/>
            <a:ext cx="19649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 typeface="Arial" panose="020B0604020202020204" pitchFamily="34" charset="0"/>
              <a:buNone/>
            </a:pPr>
            <a:r>
              <a:rPr lang="zh-CN" altLang="en-US" sz="1600" dirty="0">
                <a:solidFill>
                  <a:srgbClr val="7030A0"/>
                </a:solidFill>
                <a:ea typeface="楷体_GB2312" pitchFamily="1" charset="-122"/>
              </a:rPr>
              <a:t>沉降与时间的关系</a:t>
            </a:r>
            <a:endParaRPr lang="zh-CN" altLang="en-US" sz="1600" dirty="0">
              <a:solidFill>
                <a:srgbClr val="7030A0"/>
              </a:solidFill>
              <a:ea typeface="楷体_GB2312" pitchFamily="1"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096269" y="1628800"/>
            <a:ext cx="3977975" cy="2139100"/>
          </a:xfrm>
          <a:prstGeom prst="rect">
            <a:avLst/>
          </a:prstGeom>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 y="-15874"/>
            <a:ext cx="205172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.1 </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概述</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
        <p:nvSpPr>
          <p:cNvPr id="4" name="矩形 3"/>
          <p:cNvSpPr/>
          <p:nvPr/>
        </p:nvSpPr>
        <p:spPr>
          <a:xfrm>
            <a:off x="539552" y="836712"/>
            <a:ext cx="8064895" cy="1113766"/>
          </a:xfrm>
          <a:prstGeom prst="rect">
            <a:avLst/>
          </a:prstGeom>
        </p:spPr>
        <p:txBody>
          <a:bodyPr wrap="square">
            <a:spAutoFit/>
          </a:bodyPr>
          <a:lstStyle/>
          <a:p>
            <a:pPr marL="342900" indent="-342900">
              <a:lnSpc>
                <a:spcPct val="150000"/>
              </a:lnSpc>
              <a:buFont typeface="Wingdings" panose="05000000000000000000" pitchFamily="2" charset="2"/>
              <a:buChar char="Ø"/>
            </a:pPr>
            <a:r>
              <a:rPr lang="zh-CN" altLang="en-US" sz="2400" dirty="0" smtClean="0">
                <a:solidFill>
                  <a:srgbClr val="FF0000"/>
                </a:solidFill>
                <a:latin typeface="+mn-ea"/>
                <a:ea typeface="+mn-ea"/>
              </a:rPr>
              <a:t>地基</a:t>
            </a:r>
            <a:r>
              <a:rPr lang="zh-CN" altLang="en-US" sz="2400" dirty="0">
                <a:solidFill>
                  <a:srgbClr val="FF0000"/>
                </a:solidFill>
                <a:latin typeface="+mn-ea"/>
                <a:ea typeface="+mn-ea"/>
              </a:rPr>
              <a:t>沉降的外因:</a:t>
            </a:r>
            <a:r>
              <a:rPr lang="zh-CN" altLang="en-US" sz="2400" dirty="0">
                <a:solidFill>
                  <a:schemeClr val="tx2"/>
                </a:solidFill>
                <a:latin typeface="+mn-ea"/>
                <a:ea typeface="+mn-ea"/>
              </a:rPr>
              <a:t>通常认为地基土层在自重作用下压缩已稳定，</a:t>
            </a:r>
            <a:r>
              <a:rPr lang="zh-CN" altLang="en-US" sz="2400" dirty="0">
                <a:latin typeface="+mn-ea"/>
                <a:ea typeface="+mn-ea"/>
              </a:rPr>
              <a:t>主要是建筑物荷载在地基中产生的</a:t>
            </a:r>
            <a:r>
              <a:rPr lang="zh-CN" altLang="en-US" sz="2400" dirty="0">
                <a:solidFill>
                  <a:srgbClr val="FF0000"/>
                </a:solidFill>
                <a:latin typeface="+mn-ea"/>
                <a:ea typeface="+mn-ea"/>
              </a:rPr>
              <a:t>附加应力</a:t>
            </a:r>
            <a:r>
              <a:rPr lang="zh-CN" altLang="en-US" sz="2400" dirty="0">
                <a:solidFill>
                  <a:schemeClr val="tx2"/>
                </a:solidFill>
                <a:latin typeface="+mn-ea"/>
                <a:ea typeface="+mn-ea"/>
              </a:rPr>
              <a:t>。</a:t>
            </a:r>
            <a:endParaRPr lang="zh-CN" altLang="en-US" sz="2400" dirty="0">
              <a:solidFill>
                <a:schemeClr val="tx2"/>
              </a:solidFill>
              <a:latin typeface="+mn-ea"/>
              <a:ea typeface="+mn-ea"/>
            </a:endParaRPr>
          </a:p>
        </p:txBody>
      </p:sp>
      <p:pic>
        <p:nvPicPr>
          <p:cNvPr id="5" name="图片 4" descr="C:\Users\Administrator\AppData\Roaming\Tencent\Users\857940855\QQ\WinTemp\RichOle\`K8]3$J2`T6]RBQ`YSHZC]V.png"/>
          <p:cNvPicPr/>
          <p:nvPr/>
        </p:nvPicPr>
        <p:blipFill>
          <a:blip r:embed="rId1">
            <a:extLst>
              <a:ext uri="{28A0092B-C50C-407E-A947-70E740481C1C}">
                <a14:useLocalDpi xmlns:a14="http://schemas.microsoft.com/office/drawing/2010/main" val="0"/>
              </a:ext>
            </a:extLst>
          </a:blip>
          <a:srcRect/>
          <a:stretch>
            <a:fillRect/>
          </a:stretch>
        </p:blipFill>
        <p:spPr bwMode="auto">
          <a:xfrm>
            <a:off x="1866900" y="2046922"/>
            <a:ext cx="5410200" cy="2764155"/>
          </a:xfrm>
          <a:prstGeom prst="rect">
            <a:avLst/>
          </a:prstGeom>
          <a:noFill/>
          <a:ln>
            <a:noFill/>
          </a:ln>
        </p:spPr>
      </p:pic>
      <p:graphicFrame>
        <p:nvGraphicFramePr>
          <p:cNvPr id="6" name="Object 9"/>
          <p:cNvGraphicFramePr>
            <a:graphicFrameLocks noChangeAspect="1"/>
          </p:cNvGraphicFramePr>
          <p:nvPr/>
        </p:nvGraphicFramePr>
        <p:xfrm>
          <a:off x="504069" y="5517232"/>
          <a:ext cx="2362200" cy="658813"/>
        </p:xfrm>
        <a:graphic>
          <a:graphicData uri="http://schemas.openxmlformats.org/presentationml/2006/ole">
            <mc:AlternateContent xmlns:mc="http://schemas.openxmlformats.org/markup-compatibility/2006">
              <mc:Choice xmlns:v="urn:schemas-microsoft-com:vml" Requires="v">
                <p:oleObj spid="_x0000_s59454" name="" r:id="rId2" imgW="827405" imgH="229235" progId="Equation.3">
                  <p:embed/>
                </p:oleObj>
              </mc:Choice>
              <mc:Fallback>
                <p:oleObj name="" r:id="rId2" imgW="827405" imgH="229235" progId="Equation.3">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69" y="5517232"/>
                        <a:ext cx="2362200" cy="658813"/>
                      </a:xfrm>
                      <a:prstGeom prst="rect">
                        <a:avLst/>
                      </a:prstGeom>
                      <a:solidFill>
                        <a:srgbClr val="99CCFF"/>
                      </a:solidFill>
                      <a:ln w="25400">
                        <a:solidFill>
                          <a:schemeClr val="tx1"/>
                        </a:solidFill>
                        <a:miter lim="800000"/>
                        <a:headEnd/>
                        <a:tailEnd/>
                      </a:ln>
                    </p:spPr>
                  </p:pic>
                </p:oleObj>
              </mc:Fallback>
            </mc:AlternateContent>
          </a:graphicData>
        </a:graphic>
      </p:graphicFrame>
      <p:graphicFrame>
        <p:nvGraphicFramePr>
          <p:cNvPr id="7" name="Object 10"/>
          <p:cNvGraphicFramePr>
            <a:graphicFrameLocks noChangeAspect="1"/>
          </p:cNvGraphicFramePr>
          <p:nvPr/>
        </p:nvGraphicFramePr>
        <p:xfrm>
          <a:off x="3238499" y="5547395"/>
          <a:ext cx="2667000" cy="628650"/>
        </p:xfrm>
        <a:graphic>
          <a:graphicData uri="http://schemas.openxmlformats.org/presentationml/2006/ole">
            <mc:AlternateContent xmlns:mc="http://schemas.openxmlformats.org/markup-compatibility/2006">
              <mc:Choice xmlns:v="urn:schemas-microsoft-com:vml" Requires="v">
                <p:oleObj spid="_x0000_s59455" name="" r:id="rId4" imgW="648335" imgH="165100" progId="Equation.3">
                  <p:embed/>
                </p:oleObj>
              </mc:Choice>
              <mc:Fallback>
                <p:oleObj name="" r:id="rId4" imgW="648335" imgH="165100"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499" y="5547395"/>
                        <a:ext cx="2667000" cy="628650"/>
                      </a:xfrm>
                      <a:prstGeom prst="rect">
                        <a:avLst/>
                      </a:prstGeom>
                      <a:solidFill>
                        <a:srgbClr val="99CCFF"/>
                      </a:solidFill>
                      <a:ln w="25400">
                        <a:solidFill>
                          <a:schemeClr val="tx1"/>
                        </a:solidFill>
                        <a:miter lim="800000"/>
                        <a:headEnd/>
                        <a:tailEnd/>
                      </a:ln>
                    </p:spPr>
                  </p:pic>
                </p:oleObj>
              </mc:Fallback>
            </mc:AlternateContent>
          </a:graphicData>
        </a:graphic>
      </p:graphicFrame>
      <p:graphicFrame>
        <p:nvGraphicFramePr>
          <p:cNvPr id="8" name="Object 25"/>
          <p:cNvGraphicFramePr>
            <a:graphicFrameLocks noChangeAspect="1"/>
          </p:cNvGraphicFramePr>
          <p:nvPr/>
        </p:nvGraphicFramePr>
        <p:xfrm>
          <a:off x="6277729" y="5547395"/>
          <a:ext cx="2597150" cy="619125"/>
        </p:xfrm>
        <a:graphic>
          <a:graphicData uri="http://schemas.openxmlformats.org/presentationml/2006/ole">
            <mc:AlternateContent xmlns:mc="http://schemas.openxmlformats.org/markup-compatibility/2006">
              <mc:Choice xmlns:v="urn:schemas-microsoft-com:vml" Requires="v">
                <p:oleObj spid="_x0000_s59456" name="" r:id="rId6" imgW="967105" imgH="229235" progId="Equation.3">
                  <p:embed/>
                </p:oleObj>
              </mc:Choice>
              <mc:Fallback>
                <p:oleObj name="" r:id="rId6" imgW="967105" imgH="229235" progId="Equation.3">
                  <p:embed/>
                  <p:pic>
                    <p:nvPicPr>
                      <p:cNvPr id="0" name="Object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7729" y="5547395"/>
                        <a:ext cx="2597150" cy="619125"/>
                      </a:xfrm>
                      <a:prstGeom prst="rect">
                        <a:avLst/>
                      </a:prstGeom>
                      <a:solidFill>
                        <a:srgbClr val="99CCFF"/>
                      </a:solidFill>
                      <a:ln w="25400">
                        <a:solidFill>
                          <a:schemeClr val="tx1"/>
                        </a:solidFill>
                        <a:miter lim="800000"/>
                        <a:headEnd/>
                        <a:tailEnd/>
                      </a:ln>
                    </p:spPr>
                  </p:pic>
                </p:oleObj>
              </mc:Fallback>
            </mc:AlternateContent>
          </a:graphicData>
        </a:graphic>
      </p:graphicFrame>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 y="-15874"/>
            <a:ext cx="205172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.1 </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概述</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
        <p:nvSpPr>
          <p:cNvPr id="3" name="矩形 2"/>
          <p:cNvSpPr/>
          <p:nvPr/>
        </p:nvSpPr>
        <p:spPr>
          <a:xfrm>
            <a:off x="683568" y="908720"/>
            <a:ext cx="7992888" cy="5078313"/>
          </a:xfrm>
          <a:prstGeom prst="rect">
            <a:avLst/>
          </a:prstGeom>
        </p:spPr>
        <p:txBody>
          <a:bodyPr wrap="square">
            <a:spAutoFit/>
          </a:bodyPr>
          <a:lstStyle/>
          <a:p>
            <a:pPr marL="342900" indent="-342900">
              <a:lnSpc>
                <a:spcPct val="150000"/>
              </a:lnSpc>
              <a:buFont typeface="Wingdings" panose="05000000000000000000" pitchFamily="2" charset="2"/>
              <a:buChar char="Ø"/>
              <a:defRPr/>
            </a:pPr>
            <a:r>
              <a:rPr lang="zh-CN" altLang="en-US" sz="2400" dirty="0">
                <a:solidFill>
                  <a:srgbClr val="FF0000"/>
                </a:solidFill>
                <a:latin typeface="+mn-ea"/>
              </a:rPr>
              <a:t>内因:</a:t>
            </a:r>
            <a:r>
              <a:rPr lang="zh-CN" altLang="en-US" sz="2400" dirty="0">
                <a:latin typeface="+mn-ea"/>
              </a:rPr>
              <a:t>土由</a:t>
            </a:r>
            <a:r>
              <a:rPr lang="zh-CN" altLang="en-US" sz="2400" dirty="0">
                <a:solidFill>
                  <a:srgbClr val="0070C0"/>
                </a:solidFill>
                <a:latin typeface="+mn-ea"/>
              </a:rPr>
              <a:t>三相组成，具有碎散性，</a:t>
            </a:r>
            <a:r>
              <a:rPr lang="zh-CN" altLang="en-US" sz="2400" dirty="0">
                <a:latin typeface="+mn-ea"/>
              </a:rPr>
              <a:t>在附加应力作用下土层的</a:t>
            </a:r>
            <a:r>
              <a:rPr lang="zh-CN" altLang="en-US" sz="2400" dirty="0">
                <a:solidFill>
                  <a:srgbClr val="0070C0"/>
                </a:solidFill>
                <a:latin typeface="+mn-ea"/>
              </a:rPr>
              <a:t>孔隙发生压缩变形</a:t>
            </a:r>
            <a:r>
              <a:rPr lang="zh-CN" altLang="en-US" sz="2400" dirty="0">
                <a:latin typeface="+mn-ea"/>
              </a:rPr>
              <a:t>，引起地基沉降。</a:t>
            </a:r>
            <a:endParaRPr lang="zh-CN" altLang="en-US" sz="2400" dirty="0">
              <a:latin typeface="+mn-ea"/>
            </a:endParaRPr>
          </a:p>
          <a:p>
            <a:pPr marL="342900" indent="-342900" eaLnBrk="1" hangingPunct="1">
              <a:lnSpc>
                <a:spcPct val="150000"/>
              </a:lnSpc>
              <a:buFont typeface="Wingdings" panose="05000000000000000000" pitchFamily="2" charset="2"/>
              <a:buChar char="Ø"/>
              <a:defRPr/>
            </a:pPr>
            <a:r>
              <a:rPr lang="zh-CN" altLang="en-US" sz="2400" dirty="0" smtClean="0"/>
              <a:t>天然</a:t>
            </a:r>
            <a:r>
              <a:rPr lang="zh-CN" altLang="en-US" sz="2400" dirty="0"/>
              <a:t>土层往往由成层土组成，还可能具有尖灭和透镜体等交错层理构造，即使是同一厚层土其变形性质也随深度而变。因此，</a:t>
            </a:r>
            <a:r>
              <a:rPr lang="zh-CN" altLang="en-US" sz="2400" dirty="0">
                <a:solidFill>
                  <a:srgbClr val="FF0000"/>
                </a:solidFill>
              </a:rPr>
              <a:t>地基土的非均质性是很显著的。</a:t>
            </a:r>
            <a:endParaRPr lang="zh-CN" altLang="en-US" sz="2400" dirty="0">
              <a:solidFill>
                <a:srgbClr val="FF0000"/>
              </a:solidFill>
            </a:endParaRPr>
          </a:p>
          <a:p>
            <a:pPr marL="342900" indent="-342900" eaLnBrk="1" hangingPunct="1">
              <a:lnSpc>
                <a:spcPct val="150000"/>
              </a:lnSpc>
              <a:buFont typeface="Wingdings" panose="05000000000000000000" pitchFamily="2" charset="2"/>
              <a:buChar char="Ø"/>
              <a:defRPr/>
            </a:pPr>
            <a:r>
              <a:rPr lang="zh-CN" altLang="en-US" sz="2400" dirty="0"/>
              <a:t>通常在计算地基变形的方法上，先把地基看成是</a:t>
            </a:r>
            <a:r>
              <a:rPr lang="zh-CN" altLang="en-US" sz="2400" dirty="0">
                <a:solidFill>
                  <a:srgbClr val="FF0000"/>
                </a:solidFill>
              </a:rPr>
              <a:t>均质</a:t>
            </a:r>
            <a:r>
              <a:rPr lang="zh-CN" altLang="en-US" sz="2400" dirty="0"/>
              <a:t>的线性变形体，从而直接引用弹性力学来计算地基中的附加应力，然后利用某些简化假设来解决成层土地基的沉降计算问题。</a:t>
            </a:r>
            <a:endParaRPr lang="zh-CN" altLang="en-US" sz="2400" dirty="0"/>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 y="-15874"/>
            <a:ext cx="205172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.1 </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概述</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
        <p:nvSpPr>
          <p:cNvPr id="4" name="Rectangle 2"/>
          <p:cNvSpPr txBox="1">
            <a:spLocks noChangeArrowheads="1"/>
          </p:cNvSpPr>
          <p:nvPr/>
        </p:nvSpPr>
        <p:spPr>
          <a:xfrm>
            <a:off x="611560" y="1268760"/>
            <a:ext cx="7772400" cy="4546600"/>
          </a:xfrm>
          <a:prstGeom prst="rect">
            <a:avLst/>
          </a:prstGeom>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vl6pPr marL="21386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6pPr>
            <a:lvl7pPr marL="25958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7pPr>
            <a:lvl8pPr marL="30530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8pPr>
            <a:lvl9pPr marL="35102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9pPr>
          </a:lstStyle>
          <a:p>
            <a:pPr algn="just" eaLnBrk="1" hangingPunct="1">
              <a:lnSpc>
                <a:spcPct val="150000"/>
              </a:lnSpc>
              <a:buFont typeface="Wingdings" panose="05000000000000000000" pitchFamily="2" charset="2"/>
              <a:buChar char="Ø"/>
              <a:defRPr/>
            </a:pPr>
            <a:r>
              <a:rPr lang="zh-CN" altLang="en-US" sz="2400" b="1" kern="0" dirty="0" smtClean="0">
                <a:solidFill>
                  <a:srgbClr val="FF0000"/>
                </a:solidFill>
                <a:ea typeface="楷体_GB2312" pitchFamily="1" charset="-122"/>
              </a:rPr>
              <a:t>计算目的：</a:t>
            </a:r>
            <a:r>
              <a:rPr lang="zh-CN" altLang="en-US" sz="2400" b="1" kern="0" dirty="0" smtClean="0">
                <a:solidFill>
                  <a:schemeClr val="tx2"/>
                </a:solidFill>
                <a:ea typeface="楷体_GB2312" pitchFamily="1" charset="-122"/>
              </a:rPr>
              <a:t>预知该工程建成后将产生的最终沉降量、沉降差、倾斜和局部倾斜，</a:t>
            </a:r>
            <a:r>
              <a:rPr lang="zh-CN" altLang="en-US" sz="2400" b="1" kern="0" dirty="0" smtClean="0">
                <a:ea typeface="楷体_GB2312" pitchFamily="1" charset="-122"/>
              </a:rPr>
              <a:t>判断地基变形是否超出允许的范围</a:t>
            </a:r>
            <a:r>
              <a:rPr lang="zh-CN" altLang="en-US" sz="2400" b="1" kern="0" dirty="0" smtClean="0">
                <a:solidFill>
                  <a:schemeClr val="tx2"/>
                </a:solidFill>
                <a:ea typeface="楷体_GB2312" pitchFamily="1" charset="-122"/>
              </a:rPr>
              <a:t>，以便在建筑物设计时，为采取相应的工程措施提供科学依据，保证建筑物的安全。</a:t>
            </a:r>
            <a:endParaRPr lang="zh-CN" altLang="en-US" sz="2400" b="1" kern="0" dirty="0" smtClean="0">
              <a:solidFill>
                <a:schemeClr val="tx2"/>
              </a:solidFill>
              <a:ea typeface="楷体_GB2312" pitchFamily="1" charset="-122"/>
            </a:endParaRPr>
          </a:p>
          <a:p>
            <a:pPr algn="just" eaLnBrk="1" hangingPunct="1">
              <a:lnSpc>
                <a:spcPct val="150000"/>
              </a:lnSpc>
              <a:buFont typeface="Wingdings" panose="05000000000000000000" pitchFamily="2" charset="2"/>
              <a:buNone/>
              <a:defRPr/>
            </a:pPr>
            <a:r>
              <a:rPr lang="zh-CN" altLang="en-US" sz="2400" b="1" kern="0" dirty="0" smtClean="0">
                <a:solidFill>
                  <a:srgbClr val="FF0000"/>
                </a:solidFill>
                <a:ea typeface="楷体_GB2312" pitchFamily="1" charset="-122"/>
              </a:rPr>
              <a:t>         </a:t>
            </a:r>
            <a:endParaRPr lang="zh-CN" altLang="en-US" sz="2400" b="1" kern="0" dirty="0" smtClean="0">
              <a:solidFill>
                <a:srgbClr val="FF0000"/>
              </a:solidFill>
              <a:ea typeface="楷体_GB2312" pitchFamily="1" charset="-122"/>
            </a:endParaRPr>
          </a:p>
          <a:p>
            <a:pPr algn="just" eaLnBrk="1" hangingPunct="1">
              <a:lnSpc>
                <a:spcPct val="150000"/>
              </a:lnSpc>
              <a:buFont typeface="Wingdings" panose="05000000000000000000" pitchFamily="2" charset="2"/>
              <a:buNone/>
              <a:defRPr/>
            </a:pPr>
            <a:r>
              <a:rPr lang="zh-CN" altLang="en-US" sz="2400" b="1" kern="0" dirty="0" smtClean="0">
                <a:solidFill>
                  <a:srgbClr val="FF0000"/>
                </a:solidFill>
                <a:ea typeface="楷体_GB2312" pitchFamily="1" charset="-122"/>
              </a:rPr>
              <a:t>         </a:t>
            </a:r>
            <a:r>
              <a:rPr lang="en-US" altLang="zh-CN" sz="2400" b="1" i="1" kern="0" dirty="0" smtClean="0">
                <a:solidFill>
                  <a:srgbClr val="FF0066"/>
                </a:solidFill>
                <a:ea typeface="楷体_GB2312" pitchFamily="1" charset="-122"/>
              </a:rPr>
              <a:t>S</a:t>
            </a:r>
            <a:r>
              <a:rPr lang="en-US" altLang="zh-CN" sz="2400" b="1" kern="0" dirty="0" smtClean="0">
                <a:solidFill>
                  <a:srgbClr val="FF0066"/>
                </a:solidFill>
                <a:ea typeface="楷体_GB2312" pitchFamily="1" charset="-122"/>
              </a:rPr>
              <a:t>&lt;[</a:t>
            </a:r>
            <a:r>
              <a:rPr lang="en-US" altLang="zh-CN" sz="2400" b="1" i="1" kern="0" dirty="0" smtClean="0">
                <a:solidFill>
                  <a:srgbClr val="FF0066"/>
                </a:solidFill>
                <a:ea typeface="楷体_GB2312" pitchFamily="1" charset="-122"/>
              </a:rPr>
              <a:t>S</a:t>
            </a:r>
            <a:r>
              <a:rPr lang="en-US" altLang="zh-CN" sz="2400" b="1" kern="0" dirty="0" smtClean="0">
                <a:solidFill>
                  <a:srgbClr val="FF0066"/>
                </a:solidFill>
                <a:ea typeface="楷体_GB2312" pitchFamily="1" charset="-122"/>
              </a:rPr>
              <a:t>]     </a:t>
            </a:r>
            <a:r>
              <a:rPr lang="zh-CN" altLang="en-US" sz="2400" b="1" kern="0" dirty="0" smtClean="0">
                <a:solidFill>
                  <a:srgbClr val="FF0066"/>
                </a:solidFill>
                <a:ea typeface="楷体_GB2312" pitchFamily="1" charset="-122"/>
              </a:rPr>
              <a:t>满足设计要求</a:t>
            </a:r>
            <a:endParaRPr lang="zh-CN" altLang="en-US" sz="2400" b="1" kern="0" dirty="0" smtClean="0">
              <a:solidFill>
                <a:srgbClr val="FF0066"/>
              </a:solidFill>
              <a:ea typeface="楷体_GB2312" pitchFamily="1" charset="-122"/>
            </a:endParaRPr>
          </a:p>
          <a:p>
            <a:pPr algn="just" eaLnBrk="1" hangingPunct="1">
              <a:lnSpc>
                <a:spcPct val="150000"/>
              </a:lnSpc>
              <a:buFont typeface="Wingdings" panose="05000000000000000000" pitchFamily="2" charset="2"/>
              <a:buNone/>
              <a:defRPr/>
            </a:pPr>
            <a:r>
              <a:rPr lang="zh-CN" altLang="en-US" sz="2400" b="1" kern="0" dirty="0" smtClean="0">
                <a:solidFill>
                  <a:srgbClr val="FF0000"/>
                </a:solidFill>
                <a:ea typeface="楷体_GB2312" pitchFamily="1" charset="-122"/>
              </a:rPr>
              <a:t>         </a:t>
            </a:r>
            <a:r>
              <a:rPr lang="en-US" altLang="zh-CN" sz="2400" b="1" i="1" kern="0" dirty="0" smtClean="0">
                <a:ea typeface="楷体_GB2312" pitchFamily="1" charset="-122"/>
              </a:rPr>
              <a:t>S</a:t>
            </a:r>
            <a:r>
              <a:rPr lang="en-US" altLang="zh-CN" sz="2400" b="1" kern="0" dirty="0" smtClean="0">
                <a:ea typeface="楷体_GB2312" pitchFamily="1" charset="-122"/>
              </a:rPr>
              <a:t>&gt;[</a:t>
            </a:r>
            <a:r>
              <a:rPr lang="en-US" altLang="zh-CN" sz="2400" b="1" i="1" kern="0" dirty="0" smtClean="0">
                <a:ea typeface="楷体_GB2312" pitchFamily="1" charset="-122"/>
              </a:rPr>
              <a:t>S</a:t>
            </a:r>
            <a:r>
              <a:rPr lang="en-US" altLang="zh-CN" sz="2400" b="1" kern="0" dirty="0" smtClean="0">
                <a:ea typeface="楷体_GB2312" pitchFamily="1" charset="-122"/>
              </a:rPr>
              <a:t>]     </a:t>
            </a:r>
            <a:r>
              <a:rPr lang="zh-CN" altLang="en-US" sz="2400" b="1" kern="0" dirty="0" smtClean="0">
                <a:ea typeface="楷体_GB2312" pitchFamily="1" charset="-122"/>
              </a:rPr>
              <a:t>不满足设计要求</a:t>
            </a:r>
            <a:endParaRPr lang="zh-CN" altLang="en-US" sz="2400" b="1" kern="0" dirty="0" smtClean="0">
              <a:ea typeface="楷体_GB2312" pitchFamily="1" charset="-122"/>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5782" name="Picture 2" descr="E:\Teaching soil mechanics\Soil Mechanics_2011\introduction images\U4708P1T1D22092257F1394DT20110311132257.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16017" y="0"/>
            <a:ext cx="4427984" cy="306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6" name="Text Box 10"/>
          <p:cNvSpPr txBox="1">
            <a:spLocks noChangeArrowheads="1"/>
          </p:cNvSpPr>
          <p:nvPr/>
        </p:nvSpPr>
        <p:spPr bwMode="auto">
          <a:xfrm>
            <a:off x="5418216" y="3137030"/>
            <a:ext cx="30235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sz="2000" dirty="0" smtClean="0">
                <a:solidFill>
                  <a:srgbClr val="0000FF"/>
                </a:solidFill>
                <a:latin typeface="+mn-ea"/>
                <a:ea typeface="+mn-ea"/>
              </a:rPr>
              <a:t>抽取地下水造成地面沉降</a:t>
            </a:r>
            <a:endParaRPr lang="zh-CN" altLang="en-US" sz="2000" dirty="0">
              <a:solidFill>
                <a:srgbClr val="0000FF"/>
              </a:solidFill>
              <a:latin typeface="+mn-ea"/>
              <a:ea typeface="+mn-ea"/>
            </a:endParaRPr>
          </a:p>
        </p:txBody>
      </p:sp>
      <p:sp>
        <p:nvSpPr>
          <p:cNvPr id="75787" name="AutoShape 11"/>
          <p:cNvSpPr>
            <a:spLocks noChangeArrowheads="1"/>
          </p:cNvSpPr>
          <p:nvPr/>
        </p:nvSpPr>
        <p:spPr bwMode="auto">
          <a:xfrm>
            <a:off x="5363741" y="3198071"/>
            <a:ext cx="3132534" cy="377428"/>
          </a:xfrm>
          <a:prstGeom prst="flowChartAlternateProcess">
            <a:avLst/>
          </a:prstGeom>
          <a:noFill/>
          <a:ln w="9525">
            <a:solidFill>
              <a:srgbClr val="0000FF"/>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p>
        </p:txBody>
      </p:sp>
      <p:pic>
        <p:nvPicPr>
          <p:cNvPr id="75789" name="Picture 13" descr="上海地铁7号线 工地地面沉降"/>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710713"/>
            <a:ext cx="4174632" cy="3119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688" name="Group 15"/>
          <p:cNvGrpSpPr/>
          <p:nvPr/>
        </p:nvGrpSpPr>
        <p:grpSpPr bwMode="auto">
          <a:xfrm>
            <a:off x="179512" y="1124744"/>
            <a:ext cx="4248473" cy="5592066"/>
            <a:chOff x="270" y="630"/>
            <a:chExt cx="2385" cy="3323"/>
          </a:xfrm>
        </p:grpSpPr>
        <p:pic>
          <p:nvPicPr>
            <p:cNvPr id="7168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 y="630"/>
              <a:ext cx="2385" cy="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0" name="Text Box 7"/>
            <p:cNvSpPr txBox="1">
              <a:spLocks noChangeArrowheads="1"/>
            </p:cNvSpPr>
            <p:nvPr/>
          </p:nvSpPr>
          <p:spPr bwMode="auto">
            <a:xfrm>
              <a:off x="1337" y="2700"/>
              <a:ext cx="127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spcBef>
                  <a:spcPct val="50000"/>
                </a:spcBef>
              </a:pPr>
              <a:r>
                <a:rPr lang="en-US" altLang="zh-CN" b="1">
                  <a:solidFill>
                    <a:srgbClr val="FFFF00"/>
                  </a:solidFill>
                  <a:latin typeface="Times New Roman" panose="02020603050405020304" pitchFamily="18" charset="0"/>
                  <a:cs typeface="Times New Roman" panose="02020603050405020304" pitchFamily="18" charset="0"/>
                </a:rPr>
                <a:t>Joseph F. </a:t>
              </a:r>
              <a:r>
                <a:rPr lang="en-US" altLang="zh-CN" b="1" dirty="0">
                  <a:solidFill>
                    <a:srgbClr val="FFFF00"/>
                  </a:solidFill>
                  <a:latin typeface="Times New Roman" panose="02020603050405020304" pitchFamily="18" charset="0"/>
                  <a:cs typeface="Times New Roman" panose="02020603050405020304" pitchFamily="18" charset="0"/>
                </a:rPr>
                <a:t>Poland</a:t>
              </a:r>
              <a:endParaRPr lang="en-US" altLang="zh-CN" b="1" dirty="0">
                <a:solidFill>
                  <a:srgbClr val="FFFF00"/>
                </a:solidFill>
                <a:latin typeface="Times New Roman" panose="02020603050405020304" pitchFamily="18" charset="0"/>
                <a:cs typeface="Times New Roman" panose="02020603050405020304" pitchFamily="18" charset="0"/>
              </a:endParaRPr>
            </a:p>
          </p:txBody>
        </p:sp>
        <p:sp>
          <p:nvSpPr>
            <p:cNvPr id="71691" name="TextBox 8"/>
            <p:cNvSpPr txBox="1">
              <a:spLocks noChangeArrowheads="1"/>
            </p:cNvSpPr>
            <p:nvPr/>
          </p:nvSpPr>
          <p:spPr bwMode="auto">
            <a:xfrm>
              <a:off x="1675" y="720"/>
              <a:ext cx="933"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b="1">
                  <a:solidFill>
                    <a:schemeClr val="bg1"/>
                  </a:solidFill>
                </a:rPr>
                <a:t>地面沉降</a:t>
              </a:r>
              <a:endParaRPr lang="zh-CN" altLang="en-US" b="1">
                <a:solidFill>
                  <a:schemeClr val="bg1"/>
                </a:solidFill>
              </a:endParaRPr>
            </a:p>
          </p:txBody>
        </p:sp>
      </p:grpSp>
      <p:sp>
        <p:nvSpPr>
          <p:cNvPr id="12" name="Rectangle 5"/>
          <p:cNvSpPr>
            <a:spLocks noChangeArrowheads="1"/>
          </p:cNvSpPr>
          <p:nvPr/>
        </p:nvSpPr>
        <p:spPr bwMode="auto">
          <a:xfrm>
            <a:off x="1" y="-15874"/>
            <a:ext cx="205172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.1 </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概述</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782"/>
                                        </p:tgtEl>
                                        <p:attrNameLst>
                                          <p:attrName>style.visibility</p:attrName>
                                        </p:attrNameLst>
                                      </p:cBhvr>
                                      <p:to>
                                        <p:strVal val="visible"/>
                                      </p:to>
                                    </p:set>
                                    <p:anim calcmode="lin" valueType="num">
                                      <p:cBhvr additive="base">
                                        <p:cTn id="7" dur="500" fill="hold"/>
                                        <p:tgtEl>
                                          <p:spTgt spid="75782"/>
                                        </p:tgtEl>
                                        <p:attrNameLst>
                                          <p:attrName>ppt_x</p:attrName>
                                        </p:attrNameLst>
                                      </p:cBhvr>
                                      <p:tavLst>
                                        <p:tav tm="0">
                                          <p:val>
                                            <p:strVal val="#ppt_x"/>
                                          </p:val>
                                        </p:tav>
                                        <p:tav tm="100000">
                                          <p:val>
                                            <p:strVal val="#ppt_x"/>
                                          </p:val>
                                        </p:tav>
                                      </p:tavLst>
                                    </p:anim>
                                    <p:anim calcmode="lin" valueType="num">
                                      <p:cBhvr additive="base">
                                        <p:cTn id="8" dur="500" fill="hold"/>
                                        <p:tgtEl>
                                          <p:spTgt spid="757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75789"/>
                                        </p:tgtEl>
                                        <p:attrNameLst>
                                          <p:attrName>style.visibility</p:attrName>
                                        </p:attrNameLst>
                                      </p:cBhvr>
                                      <p:to>
                                        <p:strVal val="visible"/>
                                      </p:to>
                                    </p:set>
                                    <p:animEffect transition="in" filter="diamond(in)">
                                      <p:cBhvr>
                                        <p:cTn id="13" dur="2000"/>
                                        <p:tgtEl>
                                          <p:spTgt spid="7578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0" nodeType="clickEffect">
                                  <p:stCondLst>
                                    <p:cond delay="0"/>
                                  </p:stCondLst>
                                  <p:childTnLst>
                                    <p:animScale>
                                      <p:cBhvr>
                                        <p:cTn id="17" dur="2000" fill="hold"/>
                                        <p:tgtEl>
                                          <p:spTgt spid="75787"/>
                                        </p:tgtEl>
                                      </p:cBhvr>
                                      <p:by x="150000" y="150000"/>
                                    </p:animScale>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5786"/>
                                        </p:tgtEl>
                                        <p:attrNameLst>
                                          <p:attrName>style.visibility</p:attrName>
                                        </p:attrNameLst>
                                      </p:cBhvr>
                                      <p:to>
                                        <p:strVal val="visible"/>
                                      </p:to>
                                    </p:set>
                                    <p:animEffect transition="in" filter="blinds(horizontal)">
                                      <p:cBhvr>
                                        <p:cTn id="22" dur="500"/>
                                        <p:tgtEl>
                                          <p:spTgt spid="7578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1" nodeType="clickEffect">
                                  <p:stCondLst>
                                    <p:cond delay="0"/>
                                  </p:stCondLst>
                                  <p:childTnLst>
                                    <p:set>
                                      <p:cBhvr>
                                        <p:cTn id="26" dur="1" fill="hold">
                                          <p:stCondLst>
                                            <p:cond delay="0"/>
                                          </p:stCondLst>
                                        </p:cTn>
                                        <p:tgtEl>
                                          <p:spTgt spid="75787"/>
                                        </p:tgtEl>
                                        <p:attrNameLst>
                                          <p:attrName>style.visibility</p:attrName>
                                        </p:attrNameLst>
                                      </p:cBhvr>
                                      <p:to>
                                        <p:strVal val="visible"/>
                                      </p:to>
                                    </p:set>
                                    <p:animEffect transition="in" filter="blinds(horizontal)">
                                      <p:cBhvr>
                                        <p:cTn id="27" dur="500"/>
                                        <p:tgtEl>
                                          <p:spTgt spid="75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6" grpId="0"/>
      <p:bldP spid="75787" grpId="0" bldLvl="0" animBg="1"/>
      <p:bldP spid="75787" grpId="1"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1"/>
          <p:cNvSpPr>
            <a:spLocks noGrp="1"/>
          </p:cNvSpPr>
          <p:nvPr>
            <p:ph type="sldNum" sz="quarter" idx="12"/>
          </p:nvPr>
        </p:nvSpPr>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7E5863FF-1946-4009-9BDC-F3006CF08AB1}" type="slidenum">
              <a:rPr lang="zh-CN" altLang="en-US">
                <a:latin typeface="Garamond" panose="02020404030301010803" pitchFamily="18" charset="0"/>
              </a:rPr>
            </a:fld>
            <a:endParaRPr lang="en-US" altLang="zh-CN">
              <a:latin typeface="Garamond" panose="02020404030301010803" pitchFamily="18" charset="0"/>
            </a:endParaRPr>
          </a:p>
        </p:txBody>
      </p:sp>
      <p:pic>
        <p:nvPicPr>
          <p:cNvPr id="847878" name="Picture 6"/>
          <p:cNvPicPr>
            <a:picLocks noChangeAspect="1" noChangeArrowheads="1"/>
          </p:cNvPicPr>
          <p:nvPr/>
        </p:nvPicPr>
        <p:blipFill>
          <a:blip r:embed="rId1">
            <a:extLst>
              <a:ext uri="{28A0092B-C50C-407E-A947-70E740481C1C}">
                <a14:useLocalDpi xmlns:a14="http://schemas.microsoft.com/office/drawing/2010/main" val="0"/>
              </a:ext>
            </a:extLst>
          </a:blip>
          <a:srcRect l="2931" t="5673" b="5673"/>
          <a:stretch>
            <a:fillRect/>
          </a:stretch>
        </p:blipFill>
        <p:spPr bwMode="auto">
          <a:xfrm rot="-60000">
            <a:off x="2535785" y="1068543"/>
            <a:ext cx="6397568" cy="5139449"/>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Rectangle 5"/>
          <p:cNvSpPr>
            <a:spLocks noChangeArrowheads="1"/>
          </p:cNvSpPr>
          <p:nvPr/>
        </p:nvSpPr>
        <p:spPr bwMode="auto">
          <a:xfrm>
            <a:off x="1" y="-15874"/>
            <a:ext cx="205172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.1 </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概述</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
        <p:nvSpPr>
          <p:cNvPr id="847879" name="Text Box 7"/>
          <p:cNvSpPr txBox="1">
            <a:spLocks noChangeArrowheads="1"/>
          </p:cNvSpPr>
          <p:nvPr/>
        </p:nvSpPr>
        <p:spPr bwMode="auto">
          <a:xfrm>
            <a:off x="251520" y="1988840"/>
            <a:ext cx="2089150" cy="2862322"/>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400" dirty="0">
                <a:solidFill>
                  <a:srgbClr val="FFFF00"/>
                </a:solidFill>
              </a:rPr>
              <a:t>问题：</a:t>
            </a:r>
            <a:endParaRPr lang="zh-CN" altLang="en-US" sz="2400" dirty="0">
              <a:solidFill>
                <a:srgbClr val="FFFF00"/>
              </a:solidFill>
            </a:endParaRPr>
          </a:p>
          <a:p>
            <a:pPr>
              <a:lnSpc>
                <a:spcPct val="150000"/>
              </a:lnSpc>
            </a:pPr>
            <a:r>
              <a:rPr lang="zh-CN" altLang="en-US" sz="2400" dirty="0">
                <a:solidFill>
                  <a:srgbClr val="FFFFFF"/>
                </a:solidFill>
              </a:rPr>
              <a:t>沉降</a:t>
            </a:r>
            <a:r>
              <a:rPr lang="en-US" altLang="zh-CN" sz="2400" dirty="0">
                <a:solidFill>
                  <a:srgbClr val="FFFFFF"/>
                </a:solidFill>
              </a:rPr>
              <a:t>2.2</a:t>
            </a:r>
            <a:r>
              <a:rPr lang="zh-CN" altLang="en-US" sz="2400" dirty="0">
                <a:solidFill>
                  <a:srgbClr val="FFFFFF"/>
                </a:solidFill>
              </a:rPr>
              <a:t>米，且左右两部分存在明显的沉降差。</a:t>
            </a:r>
            <a:endParaRPr lang="zh-CN" altLang="en-US" sz="2400" dirty="0">
              <a:solidFill>
                <a:srgbClr val="FFFFFF"/>
              </a:solidFill>
            </a:endParaRPr>
          </a:p>
        </p:txBody>
      </p:sp>
      <p:sp>
        <p:nvSpPr>
          <p:cNvPr id="847881" name="AutoShape 9"/>
          <p:cNvSpPr>
            <a:spLocks noChangeArrowheads="1"/>
          </p:cNvSpPr>
          <p:nvPr/>
        </p:nvSpPr>
        <p:spPr bwMode="auto">
          <a:xfrm>
            <a:off x="3995936" y="323041"/>
            <a:ext cx="2417762" cy="565150"/>
          </a:xfrm>
          <a:prstGeom prst="roundRect">
            <a:avLst>
              <a:gd name="adj" fmla="val 16667"/>
            </a:avLst>
          </a:prstGeom>
          <a:solidFill>
            <a:srgbClr val="00B0F0"/>
          </a:solidFill>
          <a:ln>
            <a:noFill/>
          </a:ln>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FFFFFF"/>
                </a:solidFill>
                <a:latin typeface="宋体" panose="02010600030101010101" pitchFamily="2" charset="-122"/>
              </a:rPr>
              <a:t>墨西哥某宫殿</a:t>
            </a:r>
            <a:endParaRPr lang="zh-CN" altLang="en-US" sz="2800" dirty="0">
              <a:solidFill>
                <a:srgbClr val="FFFFFF"/>
              </a:solidFill>
              <a:latin typeface="宋体" panose="02010600030101010101" pitchFamily="2" charset="-122"/>
            </a:endParaRPr>
          </a:p>
        </p:txBody>
      </p:sp>
      <p:sp>
        <p:nvSpPr>
          <p:cNvPr id="847883" name="AutoShape 11"/>
          <p:cNvSpPr>
            <a:spLocks noChangeArrowheads="1"/>
          </p:cNvSpPr>
          <p:nvPr/>
        </p:nvSpPr>
        <p:spPr bwMode="auto">
          <a:xfrm>
            <a:off x="3783141" y="6263428"/>
            <a:ext cx="3384376" cy="510778"/>
          </a:xfrm>
          <a:prstGeom prst="roundRect">
            <a:avLst>
              <a:gd name="adj" fmla="val 16667"/>
            </a:avLst>
          </a:prstGeom>
          <a:solidFill>
            <a:srgbClr val="0033CC"/>
          </a:solidFill>
          <a:ln>
            <a:noFill/>
          </a:ln>
          <a:extLst>
            <a:ext uri="{91240B29-F687-4F45-9708-019B960494DF}">
              <a14:hiddenLine xmlns:a14="http://schemas.microsoft.com/office/drawing/2010/main" w="9525">
                <a:solidFill>
                  <a:srgbClr val="000000"/>
                </a:solidFill>
                <a:rou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rgbClr val="FFFFFF"/>
                </a:solidFill>
                <a:latin typeface="宋体" panose="02010600030101010101" pitchFamily="2" charset="-122"/>
              </a:rPr>
              <a:t>地基：</a:t>
            </a:r>
            <a:r>
              <a:rPr lang="en-US" altLang="zh-CN" sz="2400" dirty="0">
                <a:solidFill>
                  <a:srgbClr val="FFFFFF"/>
                </a:solidFill>
                <a:latin typeface="宋体" panose="02010600030101010101" pitchFamily="2" charset="-122"/>
              </a:rPr>
              <a:t>20</a:t>
            </a:r>
            <a:r>
              <a:rPr lang="zh-CN" altLang="en-US" sz="2400" dirty="0">
                <a:solidFill>
                  <a:srgbClr val="FFFFFF"/>
                </a:solidFill>
                <a:latin typeface="宋体" panose="02010600030101010101" pitchFamily="2" charset="-122"/>
              </a:rPr>
              <a:t>多米厚</a:t>
            </a:r>
            <a:r>
              <a:rPr lang="zh-CN" altLang="en-US" sz="2400" dirty="0" smtClean="0">
                <a:solidFill>
                  <a:srgbClr val="FFFFFF"/>
                </a:solidFill>
                <a:latin typeface="宋体" panose="02010600030101010101" pitchFamily="2" charset="-122"/>
              </a:rPr>
              <a:t>的黏土</a:t>
            </a:r>
            <a:endParaRPr lang="zh-CN" altLang="en-US" sz="2400" dirty="0">
              <a:solidFill>
                <a:srgbClr val="FFFFFF"/>
              </a:solidFill>
              <a:latin typeface="宋体"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nodePh="1">
                                  <p:stCondLst>
                                    <p:cond delay="0"/>
                                  </p:stCondLst>
                                  <p:endCondLst>
                                    <p:cond evt="begin" delay="0">
                                      <p:tn val="5"/>
                                    </p:cond>
                                  </p:endCondLst>
                                  <p:childTnLst>
                                    <p:set>
                                      <p:cBhvr>
                                        <p:cTn id="6" dur="1" fill="hold">
                                          <p:stCondLst>
                                            <p:cond delay="0"/>
                                          </p:stCondLst>
                                        </p:cTn>
                                        <p:tgtEl>
                                          <p:spTgt spid="847878"/>
                                        </p:tgtEl>
                                        <p:attrNameLst>
                                          <p:attrName>style.visibility</p:attrName>
                                        </p:attrNameLst>
                                      </p:cBhvr>
                                      <p:to>
                                        <p:strVal val="visible"/>
                                      </p:to>
                                    </p:set>
                                    <p:anim calcmode="lin" valueType="num">
                                      <p:cBhvr additive="base">
                                        <p:cTn id="7" dur="500" fill="hold"/>
                                        <p:tgtEl>
                                          <p:spTgt spid="847878"/>
                                        </p:tgtEl>
                                        <p:attrNameLst>
                                          <p:attrName>ppt_x</p:attrName>
                                        </p:attrNameLst>
                                      </p:cBhvr>
                                      <p:tavLst>
                                        <p:tav tm="0">
                                          <p:val>
                                            <p:strVal val="1+#ppt_w/2"/>
                                          </p:val>
                                        </p:tav>
                                        <p:tav tm="100000">
                                          <p:val>
                                            <p:strVal val="#ppt_x"/>
                                          </p:val>
                                        </p:tav>
                                      </p:tavLst>
                                    </p:anim>
                                    <p:anim calcmode="lin" valueType="num">
                                      <p:cBhvr additive="base">
                                        <p:cTn id="8" dur="500" fill="hold"/>
                                        <p:tgtEl>
                                          <p:spTgt spid="84787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47881"/>
                                        </p:tgtEl>
                                        <p:attrNameLst>
                                          <p:attrName>style.visibility</p:attrName>
                                        </p:attrNameLst>
                                      </p:cBhvr>
                                      <p:to>
                                        <p:strVal val="visible"/>
                                      </p:to>
                                    </p:set>
                                    <p:animEffect transition="in" filter="wipe(left)">
                                      <p:cBhvr>
                                        <p:cTn id="12" dur="500"/>
                                        <p:tgtEl>
                                          <p:spTgt spid="847881"/>
                                        </p:tgtEl>
                                      </p:cBhvr>
                                    </p:animEffect>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847883"/>
                                        </p:tgtEl>
                                        <p:attrNameLst>
                                          <p:attrName>style.visibility</p:attrName>
                                        </p:attrNameLst>
                                      </p:cBhvr>
                                      <p:to>
                                        <p:strVal val="visible"/>
                                      </p:to>
                                    </p:set>
                                    <p:animEffect transition="in" filter="fade">
                                      <p:cBhvr>
                                        <p:cTn id="16" dur="1000"/>
                                        <p:tgtEl>
                                          <p:spTgt spid="847883"/>
                                        </p:tgtEl>
                                      </p:cBhvr>
                                    </p:animEffect>
                                    <p:anim calcmode="lin" valueType="num">
                                      <p:cBhvr>
                                        <p:cTn id="17" dur="1000" fill="hold"/>
                                        <p:tgtEl>
                                          <p:spTgt spid="847883"/>
                                        </p:tgtEl>
                                        <p:attrNameLst>
                                          <p:attrName>ppt_x</p:attrName>
                                        </p:attrNameLst>
                                      </p:cBhvr>
                                      <p:tavLst>
                                        <p:tav tm="0">
                                          <p:val>
                                            <p:strVal val="#ppt_x"/>
                                          </p:val>
                                        </p:tav>
                                        <p:tav tm="100000">
                                          <p:val>
                                            <p:strVal val="#ppt_x"/>
                                          </p:val>
                                        </p:tav>
                                      </p:tavLst>
                                    </p:anim>
                                    <p:anim calcmode="lin" valueType="num">
                                      <p:cBhvr>
                                        <p:cTn id="18" dur="1000" fill="hold"/>
                                        <p:tgtEl>
                                          <p:spTgt spid="84788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847879"/>
                                        </p:tgtEl>
                                        <p:attrNameLst>
                                          <p:attrName>style.visibility</p:attrName>
                                        </p:attrNameLst>
                                      </p:cBhvr>
                                      <p:to>
                                        <p:strVal val="visible"/>
                                      </p:to>
                                    </p:set>
                                    <p:animEffect transition="in" filter="barn(outHorizontal)">
                                      <p:cBhvr>
                                        <p:cTn id="23" dur="500"/>
                                        <p:tgtEl>
                                          <p:spTgt spid="847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878" grpId="0" bldLvl="0" animBg="1" autoUpdateAnimBg="0"/>
      <p:bldP spid="847879" grpId="0" bldLvl="0" animBg="1" autoUpdateAnimBg="0"/>
      <p:bldP spid="847881" grpId="0" bldLvl="0" animBg="1"/>
      <p:bldP spid="84788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3757613" y="2667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endParaRPr lang="zh-CN" altLang="en-US"/>
          </a:p>
        </p:txBody>
      </p:sp>
      <p:pic>
        <p:nvPicPr>
          <p:cNvPr id="8195"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8200" y="784356"/>
            <a:ext cx="6477000" cy="6060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4"/>
          <p:cNvSpPr txBox="1">
            <a:spLocks noChangeArrowheads="1"/>
          </p:cNvSpPr>
          <p:nvPr/>
        </p:nvSpPr>
        <p:spPr bwMode="auto">
          <a:xfrm>
            <a:off x="7391400" y="5334000"/>
            <a:ext cx="1765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a:t>Contersy</a:t>
            </a:r>
            <a:endParaRPr lang="en-US" altLang="zh-CN"/>
          </a:p>
          <a:p>
            <a:r>
              <a:rPr lang="zh-CN" altLang="en-US"/>
              <a:t>沈水龙 </a:t>
            </a:r>
            <a:r>
              <a:rPr lang="en-US" altLang="zh-CN"/>
              <a:t>(2004)</a:t>
            </a:r>
            <a:endParaRPr lang="zh-CN" altLang="en-US"/>
          </a:p>
        </p:txBody>
      </p:sp>
      <p:sp>
        <p:nvSpPr>
          <p:cNvPr id="5" name="Rectangle 6"/>
          <p:cNvSpPr>
            <a:spLocks noChangeArrowheads="1"/>
          </p:cNvSpPr>
          <p:nvPr/>
        </p:nvSpPr>
        <p:spPr bwMode="auto">
          <a:xfrm>
            <a:off x="1" y="1"/>
            <a:ext cx="198120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.1 </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概述</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1"/>
          <p:cNvSpPr>
            <a:spLocks noGrp="1"/>
          </p:cNvSpPr>
          <p:nvPr>
            <p:ph type="sldNum" sz="quarter" idx="12"/>
          </p:nvPr>
        </p:nvSpPr>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C9966D68-8A94-4120-9CBA-62B636F05581}" type="slidenum">
              <a:rPr lang="zh-CN" altLang="en-US">
                <a:latin typeface="Garamond" panose="02020404030301010803" pitchFamily="18" charset="0"/>
              </a:rPr>
            </a:fld>
            <a:endParaRPr lang="en-US" altLang="zh-CN">
              <a:latin typeface="Garamond" panose="02020404030301010803" pitchFamily="18" charset="0"/>
            </a:endParaRPr>
          </a:p>
        </p:txBody>
      </p:sp>
      <p:pic>
        <p:nvPicPr>
          <p:cNvPr id="886788" name="Picture 4"/>
          <p:cNvPicPr>
            <a:picLocks noChangeAspect="1" noChangeArrowheads="1"/>
          </p:cNvPicPr>
          <p:nvPr/>
        </p:nvPicPr>
        <p:blipFill rotWithShape="1">
          <a:blip r:embed="rId1">
            <a:extLst>
              <a:ext uri="{28A0092B-C50C-407E-A947-70E740481C1C}">
                <a14:useLocalDpi xmlns:a14="http://schemas.microsoft.com/office/drawing/2010/main" val="0"/>
              </a:ext>
            </a:extLst>
          </a:blip>
          <a:srcRect r="10169" b="10870"/>
          <a:stretch>
            <a:fillRect/>
          </a:stretch>
        </p:blipFill>
        <p:spPr bwMode="auto">
          <a:xfrm>
            <a:off x="28624" y="1415231"/>
            <a:ext cx="4824536" cy="345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886790" name="AutoShape 6"/>
          <p:cNvSpPr>
            <a:spLocks noChangeArrowheads="1"/>
          </p:cNvSpPr>
          <p:nvPr/>
        </p:nvSpPr>
        <p:spPr bwMode="auto">
          <a:xfrm>
            <a:off x="998485" y="5893356"/>
            <a:ext cx="7200602" cy="578882"/>
          </a:xfrm>
          <a:prstGeom prst="roundRect">
            <a:avLst>
              <a:gd name="adj" fmla="val 16667"/>
            </a:avLst>
          </a:prstGeom>
          <a:solidFill>
            <a:srgbClr val="0033CC"/>
          </a:solidFill>
          <a:ln>
            <a:noFill/>
          </a:ln>
          <a:extLst>
            <a:ext uri="{91240B29-F687-4F45-9708-019B960494DF}">
              <a14:hiddenLine xmlns:a14="http://schemas.microsoft.com/office/drawing/2010/main" w="9525">
                <a:solidFill>
                  <a:srgbClr val="000000"/>
                </a:solidFill>
                <a:rou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dirty="0" smtClean="0">
                <a:solidFill>
                  <a:srgbClr val="FFFFFF"/>
                </a:solidFill>
                <a:latin typeface="Tahoma" panose="020B0604030504040204" pitchFamily="34" charset="0"/>
              </a:rPr>
              <a:t>沉降</a:t>
            </a:r>
            <a:r>
              <a:rPr lang="zh-CN" altLang="en-US" sz="2800" dirty="0">
                <a:solidFill>
                  <a:srgbClr val="FFFFFF"/>
                </a:solidFill>
                <a:latin typeface="Tahoma" panose="020B0604030504040204" pitchFamily="34" charset="0"/>
              </a:rPr>
              <a:t>相互影响，两栋相邻的建筑物上部接触</a:t>
            </a:r>
            <a:endParaRPr lang="zh-CN" altLang="en-US" sz="2800" dirty="0">
              <a:solidFill>
                <a:srgbClr val="FFFFFF"/>
              </a:solidFill>
              <a:latin typeface="Tahoma" panose="020B0604030504040204" pitchFamily="34" charset="0"/>
            </a:endParaRPr>
          </a:p>
        </p:txBody>
      </p:sp>
      <p:pic>
        <p:nvPicPr>
          <p:cNvPr id="6" name="Picture 3" descr="E:\Teaching soil mechanics\Soil Mechanics_2011\introduction images\1250565947415_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063" y="642938"/>
            <a:ext cx="3751262"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1" y="-15874"/>
            <a:ext cx="205172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.1 </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概述</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86788"/>
                                        </p:tgtEl>
                                        <p:attrNameLst>
                                          <p:attrName>style.visibility</p:attrName>
                                        </p:attrNameLst>
                                      </p:cBhvr>
                                      <p:to>
                                        <p:strVal val="visible"/>
                                      </p:to>
                                    </p:set>
                                    <p:animEffect transition="in" filter="barn(inVertical)">
                                      <p:cBhvr>
                                        <p:cTn id="7" dur="500"/>
                                        <p:tgtEl>
                                          <p:spTgt spid="88678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86790"/>
                                        </p:tgtEl>
                                        <p:attrNameLst>
                                          <p:attrName>style.visibility</p:attrName>
                                        </p:attrNameLst>
                                      </p:cBhvr>
                                      <p:to>
                                        <p:strVal val="visible"/>
                                      </p:to>
                                    </p:set>
                                    <p:animEffect transition="in" filter="wipe(left)">
                                      <p:cBhvr>
                                        <p:cTn id="11" dur="500"/>
                                        <p:tgtEl>
                                          <p:spTgt spid="886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790"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1"/>
          <p:cNvSpPr>
            <a:spLocks noGrp="1"/>
          </p:cNvSpPr>
          <p:nvPr>
            <p:ph type="sldNum" sz="quarter" idx="12"/>
          </p:nvPr>
        </p:nvSpPr>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F601C997-8372-41A7-9AF1-45C34F4CDFE7}" type="slidenum">
              <a:rPr lang="zh-CN" altLang="en-US">
                <a:latin typeface="Garamond" panose="02020404030301010803" pitchFamily="18" charset="0"/>
              </a:rPr>
            </a:fld>
            <a:endParaRPr lang="en-US" altLang="zh-CN">
              <a:latin typeface="Garamond" panose="02020404030301010803" pitchFamily="18" charset="0"/>
            </a:endParaRPr>
          </a:p>
        </p:txBody>
      </p:sp>
      <p:pic>
        <p:nvPicPr>
          <p:cNvPr id="887812" name="Picture 4" descr="Pict106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1560" y="1003789"/>
            <a:ext cx="7867600" cy="484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7813" name="AutoShape 5"/>
          <p:cNvSpPr>
            <a:spLocks noChangeArrowheads="1"/>
          </p:cNvSpPr>
          <p:nvPr/>
        </p:nvSpPr>
        <p:spPr bwMode="auto">
          <a:xfrm>
            <a:off x="2314575" y="5853113"/>
            <a:ext cx="4279900" cy="566737"/>
          </a:xfrm>
          <a:prstGeom prst="roundRect">
            <a:avLst>
              <a:gd name="adj" fmla="val 16667"/>
            </a:avLst>
          </a:prstGeom>
          <a:solidFill>
            <a:srgbClr val="0033CC"/>
          </a:solidFill>
          <a:ln>
            <a:noFill/>
          </a:ln>
          <a:extLst>
            <a:ext uri="{91240B29-F687-4F45-9708-019B960494DF}">
              <a14:hiddenLine xmlns:a14="http://schemas.microsoft.com/office/drawing/2010/main" w="9525">
                <a:solidFill>
                  <a:srgbClr val="000000"/>
                </a:solidFill>
                <a:rou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a:solidFill>
                  <a:srgbClr val="FFFFFF"/>
                </a:solidFill>
              </a:rPr>
              <a:t>基坑开挖，引起阳台裂缝</a:t>
            </a:r>
            <a:endParaRPr lang="zh-CN" altLang="en-US" sz="2800">
              <a:solidFill>
                <a:srgbClr val="FFFFFF"/>
              </a:solidFill>
            </a:endParaRPr>
          </a:p>
        </p:txBody>
      </p:sp>
      <p:sp>
        <p:nvSpPr>
          <p:cNvPr id="5" name="Rectangle 5"/>
          <p:cNvSpPr>
            <a:spLocks noChangeArrowheads="1"/>
          </p:cNvSpPr>
          <p:nvPr/>
        </p:nvSpPr>
        <p:spPr bwMode="auto">
          <a:xfrm>
            <a:off x="1" y="-15874"/>
            <a:ext cx="205172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.1 </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概述</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887812"/>
                                        </p:tgtEl>
                                        <p:attrNameLst>
                                          <p:attrName>style.visibility</p:attrName>
                                        </p:attrNameLst>
                                      </p:cBhvr>
                                      <p:to>
                                        <p:strVal val="visible"/>
                                      </p:to>
                                    </p:set>
                                    <p:animEffect transition="in" filter="barn(inHorizontal)">
                                      <p:cBhvr>
                                        <p:cTn id="7" dur="500"/>
                                        <p:tgtEl>
                                          <p:spTgt spid="88781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887813"/>
                                        </p:tgtEl>
                                        <p:attrNameLst>
                                          <p:attrName>style.visibility</p:attrName>
                                        </p:attrNameLst>
                                      </p:cBhvr>
                                      <p:to>
                                        <p:strVal val="visible"/>
                                      </p:to>
                                    </p:set>
                                    <p:animEffect transition="in" filter="fade">
                                      <p:cBhvr>
                                        <p:cTn id="11" dur="1000"/>
                                        <p:tgtEl>
                                          <p:spTgt spid="887813"/>
                                        </p:tgtEl>
                                      </p:cBhvr>
                                    </p:animEffect>
                                    <p:anim calcmode="lin" valueType="num">
                                      <p:cBhvr>
                                        <p:cTn id="12" dur="1000" fill="hold"/>
                                        <p:tgtEl>
                                          <p:spTgt spid="887813"/>
                                        </p:tgtEl>
                                        <p:attrNameLst>
                                          <p:attrName>ppt_x</p:attrName>
                                        </p:attrNameLst>
                                      </p:cBhvr>
                                      <p:tavLst>
                                        <p:tav tm="0">
                                          <p:val>
                                            <p:strVal val="#ppt_x"/>
                                          </p:val>
                                        </p:tav>
                                        <p:tav tm="100000">
                                          <p:val>
                                            <p:strVal val="#ppt_x"/>
                                          </p:val>
                                        </p:tav>
                                      </p:tavLst>
                                    </p:anim>
                                    <p:anim calcmode="lin" valueType="num">
                                      <p:cBhvr>
                                        <p:cTn id="13" dur="1000" fill="hold"/>
                                        <p:tgtEl>
                                          <p:spTgt spid="8878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7813" grpId="0" bldLvl="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1"/>
          <p:cNvSpPr>
            <a:spLocks noGrp="1"/>
          </p:cNvSpPr>
          <p:nvPr>
            <p:ph type="sldNum" sz="quarter" idx="12"/>
          </p:nvPr>
        </p:nvSpPr>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5BDB3C40-E120-472C-AAA3-92FC9C288E9E}" type="slidenum">
              <a:rPr lang="zh-CN" altLang="en-US">
                <a:latin typeface="Garamond" panose="02020404030301010803" pitchFamily="18" charset="0"/>
              </a:rPr>
            </a:fld>
            <a:endParaRPr lang="en-US" altLang="zh-CN">
              <a:latin typeface="Garamond" panose="02020404030301010803" pitchFamily="18" charset="0"/>
            </a:endParaRPr>
          </a:p>
        </p:txBody>
      </p:sp>
      <p:pic>
        <p:nvPicPr>
          <p:cNvPr id="888836" name="Picture 4"/>
          <p:cNvPicPr>
            <a:picLocks noChangeAspect="1" noChangeArrowheads="1"/>
          </p:cNvPicPr>
          <p:nvPr/>
        </p:nvPicPr>
        <p:blipFill>
          <a:blip r:embed="rId1">
            <a:extLst>
              <a:ext uri="{28A0092B-C50C-407E-A947-70E740481C1C}">
                <a14:useLocalDpi xmlns:a14="http://schemas.microsoft.com/office/drawing/2010/main" val="0"/>
              </a:ext>
            </a:extLst>
          </a:blip>
          <a:srcRect t="4861" b="8009"/>
          <a:stretch>
            <a:fillRect/>
          </a:stretch>
        </p:blipFill>
        <p:spPr bwMode="auto">
          <a:xfrm>
            <a:off x="1331640" y="726786"/>
            <a:ext cx="6199871" cy="53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8837" name="AutoShape 5"/>
          <p:cNvSpPr>
            <a:spLocks noChangeArrowheads="1"/>
          </p:cNvSpPr>
          <p:nvPr/>
        </p:nvSpPr>
        <p:spPr bwMode="auto">
          <a:xfrm>
            <a:off x="1187624" y="6110061"/>
            <a:ext cx="6578600" cy="566737"/>
          </a:xfrm>
          <a:prstGeom prst="roundRect">
            <a:avLst>
              <a:gd name="adj" fmla="val 16667"/>
            </a:avLst>
          </a:prstGeom>
          <a:solidFill>
            <a:srgbClr val="0033CC"/>
          </a:solidFill>
          <a:ln>
            <a:noFill/>
          </a:ln>
          <a:extLst>
            <a:ext uri="{91240B29-F687-4F45-9708-019B960494DF}">
              <a14:hiddenLine xmlns:a14="http://schemas.microsoft.com/office/drawing/2010/main" w="9525">
                <a:solidFill>
                  <a:srgbClr val="000000"/>
                </a:solidFill>
                <a:rou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dirty="0">
                <a:solidFill>
                  <a:srgbClr val="FFFFFF"/>
                </a:solidFill>
                <a:latin typeface="Times New Roman" panose="02020603050405020304" pitchFamily="18" charset="0"/>
              </a:rPr>
              <a:t>修建新建筑物：引起原有建筑物开裂</a:t>
            </a:r>
            <a:endParaRPr lang="zh-CN" altLang="en-US" sz="2800" dirty="0">
              <a:solidFill>
                <a:srgbClr val="FFFFFF"/>
              </a:solidFill>
              <a:latin typeface="Times New Roman" panose="02020603050405020304" pitchFamily="18" charset="0"/>
            </a:endParaRPr>
          </a:p>
        </p:txBody>
      </p:sp>
      <p:sp>
        <p:nvSpPr>
          <p:cNvPr id="5" name="Rectangle 5"/>
          <p:cNvSpPr>
            <a:spLocks noChangeArrowheads="1"/>
          </p:cNvSpPr>
          <p:nvPr/>
        </p:nvSpPr>
        <p:spPr bwMode="auto">
          <a:xfrm>
            <a:off x="1" y="-15874"/>
            <a:ext cx="205172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.1 </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概述</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88836"/>
                                        </p:tgtEl>
                                        <p:attrNameLst>
                                          <p:attrName>style.visibility</p:attrName>
                                        </p:attrNameLst>
                                      </p:cBhvr>
                                      <p:to>
                                        <p:strVal val="visible"/>
                                      </p:to>
                                    </p:set>
                                    <p:animEffect transition="in" filter="wipe(right)">
                                      <p:cBhvr>
                                        <p:cTn id="7" dur="500"/>
                                        <p:tgtEl>
                                          <p:spTgt spid="888836"/>
                                        </p:tgtEl>
                                      </p:cBhvr>
                                    </p:animEffect>
                                  </p:childTnLst>
                                </p:cTn>
                              </p:par>
                            </p:childTnLst>
                          </p:cTn>
                        </p:par>
                        <p:par>
                          <p:cTn id="8" fill="hold">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888837"/>
                                        </p:tgtEl>
                                        <p:attrNameLst>
                                          <p:attrName>style.visibility</p:attrName>
                                        </p:attrNameLst>
                                      </p:cBhvr>
                                      <p:to>
                                        <p:strVal val="visible"/>
                                      </p:to>
                                    </p:set>
                                    <p:anim to="" calcmode="lin" valueType="num">
                                      <p:cBhvr>
                                        <p:cTn id="11" dur="1" fill="hold"/>
                                        <p:tgtEl>
                                          <p:spTgt spid="888837"/>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8837" grpId="0" bldLvl="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1"/>
          <p:cNvSpPr>
            <a:spLocks noGrp="1"/>
          </p:cNvSpPr>
          <p:nvPr>
            <p:ph type="sldNum" sz="quarter" idx="12"/>
          </p:nvPr>
        </p:nvSpPr>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E893660E-CA70-4032-A994-455CA3C4AD92}" type="slidenum">
              <a:rPr lang="zh-CN" altLang="en-US">
                <a:latin typeface="Garamond" panose="02020404030301010803" pitchFamily="18" charset="0"/>
              </a:rPr>
            </a:fld>
            <a:endParaRPr lang="en-US" altLang="zh-CN">
              <a:latin typeface="Garamond" panose="02020404030301010803" pitchFamily="18" charset="0"/>
            </a:endParaRPr>
          </a:p>
        </p:txBody>
      </p:sp>
      <p:sp>
        <p:nvSpPr>
          <p:cNvPr id="891909" name="AutoShape 5"/>
          <p:cNvSpPr>
            <a:spLocks noChangeArrowheads="1"/>
          </p:cNvSpPr>
          <p:nvPr/>
        </p:nvSpPr>
        <p:spPr bwMode="auto">
          <a:xfrm>
            <a:off x="1946275" y="5205707"/>
            <a:ext cx="4886325" cy="566738"/>
          </a:xfrm>
          <a:prstGeom prst="roundRect">
            <a:avLst>
              <a:gd name="adj" fmla="val 16667"/>
            </a:avLst>
          </a:prstGeom>
          <a:solidFill>
            <a:srgbClr val="0033CC"/>
          </a:solidFill>
          <a:ln>
            <a:noFill/>
          </a:ln>
          <a:extLst>
            <a:ext uri="{91240B29-F687-4F45-9708-019B960494DF}">
              <a14:hiddenLine xmlns:a14="http://schemas.microsoft.com/office/drawing/2010/main" w="9525">
                <a:solidFill>
                  <a:srgbClr val="000000"/>
                </a:solidFill>
                <a:rou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a:solidFill>
                  <a:srgbClr val="FFFFFF"/>
                </a:solidFill>
              </a:rPr>
              <a:t>建筑物过长：长高比</a:t>
            </a:r>
            <a:r>
              <a:rPr lang="en-US" altLang="zh-CN" sz="2800">
                <a:solidFill>
                  <a:srgbClr val="FFFFFF"/>
                </a:solidFill>
              </a:rPr>
              <a:t>7.6:1</a:t>
            </a:r>
            <a:endParaRPr lang="en-US" altLang="zh-CN" sz="2800">
              <a:solidFill>
                <a:srgbClr val="FFFFFF"/>
              </a:solidFill>
            </a:endParaRPr>
          </a:p>
        </p:txBody>
      </p:sp>
      <p:grpSp>
        <p:nvGrpSpPr>
          <p:cNvPr id="2" name="Group 26"/>
          <p:cNvGrpSpPr/>
          <p:nvPr/>
        </p:nvGrpSpPr>
        <p:grpSpPr bwMode="auto">
          <a:xfrm>
            <a:off x="683568" y="1367427"/>
            <a:ext cx="7837488" cy="3367087"/>
            <a:chOff x="448" y="731"/>
            <a:chExt cx="4937" cy="2121"/>
          </a:xfrm>
        </p:grpSpPr>
        <p:pic>
          <p:nvPicPr>
            <p:cNvPr id="67589" name="Picture 8"/>
            <p:cNvPicPr>
              <a:picLocks noChangeAspect="1" noChangeArrowheads="1"/>
            </p:cNvPicPr>
            <p:nvPr/>
          </p:nvPicPr>
          <p:blipFill>
            <a:blip r:embed="rId1">
              <a:extLst>
                <a:ext uri="{28A0092B-C50C-407E-A947-70E740481C1C}">
                  <a14:useLocalDpi xmlns:a14="http://schemas.microsoft.com/office/drawing/2010/main" val="0"/>
                </a:ext>
              </a:extLst>
            </a:blip>
            <a:srcRect l="7469" t="4190" r="6761" b="55914"/>
            <a:stretch>
              <a:fillRect/>
            </a:stretch>
          </p:blipFill>
          <p:spPr bwMode="auto">
            <a:xfrm>
              <a:off x="489" y="731"/>
              <a:ext cx="4858" cy="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Line 9"/>
            <p:cNvSpPr>
              <a:spLocks noChangeShapeType="1"/>
            </p:cNvSpPr>
            <p:nvPr/>
          </p:nvSpPr>
          <p:spPr bwMode="auto">
            <a:xfrm>
              <a:off x="566" y="1828"/>
              <a:ext cx="0" cy="128"/>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67591" name="Line 10"/>
            <p:cNvSpPr>
              <a:spLocks noChangeShapeType="1"/>
            </p:cNvSpPr>
            <p:nvPr/>
          </p:nvSpPr>
          <p:spPr bwMode="auto">
            <a:xfrm>
              <a:off x="5221" y="1815"/>
              <a:ext cx="0" cy="128"/>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67592" name="Line 11"/>
            <p:cNvSpPr>
              <a:spLocks noChangeShapeType="1"/>
            </p:cNvSpPr>
            <p:nvPr/>
          </p:nvSpPr>
          <p:spPr bwMode="auto">
            <a:xfrm>
              <a:off x="564" y="1895"/>
              <a:ext cx="465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7593" name="Text Box 12"/>
            <p:cNvSpPr txBox="1">
              <a:spLocks noChangeArrowheads="1"/>
            </p:cNvSpPr>
            <p:nvPr/>
          </p:nvSpPr>
          <p:spPr bwMode="auto">
            <a:xfrm>
              <a:off x="2694" y="1645"/>
              <a:ext cx="4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chemeClr val="tx2"/>
                  </a:solidFill>
                  <a:latin typeface="Times New Roman" panose="02020603050405020304" pitchFamily="18" charset="0"/>
                </a:rPr>
                <a:t>47m</a:t>
              </a:r>
              <a:endParaRPr lang="en-US" altLang="zh-CN" sz="2400">
                <a:solidFill>
                  <a:schemeClr val="tx2"/>
                </a:solidFill>
                <a:latin typeface="Times New Roman" panose="02020603050405020304" pitchFamily="18" charset="0"/>
              </a:endParaRPr>
            </a:p>
          </p:txBody>
        </p:sp>
        <p:sp>
          <p:nvSpPr>
            <p:cNvPr id="67594" name="Freeform 13"/>
            <p:cNvSpPr/>
            <p:nvPr/>
          </p:nvSpPr>
          <p:spPr bwMode="auto">
            <a:xfrm>
              <a:off x="563" y="2028"/>
              <a:ext cx="4659" cy="378"/>
            </a:xfrm>
            <a:custGeom>
              <a:avLst/>
              <a:gdLst>
                <a:gd name="T0" fmla="*/ 0 w 4659"/>
                <a:gd name="T1" fmla="*/ 58 h 378"/>
                <a:gd name="T2" fmla="*/ 0 w 4659"/>
                <a:gd name="T3" fmla="*/ 0 h 378"/>
                <a:gd name="T4" fmla="*/ 4659 w 4659"/>
                <a:gd name="T5" fmla="*/ 0 h 378"/>
                <a:gd name="T6" fmla="*/ 4659 w 4659"/>
                <a:gd name="T7" fmla="*/ 135 h 378"/>
                <a:gd name="T8" fmla="*/ 4410 w 4659"/>
                <a:gd name="T9" fmla="*/ 167 h 378"/>
                <a:gd name="T10" fmla="*/ 4032 w 4659"/>
                <a:gd name="T11" fmla="*/ 224 h 378"/>
                <a:gd name="T12" fmla="*/ 3725 w 4659"/>
                <a:gd name="T13" fmla="*/ 275 h 378"/>
                <a:gd name="T14" fmla="*/ 3373 w 4659"/>
                <a:gd name="T15" fmla="*/ 314 h 378"/>
                <a:gd name="T16" fmla="*/ 2887 w 4659"/>
                <a:gd name="T17" fmla="*/ 352 h 378"/>
                <a:gd name="T18" fmla="*/ 2541 w 4659"/>
                <a:gd name="T19" fmla="*/ 378 h 378"/>
                <a:gd name="T20" fmla="*/ 2202 w 4659"/>
                <a:gd name="T21" fmla="*/ 378 h 378"/>
                <a:gd name="T22" fmla="*/ 1792 w 4659"/>
                <a:gd name="T23" fmla="*/ 359 h 378"/>
                <a:gd name="T24" fmla="*/ 1306 w 4659"/>
                <a:gd name="T25" fmla="*/ 301 h 378"/>
                <a:gd name="T26" fmla="*/ 858 w 4659"/>
                <a:gd name="T27" fmla="*/ 243 h 378"/>
                <a:gd name="T28" fmla="*/ 365 w 4659"/>
                <a:gd name="T29" fmla="*/ 147 h 378"/>
                <a:gd name="T30" fmla="*/ 115 w 4659"/>
                <a:gd name="T31" fmla="*/ 90 h 378"/>
                <a:gd name="T32" fmla="*/ 0 w 4659"/>
                <a:gd name="T33" fmla="*/ 58 h 3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59"/>
                <a:gd name="T52" fmla="*/ 0 h 378"/>
                <a:gd name="T53" fmla="*/ 4659 w 4659"/>
                <a:gd name="T54" fmla="*/ 378 h 3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59" h="378">
                  <a:moveTo>
                    <a:pt x="0" y="58"/>
                  </a:moveTo>
                  <a:lnTo>
                    <a:pt x="0" y="0"/>
                  </a:lnTo>
                  <a:lnTo>
                    <a:pt x="4659" y="0"/>
                  </a:lnTo>
                  <a:lnTo>
                    <a:pt x="4659" y="135"/>
                  </a:lnTo>
                  <a:lnTo>
                    <a:pt x="4410" y="167"/>
                  </a:lnTo>
                  <a:lnTo>
                    <a:pt x="4032" y="224"/>
                  </a:lnTo>
                  <a:lnTo>
                    <a:pt x="3725" y="275"/>
                  </a:lnTo>
                  <a:lnTo>
                    <a:pt x="3373" y="314"/>
                  </a:lnTo>
                  <a:lnTo>
                    <a:pt x="2887" y="352"/>
                  </a:lnTo>
                  <a:lnTo>
                    <a:pt x="2541" y="378"/>
                  </a:lnTo>
                  <a:lnTo>
                    <a:pt x="2202" y="378"/>
                  </a:lnTo>
                  <a:lnTo>
                    <a:pt x="1792" y="359"/>
                  </a:lnTo>
                  <a:lnTo>
                    <a:pt x="1306" y="301"/>
                  </a:lnTo>
                  <a:lnTo>
                    <a:pt x="858" y="243"/>
                  </a:lnTo>
                  <a:lnTo>
                    <a:pt x="365" y="147"/>
                  </a:lnTo>
                  <a:lnTo>
                    <a:pt x="115" y="90"/>
                  </a:lnTo>
                  <a:lnTo>
                    <a:pt x="0" y="58"/>
                  </a:lnTo>
                  <a:close/>
                </a:path>
              </a:pathLst>
            </a:custGeom>
            <a:solidFill>
              <a:srgbClr val="FFCCFF"/>
            </a:solidFill>
            <a:ln w="19050">
              <a:solidFill>
                <a:schemeClr val="tx2"/>
              </a:solidFill>
              <a:round/>
            </a:ln>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7595" name="Line 14"/>
            <p:cNvSpPr>
              <a:spLocks noChangeShapeType="1"/>
            </p:cNvSpPr>
            <p:nvPr/>
          </p:nvSpPr>
          <p:spPr bwMode="auto">
            <a:xfrm>
              <a:off x="1760" y="2035"/>
              <a:ext cx="0" cy="281"/>
            </a:xfrm>
            <a:prstGeom prst="line">
              <a:avLst/>
            </a:prstGeom>
            <a:noFill/>
            <a:ln w="19050">
              <a:solidFill>
                <a:schemeClr val="tx2"/>
              </a:solidFill>
              <a:round/>
            </a:ln>
            <a:extLst>
              <a:ext uri="{909E8E84-426E-40DD-AFC4-6F175D3DCCD1}">
                <a14:hiddenFill xmlns:a14="http://schemas.microsoft.com/office/drawing/2010/main">
                  <a:noFill/>
                </a14:hiddenFill>
              </a:ext>
            </a:extLst>
          </p:spPr>
          <p:txBody>
            <a:bodyPr/>
            <a:lstStyle/>
            <a:p>
              <a:endParaRPr lang="zh-CN" altLang="en-US"/>
            </a:p>
          </p:txBody>
        </p:sp>
        <p:sp>
          <p:nvSpPr>
            <p:cNvPr id="67596" name="Line 15"/>
            <p:cNvSpPr>
              <a:spLocks noChangeShapeType="1"/>
            </p:cNvSpPr>
            <p:nvPr/>
          </p:nvSpPr>
          <p:spPr bwMode="auto">
            <a:xfrm>
              <a:off x="2765" y="2028"/>
              <a:ext cx="0" cy="378"/>
            </a:xfrm>
            <a:prstGeom prst="line">
              <a:avLst/>
            </a:prstGeom>
            <a:noFill/>
            <a:ln w="19050">
              <a:solidFill>
                <a:schemeClr val="tx2"/>
              </a:solidFill>
              <a:round/>
            </a:ln>
            <a:extLst>
              <a:ext uri="{909E8E84-426E-40DD-AFC4-6F175D3DCCD1}">
                <a14:hiddenFill xmlns:a14="http://schemas.microsoft.com/office/drawing/2010/main">
                  <a:noFill/>
                </a14:hiddenFill>
              </a:ext>
            </a:extLst>
          </p:spPr>
          <p:txBody>
            <a:bodyPr/>
            <a:lstStyle/>
            <a:p>
              <a:endParaRPr lang="zh-CN" altLang="en-US"/>
            </a:p>
          </p:txBody>
        </p:sp>
        <p:sp>
          <p:nvSpPr>
            <p:cNvPr id="67597" name="Line 16"/>
            <p:cNvSpPr>
              <a:spLocks noChangeShapeType="1"/>
            </p:cNvSpPr>
            <p:nvPr/>
          </p:nvSpPr>
          <p:spPr bwMode="auto">
            <a:xfrm>
              <a:off x="3053" y="2022"/>
              <a:ext cx="0" cy="377"/>
            </a:xfrm>
            <a:prstGeom prst="line">
              <a:avLst/>
            </a:prstGeom>
            <a:noFill/>
            <a:ln w="19050">
              <a:solidFill>
                <a:schemeClr val="tx2"/>
              </a:solidFill>
              <a:round/>
            </a:ln>
            <a:extLst>
              <a:ext uri="{909E8E84-426E-40DD-AFC4-6F175D3DCCD1}">
                <a14:hiddenFill xmlns:a14="http://schemas.microsoft.com/office/drawing/2010/main">
                  <a:noFill/>
                </a14:hiddenFill>
              </a:ext>
            </a:extLst>
          </p:spPr>
          <p:txBody>
            <a:bodyPr/>
            <a:lstStyle/>
            <a:p>
              <a:endParaRPr lang="zh-CN" altLang="en-US"/>
            </a:p>
          </p:txBody>
        </p:sp>
        <p:sp>
          <p:nvSpPr>
            <p:cNvPr id="67598" name="Line 17"/>
            <p:cNvSpPr>
              <a:spLocks noChangeShapeType="1"/>
            </p:cNvSpPr>
            <p:nvPr/>
          </p:nvSpPr>
          <p:spPr bwMode="auto">
            <a:xfrm>
              <a:off x="4058" y="2028"/>
              <a:ext cx="0" cy="307"/>
            </a:xfrm>
            <a:prstGeom prst="line">
              <a:avLst/>
            </a:prstGeom>
            <a:noFill/>
            <a:ln w="19050">
              <a:solidFill>
                <a:schemeClr val="tx2"/>
              </a:solidFill>
              <a:round/>
            </a:ln>
            <a:extLst>
              <a:ext uri="{909E8E84-426E-40DD-AFC4-6F175D3DCCD1}">
                <a14:hiddenFill xmlns:a14="http://schemas.microsoft.com/office/drawing/2010/main">
                  <a:noFill/>
                </a14:hiddenFill>
              </a:ext>
            </a:extLst>
          </p:spPr>
          <p:txBody>
            <a:bodyPr/>
            <a:lstStyle/>
            <a:p>
              <a:endParaRPr lang="zh-CN" altLang="en-US"/>
            </a:p>
          </p:txBody>
        </p:sp>
        <p:sp>
          <p:nvSpPr>
            <p:cNvPr id="67599" name="Text Box 18"/>
            <p:cNvSpPr txBox="1">
              <a:spLocks noChangeArrowheads="1"/>
            </p:cNvSpPr>
            <p:nvPr/>
          </p:nvSpPr>
          <p:spPr bwMode="auto">
            <a:xfrm>
              <a:off x="448" y="2116"/>
              <a:ext cx="2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chemeClr val="tx2"/>
                  </a:solidFill>
                  <a:latin typeface="Times New Roman" panose="02020603050405020304" pitchFamily="18" charset="0"/>
                </a:rPr>
                <a:t>39</a:t>
              </a:r>
              <a:endParaRPr lang="en-US" altLang="zh-CN">
                <a:solidFill>
                  <a:schemeClr val="tx2"/>
                </a:solidFill>
                <a:latin typeface="Times New Roman" panose="02020603050405020304" pitchFamily="18" charset="0"/>
              </a:endParaRPr>
            </a:p>
          </p:txBody>
        </p:sp>
        <p:sp>
          <p:nvSpPr>
            <p:cNvPr id="67600" name="Text Box 19"/>
            <p:cNvSpPr txBox="1">
              <a:spLocks noChangeArrowheads="1"/>
            </p:cNvSpPr>
            <p:nvPr/>
          </p:nvSpPr>
          <p:spPr bwMode="auto">
            <a:xfrm>
              <a:off x="1615" y="2316"/>
              <a:ext cx="3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chemeClr val="tx2"/>
                  </a:solidFill>
                  <a:latin typeface="Times New Roman" panose="02020603050405020304" pitchFamily="18" charset="0"/>
                </a:rPr>
                <a:t>150</a:t>
              </a:r>
              <a:endParaRPr lang="en-US" altLang="zh-CN">
                <a:solidFill>
                  <a:schemeClr val="tx2"/>
                </a:solidFill>
                <a:latin typeface="Times New Roman" panose="02020603050405020304" pitchFamily="18" charset="0"/>
              </a:endParaRPr>
            </a:p>
          </p:txBody>
        </p:sp>
        <p:sp>
          <p:nvSpPr>
            <p:cNvPr id="67601" name="Text Box 20"/>
            <p:cNvSpPr txBox="1">
              <a:spLocks noChangeArrowheads="1"/>
            </p:cNvSpPr>
            <p:nvPr/>
          </p:nvSpPr>
          <p:spPr bwMode="auto">
            <a:xfrm>
              <a:off x="2551" y="2427"/>
              <a:ext cx="3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chemeClr val="tx2"/>
                  </a:solidFill>
                  <a:latin typeface="Times New Roman" panose="02020603050405020304" pitchFamily="18" charset="0"/>
                </a:rPr>
                <a:t>194</a:t>
              </a:r>
              <a:endParaRPr lang="en-US" altLang="zh-CN">
                <a:solidFill>
                  <a:schemeClr val="tx2"/>
                </a:solidFill>
                <a:latin typeface="Times New Roman" panose="02020603050405020304" pitchFamily="18" charset="0"/>
              </a:endParaRPr>
            </a:p>
          </p:txBody>
        </p:sp>
        <p:sp>
          <p:nvSpPr>
            <p:cNvPr id="67602" name="Text Box 21"/>
            <p:cNvSpPr txBox="1">
              <a:spLocks noChangeArrowheads="1"/>
            </p:cNvSpPr>
            <p:nvPr/>
          </p:nvSpPr>
          <p:spPr bwMode="auto">
            <a:xfrm>
              <a:off x="2937" y="2416"/>
              <a:ext cx="3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chemeClr val="tx2"/>
                  </a:solidFill>
                  <a:latin typeface="Times New Roman" panose="02020603050405020304" pitchFamily="18" charset="0"/>
                </a:rPr>
                <a:t>199</a:t>
              </a:r>
              <a:endParaRPr lang="en-US" altLang="zh-CN">
                <a:solidFill>
                  <a:schemeClr val="tx2"/>
                </a:solidFill>
                <a:latin typeface="Times New Roman" panose="02020603050405020304" pitchFamily="18" charset="0"/>
              </a:endParaRPr>
            </a:p>
          </p:txBody>
        </p:sp>
        <p:sp>
          <p:nvSpPr>
            <p:cNvPr id="67603" name="Text Box 22"/>
            <p:cNvSpPr txBox="1">
              <a:spLocks noChangeArrowheads="1"/>
            </p:cNvSpPr>
            <p:nvPr/>
          </p:nvSpPr>
          <p:spPr bwMode="auto">
            <a:xfrm>
              <a:off x="3930" y="2347"/>
              <a:ext cx="3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chemeClr val="tx2"/>
                  </a:solidFill>
                  <a:latin typeface="Times New Roman" panose="02020603050405020304" pitchFamily="18" charset="0"/>
                </a:rPr>
                <a:t>175</a:t>
              </a:r>
              <a:endParaRPr lang="en-US" altLang="zh-CN">
                <a:solidFill>
                  <a:schemeClr val="tx2"/>
                </a:solidFill>
                <a:latin typeface="Times New Roman" panose="02020603050405020304" pitchFamily="18" charset="0"/>
              </a:endParaRPr>
            </a:p>
          </p:txBody>
        </p:sp>
        <p:sp>
          <p:nvSpPr>
            <p:cNvPr id="67604" name="Text Box 23"/>
            <p:cNvSpPr txBox="1">
              <a:spLocks noChangeArrowheads="1"/>
            </p:cNvSpPr>
            <p:nvPr/>
          </p:nvSpPr>
          <p:spPr bwMode="auto">
            <a:xfrm>
              <a:off x="5109" y="2150"/>
              <a:ext cx="2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chemeClr val="tx2"/>
                  </a:solidFill>
                  <a:latin typeface="Times New Roman" panose="02020603050405020304" pitchFamily="18" charset="0"/>
                </a:rPr>
                <a:t>87</a:t>
              </a:r>
              <a:endParaRPr lang="en-US" altLang="zh-CN">
                <a:solidFill>
                  <a:schemeClr val="tx2"/>
                </a:solidFill>
                <a:latin typeface="Times New Roman" panose="02020603050405020304" pitchFamily="18" charset="0"/>
              </a:endParaRPr>
            </a:p>
          </p:txBody>
        </p:sp>
        <p:sp>
          <p:nvSpPr>
            <p:cNvPr id="67605" name="Text Box 24"/>
            <p:cNvSpPr txBox="1">
              <a:spLocks noChangeArrowheads="1"/>
            </p:cNvSpPr>
            <p:nvPr/>
          </p:nvSpPr>
          <p:spPr bwMode="auto">
            <a:xfrm>
              <a:off x="3681" y="2602"/>
              <a:ext cx="11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tx2"/>
                  </a:solidFill>
                  <a:latin typeface="Times New Roman" panose="02020603050405020304" pitchFamily="18" charset="0"/>
                </a:rPr>
                <a:t>沉降曲线</a:t>
              </a:r>
              <a:r>
                <a:rPr lang="en-US" altLang="zh-CN">
                  <a:solidFill>
                    <a:schemeClr val="tx2"/>
                  </a:solidFill>
                  <a:latin typeface="Times New Roman" panose="02020603050405020304" pitchFamily="18" charset="0"/>
                </a:rPr>
                <a:t>(mm)</a:t>
              </a:r>
              <a:endParaRPr lang="en-US" altLang="zh-CN">
                <a:solidFill>
                  <a:schemeClr val="tx2"/>
                </a:solidFill>
                <a:latin typeface="Times New Roman" panose="02020603050405020304" pitchFamily="18" charset="0"/>
              </a:endParaRPr>
            </a:p>
          </p:txBody>
        </p:sp>
        <p:sp>
          <p:nvSpPr>
            <p:cNvPr id="67606" name="Line 25"/>
            <p:cNvSpPr>
              <a:spLocks noChangeShapeType="1"/>
            </p:cNvSpPr>
            <p:nvPr/>
          </p:nvSpPr>
          <p:spPr bwMode="auto">
            <a:xfrm>
              <a:off x="3405" y="2400"/>
              <a:ext cx="255" cy="27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23" name="Rectangle 5"/>
          <p:cNvSpPr>
            <a:spLocks noChangeArrowheads="1"/>
          </p:cNvSpPr>
          <p:nvPr/>
        </p:nvSpPr>
        <p:spPr bwMode="auto">
          <a:xfrm>
            <a:off x="1" y="-15874"/>
            <a:ext cx="205172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.1 </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概述</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891909"/>
                                        </p:tgtEl>
                                        <p:attrNameLst>
                                          <p:attrName>style.visibility</p:attrName>
                                        </p:attrNameLst>
                                      </p:cBhvr>
                                      <p:to>
                                        <p:strVal val="visible"/>
                                      </p:to>
                                    </p:set>
                                    <p:animEffect transition="in" filter="fade">
                                      <p:cBhvr>
                                        <p:cTn id="12" dur="1000"/>
                                        <p:tgtEl>
                                          <p:spTgt spid="891909"/>
                                        </p:tgtEl>
                                      </p:cBhvr>
                                    </p:animEffect>
                                    <p:anim calcmode="lin" valueType="num">
                                      <p:cBhvr>
                                        <p:cTn id="13" dur="1000" fill="hold"/>
                                        <p:tgtEl>
                                          <p:spTgt spid="891909"/>
                                        </p:tgtEl>
                                        <p:attrNameLst>
                                          <p:attrName>ppt_x</p:attrName>
                                        </p:attrNameLst>
                                      </p:cBhvr>
                                      <p:tavLst>
                                        <p:tav tm="0">
                                          <p:val>
                                            <p:strVal val="#ppt_x"/>
                                          </p:val>
                                        </p:tav>
                                        <p:tav tm="100000">
                                          <p:val>
                                            <p:strVal val="#ppt_x"/>
                                          </p:val>
                                        </p:tav>
                                      </p:tavLst>
                                    </p:anim>
                                    <p:anim calcmode="lin" valueType="num">
                                      <p:cBhvr>
                                        <p:cTn id="14" dur="1000" fill="hold"/>
                                        <p:tgtEl>
                                          <p:spTgt spid="8919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909"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1"/>
          <p:cNvSpPr>
            <a:spLocks noGrp="1"/>
          </p:cNvSpPr>
          <p:nvPr>
            <p:ph type="sldNum" sz="quarter" idx="12"/>
          </p:nvPr>
        </p:nvSpPr>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30F617FB-5AF0-4882-A2AA-A0EAF40AD722}" type="slidenum">
              <a:rPr lang="zh-CN" altLang="en-US">
                <a:latin typeface="Garamond" panose="02020404030301010803" pitchFamily="18" charset="0"/>
              </a:rPr>
            </a:fld>
            <a:endParaRPr lang="en-US" altLang="zh-CN">
              <a:latin typeface="Garamond" panose="02020404030301010803" pitchFamily="18" charset="0"/>
            </a:endParaRPr>
          </a:p>
        </p:txBody>
      </p:sp>
      <p:sp>
        <p:nvSpPr>
          <p:cNvPr id="58372" name="Text Box 6"/>
          <p:cNvSpPr txBox="1">
            <a:spLocks noChangeArrowheads="1"/>
          </p:cNvSpPr>
          <p:nvPr/>
        </p:nvSpPr>
        <p:spPr bwMode="auto">
          <a:xfrm>
            <a:off x="1411288" y="762000"/>
            <a:ext cx="6256337" cy="829945"/>
          </a:xfrm>
          <a:prstGeom prst="rect">
            <a:avLst/>
          </a:prstGeom>
          <a:noFill/>
          <a:ln w="9525" algn="ctr">
            <a:noFill/>
            <a:miter lim="800000"/>
          </a:ln>
        </p:spPr>
        <p:txBody>
          <a:bodyPr>
            <a:spAutoFit/>
          </a:bodyPr>
          <a:lstStyle/>
          <a:p>
            <a:pPr algn="ctr">
              <a:spcBef>
                <a:spcPct val="50000"/>
              </a:spcBef>
              <a:defRPr/>
            </a:pPr>
            <a:r>
              <a:rPr kumimoji="1" lang="zh-CN" altLang="en-US" sz="4800" dirty="0">
                <a:solidFill>
                  <a:srgbClr val="FF0000"/>
                </a:solidFill>
                <a:effectLst>
                  <a:outerShdw blurRad="38100" dist="38100" dir="2700000" algn="tl">
                    <a:srgbClr val="C0C0C0"/>
                  </a:outerShdw>
                </a:effectLst>
                <a:latin typeface="+mj-ea"/>
                <a:ea typeface="+mj-ea"/>
              </a:rPr>
              <a:t>第四章  地基变形</a:t>
            </a:r>
            <a:endParaRPr kumimoji="1" lang="zh-CN" altLang="en-US" sz="4800" dirty="0">
              <a:solidFill>
                <a:srgbClr val="FF0000"/>
              </a:solidFill>
              <a:effectLst>
                <a:outerShdw blurRad="38100" dist="38100" dir="2700000" algn="tl">
                  <a:srgbClr val="C0C0C0"/>
                </a:outerShdw>
              </a:effectLst>
              <a:latin typeface="+mj-ea"/>
              <a:ea typeface="+mj-ea"/>
            </a:endParaRPr>
          </a:p>
        </p:txBody>
      </p:sp>
      <p:sp>
        <p:nvSpPr>
          <p:cNvPr id="62468" name="Text Box 9"/>
          <p:cNvSpPr txBox="1">
            <a:spLocks noChangeArrowheads="1"/>
          </p:cNvSpPr>
          <p:nvPr/>
        </p:nvSpPr>
        <p:spPr bwMode="auto">
          <a:xfrm>
            <a:off x="1143000" y="2071688"/>
            <a:ext cx="7239000" cy="33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pPr>
            <a:r>
              <a:rPr lang="en-US" altLang="zh-CN" sz="2800" dirty="0">
                <a:solidFill>
                  <a:schemeClr val="bg1"/>
                </a:solidFill>
                <a:latin typeface="Times New Roman" panose="02020603050405020304" pitchFamily="18" charset="0"/>
                <a:ea typeface="+mj-ea"/>
                <a:cs typeface="Times New Roman" panose="02020603050405020304" pitchFamily="18" charset="0"/>
              </a:rPr>
              <a:t>§ 4.1 </a:t>
            </a:r>
            <a:r>
              <a:rPr lang="zh-CN" altLang="en-US" sz="2800" dirty="0">
                <a:solidFill>
                  <a:schemeClr val="bg1"/>
                </a:solidFill>
                <a:latin typeface="Times New Roman" panose="02020603050405020304" pitchFamily="18" charset="0"/>
                <a:ea typeface="+mj-ea"/>
                <a:cs typeface="Times New Roman" panose="02020603050405020304" pitchFamily="18" charset="0"/>
              </a:rPr>
              <a:t>概述</a:t>
            </a:r>
            <a:endParaRPr lang="en-US" altLang="zh-CN" sz="2800" dirty="0">
              <a:solidFill>
                <a:schemeClr val="bg1"/>
              </a:solidFill>
              <a:latin typeface="Times New Roman" panose="02020603050405020304" pitchFamily="18" charset="0"/>
              <a:ea typeface="+mj-ea"/>
              <a:cs typeface="Times New Roman" panose="02020603050405020304" pitchFamily="18" charset="0"/>
            </a:endParaRPr>
          </a:p>
          <a:p>
            <a:pPr eaLnBrk="1" hangingPunct="1">
              <a:lnSpc>
                <a:spcPct val="150000"/>
              </a:lnSpc>
              <a:spcBef>
                <a:spcPct val="50000"/>
              </a:spcBef>
            </a:pPr>
            <a:r>
              <a:rPr lang="en-US" altLang="zh-CN" sz="2800" dirty="0">
                <a:latin typeface="Times New Roman" panose="02020603050405020304" pitchFamily="18" charset="0"/>
                <a:ea typeface="+mj-ea"/>
                <a:cs typeface="Times New Roman" panose="02020603050405020304" pitchFamily="18" charset="0"/>
              </a:rPr>
              <a:t>§ 4.2 </a:t>
            </a:r>
            <a:r>
              <a:rPr lang="zh-CN" altLang="en-US" sz="2800" dirty="0">
                <a:latin typeface="Times New Roman" panose="02020603050405020304" pitchFamily="18" charset="0"/>
                <a:ea typeface="+mj-ea"/>
                <a:cs typeface="Times New Roman" panose="02020603050405020304" pitchFamily="18" charset="0"/>
              </a:rPr>
              <a:t>地基变形的弹性力学公式</a:t>
            </a:r>
            <a:endParaRPr lang="zh-CN" altLang="en-US" sz="2800" dirty="0">
              <a:latin typeface="Times New Roman" panose="02020603050405020304" pitchFamily="18" charset="0"/>
              <a:ea typeface="+mj-ea"/>
              <a:cs typeface="Times New Roman" panose="02020603050405020304" pitchFamily="18" charset="0"/>
            </a:endParaRPr>
          </a:p>
          <a:p>
            <a:pPr eaLnBrk="1" hangingPunct="1">
              <a:lnSpc>
                <a:spcPct val="150000"/>
              </a:lnSpc>
              <a:spcBef>
                <a:spcPct val="50000"/>
              </a:spcBef>
            </a:pPr>
            <a:r>
              <a:rPr lang="en-US" altLang="zh-CN" sz="2800" dirty="0">
                <a:solidFill>
                  <a:schemeClr val="bg1"/>
                </a:solidFill>
                <a:latin typeface="Times New Roman" panose="02020603050405020304" pitchFamily="18" charset="0"/>
                <a:ea typeface="+mj-ea"/>
                <a:cs typeface="Times New Roman" panose="02020603050405020304" pitchFamily="18" charset="0"/>
              </a:rPr>
              <a:t>§ 4.3 </a:t>
            </a:r>
            <a:r>
              <a:rPr lang="zh-CN" altLang="en-US" sz="2800" dirty="0">
                <a:solidFill>
                  <a:schemeClr val="bg1"/>
                </a:solidFill>
                <a:latin typeface="Times New Roman" panose="02020603050405020304" pitchFamily="18" charset="0"/>
                <a:ea typeface="+mj-ea"/>
                <a:cs typeface="Times New Roman" panose="02020603050405020304" pitchFamily="18" charset="0"/>
              </a:rPr>
              <a:t>基础最终沉降量</a:t>
            </a:r>
            <a:endParaRPr lang="zh-CN" altLang="en-US" sz="2800" dirty="0">
              <a:solidFill>
                <a:schemeClr val="bg1"/>
              </a:solidFill>
              <a:latin typeface="Times New Roman" panose="02020603050405020304" pitchFamily="18" charset="0"/>
              <a:ea typeface="+mj-ea"/>
              <a:cs typeface="Times New Roman" panose="02020603050405020304" pitchFamily="18" charset="0"/>
            </a:endParaRPr>
          </a:p>
          <a:p>
            <a:pPr eaLnBrk="1" hangingPunct="1">
              <a:lnSpc>
                <a:spcPct val="150000"/>
              </a:lnSpc>
              <a:spcBef>
                <a:spcPct val="50000"/>
              </a:spcBef>
            </a:pPr>
            <a:r>
              <a:rPr lang="en-US" altLang="zh-CN" sz="2800" dirty="0">
                <a:solidFill>
                  <a:schemeClr val="bg1"/>
                </a:solidFill>
                <a:latin typeface="Times New Roman" panose="02020603050405020304" pitchFamily="18" charset="0"/>
                <a:ea typeface="+mj-ea"/>
                <a:cs typeface="Times New Roman" panose="02020603050405020304" pitchFamily="18" charset="0"/>
              </a:rPr>
              <a:t>§ 4</a:t>
            </a:r>
            <a:r>
              <a:rPr lang="en-US" altLang="zh-CN" sz="2800" dirty="0" smtClean="0">
                <a:solidFill>
                  <a:schemeClr val="bg1"/>
                </a:solidFill>
                <a:latin typeface="Times New Roman" panose="02020603050405020304" pitchFamily="18" charset="0"/>
                <a:ea typeface="+mj-ea"/>
                <a:cs typeface="Times New Roman" panose="02020603050405020304" pitchFamily="18" charset="0"/>
              </a:rPr>
              <a:t>.4 </a:t>
            </a:r>
            <a:r>
              <a:rPr lang="zh-CN" altLang="en-US" sz="2800" dirty="0">
                <a:solidFill>
                  <a:schemeClr val="bg1"/>
                </a:solidFill>
                <a:latin typeface="Times New Roman" panose="02020603050405020304" pitchFamily="18" charset="0"/>
                <a:ea typeface="+mj-ea"/>
                <a:cs typeface="Times New Roman" panose="02020603050405020304" pitchFamily="18" charset="0"/>
              </a:rPr>
              <a:t>地基变形与时间的关系</a:t>
            </a:r>
            <a:endParaRPr lang="zh-CN" altLang="en-US" sz="2800" dirty="0">
              <a:solidFill>
                <a:schemeClr val="bg1"/>
              </a:solidFill>
              <a:latin typeface="Times New Roman" panose="02020603050405020304" pitchFamily="18" charset="0"/>
              <a:ea typeface="+mj-ea"/>
              <a:cs typeface="Times New Roman" panose="02020603050405020304" pitchFamily="18" charset="0"/>
            </a:endParaRPr>
          </a:p>
        </p:txBody>
      </p:sp>
      <p:sp>
        <p:nvSpPr>
          <p:cNvPr id="2" name="文本框 1"/>
          <p:cNvSpPr txBox="1"/>
          <p:nvPr/>
        </p:nvSpPr>
        <p:spPr>
          <a:xfrm>
            <a:off x="3851920" y="3733681"/>
            <a:ext cx="4032448" cy="955903"/>
          </a:xfrm>
          <a:prstGeom prst="rect">
            <a:avLst/>
          </a:prstGeom>
          <a:noFill/>
        </p:spPr>
        <p:txBody>
          <a:bodyPr wrap="square" rtlCol="0">
            <a:spAutoFit/>
          </a:bodyPr>
          <a:lstStyle/>
          <a:p>
            <a:pPr marL="342900" indent="-342900">
              <a:lnSpc>
                <a:spcPct val="150000"/>
              </a:lnSpc>
              <a:buAutoNum type="arabicPeriod"/>
            </a:pPr>
            <a:r>
              <a:rPr lang="zh-CN" altLang="en-US" sz="2000" dirty="0" smtClean="0"/>
              <a:t>地基表面沉降的弹性力学公式</a:t>
            </a:r>
            <a:endParaRPr lang="en-US" altLang="zh-CN" sz="2000" dirty="0" smtClean="0"/>
          </a:p>
          <a:p>
            <a:pPr marL="342900" indent="-342900">
              <a:lnSpc>
                <a:spcPct val="150000"/>
              </a:lnSpc>
              <a:buAutoNum type="arabicPeriod"/>
            </a:pPr>
            <a:r>
              <a:rPr lang="zh-CN" altLang="en-US" sz="2000" dirty="0" smtClean="0"/>
              <a:t>刚性基础倾斜的弹性力学公式</a:t>
            </a:r>
            <a:endParaRPr lang="zh-CN" altLang="en-US" sz="2000" dirty="0"/>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8"/>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ja-JP" altLang="en-US"/>
          </a:p>
        </p:txBody>
      </p:sp>
      <p:sp>
        <p:nvSpPr>
          <p:cNvPr id="33" name="Rectangle 5"/>
          <p:cNvSpPr>
            <a:spLocks noChangeArrowheads="1"/>
          </p:cNvSpPr>
          <p:nvPr/>
        </p:nvSpPr>
        <p:spPr bwMode="auto">
          <a:xfrm>
            <a:off x="0" y="-15873"/>
            <a:ext cx="565212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.2 </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地基变形的弹性力学公式</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
        <p:nvSpPr>
          <p:cNvPr id="2" name="文本框 1"/>
          <p:cNvSpPr txBox="1"/>
          <p:nvPr/>
        </p:nvSpPr>
        <p:spPr>
          <a:xfrm>
            <a:off x="2670572" y="646023"/>
            <a:ext cx="3513932" cy="400110"/>
          </a:xfrm>
          <a:prstGeom prst="rect">
            <a:avLst/>
          </a:prstGeom>
          <a:solidFill>
            <a:srgbClr val="FFC000"/>
          </a:solidFill>
        </p:spPr>
        <p:txBody>
          <a:bodyPr wrap="square" rtlCol="0">
            <a:spAutoFit/>
          </a:bodyPr>
          <a:lstStyle/>
          <a:p>
            <a:r>
              <a:rPr lang="zh-CN" altLang="en-US" sz="2000" dirty="0" smtClean="0"/>
              <a:t>地基表面沉降的弹性力学公式</a:t>
            </a:r>
            <a:endParaRPr lang="zh-CN" altLang="en-US" sz="2000" dirty="0"/>
          </a:p>
        </p:txBody>
      </p:sp>
      <p:sp>
        <p:nvSpPr>
          <p:cNvPr id="36" name="Rectangle 2"/>
          <p:cNvSpPr txBox="1">
            <a:spLocks noChangeArrowheads="1"/>
          </p:cNvSpPr>
          <p:nvPr/>
        </p:nvSpPr>
        <p:spPr>
          <a:xfrm>
            <a:off x="755576" y="1268760"/>
            <a:ext cx="7955731" cy="4479304"/>
          </a:xfrm>
          <a:prstGeom prst="rect">
            <a:avLst/>
          </a:prstGeom>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pPr eaLnBrk="1" hangingPunct="1">
              <a:lnSpc>
                <a:spcPct val="150000"/>
              </a:lnSpc>
              <a:defRPr/>
            </a:pPr>
            <a:r>
              <a:rPr lang="zh-CN" altLang="en-US" sz="2400" kern="0" dirty="0" smtClean="0">
                <a:solidFill>
                  <a:schemeClr val="tx1"/>
                </a:solidFill>
              </a:rPr>
              <a:t>      集中力</a:t>
            </a:r>
            <a:r>
              <a:rPr lang="en-US" sz="2400" i="1" kern="0" dirty="0" smtClean="0">
                <a:solidFill>
                  <a:schemeClr val="tx1"/>
                </a:solidFill>
              </a:rPr>
              <a:t>P</a:t>
            </a:r>
            <a:r>
              <a:rPr lang="zh-CN" altLang="en-US" sz="2400" kern="0" dirty="0" smtClean="0">
                <a:solidFill>
                  <a:schemeClr val="tx1"/>
                </a:solidFill>
              </a:rPr>
              <a:t>作用在弹性半空间表面，计算点</a:t>
            </a:r>
            <a:r>
              <a:rPr lang="en-US" sz="2400" kern="0" dirty="0" smtClean="0">
                <a:solidFill>
                  <a:schemeClr val="tx1"/>
                </a:solidFill>
              </a:rPr>
              <a:t>M</a:t>
            </a:r>
            <a:r>
              <a:rPr lang="zh-CN" altLang="en-US" sz="2400" kern="0" dirty="0" smtClean="0">
                <a:solidFill>
                  <a:schemeClr val="tx1"/>
                </a:solidFill>
              </a:rPr>
              <a:t>的竖向位移</a:t>
            </a:r>
            <a:r>
              <a:rPr lang="zh-CN" altLang="en-US" sz="2400" i="1" kern="0" dirty="0" smtClean="0">
                <a:solidFill>
                  <a:schemeClr val="tx1"/>
                </a:solidFill>
                <a:sym typeface="Symbol" panose="05050102010706020507" pitchFamily="18" charset="2"/>
              </a:rPr>
              <a:t></a:t>
            </a:r>
            <a:r>
              <a:rPr lang="zh-CN" altLang="en-US" sz="2400" kern="0" dirty="0" smtClean="0">
                <a:solidFill>
                  <a:schemeClr val="tx1"/>
                </a:solidFill>
              </a:rPr>
              <a:t>（</a:t>
            </a:r>
            <a:r>
              <a:rPr lang="en-US" sz="2400" kern="0" dirty="0" smtClean="0">
                <a:solidFill>
                  <a:schemeClr val="tx1"/>
                </a:solidFill>
              </a:rPr>
              <a:t>x</a:t>
            </a:r>
            <a:r>
              <a:rPr lang="zh-CN" altLang="en-US" sz="2400" kern="0" dirty="0" smtClean="0">
                <a:solidFill>
                  <a:schemeClr val="tx1"/>
                </a:solidFill>
              </a:rPr>
              <a:t>，</a:t>
            </a:r>
            <a:r>
              <a:rPr lang="en-US" sz="2400" kern="0" dirty="0" smtClean="0">
                <a:solidFill>
                  <a:schemeClr val="tx1"/>
                </a:solidFill>
              </a:rPr>
              <a:t>y</a:t>
            </a:r>
            <a:r>
              <a:rPr lang="zh-CN" altLang="en-US" sz="2400" kern="0" dirty="0" smtClean="0">
                <a:solidFill>
                  <a:schemeClr val="tx1"/>
                </a:solidFill>
              </a:rPr>
              <a:t>，</a:t>
            </a:r>
            <a:r>
              <a:rPr lang="en-US" sz="2400" kern="0" dirty="0" smtClean="0">
                <a:solidFill>
                  <a:schemeClr val="tx1"/>
                </a:solidFill>
              </a:rPr>
              <a:t>0</a:t>
            </a:r>
            <a:r>
              <a:rPr lang="zh-CN" altLang="en-US" sz="2400" kern="0" dirty="0" smtClean="0">
                <a:solidFill>
                  <a:schemeClr val="tx1"/>
                </a:solidFill>
              </a:rPr>
              <a:t>），即地基沉降</a:t>
            </a:r>
            <a:r>
              <a:rPr lang="en-US" sz="2400" i="1" kern="0" dirty="0" smtClean="0">
                <a:solidFill>
                  <a:schemeClr val="tx1"/>
                </a:solidFill>
              </a:rPr>
              <a:t>s</a:t>
            </a:r>
            <a:r>
              <a:rPr lang="zh-CN" altLang="en-US" sz="2400" kern="0" dirty="0" smtClean="0">
                <a:solidFill>
                  <a:schemeClr val="tx1"/>
                </a:solidFill>
              </a:rPr>
              <a:t>的</a:t>
            </a:r>
            <a:r>
              <a:rPr lang="en-US" sz="2400" kern="0" dirty="0" err="1" smtClean="0">
                <a:solidFill>
                  <a:schemeClr val="tx1"/>
                </a:solidFill>
              </a:rPr>
              <a:t>Boussenesq</a:t>
            </a:r>
            <a:r>
              <a:rPr lang="zh-CN" altLang="en-US" sz="2400" kern="0" dirty="0" smtClean="0">
                <a:solidFill>
                  <a:schemeClr val="tx1"/>
                </a:solidFill>
              </a:rPr>
              <a:t>解答。</a:t>
            </a:r>
            <a:br>
              <a:rPr lang="zh-CN" altLang="en-US" sz="2000" kern="0" dirty="0" smtClean="0">
                <a:solidFill>
                  <a:schemeClr val="tx1"/>
                </a:solidFill>
              </a:rPr>
            </a:br>
            <a:br>
              <a:rPr lang="zh-CN" altLang="en-US" sz="2000" kern="0" dirty="0" smtClean="0">
                <a:solidFill>
                  <a:schemeClr val="tx1"/>
                </a:solidFill>
              </a:rPr>
            </a:br>
            <a:br>
              <a:rPr lang="zh-CN" altLang="en-US" sz="2000" kern="0" dirty="0" smtClean="0">
                <a:solidFill>
                  <a:schemeClr val="tx1"/>
                </a:solidFill>
              </a:rPr>
            </a:br>
            <a:r>
              <a:rPr lang="zh-CN" altLang="en-US" sz="2000" kern="0" dirty="0" smtClean="0">
                <a:solidFill>
                  <a:schemeClr val="tx1"/>
                </a:solidFill>
              </a:rPr>
              <a:t>式中  </a:t>
            </a:r>
            <a:r>
              <a:rPr lang="en-US" sz="2000" i="1" kern="0" dirty="0" smtClean="0">
                <a:solidFill>
                  <a:schemeClr val="tx1"/>
                </a:solidFill>
              </a:rPr>
              <a:t>s</a:t>
            </a:r>
            <a:r>
              <a:rPr lang="en-US" sz="2000" kern="0" dirty="0" smtClean="0">
                <a:solidFill>
                  <a:schemeClr val="tx1"/>
                </a:solidFill>
                <a:latin typeface="Arial" panose="020B0604020202020204"/>
              </a:rPr>
              <a:t>—</a:t>
            </a:r>
            <a:r>
              <a:rPr lang="zh-CN" altLang="en-US" sz="2000" kern="0" dirty="0" smtClean="0">
                <a:solidFill>
                  <a:schemeClr val="tx1"/>
                </a:solidFill>
              </a:rPr>
              <a:t>竖向集中力</a:t>
            </a:r>
            <a:r>
              <a:rPr lang="en-US" sz="2000" i="1" kern="0" dirty="0" smtClean="0">
                <a:solidFill>
                  <a:schemeClr val="tx1"/>
                </a:solidFill>
              </a:rPr>
              <a:t>P</a:t>
            </a:r>
            <a:r>
              <a:rPr lang="zh-CN" altLang="en-US" sz="2000" kern="0" dirty="0" smtClean="0">
                <a:solidFill>
                  <a:schemeClr val="tx1"/>
                </a:solidFill>
              </a:rPr>
              <a:t>作用下地基表面任意点沉降；</a:t>
            </a:r>
            <a:br>
              <a:rPr lang="zh-CN" altLang="en-US" sz="2000" kern="0" dirty="0" smtClean="0">
                <a:solidFill>
                  <a:schemeClr val="tx1"/>
                </a:solidFill>
              </a:rPr>
            </a:br>
            <a:r>
              <a:rPr lang="zh-CN" altLang="en-US" sz="2000" kern="0" dirty="0" smtClean="0">
                <a:solidFill>
                  <a:schemeClr val="tx1"/>
                </a:solidFill>
              </a:rPr>
              <a:t>          </a:t>
            </a:r>
            <a:r>
              <a:rPr lang="en-US" sz="2000" i="1" kern="0" dirty="0" smtClean="0">
                <a:solidFill>
                  <a:schemeClr val="tx1"/>
                </a:solidFill>
              </a:rPr>
              <a:t>r</a:t>
            </a:r>
            <a:r>
              <a:rPr lang="en-US" sz="2000" kern="0" dirty="0" smtClean="0">
                <a:solidFill>
                  <a:schemeClr val="tx1"/>
                </a:solidFill>
                <a:latin typeface="Arial" panose="020B0604020202020204"/>
              </a:rPr>
              <a:t>—</a:t>
            </a:r>
            <a:r>
              <a:rPr lang="zh-CN" altLang="en-US" sz="2000" kern="0" dirty="0" smtClean="0">
                <a:solidFill>
                  <a:schemeClr val="tx1"/>
                </a:solidFill>
              </a:rPr>
              <a:t>地基表面任意点到竖向集中力作用点距离</a:t>
            </a:r>
            <a:br>
              <a:rPr lang="zh-CN" altLang="en-US" sz="2000" kern="0" dirty="0" smtClean="0">
                <a:solidFill>
                  <a:schemeClr val="tx1"/>
                </a:solidFill>
              </a:rPr>
            </a:br>
            <a:r>
              <a:rPr lang="zh-CN" altLang="en-US" sz="2000" kern="0" dirty="0" smtClean="0">
                <a:solidFill>
                  <a:schemeClr val="tx1"/>
                </a:solidFill>
              </a:rPr>
              <a:t>                  </a:t>
            </a:r>
            <a:br>
              <a:rPr lang="zh-CN" altLang="en-US" sz="2000" kern="0" dirty="0" smtClean="0">
                <a:solidFill>
                  <a:schemeClr val="tx1"/>
                </a:solidFill>
              </a:rPr>
            </a:br>
            <a:r>
              <a:rPr lang="zh-CN" altLang="en-US" sz="2000" kern="0" dirty="0" smtClean="0">
                <a:solidFill>
                  <a:schemeClr val="tx1"/>
                </a:solidFill>
              </a:rPr>
              <a:t>        </a:t>
            </a:r>
            <a:r>
              <a:rPr lang="en-US" sz="2000" i="1" kern="0" dirty="0" smtClean="0">
                <a:solidFill>
                  <a:schemeClr val="tx1"/>
                </a:solidFill>
              </a:rPr>
              <a:t>E</a:t>
            </a:r>
            <a:r>
              <a:rPr lang="en-US" sz="2000" kern="0" baseline="-30000" dirty="0" smtClean="0">
                <a:solidFill>
                  <a:schemeClr val="tx1"/>
                </a:solidFill>
              </a:rPr>
              <a:t>0</a:t>
            </a:r>
            <a:r>
              <a:rPr lang="en-US" sz="2000" kern="0" dirty="0" smtClean="0">
                <a:solidFill>
                  <a:schemeClr val="tx1"/>
                </a:solidFill>
                <a:latin typeface="Arial" panose="020B0604020202020204"/>
              </a:rPr>
              <a:t>—</a:t>
            </a:r>
            <a:r>
              <a:rPr lang="zh-CN" altLang="en-US" sz="2000" kern="0" dirty="0" smtClean="0">
                <a:solidFill>
                  <a:schemeClr val="tx1"/>
                </a:solidFill>
              </a:rPr>
              <a:t>地基土变形模量（或弹性模量</a:t>
            </a:r>
            <a:r>
              <a:rPr lang="en-US" sz="2000" i="1" kern="0" dirty="0" smtClean="0">
                <a:solidFill>
                  <a:schemeClr val="tx1"/>
                </a:solidFill>
              </a:rPr>
              <a:t>E</a:t>
            </a:r>
            <a:r>
              <a:rPr lang="zh-CN" altLang="en-US" sz="2000" kern="0" dirty="0" smtClean="0">
                <a:solidFill>
                  <a:schemeClr val="tx1"/>
                </a:solidFill>
              </a:rPr>
              <a:t>）；</a:t>
            </a:r>
            <a:br>
              <a:rPr lang="zh-CN" altLang="en-US" sz="2000" kern="0" dirty="0" smtClean="0">
                <a:solidFill>
                  <a:schemeClr val="tx1"/>
                </a:solidFill>
              </a:rPr>
            </a:br>
            <a:r>
              <a:rPr lang="zh-CN" altLang="en-US" sz="2000" kern="0" dirty="0" smtClean="0">
                <a:solidFill>
                  <a:schemeClr val="tx1"/>
                </a:solidFill>
              </a:rPr>
              <a:t>       </a:t>
            </a:r>
            <a:r>
              <a:rPr lang="en-US" sz="2000" i="1" kern="0" dirty="0" smtClean="0">
                <a:solidFill>
                  <a:schemeClr val="tx1"/>
                </a:solidFill>
              </a:rPr>
              <a:t>μ</a:t>
            </a:r>
            <a:r>
              <a:rPr lang="en-US" sz="2000" kern="0" dirty="0" smtClean="0">
                <a:solidFill>
                  <a:schemeClr val="tx1"/>
                </a:solidFill>
                <a:latin typeface="Arial" panose="020B0604020202020204"/>
              </a:rPr>
              <a:t>—</a:t>
            </a:r>
            <a:r>
              <a:rPr lang="zh-CN" altLang="en-US" sz="2000" kern="0" dirty="0" smtClean="0">
                <a:solidFill>
                  <a:schemeClr val="tx1"/>
                </a:solidFill>
              </a:rPr>
              <a:t>地基土的泊松比。</a:t>
            </a:r>
            <a:endParaRPr lang="zh-CN" altLang="en-US" sz="2000" kern="0" dirty="0" smtClean="0">
              <a:solidFill>
                <a:schemeClr val="tx1"/>
              </a:solidFill>
            </a:endParaRPr>
          </a:p>
        </p:txBody>
      </p:sp>
      <p:graphicFrame>
        <p:nvGraphicFramePr>
          <p:cNvPr id="37" name="Object 4"/>
          <p:cNvGraphicFramePr>
            <a:graphicFrameLocks noChangeAspect="1"/>
          </p:cNvGraphicFramePr>
          <p:nvPr/>
        </p:nvGraphicFramePr>
        <p:xfrm>
          <a:off x="2971800" y="2362200"/>
          <a:ext cx="3097213" cy="792163"/>
        </p:xfrm>
        <a:graphic>
          <a:graphicData uri="http://schemas.openxmlformats.org/presentationml/2006/ole">
            <mc:AlternateContent xmlns:mc="http://schemas.openxmlformats.org/markup-compatibility/2006">
              <mc:Choice xmlns:v="urn:schemas-microsoft-com:vml" Requires="v">
                <p:oleObj spid="_x0000_s60458" name="" r:id="rId1" imgW="1348740" imgH="394335" progId="Equation.3">
                  <p:embed/>
                </p:oleObj>
              </mc:Choice>
              <mc:Fallback>
                <p:oleObj name="" r:id="rId1" imgW="1348740" imgH="394335" progId="Equation.3">
                  <p:embed/>
                  <p:pic>
                    <p:nvPicPr>
                      <p:cNvPr id="0" name="Object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362200"/>
                        <a:ext cx="3097213" cy="792163"/>
                      </a:xfrm>
                      <a:prstGeom prst="rect">
                        <a:avLst/>
                      </a:prstGeom>
                      <a:solidFill>
                        <a:srgbClr val="FFFF00"/>
                      </a:solidFill>
                      <a:ln>
                        <a:noFill/>
                      </a:ln>
                    </p:spPr>
                  </p:pic>
                </p:oleObj>
              </mc:Fallback>
            </mc:AlternateContent>
          </a:graphicData>
        </a:graphic>
      </p:graphicFrame>
      <p:graphicFrame>
        <p:nvGraphicFramePr>
          <p:cNvPr id="38" name="Object 5"/>
          <p:cNvGraphicFramePr>
            <a:graphicFrameLocks noChangeAspect="1"/>
          </p:cNvGraphicFramePr>
          <p:nvPr/>
        </p:nvGraphicFramePr>
        <p:xfrm>
          <a:off x="3590441" y="4252732"/>
          <a:ext cx="1143000" cy="406400"/>
        </p:xfrm>
        <a:graphic>
          <a:graphicData uri="http://schemas.openxmlformats.org/presentationml/2006/ole">
            <mc:AlternateContent xmlns:mc="http://schemas.openxmlformats.org/markup-compatibility/2006">
              <mc:Choice xmlns:v="urn:schemas-microsoft-com:vml" Requires="v">
                <p:oleObj spid="_x0000_s60459" name="" r:id="rId3" imgW="725170" imgH="254635" progId="Equation.3">
                  <p:embed/>
                </p:oleObj>
              </mc:Choice>
              <mc:Fallback>
                <p:oleObj name="" r:id="rId3" imgW="725170" imgH="254635"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0441" y="4252732"/>
                        <a:ext cx="1143000" cy="406400"/>
                      </a:xfrm>
                      <a:prstGeom prst="rect">
                        <a:avLst/>
                      </a:prstGeom>
                      <a:solidFill>
                        <a:srgbClr val="FFFF00"/>
                      </a:solidFill>
                      <a:ln>
                        <a:noFill/>
                      </a:ln>
                    </p:spPr>
                  </p:pic>
                </p:oleObj>
              </mc:Fallback>
            </mc:AlternateContent>
          </a:graphicData>
        </a:graphic>
      </p:graphicFrame>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8"/>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ja-JP" altLang="en-US"/>
          </a:p>
        </p:txBody>
      </p:sp>
      <p:sp>
        <p:nvSpPr>
          <p:cNvPr id="33" name="Rectangle 5"/>
          <p:cNvSpPr>
            <a:spLocks noChangeArrowheads="1"/>
          </p:cNvSpPr>
          <p:nvPr/>
        </p:nvSpPr>
        <p:spPr bwMode="auto">
          <a:xfrm>
            <a:off x="0" y="-15873"/>
            <a:ext cx="565212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.2 </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地基变形的弹性力学公式</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
        <p:nvSpPr>
          <p:cNvPr id="5" name="Rectangle 7"/>
          <p:cNvSpPr>
            <a:spLocks noChangeArrowheads="1"/>
          </p:cNvSpPr>
          <p:nvPr/>
        </p:nvSpPr>
        <p:spPr bwMode="auto">
          <a:xfrm>
            <a:off x="2790494" y="620688"/>
            <a:ext cx="2646878" cy="461665"/>
          </a:xfrm>
          <a:prstGeom prst="rect">
            <a:avLst/>
          </a:prstGeom>
          <a:solidFill>
            <a:schemeClr val="tx2">
              <a:lumMod val="40000"/>
              <a:lumOff val="60000"/>
            </a:schemeClr>
          </a:solidFill>
          <a:ln>
            <a:noFill/>
          </a:ln>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 typeface="Arial" panose="020B0604020202020204" pitchFamily="34" charset="0"/>
              <a:buNone/>
            </a:pPr>
            <a:r>
              <a:rPr lang="zh-CN" altLang="en-US" sz="2400" dirty="0">
                <a:latin typeface="+mj-ea"/>
                <a:ea typeface="+mj-ea"/>
              </a:rPr>
              <a:t>局部柔性荷载分布</a:t>
            </a:r>
            <a:endParaRPr lang="zh-CN" altLang="en-US" sz="2400" dirty="0">
              <a:latin typeface="+mj-ea"/>
              <a:ea typeface="+mj-ea"/>
            </a:endParaRPr>
          </a:p>
        </p:txBody>
      </p:sp>
      <p:pic>
        <p:nvPicPr>
          <p:cNvPr id="6" name="Picture 4"/>
          <p:cNvPicPr>
            <a:picLocks noChangeAspect="1" noChangeArrowheads="1"/>
          </p:cNvPicPr>
          <p:nvPr/>
        </p:nvPicPr>
        <p:blipFill>
          <a:blip r:embed="rId1" cstate="hqprint">
            <a:extLst>
              <a:ext uri="{28A0092B-C50C-407E-A947-70E740481C1C}">
                <a14:useLocalDpi xmlns:a14="http://schemas.microsoft.com/office/drawing/2010/main" val="0"/>
              </a:ext>
            </a:extLst>
          </a:blip>
          <a:srcRect/>
          <a:stretch>
            <a:fillRect/>
          </a:stretch>
        </p:blipFill>
        <p:spPr bwMode="auto">
          <a:xfrm>
            <a:off x="539552" y="4682383"/>
            <a:ext cx="2514600" cy="194468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671753" y="4690321"/>
            <a:ext cx="2133600" cy="193675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655" y="4592870"/>
            <a:ext cx="1625600" cy="21336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矩形 2"/>
          <p:cNvSpPr/>
          <p:nvPr/>
        </p:nvSpPr>
        <p:spPr>
          <a:xfrm>
            <a:off x="1119301" y="4099138"/>
            <a:ext cx="1338828" cy="369332"/>
          </a:xfrm>
          <a:prstGeom prst="rect">
            <a:avLst/>
          </a:prstGeom>
        </p:spPr>
        <p:txBody>
          <a:bodyPr wrap="none">
            <a:spAutoFit/>
          </a:bodyPr>
          <a:lstStyle/>
          <a:p>
            <a:r>
              <a:rPr lang="zh-CN" altLang="en-US" b="0" dirty="0">
                <a:ea typeface="黑体" panose="02010609060101010101" pitchFamily="49" charset="-122"/>
              </a:rPr>
              <a:t>集中力作用</a:t>
            </a:r>
            <a:endParaRPr lang="zh-CN" altLang="en-US" dirty="0"/>
          </a:p>
        </p:txBody>
      </p:sp>
      <p:sp>
        <p:nvSpPr>
          <p:cNvPr id="4" name="矩形 3"/>
          <p:cNvSpPr/>
          <p:nvPr/>
        </p:nvSpPr>
        <p:spPr>
          <a:xfrm>
            <a:off x="3779912" y="4099138"/>
            <a:ext cx="1800493" cy="369332"/>
          </a:xfrm>
          <a:prstGeom prst="rect">
            <a:avLst/>
          </a:prstGeom>
        </p:spPr>
        <p:txBody>
          <a:bodyPr wrap="none">
            <a:spAutoFit/>
          </a:bodyPr>
          <a:lstStyle/>
          <a:p>
            <a:r>
              <a:rPr lang="zh-CN" altLang="en-US" b="0" dirty="0">
                <a:ea typeface="黑体" panose="02010609060101010101" pitchFamily="49" charset="-122"/>
              </a:rPr>
              <a:t>任意荷载和分布</a:t>
            </a:r>
            <a:endParaRPr lang="zh-CN" altLang="en-US" dirty="0"/>
          </a:p>
        </p:txBody>
      </p:sp>
      <p:sp>
        <p:nvSpPr>
          <p:cNvPr id="9" name="矩形 8"/>
          <p:cNvSpPr/>
          <p:nvPr/>
        </p:nvSpPr>
        <p:spPr>
          <a:xfrm>
            <a:off x="6660232" y="4099138"/>
            <a:ext cx="2031325" cy="369332"/>
          </a:xfrm>
          <a:prstGeom prst="rect">
            <a:avLst/>
          </a:prstGeom>
        </p:spPr>
        <p:txBody>
          <a:bodyPr wrap="none">
            <a:spAutoFit/>
          </a:bodyPr>
          <a:lstStyle/>
          <a:p>
            <a:r>
              <a:rPr lang="zh-CN" altLang="en-US" b="0" dirty="0">
                <a:ea typeface="黑体" panose="02010609060101010101" pitchFamily="49" charset="-122"/>
              </a:rPr>
              <a:t>矩形面积均布荷载</a:t>
            </a:r>
            <a:endParaRPr lang="zh-CN" altLang="en-US" dirty="0"/>
          </a:p>
        </p:txBody>
      </p:sp>
      <p:sp>
        <p:nvSpPr>
          <p:cNvPr id="12" name="Rectangle 2"/>
          <p:cNvSpPr txBox="1">
            <a:spLocks noChangeArrowheads="1"/>
          </p:cNvSpPr>
          <p:nvPr/>
        </p:nvSpPr>
        <p:spPr>
          <a:xfrm>
            <a:off x="755650" y="1125539"/>
            <a:ext cx="7848600" cy="1919402"/>
          </a:xfrm>
          <a:prstGeom prst="rect">
            <a:avLst/>
          </a:prstGeom>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pPr marL="342900" indent="-342900" eaLnBrk="1" hangingPunct="1">
              <a:lnSpc>
                <a:spcPct val="150000"/>
              </a:lnSpc>
              <a:buFont typeface="Wingdings" panose="05000000000000000000" pitchFamily="2" charset="2"/>
              <a:buChar char="u"/>
              <a:defRPr/>
            </a:pPr>
            <a:r>
              <a:rPr lang="en-US" sz="2000" i="1" kern="0" dirty="0" smtClean="0">
                <a:solidFill>
                  <a:schemeClr val="tx1"/>
                </a:solidFill>
              </a:rPr>
              <a:t>N</a:t>
            </a:r>
            <a:r>
              <a:rPr lang="zh-CN" altLang="en-US" sz="2000" kern="0" dirty="0" smtClean="0">
                <a:solidFill>
                  <a:schemeClr val="tx1"/>
                </a:solidFill>
              </a:rPr>
              <a:t>（</a:t>
            </a:r>
            <a:r>
              <a:rPr lang="zh-CN" altLang="en-US" sz="2000" i="1" kern="0" dirty="0" smtClean="0">
                <a:solidFill>
                  <a:schemeClr val="tx1"/>
                </a:solidFill>
                <a:sym typeface="Symbol" panose="05050102010706020507" pitchFamily="18" charset="2"/>
              </a:rPr>
              <a:t></a:t>
            </a:r>
            <a:r>
              <a:rPr lang="zh-CN" altLang="en-US" sz="2000" kern="0" dirty="0" smtClean="0">
                <a:solidFill>
                  <a:schemeClr val="tx1"/>
                </a:solidFill>
              </a:rPr>
              <a:t>，</a:t>
            </a:r>
            <a:r>
              <a:rPr lang="zh-CN" altLang="en-US" sz="2000" i="1" kern="0" dirty="0" smtClean="0">
                <a:solidFill>
                  <a:schemeClr val="tx1"/>
                </a:solidFill>
                <a:sym typeface="Symbol" panose="05050102010706020507" pitchFamily="18" charset="2"/>
              </a:rPr>
              <a:t></a:t>
            </a:r>
            <a:r>
              <a:rPr lang="zh-CN" altLang="en-US" sz="2000" kern="0" dirty="0" smtClean="0">
                <a:solidFill>
                  <a:schemeClr val="tx1"/>
                </a:solidFill>
              </a:rPr>
              <a:t>）点处分布荷载 </a:t>
            </a:r>
            <a:r>
              <a:rPr lang="en-US" sz="2000" i="1" kern="0" dirty="0" smtClean="0">
                <a:solidFill>
                  <a:schemeClr val="tx1"/>
                </a:solidFill>
              </a:rPr>
              <a:t>p</a:t>
            </a:r>
            <a:r>
              <a:rPr lang="en-US" sz="2000" kern="0" baseline="-30000" dirty="0" smtClean="0">
                <a:solidFill>
                  <a:schemeClr val="tx1"/>
                </a:solidFill>
              </a:rPr>
              <a:t>0</a:t>
            </a:r>
            <a:r>
              <a:rPr lang="zh-CN" altLang="en-US" sz="2000" kern="0" dirty="0" smtClean="0">
                <a:solidFill>
                  <a:schemeClr val="tx1"/>
                </a:solidFill>
              </a:rPr>
              <a:t>（</a:t>
            </a:r>
            <a:r>
              <a:rPr lang="zh-CN" altLang="en-US" sz="2000" i="1" kern="0" dirty="0" smtClean="0">
                <a:solidFill>
                  <a:schemeClr val="tx1"/>
                </a:solidFill>
                <a:sym typeface="Symbol" panose="05050102010706020507" pitchFamily="18" charset="2"/>
              </a:rPr>
              <a:t></a:t>
            </a:r>
            <a:r>
              <a:rPr lang="zh-CN" altLang="en-US" sz="2000" kern="0" dirty="0" smtClean="0">
                <a:solidFill>
                  <a:schemeClr val="tx1"/>
                </a:solidFill>
              </a:rPr>
              <a:t>，</a:t>
            </a:r>
            <a:r>
              <a:rPr lang="zh-CN" altLang="en-US" sz="2000" i="1" kern="0" dirty="0" smtClean="0">
                <a:solidFill>
                  <a:schemeClr val="tx1"/>
                </a:solidFill>
                <a:sym typeface="Symbol" panose="05050102010706020507" pitchFamily="18" charset="2"/>
              </a:rPr>
              <a:t></a:t>
            </a:r>
            <a:r>
              <a:rPr lang="zh-CN" altLang="en-US" sz="2000" kern="0" dirty="0" smtClean="0">
                <a:solidFill>
                  <a:schemeClr val="tx1"/>
                </a:solidFill>
              </a:rPr>
              <a:t>）该点微面积</a:t>
            </a:r>
            <a:r>
              <a:rPr lang="en-US" sz="2000" kern="0" dirty="0" err="1" smtClean="0">
                <a:solidFill>
                  <a:schemeClr val="tx1"/>
                </a:solidFill>
              </a:rPr>
              <a:t>d</a:t>
            </a:r>
            <a:r>
              <a:rPr lang="en-US" sz="2000" i="1" kern="0" dirty="0" err="1" smtClean="0">
                <a:solidFill>
                  <a:schemeClr val="tx1"/>
                </a:solidFill>
                <a:sym typeface="Symbol" panose="05050102010706020507" pitchFamily="18" charset="2"/>
              </a:rPr>
              <a:t></a:t>
            </a:r>
            <a:r>
              <a:rPr lang="en-US" sz="2000" kern="0" dirty="0" err="1" smtClean="0">
                <a:solidFill>
                  <a:schemeClr val="tx1"/>
                </a:solidFill>
              </a:rPr>
              <a:t>d</a:t>
            </a:r>
            <a:r>
              <a:rPr lang="en-US" sz="2000" i="1" kern="0" dirty="0" smtClean="0">
                <a:solidFill>
                  <a:schemeClr val="tx1"/>
                </a:solidFill>
                <a:sym typeface="Symbol" panose="05050102010706020507" pitchFamily="18" charset="2"/>
              </a:rPr>
              <a:t></a:t>
            </a:r>
            <a:br>
              <a:rPr lang="en-US" sz="2000" i="1" kern="0" dirty="0" smtClean="0">
                <a:solidFill>
                  <a:schemeClr val="tx1"/>
                </a:solidFill>
                <a:sym typeface="Symbol" panose="05050102010706020507" pitchFamily="18" charset="2"/>
              </a:rPr>
            </a:br>
            <a:r>
              <a:rPr lang="en-US" sz="2000" i="1" kern="0" dirty="0" smtClean="0">
                <a:solidFill>
                  <a:schemeClr val="tx1"/>
                </a:solidFill>
                <a:sym typeface="Symbol" panose="05050102010706020507" pitchFamily="18" charset="2"/>
              </a:rPr>
              <a:t>   </a:t>
            </a:r>
            <a:r>
              <a:rPr lang="zh-CN" altLang="en-US" sz="2000" kern="0" dirty="0" smtClean="0">
                <a:solidFill>
                  <a:schemeClr val="tx1"/>
                </a:solidFill>
              </a:rPr>
              <a:t>上分布荷载</a:t>
            </a:r>
            <a:r>
              <a:rPr lang="en-US" sz="2000" i="1" kern="0" dirty="0" smtClean="0">
                <a:solidFill>
                  <a:schemeClr val="tx1"/>
                </a:solidFill>
              </a:rPr>
              <a:t>p</a:t>
            </a:r>
            <a:r>
              <a:rPr lang="en-US" sz="2000" kern="0" dirty="0" smtClean="0">
                <a:solidFill>
                  <a:schemeClr val="tx1"/>
                </a:solidFill>
              </a:rPr>
              <a:t>=</a:t>
            </a:r>
            <a:r>
              <a:rPr lang="en-US" sz="2000" i="1" kern="0" dirty="0" smtClean="0">
                <a:solidFill>
                  <a:schemeClr val="tx1"/>
                </a:solidFill>
              </a:rPr>
              <a:t>p</a:t>
            </a:r>
            <a:r>
              <a:rPr lang="en-US" sz="2000" kern="0" baseline="-30000" dirty="0" smtClean="0">
                <a:solidFill>
                  <a:schemeClr val="tx1"/>
                </a:solidFill>
              </a:rPr>
              <a:t>0</a:t>
            </a:r>
            <a:r>
              <a:rPr lang="zh-CN" altLang="en-US" sz="2000" kern="0" dirty="0" smtClean="0">
                <a:solidFill>
                  <a:schemeClr val="tx1"/>
                </a:solidFill>
              </a:rPr>
              <a:t>（</a:t>
            </a:r>
            <a:r>
              <a:rPr lang="zh-CN" altLang="en-US" sz="2000" i="1" kern="0" dirty="0" smtClean="0">
                <a:solidFill>
                  <a:schemeClr val="tx1"/>
                </a:solidFill>
                <a:sym typeface="Symbol" panose="05050102010706020507" pitchFamily="18" charset="2"/>
              </a:rPr>
              <a:t></a:t>
            </a:r>
            <a:r>
              <a:rPr lang="zh-CN" altLang="en-US" sz="2000" kern="0" dirty="0" smtClean="0">
                <a:solidFill>
                  <a:schemeClr val="tx1"/>
                </a:solidFill>
              </a:rPr>
              <a:t>，</a:t>
            </a:r>
            <a:r>
              <a:rPr lang="zh-CN" altLang="en-US" sz="2000" i="1" kern="0" dirty="0" smtClean="0">
                <a:solidFill>
                  <a:schemeClr val="tx1"/>
                </a:solidFill>
                <a:sym typeface="Symbol" panose="05050102010706020507" pitchFamily="18" charset="2"/>
              </a:rPr>
              <a:t></a:t>
            </a:r>
            <a:r>
              <a:rPr lang="zh-CN" altLang="en-US" sz="2000" kern="0" dirty="0" smtClean="0">
                <a:solidFill>
                  <a:schemeClr val="tx1"/>
                </a:solidFill>
              </a:rPr>
              <a:t>）</a:t>
            </a:r>
            <a:r>
              <a:rPr lang="en-US" sz="2000" i="1" kern="0" dirty="0" err="1" smtClean="0">
                <a:solidFill>
                  <a:schemeClr val="tx1"/>
                </a:solidFill>
              </a:rPr>
              <a:t>d</a:t>
            </a:r>
            <a:r>
              <a:rPr lang="en-US" sz="2000" i="1" kern="0" dirty="0" err="1" smtClean="0">
                <a:solidFill>
                  <a:schemeClr val="tx1"/>
                </a:solidFill>
                <a:sym typeface="Symbol" panose="05050102010706020507" pitchFamily="18" charset="2"/>
              </a:rPr>
              <a:t></a:t>
            </a:r>
            <a:r>
              <a:rPr lang="en-US" sz="2000" i="1" kern="0" dirty="0" err="1" smtClean="0">
                <a:solidFill>
                  <a:schemeClr val="tx1"/>
                </a:solidFill>
              </a:rPr>
              <a:t>d</a:t>
            </a:r>
            <a:r>
              <a:rPr lang="en-US" sz="2000" i="1" kern="0" dirty="0" smtClean="0">
                <a:solidFill>
                  <a:schemeClr val="tx1"/>
                </a:solidFill>
                <a:sym typeface="Symbol" panose="05050102010706020507" pitchFamily="18" charset="2"/>
              </a:rPr>
              <a:t></a:t>
            </a:r>
            <a:endParaRPr lang="en-US" sz="2000" i="1" kern="0" dirty="0" smtClean="0">
              <a:solidFill>
                <a:schemeClr val="tx1"/>
              </a:solidFill>
              <a:sym typeface="Symbol" panose="05050102010706020507" pitchFamily="18" charset="2"/>
            </a:endParaRPr>
          </a:p>
          <a:p>
            <a:pPr marL="342900" indent="-342900" eaLnBrk="1" hangingPunct="1">
              <a:lnSpc>
                <a:spcPct val="150000"/>
              </a:lnSpc>
              <a:buFont typeface="Wingdings" panose="05000000000000000000" pitchFamily="2" charset="2"/>
              <a:buChar char="u"/>
              <a:defRPr/>
            </a:pPr>
            <a:r>
              <a:rPr lang="zh-CN" altLang="en-US" sz="2000" kern="0" dirty="0" smtClean="0">
                <a:solidFill>
                  <a:schemeClr val="tx1"/>
                </a:solidFill>
              </a:rPr>
              <a:t>地面上与</a:t>
            </a:r>
            <a:r>
              <a:rPr lang="en-US" sz="2000" i="1" kern="0" dirty="0" smtClean="0">
                <a:solidFill>
                  <a:schemeClr val="tx1"/>
                </a:solidFill>
              </a:rPr>
              <a:t>N</a:t>
            </a:r>
            <a:r>
              <a:rPr lang="zh-CN" altLang="en-US" sz="2000" kern="0" dirty="0" smtClean="0">
                <a:solidFill>
                  <a:schemeClr val="tx1"/>
                </a:solidFill>
              </a:rPr>
              <a:t>点相距为                             的</a:t>
            </a:r>
            <a:r>
              <a:rPr lang="en-US" sz="2000" i="1" kern="0" dirty="0" smtClean="0">
                <a:solidFill>
                  <a:schemeClr val="tx1"/>
                </a:solidFill>
              </a:rPr>
              <a:t>M</a:t>
            </a:r>
            <a:r>
              <a:rPr lang="zh-CN" altLang="en-US" sz="2000" kern="0" dirty="0" smtClean="0">
                <a:solidFill>
                  <a:schemeClr val="tx1"/>
                </a:solidFill>
              </a:rPr>
              <a:t>（</a:t>
            </a:r>
            <a:r>
              <a:rPr lang="en-US" sz="2000" kern="0" dirty="0" smtClean="0">
                <a:solidFill>
                  <a:schemeClr val="tx1"/>
                </a:solidFill>
              </a:rPr>
              <a:t>x</a:t>
            </a:r>
            <a:r>
              <a:rPr lang="zh-CN" altLang="en-US" sz="2000" kern="0" dirty="0" smtClean="0">
                <a:solidFill>
                  <a:schemeClr val="tx1"/>
                </a:solidFill>
              </a:rPr>
              <a:t>，</a:t>
            </a:r>
            <a:r>
              <a:rPr lang="en-US" sz="2000" kern="0" dirty="0" smtClean="0">
                <a:solidFill>
                  <a:schemeClr val="tx1"/>
                </a:solidFill>
              </a:rPr>
              <a:t>y</a:t>
            </a:r>
            <a:r>
              <a:rPr lang="zh-CN" altLang="en-US" sz="2000" kern="0" dirty="0" smtClean="0">
                <a:solidFill>
                  <a:schemeClr val="tx1"/>
                </a:solidFill>
              </a:rPr>
              <a:t>）沉降</a:t>
            </a:r>
            <a:r>
              <a:rPr lang="en-US" sz="2000" i="1" kern="0" dirty="0" smtClean="0">
                <a:solidFill>
                  <a:schemeClr val="tx1"/>
                </a:solidFill>
              </a:rPr>
              <a:t>s</a:t>
            </a:r>
            <a:r>
              <a:rPr lang="en-US" sz="2000" kern="0" dirty="0" smtClean="0">
                <a:solidFill>
                  <a:schemeClr val="tx1"/>
                </a:solidFill>
              </a:rPr>
              <a:t>(x</a:t>
            </a:r>
            <a:r>
              <a:rPr lang="zh-CN" altLang="en-US" sz="2000" kern="0" dirty="0" smtClean="0">
                <a:solidFill>
                  <a:schemeClr val="tx1"/>
                </a:solidFill>
              </a:rPr>
              <a:t>，</a:t>
            </a:r>
            <a:r>
              <a:rPr lang="en-US" sz="2000" kern="0" dirty="0" smtClean="0">
                <a:solidFill>
                  <a:schemeClr val="tx1"/>
                </a:solidFill>
              </a:rPr>
              <a:t>y)</a:t>
            </a:r>
            <a:r>
              <a:rPr lang="zh-CN" altLang="en-US" sz="2000" kern="0" dirty="0" smtClean="0">
                <a:solidFill>
                  <a:schemeClr val="tx1"/>
                </a:solidFill>
              </a:rPr>
              <a:t>，可沿分布面积</a:t>
            </a:r>
            <a:r>
              <a:rPr lang="en-US" sz="2000" i="1" kern="0" dirty="0" smtClean="0">
                <a:solidFill>
                  <a:schemeClr val="tx1"/>
                </a:solidFill>
              </a:rPr>
              <a:t>A</a:t>
            </a:r>
            <a:r>
              <a:rPr lang="zh-CN" altLang="en-US" sz="2000" kern="0" dirty="0" smtClean="0">
                <a:solidFill>
                  <a:schemeClr val="tx1"/>
                </a:solidFill>
              </a:rPr>
              <a:t>积分求得：</a:t>
            </a:r>
            <a:endParaRPr lang="zh-CN" altLang="en-US" sz="2000" kern="0" dirty="0" smtClean="0">
              <a:solidFill>
                <a:schemeClr val="tx1"/>
              </a:solidFill>
            </a:endParaRPr>
          </a:p>
        </p:txBody>
      </p:sp>
      <p:graphicFrame>
        <p:nvGraphicFramePr>
          <p:cNvPr id="13" name="Object 4"/>
          <p:cNvGraphicFramePr>
            <a:graphicFrameLocks noChangeAspect="1"/>
          </p:cNvGraphicFramePr>
          <p:nvPr/>
        </p:nvGraphicFramePr>
        <p:xfrm>
          <a:off x="3498007" y="2150034"/>
          <a:ext cx="1794074" cy="358521"/>
        </p:xfrm>
        <a:graphic>
          <a:graphicData uri="http://schemas.openxmlformats.org/presentationml/2006/ole">
            <mc:AlternateContent xmlns:mc="http://schemas.openxmlformats.org/markup-compatibility/2006">
              <mc:Choice xmlns:v="urn:schemas-microsoft-com:vml" Requires="v">
                <p:oleObj spid="_x0000_s61482" name="" r:id="rId4" imgW="1285240" imgH="254635" progId="Equation.3">
                  <p:embed/>
                </p:oleObj>
              </mc:Choice>
              <mc:Fallback>
                <p:oleObj name="" r:id="rId4" imgW="1285240" imgH="254635"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8007" y="2150034"/>
                        <a:ext cx="1794074" cy="358521"/>
                      </a:xfrm>
                      <a:prstGeom prst="rect">
                        <a:avLst/>
                      </a:prstGeom>
                      <a:solidFill>
                        <a:srgbClr val="FFFF00"/>
                      </a:solidFill>
                      <a:ln>
                        <a:noFill/>
                      </a:ln>
                    </p:spPr>
                  </p:pic>
                </p:oleObj>
              </mc:Fallback>
            </mc:AlternateContent>
          </a:graphicData>
        </a:graphic>
      </p:graphicFrame>
      <p:graphicFrame>
        <p:nvGraphicFramePr>
          <p:cNvPr id="14" name="Object 6"/>
          <p:cNvGraphicFramePr>
            <a:graphicFrameLocks noChangeAspect="1"/>
          </p:cNvGraphicFramePr>
          <p:nvPr/>
        </p:nvGraphicFramePr>
        <p:xfrm>
          <a:off x="2458129" y="2990001"/>
          <a:ext cx="4910138" cy="1027113"/>
        </p:xfrm>
        <a:graphic>
          <a:graphicData uri="http://schemas.openxmlformats.org/presentationml/2006/ole">
            <mc:AlternateContent xmlns:mc="http://schemas.openxmlformats.org/markup-compatibility/2006">
              <mc:Choice xmlns:v="urn:schemas-microsoft-com:vml" Requires="v">
                <p:oleObj spid="_x0000_s61483" name="" r:id="rId6" imgW="2044700" imgH="431800" progId="Equation.3">
                  <p:embed/>
                </p:oleObj>
              </mc:Choice>
              <mc:Fallback>
                <p:oleObj name="" r:id="rId6" imgW="2044700" imgH="4318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8129" y="2990001"/>
                        <a:ext cx="4910138" cy="1027113"/>
                      </a:xfrm>
                      <a:prstGeom prst="rect">
                        <a:avLst/>
                      </a:prstGeom>
                      <a:solidFill>
                        <a:srgbClr val="FFFF00"/>
                      </a:solidFill>
                      <a:ln>
                        <a:noFill/>
                      </a:ln>
                    </p:spPr>
                  </p:pic>
                </p:oleObj>
              </mc:Fallback>
            </mc:AlternateContent>
          </a:graphicData>
        </a:graphic>
      </p:graphicFrame>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8"/>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ja-JP" altLang="en-US"/>
          </a:p>
        </p:txBody>
      </p:sp>
      <p:sp>
        <p:nvSpPr>
          <p:cNvPr id="33" name="Rectangle 5"/>
          <p:cNvSpPr>
            <a:spLocks noChangeArrowheads="1"/>
          </p:cNvSpPr>
          <p:nvPr/>
        </p:nvSpPr>
        <p:spPr bwMode="auto">
          <a:xfrm>
            <a:off x="0" y="-15873"/>
            <a:ext cx="565212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.2 </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地基变形的弹性力学公式</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
        <p:nvSpPr>
          <p:cNvPr id="3" name="矩形 2"/>
          <p:cNvSpPr/>
          <p:nvPr/>
        </p:nvSpPr>
        <p:spPr>
          <a:xfrm>
            <a:off x="395536" y="692696"/>
            <a:ext cx="8352928" cy="5170646"/>
          </a:xfrm>
          <a:prstGeom prst="rect">
            <a:avLst/>
          </a:prstGeom>
        </p:spPr>
        <p:txBody>
          <a:bodyPr wrap="square">
            <a:spAutoFit/>
          </a:bodyPr>
          <a:lstStyle/>
          <a:p>
            <a:pPr marL="342900" indent="-342900">
              <a:lnSpc>
                <a:spcPct val="150000"/>
              </a:lnSpc>
              <a:buFont typeface="Wingdings" panose="05000000000000000000" pitchFamily="2" charset="2"/>
              <a:buChar char="Ø"/>
            </a:pPr>
            <a:r>
              <a:rPr lang="zh-CN" altLang="en-US" sz="2000" dirty="0" smtClean="0"/>
              <a:t>矩形面积（</a:t>
            </a:r>
            <a:r>
              <a:rPr lang="zh-CN" altLang="en-US" sz="2000" dirty="0"/>
              <a:t>长</a:t>
            </a:r>
            <a:r>
              <a:rPr lang="zh-CN" altLang="en-US" sz="2000" dirty="0" smtClean="0"/>
              <a:t>边</a:t>
            </a:r>
            <a:r>
              <a:rPr lang="en-US" altLang="zh-CN" sz="2000" i="1" dirty="0"/>
              <a:t>l</a:t>
            </a:r>
            <a:r>
              <a:rPr lang="zh-CN" altLang="en-US" sz="2000" dirty="0" smtClean="0"/>
              <a:t>和</a:t>
            </a:r>
            <a:r>
              <a:rPr lang="zh-CN" altLang="en-US" sz="2000" dirty="0"/>
              <a:t>短</a:t>
            </a:r>
            <a:r>
              <a:rPr lang="zh-CN" altLang="en-US" sz="2000" dirty="0" smtClean="0"/>
              <a:t>边</a:t>
            </a:r>
            <a:r>
              <a:rPr lang="en-US" altLang="zh-CN" sz="2000" i="1" dirty="0" smtClean="0"/>
              <a:t>b</a:t>
            </a:r>
            <a:r>
              <a:rPr lang="zh-CN" altLang="en-US" sz="2000" dirty="0" smtClean="0"/>
              <a:t>）均布荷载</a:t>
            </a:r>
            <a:r>
              <a:rPr lang="en-US" altLang="zh-CN" sz="2000" i="1" dirty="0"/>
              <a:t>P</a:t>
            </a:r>
            <a:r>
              <a:rPr lang="en-US" altLang="zh-CN" sz="2000" baseline="-30000" dirty="0"/>
              <a:t>0</a:t>
            </a:r>
            <a:r>
              <a:rPr lang="zh-CN" altLang="en-US" sz="2000" dirty="0"/>
              <a:t>（</a:t>
            </a:r>
            <a:r>
              <a:rPr lang="zh-CN" altLang="en-US" sz="2000" i="1" dirty="0">
                <a:sym typeface="Symbol" panose="05050102010706020507" pitchFamily="18" charset="2"/>
              </a:rPr>
              <a:t></a:t>
            </a:r>
            <a:r>
              <a:rPr lang="zh-CN" altLang="en-US" sz="2000" dirty="0"/>
              <a:t>，</a:t>
            </a:r>
            <a:r>
              <a:rPr lang="zh-CN" altLang="en-US" sz="2000" i="1" dirty="0">
                <a:sym typeface="Symbol" panose="05050102010706020507" pitchFamily="18" charset="2"/>
              </a:rPr>
              <a:t></a:t>
            </a:r>
            <a:r>
              <a:rPr lang="zh-CN" altLang="en-US" sz="2000" dirty="0"/>
              <a:t>）</a:t>
            </a:r>
            <a:r>
              <a:rPr lang="en-US" altLang="zh-CN" sz="2000" dirty="0"/>
              <a:t>=</a:t>
            </a:r>
            <a:r>
              <a:rPr lang="en-US" altLang="zh-CN" sz="2000" i="1" dirty="0"/>
              <a:t>P</a:t>
            </a:r>
            <a:r>
              <a:rPr lang="en-US" altLang="zh-CN" sz="2000" baseline="-30000" dirty="0"/>
              <a:t>0</a:t>
            </a:r>
            <a:r>
              <a:rPr lang="en-US" altLang="zh-CN" sz="2000" dirty="0"/>
              <a:t>=</a:t>
            </a:r>
            <a:r>
              <a:rPr lang="zh-CN" altLang="en-US" sz="2000" dirty="0" smtClean="0"/>
              <a:t>常数作用下，任</a:t>
            </a:r>
            <a:r>
              <a:rPr lang="zh-CN" altLang="en-US" sz="2000" dirty="0"/>
              <a:t>一角点</a:t>
            </a:r>
            <a:r>
              <a:rPr lang="en-US" altLang="zh-CN" sz="2000" dirty="0"/>
              <a:t>C</a:t>
            </a:r>
            <a:r>
              <a:rPr lang="zh-CN" altLang="en-US" sz="2000" dirty="0"/>
              <a:t>沉降：</a:t>
            </a:r>
            <a:br>
              <a:rPr lang="zh-CN" altLang="en-US" sz="2000" dirty="0"/>
            </a:br>
            <a:br>
              <a:rPr lang="zh-CN" altLang="en-US" sz="2000" dirty="0"/>
            </a:br>
            <a:r>
              <a:rPr lang="en-US" altLang="zh-CN" sz="2000" b="0" dirty="0">
                <a:solidFill>
                  <a:schemeClr val="bg1"/>
                </a:solidFill>
                <a:latin typeface="Arial" panose="020B0604020202020204"/>
              </a:rPr>
              <a:t> </a:t>
            </a:r>
            <a:r>
              <a:rPr lang="en-US" altLang="zh-CN" sz="2000" i="1" dirty="0">
                <a:sym typeface="Symbol" panose="05050102010706020507" pitchFamily="18" charset="2"/>
              </a:rPr>
              <a:t></a:t>
            </a:r>
            <a:r>
              <a:rPr lang="en-US" altLang="zh-CN" sz="2000" baseline="-25000" dirty="0"/>
              <a:t>c</a:t>
            </a:r>
            <a:r>
              <a:rPr lang="zh-CN" altLang="en-US" sz="2000" dirty="0" smtClean="0"/>
              <a:t>是角</a:t>
            </a:r>
            <a:r>
              <a:rPr lang="zh-CN" altLang="en-US" sz="2000" dirty="0"/>
              <a:t>点沉降</a:t>
            </a:r>
            <a:r>
              <a:rPr lang="zh-CN" altLang="en-US" sz="2000" dirty="0" smtClean="0"/>
              <a:t>影响系数</a:t>
            </a:r>
            <a:r>
              <a:rPr lang="zh-CN" altLang="en-US" sz="2000" dirty="0"/>
              <a:t>，即</a:t>
            </a:r>
            <a:br>
              <a:rPr lang="zh-CN" altLang="en-US" sz="2000" dirty="0"/>
            </a:br>
            <a:r>
              <a:rPr lang="zh-CN" altLang="en-US" sz="2000" b="0" dirty="0" smtClean="0">
                <a:solidFill>
                  <a:schemeClr val="bg1"/>
                </a:solidFill>
              </a:rPr>
              <a:t>    </a:t>
            </a:r>
            <a:r>
              <a:rPr lang="zh-CN" altLang="en-US" sz="2000" dirty="0"/>
              <a:t>其中</a:t>
            </a:r>
            <a:r>
              <a:rPr lang="en-US" altLang="zh-CN" sz="2000" i="1" dirty="0" smtClean="0"/>
              <a:t>m</a:t>
            </a:r>
            <a:r>
              <a:rPr lang="en-US" altLang="zh-CN" sz="2000" dirty="0" smtClean="0"/>
              <a:t>=</a:t>
            </a:r>
            <a:r>
              <a:rPr lang="en-US" altLang="zh-CN" sz="2000" i="1" dirty="0" smtClean="0"/>
              <a:t>l</a:t>
            </a:r>
            <a:r>
              <a:rPr lang="en-US" altLang="zh-CN" sz="2000" dirty="0" smtClean="0"/>
              <a:t>/</a:t>
            </a:r>
            <a:r>
              <a:rPr lang="en-US" altLang="zh-CN" sz="2000" i="1" dirty="0" smtClean="0"/>
              <a:t>b</a:t>
            </a:r>
            <a:endParaRPr lang="en-US" altLang="zh-CN" sz="2000" i="1" dirty="0" smtClean="0"/>
          </a:p>
          <a:p>
            <a:pPr marL="342900" indent="-342900">
              <a:lnSpc>
                <a:spcPct val="150000"/>
              </a:lnSpc>
              <a:buFont typeface="Wingdings" panose="05000000000000000000" pitchFamily="2" charset="2"/>
              <a:buChar char="Ø"/>
            </a:pPr>
            <a:endParaRPr lang="en-US" altLang="zh-CN" sz="2000" i="1" dirty="0" smtClean="0"/>
          </a:p>
          <a:p>
            <a:pPr marL="342900" indent="-342900">
              <a:lnSpc>
                <a:spcPct val="150000"/>
              </a:lnSpc>
              <a:buFont typeface="Wingdings" panose="05000000000000000000" pitchFamily="2" charset="2"/>
              <a:buChar char="Ø"/>
            </a:pPr>
            <a:r>
              <a:rPr lang="zh-CN" altLang="en-US" sz="2000" dirty="0" smtClean="0"/>
              <a:t>利用</a:t>
            </a:r>
            <a:r>
              <a:rPr lang="zh-CN" altLang="en-US" sz="2000" dirty="0"/>
              <a:t>角点迭代法</a:t>
            </a:r>
            <a:r>
              <a:rPr lang="zh-CN" altLang="en-US" sz="2000" dirty="0" smtClean="0"/>
              <a:t>，可求得地基</a:t>
            </a:r>
            <a:r>
              <a:rPr lang="zh-CN" altLang="en-US" sz="2000" dirty="0"/>
              <a:t>表面任意点的沉降</a:t>
            </a:r>
            <a:r>
              <a:rPr lang="zh-CN" altLang="en-US" sz="2000" dirty="0" smtClean="0"/>
              <a:t>。</a:t>
            </a:r>
            <a:endParaRPr lang="en-US" altLang="zh-CN" sz="2000" dirty="0" smtClean="0"/>
          </a:p>
          <a:p>
            <a:pPr marL="342900" indent="-342900">
              <a:lnSpc>
                <a:spcPct val="150000"/>
              </a:lnSpc>
              <a:buFont typeface="Wingdings" panose="05000000000000000000" pitchFamily="2" charset="2"/>
              <a:buChar char="Ø"/>
            </a:pPr>
            <a:r>
              <a:rPr lang="zh-CN" altLang="en-US" sz="2000" dirty="0" smtClean="0"/>
              <a:t>如</a:t>
            </a:r>
            <a:r>
              <a:rPr lang="zh-CN" altLang="en-US" sz="2000" dirty="0"/>
              <a:t>矩形中心点</a:t>
            </a:r>
            <a:r>
              <a:rPr lang="en-US" altLang="zh-CN" sz="2000" dirty="0"/>
              <a:t>o</a:t>
            </a:r>
            <a:r>
              <a:rPr lang="zh-CN" altLang="en-US" sz="2000" dirty="0"/>
              <a:t>的沉降</a:t>
            </a:r>
            <a:br>
              <a:rPr lang="zh-CN" altLang="en-US" sz="2000" dirty="0"/>
            </a:br>
            <a:br>
              <a:rPr lang="zh-CN" altLang="en-US" sz="2000" dirty="0"/>
            </a:br>
            <a:endParaRPr lang="en-US" altLang="zh-CN" sz="2000" dirty="0" smtClean="0"/>
          </a:p>
          <a:p>
            <a:pPr marL="342900" indent="-342900">
              <a:lnSpc>
                <a:spcPct val="150000"/>
              </a:lnSpc>
              <a:buFont typeface="Wingdings" panose="05000000000000000000" pitchFamily="2" charset="2"/>
              <a:buChar char="Ø"/>
            </a:pPr>
            <a:r>
              <a:rPr lang="zh-CN" altLang="en-US" sz="2000" dirty="0" smtClean="0"/>
              <a:t>中心点</a:t>
            </a:r>
            <a:r>
              <a:rPr lang="zh-CN" altLang="en-US" sz="2000" dirty="0"/>
              <a:t>沉降为角点沉降两倍，令</a:t>
            </a:r>
            <a:r>
              <a:rPr lang="zh-CN" altLang="en-US" sz="2000" i="1" dirty="0">
                <a:sym typeface="Symbol" panose="05050102010706020507" pitchFamily="18" charset="2"/>
              </a:rPr>
              <a:t></a:t>
            </a:r>
            <a:r>
              <a:rPr lang="en-US" altLang="zh-CN" sz="2000" baseline="-30000" dirty="0"/>
              <a:t>0</a:t>
            </a:r>
            <a:r>
              <a:rPr lang="en-US" altLang="zh-CN" sz="2000" dirty="0"/>
              <a:t>=2</a:t>
            </a:r>
            <a:r>
              <a:rPr lang="en-US" altLang="zh-CN" sz="2000" i="1" dirty="0">
                <a:sym typeface="Symbol" panose="05050102010706020507" pitchFamily="18" charset="2"/>
              </a:rPr>
              <a:t></a:t>
            </a:r>
            <a:r>
              <a:rPr lang="en-US" altLang="zh-CN" sz="2000" baseline="-30000" dirty="0"/>
              <a:t>c</a:t>
            </a:r>
            <a:r>
              <a:rPr lang="zh-CN" altLang="en-US" sz="2000" baseline="-30000" dirty="0"/>
              <a:t>，</a:t>
            </a:r>
            <a:r>
              <a:rPr lang="zh-CN" altLang="en-US" sz="2000" dirty="0"/>
              <a:t>为中心沉降影响系数，则</a:t>
            </a:r>
            <a:endParaRPr lang="zh-CN" altLang="en-US" sz="2000" dirty="0"/>
          </a:p>
        </p:txBody>
      </p:sp>
      <p:graphicFrame>
        <p:nvGraphicFramePr>
          <p:cNvPr id="6" name="Object 4"/>
          <p:cNvGraphicFramePr>
            <a:graphicFrameLocks noChangeAspect="1"/>
          </p:cNvGraphicFramePr>
          <p:nvPr/>
        </p:nvGraphicFramePr>
        <p:xfrm>
          <a:off x="2743200" y="1222648"/>
          <a:ext cx="1828800" cy="781050"/>
        </p:xfrm>
        <a:graphic>
          <a:graphicData uri="http://schemas.openxmlformats.org/presentationml/2006/ole">
            <mc:AlternateContent xmlns:mc="http://schemas.openxmlformats.org/markup-compatibility/2006">
              <mc:Choice xmlns:v="urn:schemas-microsoft-com:vml" Requires="v">
                <p:oleObj spid="_x0000_s62544" name="" r:id="rId1" imgW="916305" imgH="394335" progId="Equation.3">
                  <p:embed/>
                </p:oleObj>
              </mc:Choice>
              <mc:Fallback>
                <p:oleObj name="" r:id="rId1" imgW="916305" imgH="394335" progId="Equation.3">
                  <p:embed/>
                  <p:pic>
                    <p:nvPicPr>
                      <p:cNvPr id="0" name="Object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222648"/>
                        <a:ext cx="1828800" cy="781050"/>
                      </a:xfrm>
                      <a:prstGeom prst="rect">
                        <a:avLst/>
                      </a:prstGeom>
                      <a:solidFill>
                        <a:srgbClr val="FFFF00"/>
                      </a:solidFill>
                      <a:ln>
                        <a:noFill/>
                      </a:ln>
                    </p:spPr>
                  </p:pic>
                </p:oleObj>
              </mc:Fallback>
            </mc:AlternateContent>
          </a:graphicData>
        </a:graphic>
      </p:graphicFrame>
      <p:graphicFrame>
        <p:nvGraphicFramePr>
          <p:cNvPr id="7" name="Object 6"/>
          <p:cNvGraphicFramePr>
            <a:graphicFrameLocks noChangeAspect="1"/>
          </p:cNvGraphicFramePr>
          <p:nvPr/>
        </p:nvGraphicFramePr>
        <p:xfrm>
          <a:off x="3074590" y="2587352"/>
          <a:ext cx="3900487" cy="785813"/>
        </p:xfrm>
        <a:graphic>
          <a:graphicData uri="http://schemas.openxmlformats.org/presentationml/2006/ole">
            <mc:AlternateContent xmlns:mc="http://schemas.openxmlformats.org/markup-compatibility/2006">
              <mc:Choice xmlns:v="urn:schemas-microsoft-com:vml" Requires="v">
                <p:oleObj spid="_x0000_s62545" name="" r:id="rId3" imgW="2311400" imgH="469900" progId="Equation.3">
                  <p:embed/>
                </p:oleObj>
              </mc:Choice>
              <mc:Fallback>
                <p:oleObj name="" r:id="rId3" imgW="2311400" imgH="4699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4590" y="2587352"/>
                        <a:ext cx="3900487" cy="785813"/>
                      </a:xfrm>
                      <a:prstGeom prst="rect">
                        <a:avLst/>
                      </a:prstGeom>
                      <a:solidFill>
                        <a:srgbClr val="FFFF00"/>
                      </a:solidFill>
                      <a:ln>
                        <a:noFill/>
                      </a:ln>
                    </p:spPr>
                  </p:pic>
                </p:oleObj>
              </mc:Fallback>
            </mc:AlternateContent>
          </a:graphicData>
        </a:graphic>
      </p:graphicFrame>
      <p:graphicFrame>
        <p:nvGraphicFramePr>
          <p:cNvPr id="8" name="Object 4"/>
          <p:cNvGraphicFramePr>
            <a:graphicFrameLocks noChangeAspect="1"/>
          </p:cNvGraphicFramePr>
          <p:nvPr/>
        </p:nvGraphicFramePr>
        <p:xfrm>
          <a:off x="2411761" y="4437113"/>
          <a:ext cx="4680519" cy="840812"/>
        </p:xfrm>
        <a:graphic>
          <a:graphicData uri="http://schemas.openxmlformats.org/presentationml/2006/ole">
            <mc:AlternateContent xmlns:mc="http://schemas.openxmlformats.org/markup-compatibility/2006">
              <mc:Choice xmlns:v="urn:schemas-microsoft-com:vml" Requires="v">
                <p:oleObj spid="_x0000_s62546" name="" r:id="rId5" imgW="2171700" imgH="393700" progId="Equation.3">
                  <p:embed/>
                </p:oleObj>
              </mc:Choice>
              <mc:Fallback>
                <p:oleObj name="" r:id="rId5" imgW="2171700" imgH="3937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761" y="4437113"/>
                        <a:ext cx="4680519" cy="840812"/>
                      </a:xfrm>
                      <a:prstGeom prst="rect">
                        <a:avLst/>
                      </a:prstGeom>
                      <a:solidFill>
                        <a:srgbClr val="FFFF00"/>
                      </a:solidFill>
                      <a:ln>
                        <a:noFill/>
                      </a:ln>
                    </p:spPr>
                  </p:pic>
                </p:oleObj>
              </mc:Fallback>
            </mc:AlternateContent>
          </a:graphicData>
        </a:graphic>
      </p:graphicFrame>
      <p:graphicFrame>
        <p:nvGraphicFramePr>
          <p:cNvPr id="9" name="Object 6"/>
          <p:cNvGraphicFramePr>
            <a:graphicFrameLocks noChangeAspect="1"/>
          </p:cNvGraphicFramePr>
          <p:nvPr/>
        </p:nvGraphicFramePr>
        <p:xfrm>
          <a:off x="3081959" y="5834625"/>
          <a:ext cx="2426145" cy="900232"/>
        </p:xfrm>
        <a:graphic>
          <a:graphicData uri="http://schemas.openxmlformats.org/presentationml/2006/ole">
            <mc:AlternateContent xmlns:mc="http://schemas.openxmlformats.org/markup-compatibility/2006">
              <mc:Choice xmlns:v="urn:schemas-microsoft-com:vml" Requires="v">
                <p:oleObj spid="_x0000_s62547" name="" r:id="rId7" imgW="916305" imgH="394335" progId="Equation.3">
                  <p:embed/>
                </p:oleObj>
              </mc:Choice>
              <mc:Fallback>
                <p:oleObj name="" r:id="rId7" imgW="916305" imgH="394335"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1959" y="5834625"/>
                        <a:ext cx="2426145" cy="900232"/>
                      </a:xfrm>
                      <a:prstGeom prst="rect">
                        <a:avLst/>
                      </a:prstGeom>
                      <a:solidFill>
                        <a:srgbClr val="FFFF00"/>
                      </a:solidFill>
                      <a:ln>
                        <a:noFill/>
                      </a:ln>
                    </p:spPr>
                  </p:pic>
                </p:oleObj>
              </mc:Fallback>
            </mc:AlternateContent>
          </a:graphicData>
        </a:graphic>
      </p:graphicFrame>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0" y="-15873"/>
            <a:ext cx="565212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.2 </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地基变形的弹性力学公式</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
        <p:nvSpPr>
          <p:cNvPr id="4" name="Rectangle 6"/>
          <p:cNvSpPr>
            <a:spLocks noChangeArrowheads="1"/>
          </p:cNvSpPr>
          <p:nvPr/>
        </p:nvSpPr>
        <p:spPr bwMode="auto">
          <a:xfrm>
            <a:off x="3211076" y="548680"/>
            <a:ext cx="2339102" cy="523220"/>
          </a:xfrm>
          <a:prstGeom prst="rect">
            <a:avLst/>
          </a:prstGeom>
          <a:solidFill>
            <a:schemeClr val="tx2">
              <a:lumMod val="40000"/>
              <a:lumOff val="60000"/>
            </a:schemeClr>
          </a:solidFill>
          <a:ln>
            <a:noFill/>
          </a:ln>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 typeface="Arial" panose="020B0604020202020204" pitchFamily="34" charset="0"/>
              <a:buNone/>
            </a:pPr>
            <a:r>
              <a:rPr lang="zh-CN" altLang="en-US" sz="2800" dirty="0">
                <a:latin typeface="+mj-ea"/>
                <a:ea typeface="+mj-ea"/>
              </a:rPr>
              <a:t>基础刚度影响</a:t>
            </a:r>
            <a:endParaRPr lang="zh-CN" altLang="en-US" sz="2800" dirty="0">
              <a:latin typeface="+mj-ea"/>
              <a:ea typeface="+mj-ea"/>
            </a:endParaRPr>
          </a:p>
        </p:txBody>
      </p:sp>
      <p:sp>
        <p:nvSpPr>
          <p:cNvPr id="5" name="Rectangle 2"/>
          <p:cNvSpPr txBox="1">
            <a:spLocks noChangeArrowheads="1"/>
          </p:cNvSpPr>
          <p:nvPr/>
        </p:nvSpPr>
        <p:spPr>
          <a:xfrm>
            <a:off x="683568" y="1223962"/>
            <a:ext cx="7992888" cy="4725317"/>
          </a:xfrm>
          <a:prstGeom prst="rect">
            <a:avLst/>
          </a:prstGeom>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pPr marL="342900" indent="-342900" eaLnBrk="1" hangingPunct="1">
              <a:lnSpc>
                <a:spcPct val="150000"/>
              </a:lnSpc>
              <a:buFont typeface="Wingdings" panose="05000000000000000000" pitchFamily="2" charset="2"/>
              <a:buChar char="Ø"/>
              <a:defRPr/>
            </a:pPr>
            <a:r>
              <a:rPr lang="zh-CN" altLang="en-US" sz="2400" kern="0" dirty="0" smtClean="0">
                <a:solidFill>
                  <a:schemeClr val="tx1"/>
                </a:solidFill>
                <a:latin typeface="+mn-ea"/>
                <a:ea typeface="+mn-ea"/>
              </a:rPr>
              <a:t>柔性荷载地面沉降后，地面呈碟形，随基础刚度增大，趋于均匀。</a:t>
            </a:r>
            <a:endParaRPr lang="en-US" altLang="zh-CN" sz="2400" kern="0" dirty="0" smtClean="0">
              <a:solidFill>
                <a:schemeClr val="tx1"/>
              </a:solidFill>
              <a:latin typeface="+mn-ea"/>
              <a:ea typeface="+mn-ea"/>
            </a:endParaRPr>
          </a:p>
          <a:p>
            <a:pPr marL="342900" indent="-342900" eaLnBrk="1" hangingPunct="1">
              <a:lnSpc>
                <a:spcPct val="150000"/>
              </a:lnSpc>
              <a:buFont typeface="Wingdings" panose="05000000000000000000" pitchFamily="2" charset="2"/>
              <a:buChar char="Ø"/>
              <a:defRPr/>
            </a:pPr>
            <a:r>
              <a:rPr lang="zh-CN" altLang="en-US" sz="2400" kern="0" dirty="0" smtClean="0">
                <a:solidFill>
                  <a:srgbClr val="FF0000"/>
                </a:solidFill>
                <a:latin typeface="+mn-ea"/>
                <a:ea typeface="+mn-ea"/>
              </a:rPr>
              <a:t>基础沉降：</a:t>
            </a:r>
            <a:r>
              <a:rPr lang="zh-CN" altLang="en-US" sz="2400" kern="0" dirty="0" smtClean="0">
                <a:solidFill>
                  <a:schemeClr val="tx1"/>
                </a:solidFill>
                <a:latin typeface="+mn-ea"/>
                <a:ea typeface="+mn-ea"/>
              </a:rPr>
              <a:t>中心荷载作用下，近似地按柔性荷载下基底平均沉降计算，即</a:t>
            </a:r>
            <a:br>
              <a:rPr lang="zh-CN" altLang="en-US" sz="2400" kern="0" dirty="0" smtClean="0">
                <a:solidFill>
                  <a:schemeClr val="tx1"/>
                </a:solidFill>
                <a:latin typeface="+mn-ea"/>
                <a:ea typeface="+mn-ea"/>
              </a:rPr>
            </a:br>
            <a:br>
              <a:rPr lang="zh-CN" altLang="en-US" sz="2000" kern="0" dirty="0" smtClean="0">
                <a:solidFill>
                  <a:schemeClr val="tx1"/>
                </a:solidFill>
                <a:latin typeface="+mn-ea"/>
                <a:ea typeface="+mn-ea"/>
              </a:rPr>
            </a:br>
            <a:r>
              <a:rPr lang="zh-CN" altLang="en-US" sz="2000" kern="0" dirty="0" smtClean="0">
                <a:solidFill>
                  <a:schemeClr val="tx1"/>
                </a:solidFill>
                <a:latin typeface="+mn-ea"/>
                <a:ea typeface="+mn-ea"/>
              </a:rPr>
              <a:t>式中 </a:t>
            </a:r>
            <a:r>
              <a:rPr lang="en-US" sz="2000" i="1" kern="0" dirty="0" smtClean="0">
                <a:solidFill>
                  <a:schemeClr val="tx1"/>
                </a:solidFill>
                <a:latin typeface="+mn-ea"/>
                <a:ea typeface="+mn-ea"/>
              </a:rPr>
              <a:t>A </a:t>
            </a:r>
            <a:r>
              <a:rPr lang="zh-CN" altLang="en-US" sz="2000" kern="0" dirty="0" smtClean="0">
                <a:solidFill>
                  <a:schemeClr val="tx1"/>
                </a:solidFill>
                <a:latin typeface="+mn-ea"/>
                <a:ea typeface="+mn-ea"/>
              </a:rPr>
              <a:t>为基底面积。</a:t>
            </a:r>
            <a:r>
              <a:rPr lang="zh-CN" altLang="en-US" sz="2400" kern="0" dirty="0" smtClean="0">
                <a:solidFill>
                  <a:schemeClr val="tx1"/>
                </a:solidFill>
                <a:latin typeface="+mn-ea"/>
                <a:ea typeface="+mn-ea"/>
              </a:rPr>
              <a:t>对于</a:t>
            </a:r>
            <a:r>
              <a:rPr lang="zh-CN" altLang="en-US" sz="2400" kern="0" dirty="0" smtClean="0">
                <a:solidFill>
                  <a:srgbClr val="0070C0"/>
                </a:solidFill>
                <a:latin typeface="+mn-ea"/>
                <a:ea typeface="+mn-ea"/>
              </a:rPr>
              <a:t>均布矩形</a:t>
            </a:r>
            <a:r>
              <a:rPr lang="zh-CN" altLang="en-US" sz="2400" kern="0" dirty="0" smtClean="0">
                <a:solidFill>
                  <a:schemeClr val="tx1"/>
                </a:solidFill>
                <a:latin typeface="+mn-ea"/>
                <a:ea typeface="+mn-ea"/>
              </a:rPr>
              <a:t>荷载，有</a:t>
            </a:r>
            <a:br>
              <a:rPr lang="zh-CN" altLang="en-US" sz="2400" kern="0" dirty="0" smtClean="0">
                <a:solidFill>
                  <a:schemeClr val="tx1"/>
                </a:solidFill>
                <a:latin typeface="+mn-ea"/>
                <a:ea typeface="+mn-ea"/>
              </a:rPr>
            </a:br>
            <a:br>
              <a:rPr lang="zh-CN" altLang="en-US" sz="2000" kern="0" dirty="0" smtClean="0">
                <a:solidFill>
                  <a:schemeClr val="tx1"/>
                </a:solidFill>
                <a:latin typeface="+mn-ea"/>
                <a:ea typeface="+mn-ea"/>
              </a:rPr>
            </a:br>
            <a:br>
              <a:rPr lang="zh-CN" altLang="en-US" sz="2000" kern="0" dirty="0" smtClean="0">
                <a:solidFill>
                  <a:schemeClr val="tx1"/>
                </a:solidFill>
                <a:latin typeface="+mn-ea"/>
                <a:ea typeface="+mn-ea"/>
              </a:rPr>
            </a:br>
            <a:r>
              <a:rPr lang="zh-CN" altLang="en-US" sz="2000" kern="0" dirty="0" smtClean="0">
                <a:solidFill>
                  <a:schemeClr val="tx1"/>
                </a:solidFill>
                <a:latin typeface="+mn-ea"/>
                <a:ea typeface="+mn-ea"/>
              </a:rPr>
              <a:t>式中  </a:t>
            </a:r>
            <a:r>
              <a:rPr lang="zh-CN" altLang="en-US" sz="2000" i="1" kern="0" dirty="0" smtClean="0">
                <a:solidFill>
                  <a:schemeClr val="tx1"/>
                </a:solidFill>
                <a:latin typeface="+mn-ea"/>
                <a:ea typeface="+mn-ea"/>
                <a:sym typeface="Symbol" panose="05050102010706020507" pitchFamily="18" charset="2"/>
              </a:rPr>
              <a:t></a:t>
            </a:r>
            <a:r>
              <a:rPr lang="en-US" sz="2000" kern="0" baseline="-30000" dirty="0" smtClean="0">
                <a:solidFill>
                  <a:schemeClr val="tx1"/>
                </a:solidFill>
                <a:latin typeface="+mn-ea"/>
                <a:ea typeface="+mn-ea"/>
              </a:rPr>
              <a:t>m</a:t>
            </a:r>
            <a:r>
              <a:rPr lang="zh-CN" altLang="en-US" sz="2000" kern="0" dirty="0" smtClean="0">
                <a:solidFill>
                  <a:schemeClr val="tx1"/>
                </a:solidFill>
                <a:latin typeface="+mn-ea"/>
                <a:ea typeface="+mn-ea"/>
              </a:rPr>
              <a:t>为平均沉降影响系数。</a:t>
            </a:r>
            <a:endParaRPr lang="zh-CN" altLang="en-US" sz="2000" kern="0" dirty="0" smtClean="0">
              <a:solidFill>
                <a:schemeClr val="tx1"/>
              </a:solidFill>
              <a:latin typeface="+mn-ea"/>
              <a:ea typeface="+mn-ea"/>
            </a:endParaRPr>
          </a:p>
        </p:txBody>
      </p:sp>
      <p:graphicFrame>
        <p:nvGraphicFramePr>
          <p:cNvPr id="6" name="Object 4"/>
          <p:cNvGraphicFramePr>
            <a:graphicFrameLocks noChangeAspect="1"/>
          </p:cNvGraphicFramePr>
          <p:nvPr/>
        </p:nvGraphicFramePr>
        <p:xfrm>
          <a:off x="3779912" y="2924944"/>
          <a:ext cx="3048000" cy="762000"/>
        </p:xfrm>
        <a:graphic>
          <a:graphicData uri="http://schemas.openxmlformats.org/presentationml/2006/ole">
            <mc:AlternateContent xmlns:mc="http://schemas.openxmlformats.org/markup-compatibility/2006">
              <mc:Choice xmlns:v="urn:schemas-microsoft-com:vml" Requires="v">
                <p:oleObj spid="_x0000_s63528" name="" r:id="rId1" imgW="1183005" imgH="292735" progId="Equation.3">
                  <p:embed/>
                </p:oleObj>
              </mc:Choice>
              <mc:Fallback>
                <p:oleObj name="" r:id="rId1" imgW="1183005" imgH="292735" progId="Equation.3">
                  <p:embed/>
                  <p:pic>
                    <p:nvPicPr>
                      <p:cNvPr id="0" name="Object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924944"/>
                        <a:ext cx="3048000" cy="762000"/>
                      </a:xfrm>
                      <a:prstGeom prst="rect">
                        <a:avLst/>
                      </a:prstGeom>
                      <a:solidFill>
                        <a:srgbClr val="FFFF00"/>
                      </a:solidFill>
                      <a:ln>
                        <a:noFill/>
                      </a:ln>
                    </p:spPr>
                  </p:pic>
                </p:oleObj>
              </mc:Fallback>
            </mc:AlternateContent>
          </a:graphicData>
        </a:graphic>
      </p:graphicFrame>
      <p:graphicFrame>
        <p:nvGraphicFramePr>
          <p:cNvPr id="7" name="Object 5"/>
          <p:cNvGraphicFramePr>
            <a:graphicFrameLocks noChangeAspect="1"/>
          </p:cNvGraphicFramePr>
          <p:nvPr/>
        </p:nvGraphicFramePr>
        <p:xfrm>
          <a:off x="3779912" y="4434355"/>
          <a:ext cx="2447925" cy="868362"/>
        </p:xfrm>
        <a:graphic>
          <a:graphicData uri="http://schemas.openxmlformats.org/presentationml/2006/ole">
            <mc:AlternateContent xmlns:mc="http://schemas.openxmlformats.org/markup-compatibility/2006">
              <mc:Choice xmlns:v="urn:schemas-microsoft-com:vml" Requires="v">
                <p:oleObj spid="_x0000_s63529" name="" r:id="rId3" imgW="929005" imgH="394335" progId="Equation.3">
                  <p:embed/>
                </p:oleObj>
              </mc:Choice>
              <mc:Fallback>
                <p:oleObj name="" r:id="rId3" imgW="929005" imgH="394335"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4434355"/>
                        <a:ext cx="2447925" cy="868362"/>
                      </a:xfrm>
                      <a:prstGeom prst="rect">
                        <a:avLst/>
                      </a:prstGeom>
                      <a:solidFill>
                        <a:srgbClr val="FFFF00"/>
                      </a:solidFill>
                      <a:ln>
                        <a:noFill/>
                      </a:ln>
                    </p:spPr>
                  </p:pic>
                </p:oleObj>
              </mc:Fallback>
            </mc:AlternateContent>
          </a:graphicData>
        </a:graphic>
      </p:graphicFrame>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7"/>
          <p:cNvSpPr>
            <a:spLocks noChangeArrowheads="1"/>
          </p:cNvSpPr>
          <p:nvPr/>
        </p:nvSpPr>
        <p:spPr bwMode="auto">
          <a:xfrm>
            <a:off x="513496" y="3601589"/>
            <a:ext cx="7920038"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342900" indent="-342900" eaLnBrk="1" hangingPunct="1">
              <a:lnSpc>
                <a:spcPct val="150000"/>
              </a:lnSpc>
              <a:spcBef>
                <a:spcPct val="20000"/>
              </a:spcBef>
              <a:buFont typeface="Wingdings" panose="05000000000000000000" pitchFamily="2" charset="2"/>
              <a:buChar char="Ø"/>
            </a:pPr>
            <a:r>
              <a:rPr lang="zh-CN" altLang="en-US" sz="2400" dirty="0">
                <a:solidFill>
                  <a:srgbClr val="FF0000"/>
                </a:solidFill>
                <a:latin typeface="Times New Roman" panose="02020603050405020304" pitchFamily="18" charset="0"/>
                <a:ea typeface="+mn-ea"/>
                <a:cs typeface="Times New Roman" panose="02020603050405020304" pitchFamily="18" charset="0"/>
              </a:rPr>
              <a:t>为了便于计算，地基沉降弹性力学公式统一表示</a:t>
            </a:r>
            <a:r>
              <a:rPr lang="zh-CN" altLang="en-US" sz="2400" dirty="0" smtClean="0">
                <a:solidFill>
                  <a:srgbClr val="FF0000"/>
                </a:solidFill>
                <a:latin typeface="Times New Roman" panose="02020603050405020304" pitchFamily="18" charset="0"/>
                <a:ea typeface="+mn-ea"/>
                <a:cs typeface="Times New Roman" panose="02020603050405020304" pitchFamily="18" charset="0"/>
              </a:rPr>
              <a:t>为：</a:t>
            </a:r>
            <a:br>
              <a:rPr lang="zh-CN" altLang="en-US" sz="2000" dirty="0">
                <a:solidFill>
                  <a:srgbClr val="FF0000"/>
                </a:solidFill>
                <a:latin typeface="Times New Roman" panose="02020603050405020304" pitchFamily="18" charset="0"/>
                <a:ea typeface="+mn-ea"/>
                <a:cs typeface="Times New Roman" panose="02020603050405020304" pitchFamily="18" charset="0"/>
              </a:rPr>
            </a:br>
            <a:br>
              <a:rPr lang="zh-CN" altLang="en-US" sz="2000" dirty="0">
                <a:latin typeface="Times New Roman" panose="02020603050405020304" pitchFamily="18" charset="0"/>
                <a:ea typeface="+mn-ea"/>
                <a:cs typeface="Times New Roman" panose="02020603050405020304" pitchFamily="18" charset="0"/>
              </a:rPr>
            </a:br>
            <a:br>
              <a:rPr lang="zh-CN" altLang="en-US" sz="2000" dirty="0">
                <a:latin typeface="Times New Roman" panose="02020603050405020304" pitchFamily="18" charset="0"/>
                <a:ea typeface="+mn-ea"/>
                <a:cs typeface="Times New Roman" panose="02020603050405020304" pitchFamily="18" charset="0"/>
              </a:rPr>
            </a:br>
            <a:r>
              <a:rPr lang="zh-CN" altLang="en-US" sz="2000" dirty="0">
                <a:latin typeface="Times New Roman" panose="02020603050405020304" pitchFamily="18" charset="0"/>
                <a:ea typeface="+mn-ea"/>
                <a:cs typeface="Times New Roman" panose="02020603050405020304" pitchFamily="18" charset="0"/>
              </a:rPr>
              <a:t>式中  </a:t>
            </a:r>
            <a:r>
              <a:rPr lang="en-US" altLang="zh-CN" sz="2000" i="1" dirty="0">
                <a:latin typeface="Times New Roman" panose="02020603050405020304" pitchFamily="18" charset="0"/>
                <a:ea typeface="+mn-ea"/>
                <a:cs typeface="Times New Roman" panose="02020603050405020304" pitchFamily="18" charset="0"/>
              </a:rPr>
              <a:t>b</a:t>
            </a: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矩形荷载（基础）的宽度和圆形</a:t>
            </a:r>
            <a:r>
              <a:rPr lang="zh-CN" altLang="en-US" sz="2000" dirty="0" smtClean="0">
                <a:latin typeface="Times New Roman" panose="02020603050405020304" pitchFamily="18" charset="0"/>
                <a:ea typeface="+mn-ea"/>
                <a:cs typeface="Times New Roman" panose="02020603050405020304" pitchFamily="18" charset="0"/>
              </a:rPr>
              <a:t>荷载（</a:t>
            </a:r>
            <a:r>
              <a:rPr lang="zh-CN" altLang="en-US" sz="2000" dirty="0">
                <a:latin typeface="Times New Roman" panose="02020603050405020304" pitchFamily="18" charset="0"/>
                <a:ea typeface="+mn-ea"/>
                <a:cs typeface="Times New Roman" panose="02020603050405020304" pitchFamily="18" charset="0"/>
              </a:rPr>
              <a:t>基础）的直径；</a:t>
            </a:r>
            <a:br>
              <a:rPr lang="zh-CN" altLang="en-US" sz="2000" dirty="0">
                <a:latin typeface="Times New Roman" panose="02020603050405020304" pitchFamily="18" charset="0"/>
                <a:ea typeface="+mn-ea"/>
                <a:cs typeface="Times New Roman" panose="02020603050405020304" pitchFamily="18" charset="0"/>
              </a:rPr>
            </a:br>
            <a:r>
              <a:rPr lang="zh-CN" altLang="en-US" sz="2000" dirty="0">
                <a:latin typeface="Times New Roman" panose="02020603050405020304" pitchFamily="18" charset="0"/>
                <a:ea typeface="+mn-ea"/>
                <a:cs typeface="Times New Roman" panose="02020603050405020304" pitchFamily="18" charset="0"/>
              </a:rPr>
              <a:t>         </a:t>
            </a:r>
            <a:r>
              <a:rPr lang="zh-CN" altLang="en-US" sz="2000" i="1" dirty="0">
                <a:latin typeface="Times New Roman" panose="02020603050405020304" pitchFamily="18" charset="0"/>
                <a:ea typeface="+mn-ea"/>
                <a:cs typeface="Times New Roman" panose="02020603050405020304" pitchFamily="18" charset="0"/>
                <a:sym typeface="Symbol" panose="05050102010706020507" pitchFamily="18" charset="2"/>
              </a:rPr>
              <a:t></a:t>
            </a: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沉降影响系数，按基础的刚度、底面</a:t>
            </a:r>
            <a:r>
              <a:rPr lang="zh-CN" altLang="en-US" sz="2000" dirty="0" smtClean="0">
                <a:latin typeface="Times New Roman" panose="02020603050405020304" pitchFamily="18" charset="0"/>
                <a:ea typeface="+mn-ea"/>
                <a:cs typeface="Times New Roman" panose="02020603050405020304" pitchFamily="18" charset="0"/>
              </a:rPr>
              <a:t>形状</a:t>
            </a:r>
            <a:r>
              <a:rPr lang="zh-CN" altLang="en-US" sz="2000" dirty="0">
                <a:latin typeface="Times New Roman" panose="02020603050405020304" pitchFamily="18" charset="0"/>
                <a:ea typeface="+mn-ea"/>
                <a:cs typeface="Times New Roman" panose="02020603050405020304" pitchFamily="18" charset="0"/>
              </a:rPr>
              <a:t>及计算点位置而定，由</a:t>
            </a:r>
            <a:r>
              <a:rPr lang="zh-CN" altLang="en-US" sz="2000" dirty="0" smtClean="0">
                <a:latin typeface="Times New Roman" panose="02020603050405020304" pitchFamily="18" charset="0"/>
                <a:ea typeface="+mn-ea"/>
                <a:cs typeface="Times New Roman" panose="02020603050405020304" pitchFamily="18" charset="0"/>
              </a:rPr>
              <a:t>表</a:t>
            </a:r>
            <a:r>
              <a:rPr lang="en-US" altLang="zh-CN" sz="2000" dirty="0" smtClean="0">
                <a:latin typeface="Times New Roman" panose="02020603050405020304" pitchFamily="18" charset="0"/>
                <a:ea typeface="+mn-ea"/>
                <a:cs typeface="Times New Roman" panose="02020603050405020304" pitchFamily="18" charset="0"/>
              </a:rPr>
              <a:t>6-1</a:t>
            </a:r>
            <a:r>
              <a:rPr lang="zh-CN" altLang="en-US" sz="2000" dirty="0" smtClean="0">
                <a:latin typeface="Times New Roman" panose="02020603050405020304" pitchFamily="18" charset="0"/>
                <a:ea typeface="+mn-ea"/>
                <a:cs typeface="Times New Roman" panose="02020603050405020304" pitchFamily="18" charset="0"/>
              </a:rPr>
              <a:t>查得。</a:t>
            </a:r>
            <a:endParaRPr lang="zh-CN" altLang="en-US" sz="2000" dirty="0"/>
          </a:p>
        </p:txBody>
      </p:sp>
      <p:sp>
        <p:nvSpPr>
          <p:cNvPr id="10" name="Rectangle 5"/>
          <p:cNvSpPr>
            <a:spLocks noChangeArrowheads="1"/>
          </p:cNvSpPr>
          <p:nvPr/>
        </p:nvSpPr>
        <p:spPr bwMode="auto">
          <a:xfrm>
            <a:off x="0" y="-15873"/>
            <a:ext cx="565212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.2 </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地基变形的弹性力学公式</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
        <p:nvSpPr>
          <p:cNvPr id="4" name="Rectangle 2"/>
          <p:cNvSpPr txBox="1">
            <a:spLocks noChangeArrowheads="1"/>
          </p:cNvSpPr>
          <p:nvPr/>
        </p:nvSpPr>
        <p:spPr>
          <a:xfrm>
            <a:off x="539552" y="1082637"/>
            <a:ext cx="8136904" cy="2520280"/>
          </a:xfrm>
          <a:prstGeom prst="rect">
            <a:avLst/>
          </a:prstGeom>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pPr marL="342900" indent="-342900" eaLnBrk="1" hangingPunct="1">
              <a:lnSpc>
                <a:spcPct val="150000"/>
              </a:lnSpc>
              <a:buFont typeface="Wingdings" panose="05000000000000000000" pitchFamily="2" charset="2"/>
              <a:buChar char="p"/>
              <a:defRPr/>
            </a:pPr>
            <a:r>
              <a:rPr lang="zh-CN" altLang="en-US" sz="2000" kern="0" dirty="0" smtClean="0">
                <a:solidFill>
                  <a:schemeClr val="tx1"/>
                </a:solidFill>
                <a:latin typeface="+mn-ea"/>
                <a:ea typeface="+mn-ea"/>
              </a:rPr>
              <a:t>基底的沉降量处处相等，</a:t>
            </a:r>
            <a:r>
              <a:rPr lang="en-US" sz="2000" i="1" kern="0" dirty="0" smtClean="0">
                <a:solidFill>
                  <a:schemeClr val="tx1"/>
                </a:solidFill>
                <a:latin typeface="+mn-ea"/>
                <a:ea typeface="+mn-ea"/>
              </a:rPr>
              <a:t>s</a:t>
            </a:r>
            <a:r>
              <a:rPr lang="en-US" sz="2000" kern="0" dirty="0" smtClean="0">
                <a:solidFill>
                  <a:schemeClr val="tx1"/>
                </a:solidFill>
                <a:latin typeface="+mn-ea"/>
                <a:ea typeface="+mn-ea"/>
              </a:rPr>
              <a:t>(x</a:t>
            </a:r>
            <a:r>
              <a:rPr lang="zh-CN" altLang="en-US" sz="2000" kern="0" dirty="0" smtClean="0">
                <a:solidFill>
                  <a:schemeClr val="tx1"/>
                </a:solidFill>
                <a:latin typeface="+mn-ea"/>
                <a:ea typeface="+mn-ea"/>
              </a:rPr>
              <a:t>，</a:t>
            </a:r>
            <a:r>
              <a:rPr lang="en-US" sz="2000" kern="0" dirty="0" smtClean="0">
                <a:solidFill>
                  <a:schemeClr val="tx1"/>
                </a:solidFill>
                <a:latin typeface="+mn-ea"/>
                <a:ea typeface="+mn-ea"/>
              </a:rPr>
              <a:t>y)=</a:t>
            </a:r>
            <a:r>
              <a:rPr lang="en-US" sz="2000" i="1" kern="0" dirty="0" smtClean="0">
                <a:solidFill>
                  <a:schemeClr val="tx1"/>
                </a:solidFill>
                <a:latin typeface="+mn-ea"/>
                <a:ea typeface="+mn-ea"/>
              </a:rPr>
              <a:t>s </a:t>
            </a:r>
            <a:r>
              <a:rPr lang="en-US" sz="2000" kern="0" dirty="0" smtClean="0">
                <a:solidFill>
                  <a:schemeClr val="tx1"/>
                </a:solidFill>
                <a:latin typeface="+mn-ea"/>
                <a:ea typeface="+mn-ea"/>
              </a:rPr>
              <a:t>= c</a:t>
            </a:r>
            <a:endParaRPr lang="en-US" sz="2000" kern="0" dirty="0" smtClean="0">
              <a:solidFill>
                <a:schemeClr val="tx1"/>
              </a:solidFill>
              <a:latin typeface="+mn-ea"/>
              <a:ea typeface="+mn-ea"/>
            </a:endParaRPr>
          </a:p>
          <a:p>
            <a:pPr marL="342900" indent="-342900" eaLnBrk="1" hangingPunct="1">
              <a:lnSpc>
                <a:spcPct val="150000"/>
              </a:lnSpc>
              <a:buFont typeface="Wingdings" panose="05000000000000000000" pitchFamily="2" charset="2"/>
              <a:buChar char="p"/>
              <a:defRPr/>
            </a:pPr>
            <a:r>
              <a:rPr lang="zh-CN" altLang="en-US" sz="2000" kern="0" dirty="0" smtClean="0">
                <a:solidFill>
                  <a:schemeClr val="tx1"/>
                </a:solidFill>
                <a:latin typeface="+mn-ea"/>
                <a:ea typeface="+mn-ea"/>
              </a:rPr>
              <a:t>基础静力平衡条件</a:t>
            </a:r>
            <a:br>
              <a:rPr lang="zh-CN" altLang="en-US" sz="2000" kern="0" dirty="0" smtClean="0">
                <a:solidFill>
                  <a:schemeClr val="tx1"/>
                </a:solidFill>
                <a:latin typeface="+mn-ea"/>
                <a:ea typeface="+mn-ea"/>
              </a:rPr>
            </a:br>
            <a:endParaRPr lang="en-US" altLang="zh-CN" sz="2000" kern="0" dirty="0" smtClean="0">
              <a:solidFill>
                <a:schemeClr val="bg1"/>
              </a:solidFill>
              <a:latin typeface="+mn-ea"/>
              <a:ea typeface="+mn-ea"/>
            </a:endParaRPr>
          </a:p>
          <a:p>
            <a:pPr marL="342900" indent="-342900" eaLnBrk="1" hangingPunct="1">
              <a:lnSpc>
                <a:spcPct val="150000"/>
              </a:lnSpc>
              <a:buFont typeface="Wingdings" panose="05000000000000000000" pitchFamily="2" charset="2"/>
              <a:buChar char="p"/>
              <a:defRPr/>
            </a:pPr>
            <a:r>
              <a:rPr lang="zh-CN" altLang="en-US" sz="2000" kern="0" dirty="0" smtClean="0">
                <a:solidFill>
                  <a:schemeClr val="tx1"/>
                </a:solidFill>
                <a:latin typeface="+mn-ea"/>
                <a:ea typeface="+mn-ea"/>
              </a:rPr>
              <a:t>联合求解后，可得基底反力</a:t>
            </a:r>
            <a:r>
              <a:rPr lang="en-US" sz="2000" i="1" kern="0" dirty="0" smtClean="0">
                <a:solidFill>
                  <a:schemeClr val="tx1"/>
                </a:solidFill>
                <a:latin typeface="+mn-ea"/>
                <a:ea typeface="+mn-ea"/>
              </a:rPr>
              <a:t>p</a:t>
            </a:r>
            <a:r>
              <a:rPr lang="en-US" sz="2000" kern="0" baseline="-30000" dirty="0" smtClean="0">
                <a:solidFill>
                  <a:schemeClr val="tx1"/>
                </a:solidFill>
                <a:latin typeface="+mn-ea"/>
                <a:ea typeface="+mn-ea"/>
              </a:rPr>
              <a:t>0</a:t>
            </a:r>
            <a:r>
              <a:rPr lang="en-US" sz="2000" kern="0" dirty="0" smtClean="0">
                <a:solidFill>
                  <a:schemeClr val="tx1"/>
                </a:solidFill>
                <a:latin typeface="+mn-ea"/>
                <a:ea typeface="+mn-ea"/>
              </a:rPr>
              <a:t>(x</a:t>
            </a:r>
            <a:r>
              <a:rPr lang="zh-CN" altLang="en-US" sz="2000" kern="0" dirty="0" smtClean="0">
                <a:solidFill>
                  <a:schemeClr val="tx1"/>
                </a:solidFill>
                <a:latin typeface="+mn-ea"/>
                <a:ea typeface="+mn-ea"/>
              </a:rPr>
              <a:t>，</a:t>
            </a:r>
            <a:r>
              <a:rPr lang="en-US" sz="2000" kern="0" dirty="0" smtClean="0">
                <a:solidFill>
                  <a:schemeClr val="tx1"/>
                </a:solidFill>
                <a:latin typeface="+mn-ea"/>
                <a:ea typeface="+mn-ea"/>
              </a:rPr>
              <a:t>y)</a:t>
            </a:r>
            <a:r>
              <a:rPr lang="zh-CN" altLang="en-US" sz="2000" kern="0" dirty="0" smtClean="0">
                <a:solidFill>
                  <a:schemeClr val="tx1"/>
                </a:solidFill>
                <a:latin typeface="+mn-ea"/>
                <a:ea typeface="+mn-ea"/>
              </a:rPr>
              <a:t>和沉降</a:t>
            </a:r>
            <a:r>
              <a:rPr lang="en-US" sz="2000" kern="0" dirty="0" smtClean="0">
                <a:solidFill>
                  <a:schemeClr val="tx1"/>
                </a:solidFill>
                <a:latin typeface="+mn-ea"/>
                <a:ea typeface="+mn-ea"/>
              </a:rPr>
              <a:t>s</a:t>
            </a:r>
            <a:r>
              <a:rPr lang="zh-CN" altLang="en-US" sz="2000" kern="0" dirty="0" smtClean="0">
                <a:solidFill>
                  <a:schemeClr val="tx1"/>
                </a:solidFill>
                <a:latin typeface="+mn-ea"/>
                <a:ea typeface="+mn-ea"/>
              </a:rPr>
              <a:t>。</a:t>
            </a:r>
            <a:endParaRPr lang="en-US" altLang="zh-CN" sz="2000" kern="0" dirty="0" smtClean="0">
              <a:solidFill>
                <a:schemeClr val="tx1"/>
              </a:solidFill>
              <a:latin typeface="+mn-ea"/>
              <a:ea typeface="+mn-ea"/>
            </a:endParaRPr>
          </a:p>
          <a:p>
            <a:pPr marL="342900" indent="-342900" eaLnBrk="1" hangingPunct="1">
              <a:lnSpc>
                <a:spcPct val="150000"/>
              </a:lnSpc>
              <a:buFont typeface="Wingdings" panose="05000000000000000000" pitchFamily="2" charset="2"/>
              <a:buChar char="p"/>
              <a:defRPr/>
            </a:pPr>
            <a:r>
              <a:rPr lang="en-US" sz="2000" i="1" kern="0" dirty="0" smtClean="0">
                <a:solidFill>
                  <a:schemeClr val="tx1"/>
                </a:solidFill>
                <a:latin typeface="+mn-ea"/>
                <a:ea typeface="+mn-ea"/>
                <a:sym typeface="Symbol" panose="05050102010706020507" pitchFamily="18" charset="2"/>
              </a:rPr>
              <a:t></a:t>
            </a:r>
            <a:r>
              <a:rPr lang="zh-CN" altLang="en-US" sz="2000" kern="0" dirty="0" smtClean="0">
                <a:solidFill>
                  <a:schemeClr val="tx1"/>
                </a:solidFill>
                <a:latin typeface="+mn-ea"/>
                <a:ea typeface="+mn-ea"/>
              </a:rPr>
              <a:t>取刚性基础沉降影响系数</a:t>
            </a:r>
            <a:r>
              <a:rPr lang="zh-CN" altLang="en-US" sz="2000" i="1" kern="0" dirty="0" smtClean="0">
                <a:solidFill>
                  <a:schemeClr val="tx1"/>
                </a:solidFill>
                <a:latin typeface="+mn-ea"/>
                <a:ea typeface="+mn-ea"/>
                <a:sym typeface="Symbol" panose="05050102010706020507" pitchFamily="18" charset="2"/>
              </a:rPr>
              <a:t></a:t>
            </a:r>
            <a:r>
              <a:rPr lang="en-US" sz="2000" kern="0" baseline="-30000" dirty="0" smtClean="0">
                <a:solidFill>
                  <a:schemeClr val="tx1"/>
                </a:solidFill>
                <a:latin typeface="+mn-ea"/>
                <a:ea typeface="+mn-ea"/>
              </a:rPr>
              <a:t>r</a:t>
            </a:r>
            <a:r>
              <a:rPr lang="zh-CN" altLang="en-US" sz="2000" kern="0" dirty="0" smtClean="0">
                <a:solidFill>
                  <a:schemeClr val="tx1"/>
                </a:solidFill>
                <a:latin typeface="+mn-ea"/>
                <a:ea typeface="+mn-ea"/>
              </a:rPr>
              <a:t>，与柔性荷载</a:t>
            </a:r>
            <a:r>
              <a:rPr lang="zh-CN" altLang="en-US" sz="2000" i="1" kern="0" dirty="0" smtClean="0">
                <a:solidFill>
                  <a:schemeClr val="tx1"/>
                </a:solidFill>
                <a:latin typeface="+mn-ea"/>
                <a:ea typeface="+mn-ea"/>
                <a:sym typeface="Symbol" panose="05050102010706020507" pitchFamily="18" charset="2"/>
              </a:rPr>
              <a:t></a:t>
            </a:r>
            <a:r>
              <a:rPr lang="en-US" sz="2000" kern="0" baseline="-30000" dirty="0" smtClean="0">
                <a:solidFill>
                  <a:schemeClr val="tx1"/>
                </a:solidFill>
                <a:latin typeface="+mn-ea"/>
                <a:ea typeface="+mn-ea"/>
              </a:rPr>
              <a:t>m</a:t>
            </a:r>
            <a:r>
              <a:rPr lang="zh-CN" altLang="en-US" sz="2000" kern="0" dirty="0" smtClean="0">
                <a:solidFill>
                  <a:schemeClr val="tx1"/>
                </a:solidFill>
                <a:latin typeface="+mn-ea"/>
                <a:ea typeface="+mn-ea"/>
              </a:rPr>
              <a:t>接近</a:t>
            </a:r>
            <a:endParaRPr lang="zh-CN" altLang="en-US" sz="2000" kern="0" dirty="0" smtClean="0">
              <a:solidFill>
                <a:schemeClr val="tx1"/>
              </a:solidFill>
              <a:latin typeface="+mn-ea"/>
              <a:ea typeface="+mn-ea"/>
            </a:endParaRPr>
          </a:p>
        </p:txBody>
      </p:sp>
      <p:sp>
        <p:nvSpPr>
          <p:cNvPr id="2" name="矩形 1"/>
          <p:cNvSpPr/>
          <p:nvPr/>
        </p:nvSpPr>
        <p:spPr>
          <a:xfrm>
            <a:off x="1043608" y="548612"/>
            <a:ext cx="6062878" cy="461665"/>
          </a:xfrm>
          <a:prstGeom prst="rect">
            <a:avLst/>
          </a:prstGeom>
        </p:spPr>
        <p:txBody>
          <a:bodyPr wrap="none">
            <a:spAutoFit/>
          </a:bodyPr>
          <a:lstStyle/>
          <a:p>
            <a:r>
              <a:rPr lang="zh-CN" altLang="en-US" sz="2400" kern="0" dirty="0">
                <a:solidFill>
                  <a:srgbClr val="0070C0"/>
                </a:solidFill>
                <a:latin typeface="+mn-ea"/>
                <a:ea typeface="+mn-ea"/>
              </a:rPr>
              <a:t>中心荷载下刚性基础，由于无限大抗弯刚度</a:t>
            </a:r>
            <a:endParaRPr lang="zh-CN" altLang="en-US" sz="2400" dirty="0"/>
          </a:p>
        </p:txBody>
      </p:sp>
      <p:graphicFrame>
        <p:nvGraphicFramePr>
          <p:cNvPr id="6" name="Object 4"/>
          <p:cNvGraphicFramePr>
            <a:graphicFrameLocks noChangeAspect="1"/>
          </p:cNvGraphicFramePr>
          <p:nvPr/>
        </p:nvGraphicFramePr>
        <p:xfrm>
          <a:off x="3187502" y="1652382"/>
          <a:ext cx="2624138" cy="695325"/>
        </p:xfrm>
        <a:graphic>
          <a:graphicData uri="http://schemas.openxmlformats.org/presentationml/2006/ole">
            <mc:AlternateContent xmlns:mc="http://schemas.openxmlformats.org/markup-compatibility/2006">
              <mc:Choice xmlns:v="urn:schemas-microsoft-com:vml" Requires="v">
                <p:oleObj spid="_x0000_s64553" name="" r:id="rId1" imgW="1056005" imgH="343535" progId="Equation.3">
                  <p:embed/>
                </p:oleObj>
              </mc:Choice>
              <mc:Fallback>
                <p:oleObj name="" r:id="rId1" imgW="1056005" imgH="343535" progId="Equation.3">
                  <p:embed/>
                  <p:pic>
                    <p:nvPicPr>
                      <p:cNvPr id="0" name="Object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7502" y="1652382"/>
                        <a:ext cx="2624138" cy="695325"/>
                      </a:xfrm>
                      <a:prstGeom prst="rect">
                        <a:avLst/>
                      </a:prstGeom>
                      <a:solidFill>
                        <a:srgbClr val="FFFF00"/>
                      </a:solidFill>
                      <a:ln>
                        <a:noFill/>
                      </a:ln>
                    </p:spPr>
                  </p:pic>
                </p:oleObj>
              </mc:Fallback>
            </mc:AlternateContent>
          </a:graphicData>
        </a:graphic>
      </p:graphicFrame>
      <p:graphicFrame>
        <p:nvGraphicFramePr>
          <p:cNvPr id="7" name="Object 3"/>
          <p:cNvGraphicFramePr>
            <a:graphicFrameLocks noChangeAspect="1"/>
          </p:cNvGraphicFramePr>
          <p:nvPr/>
        </p:nvGraphicFramePr>
        <p:xfrm>
          <a:off x="3275856" y="4179176"/>
          <a:ext cx="2224173" cy="913199"/>
        </p:xfrm>
        <a:graphic>
          <a:graphicData uri="http://schemas.openxmlformats.org/presentationml/2006/ole">
            <mc:AlternateContent xmlns:mc="http://schemas.openxmlformats.org/markup-compatibility/2006">
              <mc:Choice xmlns:v="urn:schemas-microsoft-com:vml" Requires="v">
                <p:oleObj spid="_x0000_s64554" name="" r:id="rId3" imgW="954405" imgH="394335" progId="Equation.3">
                  <p:embed/>
                </p:oleObj>
              </mc:Choice>
              <mc:Fallback>
                <p:oleObj name="" r:id="rId3" imgW="954405" imgH="394335"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4179176"/>
                        <a:ext cx="2224173" cy="913199"/>
                      </a:xfrm>
                      <a:prstGeom prst="rect">
                        <a:avLst/>
                      </a:prstGeom>
                      <a:solidFill>
                        <a:srgbClr val="FFFF00"/>
                      </a:solidFill>
                      <a:ln>
                        <a:noFill/>
                      </a:ln>
                    </p:spPr>
                  </p:pic>
                </p:oleObj>
              </mc:Fallback>
            </mc:AlternateContent>
          </a:graphicData>
        </a:graphic>
      </p:graphicFrame>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isaxieta"/>
          <p:cNvPicPr>
            <a:picLocks noChangeAspect="1" noChangeArrowheads="1"/>
          </p:cNvPicPr>
          <p:nvPr/>
        </p:nvPicPr>
        <p:blipFill rotWithShape="1">
          <a:blip r:embed="rId1">
            <a:extLst>
              <a:ext uri="{28A0092B-C50C-407E-A947-70E740481C1C}">
                <a14:useLocalDpi xmlns:a14="http://schemas.microsoft.com/office/drawing/2010/main" val="0"/>
              </a:ext>
            </a:extLst>
          </a:blip>
          <a:srcRect b="5274"/>
          <a:stretch>
            <a:fillRect/>
          </a:stretch>
        </p:blipFill>
        <p:spPr bwMode="auto">
          <a:xfrm>
            <a:off x="76200" y="887896"/>
            <a:ext cx="4438650" cy="547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2507" y="887896"/>
            <a:ext cx="4245293" cy="555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ChangeArrowheads="1"/>
          </p:cNvSpPr>
          <p:nvPr/>
        </p:nvSpPr>
        <p:spPr bwMode="auto">
          <a:xfrm>
            <a:off x="1" y="1"/>
            <a:ext cx="198120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.1 </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概述</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0" y="-15873"/>
            <a:ext cx="565212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.2 </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地基变形的弹性力学公式</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
        <p:nvSpPr>
          <p:cNvPr id="11" name="テキスト ボックス 1"/>
          <p:cNvSpPr txBox="1">
            <a:spLocks noChangeArrowheads="1"/>
          </p:cNvSpPr>
          <p:nvPr/>
        </p:nvSpPr>
        <p:spPr bwMode="auto">
          <a:xfrm>
            <a:off x="1835696" y="620688"/>
            <a:ext cx="5157059" cy="523220"/>
          </a:xfrm>
          <a:prstGeom prst="rect">
            <a:avLst/>
          </a:prstGeom>
          <a:solidFill>
            <a:srgbClr val="FFC000"/>
          </a:solidFill>
          <a:ln>
            <a:noFill/>
          </a:ln>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800" dirty="0">
                <a:latin typeface="+mj-ea"/>
                <a:ea typeface="+mj-ea"/>
              </a:rPr>
              <a:t>刚性基础倾斜的弹性力学公式</a:t>
            </a:r>
            <a:endParaRPr kumimoji="1" lang="ja-JP" altLang="en-US" sz="2800" dirty="0">
              <a:latin typeface="+mj-ea"/>
              <a:ea typeface="+mj-ea"/>
            </a:endParaRPr>
          </a:p>
        </p:txBody>
      </p:sp>
      <p:sp>
        <p:nvSpPr>
          <p:cNvPr id="12" name="Rectangle 7"/>
          <p:cNvSpPr>
            <a:spLocks noChangeArrowheads="1"/>
          </p:cNvSpPr>
          <p:nvPr/>
        </p:nvSpPr>
        <p:spPr bwMode="auto">
          <a:xfrm>
            <a:off x="755576" y="2167119"/>
            <a:ext cx="1504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 typeface="Arial" panose="020B0604020202020204" pitchFamily="34" charset="0"/>
              <a:buNone/>
            </a:pPr>
            <a:r>
              <a:rPr lang="zh-CN" altLang="en-US" sz="2400" b="0" dirty="0">
                <a:latin typeface="Times New Roman" panose="02020603050405020304" pitchFamily="18" charset="0"/>
              </a:rPr>
              <a:t>圆形基础</a:t>
            </a:r>
            <a:r>
              <a:rPr lang="zh-CN" altLang="en-US" sz="1000" dirty="0">
                <a:solidFill>
                  <a:srgbClr val="000000"/>
                </a:solidFill>
                <a:latin typeface="Times New Roman" panose="02020603050405020304" pitchFamily="18" charset="0"/>
              </a:rPr>
              <a:t>   </a:t>
            </a:r>
            <a:endParaRPr lang="zh-CN" altLang="en-US" sz="1800" dirty="0">
              <a:latin typeface="Arial" panose="020B0604020202020204" pitchFamily="34" charset="0"/>
            </a:endParaRPr>
          </a:p>
        </p:txBody>
      </p:sp>
      <p:sp>
        <p:nvSpPr>
          <p:cNvPr id="13" name="Rectangle 8"/>
          <p:cNvSpPr>
            <a:spLocks noChangeArrowheads="1"/>
          </p:cNvSpPr>
          <p:nvPr/>
        </p:nvSpPr>
        <p:spPr bwMode="auto">
          <a:xfrm>
            <a:off x="755576" y="3621071"/>
            <a:ext cx="1504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 typeface="Arial" panose="020B0604020202020204" pitchFamily="34" charset="0"/>
              <a:buNone/>
            </a:pPr>
            <a:r>
              <a:rPr lang="zh-CN" altLang="en-US" sz="2400" b="0" dirty="0">
                <a:latin typeface="宋体" panose="02010600030101010101" pitchFamily="2" charset="-122"/>
              </a:rPr>
              <a:t>矩形基础</a:t>
            </a:r>
            <a:r>
              <a:rPr lang="zh-CN" altLang="en-US" sz="1000" dirty="0">
                <a:solidFill>
                  <a:srgbClr val="000000"/>
                </a:solidFill>
                <a:latin typeface="Times New Roman" panose="02020603050405020304" pitchFamily="18" charset="0"/>
              </a:rPr>
              <a:t>   </a:t>
            </a:r>
            <a:endParaRPr lang="zh-CN" altLang="en-US" sz="1800" dirty="0">
              <a:latin typeface="Arial" panose="020B0604020202020204" pitchFamily="34" charset="0"/>
            </a:endParaRPr>
          </a:p>
        </p:txBody>
      </p:sp>
      <p:pic>
        <p:nvPicPr>
          <p:cNvPr id="14" name="Picture 3" descr="6-11"/>
          <p:cNvPicPr>
            <a:picLocks noChangeAspect="1" noChangeArrowheads="1"/>
          </p:cNvPicPr>
          <p:nvPr/>
        </p:nvPicPr>
        <p:blipFill>
          <a:blip r:embed="rId1" cstate="hqprint">
            <a:extLst>
              <a:ext uri="{28A0092B-C50C-407E-A947-70E740481C1C}">
                <a14:useLocalDpi xmlns:a14="http://schemas.microsoft.com/office/drawing/2010/main" val="0"/>
              </a:ext>
            </a:extLst>
          </a:blip>
          <a:srcRect t="13246" r="9331" b="10486"/>
          <a:stretch>
            <a:fillRect/>
          </a:stretch>
        </p:blipFill>
        <p:spPr bwMode="auto">
          <a:xfrm>
            <a:off x="4788024" y="1690396"/>
            <a:ext cx="3886200"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Object 5"/>
          <p:cNvGraphicFramePr>
            <a:graphicFrameLocks noChangeAspect="1"/>
          </p:cNvGraphicFramePr>
          <p:nvPr/>
        </p:nvGraphicFramePr>
        <p:xfrm>
          <a:off x="2260526" y="2072713"/>
          <a:ext cx="2590489" cy="795536"/>
        </p:xfrm>
        <a:graphic>
          <a:graphicData uri="http://schemas.openxmlformats.org/presentationml/2006/ole">
            <mc:AlternateContent xmlns:mc="http://schemas.openxmlformats.org/markup-compatibility/2006">
              <mc:Choice xmlns:v="urn:schemas-microsoft-com:vml" Requires="v">
                <p:oleObj spid="_x0000_s5193" name="" r:id="rId2" imgW="1459865" imgH="444500" progId="Equation.3">
                  <p:embed/>
                </p:oleObj>
              </mc:Choice>
              <mc:Fallback>
                <p:oleObj name="" r:id="rId2" imgW="1459865" imgH="444500"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526" y="2072713"/>
                        <a:ext cx="2590489" cy="795536"/>
                      </a:xfrm>
                      <a:prstGeom prst="rect">
                        <a:avLst/>
                      </a:prstGeom>
                      <a:solidFill>
                        <a:srgbClr val="FFFF00"/>
                      </a:solidFill>
                      <a:ln>
                        <a:noFill/>
                      </a:ln>
                    </p:spPr>
                  </p:pic>
                </p:oleObj>
              </mc:Fallback>
            </mc:AlternateContent>
          </a:graphicData>
        </a:graphic>
      </p:graphicFrame>
      <p:graphicFrame>
        <p:nvGraphicFramePr>
          <p:cNvPr id="16" name="Object 6"/>
          <p:cNvGraphicFramePr>
            <a:graphicFrameLocks noChangeAspect="1"/>
          </p:cNvGraphicFramePr>
          <p:nvPr/>
        </p:nvGraphicFramePr>
        <p:xfrm>
          <a:off x="2204425" y="3621070"/>
          <a:ext cx="2861280" cy="816041"/>
        </p:xfrm>
        <a:graphic>
          <a:graphicData uri="http://schemas.openxmlformats.org/presentationml/2006/ole">
            <mc:AlternateContent xmlns:mc="http://schemas.openxmlformats.org/markup-compatibility/2006">
              <mc:Choice xmlns:v="urn:schemas-microsoft-com:vml" Requires="v">
                <p:oleObj spid="_x0000_s5194" name="" r:id="rId4" imgW="1574800" imgH="444500" progId="Equation.3">
                  <p:embed/>
                </p:oleObj>
              </mc:Choice>
              <mc:Fallback>
                <p:oleObj name="" r:id="rId4" imgW="1574800" imgH="4445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4425" y="3621070"/>
                        <a:ext cx="2861280" cy="816041"/>
                      </a:xfrm>
                      <a:prstGeom prst="rect">
                        <a:avLst/>
                      </a:prstGeom>
                      <a:solidFill>
                        <a:srgbClr val="FFFF00"/>
                      </a:solidFill>
                      <a:ln>
                        <a:noFill/>
                      </a:ln>
                    </p:spPr>
                  </p:pic>
                </p:oleObj>
              </mc:Fallback>
            </mc:AlternateContent>
          </a:graphicData>
        </a:graphic>
      </p:graphicFrame>
      <p:sp>
        <p:nvSpPr>
          <p:cNvPr id="17" name="Text Box 4"/>
          <p:cNvSpPr txBox="1">
            <a:spLocks noChangeArrowheads="1"/>
          </p:cNvSpPr>
          <p:nvPr/>
        </p:nvSpPr>
        <p:spPr bwMode="auto">
          <a:xfrm>
            <a:off x="4652635" y="5494990"/>
            <a:ext cx="3839344" cy="369332"/>
          </a:xfrm>
          <a:prstGeom prst="rect">
            <a:avLst/>
          </a:prstGeom>
          <a:noFill/>
          <a:ln w="9525">
            <a:noFill/>
            <a:miter lim="800000"/>
          </a:ln>
          <a:effectLst/>
        </p:spPr>
        <p:txBody>
          <a:bodyPr wrap="square">
            <a:spAutoFit/>
          </a:bodyPr>
          <a:lstStyle>
            <a:lvl1pPr marL="1143000" indent="-228600">
              <a:defRPr b="1">
                <a:solidFill>
                  <a:schemeClr val="tx1"/>
                </a:solidFill>
                <a:latin typeface="Arial" panose="020B0604020202020204" pitchFamily="34" charset="0"/>
                <a:ea typeface="宋体" panose="02010600030101010101" pitchFamily="2" charset="-122"/>
              </a:defRPr>
            </a:lvl1pPr>
            <a:lvl2pPr>
              <a:defRPr b="1">
                <a:solidFill>
                  <a:schemeClr val="tx1"/>
                </a:solidFill>
                <a:latin typeface="Arial" panose="020B0604020202020204" pitchFamily="34" charset="0"/>
                <a:ea typeface="宋体" panose="02010600030101010101" pitchFamily="2" charset="-122"/>
              </a:defRPr>
            </a:lvl2pPr>
            <a:lvl3pPr>
              <a:defRPr b="1">
                <a:solidFill>
                  <a:schemeClr val="tx1"/>
                </a:solidFill>
                <a:latin typeface="Arial" panose="020B0604020202020204" pitchFamily="34" charset="0"/>
                <a:ea typeface="宋体" panose="02010600030101010101" pitchFamily="2" charset="-122"/>
              </a:defRPr>
            </a:lvl3pPr>
            <a:lvl4pPr>
              <a:defRPr b="1">
                <a:solidFill>
                  <a:schemeClr val="tx1"/>
                </a:solidFill>
                <a:latin typeface="Arial" panose="020B0604020202020204" pitchFamily="34" charset="0"/>
                <a:ea typeface="宋体" panose="02010600030101010101" pitchFamily="2" charset="-122"/>
              </a:defRPr>
            </a:lvl4pPr>
            <a:lvl5pPr>
              <a:defRPr b="1">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hlink"/>
              </a:buClr>
              <a:buSzPct val="70000"/>
              <a:buFont typeface="Wingdings" panose="05000000000000000000" pitchFamily="2" charset="2"/>
              <a:buNone/>
              <a:defRPr/>
            </a:pPr>
            <a:r>
              <a:rPr lang="zh-CN" altLang="en-US" b="0" dirty="0" smtClean="0">
                <a:latin typeface="+mn-ea"/>
                <a:ea typeface="+mn-ea"/>
              </a:rPr>
              <a:t>刚性基础的倾斜影响系数</a:t>
            </a:r>
            <a:endParaRPr lang="zh-CN" altLang="en-US" b="0" dirty="0" smtClean="0">
              <a:latin typeface="+mn-ea"/>
              <a:ea typeface="+mn-ea"/>
            </a:endParaRP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611560" y="692696"/>
            <a:ext cx="7992888"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342900" indent="-342900" eaLnBrk="1" hangingPunct="1">
              <a:lnSpc>
                <a:spcPct val="150000"/>
              </a:lnSpc>
              <a:buFont typeface="Wingdings" panose="05000000000000000000" pitchFamily="2" charset="2"/>
              <a:buChar char="Ø"/>
              <a:defRPr/>
            </a:pPr>
            <a:r>
              <a:rPr lang="zh-CN" altLang="en-US" sz="2400" dirty="0"/>
              <a:t>柔性荷载下地面的沉降不仅产生于荷载面范围之内，而且还影响到荷载面以外，沉降后的地面呈碟形。但一般基础都具有一定的抗弯刚度，因而</a:t>
            </a:r>
            <a:r>
              <a:rPr lang="zh-CN" altLang="en-US" sz="2400" dirty="0">
                <a:solidFill>
                  <a:srgbClr val="C00000"/>
                </a:solidFill>
              </a:rPr>
              <a:t>中心荷载作用下的基础沉降可以近似地按柔性荷载下基底平均沉降计算 </a:t>
            </a:r>
            <a:r>
              <a:rPr lang="zh-CN" altLang="en-US" sz="2400" dirty="0"/>
              <a:t>。</a:t>
            </a:r>
            <a:endParaRPr lang="zh-CN" altLang="en-US" sz="2400" dirty="0"/>
          </a:p>
          <a:p>
            <a:pPr marL="342900" indent="-342900" eaLnBrk="1" hangingPunct="1">
              <a:lnSpc>
                <a:spcPct val="150000"/>
              </a:lnSpc>
              <a:buFont typeface="Wingdings" panose="05000000000000000000" pitchFamily="2" charset="2"/>
              <a:buChar char="Ø"/>
              <a:defRPr/>
            </a:pPr>
            <a:r>
              <a:rPr lang="zh-CN" altLang="en-US" sz="2400" dirty="0"/>
              <a:t>对于中心荷载下的刚性基础，</a:t>
            </a:r>
            <a:r>
              <a:rPr lang="zh-CN" altLang="en-US" sz="2400" dirty="0" smtClean="0"/>
              <a:t>由于具有</a:t>
            </a:r>
            <a:r>
              <a:rPr lang="zh-CN" altLang="en-US" sz="2400" dirty="0"/>
              <a:t>无限大的抗弯刚度，受荷沉降后基础不发生挠曲，因而</a:t>
            </a:r>
            <a:r>
              <a:rPr lang="zh-CN" altLang="en-US" sz="2400" dirty="0">
                <a:solidFill>
                  <a:srgbClr val="C00000"/>
                </a:solidFill>
              </a:rPr>
              <a:t>基底的沉降量处处相等</a:t>
            </a:r>
            <a:r>
              <a:rPr lang="zh-CN" altLang="en-US" sz="2400" dirty="0"/>
              <a:t> ；刚性基础承受偏心荷载时，沉降后基底为一</a:t>
            </a:r>
            <a:r>
              <a:rPr lang="zh-CN" altLang="en-US" sz="2400" dirty="0">
                <a:solidFill>
                  <a:srgbClr val="C00000"/>
                </a:solidFill>
              </a:rPr>
              <a:t>倾斜平面 </a:t>
            </a:r>
            <a:r>
              <a:rPr lang="zh-CN" altLang="en-US" sz="2400" dirty="0"/>
              <a:t>。</a:t>
            </a:r>
            <a:endParaRPr lang="zh-CN" altLang="en-US" sz="2400" dirty="0"/>
          </a:p>
          <a:p>
            <a:pPr marL="342900" indent="-342900" eaLnBrk="1" hangingPunct="1">
              <a:lnSpc>
                <a:spcPct val="150000"/>
              </a:lnSpc>
              <a:buFont typeface="Wingdings" panose="05000000000000000000" pitchFamily="2" charset="2"/>
              <a:buChar char="Ø"/>
              <a:defRPr/>
            </a:pPr>
            <a:r>
              <a:rPr lang="zh-CN" altLang="en-US" sz="2400" dirty="0"/>
              <a:t>弹性力学公式可用来计算</a:t>
            </a:r>
            <a:r>
              <a:rPr lang="zh-CN" altLang="en-US" sz="2400" dirty="0">
                <a:solidFill>
                  <a:srgbClr val="C00000"/>
                </a:solidFill>
              </a:rPr>
              <a:t>短暂荷载作用</a:t>
            </a:r>
            <a:r>
              <a:rPr lang="zh-CN" altLang="en-US" sz="2400" dirty="0"/>
              <a:t>下地基的沉降和倾斜 。</a:t>
            </a:r>
            <a:endParaRPr lang="zh-CN" altLang="en-US" sz="2400" dirty="0"/>
          </a:p>
        </p:txBody>
      </p:sp>
      <p:sp>
        <p:nvSpPr>
          <p:cNvPr id="2053" name="Rectangle 5"/>
          <p:cNvSpPr>
            <a:spLocks noChangeArrowheads="1"/>
          </p:cNvSpPr>
          <p:nvPr/>
        </p:nvSpPr>
        <p:spPr bwMode="auto">
          <a:xfrm>
            <a:off x="3729038" y="3228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ja-JP" altLang="en-US"/>
          </a:p>
        </p:txBody>
      </p:sp>
      <p:sp>
        <p:nvSpPr>
          <p:cNvPr id="8" name="Rectangle 5"/>
          <p:cNvSpPr>
            <a:spLocks noChangeArrowheads="1"/>
          </p:cNvSpPr>
          <p:nvPr/>
        </p:nvSpPr>
        <p:spPr bwMode="auto">
          <a:xfrm>
            <a:off x="0" y="-15873"/>
            <a:ext cx="565212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.2 </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地基变形的弹性力学公式</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1"/>
          <p:cNvSpPr>
            <a:spLocks noGrp="1"/>
          </p:cNvSpPr>
          <p:nvPr>
            <p:ph type="sldNum" sz="quarter" idx="12"/>
          </p:nvPr>
        </p:nvSpPr>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30F617FB-5AF0-4882-A2AA-A0EAF40AD722}" type="slidenum">
              <a:rPr lang="zh-CN" altLang="en-US">
                <a:latin typeface="Garamond" panose="02020404030301010803" pitchFamily="18" charset="0"/>
              </a:rPr>
            </a:fld>
            <a:endParaRPr lang="en-US" altLang="zh-CN">
              <a:latin typeface="Garamond" panose="02020404030301010803" pitchFamily="18" charset="0"/>
            </a:endParaRPr>
          </a:p>
        </p:txBody>
      </p:sp>
      <p:sp>
        <p:nvSpPr>
          <p:cNvPr id="58372" name="Text Box 6"/>
          <p:cNvSpPr txBox="1">
            <a:spLocks noChangeArrowheads="1"/>
          </p:cNvSpPr>
          <p:nvPr/>
        </p:nvSpPr>
        <p:spPr bwMode="auto">
          <a:xfrm>
            <a:off x="1411288" y="762000"/>
            <a:ext cx="6256337" cy="829945"/>
          </a:xfrm>
          <a:prstGeom prst="rect">
            <a:avLst/>
          </a:prstGeom>
          <a:noFill/>
          <a:ln w="9525" algn="ctr">
            <a:noFill/>
            <a:miter lim="800000"/>
          </a:ln>
        </p:spPr>
        <p:txBody>
          <a:bodyPr>
            <a:spAutoFit/>
          </a:bodyPr>
          <a:lstStyle/>
          <a:p>
            <a:pPr algn="ctr">
              <a:spcBef>
                <a:spcPct val="50000"/>
              </a:spcBef>
              <a:defRPr/>
            </a:pPr>
            <a:r>
              <a:rPr kumimoji="1" lang="zh-CN" altLang="en-US" sz="4800" dirty="0">
                <a:solidFill>
                  <a:srgbClr val="FF0000"/>
                </a:solidFill>
                <a:effectLst>
                  <a:outerShdw blurRad="38100" dist="38100" dir="2700000" algn="tl">
                    <a:srgbClr val="C0C0C0"/>
                  </a:outerShdw>
                </a:effectLst>
                <a:latin typeface="+mj-ea"/>
                <a:ea typeface="+mj-ea"/>
              </a:rPr>
              <a:t>第</a:t>
            </a:r>
            <a:r>
              <a:rPr kumimoji="1" lang="zh-CN" altLang="en-US" sz="4800" dirty="0">
                <a:solidFill>
                  <a:srgbClr val="FF0000"/>
                </a:solidFill>
                <a:effectLst>
                  <a:outerShdw blurRad="38100" dist="38100" dir="2700000" algn="tl">
                    <a:srgbClr val="C0C0C0"/>
                  </a:outerShdw>
                </a:effectLst>
                <a:latin typeface="+mj-ea"/>
                <a:ea typeface="+mj-ea"/>
              </a:rPr>
              <a:t>四章  地基变形</a:t>
            </a:r>
            <a:endParaRPr kumimoji="1" lang="zh-CN" altLang="en-US" sz="4800" dirty="0">
              <a:solidFill>
                <a:srgbClr val="FF0000"/>
              </a:solidFill>
              <a:effectLst>
                <a:outerShdw blurRad="38100" dist="38100" dir="2700000" algn="tl">
                  <a:srgbClr val="C0C0C0"/>
                </a:outerShdw>
              </a:effectLst>
              <a:latin typeface="+mj-ea"/>
              <a:ea typeface="+mj-ea"/>
            </a:endParaRPr>
          </a:p>
        </p:txBody>
      </p:sp>
      <p:sp>
        <p:nvSpPr>
          <p:cNvPr id="62468" name="Text Box 9"/>
          <p:cNvSpPr txBox="1">
            <a:spLocks noChangeArrowheads="1"/>
          </p:cNvSpPr>
          <p:nvPr/>
        </p:nvSpPr>
        <p:spPr bwMode="auto">
          <a:xfrm>
            <a:off x="1143000" y="2071688"/>
            <a:ext cx="7239000" cy="246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pPr>
            <a:r>
              <a:rPr lang="zh-CN" altLang="en-US" sz="2800" dirty="0">
                <a:solidFill>
                  <a:schemeClr val="bg1"/>
                </a:solidFill>
                <a:latin typeface="Times New Roman" panose="02020603050405020304" pitchFamily="18" charset="0"/>
                <a:ea typeface="+mj-ea"/>
                <a:cs typeface="Times New Roman" panose="02020603050405020304" pitchFamily="18" charset="0"/>
              </a:rPr>
              <a:t>力学公式</a:t>
            </a:r>
            <a:endParaRPr lang="zh-CN" altLang="en-US" sz="2800" dirty="0">
              <a:solidFill>
                <a:schemeClr val="bg1"/>
              </a:solidFill>
              <a:latin typeface="Times New Roman" panose="02020603050405020304" pitchFamily="18" charset="0"/>
              <a:ea typeface="+mj-ea"/>
              <a:cs typeface="Times New Roman" panose="02020603050405020304" pitchFamily="18" charset="0"/>
            </a:endParaRPr>
          </a:p>
          <a:p>
            <a:pPr eaLnBrk="1" hangingPunct="1">
              <a:lnSpc>
                <a:spcPct val="150000"/>
              </a:lnSpc>
              <a:spcBef>
                <a:spcPct val="50000"/>
              </a:spcBef>
            </a:pPr>
            <a:r>
              <a:rPr lang="en-US" altLang="zh-CN" sz="2800" dirty="0">
                <a:latin typeface="Times New Roman" panose="02020603050405020304" pitchFamily="18" charset="0"/>
                <a:ea typeface="+mj-ea"/>
                <a:cs typeface="Times New Roman" panose="02020603050405020304" pitchFamily="18" charset="0"/>
              </a:rPr>
              <a:t>§ 4.3 </a:t>
            </a:r>
            <a:r>
              <a:rPr lang="zh-CN" altLang="en-US" sz="2800" dirty="0">
                <a:latin typeface="Times New Roman" panose="02020603050405020304" pitchFamily="18" charset="0"/>
                <a:ea typeface="+mj-ea"/>
                <a:cs typeface="Times New Roman" panose="02020603050405020304" pitchFamily="18" charset="0"/>
              </a:rPr>
              <a:t>基础最终沉降量</a:t>
            </a:r>
            <a:endParaRPr lang="zh-CN" altLang="en-US" sz="2800" dirty="0">
              <a:latin typeface="Times New Roman" panose="02020603050405020304" pitchFamily="18" charset="0"/>
              <a:ea typeface="+mj-ea"/>
              <a:cs typeface="Times New Roman" panose="02020603050405020304" pitchFamily="18" charset="0"/>
            </a:endParaRPr>
          </a:p>
          <a:p>
            <a:pPr eaLnBrk="1" hangingPunct="1">
              <a:lnSpc>
                <a:spcPct val="150000"/>
              </a:lnSpc>
              <a:spcBef>
                <a:spcPct val="50000"/>
              </a:spcBef>
            </a:pPr>
            <a:r>
              <a:rPr lang="en-US" altLang="zh-CN" sz="2800" dirty="0">
                <a:solidFill>
                  <a:schemeClr val="bg1"/>
                </a:solidFill>
                <a:latin typeface="Times New Roman" panose="02020603050405020304" pitchFamily="18" charset="0"/>
                <a:ea typeface="+mj-ea"/>
                <a:cs typeface="Times New Roman" panose="02020603050405020304" pitchFamily="18" charset="0"/>
              </a:rPr>
              <a:t>§ 4</a:t>
            </a:r>
            <a:r>
              <a:rPr lang="en-US" altLang="zh-CN" sz="2800" dirty="0" smtClean="0">
                <a:solidFill>
                  <a:schemeClr val="bg1"/>
                </a:solidFill>
                <a:latin typeface="Times New Roman" panose="02020603050405020304" pitchFamily="18" charset="0"/>
                <a:ea typeface="+mj-ea"/>
                <a:cs typeface="Times New Roman" panose="02020603050405020304" pitchFamily="18" charset="0"/>
              </a:rPr>
              <a:t>.4 </a:t>
            </a:r>
            <a:r>
              <a:rPr lang="zh-CN" altLang="en-US" sz="2800" dirty="0">
                <a:solidFill>
                  <a:schemeClr val="bg1"/>
                </a:solidFill>
                <a:latin typeface="Times New Roman" panose="02020603050405020304" pitchFamily="18" charset="0"/>
                <a:ea typeface="+mj-ea"/>
                <a:cs typeface="Times New Roman" panose="02020603050405020304" pitchFamily="18" charset="0"/>
              </a:rPr>
              <a:t>地基变形与时间的关系</a:t>
            </a:r>
            <a:endParaRPr lang="zh-CN" altLang="en-US" sz="2800" dirty="0">
              <a:solidFill>
                <a:schemeClr val="bg1"/>
              </a:solidFill>
              <a:latin typeface="Times New Roman" panose="02020603050405020304" pitchFamily="18" charset="0"/>
              <a:ea typeface="+mj-ea"/>
              <a:cs typeface="Times New Roman" panose="02020603050405020304" pitchFamily="18" charset="0"/>
            </a:endParaRPr>
          </a:p>
        </p:txBody>
      </p:sp>
      <p:sp>
        <p:nvSpPr>
          <p:cNvPr id="2" name="矩形 1"/>
          <p:cNvSpPr/>
          <p:nvPr/>
        </p:nvSpPr>
        <p:spPr>
          <a:xfrm>
            <a:off x="3923928" y="4321774"/>
            <a:ext cx="4896544" cy="1938992"/>
          </a:xfrm>
          <a:prstGeom prst="rect">
            <a:avLst/>
          </a:prstGeom>
        </p:spPr>
        <p:txBody>
          <a:bodyPr wrap="square">
            <a:spAutoFit/>
          </a:bodyPr>
          <a:lstStyle/>
          <a:p>
            <a:pPr marL="0" indent="0" eaLnBrk="1" hangingPunct="1">
              <a:lnSpc>
                <a:spcPct val="150000"/>
              </a:lnSpc>
              <a:buFont typeface="Wingdings" panose="05000000000000000000" pitchFamily="2" charset="2"/>
              <a:buNone/>
              <a:defRPr/>
            </a:pPr>
            <a:r>
              <a:rPr lang="en-US" altLang="zh-CN" sz="2000" dirty="0" smtClean="0">
                <a:latin typeface="Times New Roman" panose="02020603050405020304" pitchFamily="18" charset="0"/>
              </a:rPr>
              <a:t>1.  </a:t>
            </a:r>
            <a:r>
              <a:rPr lang="zh-CN" altLang="en-US" sz="2000" dirty="0">
                <a:latin typeface="Times New Roman" panose="02020603050405020304" pitchFamily="18" charset="0"/>
              </a:rPr>
              <a:t>分层总和法计算最终沉降量</a:t>
            </a:r>
            <a:endParaRPr lang="zh-CN" altLang="en-US" sz="2000" dirty="0">
              <a:latin typeface="Times New Roman" panose="02020603050405020304" pitchFamily="18" charset="0"/>
            </a:endParaRPr>
          </a:p>
          <a:p>
            <a:pPr marL="0" indent="0" eaLnBrk="1" hangingPunct="1">
              <a:lnSpc>
                <a:spcPct val="150000"/>
              </a:lnSpc>
              <a:buFont typeface="Wingdings" panose="05000000000000000000" pitchFamily="2" charset="2"/>
              <a:buNone/>
              <a:defRPr/>
            </a:pPr>
            <a:r>
              <a:rPr lang="en-US" altLang="zh-CN" sz="2000" dirty="0" smtClean="0">
                <a:latin typeface="Times New Roman" panose="02020603050405020304" pitchFamily="18" charset="0"/>
              </a:rPr>
              <a:t>2.  </a:t>
            </a:r>
            <a:r>
              <a:rPr lang="zh-CN" altLang="en-US" sz="2000" dirty="0">
                <a:latin typeface="Times New Roman" panose="02020603050405020304" pitchFamily="18" charset="0"/>
              </a:rPr>
              <a:t>应力历史法计算基础最终沉降量</a:t>
            </a:r>
            <a:endParaRPr lang="zh-CN" altLang="en-US" sz="2000" dirty="0">
              <a:latin typeface="Times New Roman" panose="02020603050405020304" pitchFamily="18" charset="0"/>
            </a:endParaRPr>
          </a:p>
          <a:p>
            <a:pPr marL="0" indent="0" eaLnBrk="1" hangingPunct="1">
              <a:lnSpc>
                <a:spcPct val="150000"/>
              </a:lnSpc>
              <a:buFont typeface="Wingdings" panose="05000000000000000000" pitchFamily="2" charset="2"/>
              <a:buNone/>
              <a:defRPr/>
            </a:pPr>
            <a:r>
              <a:rPr lang="en-US" altLang="zh-CN" sz="2000" dirty="0" smtClean="0">
                <a:latin typeface="Times New Roman" panose="02020603050405020304" pitchFamily="18" charset="0"/>
              </a:rPr>
              <a:t>3.  </a:t>
            </a:r>
            <a:r>
              <a:rPr lang="zh-CN" altLang="en-US" sz="2000" dirty="0">
                <a:latin typeface="Times New Roman" panose="02020603050405020304" pitchFamily="18" charset="0"/>
              </a:rPr>
              <a:t>斯肯普顿</a:t>
            </a:r>
            <a:r>
              <a:rPr lang="en-US" altLang="zh-CN" sz="2000" dirty="0">
                <a:latin typeface="Times New Roman" panose="02020603050405020304" pitchFamily="18" charset="0"/>
              </a:rPr>
              <a:t>—</a:t>
            </a:r>
            <a:r>
              <a:rPr lang="zh-CN" altLang="en-US" sz="2000" dirty="0">
                <a:latin typeface="Times New Roman" panose="02020603050405020304" pitchFamily="18" charset="0"/>
              </a:rPr>
              <a:t>比伦法计算基础最终沉降量</a:t>
            </a:r>
            <a:endParaRPr lang="zh-CN" altLang="en-US" sz="2000" dirty="0">
              <a:latin typeface="Times New Roman" panose="02020603050405020304" pitchFamily="18" charset="0"/>
            </a:endParaRPr>
          </a:p>
          <a:p>
            <a:pPr marL="0" indent="0" eaLnBrk="1" hangingPunct="1">
              <a:lnSpc>
                <a:spcPct val="150000"/>
              </a:lnSpc>
              <a:buFont typeface="Wingdings" panose="05000000000000000000" pitchFamily="2" charset="2"/>
              <a:buNone/>
              <a:defRPr/>
            </a:pPr>
            <a:r>
              <a:rPr lang="en-US" altLang="zh-CN" sz="2000" dirty="0" smtClean="0">
                <a:latin typeface="Times New Roman" panose="02020603050405020304" pitchFamily="18" charset="0"/>
              </a:rPr>
              <a:t>4.  </a:t>
            </a:r>
            <a:r>
              <a:rPr lang="zh-CN" altLang="en-US" sz="2000" dirty="0">
                <a:latin typeface="Times New Roman" panose="02020603050405020304" pitchFamily="18" charset="0"/>
              </a:rPr>
              <a:t>讨论</a:t>
            </a:r>
            <a:endParaRPr lang="zh-CN" altLang="en-US" sz="2000" dirty="0">
              <a:latin typeface="Times New Roman" panose="02020603050405020304" pitchFamily="18" charset="0"/>
            </a:endParaRP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灯片编号占位符 1"/>
          <p:cNvSpPr>
            <a:spLocks noGrp="1"/>
          </p:cNvSpPr>
          <p:nvPr>
            <p:ph type="sldNum" sz="quarter" idx="12"/>
          </p:nvPr>
        </p:nvSpPr>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176875CE-7DA7-4568-8FC3-A53236A1F44E}" type="slidenum">
              <a:rPr lang="zh-CN" altLang="en-US">
                <a:latin typeface="Garamond" panose="02020404030301010803" pitchFamily="18" charset="0"/>
              </a:rPr>
            </a:fld>
            <a:endParaRPr lang="en-US" altLang="zh-CN" dirty="0">
              <a:latin typeface="Garamond" panose="02020404030301010803" pitchFamily="18" charset="0"/>
            </a:endParaRPr>
          </a:p>
        </p:txBody>
      </p:sp>
      <p:sp>
        <p:nvSpPr>
          <p:cNvPr id="795671" name="Rectangle 1047"/>
          <p:cNvSpPr>
            <a:spLocks noChangeArrowheads="1"/>
          </p:cNvSpPr>
          <p:nvPr/>
        </p:nvSpPr>
        <p:spPr bwMode="auto">
          <a:xfrm>
            <a:off x="335865" y="1054405"/>
            <a:ext cx="19703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None/>
            </a:pPr>
            <a:r>
              <a:rPr lang="zh-CN" altLang="en-US" sz="2400" dirty="0">
                <a:solidFill>
                  <a:srgbClr val="800000"/>
                </a:solidFill>
                <a:latin typeface="Times New Roman" panose="02020603050405020304" pitchFamily="18" charset="0"/>
                <a:ea typeface="+mn-ea"/>
                <a:cs typeface="Times New Roman" panose="02020603050405020304" pitchFamily="18" charset="0"/>
              </a:rPr>
              <a:t>1、计算简图</a:t>
            </a:r>
            <a:endParaRPr lang="zh-CN" altLang="en-US" sz="2400" dirty="0">
              <a:solidFill>
                <a:srgbClr val="800000"/>
              </a:solidFill>
              <a:latin typeface="Times New Roman" panose="02020603050405020304" pitchFamily="18" charset="0"/>
              <a:ea typeface="+mn-ea"/>
              <a:cs typeface="Times New Roman" panose="02020603050405020304" pitchFamily="18" charset="0"/>
            </a:endParaRPr>
          </a:p>
        </p:txBody>
      </p:sp>
      <p:sp>
        <p:nvSpPr>
          <p:cNvPr id="795856" name="Rectangle 1232"/>
          <p:cNvSpPr>
            <a:spLocks noChangeArrowheads="1"/>
          </p:cNvSpPr>
          <p:nvPr/>
        </p:nvSpPr>
        <p:spPr bwMode="auto">
          <a:xfrm>
            <a:off x="2149786" y="552785"/>
            <a:ext cx="3429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Wingdings" panose="05000000000000000000" pitchFamily="2" charset="2"/>
              <a:buNone/>
            </a:pPr>
            <a:r>
              <a:rPr lang="zh-CN" altLang="en-US" sz="2400" dirty="0" smtClean="0">
                <a:solidFill>
                  <a:srgbClr val="A50021"/>
                </a:solidFill>
              </a:rPr>
              <a:t>单一</a:t>
            </a:r>
            <a:r>
              <a:rPr lang="zh-CN" altLang="en-US" sz="2400" dirty="0">
                <a:solidFill>
                  <a:srgbClr val="A50021"/>
                </a:solidFill>
              </a:rPr>
              <a:t>土层一维压缩问题</a:t>
            </a:r>
            <a:endParaRPr lang="zh-CN" altLang="en-US" sz="2400" dirty="0">
              <a:solidFill>
                <a:srgbClr val="A50021"/>
              </a:solidFill>
            </a:endParaRPr>
          </a:p>
        </p:txBody>
      </p:sp>
      <p:sp>
        <p:nvSpPr>
          <p:cNvPr id="795857" name="Text Box 1233"/>
          <p:cNvSpPr txBox="1">
            <a:spLocks noChangeArrowheads="1"/>
          </p:cNvSpPr>
          <p:nvPr/>
        </p:nvSpPr>
        <p:spPr bwMode="auto">
          <a:xfrm>
            <a:off x="5938838" y="5229225"/>
            <a:ext cx="252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rgbClr val="800000"/>
                </a:solidFill>
              </a:rPr>
              <a:t>（</a:t>
            </a:r>
            <a:r>
              <a:rPr lang="en-US" altLang="zh-CN" sz="2400" dirty="0">
                <a:solidFill>
                  <a:srgbClr val="800000"/>
                </a:solidFill>
              </a:rPr>
              <a:t>a</a:t>
            </a:r>
            <a:r>
              <a:rPr lang="zh-CN" altLang="en-US" sz="2400" dirty="0">
                <a:solidFill>
                  <a:srgbClr val="800000"/>
                </a:solidFill>
              </a:rPr>
              <a:t>）</a:t>
            </a:r>
            <a:r>
              <a:rPr lang="en-US" altLang="zh-CN" sz="2400" dirty="0" smtClean="0">
                <a:solidFill>
                  <a:srgbClr val="800000"/>
                </a:solidFill>
              </a:rPr>
              <a:t>e-p</a:t>
            </a:r>
            <a:r>
              <a:rPr lang="zh-CN" altLang="en-US" sz="2400" dirty="0" smtClean="0">
                <a:solidFill>
                  <a:srgbClr val="800000"/>
                </a:solidFill>
              </a:rPr>
              <a:t>曲线</a:t>
            </a:r>
            <a:endParaRPr lang="zh-CN" altLang="en-US" sz="2400" dirty="0">
              <a:solidFill>
                <a:srgbClr val="800000"/>
              </a:solidFill>
            </a:endParaRPr>
          </a:p>
        </p:txBody>
      </p:sp>
      <p:sp>
        <p:nvSpPr>
          <p:cNvPr id="795858" name="Text Box 1234"/>
          <p:cNvSpPr txBox="1">
            <a:spLocks noChangeArrowheads="1"/>
          </p:cNvSpPr>
          <p:nvPr/>
        </p:nvSpPr>
        <p:spPr bwMode="auto">
          <a:xfrm>
            <a:off x="5940425" y="5805488"/>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rgbClr val="800000"/>
                </a:solidFill>
              </a:rPr>
              <a:t>（</a:t>
            </a:r>
            <a:r>
              <a:rPr lang="en-US" altLang="zh-CN" sz="2400" dirty="0">
                <a:solidFill>
                  <a:srgbClr val="800000"/>
                </a:solidFill>
              </a:rPr>
              <a:t>b</a:t>
            </a:r>
            <a:r>
              <a:rPr lang="zh-CN" altLang="en-US" sz="2400" dirty="0">
                <a:solidFill>
                  <a:srgbClr val="800000"/>
                </a:solidFill>
              </a:rPr>
              <a:t>）</a:t>
            </a:r>
            <a:r>
              <a:rPr lang="en-US" altLang="zh-CN" sz="2400" dirty="0" smtClean="0">
                <a:solidFill>
                  <a:srgbClr val="800000"/>
                </a:solidFill>
              </a:rPr>
              <a:t>e-</a:t>
            </a:r>
            <a:r>
              <a:rPr lang="en-US" altLang="zh-CN" sz="2400" dirty="0" err="1" smtClean="0">
                <a:solidFill>
                  <a:srgbClr val="800000"/>
                </a:solidFill>
              </a:rPr>
              <a:t>lgp</a:t>
            </a:r>
            <a:r>
              <a:rPr lang="zh-CN" altLang="en-US" sz="2400" dirty="0" smtClean="0">
                <a:solidFill>
                  <a:srgbClr val="800000"/>
                </a:solidFill>
              </a:rPr>
              <a:t>曲线</a:t>
            </a:r>
            <a:endParaRPr lang="zh-CN" altLang="en-US" sz="2400" dirty="0">
              <a:solidFill>
                <a:srgbClr val="800000"/>
              </a:solidFill>
            </a:endParaRPr>
          </a:p>
        </p:txBody>
      </p:sp>
      <p:sp>
        <p:nvSpPr>
          <p:cNvPr id="795859" name="Rectangle 1235"/>
          <p:cNvSpPr>
            <a:spLocks noChangeArrowheads="1"/>
          </p:cNvSpPr>
          <p:nvPr/>
        </p:nvSpPr>
        <p:spPr bwMode="auto">
          <a:xfrm>
            <a:off x="6867525" y="1846263"/>
            <a:ext cx="792163" cy="212725"/>
          </a:xfrm>
          <a:prstGeom prst="rect">
            <a:avLst/>
          </a:prstGeom>
          <a:solidFill>
            <a:srgbClr val="FF3399"/>
          </a:solidFill>
          <a:ln w="9525">
            <a:solidFill>
              <a:srgbClr val="FF0000"/>
            </a:solidFill>
            <a:prstDash val="sysDot"/>
            <a:miter lim="800000"/>
          </a:ln>
        </p:spPr>
        <p:txBody>
          <a:bodyPr lIns="90000" tIns="46800" rIns="90000" bIns="46800" anchor="ct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aphicFrame>
        <p:nvGraphicFramePr>
          <p:cNvPr id="795860" name="Object 8"/>
          <p:cNvGraphicFramePr>
            <a:graphicFrameLocks noChangeAspect="1"/>
          </p:cNvGraphicFramePr>
          <p:nvPr/>
        </p:nvGraphicFramePr>
        <p:xfrm>
          <a:off x="7769225" y="1773238"/>
          <a:ext cx="612775" cy="338137"/>
        </p:xfrm>
        <a:graphic>
          <a:graphicData uri="http://schemas.openxmlformats.org/presentationml/2006/ole">
            <mc:AlternateContent xmlns:mc="http://schemas.openxmlformats.org/markup-compatibility/2006">
              <mc:Choice xmlns:v="urn:schemas-microsoft-com:vml" Requires="v">
                <p:oleObj spid="_x0000_s10941" name="Equation" r:id="rId1" imgW="419100" imgH="241300" progId="Equation.3">
                  <p:embed/>
                </p:oleObj>
              </mc:Choice>
              <mc:Fallback>
                <p:oleObj name="Equation" r:id="rId1" imgW="419100" imgH="241300" progId="Equation.3">
                  <p:embed/>
                  <p:pic>
                    <p:nvPicPr>
                      <p:cNvPr id="0" name="Object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9225" y="1773238"/>
                        <a:ext cx="612775" cy="3381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1237"/>
          <p:cNvGrpSpPr/>
          <p:nvPr/>
        </p:nvGrpSpPr>
        <p:grpSpPr bwMode="auto">
          <a:xfrm>
            <a:off x="6011863" y="1836738"/>
            <a:ext cx="784225" cy="1376362"/>
            <a:chOff x="950" y="2592"/>
            <a:chExt cx="384" cy="576"/>
          </a:xfrm>
        </p:grpSpPr>
        <p:sp>
          <p:nvSpPr>
            <p:cNvPr id="10323" name="Rectangle 1238"/>
            <p:cNvSpPr>
              <a:spLocks noChangeArrowheads="1"/>
            </p:cNvSpPr>
            <p:nvPr/>
          </p:nvSpPr>
          <p:spPr bwMode="auto">
            <a:xfrm>
              <a:off x="950" y="2592"/>
              <a:ext cx="384" cy="576"/>
            </a:xfrm>
            <a:prstGeom prst="rect">
              <a:avLst/>
            </a:prstGeom>
            <a:solidFill>
              <a:srgbClr val="FFCC00"/>
            </a:solidFill>
            <a:ln w="9525">
              <a:solidFill>
                <a:srgbClr val="800000"/>
              </a:solidFill>
              <a:miter lim="800000"/>
            </a:ln>
          </p:spPr>
          <p:txBody>
            <a:bodyPr lIns="90000" tIns="46800" rIns="90000" bIns="46800" anchor="ct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324" name="Rectangle 1239"/>
            <p:cNvSpPr>
              <a:spLocks noChangeArrowheads="1"/>
            </p:cNvSpPr>
            <p:nvPr/>
          </p:nvSpPr>
          <p:spPr bwMode="auto">
            <a:xfrm>
              <a:off x="950" y="2592"/>
              <a:ext cx="384" cy="288"/>
            </a:xfrm>
            <a:prstGeom prst="rect">
              <a:avLst/>
            </a:prstGeom>
            <a:solidFill>
              <a:srgbClr val="FFCC00"/>
            </a:solidFill>
            <a:ln w="9525">
              <a:solidFill>
                <a:srgbClr val="800000"/>
              </a:solidFill>
              <a:miter lim="800000"/>
            </a:ln>
          </p:spPr>
          <p:txBody>
            <a:bodyPr lIns="90000" tIns="46800" rIns="90000" bIns="46800" anchor="ct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aphicFrame>
          <p:nvGraphicFramePr>
            <p:cNvPr id="10254" name="Object 14"/>
            <p:cNvGraphicFramePr>
              <a:graphicFrameLocks noChangeAspect="1"/>
            </p:cNvGraphicFramePr>
            <p:nvPr/>
          </p:nvGraphicFramePr>
          <p:xfrm>
            <a:off x="989" y="2928"/>
            <a:ext cx="329" cy="178"/>
          </p:xfrm>
          <a:graphic>
            <a:graphicData uri="http://schemas.openxmlformats.org/presentationml/2006/ole">
              <mc:AlternateContent xmlns:mc="http://schemas.openxmlformats.org/markup-compatibility/2006">
                <mc:Choice xmlns:v="urn:schemas-microsoft-com:vml" Requires="v">
                  <p:oleObj spid="_x0000_s10942" name="Equation" r:id="rId3" imgW="558800" imgH="304800" progId="Equation.3">
                    <p:embed/>
                  </p:oleObj>
                </mc:Choice>
                <mc:Fallback>
                  <p:oleObj name="Equation" r:id="rId3" imgW="558800" imgH="304800" progId="Equation.3">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 y="2928"/>
                          <a:ext cx="329" cy="17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5" name="Object 15"/>
            <p:cNvGraphicFramePr>
              <a:graphicFrameLocks noChangeAspect="1"/>
            </p:cNvGraphicFramePr>
            <p:nvPr/>
          </p:nvGraphicFramePr>
          <p:xfrm>
            <a:off x="1102" y="2645"/>
            <a:ext cx="120" cy="168"/>
          </p:xfrm>
          <a:graphic>
            <a:graphicData uri="http://schemas.openxmlformats.org/presentationml/2006/ole">
              <mc:AlternateContent xmlns:mc="http://schemas.openxmlformats.org/markup-compatibility/2006">
                <mc:Choice xmlns:v="urn:schemas-microsoft-com:vml" Requires="v">
                  <p:oleObj spid="_x0000_s10943" name="Equation" r:id="rId5" imgW="203200" imgH="292100" progId="Equation.3">
                    <p:embed/>
                  </p:oleObj>
                </mc:Choice>
                <mc:Fallback>
                  <p:oleObj name="Equation" r:id="rId5" imgW="203200" imgH="292100"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2" y="2645"/>
                          <a:ext cx="120" cy="1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 name="Group 1242"/>
          <p:cNvGrpSpPr/>
          <p:nvPr/>
        </p:nvGrpSpPr>
        <p:grpSpPr bwMode="auto">
          <a:xfrm>
            <a:off x="6867525" y="2062163"/>
            <a:ext cx="792163" cy="1150937"/>
            <a:chOff x="1670" y="2688"/>
            <a:chExt cx="384" cy="480"/>
          </a:xfrm>
        </p:grpSpPr>
        <p:sp>
          <p:nvSpPr>
            <p:cNvPr id="10321" name="Rectangle 1243"/>
            <p:cNvSpPr>
              <a:spLocks noChangeArrowheads="1"/>
            </p:cNvSpPr>
            <p:nvPr/>
          </p:nvSpPr>
          <p:spPr bwMode="auto">
            <a:xfrm>
              <a:off x="1670" y="2784"/>
              <a:ext cx="384" cy="384"/>
            </a:xfrm>
            <a:prstGeom prst="rect">
              <a:avLst/>
            </a:prstGeom>
            <a:solidFill>
              <a:srgbClr val="FFCC00"/>
            </a:solidFill>
            <a:ln w="9525">
              <a:solidFill>
                <a:srgbClr val="800000"/>
              </a:solidFill>
              <a:miter lim="800000"/>
            </a:ln>
          </p:spPr>
          <p:txBody>
            <a:bodyPr lIns="90000" tIns="46800" rIns="90000" bIns="46800" anchor="ct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322" name="Rectangle 1244"/>
            <p:cNvSpPr>
              <a:spLocks noChangeArrowheads="1"/>
            </p:cNvSpPr>
            <p:nvPr/>
          </p:nvSpPr>
          <p:spPr bwMode="auto">
            <a:xfrm>
              <a:off x="1670" y="2688"/>
              <a:ext cx="384" cy="192"/>
            </a:xfrm>
            <a:prstGeom prst="rect">
              <a:avLst/>
            </a:prstGeom>
            <a:solidFill>
              <a:srgbClr val="FFCC00"/>
            </a:solidFill>
            <a:ln w="9525">
              <a:solidFill>
                <a:srgbClr val="800000"/>
              </a:solidFill>
              <a:miter lim="800000"/>
            </a:ln>
          </p:spPr>
          <p:txBody>
            <a:bodyPr lIns="90000" tIns="46800" rIns="90000" bIns="46800" anchor="ct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aphicFrame>
          <p:nvGraphicFramePr>
            <p:cNvPr id="10252" name="Object 12"/>
            <p:cNvGraphicFramePr>
              <a:graphicFrameLocks noChangeAspect="1"/>
            </p:cNvGraphicFramePr>
            <p:nvPr/>
          </p:nvGraphicFramePr>
          <p:xfrm>
            <a:off x="1716" y="2942"/>
            <a:ext cx="329" cy="178"/>
          </p:xfrm>
          <a:graphic>
            <a:graphicData uri="http://schemas.openxmlformats.org/presentationml/2006/ole">
              <mc:AlternateContent xmlns:mc="http://schemas.openxmlformats.org/markup-compatibility/2006">
                <mc:Choice xmlns:v="urn:schemas-microsoft-com:vml" Requires="v">
                  <p:oleObj spid="_x0000_s10944" name="Equation" r:id="rId7" imgW="558800" imgH="304800" progId="Equation.3">
                    <p:embed/>
                  </p:oleObj>
                </mc:Choice>
                <mc:Fallback>
                  <p:oleObj name="Equation" r:id="rId7" imgW="558800" imgH="304800" progId="Equation.3">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6" y="2942"/>
                          <a:ext cx="329" cy="17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3" name="Object 13"/>
            <p:cNvGraphicFramePr>
              <a:graphicFrameLocks noChangeAspect="1"/>
            </p:cNvGraphicFramePr>
            <p:nvPr/>
          </p:nvGraphicFramePr>
          <p:xfrm>
            <a:off x="1809" y="2688"/>
            <a:ext cx="130" cy="168"/>
          </p:xfrm>
          <a:graphic>
            <a:graphicData uri="http://schemas.openxmlformats.org/presentationml/2006/ole">
              <mc:AlternateContent xmlns:mc="http://schemas.openxmlformats.org/markup-compatibility/2006">
                <mc:Choice xmlns:v="urn:schemas-microsoft-com:vml" Requires="v">
                  <p:oleObj spid="_x0000_s10945" name="Equation" r:id="rId9" imgW="215900" imgH="292100" progId="Equation.3">
                    <p:embed/>
                  </p:oleObj>
                </mc:Choice>
                <mc:Fallback>
                  <p:oleObj name="Equation" r:id="rId9" imgW="215900" imgH="292100"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09" y="2688"/>
                          <a:ext cx="130" cy="1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795871" name="Object 9"/>
          <p:cNvGraphicFramePr>
            <a:graphicFrameLocks noChangeAspect="1"/>
          </p:cNvGraphicFramePr>
          <p:nvPr/>
        </p:nvGraphicFramePr>
        <p:xfrm>
          <a:off x="5508625" y="3284538"/>
          <a:ext cx="2736850" cy="784225"/>
        </p:xfrm>
        <a:graphic>
          <a:graphicData uri="http://schemas.openxmlformats.org/presentationml/2006/ole">
            <mc:AlternateContent xmlns:mc="http://schemas.openxmlformats.org/markup-compatibility/2006">
              <mc:Choice xmlns:v="urn:schemas-microsoft-com:vml" Requires="v">
                <p:oleObj spid="_x0000_s10946" name="Equation" r:id="rId11" imgW="2044700" imgH="596900" progId="">
                  <p:embed/>
                </p:oleObj>
              </mc:Choice>
              <mc:Fallback>
                <p:oleObj name="Equation" r:id="rId11" imgW="2044700" imgH="596900" progId="">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08625" y="3284538"/>
                        <a:ext cx="2736850" cy="784225"/>
                      </a:xfrm>
                      <a:prstGeom prst="rect">
                        <a:avLst/>
                      </a:prstGeom>
                      <a:noFill/>
                      <a:ln w="9525">
                        <a:solidFill>
                          <a:srgbClr val="FF66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5872" name="Object 10"/>
          <p:cNvGraphicFramePr>
            <a:graphicFrameLocks noChangeAspect="1"/>
          </p:cNvGraphicFramePr>
          <p:nvPr/>
        </p:nvGraphicFramePr>
        <p:xfrm>
          <a:off x="5930900" y="1158875"/>
          <a:ext cx="1954213" cy="471488"/>
        </p:xfrm>
        <a:graphic>
          <a:graphicData uri="http://schemas.openxmlformats.org/presentationml/2006/ole">
            <mc:AlternateContent xmlns:mc="http://schemas.openxmlformats.org/markup-compatibility/2006">
              <mc:Choice xmlns:v="urn:schemas-microsoft-com:vml" Requires="v">
                <p:oleObj spid="_x0000_s10947" name="Equation" r:id="rId13" imgW="1257300" imgH="304800" progId="">
                  <p:embed/>
                </p:oleObj>
              </mc:Choice>
              <mc:Fallback>
                <p:oleObj name="Equation" r:id="rId13" imgW="1257300" imgH="304800" progId="">
                  <p:embed/>
                  <p:pic>
                    <p:nvPicPr>
                      <p:cNvPr id="0"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30900" y="1158875"/>
                        <a:ext cx="1954213" cy="4714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5873" name="Object 11"/>
          <p:cNvGraphicFramePr>
            <a:graphicFrameLocks noChangeAspect="1"/>
          </p:cNvGraphicFramePr>
          <p:nvPr/>
        </p:nvGraphicFramePr>
        <p:xfrm>
          <a:off x="5508625" y="4292600"/>
          <a:ext cx="2879725" cy="771525"/>
        </p:xfrm>
        <a:graphic>
          <a:graphicData uri="http://schemas.openxmlformats.org/presentationml/2006/ole">
            <mc:AlternateContent xmlns:mc="http://schemas.openxmlformats.org/markup-compatibility/2006">
              <mc:Choice xmlns:v="urn:schemas-microsoft-com:vml" Requires="v">
                <p:oleObj spid="_x0000_s10948" name="Equation" r:id="rId15" imgW="2197100" imgH="596900" progId="">
                  <p:embed/>
                </p:oleObj>
              </mc:Choice>
              <mc:Fallback>
                <p:oleObj name="Equation" r:id="rId15" imgW="2197100" imgH="596900" progId="">
                  <p:embed/>
                  <p:pic>
                    <p:nvPicPr>
                      <p:cNvPr id="0"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08625" y="4292600"/>
                        <a:ext cx="2879725" cy="771525"/>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64" name="Rectangle 5"/>
          <p:cNvSpPr>
            <a:spLocks noChangeArrowheads="1"/>
          </p:cNvSpPr>
          <p:nvPr/>
        </p:nvSpPr>
        <p:spPr bwMode="auto">
          <a:xfrm>
            <a:off x="-18854" y="-21483"/>
            <a:ext cx="3594101"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FF3300"/>
                </a:solidFill>
                <a:latin typeface="Times New Roman" panose="02020603050405020304" pitchFamily="18" charset="0"/>
                <a:ea typeface="+mj-ea"/>
                <a:cs typeface="Times New Roman" panose="02020603050405020304" pitchFamily="18" charset="0"/>
              </a:rPr>
              <a:t>§4</a:t>
            </a:r>
            <a:r>
              <a:rPr lang="en-US" altLang="zh-CN" sz="2800" dirty="0" smtClean="0">
                <a:solidFill>
                  <a:srgbClr val="FF3300"/>
                </a:solidFill>
                <a:latin typeface="Times New Roman" panose="02020603050405020304" pitchFamily="18" charset="0"/>
                <a:ea typeface="+mj-ea"/>
                <a:cs typeface="Times New Roman" panose="02020603050405020304" pitchFamily="18" charset="0"/>
              </a:rPr>
              <a:t>.3 </a:t>
            </a:r>
            <a:r>
              <a:rPr lang="zh-CN" altLang="en-US" sz="2800" dirty="0" smtClean="0">
                <a:solidFill>
                  <a:srgbClr val="FF3300"/>
                </a:solidFill>
                <a:latin typeface="Times New Roman" panose="02020603050405020304" pitchFamily="18" charset="0"/>
                <a:ea typeface="+mj-ea"/>
                <a:cs typeface="Times New Roman" panose="02020603050405020304" pitchFamily="18" charset="0"/>
              </a:rPr>
              <a:t>基础最终沉降量</a:t>
            </a:r>
            <a:endParaRPr lang="zh-CN" altLang="en-US" sz="2800" dirty="0">
              <a:solidFill>
                <a:srgbClr val="FF3300"/>
              </a:solidFill>
              <a:latin typeface="Times New Roman" panose="02020603050405020304" pitchFamily="18" charset="0"/>
              <a:ea typeface="+mj-ea"/>
              <a:cs typeface="Times New Roman" panose="02020603050405020304" pitchFamily="18" charset="0"/>
            </a:endParaRPr>
          </a:p>
        </p:txBody>
      </p:sp>
      <p:sp>
        <p:nvSpPr>
          <p:cNvPr id="10265" name="Rectangle 46"/>
          <p:cNvSpPr>
            <a:spLocks noChangeArrowheads="1"/>
          </p:cNvSpPr>
          <p:nvPr/>
        </p:nvSpPr>
        <p:spPr bwMode="auto">
          <a:xfrm>
            <a:off x="3594101" y="-13655"/>
            <a:ext cx="3970338" cy="461665"/>
          </a:xfrm>
          <a:prstGeom prst="rect">
            <a:avLst/>
          </a:prstGeom>
          <a:solidFill>
            <a:srgbClr val="FFC000"/>
          </a:solidFill>
          <a:ln>
            <a:noFill/>
          </a:ln>
        </p:spPr>
        <p:txBody>
          <a:bodyPr wrap="square" lIns="0" rIns="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smtClean="0"/>
              <a:t>分层总和法计算最终</a:t>
            </a:r>
            <a:r>
              <a:rPr lang="zh-CN" altLang="en-US" sz="2400" dirty="0"/>
              <a:t>沉降量</a:t>
            </a:r>
            <a:endParaRPr lang="zh-CN" altLang="en-US" sz="2400" dirty="0"/>
          </a:p>
        </p:txBody>
      </p:sp>
      <p:sp>
        <p:nvSpPr>
          <p:cNvPr id="77" name="左大括号 76"/>
          <p:cNvSpPr/>
          <p:nvPr/>
        </p:nvSpPr>
        <p:spPr>
          <a:xfrm>
            <a:off x="5795963" y="5373688"/>
            <a:ext cx="360362" cy="792162"/>
          </a:xfrm>
          <a:prstGeom prst="leftBrac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0267" name="TextBox 77"/>
          <p:cNvSpPr txBox="1">
            <a:spLocks noChangeArrowheads="1"/>
          </p:cNvSpPr>
          <p:nvPr/>
        </p:nvSpPr>
        <p:spPr bwMode="auto">
          <a:xfrm>
            <a:off x="5064125" y="5300663"/>
            <a:ext cx="8032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rgbClr val="800000"/>
                </a:solidFill>
                <a:latin typeface="黑体" panose="02010609060101010101" pitchFamily="49" charset="-122"/>
                <a:ea typeface="黑体" panose="02010609060101010101" pitchFamily="49" charset="-122"/>
              </a:rPr>
              <a:t>实施</a:t>
            </a:r>
            <a:endParaRPr lang="en-US" altLang="zh-CN" sz="2400">
              <a:solidFill>
                <a:srgbClr val="800000"/>
              </a:solidFill>
              <a:latin typeface="黑体" panose="02010609060101010101" pitchFamily="49" charset="-122"/>
              <a:ea typeface="黑体" panose="02010609060101010101" pitchFamily="49" charset="-122"/>
            </a:endParaRPr>
          </a:p>
          <a:p>
            <a:pPr eaLnBrk="1" hangingPunct="1"/>
            <a:r>
              <a:rPr lang="zh-CN" altLang="en-US" sz="2400">
                <a:solidFill>
                  <a:srgbClr val="800000"/>
                </a:solidFill>
                <a:latin typeface="黑体" panose="02010609060101010101" pitchFamily="49" charset="-122"/>
                <a:ea typeface="黑体" panose="02010609060101010101" pitchFamily="49" charset="-122"/>
              </a:rPr>
              <a:t>方法</a:t>
            </a:r>
            <a:endParaRPr lang="zh-CN" altLang="en-US" sz="2400">
              <a:solidFill>
                <a:srgbClr val="800000"/>
              </a:solidFill>
              <a:latin typeface="黑体" panose="02010609060101010101" pitchFamily="49" charset="-122"/>
              <a:ea typeface="黑体" panose="02010609060101010101" pitchFamily="49" charset="-122"/>
            </a:endParaRPr>
          </a:p>
        </p:txBody>
      </p:sp>
      <p:grpSp>
        <p:nvGrpSpPr>
          <p:cNvPr id="10268" name="组合 83"/>
          <p:cNvGrpSpPr/>
          <p:nvPr/>
        </p:nvGrpSpPr>
        <p:grpSpPr bwMode="auto">
          <a:xfrm>
            <a:off x="457200" y="1435100"/>
            <a:ext cx="4538663" cy="2678113"/>
            <a:chOff x="457200" y="1435100"/>
            <a:chExt cx="4538663" cy="2678113"/>
          </a:xfrm>
        </p:grpSpPr>
        <p:sp>
          <p:nvSpPr>
            <p:cNvPr id="10277" name="Rectangle 1103" descr="小纸屑"/>
            <p:cNvSpPr>
              <a:spLocks noChangeArrowheads="1"/>
            </p:cNvSpPr>
            <p:nvPr/>
          </p:nvSpPr>
          <p:spPr bwMode="auto">
            <a:xfrm>
              <a:off x="1282700" y="1939925"/>
              <a:ext cx="3095625" cy="1582738"/>
            </a:xfrm>
            <a:prstGeom prst="rect">
              <a:avLst/>
            </a:prstGeom>
            <a:pattFill prst="smConfetti">
              <a:fgClr>
                <a:schemeClr val="bg1"/>
              </a:fgClr>
              <a:bgClr>
                <a:schemeClr val="accent2"/>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latin typeface="宋体" panose="02010600030101010101" pitchFamily="2" charset="-122"/>
              </a:endParaRPr>
            </a:p>
          </p:txBody>
        </p:sp>
        <p:sp>
          <p:nvSpPr>
            <p:cNvPr id="10278" name="Rectangle 1090"/>
            <p:cNvSpPr>
              <a:spLocks noChangeArrowheads="1"/>
            </p:cNvSpPr>
            <p:nvPr/>
          </p:nvSpPr>
          <p:spPr bwMode="auto">
            <a:xfrm>
              <a:off x="2195513" y="3716338"/>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prstDash val="sysDot"/>
                  <a:miter lim="800000"/>
                  <a:headEnd/>
                  <a:tailEnd/>
                </a14:hiddenLine>
              </a:ext>
            </a:extLst>
          </p:spPr>
          <p:txBody>
            <a:bodyPr lIns="90000" tIns="46800" rIns="90000" bIns="4680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b="0">
                  <a:latin typeface="Times New Roman" panose="02020603050405020304" pitchFamily="18" charset="0"/>
                  <a:ea typeface="黑体" panose="02010609060101010101" pitchFamily="49" charset="-122"/>
                </a:rPr>
                <a:t>侧限条件</a:t>
              </a:r>
              <a:endParaRPr lang="zh-CN" altLang="en-US" b="0">
                <a:latin typeface="Times New Roman" panose="02020603050405020304" pitchFamily="18" charset="0"/>
                <a:ea typeface="黑体" panose="02010609060101010101" pitchFamily="49" charset="-122"/>
              </a:endParaRPr>
            </a:p>
          </p:txBody>
        </p:sp>
        <p:sp>
          <p:nvSpPr>
            <p:cNvPr id="10279" name="Rectangle 1102" descr="深色上对角线"/>
            <p:cNvSpPr>
              <a:spLocks noChangeAspect="1" noChangeArrowheads="1"/>
            </p:cNvSpPr>
            <p:nvPr/>
          </p:nvSpPr>
          <p:spPr bwMode="auto">
            <a:xfrm>
              <a:off x="1271588" y="3524250"/>
              <a:ext cx="3116262" cy="142875"/>
            </a:xfrm>
            <a:prstGeom prst="rect">
              <a:avLst/>
            </a:prstGeom>
            <a:pattFill prst="dkUpDiag">
              <a:fgClr>
                <a:srgbClr val="666633"/>
              </a:fgClr>
              <a:bgClr>
                <a:schemeClr va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280" name="Rectangle 1104" descr="浅色横线"/>
            <p:cNvSpPr>
              <a:spLocks noChangeAspect="1" noChangeArrowheads="1"/>
            </p:cNvSpPr>
            <p:nvPr/>
          </p:nvSpPr>
          <p:spPr bwMode="auto">
            <a:xfrm>
              <a:off x="2987675" y="1939925"/>
              <a:ext cx="576263" cy="1577975"/>
            </a:xfrm>
            <a:prstGeom prst="rect">
              <a:avLst/>
            </a:prstGeom>
            <a:pattFill prst="ltHorz">
              <a:fgClr>
                <a:srgbClr val="FF0000"/>
              </a:fgClr>
              <a:bgClr>
                <a:schemeClr val="bg1"/>
              </a:bgClr>
            </a:pattFill>
            <a:ln w="9525">
              <a:solidFill>
                <a:srgbClr val="FF0000"/>
              </a:solidFill>
              <a:miter lim="800000"/>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666633"/>
                </a:solidFill>
              </a:endParaRPr>
            </a:p>
          </p:txBody>
        </p:sp>
        <p:sp>
          <p:nvSpPr>
            <p:cNvPr id="10281" name="Text Box 1105"/>
            <p:cNvSpPr txBox="1">
              <a:spLocks noChangeArrowheads="1"/>
            </p:cNvSpPr>
            <p:nvPr/>
          </p:nvSpPr>
          <p:spPr bwMode="auto">
            <a:xfrm>
              <a:off x="3563938" y="2514600"/>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l-GR" altLang="zh-CN" sz="2400">
                  <a:solidFill>
                    <a:schemeClr val="bg1"/>
                  </a:solidFill>
                  <a:latin typeface="Times New Roman" panose="02020603050405020304" pitchFamily="18" charset="0"/>
                </a:rPr>
                <a:t>σ</a:t>
              </a:r>
              <a:r>
                <a:rPr lang="en-US" altLang="zh-CN" sz="2400" baseline="-25000">
                  <a:solidFill>
                    <a:schemeClr val="bg1"/>
                  </a:solidFill>
                  <a:latin typeface="Times New Roman" panose="02020603050405020304" pitchFamily="18" charset="0"/>
                </a:rPr>
                <a:t>z</a:t>
              </a:r>
              <a:r>
                <a:rPr lang="en-US" altLang="zh-CN" sz="2400">
                  <a:solidFill>
                    <a:schemeClr val="bg1"/>
                  </a:solidFill>
                  <a:latin typeface="Times New Roman" panose="02020603050405020304" pitchFamily="18" charset="0"/>
                </a:rPr>
                <a:t>=p</a:t>
              </a:r>
              <a:endParaRPr lang="en-US" altLang="zh-CN" sz="2400">
                <a:solidFill>
                  <a:schemeClr val="bg1"/>
                </a:solidFill>
                <a:latin typeface="Times New Roman" panose="02020603050405020304" pitchFamily="18" charset="0"/>
              </a:endParaRPr>
            </a:p>
          </p:txBody>
        </p:sp>
        <p:sp>
          <p:nvSpPr>
            <p:cNvPr id="10282" name="Rectangle 1106"/>
            <p:cNvSpPr>
              <a:spLocks noChangeArrowheads="1"/>
            </p:cNvSpPr>
            <p:nvPr/>
          </p:nvSpPr>
          <p:spPr bwMode="auto">
            <a:xfrm>
              <a:off x="4427538" y="14351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med" len="lg"/>
                  <a:tailEnd type="none" w="med" len="lg"/>
                </a14:hiddenLine>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a:t>p</a:t>
              </a:r>
              <a:endParaRPr lang="zh-CN" altLang="en-US"/>
            </a:p>
          </p:txBody>
        </p:sp>
        <p:grpSp>
          <p:nvGrpSpPr>
            <p:cNvPr id="10283" name="Group 1118"/>
            <p:cNvGrpSpPr/>
            <p:nvPr/>
          </p:nvGrpSpPr>
          <p:grpSpPr bwMode="auto">
            <a:xfrm>
              <a:off x="1331913" y="1651000"/>
              <a:ext cx="3013075" cy="261938"/>
              <a:chOff x="1474" y="2432"/>
              <a:chExt cx="1898" cy="165"/>
            </a:xfrm>
          </p:grpSpPr>
          <p:sp>
            <p:nvSpPr>
              <p:cNvPr id="10304" name="Line 1092"/>
              <p:cNvSpPr>
                <a:spLocks noChangeShapeType="1"/>
              </p:cNvSpPr>
              <p:nvPr/>
            </p:nvSpPr>
            <p:spPr bwMode="auto">
              <a:xfrm>
                <a:off x="1474" y="2432"/>
                <a:ext cx="0" cy="165"/>
              </a:xfrm>
              <a:prstGeom prst="line">
                <a:avLst/>
              </a:prstGeom>
              <a:noFill/>
              <a:ln w="38100">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0305" name="Line 1093"/>
              <p:cNvSpPr>
                <a:spLocks noChangeShapeType="1"/>
              </p:cNvSpPr>
              <p:nvPr/>
            </p:nvSpPr>
            <p:spPr bwMode="auto">
              <a:xfrm>
                <a:off x="1593" y="2432"/>
                <a:ext cx="0" cy="165"/>
              </a:xfrm>
              <a:prstGeom prst="line">
                <a:avLst/>
              </a:prstGeom>
              <a:noFill/>
              <a:ln w="38100">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0306" name="Line 1094"/>
              <p:cNvSpPr>
                <a:spLocks noChangeShapeType="1"/>
              </p:cNvSpPr>
              <p:nvPr/>
            </p:nvSpPr>
            <p:spPr bwMode="auto">
              <a:xfrm>
                <a:off x="1712" y="2432"/>
                <a:ext cx="0" cy="165"/>
              </a:xfrm>
              <a:prstGeom prst="line">
                <a:avLst/>
              </a:prstGeom>
              <a:noFill/>
              <a:ln w="38100">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0307" name="Line 1095"/>
              <p:cNvSpPr>
                <a:spLocks noChangeShapeType="1"/>
              </p:cNvSpPr>
              <p:nvPr/>
            </p:nvSpPr>
            <p:spPr bwMode="auto">
              <a:xfrm>
                <a:off x="1830" y="2432"/>
                <a:ext cx="0" cy="165"/>
              </a:xfrm>
              <a:prstGeom prst="line">
                <a:avLst/>
              </a:prstGeom>
              <a:noFill/>
              <a:ln w="38100">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0308" name="Line 1096"/>
              <p:cNvSpPr>
                <a:spLocks noChangeShapeType="1"/>
              </p:cNvSpPr>
              <p:nvPr/>
            </p:nvSpPr>
            <p:spPr bwMode="auto">
              <a:xfrm>
                <a:off x="1949" y="2432"/>
                <a:ext cx="0" cy="165"/>
              </a:xfrm>
              <a:prstGeom prst="line">
                <a:avLst/>
              </a:prstGeom>
              <a:noFill/>
              <a:ln w="38100">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0309" name="Line 1097"/>
              <p:cNvSpPr>
                <a:spLocks noChangeShapeType="1"/>
              </p:cNvSpPr>
              <p:nvPr/>
            </p:nvSpPr>
            <p:spPr bwMode="auto">
              <a:xfrm>
                <a:off x="2066" y="2432"/>
                <a:ext cx="0" cy="165"/>
              </a:xfrm>
              <a:prstGeom prst="line">
                <a:avLst/>
              </a:prstGeom>
              <a:noFill/>
              <a:ln w="38100">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0310" name="Line 1098"/>
              <p:cNvSpPr>
                <a:spLocks noChangeShapeType="1"/>
              </p:cNvSpPr>
              <p:nvPr/>
            </p:nvSpPr>
            <p:spPr bwMode="auto">
              <a:xfrm>
                <a:off x="2185" y="2432"/>
                <a:ext cx="0" cy="165"/>
              </a:xfrm>
              <a:prstGeom prst="line">
                <a:avLst/>
              </a:prstGeom>
              <a:noFill/>
              <a:ln w="38100">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0311" name="Line 1099"/>
              <p:cNvSpPr>
                <a:spLocks noChangeShapeType="1"/>
              </p:cNvSpPr>
              <p:nvPr/>
            </p:nvSpPr>
            <p:spPr bwMode="auto">
              <a:xfrm>
                <a:off x="2304" y="2432"/>
                <a:ext cx="0" cy="165"/>
              </a:xfrm>
              <a:prstGeom prst="line">
                <a:avLst/>
              </a:prstGeom>
              <a:noFill/>
              <a:ln w="38100">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0312" name="Line 1100"/>
              <p:cNvSpPr>
                <a:spLocks noChangeShapeType="1"/>
              </p:cNvSpPr>
              <p:nvPr/>
            </p:nvSpPr>
            <p:spPr bwMode="auto">
              <a:xfrm>
                <a:off x="2422" y="2432"/>
                <a:ext cx="0" cy="165"/>
              </a:xfrm>
              <a:prstGeom prst="line">
                <a:avLst/>
              </a:prstGeom>
              <a:noFill/>
              <a:ln w="38100">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0313" name="Line 1101"/>
              <p:cNvSpPr>
                <a:spLocks noChangeShapeType="1"/>
              </p:cNvSpPr>
              <p:nvPr/>
            </p:nvSpPr>
            <p:spPr bwMode="auto">
              <a:xfrm>
                <a:off x="2541" y="2432"/>
                <a:ext cx="0" cy="165"/>
              </a:xfrm>
              <a:prstGeom prst="line">
                <a:avLst/>
              </a:prstGeom>
              <a:noFill/>
              <a:ln w="38100">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0314" name="Line 1108"/>
              <p:cNvSpPr>
                <a:spLocks noChangeShapeType="1"/>
              </p:cNvSpPr>
              <p:nvPr/>
            </p:nvSpPr>
            <p:spPr bwMode="auto">
              <a:xfrm>
                <a:off x="2661" y="2432"/>
                <a:ext cx="0" cy="165"/>
              </a:xfrm>
              <a:prstGeom prst="line">
                <a:avLst/>
              </a:prstGeom>
              <a:noFill/>
              <a:ln w="38100">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0315" name="Line 1109"/>
              <p:cNvSpPr>
                <a:spLocks noChangeShapeType="1"/>
              </p:cNvSpPr>
              <p:nvPr/>
            </p:nvSpPr>
            <p:spPr bwMode="auto">
              <a:xfrm>
                <a:off x="2780" y="2432"/>
                <a:ext cx="0" cy="165"/>
              </a:xfrm>
              <a:prstGeom prst="line">
                <a:avLst/>
              </a:prstGeom>
              <a:noFill/>
              <a:ln w="38100">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0316" name="Line 1110"/>
              <p:cNvSpPr>
                <a:spLocks noChangeShapeType="1"/>
              </p:cNvSpPr>
              <p:nvPr/>
            </p:nvSpPr>
            <p:spPr bwMode="auto">
              <a:xfrm>
                <a:off x="2899" y="2432"/>
                <a:ext cx="0" cy="165"/>
              </a:xfrm>
              <a:prstGeom prst="line">
                <a:avLst/>
              </a:prstGeom>
              <a:noFill/>
              <a:ln w="38100">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0317" name="Line 1111"/>
              <p:cNvSpPr>
                <a:spLocks noChangeShapeType="1"/>
              </p:cNvSpPr>
              <p:nvPr/>
            </p:nvSpPr>
            <p:spPr bwMode="auto">
              <a:xfrm>
                <a:off x="3017" y="2432"/>
                <a:ext cx="0" cy="165"/>
              </a:xfrm>
              <a:prstGeom prst="line">
                <a:avLst/>
              </a:prstGeom>
              <a:noFill/>
              <a:ln w="38100">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0318" name="Line 1112"/>
              <p:cNvSpPr>
                <a:spLocks noChangeShapeType="1"/>
              </p:cNvSpPr>
              <p:nvPr/>
            </p:nvSpPr>
            <p:spPr bwMode="auto">
              <a:xfrm>
                <a:off x="3136" y="2432"/>
                <a:ext cx="0" cy="165"/>
              </a:xfrm>
              <a:prstGeom prst="line">
                <a:avLst/>
              </a:prstGeom>
              <a:noFill/>
              <a:ln w="38100">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0319" name="Line 1113"/>
              <p:cNvSpPr>
                <a:spLocks noChangeShapeType="1"/>
              </p:cNvSpPr>
              <p:nvPr/>
            </p:nvSpPr>
            <p:spPr bwMode="auto">
              <a:xfrm>
                <a:off x="3253" y="2432"/>
                <a:ext cx="0" cy="165"/>
              </a:xfrm>
              <a:prstGeom prst="line">
                <a:avLst/>
              </a:prstGeom>
              <a:noFill/>
              <a:ln w="38100">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0320" name="Line 1114"/>
              <p:cNvSpPr>
                <a:spLocks noChangeShapeType="1"/>
              </p:cNvSpPr>
              <p:nvPr/>
            </p:nvSpPr>
            <p:spPr bwMode="auto">
              <a:xfrm>
                <a:off x="3372" y="2432"/>
                <a:ext cx="0" cy="165"/>
              </a:xfrm>
              <a:prstGeom prst="line">
                <a:avLst/>
              </a:prstGeom>
              <a:noFill/>
              <a:ln w="38100">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grpSp>
        <p:sp>
          <p:nvSpPr>
            <p:cNvPr id="10284" name="AutoShape 1119" descr="浅色横线"/>
            <p:cNvSpPr>
              <a:spLocks noChangeArrowheads="1"/>
            </p:cNvSpPr>
            <p:nvPr/>
          </p:nvSpPr>
          <p:spPr bwMode="auto">
            <a:xfrm flipH="1">
              <a:off x="2124075" y="1939925"/>
              <a:ext cx="855663" cy="1584325"/>
            </a:xfrm>
            <a:prstGeom prst="rtTriangle">
              <a:avLst/>
            </a:prstGeom>
            <a:pattFill prst="ltHorz">
              <a:fgClr>
                <a:srgbClr val="009900"/>
              </a:fgClr>
              <a:bgClr>
                <a:schemeClr val="bg1"/>
              </a:bgClr>
            </a:pattFill>
            <a:ln w="25400">
              <a:solidFill>
                <a:srgbClr val="339966"/>
              </a:solidFill>
              <a:miter lim="800000"/>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nvGrpSpPr>
            <p:cNvPr id="10285" name="Group 1250"/>
            <p:cNvGrpSpPr/>
            <p:nvPr/>
          </p:nvGrpSpPr>
          <p:grpSpPr bwMode="auto">
            <a:xfrm>
              <a:off x="4500563" y="1939925"/>
              <a:ext cx="495300" cy="1584325"/>
              <a:chOff x="2835" y="1222"/>
              <a:chExt cx="312" cy="998"/>
            </a:xfrm>
          </p:grpSpPr>
          <p:sp>
            <p:nvSpPr>
              <p:cNvPr id="10300" name="Text Box 1062"/>
              <p:cNvSpPr txBox="1">
                <a:spLocks noChangeArrowheads="1"/>
              </p:cNvSpPr>
              <p:nvPr/>
            </p:nvSpPr>
            <p:spPr bwMode="auto">
              <a:xfrm>
                <a:off x="2925" y="1630"/>
                <a:ext cx="2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rgbClr val="A50021"/>
                    </a:solidFill>
                    <a:latin typeface="Times New Roman" panose="02020603050405020304" pitchFamily="18" charset="0"/>
                  </a:rPr>
                  <a:t>H</a:t>
                </a:r>
                <a:endParaRPr lang="en-US" altLang="zh-CN" baseline="-25000">
                  <a:solidFill>
                    <a:srgbClr val="A50021"/>
                  </a:solidFill>
                  <a:latin typeface="Times New Roman" panose="02020603050405020304" pitchFamily="18" charset="0"/>
                </a:endParaRPr>
              </a:p>
            </p:txBody>
          </p:sp>
          <p:sp>
            <p:nvSpPr>
              <p:cNvPr id="10301" name="Line 1063"/>
              <p:cNvSpPr>
                <a:spLocks noChangeShapeType="1"/>
              </p:cNvSpPr>
              <p:nvPr/>
            </p:nvSpPr>
            <p:spPr bwMode="auto">
              <a:xfrm>
                <a:off x="2835" y="2220"/>
                <a:ext cx="125" cy="0"/>
              </a:xfrm>
              <a:prstGeom prst="line">
                <a:avLst/>
              </a:prstGeom>
              <a:noFill/>
              <a:ln w="19050">
                <a:solidFill>
                  <a:srgbClr val="000000"/>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0302" name="Line 1064"/>
              <p:cNvSpPr>
                <a:spLocks noChangeShapeType="1"/>
              </p:cNvSpPr>
              <p:nvPr/>
            </p:nvSpPr>
            <p:spPr bwMode="auto">
              <a:xfrm>
                <a:off x="2835" y="1222"/>
                <a:ext cx="125" cy="0"/>
              </a:xfrm>
              <a:prstGeom prst="line">
                <a:avLst/>
              </a:prstGeom>
              <a:noFill/>
              <a:ln w="19050">
                <a:solidFill>
                  <a:srgbClr val="000000"/>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0303" name="Line 1120"/>
              <p:cNvSpPr>
                <a:spLocks noChangeShapeType="1"/>
              </p:cNvSpPr>
              <p:nvPr/>
            </p:nvSpPr>
            <p:spPr bwMode="auto">
              <a:xfrm>
                <a:off x="2918" y="1222"/>
                <a:ext cx="0" cy="998"/>
              </a:xfrm>
              <a:prstGeom prst="line">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grpSp>
        <p:grpSp>
          <p:nvGrpSpPr>
            <p:cNvPr id="10286" name="Group 1251"/>
            <p:cNvGrpSpPr/>
            <p:nvPr/>
          </p:nvGrpSpPr>
          <p:grpSpPr bwMode="auto">
            <a:xfrm>
              <a:off x="457200" y="1939925"/>
              <a:ext cx="768350" cy="1584325"/>
              <a:chOff x="288" y="1222"/>
              <a:chExt cx="484" cy="998"/>
            </a:xfrm>
          </p:grpSpPr>
          <p:sp>
            <p:nvSpPr>
              <p:cNvPr id="10293" name="Line 1121"/>
              <p:cNvSpPr>
                <a:spLocks noChangeShapeType="1"/>
              </p:cNvSpPr>
              <p:nvPr/>
            </p:nvSpPr>
            <p:spPr bwMode="auto">
              <a:xfrm>
                <a:off x="313" y="1728"/>
                <a:ext cx="453" cy="0"/>
              </a:xfrm>
              <a:prstGeom prst="line">
                <a:avLst/>
              </a:prstGeom>
              <a:noFill/>
              <a:ln w="9525">
                <a:solidFill>
                  <a:srgbClr val="FF66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0294" name="Line 1122"/>
              <p:cNvSpPr>
                <a:spLocks noChangeShapeType="1"/>
              </p:cNvSpPr>
              <p:nvPr/>
            </p:nvSpPr>
            <p:spPr bwMode="auto">
              <a:xfrm>
                <a:off x="319" y="2220"/>
                <a:ext cx="453" cy="0"/>
              </a:xfrm>
              <a:prstGeom prst="line">
                <a:avLst/>
              </a:prstGeom>
              <a:noFill/>
              <a:ln w="9525">
                <a:solidFill>
                  <a:srgbClr val="FF66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0295" name="Line 1123"/>
              <p:cNvSpPr>
                <a:spLocks noChangeShapeType="1"/>
              </p:cNvSpPr>
              <p:nvPr/>
            </p:nvSpPr>
            <p:spPr bwMode="auto">
              <a:xfrm>
                <a:off x="319" y="1222"/>
                <a:ext cx="453" cy="0"/>
              </a:xfrm>
              <a:prstGeom prst="line">
                <a:avLst/>
              </a:prstGeom>
              <a:noFill/>
              <a:ln w="9525">
                <a:solidFill>
                  <a:srgbClr val="FF66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0296" name="Line 1124"/>
              <p:cNvSpPr>
                <a:spLocks noChangeShapeType="1"/>
              </p:cNvSpPr>
              <p:nvPr/>
            </p:nvSpPr>
            <p:spPr bwMode="auto">
              <a:xfrm>
                <a:off x="612" y="1222"/>
                <a:ext cx="0" cy="499"/>
              </a:xfrm>
              <a:prstGeom prst="line">
                <a:avLst/>
              </a:prstGeom>
              <a:noFill/>
              <a:ln w="9525">
                <a:solidFill>
                  <a:srgbClr val="FF6600"/>
                </a:solidFill>
                <a:round/>
                <a:headEnd type="arrow" w="med" len="med"/>
                <a:tailEnd type="arrow"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0297" name="Line 1125"/>
              <p:cNvSpPr>
                <a:spLocks noChangeShapeType="1"/>
              </p:cNvSpPr>
              <p:nvPr/>
            </p:nvSpPr>
            <p:spPr bwMode="auto">
              <a:xfrm>
                <a:off x="612" y="1721"/>
                <a:ext cx="0" cy="499"/>
              </a:xfrm>
              <a:prstGeom prst="line">
                <a:avLst/>
              </a:prstGeom>
              <a:noFill/>
              <a:ln w="9525">
                <a:solidFill>
                  <a:srgbClr val="FF6600"/>
                </a:solidFill>
                <a:round/>
                <a:headEnd type="arrow" w="med" len="med"/>
                <a:tailEnd type="arrow"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0298" name="Text Box 1126"/>
              <p:cNvSpPr txBox="1">
                <a:spLocks noChangeArrowheads="1"/>
              </p:cNvSpPr>
              <p:nvPr/>
            </p:nvSpPr>
            <p:spPr bwMode="auto">
              <a:xfrm>
                <a:off x="294" y="1403"/>
                <a:ext cx="31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rgbClr val="A50021"/>
                    </a:solidFill>
                    <a:latin typeface="Times New Roman" panose="02020603050405020304" pitchFamily="18" charset="0"/>
                  </a:rPr>
                  <a:t>H/2</a:t>
                </a:r>
                <a:endParaRPr lang="en-US" altLang="zh-CN" baseline="-25000">
                  <a:solidFill>
                    <a:srgbClr val="A50021"/>
                  </a:solidFill>
                  <a:latin typeface="Times New Roman" panose="02020603050405020304" pitchFamily="18" charset="0"/>
                </a:endParaRPr>
              </a:p>
            </p:txBody>
          </p:sp>
          <p:sp>
            <p:nvSpPr>
              <p:cNvPr id="10299" name="Text Box 1127"/>
              <p:cNvSpPr txBox="1">
                <a:spLocks noChangeArrowheads="1"/>
              </p:cNvSpPr>
              <p:nvPr/>
            </p:nvSpPr>
            <p:spPr bwMode="auto">
              <a:xfrm>
                <a:off x="288" y="1877"/>
                <a:ext cx="31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rgbClr val="A50021"/>
                    </a:solidFill>
                    <a:latin typeface="Times New Roman" panose="02020603050405020304" pitchFamily="18" charset="0"/>
                  </a:rPr>
                  <a:t>H/2</a:t>
                </a:r>
                <a:endParaRPr lang="en-US" altLang="zh-CN" baseline="-25000">
                  <a:solidFill>
                    <a:srgbClr val="A50021"/>
                  </a:solidFill>
                  <a:latin typeface="Times New Roman" panose="02020603050405020304" pitchFamily="18" charset="0"/>
                </a:endParaRPr>
              </a:p>
            </p:txBody>
          </p:sp>
        </p:grpSp>
        <p:sp>
          <p:nvSpPr>
            <p:cNvPr id="10287" name="Text Box 1128"/>
            <p:cNvSpPr txBox="1">
              <a:spLocks noChangeArrowheads="1"/>
            </p:cNvSpPr>
            <p:nvPr/>
          </p:nvSpPr>
          <p:spPr bwMode="auto">
            <a:xfrm>
              <a:off x="3563938" y="2011363"/>
              <a:ext cx="7921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l-GR" altLang="zh-CN" sz="2400">
                  <a:solidFill>
                    <a:schemeClr val="bg1"/>
                  </a:solidFill>
                </a:rPr>
                <a:t>γ</a:t>
              </a:r>
              <a:r>
                <a:rPr lang="en-US" altLang="zh-CN" sz="2400">
                  <a:solidFill>
                    <a:schemeClr val="bg1"/>
                  </a:solidFill>
                </a:rPr>
                <a:t>,e</a:t>
              </a:r>
              <a:r>
                <a:rPr lang="en-US" altLang="zh-CN" sz="2400" baseline="-25000">
                  <a:solidFill>
                    <a:schemeClr val="bg1"/>
                  </a:solidFill>
                </a:rPr>
                <a:t>1</a:t>
              </a:r>
              <a:endParaRPr lang="el-GR" altLang="zh-CN" sz="2400" baseline="-25000">
                <a:solidFill>
                  <a:schemeClr val="bg1"/>
                </a:solidFill>
              </a:endParaRPr>
            </a:p>
          </p:txBody>
        </p:sp>
        <p:sp>
          <p:nvSpPr>
            <p:cNvPr id="10288" name="Line 1130"/>
            <p:cNvSpPr>
              <a:spLocks noChangeShapeType="1"/>
            </p:cNvSpPr>
            <p:nvPr/>
          </p:nvSpPr>
          <p:spPr bwMode="auto">
            <a:xfrm>
              <a:off x="2549525" y="2744788"/>
              <a:ext cx="431800" cy="0"/>
            </a:xfrm>
            <a:prstGeom prst="line">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0289" name="Line 1131"/>
            <p:cNvSpPr>
              <a:spLocks noChangeShapeType="1"/>
            </p:cNvSpPr>
            <p:nvPr/>
          </p:nvSpPr>
          <p:spPr bwMode="auto">
            <a:xfrm>
              <a:off x="2987675" y="2744788"/>
              <a:ext cx="576263" cy="0"/>
            </a:xfrm>
            <a:prstGeom prst="line">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0290" name="AutoShape 1132"/>
            <p:cNvSpPr>
              <a:spLocks noChangeArrowheads="1"/>
            </p:cNvSpPr>
            <p:nvPr/>
          </p:nvSpPr>
          <p:spPr bwMode="auto">
            <a:xfrm flipV="1">
              <a:off x="2484438" y="2371725"/>
              <a:ext cx="358775" cy="28733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8851 h 21600"/>
                <a:gd name="T20" fmla="*/ 18738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46" y="0"/>
                  </a:moveTo>
                  <a:lnTo>
                    <a:pt x="13491" y="5847"/>
                  </a:lnTo>
                  <a:lnTo>
                    <a:pt x="16353" y="5847"/>
                  </a:lnTo>
                  <a:lnTo>
                    <a:pt x="16353" y="18851"/>
                  </a:lnTo>
                  <a:lnTo>
                    <a:pt x="0" y="18851"/>
                  </a:lnTo>
                  <a:lnTo>
                    <a:pt x="0" y="21600"/>
                  </a:lnTo>
                  <a:lnTo>
                    <a:pt x="18738" y="21600"/>
                  </a:lnTo>
                  <a:lnTo>
                    <a:pt x="18738" y="5847"/>
                  </a:lnTo>
                  <a:lnTo>
                    <a:pt x="21600" y="5847"/>
                  </a:lnTo>
                  <a:close/>
                </a:path>
              </a:pathLst>
            </a:custGeom>
            <a:solidFill>
              <a:srgbClr val="FF66FF"/>
            </a:solidFill>
            <a:ln w="9525" algn="ctr">
              <a:solidFill>
                <a:srgbClr val="FF6600"/>
              </a:solidFill>
              <a:miter lim="800000"/>
            </a:ln>
          </p:spPr>
          <p:txBody>
            <a:bodyPr anchor="ct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291" name="TextBox 78"/>
            <p:cNvSpPr txBox="1">
              <a:spLocks noChangeArrowheads="1"/>
            </p:cNvSpPr>
            <p:nvPr/>
          </p:nvSpPr>
          <p:spPr bwMode="auto">
            <a:xfrm>
              <a:off x="1692275" y="3068638"/>
              <a:ext cx="484188"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2400">
                  <a:sym typeface="Symbol" panose="05050102010706020507" pitchFamily="18" charset="2"/>
                </a:rPr>
                <a:t></a:t>
              </a:r>
              <a:r>
                <a:rPr lang="en-US" altLang="zh-CN" sz="2400" baseline="-25000">
                  <a:sym typeface="Symbol" panose="05050102010706020507" pitchFamily="18" charset="2"/>
                </a:rPr>
                <a:t>c</a:t>
              </a:r>
              <a:endParaRPr lang="zh-CN" altLang="en-US" sz="2400" baseline="-25000"/>
            </a:p>
          </p:txBody>
        </p:sp>
        <p:sp>
          <p:nvSpPr>
            <p:cNvPr id="10292" name="TextBox 79"/>
            <p:cNvSpPr txBox="1">
              <a:spLocks noChangeArrowheads="1"/>
            </p:cNvSpPr>
            <p:nvPr/>
          </p:nvSpPr>
          <p:spPr bwMode="auto">
            <a:xfrm>
              <a:off x="3563938" y="3068638"/>
              <a:ext cx="47307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2400">
                  <a:sym typeface="Symbol" panose="05050102010706020507" pitchFamily="18" charset="2"/>
                </a:rPr>
                <a:t></a:t>
              </a:r>
              <a:r>
                <a:rPr lang="en-US" altLang="zh-CN" sz="2400" baseline="-25000">
                  <a:sym typeface="Symbol" panose="05050102010706020507" pitchFamily="18" charset="2"/>
                </a:rPr>
                <a:t>z</a:t>
              </a:r>
              <a:endParaRPr lang="zh-CN" altLang="en-US" sz="2400" baseline="-25000"/>
            </a:p>
          </p:txBody>
        </p:sp>
        <p:graphicFrame>
          <p:nvGraphicFramePr>
            <p:cNvPr id="10250" name="Object 77"/>
            <p:cNvGraphicFramePr>
              <a:graphicFrameLocks noChangeAspect="1"/>
            </p:cNvGraphicFramePr>
            <p:nvPr/>
          </p:nvGraphicFramePr>
          <p:xfrm>
            <a:off x="2282825" y="2816225"/>
            <a:ext cx="114300" cy="215900"/>
          </p:xfrm>
          <a:graphic>
            <a:graphicData uri="http://schemas.openxmlformats.org/presentationml/2006/ole">
              <mc:AlternateContent xmlns:mc="http://schemas.openxmlformats.org/markup-compatibility/2006">
                <mc:Choice xmlns:v="urn:schemas-microsoft-com:vml" Requires="v">
                  <p:oleObj spid="_x0000_s10949" name="公式" r:id="rId17" imgW="114300" imgH="215900" progId="Equation.3">
                    <p:embed/>
                  </p:oleObj>
                </mc:Choice>
                <mc:Fallback>
                  <p:oleObj name="公式" r:id="rId17" imgW="114300" imgH="215900" progId="Equation.3">
                    <p:embed/>
                    <p:pic>
                      <p:nvPicPr>
                        <p:cNvPr id="0" name="Object 7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82825" y="2816225"/>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51" name="Object 78"/>
            <p:cNvGraphicFramePr>
              <a:graphicFrameLocks noChangeAspect="1"/>
            </p:cNvGraphicFramePr>
            <p:nvPr/>
          </p:nvGraphicFramePr>
          <p:xfrm>
            <a:off x="1476375" y="2060575"/>
            <a:ext cx="947738" cy="668338"/>
          </p:xfrm>
          <a:graphic>
            <a:graphicData uri="http://schemas.openxmlformats.org/presentationml/2006/ole">
              <mc:AlternateContent xmlns:mc="http://schemas.openxmlformats.org/markup-compatibility/2006">
                <mc:Choice xmlns:v="urn:schemas-microsoft-com:vml" Requires="v">
                  <p:oleObj spid="_x0000_s10950" name="公式" r:id="rId19" imgW="558800" imgH="393700" progId="Equation.3">
                    <p:embed/>
                  </p:oleObj>
                </mc:Choice>
                <mc:Fallback>
                  <p:oleObj name="公式" r:id="rId19" imgW="558800" imgH="393700" progId="Equation.3">
                    <p:embed/>
                    <p:pic>
                      <p:nvPicPr>
                        <p:cNvPr id="0" name="Object 7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76375" y="2060575"/>
                          <a:ext cx="947738" cy="6683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0269" name="组合 82"/>
          <p:cNvGrpSpPr/>
          <p:nvPr/>
        </p:nvGrpSpPr>
        <p:grpSpPr bwMode="auto">
          <a:xfrm>
            <a:off x="569912" y="4392605"/>
            <a:ext cx="3959225" cy="1800225"/>
            <a:chOff x="611188" y="4508500"/>
            <a:chExt cx="3959225" cy="1800225"/>
          </a:xfrm>
        </p:grpSpPr>
        <p:sp>
          <p:nvSpPr>
            <p:cNvPr id="10271" name="Rectangle 1048"/>
            <p:cNvSpPr>
              <a:spLocks noChangeArrowheads="1"/>
            </p:cNvSpPr>
            <p:nvPr/>
          </p:nvSpPr>
          <p:spPr bwMode="auto">
            <a:xfrm>
              <a:off x="755650" y="4581525"/>
              <a:ext cx="1154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med" len="lg"/>
                  <a:tailEnd type="none" w="med" len="lg"/>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a:solidFill>
                    <a:srgbClr val="800000"/>
                  </a:solidFill>
                  <a:latin typeface="Times New Roman" panose="02020603050405020304" pitchFamily="18" charset="0"/>
                  <a:ea typeface="黑体" panose="02010609060101010101" pitchFamily="49" charset="-122"/>
                </a:rPr>
                <a:t>压缩前</a:t>
              </a:r>
              <a:endParaRPr lang="zh-CN" altLang="en-US">
                <a:solidFill>
                  <a:srgbClr val="800000"/>
                </a:solidFill>
                <a:latin typeface="Times New Roman" panose="02020603050405020304" pitchFamily="18" charset="0"/>
                <a:ea typeface="黑体" panose="02010609060101010101" pitchFamily="49" charset="-122"/>
              </a:endParaRPr>
            </a:p>
          </p:txBody>
        </p:sp>
        <p:sp>
          <p:nvSpPr>
            <p:cNvPr id="10272" name="Rectangle 1078"/>
            <p:cNvSpPr>
              <a:spLocks noChangeArrowheads="1"/>
            </p:cNvSpPr>
            <p:nvPr/>
          </p:nvSpPr>
          <p:spPr bwMode="auto">
            <a:xfrm>
              <a:off x="3208338" y="4652963"/>
              <a:ext cx="1147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prstDash val="sysDot"/>
                  <a:miter lim="800000"/>
                  <a:headEnd/>
                  <a:tailEnd/>
                </a14:hiddenLine>
              </a:ext>
            </a:extLst>
          </p:spPr>
          <p:txBody>
            <a:bodyPr lIns="90000" tIns="46800" rIns="90000" bIns="4680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800000"/>
                  </a:solidFill>
                  <a:latin typeface="Times New Roman" panose="02020603050405020304" pitchFamily="18" charset="0"/>
                  <a:ea typeface="黑体" panose="02010609060101010101" pitchFamily="49" charset="-122"/>
                </a:rPr>
                <a:t>压缩后</a:t>
              </a:r>
              <a:endParaRPr lang="zh-CN" altLang="en-US">
                <a:solidFill>
                  <a:srgbClr val="800000"/>
                </a:solidFill>
                <a:latin typeface="Times New Roman" panose="02020603050405020304" pitchFamily="18" charset="0"/>
                <a:ea typeface="黑体" panose="02010609060101010101" pitchFamily="49" charset="-122"/>
              </a:endParaRPr>
            </a:p>
          </p:txBody>
        </p:sp>
        <p:graphicFrame>
          <p:nvGraphicFramePr>
            <p:cNvPr id="795704" name="Object 5"/>
            <p:cNvGraphicFramePr>
              <a:graphicFrameLocks noChangeAspect="1"/>
            </p:cNvGraphicFramePr>
            <p:nvPr/>
          </p:nvGraphicFramePr>
          <p:xfrm>
            <a:off x="1042988" y="5516563"/>
            <a:ext cx="395287" cy="582612"/>
          </p:xfrm>
          <a:graphic>
            <a:graphicData uri="http://schemas.openxmlformats.org/presentationml/2006/ole">
              <mc:AlternateContent xmlns:mc="http://schemas.openxmlformats.org/markup-compatibility/2006">
                <mc:Choice xmlns:v="urn:schemas-microsoft-com:vml" Requires="v">
                  <p:oleObj spid="_x0000_s10951" name="Equation" r:id="rId21" imgW="203200" imgH="304800" progId="">
                    <p:embed/>
                  </p:oleObj>
                </mc:Choice>
                <mc:Fallback>
                  <p:oleObj name="Equation" r:id="rId21" imgW="203200" imgH="304800" progId="">
                    <p:embed/>
                    <p:pic>
                      <p:nvPicPr>
                        <p:cNvPr id="0" name="Object 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42988" y="5516563"/>
                          <a:ext cx="395287" cy="5826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5706" name="Object 7"/>
            <p:cNvGraphicFramePr>
              <a:graphicFrameLocks noChangeAspect="1"/>
            </p:cNvGraphicFramePr>
            <p:nvPr/>
          </p:nvGraphicFramePr>
          <p:xfrm>
            <a:off x="3430588" y="5543550"/>
            <a:ext cx="400050" cy="549275"/>
          </p:xfrm>
          <a:graphic>
            <a:graphicData uri="http://schemas.openxmlformats.org/presentationml/2006/ole">
              <mc:AlternateContent xmlns:mc="http://schemas.openxmlformats.org/markup-compatibility/2006">
                <mc:Choice xmlns:v="urn:schemas-microsoft-com:vml" Requires="v">
                  <p:oleObj spid="_x0000_s10952" name="Equation" r:id="rId23" imgW="215900" imgH="304800" progId="">
                    <p:embed/>
                  </p:oleObj>
                </mc:Choice>
                <mc:Fallback>
                  <p:oleObj name="Equation" r:id="rId23" imgW="215900" imgH="304800" progId="">
                    <p:embed/>
                    <p:pic>
                      <p:nvPicPr>
                        <p:cNvPr id="0" name="Object 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430588" y="5543550"/>
                          <a:ext cx="40005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3" name="AutoShape 1083"/>
            <p:cNvSpPr>
              <a:spLocks noChangeArrowheads="1"/>
            </p:cNvSpPr>
            <p:nvPr/>
          </p:nvSpPr>
          <p:spPr bwMode="auto">
            <a:xfrm>
              <a:off x="2124075" y="5229225"/>
              <a:ext cx="508000" cy="342900"/>
            </a:xfrm>
            <a:prstGeom prst="rightArrow">
              <a:avLst>
                <a:gd name="adj1" fmla="val 50000"/>
                <a:gd name="adj2" fmla="val 37037"/>
              </a:avLst>
            </a:prstGeom>
            <a:solidFill>
              <a:srgbClr val="008000"/>
            </a:solidFill>
            <a:ln w="9525">
              <a:solidFill>
                <a:srgbClr val="008000"/>
              </a:solidFill>
              <a:miter lim="800000"/>
            </a:ln>
          </p:spPr>
          <p:txBody>
            <a:bodyPr lIns="90000" tIns="46800" rIns="90000" bIns="46800" anchor="ct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274" name="AutoShape 1230"/>
            <p:cNvSpPr>
              <a:spLocks noChangeArrowheads="1"/>
            </p:cNvSpPr>
            <p:nvPr/>
          </p:nvSpPr>
          <p:spPr bwMode="auto">
            <a:xfrm>
              <a:off x="611188" y="4508500"/>
              <a:ext cx="1368425" cy="1728788"/>
            </a:xfrm>
            <a:prstGeom prst="roundRect">
              <a:avLst>
                <a:gd name="adj" fmla="val 16667"/>
              </a:avLst>
            </a:prstGeom>
            <a:noFill/>
            <a:ln w="9525" algn="ctr">
              <a:solidFill>
                <a:srgbClr val="008000"/>
              </a:solidFill>
              <a:rou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275" name="AutoShape 1231"/>
            <p:cNvSpPr>
              <a:spLocks noChangeArrowheads="1"/>
            </p:cNvSpPr>
            <p:nvPr/>
          </p:nvSpPr>
          <p:spPr bwMode="auto">
            <a:xfrm>
              <a:off x="2843213" y="4508500"/>
              <a:ext cx="1727200" cy="1800225"/>
            </a:xfrm>
            <a:prstGeom prst="roundRect">
              <a:avLst>
                <a:gd name="adj" fmla="val 16667"/>
              </a:avLst>
            </a:prstGeom>
            <a:noFill/>
            <a:ln w="9525" algn="ctr">
              <a:solidFill>
                <a:srgbClr val="FF0000"/>
              </a:solidFill>
              <a:rou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aphicFrame>
          <p:nvGraphicFramePr>
            <p:cNvPr id="10248" name="Object 80"/>
            <p:cNvGraphicFramePr>
              <a:graphicFrameLocks noChangeAspect="1"/>
            </p:cNvGraphicFramePr>
            <p:nvPr/>
          </p:nvGraphicFramePr>
          <p:xfrm>
            <a:off x="827088" y="5084763"/>
            <a:ext cx="819150" cy="431800"/>
          </p:xfrm>
          <a:graphic>
            <a:graphicData uri="http://schemas.openxmlformats.org/presentationml/2006/ole">
              <mc:AlternateContent xmlns:mc="http://schemas.openxmlformats.org/markup-compatibility/2006">
                <mc:Choice xmlns:v="urn:schemas-microsoft-com:vml" Requires="v">
                  <p:oleObj spid="_x0000_s10953" name="公式" r:id="rId25" imgW="457200" imgH="241300" progId="Equation.3">
                    <p:embed/>
                  </p:oleObj>
                </mc:Choice>
                <mc:Fallback>
                  <p:oleObj name="公式" r:id="rId25" imgW="457200" imgH="241300" progId="Equation.3">
                    <p:embed/>
                    <p:pic>
                      <p:nvPicPr>
                        <p:cNvPr id="0" name="Object 8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27088" y="5084763"/>
                          <a:ext cx="8191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9" name="Object 81"/>
            <p:cNvGraphicFramePr>
              <a:graphicFrameLocks noChangeAspect="1"/>
            </p:cNvGraphicFramePr>
            <p:nvPr/>
          </p:nvGraphicFramePr>
          <p:xfrm>
            <a:off x="3048000" y="5084763"/>
            <a:ext cx="1365250" cy="431800"/>
          </p:xfrm>
          <a:graphic>
            <a:graphicData uri="http://schemas.openxmlformats.org/presentationml/2006/ole">
              <mc:AlternateContent xmlns:mc="http://schemas.openxmlformats.org/markup-compatibility/2006">
                <mc:Choice xmlns:v="urn:schemas-microsoft-com:vml" Requires="v">
                  <p:oleObj spid="_x0000_s10954" name="公式" r:id="rId27" imgW="761365" imgH="241300" progId="Equation.3">
                    <p:embed/>
                  </p:oleObj>
                </mc:Choice>
                <mc:Fallback>
                  <p:oleObj name="公式" r:id="rId27" imgW="761365" imgH="241300" progId="Equation.3">
                    <p:embed/>
                    <p:pic>
                      <p:nvPicPr>
                        <p:cNvPr id="0" name="Object 8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048000" y="5084763"/>
                          <a:ext cx="13652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5856">
                                            <p:txEl>
                                              <p:pRg st="0" end="0"/>
                                            </p:txEl>
                                          </p:spTgt>
                                        </p:tgtEl>
                                        <p:attrNameLst>
                                          <p:attrName>style.visibility</p:attrName>
                                        </p:attrNameLst>
                                      </p:cBhvr>
                                      <p:to>
                                        <p:strVal val="visible"/>
                                      </p:to>
                                    </p:set>
                                    <p:animEffect transition="in" filter="wipe(left)">
                                      <p:cBhvr>
                                        <p:cTn id="7" dur="500"/>
                                        <p:tgtEl>
                                          <p:spTgt spid="7958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95671">
                                            <p:txEl>
                                              <p:pRg st="0" end="0"/>
                                            </p:txEl>
                                          </p:spTgt>
                                        </p:tgtEl>
                                        <p:attrNameLst>
                                          <p:attrName>style.visibility</p:attrName>
                                        </p:attrNameLst>
                                      </p:cBhvr>
                                      <p:to>
                                        <p:strVal val="visible"/>
                                      </p:to>
                                    </p:set>
                                    <p:animEffect transition="in" filter="wipe(left)">
                                      <p:cBhvr>
                                        <p:cTn id="12" dur="500"/>
                                        <p:tgtEl>
                                          <p:spTgt spid="7956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95872"/>
                                        </p:tgtEl>
                                        <p:attrNameLst>
                                          <p:attrName>style.visibility</p:attrName>
                                        </p:attrNameLst>
                                      </p:cBhvr>
                                      <p:to>
                                        <p:strVal val="visible"/>
                                      </p:to>
                                    </p:set>
                                    <p:animEffect transition="in" filter="wipe(left)">
                                      <p:cBhvr>
                                        <p:cTn id="17" dur="500"/>
                                        <p:tgtEl>
                                          <p:spTgt spid="79587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par>
                                <p:cTn id="27" presetID="22" presetClass="entr" presetSubtype="1" repeatCount="3000" fill="hold" grpId="0" nodeType="withEffect">
                                  <p:stCondLst>
                                    <p:cond delay="0"/>
                                  </p:stCondLst>
                                  <p:childTnLst>
                                    <p:set>
                                      <p:cBhvr>
                                        <p:cTn id="28" dur="1" fill="hold">
                                          <p:stCondLst>
                                            <p:cond delay="0"/>
                                          </p:stCondLst>
                                        </p:cTn>
                                        <p:tgtEl>
                                          <p:spTgt spid="795859"/>
                                        </p:tgtEl>
                                        <p:attrNameLst>
                                          <p:attrName>style.visibility</p:attrName>
                                        </p:attrNameLst>
                                      </p:cBhvr>
                                      <p:to>
                                        <p:strVal val="visible"/>
                                      </p:to>
                                    </p:set>
                                    <p:animEffect transition="in" filter="wipe(up)">
                                      <p:cBhvr>
                                        <p:cTn id="29" dur="500"/>
                                        <p:tgtEl>
                                          <p:spTgt spid="795859"/>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795860"/>
                                        </p:tgtEl>
                                        <p:attrNameLst>
                                          <p:attrName>style.visibility</p:attrName>
                                        </p:attrNameLst>
                                      </p:cBhvr>
                                      <p:to>
                                        <p:strVal val="visible"/>
                                      </p:to>
                                    </p:set>
                                    <p:animEffect transition="in" filter="slide(fromLeft)">
                                      <p:cBhvr>
                                        <p:cTn id="33" dur="500"/>
                                        <p:tgtEl>
                                          <p:spTgt spid="79586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795871"/>
                                        </p:tgtEl>
                                        <p:attrNameLst>
                                          <p:attrName>style.visibility</p:attrName>
                                        </p:attrNameLst>
                                      </p:cBhvr>
                                      <p:to>
                                        <p:strVal val="visible"/>
                                      </p:to>
                                    </p:set>
                                    <p:animEffect transition="in" filter="wipe(left)">
                                      <p:cBhvr>
                                        <p:cTn id="38" dur="500"/>
                                        <p:tgtEl>
                                          <p:spTgt spid="79587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795873"/>
                                        </p:tgtEl>
                                        <p:attrNameLst>
                                          <p:attrName>style.visibility</p:attrName>
                                        </p:attrNameLst>
                                      </p:cBhvr>
                                      <p:to>
                                        <p:strVal val="visible"/>
                                      </p:to>
                                    </p:set>
                                    <p:animEffect transition="in" filter="wipe(left)">
                                      <p:cBhvr>
                                        <p:cTn id="43" dur="500"/>
                                        <p:tgtEl>
                                          <p:spTgt spid="79587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95857"/>
                                        </p:tgtEl>
                                        <p:attrNameLst>
                                          <p:attrName>style.visibility</p:attrName>
                                        </p:attrNameLst>
                                      </p:cBhvr>
                                      <p:to>
                                        <p:strVal val="visible"/>
                                      </p:to>
                                    </p:set>
                                    <p:animEffect transition="in" filter="wipe(left)">
                                      <p:cBhvr>
                                        <p:cTn id="48" dur="500"/>
                                        <p:tgtEl>
                                          <p:spTgt spid="795857"/>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795858"/>
                                        </p:tgtEl>
                                        <p:attrNameLst>
                                          <p:attrName>style.visibility</p:attrName>
                                        </p:attrNameLst>
                                      </p:cBhvr>
                                      <p:to>
                                        <p:strVal val="visible"/>
                                      </p:to>
                                    </p:set>
                                    <p:animEffect transition="in" filter="wipe(left)">
                                      <p:cBhvr>
                                        <p:cTn id="52" dur="500"/>
                                        <p:tgtEl>
                                          <p:spTgt spid="795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671" grpId="0" autoUpdateAnimBg="0" build="p"/>
      <p:bldP spid="795856" grpId="0" advAuto="0" autoUpdateAnimBg="0" build="p"/>
      <p:bldP spid="795857" grpId="0"/>
      <p:bldP spid="795858" grpId="0"/>
      <p:bldP spid="795859" grpId="0" bldLvl="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灯片编号占位符 1"/>
          <p:cNvSpPr>
            <a:spLocks noGrp="1"/>
          </p:cNvSpPr>
          <p:nvPr>
            <p:ph type="sldNum" sz="quarter" idx="12"/>
          </p:nvPr>
        </p:nvSpPr>
        <p:spPr>
          <a:xfrm>
            <a:off x="6975475" y="6284913"/>
            <a:ext cx="2133600" cy="457200"/>
          </a:xfrm>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910E2E66-D285-4054-B78D-AE9EE1BAF89D}" type="slidenum">
              <a:rPr lang="zh-CN" altLang="en-US">
                <a:latin typeface="Garamond" panose="02020404030301010803" pitchFamily="18" charset="0"/>
              </a:rPr>
            </a:fld>
            <a:endParaRPr lang="en-US" altLang="zh-CN">
              <a:latin typeface="Garamond" panose="02020404030301010803" pitchFamily="18" charset="0"/>
            </a:endParaRPr>
          </a:p>
        </p:txBody>
      </p:sp>
      <p:sp>
        <p:nvSpPr>
          <p:cNvPr id="906298" name="Rectangle 58"/>
          <p:cNvSpPr>
            <a:spLocks noChangeArrowheads="1"/>
          </p:cNvSpPr>
          <p:nvPr/>
        </p:nvSpPr>
        <p:spPr bwMode="auto">
          <a:xfrm>
            <a:off x="440435" y="829470"/>
            <a:ext cx="2043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None/>
            </a:pPr>
            <a:r>
              <a:rPr lang="en-US" altLang="zh-CN" sz="2400" dirty="0">
                <a:solidFill>
                  <a:srgbClr val="800000"/>
                </a:solidFill>
                <a:latin typeface="Times New Roman" panose="02020603050405020304" pitchFamily="18" charset="0"/>
                <a:ea typeface="+mn-ea"/>
                <a:cs typeface="Times New Roman" panose="02020603050405020304" pitchFamily="18" charset="0"/>
              </a:rPr>
              <a:t>2</a:t>
            </a:r>
            <a:r>
              <a:rPr lang="zh-CN" altLang="en-US" sz="2400" dirty="0">
                <a:solidFill>
                  <a:srgbClr val="800000"/>
                </a:solidFill>
                <a:latin typeface="Times New Roman" panose="02020603050405020304" pitchFamily="18" charset="0"/>
                <a:ea typeface="+mn-ea"/>
                <a:cs typeface="Times New Roman" panose="02020603050405020304" pitchFamily="18" charset="0"/>
              </a:rPr>
              <a:t>、计算公式</a:t>
            </a:r>
            <a:endParaRPr lang="zh-CN" altLang="en-US" sz="2400" dirty="0">
              <a:solidFill>
                <a:srgbClr val="800000"/>
              </a:solidFill>
              <a:latin typeface="Times New Roman" panose="02020603050405020304" pitchFamily="18" charset="0"/>
              <a:ea typeface="+mn-ea"/>
              <a:cs typeface="Times New Roman" panose="02020603050405020304" pitchFamily="18" charset="0"/>
            </a:endParaRPr>
          </a:p>
        </p:txBody>
      </p:sp>
      <p:graphicFrame>
        <p:nvGraphicFramePr>
          <p:cNvPr id="906314" name="Object 2"/>
          <p:cNvGraphicFramePr>
            <a:graphicFrameLocks noChangeAspect="1"/>
          </p:cNvGraphicFramePr>
          <p:nvPr/>
        </p:nvGraphicFramePr>
        <p:xfrm>
          <a:off x="726282" y="3007618"/>
          <a:ext cx="3692525" cy="777875"/>
        </p:xfrm>
        <a:graphic>
          <a:graphicData uri="http://schemas.openxmlformats.org/presentationml/2006/ole">
            <mc:AlternateContent xmlns:mc="http://schemas.openxmlformats.org/markup-compatibility/2006">
              <mc:Choice xmlns:v="urn:schemas-microsoft-com:vml" Requires="v">
                <p:oleObj spid="_x0000_s11601" name="Equation" r:id="rId1" imgW="2705100" imgH="571500" progId="">
                  <p:embed/>
                </p:oleObj>
              </mc:Choice>
              <mc:Fallback>
                <p:oleObj name="Equation" r:id="rId1" imgW="2705100" imgH="571500" progId="">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282" y="3007618"/>
                        <a:ext cx="3692525" cy="777875"/>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6318" name="Text Box 78"/>
          <p:cNvSpPr txBox="1">
            <a:spLocks noChangeArrowheads="1"/>
          </p:cNvSpPr>
          <p:nvPr/>
        </p:nvSpPr>
        <p:spPr bwMode="auto">
          <a:xfrm>
            <a:off x="1224087" y="1439863"/>
            <a:ext cx="147570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smtClean="0">
                <a:solidFill>
                  <a:srgbClr val="800000"/>
                </a:solidFill>
              </a:rPr>
              <a:t>e-p</a:t>
            </a:r>
            <a:r>
              <a:rPr lang="zh-CN" altLang="en-US" sz="2400" dirty="0" smtClean="0">
                <a:solidFill>
                  <a:srgbClr val="800000"/>
                </a:solidFill>
              </a:rPr>
              <a:t>曲线</a:t>
            </a:r>
            <a:endParaRPr lang="zh-CN" altLang="en-US" sz="2400" dirty="0">
              <a:solidFill>
                <a:srgbClr val="800000"/>
              </a:solidFill>
            </a:endParaRPr>
          </a:p>
        </p:txBody>
      </p:sp>
      <p:graphicFrame>
        <p:nvGraphicFramePr>
          <p:cNvPr id="906319" name="Object 4"/>
          <p:cNvGraphicFramePr>
            <a:graphicFrameLocks noChangeAspect="1"/>
          </p:cNvGraphicFramePr>
          <p:nvPr/>
        </p:nvGraphicFramePr>
        <p:xfrm>
          <a:off x="1116013" y="2060575"/>
          <a:ext cx="2159000" cy="409575"/>
        </p:xfrm>
        <a:graphic>
          <a:graphicData uri="http://schemas.openxmlformats.org/presentationml/2006/ole">
            <mc:AlternateContent xmlns:mc="http://schemas.openxmlformats.org/markup-compatibility/2006">
              <mc:Choice xmlns:v="urn:schemas-microsoft-com:vml" Requires="v">
                <p:oleObj spid="_x0000_s11602" name="Equation" r:id="rId3" imgW="1587500" imgH="304800" progId="">
                  <p:embed/>
                </p:oleObj>
              </mc:Choice>
              <mc:Fallback>
                <p:oleObj name="Equation" r:id="rId3" imgW="1587500" imgH="3048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2060575"/>
                        <a:ext cx="2159000" cy="409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6322" name="Object 7"/>
          <p:cNvGraphicFramePr>
            <a:graphicFrameLocks noChangeAspect="1"/>
          </p:cNvGraphicFramePr>
          <p:nvPr/>
        </p:nvGraphicFramePr>
        <p:xfrm>
          <a:off x="5219700" y="1125538"/>
          <a:ext cx="2879725" cy="771525"/>
        </p:xfrm>
        <a:graphic>
          <a:graphicData uri="http://schemas.openxmlformats.org/presentationml/2006/ole">
            <mc:AlternateContent xmlns:mc="http://schemas.openxmlformats.org/markup-compatibility/2006">
              <mc:Choice xmlns:v="urn:schemas-microsoft-com:vml" Requires="v">
                <p:oleObj spid="_x0000_s11603" name="Equation" r:id="rId5" imgW="2197100" imgH="596900" progId="">
                  <p:embed/>
                </p:oleObj>
              </mc:Choice>
              <mc:Fallback>
                <p:oleObj name="Equation" r:id="rId5" imgW="2197100" imgH="596900" progId="">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700" y="1125538"/>
                        <a:ext cx="2879725" cy="771525"/>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1" name="Group 3"/>
          <p:cNvGrpSpPr/>
          <p:nvPr/>
        </p:nvGrpSpPr>
        <p:grpSpPr bwMode="auto">
          <a:xfrm>
            <a:off x="5282939" y="2265362"/>
            <a:ext cx="3385071" cy="3888829"/>
            <a:chOff x="0" y="0"/>
            <a:chExt cx="2175" cy="2676"/>
          </a:xfrm>
        </p:grpSpPr>
        <p:sp>
          <p:nvSpPr>
            <p:cNvPr id="62" name="Freeform 6"/>
            <p:cNvSpPr>
              <a:spLocks noChangeAspect="1" noChangeArrowheads="1"/>
            </p:cNvSpPr>
            <p:nvPr/>
          </p:nvSpPr>
          <p:spPr bwMode="auto">
            <a:xfrm>
              <a:off x="292" y="522"/>
              <a:ext cx="1623" cy="1233"/>
            </a:xfrm>
            <a:custGeom>
              <a:avLst/>
              <a:gdLst>
                <a:gd name="T0" fmla="*/ 1623 w 1623"/>
                <a:gd name="T1" fmla="*/ 1233 h 1233"/>
                <a:gd name="T2" fmla="*/ 1353 w 1623"/>
                <a:gd name="T3" fmla="*/ 1107 h 1233"/>
                <a:gd name="T4" fmla="*/ 969 w 1623"/>
                <a:gd name="T5" fmla="*/ 897 h 1233"/>
                <a:gd name="T6" fmla="*/ 696 w 1623"/>
                <a:gd name="T7" fmla="*/ 723 h 1233"/>
                <a:gd name="T8" fmla="*/ 420 w 1623"/>
                <a:gd name="T9" fmla="*/ 501 h 1233"/>
                <a:gd name="T10" fmla="*/ 243 w 1623"/>
                <a:gd name="T11" fmla="*/ 324 h 1233"/>
                <a:gd name="T12" fmla="*/ 102 w 1623"/>
                <a:gd name="T13" fmla="*/ 159 h 1233"/>
                <a:gd name="T14" fmla="*/ 0 w 1623"/>
                <a:gd name="T15" fmla="*/ 0 h 12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23" h="1233">
                  <a:moveTo>
                    <a:pt x="1623" y="1233"/>
                  </a:moveTo>
                  <a:cubicBezTo>
                    <a:pt x="1578" y="1212"/>
                    <a:pt x="1462" y="1163"/>
                    <a:pt x="1353" y="1107"/>
                  </a:cubicBezTo>
                  <a:cubicBezTo>
                    <a:pt x="1244" y="1051"/>
                    <a:pt x="1079" y="961"/>
                    <a:pt x="969" y="897"/>
                  </a:cubicBezTo>
                  <a:cubicBezTo>
                    <a:pt x="859" y="833"/>
                    <a:pt x="787" y="789"/>
                    <a:pt x="696" y="723"/>
                  </a:cubicBezTo>
                  <a:cubicBezTo>
                    <a:pt x="605" y="657"/>
                    <a:pt x="495" y="567"/>
                    <a:pt x="420" y="501"/>
                  </a:cubicBezTo>
                  <a:cubicBezTo>
                    <a:pt x="345" y="435"/>
                    <a:pt x="296" y="381"/>
                    <a:pt x="243" y="324"/>
                  </a:cubicBezTo>
                  <a:cubicBezTo>
                    <a:pt x="190" y="267"/>
                    <a:pt x="142" y="213"/>
                    <a:pt x="102" y="159"/>
                  </a:cubicBezTo>
                  <a:cubicBezTo>
                    <a:pt x="62" y="105"/>
                    <a:pt x="21" y="33"/>
                    <a:pt x="0" y="0"/>
                  </a:cubicBezTo>
                </a:path>
              </a:pathLst>
            </a:custGeom>
            <a:noFill/>
            <a:ln w="57150">
              <a:solidFill>
                <a:srgbClr val="FF66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 name="Line 7"/>
            <p:cNvSpPr>
              <a:spLocks noChangeShapeType="1"/>
            </p:cNvSpPr>
            <p:nvPr/>
          </p:nvSpPr>
          <p:spPr bwMode="auto">
            <a:xfrm>
              <a:off x="302" y="1023"/>
              <a:ext cx="408" cy="0"/>
            </a:xfrm>
            <a:prstGeom prst="line">
              <a:avLst/>
            </a:prstGeom>
            <a:noFill/>
            <a:ln w="19050">
              <a:solidFill>
                <a:srgbClr val="FF66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4" name="Line 8"/>
            <p:cNvSpPr>
              <a:spLocks noChangeShapeType="1"/>
            </p:cNvSpPr>
            <p:nvPr/>
          </p:nvSpPr>
          <p:spPr bwMode="auto">
            <a:xfrm>
              <a:off x="302" y="1451"/>
              <a:ext cx="1012" cy="0"/>
            </a:xfrm>
            <a:prstGeom prst="line">
              <a:avLst/>
            </a:prstGeom>
            <a:noFill/>
            <a:ln w="19050">
              <a:solidFill>
                <a:srgbClr val="FF66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5" name="Line 11"/>
            <p:cNvSpPr>
              <a:spLocks noChangeShapeType="1"/>
            </p:cNvSpPr>
            <p:nvPr/>
          </p:nvSpPr>
          <p:spPr bwMode="auto">
            <a:xfrm>
              <a:off x="702" y="998"/>
              <a:ext cx="0" cy="1044"/>
            </a:xfrm>
            <a:prstGeom prst="line">
              <a:avLst/>
            </a:prstGeom>
            <a:noFill/>
            <a:ln w="19050">
              <a:solidFill>
                <a:srgbClr val="FF66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6" name="Line 12"/>
            <p:cNvSpPr>
              <a:spLocks noChangeShapeType="1"/>
            </p:cNvSpPr>
            <p:nvPr/>
          </p:nvSpPr>
          <p:spPr bwMode="auto">
            <a:xfrm>
              <a:off x="1302" y="1451"/>
              <a:ext cx="0" cy="591"/>
            </a:xfrm>
            <a:prstGeom prst="line">
              <a:avLst/>
            </a:prstGeom>
            <a:noFill/>
            <a:ln w="19050">
              <a:solidFill>
                <a:srgbClr val="FF6600"/>
              </a:solidFill>
              <a:roun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67" name="Object 9"/>
            <p:cNvGraphicFramePr>
              <a:graphicFrameLocks noChangeAspect="1"/>
            </p:cNvGraphicFramePr>
            <p:nvPr/>
          </p:nvGraphicFramePr>
          <p:xfrm>
            <a:off x="2004" y="2086"/>
            <a:ext cx="171" cy="170"/>
          </p:xfrm>
          <a:graphic>
            <a:graphicData uri="http://schemas.openxmlformats.org/presentationml/2006/ole">
              <mc:AlternateContent xmlns:mc="http://schemas.openxmlformats.org/markup-compatibility/2006">
                <mc:Choice xmlns:v="urn:schemas-microsoft-com:vml" Requires="v">
                  <p:oleObj spid="_x0000_s11604" name="" r:id="rId7" imgW="137795" imgH="127635" progId="">
                    <p:embed/>
                  </p:oleObj>
                </mc:Choice>
                <mc:Fallback>
                  <p:oleObj name="" r:id="rId7" imgW="137795" imgH="127635" progId="">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04" y="2086"/>
                          <a:ext cx="171"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nvGrpSpPr>
            <p:cNvPr id="68" name="Group 10"/>
            <p:cNvGrpSpPr/>
            <p:nvPr/>
          </p:nvGrpSpPr>
          <p:grpSpPr bwMode="auto">
            <a:xfrm>
              <a:off x="294" y="72"/>
              <a:ext cx="1875" cy="1970"/>
              <a:chOff x="0" y="0"/>
              <a:chExt cx="1875" cy="1970"/>
            </a:xfrm>
          </p:grpSpPr>
          <p:sp>
            <p:nvSpPr>
              <p:cNvPr id="81" name="Freeform 19"/>
              <p:cNvSpPr>
                <a:spLocks noChangeAspect="1" noChangeArrowheads="1"/>
              </p:cNvSpPr>
              <p:nvPr/>
            </p:nvSpPr>
            <p:spPr bwMode="auto">
              <a:xfrm>
                <a:off x="0" y="0"/>
                <a:ext cx="1" cy="1970"/>
              </a:xfrm>
              <a:custGeom>
                <a:avLst/>
                <a:gdLst>
                  <a:gd name="T0" fmla="*/ 0 w 1"/>
                  <a:gd name="T1" fmla="*/ 0 h 1970"/>
                  <a:gd name="T2" fmla="*/ 0 w 1"/>
                  <a:gd name="T3" fmla="*/ 1970 h 1970"/>
                  <a:gd name="T4" fmla="*/ 0 60000 65536"/>
                  <a:gd name="T5" fmla="*/ 0 60000 65536"/>
                </a:gdLst>
                <a:ahLst/>
                <a:cxnLst>
                  <a:cxn ang="T4">
                    <a:pos x="T0" y="T1"/>
                  </a:cxn>
                  <a:cxn ang="T5">
                    <a:pos x="T2" y="T3"/>
                  </a:cxn>
                </a:cxnLst>
                <a:rect l="0" t="0" r="r" b="b"/>
                <a:pathLst>
                  <a:path w="1" h="1970">
                    <a:moveTo>
                      <a:pt x="0" y="0"/>
                    </a:moveTo>
                    <a:lnTo>
                      <a:pt x="0" y="1970"/>
                    </a:lnTo>
                  </a:path>
                </a:pathLst>
              </a:custGeom>
              <a:noFill/>
              <a:ln w="19050">
                <a:solidFill>
                  <a:srgbClr val="000000"/>
                </a:solidFill>
                <a:round/>
                <a:headEnd type="arrow"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 name="Line 20"/>
              <p:cNvSpPr>
                <a:spLocks noChangeAspect="1" noChangeShapeType="1"/>
              </p:cNvSpPr>
              <p:nvPr/>
            </p:nvSpPr>
            <p:spPr bwMode="auto">
              <a:xfrm rot="5400000" flipV="1">
                <a:off x="934" y="1027"/>
                <a:ext cx="0" cy="1867"/>
              </a:xfrm>
              <a:prstGeom prst="line">
                <a:avLst/>
              </a:prstGeom>
              <a:noFill/>
              <a:ln w="19050">
                <a:solidFill>
                  <a:srgbClr val="000000"/>
                </a:solidFill>
                <a:round/>
                <a:tailEnd type="stealth" w="med" len="lg"/>
              </a:ln>
              <a:extLst>
                <a:ext uri="{909E8E84-426E-40DD-AFC4-6F175D3DCCD1}">
                  <a14:hiddenFill xmlns:a14="http://schemas.microsoft.com/office/drawing/2010/main">
                    <a:noFill/>
                  </a14:hiddenFill>
                </a:ext>
              </a:extLst>
            </p:spPr>
            <p:txBody>
              <a:bodyPr/>
              <a:lstStyle/>
              <a:p>
                <a:endParaRPr lang="zh-CN" altLang="en-US"/>
              </a:p>
            </p:txBody>
          </p:sp>
          <p:sp>
            <p:nvSpPr>
              <p:cNvPr id="83" name="Line 21"/>
              <p:cNvSpPr>
                <a:spLocks noChangeShapeType="1"/>
              </p:cNvSpPr>
              <p:nvPr/>
            </p:nvSpPr>
            <p:spPr bwMode="auto">
              <a:xfrm>
                <a:off x="8" y="1588"/>
                <a:ext cx="45" cy="0"/>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 name="Line 22"/>
              <p:cNvSpPr>
                <a:spLocks noChangeShapeType="1"/>
              </p:cNvSpPr>
              <p:nvPr/>
            </p:nvSpPr>
            <p:spPr bwMode="auto">
              <a:xfrm>
                <a:off x="8" y="1186"/>
                <a:ext cx="45" cy="0"/>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5" name="Line 23"/>
              <p:cNvSpPr>
                <a:spLocks noChangeShapeType="1"/>
              </p:cNvSpPr>
              <p:nvPr/>
            </p:nvSpPr>
            <p:spPr bwMode="auto">
              <a:xfrm>
                <a:off x="8" y="799"/>
                <a:ext cx="45" cy="0"/>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6" name="Line 24"/>
              <p:cNvSpPr>
                <a:spLocks noChangeShapeType="1"/>
              </p:cNvSpPr>
              <p:nvPr/>
            </p:nvSpPr>
            <p:spPr bwMode="auto">
              <a:xfrm>
                <a:off x="2" y="409"/>
                <a:ext cx="45" cy="0"/>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7" name="Line 25"/>
              <p:cNvSpPr>
                <a:spLocks noChangeShapeType="1"/>
              </p:cNvSpPr>
              <p:nvPr/>
            </p:nvSpPr>
            <p:spPr bwMode="auto">
              <a:xfrm>
                <a:off x="1199" y="1924"/>
                <a:ext cx="0" cy="46"/>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8" name="Line 26"/>
              <p:cNvSpPr>
                <a:spLocks noChangeShapeType="1"/>
              </p:cNvSpPr>
              <p:nvPr/>
            </p:nvSpPr>
            <p:spPr bwMode="auto">
              <a:xfrm>
                <a:off x="413" y="1924"/>
                <a:ext cx="0" cy="46"/>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9" name="Line 27"/>
              <p:cNvSpPr>
                <a:spLocks noChangeShapeType="1"/>
              </p:cNvSpPr>
              <p:nvPr/>
            </p:nvSpPr>
            <p:spPr bwMode="auto">
              <a:xfrm>
                <a:off x="815" y="1924"/>
                <a:ext cx="0" cy="46"/>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0" name="Line 28"/>
              <p:cNvSpPr>
                <a:spLocks noChangeShapeType="1"/>
              </p:cNvSpPr>
              <p:nvPr/>
            </p:nvSpPr>
            <p:spPr bwMode="auto">
              <a:xfrm>
                <a:off x="1595" y="1924"/>
                <a:ext cx="0" cy="46"/>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69" name="Text Box 41"/>
            <p:cNvSpPr txBox="1">
              <a:spLocks noChangeArrowheads="1"/>
            </p:cNvSpPr>
            <p:nvPr/>
          </p:nvSpPr>
          <p:spPr bwMode="auto">
            <a:xfrm>
              <a:off x="29" y="0"/>
              <a:ext cx="22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a:latin typeface="宋体" panose="02010600030101010101" pitchFamily="2" charset="-122"/>
                </a:rPr>
                <a:t>e</a:t>
              </a:r>
              <a:endParaRPr lang="en-US" altLang="zh-CN" sz="2800">
                <a:latin typeface="宋体" panose="02010600030101010101" pitchFamily="2" charset="-122"/>
              </a:endParaRPr>
            </a:p>
          </p:txBody>
        </p:sp>
        <p:sp>
          <p:nvSpPr>
            <p:cNvPr id="70" name="Text Box 43"/>
            <p:cNvSpPr txBox="1">
              <a:spLocks noChangeArrowheads="1"/>
            </p:cNvSpPr>
            <p:nvPr/>
          </p:nvSpPr>
          <p:spPr bwMode="auto">
            <a:xfrm>
              <a:off x="10" y="761"/>
              <a:ext cx="30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a:latin typeface="宋体" panose="02010600030101010101" pitchFamily="2" charset="-122"/>
                </a:rPr>
                <a:t>e</a:t>
              </a:r>
              <a:r>
                <a:rPr lang="en-US" altLang="zh-CN" sz="2800" baseline="-25000">
                  <a:latin typeface="宋体" panose="02010600030101010101" pitchFamily="2" charset="-122"/>
                </a:rPr>
                <a:t>1</a:t>
              </a:r>
              <a:endParaRPr lang="en-US" altLang="zh-CN" sz="2800" baseline="-25000">
                <a:latin typeface="宋体" panose="02010600030101010101" pitchFamily="2" charset="-122"/>
              </a:endParaRPr>
            </a:p>
          </p:txBody>
        </p:sp>
        <p:sp>
          <p:nvSpPr>
            <p:cNvPr id="71" name="Text Box 44"/>
            <p:cNvSpPr txBox="1">
              <a:spLocks noChangeArrowheads="1"/>
            </p:cNvSpPr>
            <p:nvPr/>
          </p:nvSpPr>
          <p:spPr bwMode="auto">
            <a:xfrm>
              <a:off x="0" y="1215"/>
              <a:ext cx="30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a:latin typeface="宋体" panose="02010600030101010101" pitchFamily="2" charset="-122"/>
                </a:rPr>
                <a:t>e</a:t>
              </a:r>
              <a:r>
                <a:rPr lang="en-US" altLang="zh-CN" sz="2800" baseline="-25000">
                  <a:latin typeface="宋体" panose="02010600030101010101" pitchFamily="2" charset="-122"/>
                </a:rPr>
                <a:t>2</a:t>
              </a:r>
              <a:endParaRPr lang="en-US" altLang="zh-CN" sz="2800" baseline="-25000">
                <a:latin typeface="宋体" panose="02010600030101010101" pitchFamily="2" charset="-122"/>
              </a:endParaRPr>
            </a:p>
          </p:txBody>
        </p:sp>
        <p:sp>
          <p:nvSpPr>
            <p:cNvPr id="72" name="Line 45"/>
            <p:cNvSpPr>
              <a:spLocks noChangeShapeType="1"/>
            </p:cNvSpPr>
            <p:nvPr/>
          </p:nvSpPr>
          <p:spPr bwMode="auto">
            <a:xfrm>
              <a:off x="297" y="2086"/>
              <a:ext cx="0" cy="590"/>
            </a:xfrm>
            <a:prstGeom prst="line">
              <a:avLst/>
            </a:prstGeom>
            <a:noFill/>
            <a:ln w="9525">
              <a:solidFill>
                <a:srgbClr val="FF66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3" name="Line 46"/>
            <p:cNvSpPr>
              <a:spLocks noChangeShapeType="1"/>
            </p:cNvSpPr>
            <p:nvPr/>
          </p:nvSpPr>
          <p:spPr bwMode="auto">
            <a:xfrm>
              <a:off x="1302" y="2086"/>
              <a:ext cx="0" cy="590"/>
            </a:xfrm>
            <a:prstGeom prst="line">
              <a:avLst/>
            </a:prstGeom>
            <a:noFill/>
            <a:ln w="9525">
              <a:solidFill>
                <a:srgbClr val="FF66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4" name="Line 48"/>
            <p:cNvSpPr>
              <a:spLocks noChangeShapeType="1"/>
            </p:cNvSpPr>
            <p:nvPr/>
          </p:nvSpPr>
          <p:spPr bwMode="auto">
            <a:xfrm>
              <a:off x="705" y="2086"/>
              <a:ext cx="0" cy="318"/>
            </a:xfrm>
            <a:prstGeom prst="line">
              <a:avLst/>
            </a:prstGeom>
            <a:noFill/>
            <a:ln w="9525">
              <a:solidFill>
                <a:srgbClr val="FF66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5" name="Line 49"/>
            <p:cNvSpPr>
              <a:spLocks noChangeShapeType="1"/>
            </p:cNvSpPr>
            <p:nvPr/>
          </p:nvSpPr>
          <p:spPr bwMode="auto">
            <a:xfrm>
              <a:off x="286" y="2359"/>
              <a:ext cx="435" cy="0"/>
            </a:xfrm>
            <a:prstGeom prst="line">
              <a:avLst/>
            </a:prstGeom>
            <a:noFill/>
            <a:ln w="9525">
              <a:solidFill>
                <a:srgbClr val="FF66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76" name="Line 50"/>
            <p:cNvSpPr>
              <a:spLocks noChangeShapeType="1"/>
            </p:cNvSpPr>
            <p:nvPr/>
          </p:nvSpPr>
          <p:spPr bwMode="auto">
            <a:xfrm>
              <a:off x="688" y="2359"/>
              <a:ext cx="635" cy="0"/>
            </a:xfrm>
            <a:prstGeom prst="line">
              <a:avLst/>
            </a:prstGeom>
            <a:noFill/>
            <a:ln w="9525">
              <a:solidFill>
                <a:srgbClr val="FF66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77" name="Line 51"/>
            <p:cNvSpPr>
              <a:spLocks noChangeShapeType="1"/>
            </p:cNvSpPr>
            <p:nvPr/>
          </p:nvSpPr>
          <p:spPr bwMode="auto">
            <a:xfrm>
              <a:off x="279" y="2637"/>
              <a:ext cx="1043" cy="0"/>
            </a:xfrm>
            <a:prstGeom prst="line">
              <a:avLst/>
            </a:prstGeom>
            <a:noFill/>
            <a:ln w="9525">
              <a:solidFill>
                <a:srgbClr val="FF66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78" name="Text Box 52"/>
            <p:cNvSpPr txBox="1">
              <a:spLocks noChangeArrowheads="1"/>
            </p:cNvSpPr>
            <p:nvPr/>
          </p:nvSpPr>
          <p:spPr bwMode="auto">
            <a:xfrm>
              <a:off x="335" y="1999"/>
              <a:ext cx="30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a:latin typeface="宋体" panose="02010600030101010101" pitchFamily="2" charset="-122"/>
                </a:rPr>
                <a:t>p</a:t>
              </a:r>
              <a:r>
                <a:rPr lang="en-US" altLang="zh-CN" sz="2800" baseline="-25000">
                  <a:latin typeface="宋体" panose="02010600030101010101" pitchFamily="2" charset="-122"/>
                </a:rPr>
                <a:t>1</a:t>
              </a:r>
              <a:endParaRPr lang="en-US" altLang="zh-CN" sz="2800" baseline="-25000">
                <a:latin typeface="宋体" panose="02010600030101010101" pitchFamily="2" charset="-122"/>
              </a:endParaRPr>
            </a:p>
          </p:txBody>
        </p:sp>
        <p:sp>
          <p:nvSpPr>
            <p:cNvPr id="79" name="Text Box 53"/>
            <p:cNvSpPr txBox="1">
              <a:spLocks noChangeArrowheads="1"/>
            </p:cNvSpPr>
            <p:nvPr/>
          </p:nvSpPr>
          <p:spPr bwMode="auto">
            <a:xfrm>
              <a:off x="642" y="2295"/>
              <a:ext cx="30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a:latin typeface="宋体" panose="02010600030101010101" pitchFamily="2" charset="-122"/>
                </a:rPr>
                <a:t>p</a:t>
              </a:r>
              <a:r>
                <a:rPr lang="en-US" altLang="zh-CN" sz="2800" baseline="-25000">
                  <a:latin typeface="宋体" panose="02010600030101010101" pitchFamily="2" charset="-122"/>
                </a:rPr>
                <a:t>2</a:t>
              </a:r>
              <a:endParaRPr lang="en-US" altLang="zh-CN" sz="2800" baseline="-25000">
                <a:latin typeface="宋体" panose="02010600030101010101" pitchFamily="2" charset="-122"/>
              </a:endParaRPr>
            </a:p>
          </p:txBody>
        </p:sp>
        <p:sp>
          <p:nvSpPr>
            <p:cNvPr id="80" name="Text Box 54"/>
            <p:cNvSpPr txBox="1">
              <a:spLocks noChangeArrowheads="1"/>
            </p:cNvSpPr>
            <p:nvPr/>
          </p:nvSpPr>
          <p:spPr bwMode="auto">
            <a:xfrm>
              <a:off x="872" y="2008"/>
              <a:ext cx="22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a:latin typeface="宋体" panose="02010600030101010101" pitchFamily="2" charset="-122"/>
                </a:rPr>
                <a:t>p</a:t>
              </a:r>
              <a:endParaRPr lang="en-US" altLang="zh-CN" sz="2800">
                <a:latin typeface="宋体" panose="02010600030101010101" pitchFamily="2" charset="-122"/>
              </a:endParaRPr>
            </a:p>
          </p:txBody>
        </p:sp>
      </p:grpSp>
      <mc:AlternateContent xmlns:mc="http://schemas.openxmlformats.org/markup-compatibility/2006">
        <mc:Choice xmlns:a14="http://schemas.microsoft.com/office/drawing/2010/main" Requires="a14">
          <p:sp>
            <p:nvSpPr>
              <p:cNvPr id="4" name="矩形 3"/>
              <p:cNvSpPr/>
              <p:nvPr/>
            </p:nvSpPr>
            <p:spPr>
              <a:xfrm>
                <a:off x="981243" y="4488756"/>
                <a:ext cx="2535053" cy="84593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rPr>
                        <m:t>𝑺</m:t>
                      </m:r>
                      <m:r>
                        <a:rPr lang="en-US" altLang="zh-CN" sz="2400" b="1" i="1" smtClean="0">
                          <a:latin typeface="Cambria Math" panose="02040503050406030204" pitchFamily="18" charset="0"/>
                          <a:ea typeface="Cambria Math" panose="02040503050406030204" pitchFamily="18" charset="0"/>
                        </a:rPr>
                        <m:t>=</m:t>
                      </m:r>
                      <m:f>
                        <m:fPr>
                          <m:ctrlPr>
                            <a:rPr lang="en-US" altLang="zh-CN" sz="2400" b="1" i="1" smtClean="0">
                              <a:latin typeface="Cambria Math" panose="02040503050406030204" pitchFamily="18" charset="0"/>
                              <a:ea typeface="Cambria Math" panose="02040503050406030204" pitchFamily="18" charset="0"/>
                            </a:rPr>
                          </m:ctrlPr>
                        </m:fPr>
                        <m:num>
                          <m:r>
                            <a:rPr lang="en-US" altLang="zh-CN" sz="2400" b="1" i="1" smtClean="0">
                              <a:latin typeface="Cambria Math" panose="02040503050406030204" pitchFamily="18" charset="0"/>
                              <a:ea typeface="Cambria Math" panose="02040503050406030204" pitchFamily="18" charset="0"/>
                            </a:rPr>
                            <m:t>𝒑𝑯</m:t>
                          </m:r>
                        </m:num>
                        <m:den>
                          <m:sSub>
                            <m:sSubPr>
                              <m:ctrlPr>
                                <a:rPr lang="en-US" altLang="zh-CN" sz="2400" b="1" i="1" smtClean="0">
                                  <a:latin typeface="Cambria Math" panose="02040503050406030204" pitchFamily="18" charset="0"/>
                                  <a:ea typeface="Cambria Math" panose="02040503050406030204" pitchFamily="18" charset="0"/>
                                </a:rPr>
                              </m:ctrlPr>
                            </m:sSubPr>
                            <m:e>
                              <m:r>
                                <a:rPr lang="en-US" altLang="zh-CN" sz="2400" b="1" i="1" smtClean="0">
                                  <a:latin typeface="Cambria Math" panose="02040503050406030204" pitchFamily="18" charset="0"/>
                                  <a:ea typeface="Cambria Math" panose="02040503050406030204" pitchFamily="18" charset="0"/>
                                </a:rPr>
                                <m:t>𝑬</m:t>
                              </m:r>
                            </m:e>
                            <m:sub>
                              <m:r>
                                <a:rPr lang="en-US" altLang="zh-CN" sz="2400" b="1" i="1" smtClean="0">
                                  <a:latin typeface="Cambria Math" panose="02040503050406030204" pitchFamily="18" charset="0"/>
                                  <a:ea typeface="Cambria Math" panose="02040503050406030204" pitchFamily="18" charset="0"/>
                                </a:rPr>
                                <m:t>𝒔</m:t>
                              </m:r>
                            </m:sub>
                          </m:sSub>
                        </m:den>
                      </m:f>
                      <m:r>
                        <a:rPr lang="en-US" altLang="zh-CN" sz="2400" b="1" i="1" smtClean="0">
                          <a:latin typeface="Cambria Math" panose="02040503050406030204" pitchFamily="18" charset="0"/>
                          <a:ea typeface="Cambria Math" panose="02040503050406030204" pitchFamily="18" charset="0"/>
                        </a:rPr>
                        <m:t>=</m:t>
                      </m:r>
                      <m:sSub>
                        <m:sSubPr>
                          <m:ctrlPr>
                            <a:rPr lang="en-US" altLang="zh-CN" sz="2400" b="1" i="1" smtClean="0">
                              <a:latin typeface="Cambria Math" panose="02040503050406030204" pitchFamily="18" charset="0"/>
                              <a:ea typeface="Cambria Math" panose="02040503050406030204" pitchFamily="18" charset="0"/>
                            </a:rPr>
                          </m:ctrlPr>
                        </m:sSubPr>
                        <m:e>
                          <m:r>
                            <a:rPr lang="en-US" altLang="zh-CN" sz="2400" b="1" i="1" smtClean="0">
                              <a:latin typeface="Cambria Math" panose="02040503050406030204" pitchFamily="18" charset="0"/>
                              <a:ea typeface="Cambria Math" panose="02040503050406030204" pitchFamily="18" charset="0"/>
                            </a:rPr>
                            <m:t>𝒎</m:t>
                          </m:r>
                        </m:e>
                        <m:sub>
                          <m:r>
                            <a:rPr lang="en-US" altLang="zh-CN" sz="2400" b="1" i="1" smtClean="0">
                              <a:latin typeface="Cambria Math" panose="02040503050406030204" pitchFamily="18" charset="0"/>
                              <a:ea typeface="Cambria Math" panose="02040503050406030204" pitchFamily="18" charset="0"/>
                            </a:rPr>
                            <m:t>𝒗</m:t>
                          </m:r>
                        </m:sub>
                      </m:sSub>
                      <m:r>
                        <a:rPr lang="en-US" altLang="zh-CN" sz="2400" b="1" i="1" smtClean="0">
                          <a:latin typeface="Cambria Math" panose="02040503050406030204" pitchFamily="18" charset="0"/>
                          <a:ea typeface="Cambria Math" panose="02040503050406030204" pitchFamily="18" charset="0"/>
                        </a:rPr>
                        <m:t>𝒑𝑯</m:t>
                      </m:r>
                    </m:oMath>
                  </m:oMathPara>
                </a14:m>
                <a:endParaRPr lang="zh-CN" altLang="en-US" sz="2400" dirty="0">
                  <a:latin typeface="Times New Roman" panose="02020603050405020304" pitchFamily="18" charset="0"/>
                  <a:cs typeface="Times New Roman" panose="02020603050405020304" pitchFamily="18" charset="0"/>
                </a:endParaRPr>
              </a:p>
            </p:txBody>
          </p:sp>
        </mc:Choice>
        <mc:Fallback>
          <p:sp>
            <p:nvSpPr>
              <p:cNvPr id="4" name="矩形 3"/>
              <p:cNvSpPr>
                <a:spLocks noRot="1" noChangeAspect="1" noMove="1" noResize="1" noEditPoints="1" noAdjustHandles="1" noChangeArrowheads="1" noChangeShapeType="1" noTextEdit="1"/>
              </p:cNvSpPr>
              <p:nvPr/>
            </p:nvSpPr>
            <p:spPr>
              <a:xfrm>
                <a:off x="981243" y="4488756"/>
                <a:ext cx="2535053" cy="845937"/>
              </a:xfrm>
              <a:prstGeom prst="rect">
                <a:avLst/>
              </a:prstGeom>
              <a:blipFill rotWithShape="1">
                <a:blip r:embed="rId9"/>
                <a:stretch>
                  <a:fillRect l="-508" t="-1569" r="-489" b="-1494"/>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sp>
        <p:nvSpPr>
          <p:cNvPr id="92" name="Rectangle 5"/>
          <p:cNvSpPr>
            <a:spLocks noChangeArrowheads="1"/>
          </p:cNvSpPr>
          <p:nvPr/>
        </p:nvSpPr>
        <p:spPr bwMode="auto">
          <a:xfrm>
            <a:off x="-18854" y="-21483"/>
            <a:ext cx="3594101"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FF3300"/>
                </a:solidFill>
                <a:latin typeface="Times New Roman" panose="02020603050405020304" pitchFamily="18" charset="0"/>
                <a:ea typeface="+mj-ea"/>
                <a:cs typeface="Times New Roman" panose="02020603050405020304" pitchFamily="18" charset="0"/>
              </a:rPr>
              <a:t>§4</a:t>
            </a:r>
            <a:r>
              <a:rPr lang="en-US" altLang="zh-CN" sz="2800" dirty="0" smtClean="0">
                <a:solidFill>
                  <a:srgbClr val="FF3300"/>
                </a:solidFill>
                <a:latin typeface="Times New Roman" panose="02020603050405020304" pitchFamily="18" charset="0"/>
                <a:ea typeface="+mj-ea"/>
                <a:cs typeface="Times New Roman" panose="02020603050405020304" pitchFamily="18" charset="0"/>
              </a:rPr>
              <a:t>.3 </a:t>
            </a:r>
            <a:r>
              <a:rPr lang="zh-CN" altLang="en-US" sz="2800" dirty="0" smtClean="0">
                <a:solidFill>
                  <a:srgbClr val="FF3300"/>
                </a:solidFill>
                <a:latin typeface="Times New Roman" panose="02020603050405020304" pitchFamily="18" charset="0"/>
                <a:ea typeface="+mj-ea"/>
                <a:cs typeface="Times New Roman" panose="02020603050405020304" pitchFamily="18" charset="0"/>
              </a:rPr>
              <a:t>基础最终沉降量</a:t>
            </a:r>
            <a:endParaRPr lang="zh-CN" altLang="en-US" sz="28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6298">
                                            <p:txEl>
                                              <p:pRg st="0" end="0"/>
                                            </p:txEl>
                                          </p:spTgt>
                                        </p:tgtEl>
                                        <p:attrNameLst>
                                          <p:attrName>style.visibility</p:attrName>
                                        </p:attrNameLst>
                                      </p:cBhvr>
                                      <p:to>
                                        <p:strVal val="visible"/>
                                      </p:to>
                                    </p:set>
                                    <p:animEffect transition="in" filter="wipe(left)">
                                      <p:cBhvr>
                                        <p:cTn id="7" dur="500"/>
                                        <p:tgtEl>
                                          <p:spTgt spid="90629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06322"/>
                                        </p:tgtEl>
                                        <p:attrNameLst>
                                          <p:attrName>style.visibility</p:attrName>
                                        </p:attrNameLst>
                                      </p:cBhvr>
                                      <p:to>
                                        <p:strVal val="visible"/>
                                      </p:to>
                                    </p:set>
                                    <p:animEffect transition="in" filter="wipe(left)">
                                      <p:cBhvr>
                                        <p:cTn id="11" dur="500"/>
                                        <p:tgtEl>
                                          <p:spTgt spid="9063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06318"/>
                                        </p:tgtEl>
                                        <p:attrNameLst>
                                          <p:attrName>style.visibility</p:attrName>
                                        </p:attrNameLst>
                                      </p:cBhvr>
                                      <p:to>
                                        <p:strVal val="visible"/>
                                      </p:to>
                                    </p:set>
                                    <p:animEffect transition="in" filter="wipe(left)">
                                      <p:cBhvr>
                                        <p:cTn id="16" dur="500"/>
                                        <p:tgtEl>
                                          <p:spTgt spid="9063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06319"/>
                                        </p:tgtEl>
                                        <p:attrNameLst>
                                          <p:attrName>style.visibility</p:attrName>
                                        </p:attrNameLst>
                                      </p:cBhvr>
                                      <p:to>
                                        <p:strVal val="visible"/>
                                      </p:to>
                                    </p:set>
                                    <p:animEffect transition="in" filter="wipe(left)">
                                      <p:cBhvr>
                                        <p:cTn id="21" dur="500"/>
                                        <p:tgtEl>
                                          <p:spTgt spid="9063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06314"/>
                                        </p:tgtEl>
                                        <p:attrNameLst>
                                          <p:attrName>style.visibility</p:attrName>
                                        </p:attrNameLst>
                                      </p:cBhvr>
                                      <p:to>
                                        <p:strVal val="visible"/>
                                      </p:to>
                                    </p:set>
                                    <p:animEffect transition="in" filter="wipe(left)">
                                      <p:cBhvr>
                                        <p:cTn id="26" dur="500"/>
                                        <p:tgtEl>
                                          <p:spTgt spid="906314"/>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p:cTn id="31" dur="1000" fill="hold"/>
                                        <p:tgtEl>
                                          <p:spTgt spid="61"/>
                                        </p:tgtEl>
                                        <p:attrNameLst>
                                          <p:attrName>ppt_w</p:attrName>
                                        </p:attrNameLst>
                                      </p:cBhvr>
                                      <p:tavLst>
                                        <p:tav tm="0">
                                          <p:val>
                                            <p:strVal val="#ppt_w*0.70"/>
                                          </p:val>
                                        </p:tav>
                                        <p:tav tm="100000">
                                          <p:val>
                                            <p:strVal val="#ppt_w"/>
                                          </p:val>
                                        </p:tav>
                                      </p:tavLst>
                                    </p:anim>
                                    <p:anim calcmode="lin" valueType="num">
                                      <p:cBhvr>
                                        <p:cTn id="32" dur="1000" fill="hold"/>
                                        <p:tgtEl>
                                          <p:spTgt spid="61"/>
                                        </p:tgtEl>
                                        <p:attrNameLst>
                                          <p:attrName>ppt_h</p:attrName>
                                        </p:attrNameLst>
                                      </p:cBhvr>
                                      <p:tavLst>
                                        <p:tav tm="0">
                                          <p:val>
                                            <p:strVal val="#ppt_h"/>
                                          </p:val>
                                        </p:tav>
                                        <p:tav tm="100000">
                                          <p:val>
                                            <p:strVal val="#ppt_h"/>
                                          </p:val>
                                        </p:tav>
                                      </p:tavLst>
                                    </p:anim>
                                    <p:animEffect transition="in" filter="fade">
                                      <p:cBhvr>
                                        <p:cTn id="33"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6298" grpId="0" autoUpdateAnimBg="0" build="p"/>
      <p:bldP spid="90631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灯片编号占位符 1"/>
          <p:cNvSpPr txBox="1">
            <a:spLocks noGrp="1" noChangeArrowheads="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fld id="{801D6ACB-EB75-420C-A17B-C6907391BDC7}" type="slidenum">
              <a:rPr lang="zh-CN" altLang="en-US" sz="1200">
                <a:latin typeface="Garamond" panose="02020404030301010803" pitchFamily="18" charset="0"/>
              </a:rPr>
            </a:fld>
            <a:endParaRPr lang="zh-CN" altLang="en-US" sz="1200">
              <a:latin typeface="Garamond" panose="02020404030301010803" pitchFamily="18" charset="0"/>
            </a:endParaRPr>
          </a:p>
        </p:txBody>
      </p:sp>
      <p:sp>
        <p:nvSpPr>
          <p:cNvPr id="39939" name="Rectangle 12"/>
          <p:cNvSpPr>
            <a:spLocks noChangeArrowheads="1"/>
          </p:cNvSpPr>
          <p:nvPr/>
        </p:nvSpPr>
        <p:spPr bwMode="auto">
          <a:xfrm>
            <a:off x="498475" y="1120091"/>
            <a:ext cx="292139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dirty="0">
                <a:solidFill>
                  <a:srgbClr val="800000"/>
                </a:solidFill>
                <a:latin typeface="Times New Roman" panose="02020603050405020304" pitchFamily="18" charset="0"/>
                <a:ea typeface="+mn-ea"/>
                <a:cs typeface="Times New Roman" panose="02020603050405020304" pitchFamily="18" charset="0"/>
              </a:rPr>
              <a:t>1、基本假定</a:t>
            </a:r>
            <a:r>
              <a:rPr lang="zh-CN" altLang="en-US" sz="2400" dirty="0" smtClean="0">
                <a:solidFill>
                  <a:srgbClr val="800000"/>
                </a:solidFill>
                <a:latin typeface="Times New Roman" panose="02020603050405020304" pitchFamily="18" charset="0"/>
                <a:ea typeface="+mn-ea"/>
                <a:cs typeface="Times New Roman" panose="02020603050405020304" pitchFamily="18" charset="0"/>
              </a:rPr>
              <a:t>和原理</a:t>
            </a:r>
            <a:endParaRPr lang="zh-CN" altLang="en-US" sz="2400" dirty="0">
              <a:solidFill>
                <a:srgbClr val="800000"/>
              </a:solidFill>
              <a:latin typeface="Times New Roman" panose="02020603050405020304" pitchFamily="18" charset="0"/>
              <a:ea typeface="+mn-ea"/>
              <a:cs typeface="Times New Roman" panose="02020603050405020304" pitchFamily="18" charset="0"/>
            </a:endParaRPr>
          </a:p>
        </p:txBody>
      </p:sp>
      <p:sp>
        <p:nvSpPr>
          <p:cNvPr id="39940" name="Rectangle 20"/>
          <p:cNvSpPr>
            <a:spLocks noChangeArrowheads="1"/>
          </p:cNvSpPr>
          <p:nvPr/>
        </p:nvSpPr>
        <p:spPr bwMode="auto">
          <a:xfrm>
            <a:off x="611188" y="5016500"/>
            <a:ext cx="714375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zh-CN" altLang="en-US" sz="2400" b="0">
                <a:solidFill>
                  <a:srgbClr val="800000"/>
                </a:solidFill>
                <a:latin typeface="Times New Roman" panose="02020603050405020304" pitchFamily="18" charset="0"/>
                <a:ea typeface="黑体" panose="02010609060101010101" pitchFamily="49" charset="-122"/>
              </a:rPr>
              <a:t>理论上不够完备，缺乏统一理论；</a:t>
            </a:r>
            <a:endParaRPr lang="zh-CN" altLang="en-US" sz="2400" b="0">
              <a:solidFill>
                <a:srgbClr val="800000"/>
              </a:solidFill>
              <a:latin typeface="Times New Roman" panose="02020603050405020304" pitchFamily="18" charset="0"/>
              <a:ea typeface="黑体" panose="02010609060101010101" pitchFamily="49" charset="-122"/>
            </a:endParaRPr>
          </a:p>
          <a:p>
            <a:pPr>
              <a:spcBef>
                <a:spcPct val="50000"/>
              </a:spcBef>
              <a:buFont typeface="Arial" panose="020B0604020202020204" pitchFamily="34" charset="0"/>
              <a:buNone/>
            </a:pPr>
            <a:r>
              <a:rPr lang="zh-CN" altLang="en-US" sz="2400" b="0">
                <a:solidFill>
                  <a:srgbClr val="800000"/>
                </a:solidFill>
                <a:latin typeface="Times New Roman" panose="02020603050405020304" pitchFamily="18" charset="0"/>
                <a:ea typeface="黑体" panose="02010609060101010101" pitchFamily="49" charset="-122"/>
              </a:rPr>
              <a:t>单向压缩分层总和法是一个半经验性方法</a:t>
            </a:r>
            <a:r>
              <a:rPr lang="zh-CN" altLang="en-US" sz="2400" b="0">
                <a:solidFill>
                  <a:srgbClr val="800000"/>
                </a:solidFill>
                <a:latin typeface="Times New Roman" panose="02020603050405020304" pitchFamily="18" charset="0"/>
              </a:rPr>
              <a:t>。</a:t>
            </a:r>
            <a:endParaRPr lang="zh-CN" altLang="en-US" sz="2400" b="0">
              <a:solidFill>
                <a:srgbClr val="800000"/>
              </a:solidFill>
              <a:latin typeface="Times New Roman" panose="02020603050405020304" pitchFamily="18" charset="0"/>
            </a:endParaRPr>
          </a:p>
        </p:txBody>
      </p:sp>
      <p:sp>
        <p:nvSpPr>
          <p:cNvPr id="39941" name="Text Box 25"/>
          <p:cNvSpPr txBox="1">
            <a:spLocks noChangeArrowheads="1"/>
          </p:cNvSpPr>
          <p:nvPr/>
        </p:nvSpPr>
        <p:spPr bwMode="auto">
          <a:xfrm>
            <a:off x="2699792" y="373360"/>
            <a:ext cx="40288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dirty="0" smtClean="0">
                <a:solidFill>
                  <a:srgbClr val="800000"/>
                </a:solidFill>
              </a:rPr>
              <a:t>地基</a:t>
            </a:r>
            <a:r>
              <a:rPr lang="zh-CN" altLang="en-US" sz="2400" dirty="0">
                <a:solidFill>
                  <a:srgbClr val="800000"/>
                </a:solidFill>
              </a:rPr>
              <a:t>最终沉降量分层总和法</a:t>
            </a:r>
            <a:endParaRPr lang="zh-CN" altLang="en-US" sz="2400" dirty="0">
              <a:solidFill>
                <a:srgbClr val="800000"/>
              </a:solidFill>
            </a:endParaRPr>
          </a:p>
        </p:txBody>
      </p:sp>
      <p:sp>
        <p:nvSpPr>
          <p:cNvPr id="39942" name="Rectangle 26"/>
          <p:cNvSpPr>
            <a:spLocks noChangeArrowheads="1"/>
          </p:cNvSpPr>
          <p:nvPr/>
        </p:nvSpPr>
        <p:spPr bwMode="auto">
          <a:xfrm>
            <a:off x="323528" y="1811366"/>
            <a:ext cx="857250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20000"/>
              </a:spcBef>
              <a:buClr>
                <a:srgbClr val="A50021"/>
              </a:buClr>
              <a:buSzPct val="75000"/>
              <a:buFont typeface="Wingdings" panose="05000000000000000000" pitchFamily="2" charset="2"/>
              <a:buNone/>
            </a:pPr>
            <a:r>
              <a:rPr lang="zh-CN" altLang="en-US" sz="2000" dirty="0">
                <a:solidFill>
                  <a:srgbClr val="008000"/>
                </a:solidFill>
              </a:rPr>
              <a:t>（</a:t>
            </a:r>
            <a:r>
              <a:rPr lang="en-US" altLang="zh-CN" sz="2000" dirty="0">
                <a:solidFill>
                  <a:srgbClr val="008000"/>
                </a:solidFill>
              </a:rPr>
              <a:t>a</a:t>
            </a:r>
            <a:r>
              <a:rPr lang="zh-CN" altLang="en-US" sz="2000" dirty="0">
                <a:solidFill>
                  <a:srgbClr val="008000"/>
                </a:solidFill>
              </a:rPr>
              <a:t>）基底压力为线性分布 </a:t>
            </a:r>
            <a:endParaRPr lang="zh-CN" altLang="en-US" sz="2000" dirty="0">
              <a:solidFill>
                <a:srgbClr val="008000"/>
              </a:solidFill>
            </a:endParaRPr>
          </a:p>
          <a:p>
            <a:pPr eaLnBrk="1" hangingPunct="1">
              <a:spcBef>
                <a:spcPct val="20000"/>
              </a:spcBef>
              <a:buClr>
                <a:srgbClr val="A50021"/>
              </a:buClr>
              <a:buSzPct val="75000"/>
              <a:buFont typeface="Wingdings" panose="05000000000000000000" pitchFamily="2" charset="2"/>
              <a:buNone/>
            </a:pPr>
            <a:r>
              <a:rPr lang="zh-CN" altLang="en-US" sz="2000" dirty="0">
                <a:solidFill>
                  <a:srgbClr val="008000"/>
                </a:solidFill>
              </a:rPr>
              <a:t>（</a:t>
            </a:r>
            <a:r>
              <a:rPr lang="en-US" altLang="zh-CN" sz="2000" dirty="0">
                <a:solidFill>
                  <a:srgbClr val="008000"/>
                </a:solidFill>
              </a:rPr>
              <a:t>b</a:t>
            </a:r>
            <a:r>
              <a:rPr lang="zh-CN" altLang="en-US" sz="2000" dirty="0">
                <a:solidFill>
                  <a:srgbClr val="008000"/>
                </a:solidFill>
              </a:rPr>
              <a:t>）只计算基底中心线附加应力，附加应力用弹性理论计算</a:t>
            </a:r>
            <a:endParaRPr lang="zh-CN" altLang="en-US" sz="2000" dirty="0">
              <a:solidFill>
                <a:srgbClr val="008000"/>
              </a:solidFill>
            </a:endParaRPr>
          </a:p>
          <a:p>
            <a:pPr eaLnBrk="1" hangingPunct="1">
              <a:spcBef>
                <a:spcPct val="20000"/>
              </a:spcBef>
              <a:buClr>
                <a:srgbClr val="A50021"/>
              </a:buClr>
              <a:buSzPct val="75000"/>
              <a:buFont typeface="Wingdings" panose="05000000000000000000" pitchFamily="2" charset="2"/>
              <a:buNone/>
            </a:pPr>
            <a:r>
              <a:rPr lang="zh-CN" altLang="en-US" sz="2000" dirty="0">
                <a:solidFill>
                  <a:srgbClr val="008000"/>
                </a:solidFill>
              </a:rPr>
              <a:t>（</a:t>
            </a:r>
            <a:r>
              <a:rPr lang="en-US" altLang="zh-CN" sz="2000" dirty="0">
                <a:solidFill>
                  <a:srgbClr val="008000"/>
                </a:solidFill>
              </a:rPr>
              <a:t>c</a:t>
            </a:r>
            <a:r>
              <a:rPr lang="zh-CN" altLang="en-US" sz="2000" dirty="0">
                <a:solidFill>
                  <a:srgbClr val="008000"/>
                </a:solidFill>
              </a:rPr>
              <a:t>）只发生单向沉降：侧限应力状态</a:t>
            </a:r>
            <a:endParaRPr lang="zh-CN" altLang="en-US" sz="2000" dirty="0">
              <a:solidFill>
                <a:srgbClr val="008000"/>
              </a:solidFill>
            </a:endParaRPr>
          </a:p>
          <a:p>
            <a:pPr eaLnBrk="1" hangingPunct="1">
              <a:spcBef>
                <a:spcPct val="20000"/>
              </a:spcBef>
              <a:buClr>
                <a:srgbClr val="A50021"/>
              </a:buClr>
              <a:buSzPct val="75000"/>
              <a:buFont typeface="Wingdings" panose="05000000000000000000" pitchFamily="2" charset="2"/>
              <a:buNone/>
            </a:pPr>
            <a:r>
              <a:rPr lang="zh-CN" altLang="en-US" sz="2000" dirty="0">
                <a:solidFill>
                  <a:srgbClr val="008000"/>
                </a:solidFill>
              </a:rPr>
              <a:t>（</a:t>
            </a:r>
            <a:r>
              <a:rPr lang="en-US" altLang="zh-CN" sz="2000" dirty="0">
                <a:solidFill>
                  <a:srgbClr val="008000"/>
                </a:solidFill>
              </a:rPr>
              <a:t>d</a:t>
            </a:r>
            <a:r>
              <a:rPr lang="zh-CN" altLang="en-US" sz="2000" dirty="0">
                <a:solidFill>
                  <a:srgbClr val="008000"/>
                </a:solidFill>
              </a:rPr>
              <a:t>）</a:t>
            </a:r>
            <a:r>
              <a:rPr lang="zh-CN" altLang="en-US" sz="2000" u="sng" dirty="0">
                <a:solidFill>
                  <a:srgbClr val="FF0000"/>
                </a:solidFill>
              </a:rPr>
              <a:t>只计算固结</a:t>
            </a:r>
            <a:r>
              <a:rPr lang="zh-CN" altLang="en-US" sz="2000" u="sng" dirty="0" smtClean="0">
                <a:solidFill>
                  <a:srgbClr val="FF0000"/>
                </a:solidFill>
              </a:rPr>
              <a:t>沉降</a:t>
            </a:r>
            <a:endParaRPr lang="zh-CN" altLang="en-US" sz="2000" u="sng" dirty="0">
              <a:solidFill>
                <a:srgbClr val="FF0000"/>
              </a:solidFill>
            </a:endParaRPr>
          </a:p>
          <a:p>
            <a:pPr eaLnBrk="1" hangingPunct="1">
              <a:spcBef>
                <a:spcPct val="20000"/>
              </a:spcBef>
              <a:buClr>
                <a:srgbClr val="A50021"/>
              </a:buClr>
              <a:buSzPct val="75000"/>
              <a:buFont typeface="Wingdings" panose="05000000000000000000" pitchFamily="2" charset="2"/>
              <a:buNone/>
            </a:pPr>
            <a:r>
              <a:rPr lang="zh-CN" altLang="en-US" sz="2000" dirty="0">
                <a:solidFill>
                  <a:srgbClr val="008000"/>
                </a:solidFill>
              </a:rPr>
              <a:t>（</a:t>
            </a:r>
            <a:r>
              <a:rPr lang="en-US" altLang="zh-CN" sz="2000" dirty="0">
                <a:solidFill>
                  <a:srgbClr val="008000"/>
                </a:solidFill>
              </a:rPr>
              <a:t>e</a:t>
            </a:r>
            <a:r>
              <a:rPr lang="zh-CN" altLang="en-US" sz="2000" dirty="0">
                <a:solidFill>
                  <a:srgbClr val="008000"/>
                </a:solidFill>
              </a:rPr>
              <a:t>）</a:t>
            </a:r>
            <a:r>
              <a:rPr lang="zh-CN" altLang="en-US" sz="2000" dirty="0">
                <a:solidFill>
                  <a:srgbClr val="008000"/>
                </a:solidFill>
                <a:latin typeface="Times New Roman" panose="02020603050405020304" pitchFamily="18" charset="0"/>
              </a:rPr>
              <a:t>将地基分成若干层，认为整个地基的最终沉降量为各层沉降量之和</a:t>
            </a:r>
            <a:r>
              <a:rPr lang="zh-CN" altLang="en-US" sz="2000" b="0" dirty="0">
                <a:solidFill>
                  <a:srgbClr val="008000"/>
                </a:solidFill>
                <a:latin typeface="Times New Roman" panose="02020603050405020304" pitchFamily="18" charset="0"/>
              </a:rPr>
              <a:t>：</a:t>
            </a:r>
            <a:endParaRPr lang="zh-CN" altLang="en-US" sz="2000" dirty="0">
              <a:solidFill>
                <a:srgbClr val="008000"/>
              </a:solidFill>
            </a:endParaRPr>
          </a:p>
        </p:txBody>
      </p:sp>
      <p:graphicFrame>
        <p:nvGraphicFramePr>
          <p:cNvPr id="39943" name="Object 7"/>
          <p:cNvGraphicFramePr>
            <a:graphicFrameLocks noChangeAspect="1"/>
          </p:cNvGraphicFramePr>
          <p:nvPr/>
        </p:nvGraphicFramePr>
        <p:xfrm>
          <a:off x="3214688" y="4149725"/>
          <a:ext cx="1768475" cy="642938"/>
        </p:xfrm>
        <a:graphic>
          <a:graphicData uri="http://schemas.openxmlformats.org/presentationml/2006/ole">
            <mc:AlternateContent xmlns:mc="http://schemas.openxmlformats.org/markup-compatibility/2006">
              <mc:Choice xmlns:v="urn:schemas-microsoft-com:vml" Requires="v">
                <p:oleObj spid="_x0000_s65556" name="" r:id="rId1" imgW="668655" imgH="236220" progId="Equation.3">
                  <p:embed/>
                </p:oleObj>
              </mc:Choice>
              <mc:Fallback>
                <p:oleObj name="" r:id="rId1" imgW="668655" imgH="236220" progId="Equation.3">
                  <p:embed/>
                  <p:pic>
                    <p:nvPicPr>
                      <p:cNvPr id="0" name="Object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688" y="4149725"/>
                        <a:ext cx="1768475" cy="642938"/>
                      </a:xfrm>
                      <a:prstGeom prst="rect">
                        <a:avLst/>
                      </a:prstGeom>
                      <a:noFill/>
                      <a:ln w="9525">
                        <a:solidFill>
                          <a:srgbClr val="3333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5"/>
          <p:cNvSpPr>
            <a:spLocks noChangeArrowheads="1"/>
          </p:cNvSpPr>
          <p:nvPr/>
        </p:nvSpPr>
        <p:spPr bwMode="auto">
          <a:xfrm>
            <a:off x="-18854" y="-21483"/>
            <a:ext cx="3594101"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FF3300"/>
                </a:solidFill>
                <a:latin typeface="Times New Roman" panose="02020603050405020304" pitchFamily="18" charset="0"/>
                <a:ea typeface="+mj-ea"/>
                <a:cs typeface="Times New Roman" panose="02020603050405020304" pitchFamily="18" charset="0"/>
              </a:rPr>
              <a:t>§4</a:t>
            </a:r>
            <a:r>
              <a:rPr lang="en-US" altLang="zh-CN" sz="2800" dirty="0" smtClean="0">
                <a:solidFill>
                  <a:srgbClr val="FF3300"/>
                </a:solidFill>
                <a:latin typeface="Times New Roman" panose="02020603050405020304" pitchFamily="18" charset="0"/>
                <a:ea typeface="+mj-ea"/>
                <a:cs typeface="Times New Roman" panose="02020603050405020304" pitchFamily="18" charset="0"/>
              </a:rPr>
              <a:t>.3 </a:t>
            </a:r>
            <a:r>
              <a:rPr lang="zh-CN" altLang="en-US" sz="2800" dirty="0" smtClean="0">
                <a:solidFill>
                  <a:srgbClr val="FF3300"/>
                </a:solidFill>
                <a:latin typeface="Times New Roman" panose="02020603050405020304" pitchFamily="18" charset="0"/>
                <a:ea typeface="+mj-ea"/>
                <a:cs typeface="Times New Roman" panose="02020603050405020304" pitchFamily="18" charset="0"/>
              </a:rPr>
              <a:t>基础最终沉降量</a:t>
            </a:r>
            <a:endParaRPr lang="zh-CN" altLang="en-US" sz="28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wipe(left)">
                                      <p:cBhvr>
                                        <p:cTn id="7" dur="500"/>
                                        <p:tgtEl>
                                          <p:spTgt spid="399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wipe(left)">
                                      <p:cBhvr>
                                        <p:cTn id="12" dur="500"/>
                                        <p:tgtEl>
                                          <p:spTgt spid="399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39942">
                                            <p:txEl>
                                              <p:pRg st="0" end="0"/>
                                            </p:txEl>
                                          </p:spTgt>
                                        </p:tgtEl>
                                        <p:attrNameLst>
                                          <p:attrName>style.visibility</p:attrName>
                                        </p:attrNameLst>
                                      </p:cBhvr>
                                      <p:to>
                                        <p:strVal val="visible"/>
                                      </p:to>
                                    </p:set>
                                    <p:anim calcmode="discrete" valueType="clr">
                                      <p:cBhvr override="childStyle">
                                        <p:cTn id="17" dur="80"/>
                                        <p:tgtEl>
                                          <p:spTgt spid="3994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9942">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39942">
                                            <p:txEl>
                                              <p:pRg st="0" end="0"/>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39942">
                                            <p:txEl>
                                              <p:pRg st="1" end="1"/>
                                            </p:txEl>
                                          </p:spTgt>
                                        </p:tgtEl>
                                        <p:attrNameLst>
                                          <p:attrName>style.visibility</p:attrName>
                                        </p:attrNameLst>
                                      </p:cBhvr>
                                      <p:to>
                                        <p:strVal val="visible"/>
                                      </p:to>
                                    </p:set>
                                    <p:anim calcmode="discrete" valueType="clr">
                                      <p:cBhvr override="childStyle">
                                        <p:cTn id="24" dur="80"/>
                                        <p:tgtEl>
                                          <p:spTgt spid="3994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39942">
                                            <p:txEl>
                                              <p:pRg st="1" end="1"/>
                                            </p:txEl>
                                          </p:spTgt>
                                        </p:tgtEl>
                                        <p:attrNameLst>
                                          <p:attrName>fillcolor</p:attrName>
                                        </p:attrNameLst>
                                      </p:cBhvr>
                                      <p:tavLst>
                                        <p:tav tm="0">
                                          <p:val>
                                            <p:clrVal>
                                              <a:schemeClr val="accent2"/>
                                            </p:clrVal>
                                          </p:val>
                                        </p:tav>
                                        <p:tav tm="50000">
                                          <p:val>
                                            <p:clrVal>
                                              <a:schemeClr val="hlink"/>
                                            </p:clrVal>
                                          </p:val>
                                        </p:tav>
                                      </p:tavLst>
                                    </p:anim>
                                    <p:set>
                                      <p:cBhvr>
                                        <p:cTn id="26" dur="80"/>
                                        <p:tgtEl>
                                          <p:spTgt spid="39942">
                                            <p:txEl>
                                              <p:pRg st="1" end="1"/>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39942">
                                            <p:txEl>
                                              <p:pRg st="2" end="2"/>
                                            </p:txEl>
                                          </p:spTgt>
                                        </p:tgtEl>
                                        <p:attrNameLst>
                                          <p:attrName>style.visibility</p:attrName>
                                        </p:attrNameLst>
                                      </p:cBhvr>
                                      <p:to>
                                        <p:strVal val="visible"/>
                                      </p:to>
                                    </p:set>
                                    <p:anim calcmode="discrete" valueType="clr">
                                      <p:cBhvr override="childStyle">
                                        <p:cTn id="31" dur="80"/>
                                        <p:tgtEl>
                                          <p:spTgt spid="3994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39942">
                                            <p:txEl>
                                              <p:pRg st="2" end="2"/>
                                            </p:txEl>
                                          </p:spTgt>
                                        </p:tgtEl>
                                        <p:attrNameLst>
                                          <p:attrName>fillcolor</p:attrName>
                                        </p:attrNameLst>
                                      </p:cBhvr>
                                      <p:tavLst>
                                        <p:tav tm="0">
                                          <p:val>
                                            <p:clrVal>
                                              <a:schemeClr val="accent2"/>
                                            </p:clrVal>
                                          </p:val>
                                        </p:tav>
                                        <p:tav tm="50000">
                                          <p:val>
                                            <p:clrVal>
                                              <a:schemeClr val="hlink"/>
                                            </p:clrVal>
                                          </p:val>
                                        </p:tav>
                                      </p:tavLst>
                                    </p:anim>
                                    <p:set>
                                      <p:cBhvr>
                                        <p:cTn id="33" dur="80"/>
                                        <p:tgtEl>
                                          <p:spTgt spid="39942">
                                            <p:txEl>
                                              <p:pRg st="2" end="2"/>
                                            </p:tx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39942">
                                            <p:txEl>
                                              <p:pRg st="3" end="3"/>
                                            </p:txEl>
                                          </p:spTgt>
                                        </p:tgtEl>
                                        <p:attrNameLst>
                                          <p:attrName>style.visibility</p:attrName>
                                        </p:attrNameLst>
                                      </p:cBhvr>
                                      <p:to>
                                        <p:strVal val="visible"/>
                                      </p:to>
                                    </p:set>
                                    <p:anim calcmode="discrete" valueType="clr">
                                      <p:cBhvr override="childStyle">
                                        <p:cTn id="38" dur="80"/>
                                        <p:tgtEl>
                                          <p:spTgt spid="3994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39942">
                                            <p:txEl>
                                              <p:pRg st="3" end="3"/>
                                            </p:txEl>
                                          </p:spTgt>
                                        </p:tgtEl>
                                        <p:attrNameLst>
                                          <p:attrName>fillcolor</p:attrName>
                                        </p:attrNameLst>
                                      </p:cBhvr>
                                      <p:tavLst>
                                        <p:tav tm="0">
                                          <p:val>
                                            <p:clrVal>
                                              <a:schemeClr val="accent2"/>
                                            </p:clrVal>
                                          </p:val>
                                        </p:tav>
                                        <p:tav tm="50000">
                                          <p:val>
                                            <p:clrVal>
                                              <a:schemeClr val="hlink"/>
                                            </p:clrVal>
                                          </p:val>
                                        </p:tav>
                                      </p:tavLst>
                                    </p:anim>
                                    <p:set>
                                      <p:cBhvr>
                                        <p:cTn id="40" dur="80"/>
                                        <p:tgtEl>
                                          <p:spTgt spid="39942">
                                            <p:txEl>
                                              <p:pRg st="3" end="3"/>
                                            </p:txEl>
                                          </p:spTgt>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27" presetClass="entr" presetSubtype="0" fill="hold" grpId="0" nodeType="clickEffect">
                                  <p:stCondLst>
                                    <p:cond delay="0"/>
                                  </p:stCondLst>
                                  <p:iterate type="lt">
                                    <p:tmPct val="50000"/>
                                  </p:iterate>
                                  <p:childTnLst>
                                    <p:set>
                                      <p:cBhvr>
                                        <p:cTn id="44" dur="1" fill="hold">
                                          <p:stCondLst>
                                            <p:cond delay="0"/>
                                          </p:stCondLst>
                                        </p:cTn>
                                        <p:tgtEl>
                                          <p:spTgt spid="39942">
                                            <p:txEl>
                                              <p:pRg st="4" end="4"/>
                                            </p:txEl>
                                          </p:spTgt>
                                        </p:tgtEl>
                                        <p:attrNameLst>
                                          <p:attrName>style.visibility</p:attrName>
                                        </p:attrNameLst>
                                      </p:cBhvr>
                                      <p:to>
                                        <p:strVal val="visible"/>
                                      </p:to>
                                    </p:set>
                                    <p:anim calcmode="discrete" valueType="clr">
                                      <p:cBhvr override="childStyle">
                                        <p:cTn id="45" dur="80"/>
                                        <p:tgtEl>
                                          <p:spTgt spid="39942">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39942">
                                            <p:txEl>
                                              <p:pRg st="4" end="4"/>
                                            </p:txEl>
                                          </p:spTgt>
                                        </p:tgtEl>
                                        <p:attrNameLst>
                                          <p:attrName>fillcolor</p:attrName>
                                        </p:attrNameLst>
                                      </p:cBhvr>
                                      <p:tavLst>
                                        <p:tav tm="0">
                                          <p:val>
                                            <p:clrVal>
                                              <a:schemeClr val="accent2"/>
                                            </p:clrVal>
                                          </p:val>
                                        </p:tav>
                                        <p:tav tm="50000">
                                          <p:val>
                                            <p:clrVal>
                                              <a:schemeClr val="hlink"/>
                                            </p:clrVal>
                                          </p:val>
                                        </p:tav>
                                      </p:tavLst>
                                    </p:anim>
                                    <p:set>
                                      <p:cBhvr>
                                        <p:cTn id="47" dur="80"/>
                                        <p:tgtEl>
                                          <p:spTgt spid="39942">
                                            <p:txEl>
                                              <p:pRg st="4" end="4"/>
                                            </p:txEl>
                                          </p:spTgt>
                                        </p:tgtEl>
                                        <p:attrNameLst>
                                          <p:attrName>fill.type</p:attrName>
                                        </p:attrNameLst>
                                      </p:cBhvr>
                                      <p:to>
                                        <p:strVal val="solid"/>
                                      </p:to>
                                    </p:set>
                                  </p:childTnLst>
                                </p:cTn>
                              </p:par>
                            </p:childTnLst>
                          </p:cTn>
                        </p:par>
                        <p:par>
                          <p:cTn id="48" fill="hold">
                            <p:stCondLst>
                              <p:cond delay="1360"/>
                            </p:stCondLst>
                            <p:childTnLst>
                              <p:par>
                                <p:cTn id="49" presetID="12" presetClass="entr" presetSubtype="1" fill="hold" nodeType="afterEffect">
                                  <p:stCondLst>
                                    <p:cond delay="0"/>
                                  </p:stCondLst>
                                  <p:childTnLst>
                                    <p:set>
                                      <p:cBhvr>
                                        <p:cTn id="50" dur="1" fill="hold">
                                          <p:stCondLst>
                                            <p:cond delay="0"/>
                                          </p:stCondLst>
                                        </p:cTn>
                                        <p:tgtEl>
                                          <p:spTgt spid="39943"/>
                                        </p:tgtEl>
                                        <p:attrNameLst>
                                          <p:attrName>style.visibility</p:attrName>
                                        </p:attrNameLst>
                                      </p:cBhvr>
                                      <p:to>
                                        <p:strVal val="visible"/>
                                      </p:to>
                                    </p:set>
                                    <p:animEffect transition="in" filter="slide(fromTop)">
                                      <p:cBhvr>
                                        <p:cTn id="51" dur="500"/>
                                        <p:tgtEl>
                                          <p:spTgt spid="3994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9940">
                                            <p:txEl>
                                              <p:pRg st="0" end="0"/>
                                            </p:txEl>
                                          </p:spTgt>
                                        </p:tgtEl>
                                        <p:attrNameLst>
                                          <p:attrName>style.visibility</p:attrName>
                                        </p:attrNameLst>
                                      </p:cBhvr>
                                      <p:to>
                                        <p:strVal val="visible"/>
                                      </p:to>
                                    </p:set>
                                    <p:animEffect transition="in" filter="wipe(left)">
                                      <p:cBhvr>
                                        <p:cTn id="56" dur="500"/>
                                        <p:tgtEl>
                                          <p:spTgt spid="39940">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9940">
                                            <p:txEl>
                                              <p:pRg st="1" end="1"/>
                                            </p:txEl>
                                          </p:spTgt>
                                        </p:tgtEl>
                                        <p:attrNameLst>
                                          <p:attrName>style.visibility</p:attrName>
                                        </p:attrNameLst>
                                      </p:cBhvr>
                                      <p:to>
                                        <p:strVal val="visible"/>
                                      </p:to>
                                    </p:set>
                                    <p:animEffect transition="in" filter="wipe(left)">
                                      <p:cBhvr>
                                        <p:cTn id="61" dur="500"/>
                                        <p:tgtEl>
                                          <p:spTgt spid="399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P spid="39940" grpId="0" advAuto="0" build="p"/>
      <p:bldP spid="39941" grpId="0"/>
      <p:bldP spid="39942"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灯片编号占位符 1"/>
          <p:cNvSpPr txBox="1">
            <a:spLocks noGrp="1" noChangeArrowheads="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fld id="{67FA3C1D-F7FC-4A38-A12F-C2FD7EF5575D}" type="slidenum">
              <a:rPr lang="zh-CN" altLang="en-US" sz="1200">
                <a:latin typeface="Garamond" panose="02020404030301010803" pitchFamily="18" charset="0"/>
              </a:rPr>
            </a:fld>
            <a:endParaRPr lang="zh-CN" altLang="en-US" sz="1200">
              <a:latin typeface="Garamond" panose="02020404030301010803" pitchFamily="18" charset="0"/>
            </a:endParaRPr>
          </a:p>
        </p:txBody>
      </p:sp>
      <p:sp>
        <p:nvSpPr>
          <p:cNvPr id="57349" name="Text Box 25"/>
          <p:cNvSpPr txBox="1">
            <a:spLocks noChangeArrowheads="1"/>
          </p:cNvSpPr>
          <p:nvPr/>
        </p:nvSpPr>
        <p:spPr bwMode="auto">
          <a:xfrm>
            <a:off x="250825" y="803327"/>
            <a:ext cx="3814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dirty="0">
                <a:solidFill>
                  <a:srgbClr val="008000"/>
                </a:solidFill>
              </a:rPr>
              <a:t>(a)</a:t>
            </a:r>
            <a:r>
              <a:rPr lang="zh-CN" altLang="en-US" dirty="0">
                <a:solidFill>
                  <a:srgbClr val="008000"/>
                </a:solidFill>
              </a:rPr>
              <a:t>计算原地基中自重应力分布</a:t>
            </a:r>
            <a:endParaRPr lang="zh-CN" altLang="en-US" dirty="0">
              <a:solidFill>
                <a:srgbClr val="008000"/>
              </a:solidFill>
            </a:endParaRPr>
          </a:p>
        </p:txBody>
      </p:sp>
      <p:sp>
        <p:nvSpPr>
          <p:cNvPr id="57350" name="Text Box 26"/>
          <p:cNvSpPr txBox="1">
            <a:spLocks noChangeArrowheads="1"/>
          </p:cNvSpPr>
          <p:nvPr/>
        </p:nvSpPr>
        <p:spPr bwMode="auto">
          <a:xfrm>
            <a:off x="250825" y="1373328"/>
            <a:ext cx="25193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dirty="0">
                <a:solidFill>
                  <a:srgbClr val="008000"/>
                </a:solidFill>
              </a:rPr>
              <a:t>(b)</a:t>
            </a:r>
            <a:r>
              <a:rPr lang="zh-CN" altLang="en-US" dirty="0">
                <a:solidFill>
                  <a:srgbClr val="008000"/>
                </a:solidFill>
              </a:rPr>
              <a:t>基底附加压力</a:t>
            </a:r>
            <a:r>
              <a:rPr lang="en-US" altLang="zh-CN" dirty="0">
                <a:solidFill>
                  <a:srgbClr val="008000"/>
                </a:solidFill>
              </a:rPr>
              <a:t>p</a:t>
            </a:r>
            <a:r>
              <a:rPr lang="en-US" altLang="zh-CN" baseline="-25000" dirty="0">
                <a:solidFill>
                  <a:srgbClr val="008000"/>
                </a:solidFill>
              </a:rPr>
              <a:t>0</a:t>
            </a:r>
            <a:endParaRPr lang="zh-CN" altLang="en-US" baseline="-25000" dirty="0">
              <a:solidFill>
                <a:srgbClr val="008000"/>
              </a:solidFill>
            </a:endParaRPr>
          </a:p>
        </p:txBody>
      </p:sp>
      <p:sp>
        <p:nvSpPr>
          <p:cNvPr id="57351" name="Text Box 47"/>
          <p:cNvSpPr txBox="1">
            <a:spLocks noChangeArrowheads="1"/>
          </p:cNvSpPr>
          <p:nvPr/>
        </p:nvSpPr>
        <p:spPr bwMode="auto">
          <a:xfrm>
            <a:off x="242660" y="2067180"/>
            <a:ext cx="3816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dirty="0">
                <a:solidFill>
                  <a:srgbClr val="008000"/>
                </a:solidFill>
              </a:rPr>
              <a:t>(c)</a:t>
            </a:r>
            <a:r>
              <a:rPr lang="zh-CN" altLang="en-US" dirty="0">
                <a:solidFill>
                  <a:srgbClr val="008000"/>
                </a:solidFill>
              </a:rPr>
              <a:t>确定地基中附加应力</a:t>
            </a:r>
            <a:r>
              <a:rPr lang="en-US" altLang="zh-CN" dirty="0" err="1">
                <a:solidFill>
                  <a:srgbClr val="0000FF"/>
                </a:solidFill>
              </a:rPr>
              <a:t>σ</a:t>
            </a:r>
            <a:r>
              <a:rPr lang="en-US" altLang="zh-CN" baseline="-25000" dirty="0" err="1">
                <a:solidFill>
                  <a:srgbClr val="008000"/>
                </a:solidFill>
              </a:rPr>
              <a:t>z</a:t>
            </a:r>
            <a:r>
              <a:rPr lang="zh-CN" altLang="en-US" dirty="0">
                <a:solidFill>
                  <a:srgbClr val="008000"/>
                </a:solidFill>
              </a:rPr>
              <a:t>分布</a:t>
            </a:r>
            <a:endParaRPr lang="en-US" altLang="zh-CN" dirty="0">
              <a:solidFill>
                <a:srgbClr val="008000"/>
              </a:solidFill>
            </a:endParaRPr>
          </a:p>
        </p:txBody>
      </p:sp>
      <p:sp>
        <p:nvSpPr>
          <p:cNvPr id="57352" name="Text Box 51"/>
          <p:cNvSpPr txBox="1">
            <a:spLocks noChangeArrowheads="1"/>
          </p:cNvSpPr>
          <p:nvPr/>
        </p:nvSpPr>
        <p:spPr bwMode="auto">
          <a:xfrm>
            <a:off x="265113" y="2709863"/>
            <a:ext cx="2651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20000"/>
              </a:spcBef>
              <a:buClr>
                <a:srgbClr val="A50021"/>
              </a:buClr>
              <a:buSzPct val="75000"/>
              <a:buFont typeface="Wingdings" panose="05000000000000000000" pitchFamily="2" charset="2"/>
              <a:buNone/>
            </a:pPr>
            <a:r>
              <a:rPr lang="en-US" altLang="zh-CN">
                <a:solidFill>
                  <a:srgbClr val="008000"/>
                </a:solidFill>
              </a:rPr>
              <a:t>(d)</a:t>
            </a:r>
            <a:r>
              <a:rPr lang="zh-CN" altLang="en-US">
                <a:solidFill>
                  <a:srgbClr val="008000"/>
                </a:solidFill>
              </a:rPr>
              <a:t>确定计算深度</a:t>
            </a:r>
            <a:r>
              <a:rPr lang="en-US" altLang="zh-CN">
                <a:solidFill>
                  <a:srgbClr val="008000"/>
                </a:solidFill>
              </a:rPr>
              <a:t>z</a:t>
            </a:r>
            <a:r>
              <a:rPr lang="en-US" altLang="zh-CN" baseline="-25000">
                <a:solidFill>
                  <a:srgbClr val="008000"/>
                </a:solidFill>
              </a:rPr>
              <a:t>n</a:t>
            </a:r>
            <a:endParaRPr lang="zh-CN" altLang="en-US" baseline="-25000">
              <a:solidFill>
                <a:srgbClr val="008000"/>
              </a:solidFill>
            </a:endParaRPr>
          </a:p>
        </p:txBody>
      </p:sp>
      <p:grpSp>
        <p:nvGrpSpPr>
          <p:cNvPr id="57353" name="Group 9"/>
          <p:cNvGrpSpPr/>
          <p:nvPr/>
        </p:nvGrpSpPr>
        <p:grpSpPr bwMode="auto">
          <a:xfrm>
            <a:off x="3779838" y="1328738"/>
            <a:ext cx="5314950" cy="4692650"/>
            <a:chOff x="0" y="0"/>
            <a:chExt cx="3348" cy="2956"/>
          </a:xfrm>
        </p:grpSpPr>
        <p:sp>
          <p:nvSpPr>
            <p:cNvPr id="57374" name="Line 6"/>
            <p:cNvSpPr>
              <a:spLocks noChangeAspect="1" noChangeShapeType="1"/>
            </p:cNvSpPr>
            <p:nvPr/>
          </p:nvSpPr>
          <p:spPr bwMode="auto">
            <a:xfrm>
              <a:off x="60" y="497"/>
              <a:ext cx="3266" cy="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375" name="Line 7"/>
            <p:cNvSpPr>
              <a:spLocks noChangeAspect="1" noChangeShapeType="1"/>
            </p:cNvSpPr>
            <p:nvPr/>
          </p:nvSpPr>
          <p:spPr bwMode="auto">
            <a:xfrm>
              <a:off x="1445" y="0"/>
              <a:ext cx="0" cy="336"/>
            </a:xfrm>
            <a:prstGeom prst="line">
              <a:avLst/>
            </a:prstGeom>
            <a:noFill/>
            <a:ln w="762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7376" name="Line 8"/>
            <p:cNvSpPr>
              <a:spLocks noChangeAspect="1" noChangeShapeType="1"/>
            </p:cNvSpPr>
            <p:nvPr/>
          </p:nvSpPr>
          <p:spPr bwMode="auto">
            <a:xfrm>
              <a:off x="2385" y="485"/>
              <a:ext cx="0" cy="706"/>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57377" name="Text Box 9"/>
            <p:cNvSpPr txBox="1">
              <a:spLocks noChangeAspect="1" noChangeArrowheads="1"/>
            </p:cNvSpPr>
            <p:nvPr/>
          </p:nvSpPr>
          <p:spPr bwMode="auto">
            <a:xfrm>
              <a:off x="2453" y="672"/>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400">
                  <a:latin typeface="Times New Roman" panose="02020603050405020304" pitchFamily="18" charset="0"/>
                </a:rPr>
                <a:t>d</a:t>
              </a:r>
              <a:endParaRPr lang="en-US" altLang="zh-CN" sz="2400">
                <a:latin typeface="Times New Roman" panose="02020603050405020304" pitchFamily="18" charset="0"/>
              </a:endParaRPr>
            </a:p>
          </p:txBody>
        </p:sp>
        <p:sp>
          <p:nvSpPr>
            <p:cNvPr id="57378" name="Line 10"/>
            <p:cNvSpPr>
              <a:spLocks noChangeAspect="1" noChangeShapeType="1"/>
            </p:cNvSpPr>
            <p:nvPr/>
          </p:nvSpPr>
          <p:spPr bwMode="auto">
            <a:xfrm>
              <a:off x="14" y="1176"/>
              <a:ext cx="3278" cy="1"/>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379" name="Line 11"/>
            <p:cNvSpPr>
              <a:spLocks noChangeAspect="1" noChangeShapeType="1"/>
            </p:cNvSpPr>
            <p:nvPr/>
          </p:nvSpPr>
          <p:spPr bwMode="auto">
            <a:xfrm>
              <a:off x="0" y="1478"/>
              <a:ext cx="3091" cy="1"/>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380" name="Line 12"/>
            <p:cNvSpPr>
              <a:spLocks noChangeAspect="1" noChangeShapeType="1"/>
            </p:cNvSpPr>
            <p:nvPr/>
          </p:nvSpPr>
          <p:spPr bwMode="auto">
            <a:xfrm>
              <a:off x="34" y="2553"/>
              <a:ext cx="3090" cy="1"/>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381" name="Text Box 13"/>
            <p:cNvSpPr txBox="1">
              <a:spLocks noChangeAspect="1" noChangeArrowheads="1"/>
            </p:cNvSpPr>
            <p:nvPr/>
          </p:nvSpPr>
          <p:spPr bwMode="auto">
            <a:xfrm>
              <a:off x="318" y="260"/>
              <a:ext cx="6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a:latin typeface="Tahoma" panose="020B0604030504040204" pitchFamily="34" charset="0"/>
                </a:rPr>
                <a:t>地面</a:t>
              </a:r>
              <a:endParaRPr lang="zh-CN" altLang="en-US">
                <a:latin typeface="Tahoma" panose="020B0604030504040204" pitchFamily="34" charset="0"/>
              </a:endParaRPr>
            </a:p>
          </p:txBody>
        </p:sp>
        <p:sp>
          <p:nvSpPr>
            <p:cNvPr id="57382" name="Rectangle 14"/>
            <p:cNvSpPr>
              <a:spLocks noChangeAspect="1" noChangeArrowheads="1"/>
            </p:cNvSpPr>
            <p:nvPr/>
          </p:nvSpPr>
          <p:spPr bwMode="auto">
            <a:xfrm>
              <a:off x="2856" y="913"/>
              <a:ext cx="43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latin typeface="Tahoma" panose="020B0604030504040204" pitchFamily="34" charset="0"/>
                </a:rPr>
                <a:t>基底</a:t>
              </a:r>
              <a:endParaRPr lang="zh-CN" altLang="en-US">
                <a:latin typeface="Tahoma" panose="020B0604030504040204" pitchFamily="34" charset="0"/>
              </a:endParaRPr>
            </a:p>
          </p:txBody>
        </p:sp>
        <p:sp>
          <p:nvSpPr>
            <p:cNvPr id="57383" name="Freeform 15"/>
            <p:cNvSpPr>
              <a:spLocks noChangeArrowheads="1"/>
            </p:cNvSpPr>
            <p:nvPr/>
          </p:nvSpPr>
          <p:spPr bwMode="auto">
            <a:xfrm>
              <a:off x="130" y="351"/>
              <a:ext cx="180" cy="132"/>
            </a:xfrm>
            <a:custGeom>
              <a:avLst/>
              <a:gdLst>
                <a:gd name="T0" fmla="*/ 0 w 180"/>
                <a:gd name="T1" fmla="*/ 0 h 132"/>
                <a:gd name="T2" fmla="*/ 180 w 180"/>
                <a:gd name="T3" fmla="*/ 0 h 132"/>
                <a:gd name="T4" fmla="*/ 92 w 180"/>
                <a:gd name="T5" fmla="*/ 132 h 132"/>
                <a:gd name="T6" fmla="*/ 0 w 180"/>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0" h="132">
                  <a:moveTo>
                    <a:pt x="0" y="0"/>
                  </a:moveTo>
                  <a:lnTo>
                    <a:pt x="180" y="0"/>
                  </a:lnTo>
                  <a:lnTo>
                    <a:pt x="92" y="132"/>
                  </a:lnTo>
                  <a:lnTo>
                    <a:pt x="0" y="0"/>
                  </a:lnTo>
                  <a:close/>
                </a:path>
              </a:pathLst>
            </a:custGeom>
            <a:solidFill>
              <a:schemeClr val="accent1"/>
            </a:solidFill>
            <a:ln w="9525">
              <a:solidFill>
                <a:srgbClr val="000000"/>
              </a:solidFill>
              <a:round/>
            </a:ln>
          </p:spPr>
          <p:txBody>
            <a:bodyPr/>
            <a:lstStyle/>
            <a:p>
              <a:endParaRPr lang="zh-CN" altLang="en-US"/>
            </a:p>
          </p:txBody>
        </p:sp>
        <p:sp>
          <p:nvSpPr>
            <p:cNvPr id="57384" name="Freeform 16"/>
            <p:cNvSpPr>
              <a:spLocks noChangeArrowheads="1"/>
            </p:cNvSpPr>
            <p:nvPr/>
          </p:nvSpPr>
          <p:spPr bwMode="auto">
            <a:xfrm>
              <a:off x="2710" y="1031"/>
              <a:ext cx="180" cy="132"/>
            </a:xfrm>
            <a:custGeom>
              <a:avLst/>
              <a:gdLst>
                <a:gd name="T0" fmla="*/ 0 w 180"/>
                <a:gd name="T1" fmla="*/ 0 h 132"/>
                <a:gd name="T2" fmla="*/ 180 w 180"/>
                <a:gd name="T3" fmla="*/ 0 h 132"/>
                <a:gd name="T4" fmla="*/ 92 w 180"/>
                <a:gd name="T5" fmla="*/ 132 h 132"/>
                <a:gd name="T6" fmla="*/ 0 w 180"/>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0" h="132">
                  <a:moveTo>
                    <a:pt x="0" y="0"/>
                  </a:moveTo>
                  <a:lnTo>
                    <a:pt x="180" y="0"/>
                  </a:lnTo>
                  <a:lnTo>
                    <a:pt x="92" y="132"/>
                  </a:lnTo>
                  <a:lnTo>
                    <a:pt x="0" y="0"/>
                  </a:lnTo>
                  <a:close/>
                </a:path>
              </a:pathLst>
            </a:custGeom>
            <a:solidFill>
              <a:schemeClr val="accent1"/>
            </a:solidFill>
            <a:ln w="9525">
              <a:solidFill>
                <a:srgbClr val="000000"/>
              </a:solidFill>
              <a:round/>
            </a:ln>
          </p:spPr>
          <p:txBody>
            <a:bodyPr/>
            <a:lstStyle/>
            <a:p>
              <a:endParaRPr lang="zh-CN" altLang="en-US"/>
            </a:p>
          </p:txBody>
        </p:sp>
        <p:sp>
          <p:nvSpPr>
            <p:cNvPr id="57385" name="Rectangle 17" descr="宽上对角线"/>
            <p:cNvSpPr>
              <a:spLocks noChangeAspect="1" noChangeArrowheads="1"/>
            </p:cNvSpPr>
            <p:nvPr/>
          </p:nvSpPr>
          <p:spPr bwMode="auto">
            <a:xfrm>
              <a:off x="840" y="907"/>
              <a:ext cx="1176" cy="269"/>
            </a:xfrm>
            <a:prstGeom prst="rect">
              <a:avLst/>
            </a:prstGeom>
            <a:blipFill dpi="0" rotWithShape="0">
              <a:blip r:embed="rId1"/>
              <a:srcRect/>
              <a:tile tx="0" ty="0" sx="100000" sy="100000" flip="none" algn="tl"/>
            </a:blipFill>
            <a:ln w="9525">
              <a:solidFill>
                <a:schemeClr val="tx1"/>
              </a:solidFill>
              <a:miter lim="800000"/>
            </a:ln>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57386" name="Rectangle 18" descr="横向砖形"/>
            <p:cNvSpPr>
              <a:spLocks noChangeAspect="1" noChangeArrowheads="1"/>
            </p:cNvSpPr>
            <p:nvPr/>
          </p:nvSpPr>
          <p:spPr bwMode="auto">
            <a:xfrm>
              <a:off x="1258" y="336"/>
              <a:ext cx="370" cy="571"/>
            </a:xfrm>
            <a:prstGeom prst="rect">
              <a:avLst/>
            </a:prstGeom>
            <a:blipFill dpi="0" rotWithShape="0">
              <a:blip r:embed="rId2"/>
              <a:srcRect/>
              <a:tile tx="0" ty="0" sx="100000" sy="100000" flip="none" algn="tl"/>
            </a:blipFill>
            <a:ln w="9525">
              <a:solidFill>
                <a:schemeClr val="tx1"/>
              </a:solidFill>
              <a:miter lim="800000"/>
            </a:ln>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57387" name="Line 19"/>
            <p:cNvSpPr>
              <a:spLocks noChangeAspect="1" noChangeShapeType="1"/>
            </p:cNvSpPr>
            <p:nvPr/>
          </p:nvSpPr>
          <p:spPr bwMode="auto">
            <a:xfrm>
              <a:off x="1445" y="470"/>
              <a:ext cx="0" cy="2486"/>
            </a:xfrm>
            <a:prstGeom prst="line">
              <a:avLst/>
            </a:prstGeom>
            <a:noFill/>
            <a:ln w="25400">
              <a:solidFill>
                <a:srgbClr val="000000"/>
              </a:solidFill>
              <a:prstDash val="lgDashDot"/>
              <a:round/>
            </a:ln>
            <a:extLst>
              <a:ext uri="{909E8E84-426E-40DD-AFC4-6F175D3DCCD1}">
                <a14:hiddenFill xmlns:a14="http://schemas.microsoft.com/office/drawing/2010/main">
                  <a:noFill/>
                </a14:hiddenFill>
              </a:ext>
            </a:extLst>
          </p:spPr>
          <p:txBody>
            <a:bodyPr/>
            <a:lstStyle/>
            <a:p>
              <a:endParaRPr lang="zh-CN" altLang="en-US"/>
            </a:p>
          </p:txBody>
        </p:sp>
        <p:sp>
          <p:nvSpPr>
            <p:cNvPr id="57388" name="Line 20"/>
            <p:cNvSpPr>
              <a:spLocks noChangeAspect="1" noChangeShapeType="1"/>
            </p:cNvSpPr>
            <p:nvPr/>
          </p:nvSpPr>
          <p:spPr bwMode="auto">
            <a:xfrm>
              <a:off x="1445" y="0"/>
              <a:ext cx="0" cy="336"/>
            </a:xfrm>
            <a:prstGeom prst="line">
              <a:avLst/>
            </a:prstGeom>
            <a:noFill/>
            <a:ln w="762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57389" name="Group 25"/>
            <p:cNvGrpSpPr>
              <a:grpSpLocks noChangeAspect="1"/>
            </p:cNvGrpSpPr>
            <p:nvPr/>
          </p:nvGrpSpPr>
          <p:grpSpPr bwMode="auto">
            <a:xfrm>
              <a:off x="1210" y="405"/>
              <a:ext cx="1075" cy="771"/>
              <a:chOff x="0" y="0"/>
              <a:chExt cx="1075" cy="771"/>
            </a:xfrm>
          </p:grpSpPr>
          <p:sp>
            <p:nvSpPr>
              <p:cNvPr id="57410" name="Line 28"/>
              <p:cNvSpPr>
                <a:spLocks noChangeAspect="1" noChangeShapeType="1"/>
              </p:cNvSpPr>
              <p:nvPr/>
            </p:nvSpPr>
            <p:spPr bwMode="auto">
              <a:xfrm flipV="1">
                <a:off x="1075" y="199"/>
                <a:ext cx="0" cy="57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411" name="Text Box 29"/>
              <p:cNvSpPr txBox="1">
                <a:spLocks noChangeAspect="1" noChangeArrowheads="1"/>
              </p:cNvSpPr>
              <p:nvPr/>
            </p:nvSpPr>
            <p:spPr bwMode="auto">
              <a:xfrm>
                <a:off x="459" y="0"/>
                <a:ext cx="2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400">
                    <a:latin typeface="Tahoma" panose="020B0604030504040204" pitchFamily="34" charset="0"/>
                  </a:rPr>
                  <a:t>p</a:t>
                </a:r>
                <a:endParaRPr lang="en-US" altLang="zh-CN" sz="2400">
                  <a:latin typeface="Tahoma" panose="020B0604030504040204" pitchFamily="34" charset="0"/>
                </a:endParaRPr>
              </a:p>
            </p:txBody>
          </p:sp>
          <p:sp>
            <p:nvSpPr>
              <p:cNvPr id="57412" name="Line 30"/>
              <p:cNvSpPr>
                <a:spLocks noChangeAspect="1" noChangeShapeType="1"/>
              </p:cNvSpPr>
              <p:nvPr/>
            </p:nvSpPr>
            <p:spPr bwMode="auto">
              <a:xfrm>
                <a:off x="0" y="267"/>
                <a:ext cx="1075" cy="1"/>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7413" name="Line 31"/>
              <p:cNvSpPr>
                <a:spLocks noChangeAspect="1" noChangeShapeType="1"/>
              </p:cNvSpPr>
              <p:nvPr/>
            </p:nvSpPr>
            <p:spPr bwMode="auto">
              <a:xfrm flipV="1">
                <a:off x="0" y="199"/>
                <a:ext cx="0" cy="57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57390" name="Group 30"/>
            <p:cNvGrpSpPr>
              <a:grpSpLocks noChangeAspect="1"/>
            </p:cNvGrpSpPr>
            <p:nvPr/>
          </p:nvGrpSpPr>
          <p:grpSpPr bwMode="auto">
            <a:xfrm>
              <a:off x="1445" y="1106"/>
              <a:ext cx="840" cy="288"/>
              <a:chOff x="0" y="0"/>
              <a:chExt cx="840" cy="288"/>
            </a:xfrm>
          </p:grpSpPr>
          <p:sp>
            <p:nvSpPr>
              <p:cNvPr id="57408" name="Text Box 33"/>
              <p:cNvSpPr txBox="1">
                <a:spLocks noChangeAspect="1" noChangeArrowheads="1"/>
              </p:cNvSpPr>
              <p:nvPr/>
            </p:nvSpPr>
            <p:spPr bwMode="auto">
              <a:xfrm>
                <a:off x="273" y="0"/>
                <a:ext cx="4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400">
                    <a:latin typeface="Tahoma" panose="020B0604030504040204" pitchFamily="34" charset="0"/>
                  </a:rPr>
                  <a:t>p</a:t>
                </a:r>
                <a:r>
                  <a:rPr lang="en-US" altLang="zh-CN" sz="2400" baseline="-25000">
                    <a:latin typeface="Tahoma" panose="020B0604030504040204" pitchFamily="34" charset="0"/>
                  </a:rPr>
                  <a:t>0</a:t>
                </a:r>
                <a:endParaRPr lang="en-US" altLang="zh-CN" sz="2400" baseline="-25000">
                  <a:latin typeface="Tahoma" panose="020B0604030504040204" pitchFamily="34" charset="0"/>
                </a:endParaRPr>
              </a:p>
            </p:txBody>
          </p:sp>
          <p:sp>
            <p:nvSpPr>
              <p:cNvPr id="57409" name="Line 34"/>
              <p:cNvSpPr>
                <a:spLocks noChangeAspect="1" noChangeShapeType="1"/>
              </p:cNvSpPr>
              <p:nvPr/>
            </p:nvSpPr>
            <p:spPr bwMode="auto">
              <a:xfrm>
                <a:off x="0" y="70"/>
                <a:ext cx="840" cy="1"/>
              </a:xfrm>
              <a:prstGeom prst="line">
                <a:avLst/>
              </a:prstGeom>
              <a:noFill/>
              <a:ln w="381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57391" name="Group 33"/>
            <p:cNvGrpSpPr>
              <a:grpSpLocks noChangeAspect="1"/>
            </p:cNvGrpSpPr>
            <p:nvPr/>
          </p:nvGrpSpPr>
          <p:grpSpPr bwMode="auto">
            <a:xfrm>
              <a:off x="628" y="497"/>
              <a:ext cx="806" cy="2419"/>
              <a:chOff x="0" y="0"/>
              <a:chExt cx="806" cy="2419"/>
            </a:xfrm>
          </p:grpSpPr>
          <p:sp>
            <p:nvSpPr>
              <p:cNvPr id="57402" name="Line 36"/>
              <p:cNvSpPr>
                <a:spLocks noChangeAspect="1" noChangeShapeType="1"/>
              </p:cNvSpPr>
              <p:nvPr/>
            </p:nvSpPr>
            <p:spPr bwMode="auto">
              <a:xfrm flipH="1">
                <a:off x="369" y="1008"/>
                <a:ext cx="68" cy="269"/>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nvGrpSpPr>
              <p:cNvPr id="57403" name="Group 35"/>
              <p:cNvGrpSpPr>
                <a:grpSpLocks noChangeAspect="1"/>
              </p:cNvGrpSpPr>
              <p:nvPr/>
            </p:nvGrpSpPr>
            <p:grpSpPr bwMode="auto">
              <a:xfrm>
                <a:off x="0" y="0"/>
                <a:ext cx="806" cy="2419"/>
                <a:chOff x="0" y="0"/>
                <a:chExt cx="1152" cy="3456"/>
              </a:xfrm>
            </p:grpSpPr>
            <p:sp>
              <p:nvSpPr>
                <p:cNvPr id="57404" name="Line 38"/>
                <p:cNvSpPr>
                  <a:spLocks noChangeAspect="1" noChangeShapeType="1"/>
                </p:cNvSpPr>
                <p:nvPr/>
              </p:nvSpPr>
              <p:spPr bwMode="auto">
                <a:xfrm flipH="1">
                  <a:off x="816" y="0"/>
                  <a:ext cx="336" cy="1008"/>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405" name="Line 39"/>
                <p:cNvSpPr>
                  <a:spLocks noChangeAspect="1" noChangeShapeType="1"/>
                </p:cNvSpPr>
                <p:nvPr/>
              </p:nvSpPr>
              <p:spPr bwMode="auto">
                <a:xfrm flipH="1">
                  <a:off x="624" y="1008"/>
                  <a:ext cx="192" cy="432"/>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406" name="Line 40"/>
                <p:cNvSpPr>
                  <a:spLocks noChangeAspect="1" noChangeShapeType="1"/>
                </p:cNvSpPr>
                <p:nvPr/>
              </p:nvSpPr>
              <p:spPr bwMode="auto">
                <a:xfrm flipH="1">
                  <a:off x="432" y="1824"/>
                  <a:ext cx="96" cy="336"/>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407" name="Line 41"/>
                <p:cNvSpPr>
                  <a:spLocks noChangeAspect="1" noChangeShapeType="1"/>
                </p:cNvSpPr>
                <p:nvPr/>
              </p:nvSpPr>
              <p:spPr bwMode="auto">
                <a:xfrm flipH="1">
                  <a:off x="0" y="2160"/>
                  <a:ext cx="432" cy="1296"/>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grpSp>
        <p:sp>
          <p:nvSpPr>
            <p:cNvPr id="57400" name="Line 43"/>
            <p:cNvSpPr>
              <a:spLocks noChangeAspect="1" noChangeShapeType="1"/>
            </p:cNvSpPr>
            <p:nvPr/>
          </p:nvSpPr>
          <p:spPr bwMode="auto">
            <a:xfrm>
              <a:off x="1210" y="1176"/>
              <a:ext cx="235" cy="1"/>
            </a:xfrm>
            <a:prstGeom prst="line">
              <a:avLst/>
            </a:prstGeom>
            <a:noFill/>
            <a:ln w="381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57393" name="Rectangle 45"/>
            <p:cNvSpPr>
              <a:spLocks noChangeAspect="1" noChangeArrowheads="1"/>
            </p:cNvSpPr>
            <p:nvPr/>
          </p:nvSpPr>
          <p:spPr bwMode="auto">
            <a:xfrm>
              <a:off x="518" y="733"/>
              <a:ext cx="19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a:latin typeface="Times New Roman" panose="02020603050405020304" pitchFamily="18" charset="0"/>
                </a:rPr>
                <a:t></a:t>
              </a:r>
              <a:endParaRPr lang="en-US" altLang="zh-CN" sz="2400">
                <a:latin typeface="Times New Roman" panose="02020603050405020304" pitchFamily="18" charset="0"/>
              </a:endParaRPr>
            </a:p>
          </p:txBody>
        </p:sp>
        <p:sp>
          <p:nvSpPr>
            <p:cNvPr id="57394" name="AutoShape 48"/>
            <p:cNvSpPr>
              <a:spLocks noChangeAspect="1" noChangeArrowheads="1"/>
            </p:cNvSpPr>
            <p:nvPr/>
          </p:nvSpPr>
          <p:spPr bwMode="auto">
            <a:xfrm>
              <a:off x="155" y="1232"/>
              <a:ext cx="730" cy="218"/>
            </a:xfrm>
            <a:prstGeom prst="wedgeRectCallout">
              <a:avLst>
                <a:gd name="adj1" fmla="val 56301"/>
                <a:gd name="adj2" fmla="val 298167"/>
              </a:avLst>
            </a:prstGeom>
            <a:noFill/>
            <a:ln w="19050">
              <a:solidFill>
                <a:srgbClr val="FF66FF"/>
              </a:solidFill>
              <a:miter lim="800000"/>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a:solidFill>
                    <a:srgbClr val="3333CC"/>
                  </a:solidFill>
                  <a:latin typeface="Tahoma" panose="020B0604030504040204" pitchFamily="34" charset="0"/>
                </a:rPr>
                <a:t>自重应力</a:t>
              </a:r>
              <a:endParaRPr lang="zh-CN" altLang="en-US">
                <a:solidFill>
                  <a:srgbClr val="3333CC"/>
                </a:solidFill>
                <a:latin typeface="Tahoma" panose="020B0604030504040204" pitchFamily="34" charset="0"/>
              </a:endParaRPr>
            </a:p>
          </p:txBody>
        </p:sp>
        <p:sp>
          <p:nvSpPr>
            <p:cNvPr id="57395" name="Freeform 49"/>
            <p:cNvSpPr>
              <a:spLocks noChangeAspect="1" noChangeArrowheads="1"/>
            </p:cNvSpPr>
            <p:nvPr/>
          </p:nvSpPr>
          <p:spPr bwMode="auto">
            <a:xfrm>
              <a:off x="1613" y="1176"/>
              <a:ext cx="672" cy="1746"/>
            </a:xfrm>
            <a:custGeom>
              <a:avLst/>
              <a:gdLst>
                <a:gd name="T0" fmla="*/ 470 w 960"/>
                <a:gd name="T1" fmla="*/ 0 h 2496"/>
                <a:gd name="T2" fmla="*/ 461 w 960"/>
                <a:gd name="T3" fmla="*/ 94 h 2496"/>
                <a:gd name="T4" fmla="*/ 429 w 960"/>
                <a:gd name="T5" fmla="*/ 206 h 2496"/>
                <a:gd name="T6" fmla="*/ 370 w 960"/>
                <a:gd name="T7" fmla="*/ 311 h 2496"/>
                <a:gd name="T8" fmla="*/ 294 w 960"/>
                <a:gd name="T9" fmla="*/ 414 h 2496"/>
                <a:gd name="T10" fmla="*/ 164 w 960"/>
                <a:gd name="T11" fmla="*/ 624 h 2496"/>
                <a:gd name="T12" fmla="*/ 91 w 960"/>
                <a:gd name="T13" fmla="*/ 790 h 2496"/>
                <a:gd name="T14" fmla="*/ 50 w 960"/>
                <a:gd name="T15" fmla="*/ 939 h 2496"/>
                <a:gd name="T16" fmla="*/ 25 w 960"/>
                <a:gd name="T17" fmla="*/ 1057 h 2496"/>
                <a:gd name="T18" fmla="*/ 0 w 960"/>
                <a:gd name="T19" fmla="*/ 1221 h 24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0" h="2496">
                  <a:moveTo>
                    <a:pt x="960" y="0"/>
                  </a:moveTo>
                  <a:cubicBezTo>
                    <a:pt x="957" y="32"/>
                    <a:pt x="956" y="122"/>
                    <a:pt x="942" y="192"/>
                  </a:cubicBezTo>
                  <a:cubicBezTo>
                    <a:pt x="928" y="262"/>
                    <a:pt x="907" y="346"/>
                    <a:pt x="876" y="420"/>
                  </a:cubicBezTo>
                  <a:cubicBezTo>
                    <a:pt x="845" y="494"/>
                    <a:pt x="802" y="565"/>
                    <a:pt x="756" y="636"/>
                  </a:cubicBezTo>
                  <a:cubicBezTo>
                    <a:pt x="710" y="707"/>
                    <a:pt x="670" y="740"/>
                    <a:pt x="600" y="846"/>
                  </a:cubicBezTo>
                  <a:cubicBezTo>
                    <a:pt x="530" y="952"/>
                    <a:pt x="404" y="1147"/>
                    <a:pt x="335" y="1275"/>
                  </a:cubicBezTo>
                  <a:cubicBezTo>
                    <a:pt x="266" y="1403"/>
                    <a:pt x="225" y="1506"/>
                    <a:pt x="186" y="1614"/>
                  </a:cubicBezTo>
                  <a:cubicBezTo>
                    <a:pt x="147" y="1722"/>
                    <a:pt x="124" y="1829"/>
                    <a:pt x="101" y="1920"/>
                  </a:cubicBezTo>
                  <a:cubicBezTo>
                    <a:pt x="78" y="2011"/>
                    <a:pt x="67" y="2064"/>
                    <a:pt x="51" y="2160"/>
                  </a:cubicBezTo>
                  <a:cubicBezTo>
                    <a:pt x="34" y="2256"/>
                    <a:pt x="17" y="2376"/>
                    <a:pt x="0" y="2496"/>
                  </a:cubicBezTo>
                </a:path>
              </a:pathLst>
            </a:custGeom>
            <a:noFill/>
            <a:ln w="2857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7396" name="AutoShape 50"/>
            <p:cNvSpPr>
              <a:spLocks noChangeAspect="1" noChangeArrowheads="1"/>
            </p:cNvSpPr>
            <p:nvPr/>
          </p:nvSpPr>
          <p:spPr bwMode="auto">
            <a:xfrm>
              <a:off x="2133" y="2049"/>
              <a:ext cx="834" cy="212"/>
            </a:xfrm>
            <a:prstGeom prst="wedgeRectCallout">
              <a:avLst>
                <a:gd name="adj1" fmla="val -72903"/>
                <a:gd name="adj2" fmla="val -128773"/>
              </a:avLst>
            </a:prstGeom>
            <a:noFill/>
            <a:ln w="9525">
              <a:solidFill>
                <a:srgbClr val="FF66FF"/>
              </a:solidFill>
              <a:miter lim="800000"/>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a:solidFill>
                    <a:srgbClr val="3333CC"/>
                  </a:solidFill>
                  <a:latin typeface="Tahoma" panose="020B0604030504040204" pitchFamily="34" charset="0"/>
                </a:rPr>
                <a:t>附加应力</a:t>
              </a:r>
              <a:endParaRPr lang="zh-CN" altLang="en-US">
                <a:solidFill>
                  <a:srgbClr val="3333CC"/>
                </a:solidFill>
                <a:latin typeface="Tahoma" panose="020B0604030504040204" pitchFamily="34" charset="0"/>
              </a:endParaRPr>
            </a:p>
          </p:txBody>
        </p:sp>
        <p:sp>
          <p:nvSpPr>
            <p:cNvPr id="57397" name="Line 53"/>
            <p:cNvSpPr>
              <a:spLocks noChangeAspect="1" noChangeShapeType="1"/>
            </p:cNvSpPr>
            <p:nvPr/>
          </p:nvSpPr>
          <p:spPr bwMode="auto">
            <a:xfrm>
              <a:off x="76" y="2922"/>
              <a:ext cx="3023" cy="1"/>
            </a:xfrm>
            <a:prstGeom prst="line">
              <a:avLst/>
            </a:prstGeom>
            <a:noFill/>
            <a:ln w="38100">
              <a:solidFill>
                <a:schemeClr val="tx1"/>
              </a:solidFill>
              <a:prstDash val="lgDash"/>
              <a:round/>
            </a:ln>
            <a:extLst>
              <a:ext uri="{909E8E84-426E-40DD-AFC4-6F175D3DCCD1}">
                <a14:hiddenFill xmlns:a14="http://schemas.microsoft.com/office/drawing/2010/main">
                  <a:noFill/>
                </a14:hiddenFill>
              </a:ext>
            </a:extLst>
          </p:spPr>
          <p:txBody>
            <a:bodyPr/>
            <a:lstStyle/>
            <a:p>
              <a:endParaRPr lang="zh-CN" altLang="en-US"/>
            </a:p>
          </p:txBody>
        </p:sp>
        <p:sp>
          <p:nvSpPr>
            <p:cNvPr id="57398" name="Text Box 54"/>
            <p:cNvSpPr txBox="1">
              <a:spLocks noChangeAspect="1" noChangeArrowheads="1"/>
            </p:cNvSpPr>
            <p:nvPr/>
          </p:nvSpPr>
          <p:spPr bwMode="auto">
            <a:xfrm>
              <a:off x="2188" y="2682"/>
              <a:ext cx="1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a:latin typeface="Tahoma" panose="020B0604030504040204" pitchFamily="34" charset="0"/>
                </a:rPr>
                <a:t>沉降计算深度</a:t>
              </a:r>
              <a:endParaRPr lang="zh-CN" altLang="en-US">
                <a:latin typeface="Tahoma" panose="020B0604030504040204" pitchFamily="34" charset="0"/>
              </a:endParaRPr>
            </a:p>
          </p:txBody>
        </p:sp>
        <p:sp>
          <p:nvSpPr>
            <p:cNvPr id="57399" name="Freeform 55"/>
            <p:cNvSpPr>
              <a:spLocks noChangeArrowheads="1"/>
            </p:cNvSpPr>
            <p:nvPr/>
          </p:nvSpPr>
          <p:spPr bwMode="auto">
            <a:xfrm>
              <a:off x="1825" y="2773"/>
              <a:ext cx="180" cy="132"/>
            </a:xfrm>
            <a:custGeom>
              <a:avLst/>
              <a:gdLst>
                <a:gd name="T0" fmla="*/ 0 w 180"/>
                <a:gd name="T1" fmla="*/ 0 h 132"/>
                <a:gd name="T2" fmla="*/ 180 w 180"/>
                <a:gd name="T3" fmla="*/ 0 h 132"/>
                <a:gd name="T4" fmla="*/ 92 w 180"/>
                <a:gd name="T5" fmla="*/ 132 h 132"/>
                <a:gd name="T6" fmla="*/ 0 w 180"/>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0" h="132">
                  <a:moveTo>
                    <a:pt x="0" y="0"/>
                  </a:moveTo>
                  <a:lnTo>
                    <a:pt x="180" y="0"/>
                  </a:lnTo>
                  <a:lnTo>
                    <a:pt x="92" y="132"/>
                  </a:lnTo>
                  <a:lnTo>
                    <a:pt x="0" y="0"/>
                  </a:lnTo>
                  <a:close/>
                </a:path>
              </a:pathLst>
            </a:custGeom>
            <a:solidFill>
              <a:schemeClr val="accent1"/>
            </a:solidFill>
            <a:ln w="9525">
              <a:solidFill>
                <a:srgbClr val="000000"/>
              </a:solidFill>
              <a:round/>
            </a:ln>
          </p:spPr>
          <p:txBody>
            <a:bodyPr/>
            <a:lstStyle/>
            <a:p>
              <a:endParaRPr lang="zh-CN" altLang="en-US"/>
            </a:p>
          </p:txBody>
        </p:sp>
      </p:grpSp>
      <p:sp>
        <p:nvSpPr>
          <p:cNvPr id="43058" name="Text Box 57"/>
          <p:cNvSpPr txBox="1">
            <a:spLocks noChangeArrowheads="1"/>
          </p:cNvSpPr>
          <p:nvPr/>
        </p:nvSpPr>
        <p:spPr bwMode="auto">
          <a:xfrm>
            <a:off x="290167" y="3694490"/>
            <a:ext cx="2132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20000"/>
              </a:spcBef>
              <a:buClr>
                <a:srgbClr val="A50021"/>
              </a:buClr>
              <a:buSzPct val="75000"/>
              <a:buFont typeface="Wingdings" panose="05000000000000000000" pitchFamily="2" charset="2"/>
              <a:buNone/>
            </a:pPr>
            <a:r>
              <a:rPr lang="en-US" altLang="zh-CN" dirty="0">
                <a:solidFill>
                  <a:srgbClr val="008000"/>
                </a:solidFill>
              </a:rPr>
              <a:t>(e)</a:t>
            </a:r>
            <a:r>
              <a:rPr lang="zh-CN" altLang="en-US" dirty="0">
                <a:solidFill>
                  <a:srgbClr val="008000"/>
                </a:solidFill>
              </a:rPr>
              <a:t>地基分层</a:t>
            </a:r>
            <a:r>
              <a:rPr lang="en-US" altLang="zh-CN" dirty="0">
                <a:solidFill>
                  <a:srgbClr val="008000"/>
                </a:solidFill>
              </a:rPr>
              <a:t>H</a:t>
            </a:r>
            <a:r>
              <a:rPr lang="en-US" altLang="zh-CN" baseline="-25000" dirty="0">
                <a:solidFill>
                  <a:srgbClr val="008000"/>
                </a:solidFill>
              </a:rPr>
              <a:t>i</a:t>
            </a:r>
            <a:endParaRPr lang="zh-CN" altLang="en-US" baseline="-25000" dirty="0">
              <a:solidFill>
                <a:srgbClr val="008000"/>
              </a:solidFill>
            </a:endParaRPr>
          </a:p>
        </p:txBody>
      </p:sp>
      <p:sp>
        <p:nvSpPr>
          <p:cNvPr id="43059" name="Rectangle 58"/>
          <p:cNvSpPr>
            <a:spLocks noChangeArrowheads="1"/>
          </p:cNvSpPr>
          <p:nvPr/>
        </p:nvSpPr>
        <p:spPr bwMode="auto">
          <a:xfrm>
            <a:off x="337368" y="4096545"/>
            <a:ext cx="3806484"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zh-CN" altLang="en-US" b="0" dirty="0">
                <a:solidFill>
                  <a:srgbClr val="0000FF"/>
                </a:solidFill>
              </a:rPr>
              <a:t>①</a:t>
            </a:r>
            <a:r>
              <a:rPr lang="zh-CN" altLang="en-US" dirty="0">
                <a:solidFill>
                  <a:srgbClr val="0000FF"/>
                </a:solidFill>
              </a:rPr>
              <a:t>不同土层界面</a:t>
            </a:r>
            <a:r>
              <a:rPr lang="zh-CN" altLang="en-US" b="0" dirty="0">
                <a:solidFill>
                  <a:srgbClr val="0000FF"/>
                </a:solidFill>
              </a:rPr>
              <a:t>；</a:t>
            </a:r>
            <a:endParaRPr lang="en-US" altLang="zh-CN" b="0" dirty="0">
              <a:solidFill>
                <a:srgbClr val="0000FF"/>
              </a:solidFill>
            </a:endParaRPr>
          </a:p>
          <a:p>
            <a:pPr>
              <a:buFont typeface="Arial" panose="020B0604020202020204" pitchFamily="34" charset="0"/>
              <a:buNone/>
            </a:pPr>
            <a:r>
              <a:rPr lang="zh-CN" altLang="en-US" b="0" dirty="0">
                <a:solidFill>
                  <a:srgbClr val="0000FF"/>
                </a:solidFill>
                <a:cs typeface="Times New Roman" panose="02020603050405020304" pitchFamily="18" charset="0"/>
              </a:rPr>
              <a:t>②</a:t>
            </a:r>
            <a:r>
              <a:rPr lang="zh-CN" altLang="en-US" dirty="0">
                <a:solidFill>
                  <a:srgbClr val="0000FF"/>
                </a:solidFill>
              </a:rPr>
              <a:t>地下水位线</a:t>
            </a:r>
            <a:r>
              <a:rPr lang="zh-CN" altLang="en-US" b="0" dirty="0">
                <a:solidFill>
                  <a:srgbClr val="0000FF"/>
                </a:solidFill>
              </a:rPr>
              <a:t>；</a:t>
            </a:r>
            <a:endParaRPr lang="zh-CN" altLang="en-US" b="0" dirty="0">
              <a:solidFill>
                <a:srgbClr val="0000FF"/>
              </a:solidFill>
            </a:endParaRPr>
          </a:p>
          <a:p>
            <a:pPr>
              <a:buFont typeface="Arial" panose="020B0604020202020204" pitchFamily="34" charset="0"/>
              <a:buNone/>
            </a:pPr>
            <a:r>
              <a:rPr lang="zh-CN" altLang="en-US" b="0" dirty="0">
                <a:solidFill>
                  <a:srgbClr val="0000FF"/>
                </a:solidFill>
              </a:rPr>
              <a:t>③</a:t>
            </a:r>
            <a:r>
              <a:rPr lang="zh-CN" altLang="en-US" dirty="0">
                <a:solidFill>
                  <a:srgbClr val="0000FF"/>
                </a:solidFill>
              </a:rPr>
              <a:t>每层厚度不宜</a:t>
            </a:r>
            <a:r>
              <a:rPr lang="en-US" altLang="zh-CN" b="0" dirty="0">
                <a:solidFill>
                  <a:srgbClr val="0000FF"/>
                </a:solidFill>
              </a:rPr>
              <a:t>0.</a:t>
            </a:r>
            <a:r>
              <a:rPr lang="en-US" altLang="zh-CN" dirty="0">
                <a:solidFill>
                  <a:srgbClr val="0000FF"/>
                </a:solidFill>
              </a:rPr>
              <a:t>4B</a:t>
            </a:r>
            <a:r>
              <a:rPr lang="zh-CN" altLang="en-US" dirty="0">
                <a:solidFill>
                  <a:srgbClr val="0000FF"/>
                </a:solidFill>
              </a:rPr>
              <a:t>或</a:t>
            </a:r>
            <a:r>
              <a:rPr lang="en-US" altLang="zh-CN" dirty="0">
                <a:solidFill>
                  <a:srgbClr val="0000FF"/>
                </a:solidFill>
              </a:rPr>
              <a:t>4m</a:t>
            </a:r>
            <a:r>
              <a:rPr lang="en-US" altLang="zh-CN" b="0" dirty="0">
                <a:solidFill>
                  <a:srgbClr val="0000FF"/>
                </a:solidFill>
              </a:rPr>
              <a:t>；</a:t>
            </a:r>
            <a:endParaRPr lang="en-US" altLang="zh-CN" dirty="0">
              <a:solidFill>
                <a:srgbClr val="0000FF"/>
              </a:solidFill>
            </a:endParaRPr>
          </a:p>
          <a:p>
            <a:pPr>
              <a:buFont typeface="Arial" panose="020B0604020202020204" pitchFamily="34" charset="0"/>
              <a:buNone/>
            </a:pPr>
            <a:r>
              <a:rPr lang="en-US" altLang="zh-CN" b="0" dirty="0">
                <a:solidFill>
                  <a:srgbClr val="0000FF"/>
                </a:solidFill>
              </a:rPr>
              <a:t>④</a:t>
            </a:r>
            <a:r>
              <a:rPr lang="en-US" altLang="zh-CN" dirty="0" err="1">
                <a:solidFill>
                  <a:srgbClr val="0000FF"/>
                </a:solidFill>
              </a:rPr>
              <a:t>σ</a:t>
            </a:r>
            <a:r>
              <a:rPr lang="en-US" altLang="zh-CN" baseline="-25000" dirty="0" err="1">
                <a:solidFill>
                  <a:srgbClr val="0000FF"/>
                </a:solidFill>
              </a:rPr>
              <a:t>z</a:t>
            </a:r>
            <a:r>
              <a:rPr lang="en-US" altLang="zh-CN" baseline="-25000" dirty="0">
                <a:solidFill>
                  <a:srgbClr val="0000FF"/>
                </a:solidFill>
              </a:rPr>
              <a:t> </a:t>
            </a:r>
            <a:r>
              <a:rPr lang="zh-CN" altLang="en-US" dirty="0">
                <a:solidFill>
                  <a:srgbClr val="0000FF"/>
                </a:solidFill>
              </a:rPr>
              <a:t>变化明显的土层，适当取小</a:t>
            </a:r>
            <a:r>
              <a:rPr lang="zh-CN" altLang="en-US" b="0" dirty="0">
                <a:solidFill>
                  <a:srgbClr val="0000FF"/>
                </a:solidFill>
              </a:rPr>
              <a:t>。</a:t>
            </a:r>
            <a:endParaRPr lang="zh-CN" altLang="en-US" b="0" dirty="0">
              <a:solidFill>
                <a:srgbClr val="0000FF"/>
              </a:solidFill>
            </a:endParaRPr>
          </a:p>
        </p:txBody>
      </p:sp>
      <p:sp>
        <p:nvSpPr>
          <p:cNvPr id="43060" name="Line 59"/>
          <p:cNvSpPr>
            <a:spLocks noChangeAspect="1" noChangeShapeType="1"/>
          </p:cNvSpPr>
          <p:nvPr/>
        </p:nvSpPr>
        <p:spPr bwMode="auto">
          <a:xfrm>
            <a:off x="3851275" y="4113213"/>
            <a:ext cx="4905375" cy="1587"/>
          </a:xfrm>
          <a:prstGeom prst="line">
            <a:avLst/>
          </a:prstGeom>
          <a:noFill/>
          <a:ln w="9525">
            <a:solidFill>
              <a:srgbClr val="3333CC"/>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61" name="Line 60"/>
          <p:cNvSpPr>
            <a:spLocks noChangeAspect="1" noChangeShapeType="1"/>
          </p:cNvSpPr>
          <p:nvPr/>
        </p:nvSpPr>
        <p:spPr bwMode="auto">
          <a:xfrm>
            <a:off x="3860800" y="4529138"/>
            <a:ext cx="4905375" cy="1587"/>
          </a:xfrm>
          <a:prstGeom prst="line">
            <a:avLst/>
          </a:prstGeom>
          <a:noFill/>
          <a:ln w="9525">
            <a:solidFill>
              <a:srgbClr val="3333CC"/>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62" name="Line 61"/>
          <p:cNvSpPr>
            <a:spLocks noChangeAspect="1" noChangeShapeType="1"/>
          </p:cNvSpPr>
          <p:nvPr/>
        </p:nvSpPr>
        <p:spPr bwMode="auto">
          <a:xfrm>
            <a:off x="3860800" y="4954588"/>
            <a:ext cx="4905375" cy="1587"/>
          </a:xfrm>
          <a:prstGeom prst="line">
            <a:avLst/>
          </a:prstGeom>
          <a:noFill/>
          <a:ln w="9525">
            <a:solidFill>
              <a:srgbClr val="3333CC"/>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63" name="Rectangle 62"/>
          <p:cNvSpPr>
            <a:spLocks noChangeArrowheads="1"/>
          </p:cNvSpPr>
          <p:nvPr/>
        </p:nvSpPr>
        <p:spPr bwMode="auto">
          <a:xfrm>
            <a:off x="273844" y="5772945"/>
            <a:ext cx="3168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dirty="0">
                <a:solidFill>
                  <a:srgbClr val="008000"/>
                </a:solidFill>
              </a:rPr>
              <a:t>(g)</a:t>
            </a:r>
            <a:r>
              <a:rPr lang="zh-CN" altLang="en-US" dirty="0">
                <a:solidFill>
                  <a:srgbClr val="008000"/>
                </a:solidFill>
              </a:rPr>
              <a:t>各层沉降量叠加</a:t>
            </a:r>
            <a:r>
              <a:rPr lang="zh-CN" altLang="en-US" dirty="0">
                <a:solidFill>
                  <a:srgbClr val="008000"/>
                </a:solidFill>
                <a:sym typeface="Symbol" panose="05050102010706020507" pitchFamily="18" charset="2"/>
              </a:rPr>
              <a:t></a:t>
            </a:r>
            <a:r>
              <a:rPr lang="en-US" altLang="zh-CN" dirty="0">
                <a:solidFill>
                  <a:srgbClr val="008000"/>
                </a:solidFill>
              </a:rPr>
              <a:t>S</a:t>
            </a:r>
            <a:r>
              <a:rPr lang="en-US" altLang="zh-CN" baseline="-25000" dirty="0">
                <a:solidFill>
                  <a:srgbClr val="008000"/>
                </a:solidFill>
              </a:rPr>
              <a:t>i</a:t>
            </a:r>
            <a:endParaRPr lang="en-US" altLang="zh-CN" baseline="-25000" dirty="0">
              <a:solidFill>
                <a:srgbClr val="008000"/>
              </a:solidFill>
            </a:endParaRPr>
          </a:p>
        </p:txBody>
      </p:sp>
      <p:sp>
        <p:nvSpPr>
          <p:cNvPr id="43064" name="Rectangle 63"/>
          <p:cNvSpPr>
            <a:spLocks noChangeArrowheads="1"/>
          </p:cNvSpPr>
          <p:nvPr/>
        </p:nvSpPr>
        <p:spPr bwMode="auto">
          <a:xfrm>
            <a:off x="290167" y="5334001"/>
            <a:ext cx="316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dirty="0">
                <a:solidFill>
                  <a:srgbClr val="008000"/>
                </a:solidFill>
              </a:rPr>
              <a:t>(f)</a:t>
            </a:r>
            <a:r>
              <a:rPr lang="zh-CN" altLang="en-US" dirty="0">
                <a:solidFill>
                  <a:srgbClr val="008000"/>
                </a:solidFill>
              </a:rPr>
              <a:t>计算每层沉降量</a:t>
            </a:r>
            <a:r>
              <a:rPr lang="en-US" altLang="zh-CN" dirty="0">
                <a:solidFill>
                  <a:srgbClr val="008000"/>
                </a:solidFill>
              </a:rPr>
              <a:t>S</a:t>
            </a:r>
            <a:r>
              <a:rPr lang="en-US" altLang="zh-CN" baseline="-25000" dirty="0">
                <a:solidFill>
                  <a:srgbClr val="008000"/>
                </a:solidFill>
              </a:rPr>
              <a:t>i</a:t>
            </a:r>
            <a:endParaRPr lang="en-US" altLang="zh-CN" baseline="-25000" dirty="0">
              <a:solidFill>
                <a:srgbClr val="008000"/>
              </a:solidFill>
            </a:endParaRPr>
          </a:p>
        </p:txBody>
      </p:sp>
      <p:sp>
        <p:nvSpPr>
          <p:cNvPr id="43065" name="Line 64"/>
          <p:cNvSpPr>
            <a:spLocks noChangeAspect="1" noChangeShapeType="1"/>
          </p:cNvSpPr>
          <p:nvPr/>
        </p:nvSpPr>
        <p:spPr bwMode="auto">
          <a:xfrm flipH="1">
            <a:off x="6086475" y="3695700"/>
            <a:ext cx="106363" cy="16033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66" name="Line 65"/>
          <p:cNvSpPr>
            <a:spLocks noChangeAspect="1" noChangeShapeType="1"/>
          </p:cNvSpPr>
          <p:nvPr/>
        </p:nvSpPr>
        <p:spPr bwMode="auto">
          <a:xfrm flipH="1">
            <a:off x="6086475" y="3695700"/>
            <a:ext cx="319088" cy="42703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67" name="Line 66"/>
          <p:cNvSpPr>
            <a:spLocks noChangeAspect="1" noChangeShapeType="1"/>
          </p:cNvSpPr>
          <p:nvPr/>
        </p:nvSpPr>
        <p:spPr bwMode="auto">
          <a:xfrm flipH="1">
            <a:off x="6353175" y="3695700"/>
            <a:ext cx="319088" cy="42703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68" name="Line 67"/>
          <p:cNvSpPr>
            <a:spLocks noChangeAspect="1" noChangeShapeType="1"/>
          </p:cNvSpPr>
          <p:nvPr/>
        </p:nvSpPr>
        <p:spPr bwMode="auto">
          <a:xfrm flipH="1">
            <a:off x="6623050" y="3695700"/>
            <a:ext cx="319088" cy="42703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69" name="Line 68"/>
          <p:cNvSpPr>
            <a:spLocks noChangeAspect="1" noChangeShapeType="1"/>
          </p:cNvSpPr>
          <p:nvPr/>
        </p:nvSpPr>
        <p:spPr bwMode="auto">
          <a:xfrm flipH="1">
            <a:off x="6886575" y="3695700"/>
            <a:ext cx="266700" cy="42703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70" name="Freeform 69"/>
          <p:cNvSpPr>
            <a:spLocks noChangeAspect="1" noChangeArrowheads="1"/>
          </p:cNvSpPr>
          <p:nvPr/>
        </p:nvSpPr>
        <p:spPr bwMode="auto">
          <a:xfrm>
            <a:off x="5419725" y="3908425"/>
            <a:ext cx="666750" cy="1588"/>
          </a:xfrm>
          <a:custGeom>
            <a:avLst/>
            <a:gdLst>
              <a:gd name="T0" fmla="*/ 0 w 420"/>
              <a:gd name="T1" fmla="*/ 0 h 1"/>
              <a:gd name="T2" fmla="*/ 1058465625 w 420"/>
              <a:gd name="T3" fmla="*/ 2521744 h 1"/>
              <a:gd name="T4" fmla="*/ 0 60000 65536"/>
              <a:gd name="T5" fmla="*/ 0 60000 65536"/>
            </a:gdLst>
            <a:ahLst/>
            <a:cxnLst>
              <a:cxn ang="T4">
                <a:pos x="T0" y="T1"/>
              </a:cxn>
              <a:cxn ang="T5">
                <a:pos x="T2" y="T3"/>
              </a:cxn>
            </a:cxnLst>
            <a:rect l="0" t="0" r="r" b="b"/>
            <a:pathLst>
              <a:path w="420" h="1">
                <a:moveTo>
                  <a:pt x="0" y="0"/>
                </a:moveTo>
                <a:lnTo>
                  <a:pt x="420" y="1"/>
                </a:lnTo>
              </a:path>
            </a:pathLst>
          </a:custGeom>
          <a:noFill/>
          <a:ln w="28575">
            <a:solidFill>
              <a:schemeClr val="tx1"/>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071" name="Rectangle 70"/>
          <p:cNvSpPr>
            <a:spLocks noChangeAspect="1" noChangeArrowheads="1"/>
          </p:cNvSpPr>
          <p:nvPr/>
        </p:nvSpPr>
        <p:spPr bwMode="auto">
          <a:xfrm>
            <a:off x="5508625" y="3748088"/>
            <a:ext cx="595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0">
                <a:latin typeface="Tahoma" panose="020B0604030504040204" pitchFamily="34" charset="0"/>
              </a:rPr>
              <a:t></a:t>
            </a:r>
            <a:r>
              <a:rPr lang="en-US" altLang="zh-CN" sz="2400" b="0" baseline="-25000" dirty="0" err="1">
                <a:latin typeface="Tahoma" panose="020B0604030504040204" pitchFamily="34" charset="0"/>
              </a:rPr>
              <a:t>szi</a:t>
            </a:r>
            <a:endParaRPr lang="en-US" altLang="zh-CN" sz="2400" b="0" baseline="-25000" dirty="0">
              <a:latin typeface="Tahoma" panose="020B0604030504040204" pitchFamily="34" charset="0"/>
            </a:endParaRPr>
          </a:p>
        </p:txBody>
      </p:sp>
      <p:sp>
        <p:nvSpPr>
          <p:cNvPr id="43072" name="Line 71"/>
          <p:cNvSpPr>
            <a:spLocks noChangeAspect="1" noChangeShapeType="1"/>
          </p:cNvSpPr>
          <p:nvPr/>
        </p:nvSpPr>
        <p:spPr bwMode="auto">
          <a:xfrm>
            <a:off x="6086475" y="3908425"/>
            <a:ext cx="1066800" cy="1588"/>
          </a:xfrm>
          <a:prstGeom prst="line">
            <a:avLst/>
          </a:prstGeom>
          <a:noFill/>
          <a:ln w="2857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43073" name="Text Box 72"/>
          <p:cNvSpPr txBox="1">
            <a:spLocks noChangeAspect="1" noChangeArrowheads="1"/>
          </p:cNvSpPr>
          <p:nvPr/>
        </p:nvSpPr>
        <p:spPr bwMode="auto">
          <a:xfrm>
            <a:off x="6353175" y="3748088"/>
            <a:ext cx="55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sz="2400" b="0">
                <a:latin typeface="Tahoma" panose="020B0604030504040204" pitchFamily="34" charset="0"/>
              </a:rPr>
              <a:t></a:t>
            </a:r>
            <a:r>
              <a:rPr lang="en-US" altLang="zh-CN" sz="2400" b="0" baseline="-25000">
                <a:latin typeface="Tahoma" panose="020B0604030504040204" pitchFamily="34" charset="0"/>
              </a:rPr>
              <a:t>zi</a:t>
            </a:r>
            <a:endParaRPr lang="en-US" altLang="zh-CN" sz="2400" b="0">
              <a:latin typeface="Tahoma" panose="020B0604030504040204" pitchFamily="34" charset="0"/>
            </a:endParaRPr>
          </a:p>
        </p:txBody>
      </p:sp>
      <p:sp>
        <p:nvSpPr>
          <p:cNvPr id="43074" name="Freeform 73"/>
          <p:cNvSpPr>
            <a:spLocks noChangeAspect="1" noChangeArrowheads="1"/>
          </p:cNvSpPr>
          <p:nvPr/>
        </p:nvSpPr>
        <p:spPr bwMode="auto">
          <a:xfrm>
            <a:off x="8261350" y="3684588"/>
            <a:ext cx="1588" cy="444500"/>
          </a:xfrm>
          <a:custGeom>
            <a:avLst/>
            <a:gdLst>
              <a:gd name="T0" fmla="*/ 2521744 w 1"/>
              <a:gd name="T1" fmla="*/ 705643750 h 280"/>
              <a:gd name="T2" fmla="*/ 0 w 1"/>
              <a:gd name="T3" fmla="*/ 0 h 280"/>
              <a:gd name="T4" fmla="*/ 0 60000 65536"/>
              <a:gd name="T5" fmla="*/ 0 60000 65536"/>
            </a:gdLst>
            <a:ahLst/>
            <a:cxnLst>
              <a:cxn ang="T4">
                <a:pos x="T0" y="T1"/>
              </a:cxn>
              <a:cxn ang="T5">
                <a:pos x="T2" y="T3"/>
              </a:cxn>
            </a:cxnLst>
            <a:rect l="0" t="0" r="r" b="b"/>
            <a:pathLst>
              <a:path w="1" h="280">
                <a:moveTo>
                  <a:pt x="1" y="280"/>
                </a:moveTo>
                <a:lnTo>
                  <a:pt x="0" y="0"/>
                </a:lnTo>
              </a:path>
            </a:pathLst>
          </a:custGeom>
          <a:noFill/>
          <a:ln w="28575">
            <a:solidFill>
              <a:schemeClr val="tx1"/>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075" name="Line 76"/>
          <p:cNvSpPr>
            <a:spLocks noChangeAspect="1" noChangeShapeType="1"/>
          </p:cNvSpPr>
          <p:nvPr/>
        </p:nvSpPr>
        <p:spPr bwMode="auto">
          <a:xfrm>
            <a:off x="6823075" y="3913188"/>
            <a:ext cx="1331913" cy="1587"/>
          </a:xfrm>
          <a:prstGeom prst="line">
            <a:avLst/>
          </a:prstGeom>
          <a:noFill/>
          <a:ln w="19050">
            <a:solidFill>
              <a:schemeClr val="tx1"/>
            </a:solidFill>
            <a:prstDash val="lgDash"/>
            <a:round/>
          </a:ln>
          <a:extLst>
            <a:ext uri="{909E8E84-426E-40DD-AFC4-6F175D3DCCD1}">
              <a14:hiddenFill xmlns:a14="http://schemas.microsoft.com/office/drawing/2010/main">
                <a:noFill/>
              </a14:hiddenFill>
            </a:ext>
          </a:extLst>
        </p:spPr>
        <p:txBody>
          <a:bodyPr/>
          <a:lstStyle/>
          <a:p>
            <a:endParaRPr lang="zh-CN" altLang="en-US"/>
          </a:p>
        </p:txBody>
      </p:sp>
      <p:sp>
        <p:nvSpPr>
          <p:cNvPr id="43076" name="Text Box 77"/>
          <p:cNvSpPr txBox="1">
            <a:spLocks noChangeAspect="1" noChangeArrowheads="1"/>
          </p:cNvSpPr>
          <p:nvPr/>
        </p:nvSpPr>
        <p:spPr bwMode="auto">
          <a:xfrm>
            <a:off x="8359775" y="3663950"/>
            <a:ext cx="604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400" b="0">
                <a:latin typeface="Tahoma" panose="020B0604030504040204" pitchFamily="34" charset="0"/>
              </a:rPr>
              <a:t>H</a:t>
            </a:r>
            <a:r>
              <a:rPr lang="en-US" altLang="zh-CN" sz="2400" b="0" baseline="-25000">
                <a:latin typeface="Tahoma" panose="020B0604030504040204" pitchFamily="34" charset="0"/>
              </a:rPr>
              <a:t>i</a:t>
            </a:r>
            <a:endParaRPr lang="en-US" altLang="zh-CN" sz="2400" b="0" baseline="-25000">
              <a:latin typeface="Tahoma" panose="020B0604030504040204" pitchFamily="34" charset="0"/>
            </a:endParaRPr>
          </a:p>
        </p:txBody>
      </p:sp>
      <p:sp>
        <p:nvSpPr>
          <p:cNvPr id="70" name="Rectangle 20"/>
          <p:cNvSpPr>
            <a:spLocks noChangeArrowheads="1"/>
          </p:cNvSpPr>
          <p:nvPr/>
        </p:nvSpPr>
        <p:spPr bwMode="auto">
          <a:xfrm>
            <a:off x="3286803" y="332676"/>
            <a:ext cx="20231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dirty="0">
                <a:solidFill>
                  <a:srgbClr val="800000"/>
                </a:solidFill>
                <a:latin typeface="Times New Roman" panose="02020603050405020304" pitchFamily="18" charset="0"/>
                <a:ea typeface="+mn-ea"/>
                <a:cs typeface="Times New Roman" panose="02020603050405020304" pitchFamily="18" charset="0"/>
              </a:rPr>
              <a:t>2、计算步骤</a:t>
            </a:r>
            <a:endParaRPr lang="en-US" altLang="zh-CN" sz="2400" dirty="0">
              <a:solidFill>
                <a:srgbClr val="800000"/>
              </a:solidFill>
              <a:latin typeface="Times New Roman" panose="02020603050405020304" pitchFamily="18" charset="0"/>
              <a:ea typeface="+mn-ea"/>
              <a:cs typeface="Times New Roman" panose="02020603050405020304" pitchFamily="18" charset="0"/>
            </a:endParaRPr>
          </a:p>
        </p:txBody>
      </p:sp>
      <p:sp>
        <p:nvSpPr>
          <p:cNvPr id="71" name="Text Box 60"/>
          <p:cNvSpPr txBox="1">
            <a:spLocks noChangeArrowheads="1"/>
          </p:cNvSpPr>
          <p:nvPr/>
        </p:nvSpPr>
        <p:spPr bwMode="auto">
          <a:xfrm>
            <a:off x="971600" y="1078993"/>
            <a:ext cx="1590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dirty="0" err="1" smtClean="0">
                <a:solidFill>
                  <a:srgbClr val="0000FF"/>
                </a:solidFill>
              </a:rPr>
              <a:t>σ</a:t>
            </a:r>
            <a:r>
              <a:rPr lang="en-US" altLang="zh-CN" baseline="-25000" dirty="0" err="1" smtClean="0">
                <a:solidFill>
                  <a:srgbClr val="0000FF"/>
                </a:solidFill>
              </a:rPr>
              <a:t>c</a:t>
            </a:r>
            <a:r>
              <a:rPr lang="zh-CN" altLang="en-US" dirty="0" smtClean="0">
                <a:solidFill>
                  <a:srgbClr val="0000FF"/>
                </a:solidFill>
              </a:rPr>
              <a:t>从</a:t>
            </a:r>
            <a:r>
              <a:rPr lang="zh-CN" altLang="en-US" dirty="0">
                <a:solidFill>
                  <a:srgbClr val="0000FF"/>
                </a:solidFill>
              </a:rPr>
              <a:t>地面算</a:t>
            </a:r>
            <a:r>
              <a:rPr lang="zh-CN" altLang="en-US" dirty="0" smtClean="0">
                <a:solidFill>
                  <a:srgbClr val="0000FF"/>
                </a:solidFill>
              </a:rPr>
              <a:t>起</a:t>
            </a:r>
            <a:endParaRPr lang="zh-CN" altLang="en-US" dirty="0">
              <a:solidFill>
                <a:srgbClr val="0000FF"/>
              </a:solidFill>
            </a:endParaRPr>
          </a:p>
        </p:txBody>
      </p:sp>
      <p:sp>
        <p:nvSpPr>
          <p:cNvPr id="72" name="Text Box 47"/>
          <p:cNvSpPr txBox="1">
            <a:spLocks noChangeArrowheads="1"/>
          </p:cNvSpPr>
          <p:nvPr/>
        </p:nvSpPr>
        <p:spPr bwMode="auto">
          <a:xfrm>
            <a:off x="734353" y="1651359"/>
            <a:ext cx="1961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000" dirty="0">
                <a:solidFill>
                  <a:srgbClr val="0000FF"/>
                </a:solidFill>
                <a:latin typeface="宋体" panose="02010600030101010101" pitchFamily="2" charset="-122"/>
              </a:rPr>
              <a:t>p</a:t>
            </a:r>
            <a:r>
              <a:rPr lang="en-US" altLang="zh-CN" sz="2000" baseline="-25000" dirty="0">
                <a:solidFill>
                  <a:srgbClr val="0000FF"/>
                </a:solidFill>
                <a:latin typeface="宋体" panose="02010600030101010101" pitchFamily="2" charset="-122"/>
              </a:rPr>
              <a:t>0 </a:t>
            </a:r>
            <a:r>
              <a:rPr lang="en-US" altLang="zh-CN" sz="2000" dirty="0">
                <a:solidFill>
                  <a:srgbClr val="0000FF"/>
                </a:solidFill>
                <a:latin typeface="宋体" panose="02010600030101010101" pitchFamily="2" charset="-122"/>
              </a:rPr>
              <a:t>= p - </a:t>
            </a:r>
            <a:r>
              <a:rPr lang="en-US" altLang="zh-CN" sz="2000" dirty="0">
                <a:solidFill>
                  <a:srgbClr val="0000FF"/>
                </a:solidFill>
                <a:latin typeface="宋体" panose="02010600030101010101" pitchFamily="2" charset="-122"/>
                <a:sym typeface="Symbol" panose="05050102010706020507" pitchFamily="18" charset="2"/>
              </a:rPr>
              <a:t></a:t>
            </a:r>
            <a:r>
              <a:rPr lang="en-US" altLang="zh-CN" sz="2000" dirty="0">
                <a:solidFill>
                  <a:srgbClr val="0000FF"/>
                </a:solidFill>
                <a:latin typeface="宋体" panose="02010600030101010101" pitchFamily="2" charset="-122"/>
              </a:rPr>
              <a:t>d</a:t>
            </a:r>
            <a:endParaRPr lang="en-US" altLang="zh-CN" sz="2000" dirty="0">
              <a:solidFill>
                <a:srgbClr val="0000FF"/>
              </a:solidFill>
              <a:latin typeface="宋体" panose="02010600030101010101" pitchFamily="2" charset="-122"/>
            </a:endParaRPr>
          </a:p>
        </p:txBody>
      </p:sp>
      <p:sp>
        <p:nvSpPr>
          <p:cNvPr id="73" name="Text Box 61"/>
          <p:cNvSpPr txBox="1">
            <a:spLocks noChangeArrowheads="1"/>
          </p:cNvSpPr>
          <p:nvPr/>
        </p:nvSpPr>
        <p:spPr bwMode="auto">
          <a:xfrm>
            <a:off x="891358" y="2372282"/>
            <a:ext cx="16975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dirty="0" err="1">
                <a:solidFill>
                  <a:srgbClr val="0000FF"/>
                </a:solidFill>
              </a:rPr>
              <a:t>σ</a:t>
            </a:r>
            <a:r>
              <a:rPr lang="en-US" altLang="zh-CN" baseline="-25000" dirty="0" err="1">
                <a:solidFill>
                  <a:srgbClr val="0000FF"/>
                </a:solidFill>
              </a:rPr>
              <a:t>z</a:t>
            </a:r>
            <a:r>
              <a:rPr lang="zh-CN" altLang="en-US" dirty="0">
                <a:solidFill>
                  <a:srgbClr val="0000FF"/>
                </a:solidFill>
              </a:rPr>
              <a:t>从基底算</a:t>
            </a:r>
            <a:r>
              <a:rPr lang="zh-CN" altLang="en-US" dirty="0" smtClean="0">
                <a:solidFill>
                  <a:srgbClr val="0000FF"/>
                </a:solidFill>
              </a:rPr>
              <a:t>起</a:t>
            </a:r>
            <a:endParaRPr lang="zh-CN" altLang="en-US" dirty="0">
              <a:solidFill>
                <a:srgbClr val="0000FF"/>
              </a:solidFill>
            </a:endParaRPr>
          </a:p>
        </p:txBody>
      </p:sp>
      <p:sp>
        <p:nvSpPr>
          <p:cNvPr id="2" name="矩形 1"/>
          <p:cNvSpPr/>
          <p:nvPr/>
        </p:nvSpPr>
        <p:spPr>
          <a:xfrm>
            <a:off x="484187" y="3104931"/>
            <a:ext cx="2822575" cy="646331"/>
          </a:xfrm>
          <a:prstGeom prst="rect">
            <a:avLst/>
          </a:prstGeom>
        </p:spPr>
        <p:txBody>
          <a:bodyPr wrap="square">
            <a:spAutoFit/>
          </a:bodyPr>
          <a:lstStyle/>
          <a:p>
            <a:pPr eaLnBrk="1" hangingPunct="1">
              <a:buFont typeface="Arial" panose="020B0604020202020204" pitchFamily="34" charset="0"/>
              <a:buNone/>
            </a:pPr>
            <a:r>
              <a:rPr lang="zh-CN" altLang="en-US" dirty="0">
                <a:solidFill>
                  <a:srgbClr val="0000FF"/>
                </a:solidFill>
              </a:rPr>
              <a:t>一般土层</a:t>
            </a:r>
            <a:r>
              <a:rPr lang="zh-CN" altLang="en-US" b="0" dirty="0">
                <a:solidFill>
                  <a:srgbClr val="0000FF"/>
                </a:solidFill>
              </a:rPr>
              <a:t>：</a:t>
            </a:r>
            <a:r>
              <a:rPr lang="en-US" altLang="zh-CN" dirty="0" err="1">
                <a:solidFill>
                  <a:srgbClr val="0000FF"/>
                </a:solidFill>
              </a:rPr>
              <a:t>σ</a:t>
            </a:r>
            <a:r>
              <a:rPr lang="en-US" altLang="zh-CN" baseline="-25000" dirty="0" err="1">
                <a:solidFill>
                  <a:srgbClr val="0000FF"/>
                </a:solidFill>
              </a:rPr>
              <a:t>z</a:t>
            </a:r>
            <a:r>
              <a:rPr lang="en-US" altLang="zh-CN" dirty="0">
                <a:solidFill>
                  <a:srgbClr val="0000FF"/>
                </a:solidFill>
              </a:rPr>
              <a:t>=0.2 </a:t>
            </a:r>
            <a:r>
              <a:rPr lang="en-US" altLang="zh-CN" dirty="0" err="1">
                <a:solidFill>
                  <a:srgbClr val="0000FF"/>
                </a:solidFill>
              </a:rPr>
              <a:t>σ</a:t>
            </a:r>
            <a:r>
              <a:rPr lang="en-US" altLang="zh-CN" baseline="-25000" dirty="0" err="1">
                <a:solidFill>
                  <a:srgbClr val="0000FF"/>
                </a:solidFill>
              </a:rPr>
              <a:t>c</a:t>
            </a:r>
            <a:r>
              <a:rPr lang="en-US" altLang="zh-CN" baseline="-25000" dirty="0">
                <a:solidFill>
                  <a:srgbClr val="0000FF"/>
                </a:solidFill>
              </a:rPr>
              <a:t> </a:t>
            </a:r>
            <a:r>
              <a:rPr lang="en-US" altLang="zh-CN" dirty="0">
                <a:solidFill>
                  <a:srgbClr val="0000FF"/>
                </a:solidFill>
              </a:rPr>
              <a:t>；</a:t>
            </a:r>
            <a:endParaRPr lang="en-US" altLang="zh-CN" dirty="0">
              <a:solidFill>
                <a:srgbClr val="0000FF"/>
              </a:solidFill>
            </a:endParaRPr>
          </a:p>
          <a:p>
            <a:pPr eaLnBrk="1" hangingPunct="1">
              <a:buFont typeface="Arial" panose="020B0604020202020204" pitchFamily="34" charset="0"/>
              <a:buNone/>
            </a:pPr>
            <a:r>
              <a:rPr lang="zh-CN" altLang="en-US" b="0" dirty="0" smtClean="0">
                <a:solidFill>
                  <a:srgbClr val="0000FF"/>
                </a:solidFill>
              </a:rPr>
              <a:t> </a:t>
            </a:r>
            <a:r>
              <a:rPr lang="zh-CN" altLang="en-US" dirty="0">
                <a:solidFill>
                  <a:srgbClr val="0000FF"/>
                </a:solidFill>
              </a:rPr>
              <a:t>软黏土层</a:t>
            </a:r>
            <a:r>
              <a:rPr lang="zh-CN" altLang="en-US" b="0" dirty="0">
                <a:solidFill>
                  <a:srgbClr val="0000FF"/>
                </a:solidFill>
              </a:rPr>
              <a:t>：</a:t>
            </a:r>
            <a:r>
              <a:rPr lang="en-US" altLang="zh-CN" dirty="0" err="1">
                <a:solidFill>
                  <a:srgbClr val="0000FF"/>
                </a:solidFill>
              </a:rPr>
              <a:t>σ</a:t>
            </a:r>
            <a:r>
              <a:rPr lang="en-US" altLang="zh-CN" baseline="-25000" dirty="0" err="1">
                <a:solidFill>
                  <a:srgbClr val="0000FF"/>
                </a:solidFill>
              </a:rPr>
              <a:t>z</a:t>
            </a:r>
            <a:r>
              <a:rPr lang="en-US" altLang="zh-CN" dirty="0">
                <a:solidFill>
                  <a:srgbClr val="0000FF"/>
                </a:solidFill>
              </a:rPr>
              <a:t>=0.1 </a:t>
            </a:r>
            <a:r>
              <a:rPr lang="en-US" altLang="zh-CN" dirty="0" err="1">
                <a:solidFill>
                  <a:srgbClr val="0000FF"/>
                </a:solidFill>
              </a:rPr>
              <a:t>σ</a:t>
            </a:r>
            <a:r>
              <a:rPr lang="en-US" altLang="zh-CN" baseline="-25000" dirty="0" err="1">
                <a:solidFill>
                  <a:srgbClr val="0000FF"/>
                </a:solidFill>
              </a:rPr>
              <a:t>c</a:t>
            </a:r>
            <a:r>
              <a:rPr lang="en-US" altLang="zh-CN" baseline="-25000" dirty="0">
                <a:solidFill>
                  <a:srgbClr val="0000FF"/>
                </a:solidFill>
              </a:rPr>
              <a:t> </a:t>
            </a:r>
            <a:endParaRPr lang="zh-CN" altLang="en-US" b="0" dirty="0">
              <a:solidFill>
                <a:srgbClr val="0000FF"/>
              </a:solidFill>
            </a:endParaRPr>
          </a:p>
        </p:txBody>
      </p:sp>
      <p:sp>
        <p:nvSpPr>
          <p:cNvPr id="75" name="Rectangle 5"/>
          <p:cNvSpPr>
            <a:spLocks noChangeArrowheads="1"/>
          </p:cNvSpPr>
          <p:nvPr/>
        </p:nvSpPr>
        <p:spPr bwMode="auto">
          <a:xfrm>
            <a:off x="-18854" y="-21483"/>
            <a:ext cx="3594101"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FF3300"/>
                </a:solidFill>
                <a:latin typeface="Times New Roman" panose="02020603050405020304" pitchFamily="18" charset="0"/>
                <a:ea typeface="+mj-ea"/>
                <a:cs typeface="Times New Roman" panose="02020603050405020304" pitchFamily="18" charset="0"/>
              </a:rPr>
              <a:t>§4</a:t>
            </a:r>
            <a:r>
              <a:rPr lang="en-US" altLang="zh-CN" sz="2800" dirty="0" smtClean="0">
                <a:solidFill>
                  <a:srgbClr val="FF3300"/>
                </a:solidFill>
                <a:latin typeface="Times New Roman" panose="02020603050405020304" pitchFamily="18" charset="0"/>
                <a:ea typeface="+mj-ea"/>
                <a:cs typeface="Times New Roman" panose="02020603050405020304" pitchFamily="18" charset="0"/>
              </a:rPr>
              <a:t>.3 </a:t>
            </a:r>
            <a:r>
              <a:rPr lang="zh-CN" altLang="en-US" sz="2800" dirty="0" smtClean="0">
                <a:solidFill>
                  <a:srgbClr val="FF3300"/>
                </a:solidFill>
                <a:latin typeface="Times New Roman" panose="02020603050405020304" pitchFamily="18" charset="0"/>
                <a:ea typeface="+mj-ea"/>
                <a:cs typeface="Times New Roman" panose="02020603050405020304" pitchFamily="18" charset="0"/>
              </a:rPr>
              <a:t>基础最终沉降量</a:t>
            </a:r>
            <a:endParaRPr lang="zh-CN" altLang="en-US" sz="28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58"/>
                                        </p:tgtEl>
                                        <p:attrNameLst>
                                          <p:attrName>style.visibility</p:attrName>
                                        </p:attrNameLst>
                                      </p:cBhvr>
                                      <p:to>
                                        <p:strVal val="visible"/>
                                      </p:to>
                                    </p:set>
                                    <p:animEffect transition="in" filter="wipe(left)">
                                      <p:cBhvr>
                                        <p:cTn id="7" dur="500"/>
                                        <p:tgtEl>
                                          <p:spTgt spid="430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59">
                                            <p:txEl>
                                              <p:pRg st="0" end="0"/>
                                            </p:txEl>
                                          </p:spTgt>
                                        </p:tgtEl>
                                        <p:attrNameLst>
                                          <p:attrName>style.visibility</p:attrName>
                                        </p:attrNameLst>
                                      </p:cBhvr>
                                      <p:to>
                                        <p:strVal val="visible"/>
                                      </p:to>
                                    </p:set>
                                    <p:animEffect transition="in" filter="wipe(left)">
                                      <p:cBhvr>
                                        <p:cTn id="12" dur="500"/>
                                        <p:tgtEl>
                                          <p:spTgt spid="430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059">
                                            <p:txEl>
                                              <p:pRg st="1" end="1"/>
                                            </p:txEl>
                                          </p:spTgt>
                                        </p:tgtEl>
                                        <p:attrNameLst>
                                          <p:attrName>style.visibility</p:attrName>
                                        </p:attrNameLst>
                                      </p:cBhvr>
                                      <p:to>
                                        <p:strVal val="visible"/>
                                      </p:to>
                                    </p:set>
                                    <p:animEffect transition="in" filter="wipe(left)">
                                      <p:cBhvr>
                                        <p:cTn id="17" dur="500"/>
                                        <p:tgtEl>
                                          <p:spTgt spid="430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059">
                                            <p:txEl>
                                              <p:pRg st="2" end="2"/>
                                            </p:txEl>
                                          </p:spTgt>
                                        </p:tgtEl>
                                        <p:attrNameLst>
                                          <p:attrName>style.visibility</p:attrName>
                                        </p:attrNameLst>
                                      </p:cBhvr>
                                      <p:to>
                                        <p:strVal val="visible"/>
                                      </p:to>
                                    </p:set>
                                    <p:animEffect transition="in" filter="wipe(left)">
                                      <p:cBhvr>
                                        <p:cTn id="22" dur="500"/>
                                        <p:tgtEl>
                                          <p:spTgt spid="4305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3059">
                                            <p:txEl>
                                              <p:pRg st="3" end="3"/>
                                            </p:txEl>
                                          </p:spTgt>
                                        </p:tgtEl>
                                        <p:attrNameLst>
                                          <p:attrName>style.visibility</p:attrName>
                                        </p:attrNameLst>
                                      </p:cBhvr>
                                      <p:to>
                                        <p:strVal val="visible"/>
                                      </p:to>
                                    </p:set>
                                    <p:animEffect transition="in" filter="wipe(left)">
                                      <p:cBhvr>
                                        <p:cTn id="27" dur="500"/>
                                        <p:tgtEl>
                                          <p:spTgt spid="4305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nodeType="clickEffect">
                                  <p:stCondLst>
                                    <p:cond delay="0"/>
                                  </p:stCondLst>
                                  <p:childTnLst>
                                    <p:set>
                                      <p:cBhvr>
                                        <p:cTn id="31" dur="1" fill="hold">
                                          <p:stCondLst>
                                            <p:cond delay="0"/>
                                          </p:stCondLst>
                                        </p:cTn>
                                        <p:tgtEl>
                                          <p:spTgt spid="43060"/>
                                        </p:tgtEl>
                                        <p:attrNameLst>
                                          <p:attrName>style.visibility</p:attrName>
                                        </p:attrNameLst>
                                      </p:cBhvr>
                                      <p:to>
                                        <p:strVal val="visible"/>
                                      </p:to>
                                    </p:set>
                                    <p:anim calcmode="lin" valueType="num">
                                      <p:cBhvr>
                                        <p:cTn id="32" dur="500" fill="hold"/>
                                        <p:tgtEl>
                                          <p:spTgt spid="43060"/>
                                        </p:tgtEl>
                                        <p:attrNameLst>
                                          <p:attrName>ppt_w</p:attrName>
                                        </p:attrNameLst>
                                      </p:cBhvr>
                                      <p:tavLst>
                                        <p:tav tm="0">
                                          <p:val>
                                            <p:fltVal val="0"/>
                                          </p:val>
                                        </p:tav>
                                        <p:tav tm="100000">
                                          <p:val>
                                            <p:strVal val="#ppt_w"/>
                                          </p:val>
                                        </p:tav>
                                      </p:tavLst>
                                    </p:anim>
                                    <p:anim calcmode="lin" valueType="num">
                                      <p:cBhvr>
                                        <p:cTn id="33" dur="500" fill="hold"/>
                                        <p:tgtEl>
                                          <p:spTgt spid="43060"/>
                                        </p:tgtEl>
                                        <p:attrNameLst>
                                          <p:attrName>ppt_h</p:attrName>
                                        </p:attrNameLst>
                                      </p:cBhvr>
                                      <p:tavLst>
                                        <p:tav tm="0">
                                          <p:val>
                                            <p:strVal val="#ppt_h"/>
                                          </p:val>
                                        </p:tav>
                                        <p:tav tm="100000">
                                          <p:val>
                                            <p:strVal val="#ppt_h"/>
                                          </p:val>
                                        </p:tav>
                                      </p:tavLst>
                                    </p:anim>
                                  </p:childTnLst>
                                </p:cTn>
                              </p:par>
                              <p:par>
                                <p:cTn id="34" presetID="17" presetClass="entr" presetSubtype="10" fill="hold" nodeType="withEffect">
                                  <p:stCondLst>
                                    <p:cond delay="0"/>
                                  </p:stCondLst>
                                  <p:childTnLst>
                                    <p:set>
                                      <p:cBhvr>
                                        <p:cTn id="35" dur="1" fill="hold">
                                          <p:stCondLst>
                                            <p:cond delay="0"/>
                                          </p:stCondLst>
                                        </p:cTn>
                                        <p:tgtEl>
                                          <p:spTgt spid="43061"/>
                                        </p:tgtEl>
                                        <p:attrNameLst>
                                          <p:attrName>style.visibility</p:attrName>
                                        </p:attrNameLst>
                                      </p:cBhvr>
                                      <p:to>
                                        <p:strVal val="visible"/>
                                      </p:to>
                                    </p:set>
                                    <p:anim calcmode="lin" valueType="num">
                                      <p:cBhvr>
                                        <p:cTn id="36" dur="500" fill="hold"/>
                                        <p:tgtEl>
                                          <p:spTgt spid="43061"/>
                                        </p:tgtEl>
                                        <p:attrNameLst>
                                          <p:attrName>ppt_w</p:attrName>
                                        </p:attrNameLst>
                                      </p:cBhvr>
                                      <p:tavLst>
                                        <p:tav tm="0">
                                          <p:val>
                                            <p:fltVal val="0"/>
                                          </p:val>
                                        </p:tav>
                                        <p:tav tm="100000">
                                          <p:val>
                                            <p:strVal val="#ppt_w"/>
                                          </p:val>
                                        </p:tav>
                                      </p:tavLst>
                                    </p:anim>
                                    <p:anim calcmode="lin" valueType="num">
                                      <p:cBhvr>
                                        <p:cTn id="37" dur="500" fill="hold"/>
                                        <p:tgtEl>
                                          <p:spTgt spid="43061"/>
                                        </p:tgtEl>
                                        <p:attrNameLst>
                                          <p:attrName>ppt_h</p:attrName>
                                        </p:attrNameLst>
                                      </p:cBhvr>
                                      <p:tavLst>
                                        <p:tav tm="0">
                                          <p:val>
                                            <p:strVal val="#ppt_h"/>
                                          </p:val>
                                        </p:tav>
                                        <p:tav tm="100000">
                                          <p:val>
                                            <p:strVal val="#ppt_h"/>
                                          </p:val>
                                        </p:tav>
                                      </p:tavLst>
                                    </p:anim>
                                  </p:childTnLst>
                                </p:cTn>
                              </p:par>
                              <p:par>
                                <p:cTn id="38" presetID="17" presetClass="entr" presetSubtype="10" fill="hold" nodeType="withEffect">
                                  <p:stCondLst>
                                    <p:cond delay="0"/>
                                  </p:stCondLst>
                                  <p:childTnLst>
                                    <p:set>
                                      <p:cBhvr>
                                        <p:cTn id="39" dur="1" fill="hold">
                                          <p:stCondLst>
                                            <p:cond delay="0"/>
                                          </p:stCondLst>
                                        </p:cTn>
                                        <p:tgtEl>
                                          <p:spTgt spid="43062"/>
                                        </p:tgtEl>
                                        <p:attrNameLst>
                                          <p:attrName>style.visibility</p:attrName>
                                        </p:attrNameLst>
                                      </p:cBhvr>
                                      <p:to>
                                        <p:strVal val="visible"/>
                                      </p:to>
                                    </p:set>
                                    <p:anim calcmode="lin" valueType="num">
                                      <p:cBhvr>
                                        <p:cTn id="40" dur="500" fill="hold"/>
                                        <p:tgtEl>
                                          <p:spTgt spid="43062"/>
                                        </p:tgtEl>
                                        <p:attrNameLst>
                                          <p:attrName>ppt_w</p:attrName>
                                        </p:attrNameLst>
                                      </p:cBhvr>
                                      <p:tavLst>
                                        <p:tav tm="0">
                                          <p:val>
                                            <p:fltVal val="0"/>
                                          </p:val>
                                        </p:tav>
                                        <p:tav tm="100000">
                                          <p:val>
                                            <p:strVal val="#ppt_w"/>
                                          </p:val>
                                        </p:tav>
                                      </p:tavLst>
                                    </p:anim>
                                    <p:anim calcmode="lin" valueType="num">
                                      <p:cBhvr>
                                        <p:cTn id="41" dur="500" fill="hold"/>
                                        <p:tgtEl>
                                          <p:spTgt spid="43062"/>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7" presetClass="entr" presetSubtype="1" fill="hold" nodeType="clickEffect">
                                  <p:stCondLst>
                                    <p:cond delay="0"/>
                                  </p:stCondLst>
                                  <p:childTnLst>
                                    <p:set>
                                      <p:cBhvr>
                                        <p:cTn id="45" dur="1" fill="hold">
                                          <p:stCondLst>
                                            <p:cond delay="0"/>
                                          </p:stCondLst>
                                        </p:cTn>
                                        <p:tgtEl>
                                          <p:spTgt spid="43074"/>
                                        </p:tgtEl>
                                        <p:attrNameLst>
                                          <p:attrName>style.visibility</p:attrName>
                                        </p:attrNameLst>
                                      </p:cBhvr>
                                      <p:to>
                                        <p:strVal val="visible"/>
                                      </p:to>
                                    </p:set>
                                    <p:anim calcmode="lin" valueType="num">
                                      <p:cBhvr>
                                        <p:cTn id="46" dur="500" fill="hold"/>
                                        <p:tgtEl>
                                          <p:spTgt spid="43074"/>
                                        </p:tgtEl>
                                        <p:attrNameLst>
                                          <p:attrName>ppt_x</p:attrName>
                                        </p:attrNameLst>
                                      </p:cBhvr>
                                      <p:tavLst>
                                        <p:tav tm="0">
                                          <p:val>
                                            <p:strVal val="#ppt_x"/>
                                          </p:val>
                                        </p:tav>
                                        <p:tav tm="100000">
                                          <p:val>
                                            <p:strVal val="#ppt_x"/>
                                          </p:val>
                                        </p:tav>
                                      </p:tavLst>
                                    </p:anim>
                                    <p:anim calcmode="lin" valueType="num">
                                      <p:cBhvr>
                                        <p:cTn id="47" dur="500" fill="hold"/>
                                        <p:tgtEl>
                                          <p:spTgt spid="43074"/>
                                        </p:tgtEl>
                                        <p:attrNameLst>
                                          <p:attrName>ppt_y</p:attrName>
                                        </p:attrNameLst>
                                      </p:cBhvr>
                                      <p:tavLst>
                                        <p:tav tm="0">
                                          <p:val>
                                            <p:strVal val="#ppt_y-#ppt_h/2"/>
                                          </p:val>
                                        </p:tav>
                                        <p:tav tm="100000">
                                          <p:val>
                                            <p:strVal val="#ppt_y"/>
                                          </p:val>
                                        </p:tav>
                                      </p:tavLst>
                                    </p:anim>
                                    <p:anim calcmode="lin" valueType="num">
                                      <p:cBhvr>
                                        <p:cTn id="48" dur="500" fill="hold"/>
                                        <p:tgtEl>
                                          <p:spTgt spid="43074"/>
                                        </p:tgtEl>
                                        <p:attrNameLst>
                                          <p:attrName>ppt_w</p:attrName>
                                        </p:attrNameLst>
                                      </p:cBhvr>
                                      <p:tavLst>
                                        <p:tav tm="0">
                                          <p:val>
                                            <p:strVal val="#ppt_w"/>
                                          </p:val>
                                        </p:tav>
                                        <p:tav tm="100000">
                                          <p:val>
                                            <p:strVal val="#ppt_w"/>
                                          </p:val>
                                        </p:tav>
                                      </p:tavLst>
                                    </p:anim>
                                    <p:anim calcmode="lin" valueType="num">
                                      <p:cBhvr>
                                        <p:cTn id="49" dur="500" fill="hold"/>
                                        <p:tgtEl>
                                          <p:spTgt spid="43074"/>
                                        </p:tgtEl>
                                        <p:attrNameLst>
                                          <p:attrName>ppt_h</p:attrName>
                                        </p:attrNameLst>
                                      </p:cBhvr>
                                      <p:tavLst>
                                        <p:tav tm="0">
                                          <p:val>
                                            <p:fltVal val="0"/>
                                          </p:val>
                                        </p:tav>
                                        <p:tav tm="100000">
                                          <p:val>
                                            <p:strVal val="#ppt_h"/>
                                          </p:val>
                                        </p:tav>
                                      </p:tavLst>
                                    </p:anim>
                                  </p:childTnLst>
                                </p:cTn>
                              </p:par>
                              <p:par>
                                <p:cTn id="50" presetID="17" presetClass="entr" presetSubtype="1" fill="hold" grpId="0" nodeType="withEffect">
                                  <p:stCondLst>
                                    <p:cond delay="0"/>
                                  </p:stCondLst>
                                  <p:childTnLst>
                                    <p:set>
                                      <p:cBhvr>
                                        <p:cTn id="51" dur="1" fill="hold">
                                          <p:stCondLst>
                                            <p:cond delay="0"/>
                                          </p:stCondLst>
                                        </p:cTn>
                                        <p:tgtEl>
                                          <p:spTgt spid="43076"/>
                                        </p:tgtEl>
                                        <p:attrNameLst>
                                          <p:attrName>style.visibility</p:attrName>
                                        </p:attrNameLst>
                                      </p:cBhvr>
                                      <p:to>
                                        <p:strVal val="visible"/>
                                      </p:to>
                                    </p:set>
                                    <p:anim calcmode="lin" valueType="num">
                                      <p:cBhvr>
                                        <p:cTn id="52" dur="500" fill="hold"/>
                                        <p:tgtEl>
                                          <p:spTgt spid="43076"/>
                                        </p:tgtEl>
                                        <p:attrNameLst>
                                          <p:attrName>ppt_x</p:attrName>
                                        </p:attrNameLst>
                                      </p:cBhvr>
                                      <p:tavLst>
                                        <p:tav tm="0">
                                          <p:val>
                                            <p:strVal val="#ppt_x"/>
                                          </p:val>
                                        </p:tav>
                                        <p:tav tm="100000">
                                          <p:val>
                                            <p:strVal val="#ppt_x"/>
                                          </p:val>
                                        </p:tav>
                                      </p:tavLst>
                                    </p:anim>
                                    <p:anim calcmode="lin" valueType="num">
                                      <p:cBhvr>
                                        <p:cTn id="53" dur="500" fill="hold"/>
                                        <p:tgtEl>
                                          <p:spTgt spid="43076"/>
                                        </p:tgtEl>
                                        <p:attrNameLst>
                                          <p:attrName>ppt_y</p:attrName>
                                        </p:attrNameLst>
                                      </p:cBhvr>
                                      <p:tavLst>
                                        <p:tav tm="0">
                                          <p:val>
                                            <p:strVal val="#ppt_y-#ppt_h/2"/>
                                          </p:val>
                                        </p:tav>
                                        <p:tav tm="100000">
                                          <p:val>
                                            <p:strVal val="#ppt_y"/>
                                          </p:val>
                                        </p:tav>
                                      </p:tavLst>
                                    </p:anim>
                                    <p:anim calcmode="lin" valueType="num">
                                      <p:cBhvr>
                                        <p:cTn id="54" dur="500" fill="hold"/>
                                        <p:tgtEl>
                                          <p:spTgt spid="43076"/>
                                        </p:tgtEl>
                                        <p:attrNameLst>
                                          <p:attrName>ppt_w</p:attrName>
                                        </p:attrNameLst>
                                      </p:cBhvr>
                                      <p:tavLst>
                                        <p:tav tm="0">
                                          <p:val>
                                            <p:strVal val="#ppt_w"/>
                                          </p:val>
                                        </p:tav>
                                        <p:tav tm="100000">
                                          <p:val>
                                            <p:strVal val="#ppt_w"/>
                                          </p:val>
                                        </p:tav>
                                      </p:tavLst>
                                    </p:anim>
                                    <p:anim calcmode="lin" valueType="num">
                                      <p:cBhvr>
                                        <p:cTn id="55" dur="500" fill="hold"/>
                                        <p:tgtEl>
                                          <p:spTgt spid="43076"/>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3064"/>
                                        </p:tgtEl>
                                        <p:attrNameLst>
                                          <p:attrName>style.visibility</p:attrName>
                                        </p:attrNameLst>
                                      </p:cBhvr>
                                      <p:to>
                                        <p:strVal val="visible"/>
                                      </p:to>
                                    </p:set>
                                    <p:animEffect transition="in" filter="wipe(left)">
                                      <p:cBhvr>
                                        <p:cTn id="60" dur="500"/>
                                        <p:tgtEl>
                                          <p:spTgt spid="43064"/>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2" fill="hold" nodeType="clickEffect">
                                  <p:stCondLst>
                                    <p:cond delay="0"/>
                                  </p:stCondLst>
                                  <p:childTnLst>
                                    <p:set>
                                      <p:cBhvr>
                                        <p:cTn id="64" dur="1" fill="hold">
                                          <p:stCondLst>
                                            <p:cond delay="0"/>
                                          </p:stCondLst>
                                        </p:cTn>
                                        <p:tgtEl>
                                          <p:spTgt spid="43075"/>
                                        </p:tgtEl>
                                        <p:attrNameLst>
                                          <p:attrName>style.visibility</p:attrName>
                                        </p:attrNameLst>
                                      </p:cBhvr>
                                      <p:to>
                                        <p:strVal val="visible"/>
                                      </p:to>
                                    </p:set>
                                    <p:animEffect transition="in" filter="slide(fromRight)">
                                      <p:cBhvr>
                                        <p:cTn id="65" dur="500"/>
                                        <p:tgtEl>
                                          <p:spTgt spid="43075"/>
                                        </p:tgtEl>
                                      </p:cBhvr>
                                    </p:animEffect>
                                  </p:childTnLst>
                                </p:cTn>
                              </p:par>
                            </p:childTnLst>
                          </p:cTn>
                        </p:par>
                        <p:par>
                          <p:cTn id="66" fill="hold">
                            <p:stCondLst>
                              <p:cond delay="500"/>
                            </p:stCondLst>
                            <p:childTnLst>
                              <p:par>
                                <p:cTn id="67" presetID="17" presetClass="entr" presetSubtype="10" fill="hold" nodeType="afterEffect">
                                  <p:stCondLst>
                                    <p:cond delay="0"/>
                                  </p:stCondLst>
                                  <p:childTnLst>
                                    <p:set>
                                      <p:cBhvr>
                                        <p:cTn id="68" dur="1" fill="hold">
                                          <p:stCondLst>
                                            <p:cond delay="0"/>
                                          </p:stCondLst>
                                        </p:cTn>
                                        <p:tgtEl>
                                          <p:spTgt spid="43070"/>
                                        </p:tgtEl>
                                        <p:attrNameLst>
                                          <p:attrName>style.visibility</p:attrName>
                                        </p:attrNameLst>
                                      </p:cBhvr>
                                      <p:to>
                                        <p:strVal val="visible"/>
                                      </p:to>
                                    </p:set>
                                    <p:anim calcmode="lin" valueType="num">
                                      <p:cBhvr>
                                        <p:cTn id="69" dur="500" fill="hold"/>
                                        <p:tgtEl>
                                          <p:spTgt spid="43070"/>
                                        </p:tgtEl>
                                        <p:attrNameLst>
                                          <p:attrName>ppt_w</p:attrName>
                                        </p:attrNameLst>
                                      </p:cBhvr>
                                      <p:tavLst>
                                        <p:tav tm="0">
                                          <p:val>
                                            <p:fltVal val="0"/>
                                          </p:val>
                                        </p:tav>
                                        <p:tav tm="100000">
                                          <p:val>
                                            <p:strVal val="#ppt_w"/>
                                          </p:val>
                                        </p:tav>
                                      </p:tavLst>
                                    </p:anim>
                                    <p:anim calcmode="lin" valueType="num">
                                      <p:cBhvr>
                                        <p:cTn id="70" dur="500" fill="hold"/>
                                        <p:tgtEl>
                                          <p:spTgt spid="43070"/>
                                        </p:tgtEl>
                                        <p:attrNameLst>
                                          <p:attrName>ppt_h</p:attrName>
                                        </p:attrNameLst>
                                      </p:cBhvr>
                                      <p:tavLst>
                                        <p:tav tm="0">
                                          <p:val>
                                            <p:strVal val="#ppt_h"/>
                                          </p:val>
                                        </p:tav>
                                        <p:tav tm="100000">
                                          <p:val>
                                            <p:strVal val="#ppt_h"/>
                                          </p:val>
                                        </p:tav>
                                      </p:tavLst>
                                    </p:anim>
                                  </p:childTnLst>
                                </p:cTn>
                              </p:par>
                              <p:par>
                                <p:cTn id="71" presetID="17" presetClass="entr" presetSubtype="10" fill="hold" grpId="0" nodeType="withEffect">
                                  <p:stCondLst>
                                    <p:cond delay="0"/>
                                  </p:stCondLst>
                                  <p:childTnLst>
                                    <p:set>
                                      <p:cBhvr>
                                        <p:cTn id="72" dur="1" fill="hold">
                                          <p:stCondLst>
                                            <p:cond delay="0"/>
                                          </p:stCondLst>
                                        </p:cTn>
                                        <p:tgtEl>
                                          <p:spTgt spid="43071"/>
                                        </p:tgtEl>
                                        <p:attrNameLst>
                                          <p:attrName>style.visibility</p:attrName>
                                        </p:attrNameLst>
                                      </p:cBhvr>
                                      <p:to>
                                        <p:strVal val="visible"/>
                                      </p:to>
                                    </p:set>
                                    <p:anim calcmode="lin" valueType="num">
                                      <p:cBhvr>
                                        <p:cTn id="73" dur="500" fill="hold"/>
                                        <p:tgtEl>
                                          <p:spTgt spid="43071"/>
                                        </p:tgtEl>
                                        <p:attrNameLst>
                                          <p:attrName>ppt_w</p:attrName>
                                        </p:attrNameLst>
                                      </p:cBhvr>
                                      <p:tavLst>
                                        <p:tav tm="0">
                                          <p:val>
                                            <p:fltVal val="0"/>
                                          </p:val>
                                        </p:tav>
                                        <p:tav tm="100000">
                                          <p:val>
                                            <p:strVal val="#ppt_w"/>
                                          </p:val>
                                        </p:tav>
                                      </p:tavLst>
                                    </p:anim>
                                    <p:anim calcmode="lin" valueType="num">
                                      <p:cBhvr>
                                        <p:cTn id="74" dur="500" fill="hold"/>
                                        <p:tgtEl>
                                          <p:spTgt spid="43071"/>
                                        </p:tgtEl>
                                        <p:attrNameLst>
                                          <p:attrName>ppt_h</p:attrName>
                                        </p:attrNameLst>
                                      </p:cBhvr>
                                      <p:tavLst>
                                        <p:tav tm="0">
                                          <p:val>
                                            <p:strVal val="#ppt_h"/>
                                          </p:val>
                                        </p:tav>
                                        <p:tav tm="100000">
                                          <p:val>
                                            <p:strVal val="#ppt_h"/>
                                          </p:val>
                                        </p:tav>
                                      </p:tavLst>
                                    </p:anim>
                                  </p:childTnLst>
                                </p:cTn>
                              </p:par>
                            </p:childTnLst>
                          </p:cTn>
                        </p:par>
                        <p:par>
                          <p:cTn id="75" fill="hold">
                            <p:stCondLst>
                              <p:cond delay="1000"/>
                            </p:stCondLst>
                            <p:childTnLst>
                              <p:par>
                                <p:cTn id="76" presetID="22" presetClass="entr" presetSubtype="4" fill="hold" nodeType="afterEffect">
                                  <p:stCondLst>
                                    <p:cond delay="0"/>
                                  </p:stCondLst>
                                  <p:childTnLst>
                                    <p:set>
                                      <p:cBhvr>
                                        <p:cTn id="77" dur="1" fill="hold">
                                          <p:stCondLst>
                                            <p:cond delay="0"/>
                                          </p:stCondLst>
                                        </p:cTn>
                                        <p:tgtEl>
                                          <p:spTgt spid="43065"/>
                                        </p:tgtEl>
                                        <p:attrNameLst>
                                          <p:attrName>style.visibility</p:attrName>
                                        </p:attrNameLst>
                                      </p:cBhvr>
                                      <p:to>
                                        <p:strVal val="visible"/>
                                      </p:to>
                                    </p:set>
                                    <p:animEffect transition="in" filter="wipe(down)">
                                      <p:cBhvr>
                                        <p:cTn id="78" dur="500"/>
                                        <p:tgtEl>
                                          <p:spTgt spid="43065"/>
                                        </p:tgtEl>
                                      </p:cBhvr>
                                    </p:animEffect>
                                  </p:childTnLst>
                                </p:cTn>
                              </p:par>
                              <p:par>
                                <p:cTn id="79" presetID="22" presetClass="entr" presetSubtype="4" fill="hold" nodeType="withEffect">
                                  <p:stCondLst>
                                    <p:cond delay="0"/>
                                  </p:stCondLst>
                                  <p:childTnLst>
                                    <p:set>
                                      <p:cBhvr>
                                        <p:cTn id="80" dur="1" fill="hold">
                                          <p:stCondLst>
                                            <p:cond delay="0"/>
                                          </p:stCondLst>
                                        </p:cTn>
                                        <p:tgtEl>
                                          <p:spTgt spid="43066"/>
                                        </p:tgtEl>
                                        <p:attrNameLst>
                                          <p:attrName>style.visibility</p:attrName>
                                        </p:attrNameLst>
                                      </p:cBhvr>
                                      <p:to>
                                        <p:strVal val="visible"/>
                                      </p:to>
                                    </p:set>
                                    <p:animEffect transition="in" filter="wipe(down)">
                                      <p:cBhvr>
                                        <p:cTn id="81" dur="500"/>
                                        <p:tgtEl>
                                          <p:spTgt spid="43066"/>
                                        </p:tgtEl>
                                      </p:cBhvr>
                                    </p:animEffect>
                                  </p:childTnLst>
                                </p:cTn>
                              </p:par>
                              <p:par>
                                <p:cTn id="82" presetID="22" presetClass="entr" presetSubtype="4" fill="hold" nodeType="withEffect">
                                  <p:stCondLst>
                                    <p:cond delay="0"/>
                                  </p:stCondLst>
                                  <p:childTnLst>
                                    <p:set>
                                      <p:cBhvr>
                                        <p:cTn id="83" dur="1" fill="hold">
                                          <p:stCondLst>
                                            <p:cond delay="0"/>
                                          </p:stCondLst>
                                        </p:cTn>
                                        <p:tgtEl>
                                          <p:spTgt spid="43067"/>
                                        </p:tgtEl>
                                        <p:attrNameLst>
                                          <p:attrName>style.visibility</p:attrName>
                                        </p:attrNameLst>
                                      </p:cBhvr>
                                      <p:to>
                                        <p:strVal val="visible"/>
                                      </p:to>
                                    </p:set>
                                    <p:animEffect transition="in" filter="wipe(down)">
                                      <p:cBhvr>
                                        <p:cTn id="84" dur="500"/>
                                        <p:tgtEl>
                                          <p:spTgt spid="43067"/>
                                        </p:tgtEl>
                                      </p:cBhvr>
                                    </p:animEffect>
                                  </p:childTnLst>
                                </p:cTn>
                              </p:par>
                              <p:par>
                                <p:cTn id="85" presetID="22" presetClass="entr" presetSubtype="4" fill="hold" nodeType="withEffect">
                                  <p:stCondLst>
                                    <p:cond delay="0"/>
                                  </p:stCondLst>
                                  <p:childTnLst>
                                    <p:set>
                                      <p:cBhvr>
                                        <p:cTn id="86" dur="1" fill="hold">
                                          <p:stCondLst>
                                            <p:cond delay="0"/>
                                          </p:stCondLst>
                                        </p:cTn>
                                        <p:tgtEl>
                                          <p:spTgt spid="43068"/>
                                        </p:tgtEl>
                                        <p:attrNameLst>
                                          <p:attrName>style.visibility</p:attrName>
                                        </p:attrNameLst>
                                      </p:cBhvr>
                                      <p:to>
                                        <p:strVal val="visible"/>
                                      </p:to>
                                    </p:set>
                                    <p:animEffect transition="in" filter="wipe(down)">
                                      <p:cBhvr>
                                        <p:cTn id="87" dur="500"/>
                                        <p:tgtEl>
                                          <p:spTgt spid="43068"/>
                                        </p:tgtEl>
                                      </p:cBhvr>
                                    </p:animEffect>
                                  </p:childTnLst>
                                </p:cTn>
                              </p:par>
                              <p:par>
                                <p:cTn id="88" presetID="22" presetClass="entr" presetSubtype="4" fill="hold" nodeType="withEffect">
                                  <p:stCondLst>
                                    <p:cond delay="0"/>
                                  </p:stCondLst>
                                  <p:childTnLst>
                                    <p:set>
                                      <p:cBhvr>
                                        <p:cTn id="89" dur="1" fill="hold">
                                          <p:stCondLst>
                                            <p:cond delay="0"/>
                                          </p:stCondLst>
                                        </p:cTn>
                                        <p:tgtEl>
                                          <p:spTgt spid="43069"/>
                                        </p:tgtEl>
                                        <p:attrNameLst>
                                          <p:attrName>style.visibility</p:attrName>
                                        </p:attrNameLst>
                                      </p:cBhvr>
                                      <p:to>
                                        <p:strVal val="visible"/>
                                      </p:to>
                                    </p:set>
                                    <p:animEffect transition="in" filter="wipe(down)">
                                      <p:cBhvr>
                                        <p:cTn id="90" dur="500"/>
                                        <p:tgtEl>
                                          <p:spTgt spid="43069"/>
                                        </p:tgtEl>
                                      </p:cBhvr>
                                    </p:animEffect>
                                  </p:childTnLst>
                                </p:cTn>
                              </p:par>
                            </p:childTnLst>
                          </p:cTn>
                        </p:par>
                        <p:par>
                          <p:cTn id="91" fill="hold">
                            <p:stCondLst>
                              <p:cond delay="1500"/>
                            </p:stCondLst>
                            <p:childTnLst>
                              <p:par>
                                <p:cTn id="92" presetID="17" presetClass="entr" presetSubtype="10" fill="hold" grpId="0" nodeType="afterEffect">
                                  <p:stCondLst>
                                    <p:cond delay="0"/>
                                  </p:stCondLst>
                                  <p:childTnLst>
                                    <p:set>
                                      <p:cBhvr>
                                        <p:cTn id="93" dur="1" fill="hold">
                                          <p:stCondLst>
                                            <p:cond delay="0"/>
                                          </p:stCondLst>
                                        </p:cTn>
                                        <p:tgtEl>
                                          <p:spTgt spid="43073"/>
                                        </p:tgtEl>
                                        <p:attrNameLst>
                                          <p:attrName>style.visibility</p:attrName>
                                        </p:attrNameLst>
                                      </p:cBhvr>
                                      <p:to>
                                        <p:strVal val="visible"/>
                                      </p:to>
                                    </p:set>
                                    <p:anim calcmode="lin" valueType="num">
                                      <p:cBhvr>
                                        <p:cTn id="94" dur="500" fill="hold"/>
                                        <p:tgtEl>
                                          <p:spTgt spid="43073"/>
                                        </p:tgtEl>
                                        <p:attrNameLst>
                                          <p:attrName>ppt_w</p:attrName>
                                        </p:attrNameLst>
                                      </p:cBhvr>
                                      <p:tavLst>
                                        <p:tav tm="0">
                                          <p:val>
                                            <p:fltVal val="0"/>
                                          </p:val>
                                        </p:tav>
                                        <p:tav tm="100000">
                                          <p:val>
                                            <p:strVal val="#ppt_w"/>
                                          </p:val>
                                        </p:tav>
                                      </p:tavLst>
                                    </p:anim>
                                    <p:anim calcmode="lin" valueType="num">
                                      <p:cBhvr>
                                        <p:cTn id="95" dur="500" fill="hold"/>
                                        <p:tgtEl>
                                          <p:spTgt spid="43073"/>
                                        </p:tgtEl>
                                        <p:attrNameLst>
                                          <p:attrName>ppt_h</p:attrName>
                                        </p:attrNameLst>
                                      </p:cBhvr>
                                      <p:tavLst>
                                        <p:tav tm="0">
                                          <p:val>
                                            <p:strVal val="#ppt_h"/>
                                          </p:val>
                                        </p:tav>
                                        <p:tav tm="100000">
                                          <p:val>
                                            <p:strVal val="#ppt_h"/>
                                          </p:val>
                                        </p:tav>
                                      </p:tavLst>
                                    </p:anim>
                                  </p:childTnLst>
                                </p:cTn>
                              </p:par>
                              <p:par>
                                <p:cTn id="96" presetID="17" presetClass="entr" presetSubtype="10" fill="hold" nodeType="withEffect">
                                  <p:stCondLst>
                                    <p:cond delay="0"/>
                                  </p:stCondLst>
                                  <p:childTnLst>
                                    <p:set>
                                      <p:cBhvr>
                                        <p:cTn id="97" dur="1" fill="hold">
                                          <p:stCondLst>
                                            <p:cond delay="0"/>
                                          </p:stCondLst>
                                        </p:cTn>
                                        <p:tgtEl>
                                          <p:spTgt spid="43072"/>
                                        </p:tgtEl>
                                        <p:attrNameLst>
                                          <p:attrName>style.visibility</p:attrName>
                                        </p:attrNameLst>
                                      </p:cBhvr>
                                      <p:to>
                                        <p:strVal val="visible"/>
                                      </p:to>
                                    </p:set>
                                    <p:anim calcmode="lin" valueType="num">
                                      <p:cBhvr>
                                        <p:cTn id="98" dur="500" fill="hold"/>
                                        <p:tgtEl>
                                          <p:spTgt spid="43072"/>
                                        </p:tgtEl>
                                        <p:attrNameLst>
                                          <p:attrName>ppt_w</p:attrName>
                                        </p:attrNameLst>
                                      </p:cBhvr>
                                      <p:tavLst>
                                        <p:tav tm="0">
                                          <p:val>
                                            <p:fltVal val="0"/>
                                          </p:val>
                                        </p:tav>
                                        <p:tav tm="100000">
                                          <p:val>
                                            <p:strVal val="#ppt_w"/>
                                          </p:val>
                                        </p:tav>
                                      </p:tavLst>
                                    </p:anim>
                                    <p:anim calcmode="lin" valueType="num">
                                      <p:cBhvr>
                                        <p:cTn id="99" dur="500" fill="hold"/>
                                        <p:tgtEl>
                                          <p:spTgt spid="43072"/>
                                        </p:tgtEl>
                                        <p:attrNameLst>
                                          <p:attrName>ppt_h</p:attrName>
                                        </p:attrNameLst>
                                      </p:cBhvr>
                                      <p:tavLst>
                                        <p:tav tm="0">
                                          <p:val>
                                            <p:strVal val="#ppt_h"/>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43063"/>
                                        </p:tgtEl>
                                        <p:attrNameLst>
                                          <p:attrName>style.visibility</p:attrName>
                                        </p:attrNameLst>
                                      </p:cBhvr>
                                      <p:to>
                                        <p:strVal val="visible"/>
                                      </p:to>
                                    </p:set>
                                    <p:animEffect transition="in" filter="wipe(left)">
                                      <p:cBhvr>
                                        <p:cTn id="104" dur="500"/>
                                        <p:tgtEl>
                                          <p:spTgt spid="43063"/>
                                        </p:tgtEl>
                                      </p:cBhvr>
                                    </p:animEffect>
                                  </p:childTnLst>
                                </p:cTn>
                              </p:par>
                            </p:childTnLst>
                          </p:cTn>
                        </p:par>
                        <p:par>
                          <p:cTn id="105" fill="hold">
                            <p:stCondLst>
                              <p:cond delay="500"/>
                            </p:stCondLst>
                            <p:childTnLst>
                              <p:par>
                                <p:cTn id="106" presetID="22" presetClass="entr" presetSubtype="8" fill="hold" grpId="0" nodeType="afterEffect">
                                  <p:stCondLst>
                                    <p:cond delay="0"/>
                                  </p:stCondLst>
                                  <p:childTnLst>
                                    <p:set>
                                      <p:cBhvr>
                                        <p:cTn id="107" dur="1" fill="hold">
                                          <p:stCondLst>
                                            <p:cond delay="0"/>
                                          </p:stCondLst>
                                        </p:cTn>
                                        <p:tgtEl>
                                          <p:spTgt spid="70">
                                            <p:txEl>
                                              <p:pRg st="0" end="0"/>
                                            </p:txEl>
                                          </p:spTgt>
                                        </p:tgtEl>
                                        <p:attrNameLst>
                                          <p:attrName>style.visibility</p:attrName>
                                        </p:attrNameLst>
                                      </p:cBhvr>
                                      <p:to>
                                        <p:strVal val="visible"/>
                                      </p:to>
                                    </p:set>
                                    <p:animEffect transition="in" filter="wipe(left)">
                                      <p:cBhvr>
                                        <p:cTn id="108" dur="500"/>
                                        <p:tgtEl>
                                          <p:spTgt spid="70">
                                            <p:txEl>
                                              <p:pRg st="0" end="0"/>
                                            </p:txEl>
                                          </p:spTgt>
                                        </p:tgtEl>
                                      </p:cBhvr>
                                    </p:animEffect>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71"/>
                                        </p:tgtEl>
                                        <p:attrNameLst>
                                          <p:attrName>style.visibility</p:attrName>
                                        </p:attrNameLst>
                                      </p:cBhvr>
                                      <p:to>
                                        <p:strVal val="visible"/>
                                      </p:to>
                                    </p:set>
                                    <p:animEffect transition="in" filter="wipe(left)">
                                      <p:cBhvr>
                                        <p:cTn id="112" dur="500"/>
                                        <p:tgtEl>
                                          <p:spTgt spid="71"/>
                                        </p:tgtEl>
                                      </p:cBhvr>
                                    </p:animEffect>
                                  </p:childTnLst>
                                </p:cTn>
                              </p:par>
                            </p:childTnLst>
                          </p:cTn>
                        </p:par>
                        <p:par>
                          <p:cTn id="113" fill="hold">
                            <p:stCondLst>
                              <p:cond delay="1500"/>
                            </p:stCondLst>
                            <p:childTnLst>
                              <p:par>
                                <p:cTn id="114" presetID="22" presetClass="entr" presetSubtype="8" fill="hold" grpId="0" nodeType="afterEffect">
                                  <p:stCondLst>
                                    <p:cond delay="0"/>
                                  </p:stCondLst>
                                  <p:childTnLst>
                                    <p:set>
                                      <p:cBhvr>
                                        <p:cTn id="115" dur="1" fill="hold">
                                          <p:stCondLst>
                                            <p:cond delay="0"/>
                                          </p:stCondLst>
                                        </p:cTn>
                                        <p:tgtEl>
                                          <p:spTgt spid="72"/>
                                        </p:tgtEl>
                                        <p:attrNameLst>
                                          <p:attrName>style.visibility</p:attrName>
                                        </p:attrNameLst>
                                      </p:cBhvr>
                                      <p:to>
                                        <p:strVal val="visible"/>
                                      </p:to>
                                    </p:set>
                                    <p:animEffect transition="in" filter="wipe(left)">
                                      <p:cBhvr>
                                        <p:cTn id="116" dur="500"/>
                                        <p:tgtEl>
                                          <p:spTgt spid="72"/>
                                        </p:tgtEl>
                                      </p:cBhvr>
                                    </p:animEffect>
                                  </p:childTnLst>
                                </p:cTn>
                              </p:par>
                            </p:childTnLst>
                          </p:cTn>
                        </p:par>
                        <p:par>
                          <p:cTn id="117" fill="hold">
                            <p:stCondLst>
                              <p:cond delay="2000"/>
                            </p:stCondLst>
                            <p:childTnLst>
                              <p:par>
                                <p:cTn id="118" presetID="22" presetClass="entr" presetSubtype="8" fill="hold" grpId="0" nodeType="afterEffect">
                                  <p:stCondLst>
                                    <p:cond delay="0"/>
                                  </p:stCondLst>
                                  <p:childTnLst>
                                    <p:set>
                                      <p:cBhvr>
                                        <p:cTn id="119" dur="1" fill="hold">
                                          <p:stCondLst>
                                            <p:cond delay="0"/>
                                          </p:stCondLst>
                                        </p:cTn>
                                        <p:tgtEl>
                                          <p:spTgt spid="73">
                                            <p:txEl>
                                              <p:pRg st="0" end="0"/>
                                            </p:txEl>
                                          </p:spTgt>
                                        </p:tgtEl>
                                        <p:attrNameLst>
                                          <p:attrName>style.visibility</p:attrName>
                                        </p:attrNameLst>
                                      </p:cBhvr>
                                      <p:to>
                                        <p:strVal val="visible"/>
                                      </p:to>
                                    </p:set>
                                    <p:animEffect transition="in" filter="wipe(left)">
                                      <p:cBhvr>
                                        <p:cTn id="120" dur="500"/>
                                        <p:tgtEl>
                                          <p:spTgt spid="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58" grpId="0"/>
      <p:bldP spid="43059" grpId="0" build="p"/>
      <p:bldP spid="43063" grpId="0"/>
      <p:bldP spid="43064" grpId="0"/>
      <p:bldP spid="43071" grpId="0"/>
      <p:bldP spid="43073" grpId="0"/>
      <p:bldP spid="43076" grpId="0"/>
      <p:bldP spid="70" grpId="0" advAuto="0" build="p"/>
      <p:bldP spid="71" grpId="0"/>
      <p:bldP spid="72" grpId="0"/>
      <p:bldP spid="7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1"/>
          <p:cNvSpPr txBox="1">
            <a:spLocks noGrp="1" noChangeArrowheads="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fld id="{E4311C90-2E08-4E02-BE3D-6A41D7228F13}" type="slidenum">
              <a:rPr lang="zh-CN" altLang="en-US" sz="1200">
                <a:latin typeface="Garamond" panose="02020404030301010803" pitchFamily="18" charset="0"/>
              </a:rPr>
            </a:fld>
            <a:endParaRPr lang="zh-CN" altLang="en-US" sz="1200">
              <a:latin typeface="Garamond" panose="02020404030301010803" pitchFamily="18" charset="0"/>
            </a:endParaRPr>
          </a:p>
        </p:txBody>
      </p:sp>
      <p:grpSp>
        <p:nvGrpSpPr>
          <p:cNvPr id="2" name="Group 3"/>
          <p:cNvGrpSpPr>
            <a:grpSpLocks noChangeAspect="1"/>
          </p:cNvGrpSpPr>
          <p:nvPr/>
        </p:nvGrpSpPr>
        <p:grpSpPr bwMode="auto">
          <a:xfrm>
            <a:off x="333375" y="1989138"/>
            <a:ext cx="3590925" cy="3721100"/>
            <a:chOff x="0" y="0"/>
            <a:chExt cx="2262" cy="2344"/>
          </a:xfrm>
        </p:grpSpPr>
        <p:sp>
          <p:nvSpPr>
            <p:cNvPr id="58432" name="Freeform 3"/>
            <p:cNvSpPr>
              <a:spLocks noChangeAspect="1" noChangeArrowheads="1"/>
            </p:cNvSpPr>
            <p:nvPr/>
          </p:nvSpPr>
          <p:spPr bwMode="auto">
            <a:xfrm>
              <a:off x="327" y="447"/>
              <a:ext cx="1589" cy="1086"/>
            </a:xfrm>
            <a:custGeom>
              <a:avLst/>
              <a:gdLst>
                <a:gd name="T0" fmla="*/ 1556 w 1623"/>
                <a:gd name="T1" fmla="*/ 957 h 1233"/>
                <a:gd name="T2" fmla="*/ 1297 w 1623"/>
                <a:gd name="T3" fmla="*/ 859 h 1233"/>
                <a:gd name="T4" fmla="*/ 929 w 1623"/>
                <a:gd name="T5" fmla="*/ 696 h 1233"/>
                <a:gd name="T6" fmla="*/ 667 w 1623"/>
                <a:gd name="T7" fmla="*/ 561 h 1233"/>
                <a:gd name="T8" fmla="*/ 402 w 1623"/>
                <a:gd name="T9" fmla="*/ 388 h 1233"/>
                <a:gd name="T10" fmla="*/ 233 w 1623"/>
                <a:gd name="T11" fmla="*/ 251 h 1233"/>
                <a:gd name="T12" fmla="*/ 98 w 1623"/>
                <a:gd name="T13" fmla="*/ 123 h 1233"/>
                <a:gd name="T14" fmla="*/ 0 w 1623"/>
                <a:gd name="T15" fmla="*/ 0 h 12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23" h="1233">
                  <a:moveTo>
                    <a:pt x="1623" y="1233"/>
                  </a:moveTo>
                  <a:cubicBezTo>
                    <a:pt x="1578" y="1212"/>
                    <a:pt x="1462" y="1163"/>
                    <a:pt x="1353" y="1107"/>
                  </a:cubicBezTo>
                  <a:cubicBezTo>
                    <a:pt x="1244" y="1051"/>
                    <a:pt x="1079" y="961"/>
                    <a:pt x="969" y="897"/>
                  </a:cubicBezTo>
                  <a:cubicBezTo>
                    <a:pt x="859" y="833"/>
                    <a:pt x="787" y="789"/>
                    <a:pt x="696" y="723"/>
                  </a:cubicBezTo>
                  <a:cubicBezTo>
                    <a:pt x="605" y="657"/>
                    <a:pt x="495" y="567"/>
                    <a:pt x="420" y="501"/>
                  </a:cubicBezTo>
                  <a:cubicBezTo>
                    <a:pt x="345" y="435"/>
                    <a:pt x="296" y="381"/>
                    <a:pt x="243" y="324"/>
                  </a:cubicBezTo>
                  <a:cubicBezTo>
                    <a:pt x="190" y="267"/>
                    <a:pt x="142" y="213"/>
                    <a:pt x="102" y="159"/>
                  </a:cubicBezTo>
                  <a:cubicBezTo>
                    <a:pt x="62" y="105"/>
                    <a:pt x="21" y="33"/>
                    <a:pt x="0" y="0"/>
                  </a:cubicBezTo>
                </a:path>
              </a:pathLst>
            </a:custGeom>
            <a:noFill/>
            <a:ln w="57150">
              <a:solidFill>
                <a:srgbClr val="FF66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8433" name="Line 4"/>
            <p:cNvSpPr>
              <a:spLocks noChangeAspect="1" noChangeShapeType="1"/>
            </p:cNvSpPr>
            <p:nvPr/>
          </p:nvSpPr>
          <p:spPr bwMode="auto">
            <a:xfrm>
              <a:off x="337" y="888"/>
              <a:ext cx="399" cy="0"/>
            </a:xfrm>
            <a:prstGeom prst="line">
              <a:avLst/>
            </a:prstGeom>
            <a:noFill/>
            <a:ln w="19050">
              <a:solidFill>
                <a:srgbClr val="FF66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434" name="Line 5"/>
            <p:cNvSpPr>
              <a:spLocks noChangeAspect="1" noChangeShapeType="1"/>
            </p:cNvSpPr>
            <p:nvPr/>
          </p:nvSpPr>
          <p:spPr bwMode="auto">
            <a:xfrm>
              <a:off x="337" y="1265"/>
              <a:ext cx="991" cy="0"/>
            </a:xfrm>
            <a:prstGeom prst="line">
              <a:avLst/>
            </a:prstGeom>
            <a:noFill/>
            <a:ln w="19050">
              <a:solidFill>
                <a:srgbClr val="FF66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435" name="Line 6"/>
            <p:cNvSpPr>
              <a:spLocks noChangeAspect="1" noChangeShapeType="1"/>
            </p:cNvSpPr>
            <p:nvPr/>
          </p:nvSpPr>
          <p:spPr bwMode="auto">
            <a:xfrm>
              <a:off x="728" y="866"/>
              <a:ext cx="0" cy="920"/>
            </a:xfrm>
            <a:prstGeom prst="line">
              <a:avLst/>
            </a:prstGeom>
            <a:noFill/>
            <a:ln w="19050">
              <a:solidFill>
                <a:srgbClr val="FF66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436" name="Line 7"/>
            <p:cNvSpPr>
              <a:spLocks noChangeAspect="1" noChangeShapeType="1"/>
            </p:cNvSpPr>
            <p:nvPr/>
          </p:nvSpPr>
          <p:spPr bwMode="auto">
            <a:xfrm>
              <a:off x="1316" y="1265"/>
              <a:ext cx="0" cy="521"/>
            </a:xfrm>
            <a:prstGeom prst="line">
              <a:avLst/>
            </a:prstGeom>
            <a:noFill/>
            <a:ln w="19050">
              <a:solidFill>
                <a:srgbClr val="FF6600"/>
              </a:solidFill>
              <a:roun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58437" name="Object 9"/>
            <p:cNvGraphicFramePr>
              <a:graphicFrameLocks noChangeAspect="1"/>
            </p:cNvGraphicFramePr>
            <p:nvPr/>
          </p:nvGraphicFramePr>
          <p:xfrm>
            <a:off x="2004" y="1824"/>
            <a:ext cx="258" cy="232"/>
          </p:xfrm>
          <a:graphic>
            <a:graphicData uri="http://schemas.openxmlformats.org/presentationml/2006/ole">
              <mc:AlternateContent xmlns:mc="http://schemas.openxmlformats.org/markup-compatibility/2006">
                <mc:Choice xmlns:v="urn:schemas-microsoft-com:vml" Requires="v">
                  <p:oleObj spid="_x0000_s66622" name="" r:id="rId1" imgW="137795" imgH="127635" progId="">
                    <p:embed/>
                  </p:oleObj>
                </mc:Choice>
                <mc:Fallback>
                  <p:oleObj name="" r:id="rId1" imgW="137795" imgH="127635" progId="">
                    <p:embed/>
                    <p:pic>
                      <p:nvPicPr>
                        <p:cNvPr id="0" name="Object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 y="1824"/>
                          <a:ext cx="25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nvGrpSpPr>
            <p:cNvPr id="58438" name="Group 10"/>
            <p:cNvGrpSpPr>
              <a:grpSpLocks noChangeAspect="1"/>
            </p:cNvGrpSpPr>
            <p:nvPr/>
          </p:nvGrpSpPr>
          <p:grpSpPr bwMode="auto">
            <a:xfrm>
              <a:off x="329" y="50"/>
              <a:ext cx="1836" cy="1736"/>
              <a:chOff x="0" y="0"/>
              <a:chExt cx="1875" cy="1970"/>
            </a:xfrm>
          </p:grpSpPr>
          <p:sp>
            <p:nvSpPr>
              <p:cNvPr id="58451" name="Freeform 10"/>
              <p:cNvSpPr>
                <a:spLocks noChangeAspect="1" noChangeArrowheads="1"/>
              </p:cNvSpPr>
              <p:nvPr/>
            </p:nvSpPr>
            <p:spPr bwMode="auto">
              <a:xfrm>
                <a:off x="0" y="0"/>
                <a:ext cx="1" cy="1970"/>
              </a:xfrm>
              <a:custGeom>
                <a:avLst/>
                <a:gdLst>
                  <a:gd name="T0" fmla="*/ 0 w 1"/>
                  <a:gd name="T1" fmla="*/ 0 h 1970"/>
                  <a:gd name="T2" fmla="*/ 0 w 1"/>
                  <a:gd name="T3" fmla="*/ 1970 h 1970"/>
                  <a:gd name="T4" fmla="*/ 0 60000 65536"/>
                  <a:gd name="T5" fmla="*/ 0 60000 65536"/>
                </a:gdLst>
                <a:ahLst/>
                <a:cxnLst>
                  <a:cxn ang="T4">
                    <a:pos x="T0" y="T1"/>
                  </a:cxn>
                  <a:cxn ang="T5">
                    <a:pos x="T2" y="T3"/>
                  </a:cxn>
                </a:cxnLst>
                <a:rect l="0" t="0" r="r" b="b"/>
                <a:pathLst>
                  <a:path w="1" h="1970">
                    <a:moveTo>
                      <a:pt x="0" y="0"/>
                    </a:moveTo>
                    <a:lnTo>
                      <a:pt x="0" y="1970"/>
                    </a:lnTo>
                  </a:path>
                </a:pathLst>
              </a:custGeom>
              <a:noFill/>
              <a:ln w="19050">
                <a:solidFill>
                  <a:srgbClr val="000000"/>
                </a:solidFill>
                <a:round/>
                <a:headEnd type="arrow"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8452" name="Line 11"/>
              <p:cNvSpPr>
                <a:spLocks noChangeAspect="1" noChangeShapeType="1"/>
              </p:cNvSpPr>
              <p:nvPr/>
            </p:nvSpPr>
            <p:spPr bwMode="auto">
              <a:xfrm rot="5400000" flipV="1">
                <a:off x="934" y="1027"/>
                <a:ext cx="0" cy="1867"/>
              </a:xfrm>
              <a:prstGeom prst="line">
                <a:avLst/>
              </a:prstGeom>
              <a:noFill/>
              <a:ln w="19050">
                <a:solidFill>
                  <a:srgbClr val="000000"/>
                </a:solidFill>
                <a:round/>
                <a:tailEnd type="stealth" w="med" len="lg"/>
              </a:ln>
              <a:extLst>
                <a:ext uri="{909E8E84-426E-40DD-AFC4-6F175D3DCCD1}">
                  <a14:hiddenFill xmlns:a14="http://schemas.microsoft.com/office/drawing/2010/main">
                    <a:noFill/>
                  </a14:hiddenFill>
                </a:ext>
              </a:extLst>
            </p:spPr>
            <p:txBody>
              <a:bodyPr/>
              <a:lstStyle/>
              <a:p>
                <a:endParaRPr lang="zh-CN" altLang="en-US"/>
              </a:p>
            </p:txBody>
          </p:sp>
          <p:sp>
            <p:nvSpPr>
              <p:cNvPr id="58453" name="Line 12"/>
              <p:cNvSpPr>
                <a:spLocks noChangeAspect="1" noChangeShapeType="1"/>
              </p:cNvSpPr>
              <p:nvPr/>
            </p:nvSpPr>
            <p:spPr bwMode="auto">
              <a:xfrm>
                <a:off x="8" y="1588"/>
                <a:ext cx="45" cy="0"/>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454" name="Line 13"/>
              <p:cNvSpPr>
                <a:spLocks noChangeAspect="1" noChangeShapeType="1"/>
              </p:cNvSpPr>
              <p:nvPr/>
            </p:nvSpPr>
            <p:spPr bwMode="auto">
              <a:xfrm>
                <a:off x="8" y="1186"/>
                <a:ext cx="45" cy="0"/>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455" name="Line 14"/>
              <p:cNvSpPr>
                <a:spLocks noChangeAspect="1" noChangeShapeType="1"/>
              </p:cNvSpPr>
              <p:nvPr/>
            </p:nvSpPr>
            <p:spPr bwMode="auto">
              <a:xfrm>
                <a:off x="8" y="799"/>
                <a:ext cx="45" cy="0"/>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456" name="Line 15"/>
              <p:cNvSpPr>
                <a:spLocks noChangeAspect="1" noChangeShapeType="1"/>
              </p:cNvSpPr>
              <p:nvPr/>
            </p:nvSpPr>
            <p:spPr bwMode="auto">
              <a:xfrm>
                <a:off x="2" y="409"/>
                <a:ext cx="45" cy="0"/>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457" name="Line 16"/>
              <p:cNvSpPr>
                <a:spLocks noChangeAspect="1" noChangeShapeType="1"/>
              </p:cNvSpPr>
              <p:nvPr/>
            </p:nvSpPr>
            <p:spPr bwMode="auto">
              <a:xfrm>
                <a:off x="1199" y="1924"/>
                <a:ext cx="0" cy="46"/>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458" name="Line 17"/>
              <p:cNvSpPr>
                <a:spLocks noChangeAspect="1" noChangeShapeType="1"/>
              </p:cNvSpPr>
              <p:nvPr/>
            </p:nvSpPr>
            <p:spPr bwMode="auto">
              <a:xfrm>
                <a:off x="413" y="1924"/>
                <a:ext cx="0" cy="46"/>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459" name="Line 18"/>
              <p:cNvSpPr>
                <a:spLocks noChangeAspect="1" noChangeShapeType="1"/>
              </p:cNvSpPr>
              <p:nvPr/>
            </p:nvSpPr>
            <p:spPr bwMode="auto">
              <a:xfrm>
                <a:off x="815" y="1924"/>
                <a:ext cx="0" cy="46"/>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460" name="Line 19"/>
              <p:cNvSpPr>
                <a:spLocks noChangeAspect="1" noChangeShapeType="1"/>
              </p:cNvSpPr>
              <p:nvPr/>
            </p:nvSpPr>
            <p:spPr bwMode="auto">
              <a:xfrm>
                <a:off x="1595" y="1924"/>
                <a:ext cx="0" cy="46"/>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58439" name="Text Box 20"/>
            <p:cNvSpPr txBox="1">
              <a:spLocks noChangeAspect="1" noChangeArrowheads="1"/>
            </p:cNvSpPr>
            <p:nvPr/>
          </p:nvSpPr>
          <p:spPr bwMode="auto">
            <a:xfrm>
              <a:off x="61" y="0"/>
              <a:ext cx="2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a:t>e</a:t>
              </a:r>
              <a:endParaRPr lang="en-US" altLang="zh-CN" sz="2800"/>
            </a:p>
          </p:txBody>
        </p:sp>
        <p:sp>
          <p:nvSpPr>
            <p:cNvPr id="58440" name="Text Box 21"/>
            <p:cNvSpPr txBox="1">
              <a:spLocks noChangeAspect="1" noChangeArrowheads="1"/>
            </p:cNvSpPr>
            <p:nvPr/>
          </p:nvSpPr>
          <p:spPr bwMode="auto">
            <a:xfrm>
              <a:off x="2" y="670"/>
              <a:ext cx="36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a:t>e</a:t>
              </a:r>
              <a:r>
                <a:rPr lang="en-US" altLang="zh-CN" sz="2800" baseline="-25000"/>
                <a:t>1i</a:t>
              </a:r>
              <a:endParaRPr lang="en-US" altLang="zh-CN" sz="2800" baseline="-25000"/>
            </a:p>
          </p:txBody>
        </p:sp>
        <p:sp>
          <p:nvSpPr>
            <p:cNvPr id="58441" name="Text Box 22"/>
            <p:cNvSpPr txBox="1">
              <a:spLocks noChangeAspect="1" noChangeArrowheads="1"/>
            </p:cNvSpPr>
            <p:nvPr/>
          </p:nvSpPr>
          <p:spPr bwMode="auto">
            <a:xfrm>
              <a:off x="0" y="1070"/>
              <a:ext cx="36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a:t>e</a:t>
              </a:r>
              <a:r>
                <a:rPr lang="en-US" altLang="zh-CN" sz="2800" baseline="-25000"/>
                <a:t>2i</a:t>
              </a:r>
              <a:endParaRPr lang="en-US" altLang="zh-CN" sz="2800" baseline="-25000"/>
            </a:p>
          </p:txBody>
        </p:sp>
        <p:sp>
          <p:nvSpPr>
            <p:cNvPr id="58442" name="Line 23"/>
            <p:cNvSpPr>
              <a:spLocks noChangeAspect="1" noChangeShapeType="1"/>
            </p:cNvSpPr>
            <p:nvPr/>
          </p:nvSpPr>
          <p:spPr bwMode="auto">
            <a:xfrm>
              <a:off x="332" y="1824"/>
              <a:ext cx="0" cy="520"/>
            </a:xfrm>
            <a:prstGeom prst="line">
              <a:avLst/>
            </a:prstGeom>
            <a:noFill/>
            <a:ln w="9525">
              <a:solidFill>
                <a:srgbClr val="FF66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443" name="Line 24"/>
            <p:cNvSpPr>
              <a:spLocks noChangeAspect="1" noChangeShapeType="1"/>
            </p:cNvSpPr>
            <p:nvPr/>
          </p:nvSpPr>
          <p:spPr bwMode="auto">
            <a:xfrm>
              <a:off x="1316" y="1824"/>
              <a:ext cx="0" cy="520"/>
            </a:xfrm>
            <a:prstGeom prst="line">
              <a:avLst/>
            </a:prstGeom>
            <a:noFill/>
            <a:ln w="9525">
              <a:solidFill>
                <a:srgbClr val="FF66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444" name="Line 25"/>
            <p:cNvSpPr>
              <a:spLocks noChangeAspect="1" noChangeShapeType="1"/>
            </p:cNvSpPr>
            <p:nvPr/>
          </p:nvSpPr>
          <p:spPr bwMode="auto">
            <a:xfrm>
              <a:off x="731" y="1824"/>
              <a:ext cx="0" cy="280"/>
            </a:xfrm>
            <a:prstGeom prst="line">
              <a:avLst/>
            </a:prstGeom>
            <a:noFill/>
            <a:ln w="9525">
              <a:solidFill>
                <a:srgbClr val="FF66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445" name="Line 26"/>
            <p:cNvSpPr>
              <a:spLocks noChangeAspect="1" noChangeShapeType="1"/>
            </p:cNvSpPr>
            <p:nvPr/>
          </p:nvSpPr>
          <p:spPr bwMode="auto">
            <a:xfrm>
              <a:off x="321" y="2065"/>
              <a:ext cx="426" cy="0"/>
            </a:xfrm>
            <a:prstGeom prst="line">
              <a:avLst/>
            </a:prstGeom>
            <a:noFill/>
            <a:ln w="9525">
              <a:solidFill>
                <a:srgbClr val="FF66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58446" name="Line 27"/>
            <p:cNvSpPr>
              <a:spLocks noChangeAspect="1" noChangeShapeType="1"/>
            </p:cNvSpPr>
            <p:nvPr/>
          </p:nvSpPr>
          <p:spPr bwMode="auto">
            <a:xfrm>
              <a:off x="715" y="2065"/>
              <a:ext cx="622" cy="0"/>
            </a:xfrm>
            <a:prstGeom prst="line">
              <a:avLst/>
            </a:prstGeom>
            <a:noFill/>
            <a:ln w="9525">
              <a:solidFill>
                <a:srgbClr val="FF66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58447" name="Line 28"/>
            <p:cNvSpPr>
              <a:spLocks noChangeAspect="1" noChangeShapeType="1"/>
            </p:cNvSpPr>
            <p:nvPr/>
          </p:nvSpPr>
          <p:spPr bwMode="auto">
            <a:xfrm>
              <a:off x="314" y="2310"/>
              <a:ext cx="1022" cy="0"/>
            </a:xfrm>
            <a:prstGeom prst="line">
              <a:avLst/>
            </a:prstGeom>
            <a:noFill/>
            <a:ln w="9525">
              <a:solidFill>
                <a:srgbClr val="FF66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58448" name="Text Box 29"/>
            <p:cNvSpPr txBox="1">
              <a:spLocks noChangeAspect="1" noChangeArrowheads="1"/>
            </p:cNvSpPr>
            <p:nvPr/>
          </p:nvSpPr>
          <p:spPr bwMode="auto">
            <a:xfrm>
              <a:off x="240" y="1749"/>
              <a:ext cx="60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800" dirty="0" smtClean="0">
                  <a:latin typeface="宋体" panose="02010600030101010101" pitchFamily="2" charset="-122"/>
                </a:rPr>
                <a:t></a:t>
              </a:r>
              <a:r>
                <a:rPr lang="zh-CN" altLang="en-US" sz="2800" dirty="0" smtClean="0">
                  <a:latin typeface="宋体" panose="02010600030101010101" pitchFamily="2" charset="-122"/>
                  <a:sym typeface="Symbol" panose="05050102010706020507" pitchFamily="18" charset="2"/>
                </a:rPr>
                <a:t></a:t>
              </a:r>
              <a:r>
                <a:rPr lang="en-US" altLang="zh-CN" sz="2800" baseline="-25000" dirty="0" smtClean="0"/>
                <a:t>ci</a:t>
              </a:r>
              <a:endParaRPr lang="en-US" altLang="zh-CN" sz="2800" baseline="-25000" dirty="0"/>
            </a:p>
          </p:txBody>
        </p:sp>
        <p:sp>
          <p:nvSpPr>
            <p:cNvPr id="58449" name="Text Box 30"/>
            <p:cNvSpPr txBox="1">
              <a:spLocks noChangeAspect="1" noChangeArrowheads="1"/>
            </p:cNvSpPr>
            <p:nvPr/>
          </p:nvSpPr>
          <p:spPr bwMode="auto">
            <a:xfrm>
              <a:off x="631" y="1986"/>
              <a:ext cx="3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dirty="0"/>
                <a:t>p</a:t>
              </a:r>
              <a:r>
                <a:rPr lang="en-US" altLang="zh-CN" sz="2800" baseline="-25000" dirty="0"/>
                <a:t>2i</a:t>
              </a:r>
              <a:endParaRPr lang="en-US" altLang="zh-CN" sz="2800" baseline="-25000" dirty="0"/>
            </a:p>
          </p:txBody>
        </p:sp>
        <p:sp>
          <p:nvSpPr>
            <p:cNvPr id="58450" name="Text Box 31"/>
            <p:cNvSpPr txBox="1">
              <a:spLocks noChangeAspect="1" noChangeArrowheads="1"/>
            </p:cNvSpPr>
            <p:nvPr/>
          </p:nvSpPr>
          <p:spPr bwMode="auto">
            <a:xfrm>
              <a:off x="852" y="1757"/>
              <a:ext cx="59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800">
                  <a:latin typeface="宋体" panose="02010600030101010101" pitchFamily="2" charset="-122"/>
                </a:rPr>
                <a:t></a:t>
              </a:r>
              <a:r>
                <a:rPr lang="zh-CN" altLang="en-US" sz="2800">
                  <a:latin typeface="宋体" panose="02010600030101010101" pitchFamily="2" charset="-122"/>
                  <a:sym typeface="Symbol" panose="05050102010706020507" pitchFamily="18" charset="2"/>
                </a:rPr>
                <a:t></a:t>
              </a:r>
              <a:r>
                <a:rPr lang="en-US" altLang="zh-CN" sz="2800" baseline="-25000"/>
                <a:t>zi</a:t>
              </a:r>
              <a:endParaRPr lang="en-US" altLang="zh-CN" sz="2800" baseline="-25000"/>
            </a:p>
          </p:txBody>
        </p:sp>
      </p:grpSp>
      <p:graphicFrame>
        <p:nvGraphicFramePr>
          <p:cNvPr id="45090" name="Object 34"/>
          <p:cNvGraphicFramePr>
            <a:graphicFrameLocks noChangeAspect="1"/>
          </p:cNvGraphicFramePr>
          <p:nvPr/>
        </p:nvGraphicFramePr>
        <p:xfrm>
          <a:off x="1722258" y="1991518"/>
          <a:ext cx="2879725" cy="769938"/>
        </p:xfrm>
        <a:graphic>
          <a:graphicData uri="http://schemas.openxmlformats.org/presentationml/2006/ole">
            <mc:AlternateContent xmlns:mc="http://schemas.openxmlformats.org/markup-compatibility/2006">
              <mc:Choice xmlns:v="urn:schemas-microsoft-com:vml" Requires="v">
                <p:oleObj spid="_x0000_s66623" name="" r:id="rId3" imgW="1691005" imgH="442595" progId="">
                  <p:embed/>
                </p:oleObj>
              </mc:Choice>
              <mc:Fallback>
                <p:oleObj name="" r:id="rId3" imgW="1691005" imgH="442595" progId="">
                  <p:embed/>
                  <p:pic>
                    <p:nvPicPr>
                      <p:cNvPr id="0" name="Object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2258" y="1991518"/>
                        <a:ext cx="2879725" cy="769938"/>
                      </a:xfrm>
                      <a:prstGeom prst="rect">
                        <a:avLst/>
                      </a:prstGeom>
                      <a:noFill/>
                      <a:ln w="9525">
                        <a:solidFill>
                          <a:srgbClr val="3333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91" name="Object 35"/>
          <p:cNvGraphicFramePr>
            <a:graphicFrameLocks noChangeAspect="1"/>
          </p:cNvGraphicFramePr>
          <p:nvPr/>
        </p:nvGraphicFramePr>
        <p:xfrm>
          <a:off x="4341813" y="4573588"/>
          <a:ext cx="4551362" cy="846137"/>
        </p:xfrm>
        <a:graphic>
          <a:graphicData uri="http://schemas.openxmlformats.org/presentationml/2006/ole">
            <mc:AlternateContent xmlns:mc="http://schemas.openxmlformats.org/markup-compatibility/2006">
              <mc:Choice xmlns:v="urn:schemas-microsoft-com:vml" Requires="v">
                <p:oleObj spid="_x0000_s66624" name="" r:id="rId5" imgW="2428875" imgH="442595" progId="">
                  <p:embed/>
                </p:oleObj>
              </mc:Choice>
              <mc:Fallback>
                <p:oleObj name="" r:id="rId5" imgW="2428875" imgH="442595" progId="">
                  <p:embed/>
                  <p:pic>
                    <p:nvPicPr>
                      <p:cNvPr id="0" name="Object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1813" y="4573588"/>
                        <a:ext cx="4551362" cy="846137"/>
                      </a:xfrm>
                      <a:prstGeom prst="rect">
                        <a:avLst/>
                      </a:prstGeom>
                      <a:solidFill>
                        <a:srgbClr val="0000FF"/>
                      </a:solidFill>
                      <a:ln w="9525">
                        <a:solidFill>
                          <a:srgbClr val="3333FF"/>
                        </a:solidFill>
                        <a:miter lim="800000"/>
                        <a:headEnd/>
                        <a:tailEnd/>
                      </a:ln>
                    </p:spPr>
                  </p:pic>
                </p:oleObj>
              </mc:Fallback>
            </mc:AlternateContent>
          </a:graphicData>
        </a:graphic>
      </p:graphicFrame>
      <p:sp>
        <p:nvSpPr>
          <p:cNvPr id="45092" name="Text Box 39"/>
          <p:cNvSpPr txBox="1">
            <a:spLocks noChangeArrowheads="1"/>
          </p:cNvSpPr>
          <p:nvPr/>
        </p:nvSpPr>
        <p:spPr bwMode="auto">
          <a:xfrm>
            <a:off x="1219200" y="1344414"/>
            <a:ext cx="2952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dirty="0" smtClean="0"/>
              <a:t>用</a:t>
            </a:r>
            <a:r>
              <a:rPr lang="en-US" altLang="zh-CN" dirty="0"/>
              <a:t>e-</a:t>
            </a:r>
            <a:r>
              <a:rPr lang="el-GR" altLang="en-US" dirty="0"/>
              <a:t>σ</a:t>
            </a:r>
            <a:r>
              <a:rPr lang="en-US" altLang="zh-CN" dirty="0"/>
              <a:t>´</a:t>
            </a:r>
            <a:r>
              <a:rPr lang="zh-CN" altLang="en-US" dirty="0" smtClean="0"/>
              <a:t>曲线为例</a:t>
            </a:r>
            <a:endParaRPr lang="zh-CN" altLang="en-US" dirty="0"/>
          </a:p>
        </p:txBody>
      </p:sp>
      <p:grpSp>
        <p:nvGrpSpPr>
          <p:cNvPr id="4" name="Group 38"/>
          <p:cNvGrpSpPr>
            <a:grpSpLocks noChangeAspect="1"/>
          </p:cNvGrpSpPr>
          <p:nvPr/>
        </p:nvGrpSpPr>
        <p:grpSpPr bwMode="auto">
          <a:xfrm>
            <a:off x="5076825" y="1052513"/>
            <a:ext cx="4103688" cy="3284537"/>
            <a:chOff x="0" y="0"/>
            <a:chExt cx="2585" cy="2069"/>
          </a:xfrm>
        </p:grpSpPr>
        <p:sp>
          <p:nvSpPr>
            <p:cNvPr id="58378" name="Line 45"/>
            <p:cNvSpPr>
              <a:spLocks noChangeAspect="1" noChangeShapeType="1"/>
            </p:cNvSpPr>
            <p:nvPr/>
          </p:nvSpPr>
          <p:spPr bwMode="auto">
            <a:xfrm>
              <a:off x="42" y="348"/>
              <a:ext cx="2287" cy="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379" name="Line 46"/>
            <p:cNvSpPr>
              <a:spLocks noChangeAspect="1" noChangeShapeType="1"/>
            </p:cNvSpPr>
            <p:nvPr/>
          </p:nvSpPr>
          <p:spPr bwMode="auto">
            <a:xfrm>
              <a:off x="1012" y="0"/>
              <a:ext cx="0" cy="235"/>
            </a:xfrm>
            <a:prstGeom prst="line">
              <a:avLst/>
            </a:prstGeom>
            <a:noFill/>
            <a:ln w="762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8380" name="Line 47"/>
            <p:cNvSpPr>
              <a:spLocks noChangeAspect="1" noChangeShapeType="1"/>
            </p:cNvSpPr>
            <p:nvPr/>
          </p:nvSpPr>
          <p:spPr bwMode="auto">
            <a:xfrm>
              <a:off x="1670" y="339"/>
              <a:ext cx="0" cy="495"/>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58381" name="Text Box 48"/>
            <p:cNvSpPr txBox="1">
              <a:spLocks noChangeAspect="1" noChangeArrowheads="1"/>
            </p:cNvSpPr>
            <p:nvPr/>
          </p:nvSpPr>
          <p:spPr bwMode="auto">
            <a:xfrm>
              <a:off x="1718" y="470"/>
              <a:ext cx="1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400">
                  <a:latin typeface="Times New Roman" panose="02020603050405020304" pitchFamily="18" charset="0"/>
                </a:rPr>
                <a:t>d</a:t>
              </a:r>
              <a:endParaRPr lang="en-US" altLang="zh-CN" sz="2400">
                <a:latin typeface="Times New Roman" panose="02020603050405020304" pitchFamily="18" charset="0"/>
              </a:endParaRPr>
            </a:p>
          </p:txBody>
        </p:sp>
        <p:sp>
          <p:nvSpPr>
            <p:cNvPr id="58382" name="Line 49"/>
            <p:cNvSpPr>
              <a:spLocks noChangeAspect="1" noChangeShapeType="1"/>
            </p:cNvSpPr>
            <p:nvPr/>
          </p:nvSpPr>
          <p:spPr bwMode="auto">
            <a:xfrm>
              <a:off x="10" y="823"/>
              <a:ext cx="2295" cy="1"/>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383" name="Line 50"/>
            <p:cNvSpPr>
              <a:spLocks noChangeAspect="1" noChangeShapeType="1"/>
            </p:cNvSpPr>
            <p:nvPr/>
          </p:nvSpPr>
          <p:spPr bwMode="auto">
            <a:xfrm>
              <a:off x="0" y="1035"/>
              <a:ext cx="2164"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384" name="Line 51"/>
            <p:cNvSpPr>
              <a:spLocks noChangeAspect="1" noChangeShapeType="1"/>
            </p:cNvSpPr>
            <p:nvPr/>
          </p:nvSpPr>
          <p:spPr bwMode="auto">
            <a:xfrm>
              <a:off x="24" y="1787"/>
              <a:ext cx="2163" cy="1"/>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385" name="Text Box 52"/>
            <p:cNvSpPr txBox="1">
              <a:spLocks noChangeAspect="1" noChangeArrowheads="1"/>
            </p:cNvSpPr>
            <p:nvPr/>
          </p:nvSpPr>
          <p:spPr bwMode="auto">
            <a:xfrm>
              <a:off x="223" y="126"/>
              <a:ext cx="5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a:latin typeface="Tahoma" panose="020B0604030504040204" pitchFamily="34" charset="0"/>
                </a:rPr>
                <a:t>地面</a:t>
              </a:r>
              <a:endParaRPr lang="zh-CN" altLang="en-US">
                <a:latin typeface="Tahoma" panose="020B0604030504040204" pitchFamily="34" charset="0"/>
              </a:endParaRPr>
            </a:p>
          </p:txBody>
        </p:sp>
        <p:sp>
          <p:nvSpPr>
            <p:cNvPr id="58386" name="Rectangle 53"/>
            <p:cNvSpPr>
              <a:spLocks noChangeAspect="1" noChangeArrowheads="1"/>
            </p:cNvSpPr>
            <p:nvPr/>
          </p:nvSpPr>
          <p:spPr bwMode="auto">
            <a:xfrm>
              <a:off x="2000" y="592"/>
              <a:ext cx="40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latin typeface="Tahoma" panose="020B0604030504040204" pitchFamily="34" charset="0"/>
                </a:rPr>
                <a:t>基底</a:t>
              </a:r>
              <a:endParaRPr lang="zh-CN" altLang="en-US">
                <a:latin typeface="Tahoma" panose="020B0604030504040204" pitchFamily="34" charset="0"/>
              </a:endParaRPr>
            </a:p>
          </p:txBody>
        </p:sp>
        <p:sp>
          <p:nvSpPr>
            <p:cNvPr id="58387" name="Freeform 54"/>
            <p:cNvSpPr>
              <a:spLocks noChangeAspect="1" noChangeArrowheads="1"/>
            </p:cNvSpPr>
            <p:nvPr/>
          </p:nvSpPr>
          <p:spPr bwMode="auto">
            <a:xfrm>
              <a:off x="91" y="246"/>
              <a:ext cx="126" cy="92"/>
            </a:xfrm>
            <a:custGeom>
              <a:avLst/>
              <a:gdLst>
                <a:gd name="T0" fmla="*/ 0 w 180"/>
                <a:gd name="T1" fmla="*/ 0 h 132"/>
                <a:gd name="T2" fmla="*/ 88 w 180"/>
                <a:gd name="T3" fmla="*/ 0 h 132"/>
                <a:gd name="T4" fmla="*/ 45 w 180"/>
                <a:gd name="T5" fmla="*/ 64 h 132"/>
                <a:gd name="T6" fmla="*/ 0 w 180"/>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0" h="132">
                  <a:moveTo>
                    <a:pt x="0" y="0"/>
                  </a:moveTo>
                  <a:lnTo>
                    <a:pt x="180" y="0"/>
                  </a:lnTo>
                  <a:lnTo>
                    <a:pt x="92" y="132"/>
                  </a:lnTo>
                  <a:lnTo>
                    <a:pt x="0" y="0"/>
                  </a:lnTo>
                  <a:close/>
                </a:path>
              </a:pathLst>
            </a:custGeom>
            <a:solidFill>
              <a:schemeClr val="accent1"/>
            </a:solidFill>
            <a:ln w="9525">
              <a:solidFill>
                <a:srgbClr val="000000"/>
              </a:solidFill>
              <a:round/>
            </a:ln>
          </p:spPr>
          <p:txBody>
            <a:bodyPr/>
            <a:lstStyle/>
            <a:p>
              <a:endParaRPr lang="zh-CN" altLang="en-US"/>
            </a:p>
          </p:txBody>
        </p:sp>
        <p:sp>
          <p:nvSpPr>
            <p:cNvPr id="58388" name="Freeform 55"/>
            <p:cNvSpPr>
              <a:spLocks noChangeAspect="1" noChangeArrowheads="1"/>
            </p:cNvSpPr>
            <p:nvPr/>
          </p:nvSpPr>
          <p:spPr bwMode="auto">
            <a:xfrm>
              <a:off x="1897" y="722"/>
              <a:ext cx="126" cy="92"/>
            </a:xfrm>
            <a:custGeom>
              <a:avLst/>
              <a:gdLst>
                <a:gd name="T0" fmla="*/ 0 w 180"/>
                <a:gd name="T1" fmla="*/ 0 h 132"/>
                <a:gd name="T2" fmla="*/ 88 w 180"/>
                <a:gd name="T3" fmla="*/ 0 h 132"/>
                <a:gd name="T4" fmla="*/ 45 w 180"/>
                <a:gd name="T5" fmla="*/ 64 h 132"/>
                <a:gd name="T6" fmla="*/ 0 w 180"/>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0" h="132">
                  <a:moveTo>
                    <a:pt x="0" y="0"/>
                  </a:moveTo>
                  <a:lnTo>
                    <a:pt x="180" y="0"/>
                  </a:lnTo>
                  <a:lnTo>
                    <a:pt x="92" y="132"/>
                  </a:lnTo>
                  <a:lnTo>
                    <a:pt x="0" y="0"/>
                  </a:lnTo>
                  <a:close/>
                </a:path>
              </a:pathLst>
            </a:custGeom>
            <a:solidFill>
              <a:schemeClr val="accent1"/>
            </a:solidFill>
            <a:ln w="9525">
              <a:solidFill>
                <a:srgbClr val="000000"/>
              </a:solidFill>
              <a:round/>
            </a:ln>
          </p:spPr>
          <p:txBody>
            <a:bodyPr/>
            <a:lstStyle/>
            <a:p>
              <a:endParaRPr lang="zh-CN" altLang="en-US"/>
            </a:p>
          </p:txBody>
        </p:sp>
        <p:sp>
          <p:nvSpPr>
            <p:cNvPr id="58389" name="Rectangle 56" descr="宽上对角线"/>
            <p:cNvSpPr>
              <a:spLocks noChangeAspect="1" noChangeArrowheads="1"/>
            </p:cNvSpPr>
            <p:nvPr/>
          </p:nvSpPr>
          <p:spPr bwMode="auto">
            <a:xfrm>
              <a:off x="588" y="635"/>
              <a:ext cx="824" cy="188"/>
            </a:xfrm>
            <a:prstGeom prst="rect">
              <a:avLst/>
            </a:prstGeom>
            <a:blipFill dpi="0" rotWithShape="0">
              <a:blip r:embed="rId7"/>
              <a:srcRect/>
              <a:tile tx="0" ty="0" sx="100000" sy="100000" flip="none" algn="tl"/>
            </a:blipFill>
            <a:ln w="9525">
              <a:solidFill>
                <a:schemeClr val="tx1"/>
              </a:solidFill>
              <a:miter lim="800000"/>
            </a:ln>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58390" name="Rectangle 57" descr="横向砖形"/>
            <p:cNvSpPr>
              <a:spLocks noChangeAspect="1" noChangeArrowheads="1"/>
            </p:cNvSpPr>
            <p:nvPr/>
          </p:nvSpPr>
          <p:spPr bwMode="auto">
            <a:xfrm>
              <a:off x="881" y="235"/>
              <a:ext cx="259" cy="400"/>
            </a:xfrm>
            <a:prstGeom prst="rect">
              <a:avLst/>
            </a:prstGeom>
            <a:blipFill dpi="0" rotWithShape="0">
              <a:blip r:embed="rId8"/>
              <a:srcRect/>
              <a:tile tx="0" ty="0" sx="100000" sy="100000" flip="none" algn="tl"/>
            </a:blipFill>
            <a:ln w="9525">
              <a:solidFill>
                <a:schemeClr val="tx1"/>
              </a:solidFill>
              <a:miter lim="800000"/>
            </a:ln>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58391" name="Line 58"/>
            <p:cNvSpPr>
              <a:spLocks noChangeAspect="1" noChangeShapeType="1"/>
            </p:cNvSpPr>
            <p:nvPr/>
          </p:nvSpPr>
          <p:spPr bwMode="auto">
            <a:xfrm>
              <a:off x="1012" y="329"/>
              <a:ext cx="0" cy="1740"/>
            </a:xfrm>
            <a:prstGeom prst="line">
              <a:avLst/>
            </a:prstGeom>
            <a:noFill/>
            <a:ln w="25400">
              <a:solidFill>
                <a:srgbClr val="000000"/>
              </a:solidFill>
              <a:prstDash val="lgDashDot"/>
              <a:round/>
            </a:ln>
            <a:extLst>
              <a:ext uri="{909E8E84-426E-40DD-AFC4-6F175D3DCCD1}">
                <a14:hiddenFill xmlns:a14="http://schemas.microsoft.com/office/drawing/2010/main">
                  <a:noFill/>
                </a14:hiddenFill>
              </a:ext>
            </a:extLst>
          </p:spPr>
          <p:txBody>
            <a:bodyPr/>
            <a:lstStyle/>
            <a:p>
              <a:endParaRPr lang="zh-CN" altLang="en-US"/>
            </a:p>
          </p:txBody>
        </p:sp>
        <p:sp>
          <p:nvSpPr>
            <p:cNvPr id="58392" name="Line 59"/>
            <p:cNvSpPr>
              <a:spLocks noChangeAspect="1" noChangeShapeType="1"/>
            </p:cNvSpPr>
            <p:nvPr/>
          </p:nvSpPr>
          <p:spPr bwMode="auto">
            <a:xfrm>
              <a:off x="1012" y="0"/>
              <a:ext cx="0" cy="235"/>
            </a:xfrm>
            <a:prstGeom prst="line">
              <a:avLst/>
            </a:prstGeom>
            <a:noFill/>
            <a:ln w="762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8393" name="Line 60"/>
            <p:cNvSpPr>
              <a:spLocks noChangeAspect="1" noChangeShapeType="1"/>
            </p:cNvSpPr>
            <p:nvPr/>
          </p:nvSpPr>
          <p:spPr bwMode="auto">
            <a:xfrm flipV="1">
              <a:off x="1600" y="422"/>
              <a:ext cx="0" cy="40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394" name="Text Box 61"/>
            <p:cNvSpPr txBox="1">
              <a:spLocks noChangeAspect="1" noChangeArrowheads="1"/>
            </p:cNvSpPr>
            <p:nvPr/>
          </p:nvSpPr>
          <p:spPr bwMode="auto">
            <a:xfrm>
              <a:off x="1169" y="355"/>
              <a:ext cx="1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400">
                  <a:latin typeface="Tahoma" panose="020B0604030504040204" pitchFamily="34" charset="0"/>
                </a:rPr>
                <a:t>p</a:t>
              </a:r>
              <a:endParaRPr lang="en-US" altLang="zh-CN" sz="2400">
                <a:latin typeface="Tahoma" panose="020B0604030504040204" pitchFamily="34" charset="0"/>
              </a:endParaRPr>
            </a:p>
          </p:txBody>
        </p:sp>
        <p:sp>
          <p:nvSpPr>
            <p:cNvPr id="58395" name="Line 62"/>
            <p:cNvSpPr>
              <a:spLocks noChangeAspect="1" noChangeShapeType="1"/>
            </p:cNvSpPr>
            <p:nvPr/>
          </p:nvSpPr>
          <p:spPr bwMode="auto">
            <a:xfrm>
              <a:off x="847" y="470"/>
              <a:ext cx="753" cy="1"/>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8396" name="Line 63"/>
            <p:cNvSpPr>
              <a:spLocks noChangeAspect="1" noChangeShapeType="1"/>
            </p:cNvSpPr>
            <p:nvPr/>
          </p:nvSpPr>
          <p:spPr bwMode="auto">
            <a:xfrm flipV="1">
              <a:off x="847" y="422"/>
              <a:ext cx="0" cy="40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397" name="Text Box 64"/>
            <p:cNvSpPr txBox="1">
              <a:spLocks noChangeAspect="1" noChangeArrowheads="1"/>
            </p:cNvSpPr>
            <p:nvPr/>
          </p:nvSpPr>
          <p:spPr bwMode="auto">
            <a:xfrm>
              <a:off x="1203" y="774"/>
              <a:ext cx="30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a:latin typeface="Tahoma" panose="020B0604030504040204" pitchFamily="34" charset="0"/>
                </a:rPr>
                <a:t>p</a:t>
              </a:r>
              <a:r>
                <a:rPr lang="en-US" altLang="zh-CN" baseline="-25000">
                  <a:latin typeface="Tahoma" panose="020B0604030504040204" pitchFamily="34" charset="0"/>
                </a:rPr>
                <a:t>0</a:t>
              </a:r>
              <a:endParaRPr lang="en-US" altLang="zh-CN" baseline="-25000">
                <a:latin typeface="Tahoma" panose="020B0604030504040204" pitchFamily="34" charset="0"/>
              </a:endParaRPr>
            </a:p>
          </p:txBody>
        </p:sp>
        <p:sp>
          <p:nvSpPr>
            <p:cNvPr id="58398" name="Line 65"/>
            <p:cNvSpPr>
              <a:spLocks noChangeAspect="1" noChangeShapeType="1"/>
            </p:cNvSpPr>
            <p:nvPr/>
          </p:nvSpPr>
          <p:spPr bwMode="auto">
            <a:xfrm>
              <a:off x="1012" y="823"/>
              <a:ext cx="588" cy="1"/>
            </a:xfrm>
            <a:prstGeom prst="line">
              <a:avLst/>
            </a:prstGeom>
            <a:noFill/>
            <a:ln w="381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CN" altLang="en-US"/>
            </a:p>
          </p:txBody>
        </p:sp>
        <p:grpSp>
          <p:nvGrpSpPr>
            <p:cNvPr id="58399" name="Group 60"/>
            <p:cNvGrpSpPr>
              <a:grpSpLocks noChangeAspect="1"/>
            </p:cNvGrpSpPr>
            <p:nvPr/>
          </p:nvGrpSpPr>
          <p:grpSpPr bwMode="auto">
            <a:xfrm>
              <a:off x="440" y="348"/>
              <a:ext cx="564" cy="1693"/>
              <a:chOff x="0" y="0"/>
              <a:chExt cx="806" cy="2419"/>
            </a:xfrm>
          </p:grpSpPr>
          <p:sp>
            <p:nvSpPr>
              <p:cNvPr id="58426" name="Line 67"/>
              <p:cNvSpPr>
                <a:spLocks noChangeAspect="1" noChangeShapeType="1"/>
              </p:cNvSpPr>
              <p:nvPr/>
            </p:nvSpPr>
            <p:spPr bwMode="auto">
              <a:xfrm flipH="1">
                <a:off x="369" y="1008"/>
                <a:ext cx="68" cy="269"/>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nvGrpSpPr>
              <p:cNvPr id="58427" name="Group 62"/>
              <p:cNvGrpSpPr>
                <a:grpSpLocks noChangeAspect="1"/>
              </p:cNvGrpSpPr>
              <p:nvPr/>
            </p:nvGrpSpPr>
            <p:grpSpPr bwMode="auto">
              <a:xfrm>
                <a:off x="0" y="0"/>
                <a:ext cx="806" cy="2419"/>
                <a:chOff x="0" y="0"/>
                <a:chExt cx="1152" cy="3456"/>
              </a:xfrm>
            </p:grpSpPr>
            <p:sp>
              <p:nvSpPr>
                <p:cNvPr id="58428" name="Line 69"/>
                <p:cNvSpPr>
                  <a:spLocks noChangeAspect="1" noChangeShapeType="1"/>
                </p:cNvSpPr>
                <p:nvPr/>
              </p:nvSpPr>
              <p:spPr bwMode="auto">
                <a:xfrm flipH="1">
                  <a:off x="816" y="0"/>
                  <a:ext cx="336" cy="1008"/>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429" name="Line 70"/>
                <p:cNvSpPr>
                  <a:spLocks noChangeAspect="1" noChangeShapeType="1"/>
                </p:cNvSpPr>
                <p:nvPr/>
              </p:nvSpPr>
              <p:spPr bwMode="auto">
                <a:xfrm flipH="1">
                  <a:off x="624" y="1008"/>
                  <a:ext cx="192" cy="432"/>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430" name="Line 71"/>
                <p:cNvSpPr>
                  <a:spLocks noChangeAspect="1" noChangeShapeType="1"/>
                </p:cNvSpPr>
                <p:nvPr/>
              </p:nvSpPr>
              <p:spPr bwMode="auto">
                <a:xfrm flipH="1">
                  <a:off x="432" y="1824"/>
                  <a:ext cx="96" cy="336"/>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431" name="Line 72"/>
                <p:cNvSpPr>
                  <a:spLocks noChangeAspect="1" noChangeShapeType="1"/>
                </p:cNvSpPr>
                <p:nvPr/>
              </p:nvSpPr>
              <p:spPr bwMode="auto">
                <a:xfrm flipH="1">
                  <a:off x="0" y="2160"/>
                  <a:ext cx="432" cy="1296"/>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sp>
          <p:nvSpPr>
            <p:cNvPr id="58400" name="Line 73"/>
            <p:cNvSpPr>
              <a:spLocks noChangeAspect="1" noChangeShapeType="1"/>
            </p:cNvSpPr>
            <p:nvPr/>
          </p:nvSpPr>
          <p:spPr bwMode="auto">
            <a:xfrm>
              <a:off x="847" y="824"/>
              <a:ext cx="164" cy="0"/>
            </a:xfrm>
            <a:prstGeom prst="line">
              <a:avLst/>
            </a:prstGeom>
            <a:noFill/>
            <a:ln w="381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58402" name="Rectangle 75"/>
            <p:cNvSpPr>
              <a:spLocks noChangeAspect="1" noChangeArrowheads="1"/>
            </p:cNvSpPr>
            <p:nvPr/>
          </p:nvSpPr>
          <p:spPr bwMode="auto">
            <a:xfrm>
              <a:off x="363" y="513"/>
              <a:ext cx="19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a:latin typeface="Times New Roman" panose="02020603050405020304" pitchFamily="18" charset="0"/>
                </a:rPr>
                <a:t></a:t>
              </a:r>
              <a:endParaRPr lang="en-US" altLang="zh-CN" sz="2400">
                <a:latin typeface="Times New Roman" panose="02020603050405020304" pitchFamily="18" charset="0"/>
              </a:endParaRPr>
            </a:p>
          </p:txBody>
        </p:sp>
        <p:sp>
          <p:nvSpPr>
            <p:cNvPr id="58403" name="AutoShape 76"/>
            <p:cNvSpPr>
              <a:spLocks noChangeAspect="1" noChangeArrowheads="1"/>
            </p:cNvSpPr>
            <p:nvPr/>
          </p:nvSpPr>
          <p:spPr bwMode="auto">
            <a:xfrm>
              <a:off x="0" y="841"/>
              <a:ext cx="620" cy="180"/>
            </a:xfrm>
            <a:prstGeom prst="wedgeRectCallout">
              <a:avLst>
                <a:gd name="adj1" fmla="val 58708"/>
                <a:gd name="adj2" fmla="val 201111"/>
              </a:avLst>
            </a:prstGeom>
            <a:noFill/>
            <a:ln w="19050">
              <a:solidFill>
                <a:srgbClr val="FF66FF"/>
              </a:solidFill>
              <a:miter lim="800000"/>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sz="1600">
                  <a:solidFill>
                    <a:srgbClr val="3333CC"/>
                  </a:solidFill>
                  <a:latin typeface="Tahoma" panose="020B0604030504040204" pitchFamily="34" charset="0"/>
                </a:rPr>
                <a:t>自重应力</a:t>
              </a:r>
              <a:endParaRPr lang="zh-CN" altLang="en-US" sz="1600">
                <a:solidFill>
                  <a:srgbClr val="3333CC"/>
                </a:solidFill>
                <a:latin typeface="Tahoma" panose="020B0604030504040204" pitchFamily="34" charset="0"/>
              </a:endParaRPr>
            </a:p>
          </p:txBody>
        </p:sp>
        <p:sp>
          <p:nvSpPr>
            <p:cNvPr id="58404" name="Freeform 77"/>
            <p:cNvSpPr>
              <a:spLocks noChangeAspect="1" noChangeArrowheads="1"/>
            </p:cNvSpPr>
            <p:nvPr/>
          </p:nvSpPr>
          <p:spPr bwMode="auto">
            <a:xfrm>
              <a:off x="1129" y="823"/>
              <a:ext cx="471" cy="1222"/>
            </a:xfrm>
            <a:custGeom>
              <a:avLst/>
              <a:gdLst>
                <a:gd name="T0" fmla="*/ 231 w 960"/>
                <a:gd name="T1" fmla="*/ 0 h 2496"/>
                <a:gd name="T2" fmla="*/ 227 w 960"/>
                <a:gd name="T3" fmla="*/ 46 h 2496"/>
                <a:gd name="T4" fmla="*/ 211 w 960"/>
                <a:gd name="T5" fmla="*/ 101 h 2496"/>
                <a:gd name="T6" fmla="*/ 182 w 960"/>
                <a:gd name="T7" fmla="*/ 152 h 2496"/>
                <a:gd name="T8" fmla="*/ 144 w 960"/>
                <a:gd name="T9" fmla="*/ 203 h 2496"/>
                <a:gd name="T10" fmla="*/ 80 w 960"/>
                <a:gd name="T11" fmla="*/ 306 h 2496"/>
                <a:gd name="T12" fmla="*/ 45 w 960"/>
                <a:gd name="T13" fmla="*/ 387 h 2496"/>
                <a:gd name="T14" fmla="*/ 25 w 960"/>
                <a:gd name="T15" fmla="*/ 460 h 2496"/>
                <a:gd name="T16" fmla="*/ 12 w 960"/>
                <a:gd name="T17" fmla="*/ 518 h 2496"/>
                <a:gd name="T18" fmla="*/ 0 w 960"/>
                <a:gd name="T19" fmla="*/ 598 h 24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0" h="2496">
                  <a:moveTo>
                    <a:pt x="960" y="0"/>
                  </a:moveTo>
                  <a:cubicBezTo>
                    <a:pt x="957" y="32"/>
                    <a:pt x="956" y="122"/>
                    <a:pt x="942" y="192"/>
                  </a:cubicBezTo>
                  <a:cubicBezTo>
                    <a:pt x="928" y="262"/>
                    <a:pt x="907" y="346"/>
                    <a:pt x="876" y="420"/>
                  </a:cubicBezTo>
                  <a:cubicBezTo>
                    <a:pt x="845" y="494"/>
                    <a:pt x="802" y="565"/>
                    <a:pt x="756" y="636"/>
                  </a:cubicBezTo>
                  <a:cubicBezTo>
                    <a:pt x="710" y="707"/>
                    <a:pt x="670" y="740"/>
                    <a:pt x="600" y="846"/>
                  </a:cubicBezTo>
                  <a:cubicBezTo>
                    <a:pt x="530" y="952"/>
                    <a:pt x="404" y="1147"/>
                    <a:pt x="335" y="1275"/>
                  </a:cubicBezTo>
                  <a:cubicBezTo>
                    <a:pt x="266" y="1403"/>
                    <a:pt x="225" y="1506"/>
                    <a:pt x="186" y="1614"/>
                  </a:cubicBezTo>
                  <a:cubicBezTo>
                    <a:pt x="147" y="1722"/>
                    <a:pt x="124" y="1829"/>
                    <a:pt x="101" y="1920"/>
                  </a:cubicBezTo>
                  <a:cubicBezTo>
                    <a:pt x="78" y="2011"/>
                    <a:pt x="67" y="2064"/>
                    <a:pt x="51" y="2160"/>
                  </a:cubicBezTo>
                  <a:cubicBezTo>
                    <a:pt x="34" y="2256"/>
                    <a:pt x="17" y="2376"/>
                    <a:pt x="0" y="2496"/>
                  </a:cubicBezTo>
                </a:path>
              </a:pathLst>
            </a:custGeom>
            <a:noFill/>
            <a:ln w="28575">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8405" name="AutoShape 78"/>
            <p:cNvSpPr>
              <a:spLocks noChangeAspect="1" noChangeArrowheads="1"/>
            </p:cNvSpPr>
            <p:nvPr/>
          </p:nvSpPr>
          <p:spPr bwMode="auto">
            <a:xfrm>
              <a:off x="1493" y="1434"/>
              <a:ext cx="584" cy="174"/>
            </a:xfrm>
            <a:prstGeom prst="wedgeRectCallout">
              <a:avLst>
                <a:gd name="adj1" fmla="val -72903"/>
                <a:gd name="adj2" fmla="val -128773"/>
              </a:avLst>
            </a:prstGeom>
            <a:noFill/>
            <a:ln w="9525">
              <a:solidFill>
                <a:srgbClr val="FF66FF"/>
              </a:solidFill>
              <a:miter lim="800000"/>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sz="1600">
                  <a:solidFill>
                    <a:srgbClr val="3333CC"/>
                  </a:solidFill>
                  <a:latin typeface="Tahoma" panose="020B0604030504040204" pitchFamily="34" charset="0"/>
                </a:rPr>
                <a:t>附加应力</a:t>
              </a:r>
              <a:endParaRPr lang="zh-CN" altLang="en-US" sz="1600">
                <a:solidFill>
                  <a:srgbClr val="3333CC"/>
                </a:solidFill>
                <a:latin typeface="Tahoma" panose="020B0604030504040204" pitchFamily="34" charset="0"/>
              </a:endParaRPr>
            </a:p>
          </p:txBody>
        </p:sp>
        <p:sp>
          <p:nvSpPr>
            <p:cNvPr id="58406" name="Line 79"/>
            <p:cNvSpPr>
              <a:spLocks noChangeAspect="1" noChangeShapeType="1"/>
            </p:cNvSpPr>
            <p:nvPr/>
          </p:nvSpPr>
          <p:spPr bwMode="auto">
            <a:xfrm>
              <a:off x="53" y="2045"/>
              <a:ext cx="2117" cy="1"/>
            </a:xfrm>
            <a:prstGeom prst="line">
              <a:avLst/>
            </a:prstGeom>
            <a:noFill/>
            <a:ln w="38100">
              <a:solidFill>
                <a:schemeClr val="tx1"/>
              </a:solidFill>
              <a:prstDash val="lgDash"/>
              <a:round/>
            </a:ln>
            <a:extLst>
              <a:ext uri="{909E8E84-426E-40DD-AFC4-6F175D3DCCD1}">
                <a14:hiddenFill xmlns:a14="http://schemas.microsoft.com/office/drawing/2010/main">
                  <a:noFill/>
                </a14:hiddenFill>
              </a:ext>
            </a:extLst>
          </p:spPr>
          <p:txBody>
            <a:bodyPr/>
            <a:lstStyle/>
            <a:p>
              <a:endParaRPr lang="zh-CN" altLang="en-US"/>
            </a:p>
          </p:txBody>
        </p:sp>
        <p:sp>
          <p:nvSpPr>
            <p:cNvPr id="58407" name="Text Box 80"/>
            <p:cNvSpPr txBox="1">
              <a:spLocks noChangeAspect="1" noChangeArrowheads="1"/>
            </p:cNvSpPr>
            <p:nvPr/>
          </p:nvSpPr>
          <p:spPr bwMode="auto">
            <a:xfrm>
              <a:off x="1532" y="1835"/>
              <a:ext cx="105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a:latin typeface="Tahoma" panose="020B0604030504040204" pitchFamily="34" charset="0"/>
                </a:rPr>
                <a:t>沉降计算深度</a:t>
              </a:r>
              <a:endParaRPr lang="zh-CN" altLang="en-US">
                <a:latin typeface="Tahoma" panose="020B0604030504040204" pitchFamily="34" charset="0"/>
              </a:endParaRPr>
            </a:p>
          </p:txBody>
        </p:sp>
        <p:sp>
          <p:nvSpPr>
            <p:cNvPr id="58408" name="Freeform 81"/>
            <p:cNvSpPr>
              <a:spLocks noChangeAspect="1" noChangeArrowheads="1"/>
            </p:cNvSpPr>
            <p:nvPr/>
          </p:nvSpPr>
          <p:spPr bwMode="auto">
            <a:xfrm>
              <a:off x="1278" y="1941"/>
              <a:ext cx="126" cy="92"/>
            </a:xfrm>
            <a:custGeom>
              <a:avLst/>
              <a:gdLst>
                <a:gd name="T0" fmla="*/ 0 w 180"/>
                <a:gd name="T1" fmla="*/ 0 h 132"/>
                <a:gd name="T2" fmla="*/ 88 w 180"/>
                <a:gd name="T3" fmla="*/ 0 h 132"/>
                <a:gd name="T4" fmla="*/ 45 w 180"/>
                <a:gd name="T5" fmla="*/ 64 h 132"/>
                <a:gd name="T6" fmla="*/ 0 w 180"/>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0" h="132">
                  <a:moveTo>
                    <a:pt x="0" y="0"/>
                  </a:moveTo>
                  <a:lnTo>
                    <a:pt x="180" y="0"/>
                  </a:lnTo>
                  <a:lnTo>
                    <a:pt x="92" y="132"/>
                  </a:lnTo>
                  <a:lnTo>
                    <a:pt x="0" y="0"/>
                  </a:lnTo>
                  <a:close/>
                </a:path>
              </a:pathLst>
            </a:custGeom>
            <a:solidFill>
              <a:schemeClr val="accent1"/>
            </a:solidFill>
            <a:ln w="9525">
              <a:solidFill>
                <a:srgbClr val="000000"/>
              </a:solidFill>
              <a:round/>
            </a:ln>
          </p:spPr>
          <p:txBody>
            <a:bodyPr/>
            <a:lstStyle/>
            <a:p>
              <a:endParaRPr lang="zh-CN" altLang="en-US"/>
            </a:p>
          </p:txBody>
        </p:sp>
        <p:sp>
          <p:nvSpPr>
            <p:cNvPr id="58409" name="Line 82"/>
            <p:cNvSpPr>
              <a:spLocks noChangeAspect="1" noChangeShapeType="1"/>
            </p:cNvSpPr>
            <p:nvPr/>
          </p:nvSpPr>
          <p:spPr bwMode="auto">
            <a:xfrm>
              <a:off x="32" y="1228"/>
              <a:ext cx="2163" cy="0"/>
            </a:xfrm>
            <a:prstGeom prst="line">
              <a:avLst/>
            </a:prstGeom>
            <a:noFill/>
            <a:ln w="9525">
              <a:solidFill>
                <a:srgbClr val="3333CC"/>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410" name="Line 83"/>
            <p:cNvSpPr>
              <a:spLocks noChangeAspect="1" noChangeShapeType="1"/>
            </p:cNvSpPr>
            <p:nvPr/>
          </p:nvSpPr>
          <p:spPr bwMode="auto">
            <a:xfrm>
              <a:off x="36" y="1411"/>
              <a:ext cx="2163" cy="1"/>
            </a:xfrm>
            <a:prstGeom prst="line">
              <a:avLst/>
            </a:prstGeom>
            <a:noFill/>
            <a:ln w="9525">
              <a:solidFill>
                <a:srgbClr val="3333CC"/>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411" name="Line 84"/>
            <p:cNvSpPr>
              <a:spLocks noChangeAspect="1" noChangeShapeType="1"/>
            </p:cNvSpPr>
            <p:nvPr/>
          </p:nvSpPr>
          <p:spPr bwMode="auto">
            <a:xfrm>
              <a:off x="36" y="1599"/>
              <a:ext cx="2163" cy="0"/>
            </a:xfrm>
            <a:prstGeom prst="line">
              <a:avLst/>
            </a:prstGeom>
            <a:noFill/>
            <a:ln w="9525">
              <a:solidFill>
                <a:srgbClr val="3333CC"/>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412" name="Line 85"/>
            <p:cNvSpPr>
              <a:spLocks noChangeAspect="1" noChangeShapeType="1"/>
            </p:cNvSpPr>
            <p:nvPr/>
          </p:nvSpPr>
          <p:spPr bwMode="auto">
            <a:xfrm flipH="1">
              <a:off x="1017" y="1044"/>
              <a:ext cx="47" cy="7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413" name="Line 86"/>
            <p:cNvSpPr>
              <a:spLocks noChangeAspect="1" noChangeShapeType="1"/>
            </p:cNvSpPr>
            <p:nvPr/>
          </p:nvSpPr>
          <p:spPr bwMode="auto">
            <a:xfrm flipH="1">
              <a:off x="1017" y="1044"/>
              <a:ext cx="141" cy="1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414" name="Line 87"/>
            <p:cNvSpPr>
              <a:spLocks noChangeAspect="1" noChangeShapeType="1"/>
            </p:cNvSpPr>
            <p:nvPr/>
          </p:nvSpPr>
          <p:spPr bwMode="auto">
            <a:xfrm flipH="1">
              <a:off x="1135" y="1044"/>
              <a:ext cx="141" cy="1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415" name="Line 88"/>
            <p:cNvSpPr>
              <a:spLocks noChangeAspect="1" noChangeShapeType="1"/>
            </p:cNvSpPr>
            <p:nvPr/>
          </p:nvSpPr>
          <p:spPr bwMode="auto">
            <a:xfrm flipH="1">
              <a:off x="1254" y="1044"/>
              <a:ext cx="141" cy="1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416" name="Line 89"/>
            <p:cNvSpPr>
              <a:spLocks noChangeAspect="1" noChangeShapeType="1"/>
            </p:cNvSpPr>
            <p:nvPr/>
          </p:nvSpPr>
          <p:spPr bwMode="auto">
            <a:xfrm flipH="1">
              <a:off x="1370" y="1044"/>
              <a:ext cx="118" cy="1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417" name="Freeform 90"/>
            <p:cNvSpPr>
              <a:spLocks noChangeAspect="1" noChangeArrowheads="1"/>
            </p:cNvSpPr>
            <p:nvPr/>
          </p:nvSpPr>
          <p:spPr bwMode="auto">
            <a:xfrm>
              <a:off x="723" y="1137"/>
              <a:ext cx="294" cy="1"/>
            </a:xfrm>
            <a:custGeom>
              <a:avLst/>
              <a:gdLst>
                <a:gd name="T0" fmla="*/ 0 w 420"/>
                <a:gd name="T1" fmla="*/ 0 h 1"/>
                <a:gd name="T2" fmla="*/ 206 w 420"/>
                <a:gd name="T3" fmla="*/ 1 h 1"/>
                <a:gd name="T4" fmla="*/ 0 60000 65536"/>
                <a:gd name="T5" fmla="*/ 0 60000 65536"/>
              </a:gdLst>
              <a:ahLst/>
              <a:cxnLst>
                <a:cxn ang="T4">
                  <a:pos x="T0" y="T1"/>
                </a:cxn>
                <a:cxn ang="T5">
                  <a:pos x="T2" y="T3"/>
                </a:cxn>
              </a:cxnLst>
              <a:rect l="0" t="0" r="r" b="b"/>
              <a:pathLst>
                <a:path w="420" h="1">
                  <a:moveTo>
                    <a:pt x="0" y="0"/>
                  </a:moveTo>
                  <a:lnTo>
                    <a:pt x="420" y="1"/>
                  </a:lnTo>
                </a:path>
              </a:pathLst>
            </a:custGeom>
            <a:noFill/>
            <a:ln w="28575">
              <a:solidFill>
                <a:schemeClr val="tx1"/>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8418" name="Rectangle 91"/>
            <p:cNvSpPr>
              <a:spLocks noChangeAspect="1" noChangeArrowheads="1"/>
            </p:cNvSpPr>
            <p:nvPr/>
          </p:nvSpPr>
          <p:spPr bwMode="auto">
            <a:xfrm>
              <a:off x="447" y="867"/>
              <a:ext cx="453"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en-US" altLang="zh-CN" sz="2400" baseline="-25000">
                <a:latin typeface="Tahoma" panose="020B0604030504040204" pitchFamily="34" charset="0"/>
              </a:endParaRPr>
            </a:p>
            <a:p>
              <a:pPr eaLnBrk="1" hangingPunct="1">
                <a:buFont typeface="Arial" panose="020B0604020202020204" pitchFamily="34" charset="0"/>
                <a:buNone/>
              </a:pPr>
              <a:r>
                <a:rPr lang="zh-CN" altLang="en-US" sz="2400">
                  <a:latin typeface="Tahoma" panose="020B0604030504040204" pitchFamily="34" charset="0"/>
                  <a:sym typeface="Symbol" panose="05050102010706020507" pitchFamily="18" charset="2"/>
                </a:rPr>
                <a:t></a:t>
              </a:r>
              <a:r>
                <a:rPr lang="en-US" altLang="zh-CN" sz="2400" baseline="-25000">
                  <a:latin typeface="Tahoma" panose="020B0604030504040204" pitchFamily="34" charset="0"/>
                </a:rPr>
                <a:t>szi</a:t>
              </a:r>
              <a:endParaRPr lang="en-US" altLang="zh-CN" sz="2400" baseline="-25000">
                <a:latin typeface="Tahoma" panose="020B0604030504040204" pitchFamily="34" charset="0"/>
              </a:endParaRPr>
            </a:p>
          </p:txBody>
        </p:sp>
        <p:sp>
          <p:nvSpPr>
            <p:cNvPr id="58419" name="Line 92"/>
            <p:cNvSpPr>
              <a:spLocks noChangeAspect="1" noChangeShapeType="1"/>
            </p:cNvSpPr>
            <p:nvPr/>
          </p:nvSpPr>
          <p:spPr bwMode="auto">
            <a:xfrm>
              <a:off x="1017" y="1137"/>
              <a:ext cx="471" cy="1"/>
            </a:xfrm>
            <a:prstGeom prst="line">
              <a:avLst/>
            </a:prstGeom>
            <a:noFill/>
            <a:ln w="2857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58420" name="Text Box 93"/>
            <p:cNvSpPr txBox="1">
              <a:spLocks noChangeAspect="1" noChangeArrowheads="1"/>
            </p:cNvSpPr>
            <p:nvPr/>
          </p:nvSpPr>
          <p:spPr bwMode="auto">
            <a:xfrm>
              <a:off x="1075" y="822"/>
              <a:ext cx="36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sz="2400" b="0">
                  <a:latin typeface="Tahoma" panose="020B0604030504040204" pitchFamily="34" charset="0"/>
                </a:rPr>
                <a:t></a:t>
              </a:r>
              <a:r>
                <a:rPr lang="zh-CN" altLang="en-US" sz="2400" b="0">
                  <a:latin typeface="Tahoma" panose="020B0604030504040204" pitchFamily="34" charset="0"/>
                  <a:sym typeface="Symbol" panose="05050102010706020507" pitchFamily="18" charset="2"/>
                </a:rPr>
                <a:t></a:t>
              </a:r>
              <a:r>
                <a:rPr lang="en-US" altLang="zh-CN" sz="2400" b="0" baseline="-25000">
                  <a:latin typeface="Tahoma" panose="020B0604030504040204" pitchFamily="34" charset="0"/>
                </a:rPr>
                <a:t>zi</a:t>
              </a:r>
              <a:endParaRPr lang="en-US" altLang="zh-CN" sz="2400" b="0">
                <a:latin typeface="Tahoma" panose="020B0604030504040204" pitchFamily="34" charset="0"/>
              </a:endParaRPr>
            </a:p>
          </p:txBody>
        </p:sp>
        <p:sp>
          <p:nvSpPr>
            <p:cNvPr id="58421" name="Freeform 94"/>
            <p:cNvSpPr>
              <a:spLocks noChangeAspect="1" noChangeArrowheads="1"/>
            </p:cNvSpPr>
            <p:nvPr/>
          </p:nvSpPr>
          <p:spPr bwMode="auto">
            <a:xfrm>
              <a:off x="1977" y="1039"/>
              <a:ext cx="0" cy="196"/>
            </a:xfrm>
            <a:custGeom>
              <a:avLst/>
              <a:gdLst>
                <a:gd name="T0" fmla="*/ 1 w 1"/>
                <a:gd name="T1" fmla="*/ 137 h 280"/>
                <a:gd name="T2" fmla="*/ 0 w 1"/>
                <a:gd name="T3" fmla="*/ 0 h 280"/>
                <a:gd name="T4" fmla="*/ 0 60000 65536"/>
                <a:gd name="T5" fmla="*/ 0 60000 65536"/>
              </a:gdLst>
              <a:ahLst/>
              <a:cxnLst>
                <a:cxn ang="T4">
                  <a:pos x="T0" y="T1"/>
                </a:cxn>
                <a:cxn ang="T5">
                  <a:pos x="T2" y="T3"/>
                </a:cxn>
              </a:cxnLst>
              <a:rect l="0" t="0" r="r" b="b"/>
              <a:pathLst>
                <a:path w="1" h="280">
                  <a:moveTo>
                    <a:pt x="1" y="280"/>
                  </a:moveTo>
                  <a:lnTo>
                    <a:pt x="0" y="0"/>
                  </a:lnTo>
                </a:path>
              </a:pathLst>
            </a:custGeom>
            <a:noFill/>
            <a:ln w="28575">
              <a:solidFill>
                <a:schemeClr val="tx1"/>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8422" name="Line 95"/>
            <p:cNvSpPr>
              <a:spLocks noChangeAspect="1" noChangeShapeType="1"/>
            </p:cNvSpPr>
            <p:nvPr/>
          </p:nvSpPr>
          <p:spPr bwMode="auto">
            <a:xfrm>
              <a:off x="1789" y="825"/>
              <a:ext cx="0" cy="315"/>
            </a:xfrm>
            <a:prstGeom prst="line">
              <a:avLst/>
            </a:prstGeom>
            <a:noFill/>
            <a:ln w="28575">
              <a:solidFill>
                <a:schemeClr val="tx1"/>
              </a:solidFill>
              <a:rou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58423" name="Text Box 96"/>
            <p:cNvSpPr txBox="1">
              <a:spLocks noChangeAspect="1" noChangeArrowheads="1"/>
            </p:cNvSpPr>
            <p:nvPr/>
          </p:nvSpPr>
          <p:spPr bwMode="auto">
            <a:xfrm>
              <a:off x="1764" y="825"/>
              <a:ext cx="28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endParaRPr lang="en-US" altLang="zh-CN" sz="2400" b="0" baseline="-25000">
                <a:latin typeface="Tahoma" panose="020B0604030504040204" pitchFamily="34" charset="0"/>
              </a:endParaRPr>
            </a:p>
          </p:txBody>
        </p:sp>
        <p:sp>
          <p:nvSpPr>
            <p:cNvPr id="58424" name="Line 97"/>
            <p:cNvSpPr>
              <a:spLocks noChangeAspect="1" noChangeShapeType="1"/>
            </p:cNvSpPr>
            <p:nvPr/>
          </p:nvSpPr>
          <p:spPr bwMode="auto">
            <a:xfrm>
              <a:off x="1342" y="1140"/>
              <a:ext cx="588" cy="0"/>
            </a:xfrm>
            <a:prstGeom prst="line">
              <a:avLst/>
            </a:prstGeom>
            <a:noFill/>
            <a:ln w="19050">
              <a:solidFill>
                <a:schemeClr val="tx1"/>
              </a:solidFill>
              <a:prstDash val="lgDash"/>
              <a:round/>
            </a:ln>
            <a:extLst>
              <a:ext uri="{909E8E84-426E-40DD-AFC4-6F175D3DCCD1}">
                <a14:hiddenFill xmlns:a14="http://schemas.microsoft.com/office/drawing/2010/main">
                  <a:noFill/>
                </a14:hiddenFill>
              </a:ext>
            </a:extLst>
          </p:spPr>
          <p:txBody>
            <a:bodyPr/>
            <a:lstStyle/>
            <a:p>
              <a:endParaRPr lang="zh-CN" altLang="en-US"/>
            </a:p>
          </p:txBody>
        </p:sp>
        <p:sp>
          <p:nvSpPr>
            <p:cNvPr id="58425" name="Text Box 98"/>
            <p:cNvSpPr txBox="1">
              <a:spLocks noChangeAspect="1" noChangeArrowheads="1"/>
            </p:cNvSpPr>
            <p:nvPr/>
          </p:nvSpPr>
          <p:spPr bwMode="auto">
            <a:xfrm>
              <a:off x="2020" y="1030"/>
              <a:ext cx="33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b="0">
                  <a:latin typeface="Tahoma" panose="020B0604030504040204" pitchFamily="34" charset="0"/>
                </a:rPr>
                <a:t>H</a:t>
              </a:r>
              <a:r>
                <a:rPr lang="en-US" altLang="zh-CN" b="0" baseline="-25000">
                  <a:latin typeface="Tahoma" panose="020B0604030504040204" pitchFamily="34" charset="0"/>
                </a:rPr>
                <a:t>i</a:t>
              </a:r>
              <a:endParaRPr lang="en-US" altLang="zh-CN" b="0" baseline="-25000">
                <a:latin typeface="Tahoma" panose="020B0604030504040204" pitchFamily="34" charset="0"/>
              </a:endParaRPr>
            </a:p>
          </p:txBody>
        </p:sp>
      </p:grpSp>
      <p:sp>
        <p:nvSpPr>
          <p:cNvPr id="3" name="矩形 2"/>
          <p:cNvSpPr/>
          <p:nvPr/>
        </p:nvSpPr>
        <p:spPr>
          <a:xfrm>
            <a:off x="1190040" y="705406"/>
            <a:ext cx="3151773" cy="369332"/>
          </a:xfrm>
          <a:prstGeom prst="rect">
            <a:avLst/>
          </a:prstGeom>
        </p:spPr>
        <p:txBody>
          <a:bodyPr wrap="square">
            <a:spAutoFit/>
          </a:bodyPr>
          <a:lstStyle/>
          <a:p>
            <a:pPr eaLnBrk="1" hangingPunct="1">
              <a:buFont typeface="Arial" panose="020B0604020202020204" pitchFamily="34" charset="0"/>
              <a:buNone/>
            </a:pPr>
            <a:r>
              <a:rPr lang="zh-CN" altLang="en-US" dirty="0" smtClean="0">
                <a:solidFill>
                  <a:srgbClr val="008000"/>
                </a:solidFill>
              </a:rPr>
              <a:t>其中    </a:t>
            </a:r>
            <a:r>
              <a:rPr lang="en-US" altLang="zh-CN" dirty="0" smtClean="0">
                <a:solidFill>
                  <a:srgbClr val="008000"/>
                </a:solidFill>
              </a:rPr>
              <a:t>(f</a:t>
            </a:r>
            <a:r>
              <a:rPr lang="en-US" altLang="zh-CN" dirty="0">
                <a:solidFill>
                  <a:srgbClr val="008000"/>
                </a:solidFill>
              </a:rPr>
              <a:t>)</a:t>
            </a:r>
            <a:r>
              <a:rPr lang="zh-CN" altLang="en-US" dirty="0">
                <a:solidFill>
                  <a:srgbClr val="008000"/>
                </a:solidFill>
              </a:rPr>
              <a:t>计算每层沉降量</a:t>
            </a:r>
            <a:r>
              <a:rPr lang="en-US" altLang="zh-CN" dirty="0">
                <a:solidFill>
                  <a:srgbClr val="008000"/>
                </a:solidFill>
              </a:rPr>
              <a:t>S</a:t>
            </a:r>
            <a:r>
              <a:rPr lang="en-US" altLang="zh-CN" baseline="-25000" dirty="0">
                <a:solidFill>
                  <a:srgbClr val="008000"/>
                </a:solidFill>
              </a:rPr>
              <a:t>i</a:t>
            </a:r>
            <a:endParaRPr lang="en-US" altLang="zh-CN" baseline="-25000" dirty="0">
              <a:solidFill>
                <a:srgbClr val="008000"/>
              </a:solidFill>
            </a:endParaRPr>
          </a:p>
        </p:txBody>
      </p:sp>
      <p:sp>
        <p:nvSpPr>
          <p:cNvPr id="98" name="Rectangle 5"/>
          <p:cNvSpPr>
            <a:spLocks noChangeArrowheads="1"/>
          </p:cNvSpPr>
          <p:nvPr/>
        </p:nvSpPr>
        <p:spPr bwMode="auto">
          <a:xfrm>
            <a:off x="-18854" y="-21483"/>
            <a:ext cx="3594101"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FF3300"/>
                </a:solidFill>
                <a:latin typeface="Times New Roman" panose="02020603050405020304" pitchFamily="18" charset="0"/>
                <a:ea typeface="+mj-ea"/>
                <a:cs typeface="Times New Roman" panose="02020603050405020304" pitchFamily="18" charset="0"/>
              </a:rPr>
              <a:t>§4</a:t>
            </a:r>
            <a:r>
              <a:rPr lang="en-US" altLang="zh-CN" sz="2800" dirty="0" smtClean="0">
                <a:solidFill>
                  <a:srgbClr val="FF3300"/>
                </a:solidFill>
                <a:latin typeface="Times New Roman" panose="02020603050405020304" pitchFamily="18" charset="0"/>
                <a:ea typeface="+mj-ea"/>
                <a:cs typeface="Times New Roman" panose="02020603050405020304" pitchFamily="18" charset="0"/>
              </a:rPr>
              <a:t>.3 </a:t>
            </a:r>
            <a:r>
              <a:rPr lang="zh-CN" altLang="en-US" sz="2800" dirty="0" smtClean="0">
                <a:solidFill>
                  <a:srgbClr val="FF3300"/>
                </a:solidFill>
                <a:latin typeface="Times New Roman" panose="02020603050405020304" pitchFamily="18" charset="0"/>
                <a:ea typeface="+mj-ea"/>
                <a:cs typeface="Times New Roman" panose="02020603050405020304" pitchFamily="18" charset="0"/>
              </a:rPr>
              <a:t>基础最终沉降量</a:t>
            </a:r>
            <a:endParaRPr lang="zh-CN" altLang="en-US" sz="28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5092"/>
                                        </p:tgtEl>
                                        <p:attrNameLst>
                                          <p:attrName>style.visibility</p:attrName>
                                        </p:attrNameLst>
                                      </p:cBhvr>
                                      <p:to>
                                        <p:strVal val="visible"/>
                                      </p:to>
                                    </p:set>
                                    <p:animEffect transition="in" filter="wipe(left)">
                                      <p:cBhvr>
                                        <p:cTn id="14" dur="500"/>
                                        <p:tgtEl>
                                          <p:spTgt spid="45092"/>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0.70"/>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5090"/>
                                        </p:tgtEl>
                                        <p:attrNameLst>
                                          <p:attrName>style.visibility</p:attrName>
                                        </p:attrNameLst>
                                      </p:cBhvr>
                                      <p:to>
                                        <p:strVal val="visible"/>
                                      </p:to>
                                    </p:set>
                                    <p:animEffect transition="in" filter="wipe(left)">
                                      <p:cBhvr>
                                        <p:cTn id="26" dur="500"/>
                                        <p:tgtEl>
                                          <p:spTgt spid="4509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5091"/>
                                        </p:tgtEl>
                                        <p:attrNameLst>
                                          <p:attrName>style.visibility</p:attrName>
                                        </p:attrNameLst>
                                      </p:cBhvr>
                                      <p:to>
                                        <p:strVal val="visible"/>
                                      </p:to>
                                    </p:set>
                                    <p:animEffect transition="in" filter="wipe(left)">
                                      <p:cBhvr>
                                        <p:cTn id="31" dur="500"/>
                                        <p:tgtEl>
                                          <p:spTgt spid="45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9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3" name="TextBox 6"/>
          <p:cNvSpPr txBox="1">
            <a:spLocks noChangeArrowheads="1"/>
          </p:cNvSpPr>
          <p:nvPr/>
        </p:nvSpPr>
        <p:spPr bwMode="auto">
          <a:xfrm>
            <a:off x="539552" y="908720"/>
            <a:ext cx="8319839" cy="113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400" dirty="0">
                <a:solidFill>
                  <a:srgbClr val="FF0000"/>
                </a:solidFill>
                <a:latin typeface="Times New Roman" panose="02020603050405020304" pitchFamily="18" charset="0"/>
                <a:ea typeface="+mn-ea"/>
                <a:cs typeface="Times New Roman" panose="02020603050405020304" pitchFamily="18" charset="0"/>
              </a:rPr>
              <a:t>【</a:t>
            </a:r>
            <a:r>
              <a:rPr lang="zh-CN" altLang="en-US" sz="2400" dirty="0">
                <a:solidFill>
                  <a:srgbClr val="FF0000"/>
                </a:solidFill>
                <a:latin typeface="Times New Roman" panose="02020603050405020304" pitchFamily="18" charset="0"/>
                <a:ea typeface="+mn-ea"/>
                <a:cs typeface="Times New Roman" panose="02020603050405020304" pitchFamily="18" charset="0"/>
              </a:rPr>
              <a:t>例题 </a:t>
            </a:r>
            <a:r>
              <a:rPr lang="en-US" altLang="zh-CN" sz="2400" dirty="0">
                <a:solidFill>
                  <a:srgbClr val="FF0000"/>
                </a:solidFill>
                <a:latin typeface="Times New Roman" panose="02020603050405020304" pitchFamily="18" charset="0"/>
                <a:ea typeface="+mn-ea"/>
                <a:cs typeface="Times New Roman" panose="02020603050405020304" pitchFamily="18" charset="0"/>
              </a:rPr>
              <a:t>6-1】 </a:t>
            </a:r>
            <a:r>
              <a:rPr lang="zh-CN" altLang="en-US" sz="2400" dirty="0">
                <a:latin typeface="Times New Roman" panose="02020603050405020304" pitchFamily="18" charset="0"/>
                <a:ea typeface="+mn-ea"/>
                <a:cs typeface="Times New Roman" panose="02020603050405020304" pitchFamily="18" charset="0"/>
              </a:rPr>
              <a:t>用分层总和法单向压缩基本公式求算例题</a:t>
            </a:r>
            <a:r>
              <a:rPr lang="en-US" altLang="zh-CN" sz="2400" dirty="0">
                <a:latin typeface="Times New Roman" panose="02020603050405020304" pitchFamily="18" charset="0"/>
                <a:ea typeface="+mn-ea"/>
                <a:cs typeface="Times New Roman" panose="02020603050405020304" pitchFamily="18" charset="0"/>
              </a:rPr>
              <a:t>4-3</a:t>
            </a:r>
            <a:r>
              <a:rPr lang="zh-CN" altLang="en-US" sz="2400" dirty="0">
                <a:latin typeface="Times New Roman" panose="02020603050405020304" pitchFamily="18" charset="0"/>
                <a:ea typeface="+mn-ea"/>
                <a:cs typeface="Times New Roman" panose="02020603050405020304" pitchFamily="18" charset="0"/>
              </a:rPr>
              <a:t>中所示基础甲的最终沉降量（考虑左右相邻基础乙的影响）</a:t>
            </a:r>
            <a:endParaRPr lang="zh-CN" altLang="en-US" sz="2400" dirty="0">
              <a:latin typeface="Times New Roman" panose="02020603050405020304" pitchFamily="18" charset="0"/>
              <a:ea typeface="+mn-ea"/>
              <a:cs typeface="Times New Roman" panose="02020603050405020304" pitchFamily="18" charset="0"/>
            </a:endParaRPr>
          </a:p>
        </p:txBody>
      </p:sp>
      <p:sp>
        <p:nvSpPr>
          <p:cNvPr id="8" name="TextBox 7"/>
          <p:cNvSpPr txBox="1"/>
          <p:nvPr/>
        </p:nvSpPr>
        <p:spPr>
          <a:xfrm>
            <a:off x="1259632" y="2276872"/>
            <a:ext cx="5865708" cy="2400657"/>
          </a:xfrm>
          <a:prstGeom prst="rect">
            <a:avLst/>
          </a:prstGeom>
          <a:noFill/>
        </p:spPr>
        <p:txBody>
          <a:bodyPr wrap="none">
            <a:spAutoFit/>
          </a:bodyPr>
          <a:lstStyle/>
          <a:p>
            <a:pPr>
              <a:lnSpc>
                <a:spcPct val="150000"/>
              </a:lnSpc>
              <a:defRPr/>
            </a:pPr>
            <a:r>
              <a:rPr lang="zh-CN" altLang="en-US" sz="2000" dirty="0">
                <a:latin typeface="Times New Roman" panose="02020603050405020304" pitchFamily="18" charset="0"/>
                <a:ea typeface="+mn-ea"/>
                <a:cs typeface="Times New Roman" panose="02020603050405020304" pitchFamily="18" charset="0"/>
              </a:rPr>
              <a:t>分析步骤：</a:t>
            </a:r>
            <a:endParaRPr lang="en-US" altLang="zh-CN" sz="2000" dirty="0">
              <a:latin typeface="Times New Roman" panose="02020603050405020304" pitchFamily="18" charset="0"/>
              <a:ea typeface="+mn-ea"/>
              <a:cs typeface="Times New Roman" panose="02020603050405020304" pitchFamily="18" charset="0"/>
            </a:endParaRPr>
          </a:p>
          <a:p>
            <a:pPr>
              <a:lnSpc>
                <a:spcPct val="150000"/>
              </a:lnSpc>
              <a:defRPr/>
            </a:pPr>
            <a:r>
              <a:rPr lang="en-US" altLang="zh-CN" sz="2000" dirty="0">
                <a:latin typeface="Times New Roman" panose="02020603050405020304" pitchFamily="18" charset="0"/>
                <a:ea typeface="+mn-ea"/>
                <a:cs typeface="Times New Roman" panose="02020603050405020304" pitchFamily="18" charset="0"/>
              </a:rPr>
              <a:t>1. </a:t>
            </a:r>
            <a:r>
              <a:rPr lang="en-US" altLang="zh-CN" sz="2000" dirty="0" smtClean="0">
                <a:latin typeface="Times New Roman" panose="02020603050405020304" pitchFamily="18" charset="0"/>
                <a:ea typeface="+mn-ea"/>
                <a:cs typeface="Times New Roman" panose="02020603050405020304" pitchFamily="18" charset="0"/>
              </a:rPr>
              <a:t> </a:t>
            </a:r>
            <a:r>
              <a:rPr lang="zh-CN" altLang="en-US" sz="2000" dirty="0" smtClean="0">
                <a:latin typeface="Times New Roman" panose="02020603050405020304" pitchFamily="18" charset="0"/>
                <a:ea typeface="+mn-ea"/>
                <a:cs typeface="Times New Roman" panose="02020603050405020304" pitchFamily="18" charset="0"/>
              </a:rPr>
              <a:t>绘制</a:t>
            </a:r>
            <a:r>
              <a:rPr lang="zh-CN" altLang="en-US" sz="2000" dirty="0">
                <a:latin typeface="Times New Roman" panose="02020603050405020304" pitchFamily="18" charset="0"/>
                <a:ea typeface="+mn-ea"/>
                <a:cs typeface="Times New Roman" panose="02020603050405020304" pitchFamily="18" charset="0"/>
              </a:rPr>
              <a:t>两种地基土中自重应力和附加应力分布；</a:t>
            </a:r>
            <a:endParaRPr lang="en-US" altLang="zh-CN" sz="2000" dirty="0">
              <a:latin typeface="Times New Roman" panose="02020603050405020304" pitchFamily="18" charset="0"/>
              <a:ea typeface="+mn-ea"/>
              <a:cs typeface="Times New Roman" panose="02020603050405020304" pitchFamily="18" charset="0"/>
            </a:endParaRPr>
          </a:p>
          <a:p>
            <a:pPr marL="457200" indent="-457200">
              <a:lnSpc>
                <a:spcPct val="150000"/>
              </a:lnSpc>
              <a:buFontTx/>
              <a:buAutoNum type="arabicPeriod" startAt="2"/>
              <a:defRPr/>
            </a:pPr>
            <a:r>
              <a:rPr lang="zh-CN" altLang="en-US" sz="2000" dirty="0">
                <a:latin typeface="Times New Roman" panose="02020603050405020304" pitchFamily="18" charset="0"/>
                <a:ea typeface="+mn-ea"/>
                <a:cs typeface="Times New Roman" panose="02020603050405020304" pitchFamily="18" charset="0"/>
              </a:rPr>
              <a:t>利用压缩曲线</a:t>
            </a:r>
            <a:r>
              <a:rPr lang="en-US" altLang="zh-CN" sz="2000" dirty="0" smtClean="0">
                <a:latin typeface="Times New Roman" panose="02020603050405020304" pitchFamily="18" charset="0"/>
                <a:ea typeface="+mn-ea"/>
                <a:cs typeface="Times New Roman" panose="02020603050405020304" pitchFamily="18" charset="0"/>
              </a:rPr>
              <a:t>e-p</a:t>
            </a:r>
            <a:r>
              <a:rPr lang="zh-CN" altLang="en-US" sz="2000" dirty="0" smtClean="0">
                <a:latin typeface="Times New Roman" panose="02020603050405020304" pitchFamily="18" charset="0"/>
                <a:ea typeface="+mn-ea"/>
                <a:cs typeface="Times New Roman" panose="02020603050405020304" pitchFamily="18" charset="0"/>
              </a:rPr>
              <a:t>图</a:t>
            </a:r>
            <a:r>
              <a:rPr lang="zh-CN" altLang="en-US" sz="2000" dirty="0">
                <a:latin typeface="Times New Roman" panose="02020603050405020304" pitchFamily="18" charset="0"/>
                <a:ea typeface="+mn-ea"/>
                <a:cs typeface="Times New Roman" panose="02020603050405020304" pitchFamily="18" charset="0"/>
              </a:rPr>
              <a:t>求算</a:t>
            </a:r>
            <a:r>
              <a:rPr lang="en-US" altLang="zh-CN" sz="2000" dirty="0">
                <a:latin typeface="Times New Roman" panose="02020603050405020304" pitchFamily="18" charset="0"/>
                <a:ea typeface="+mn-ea"/>
                <a:cs typeface="Times New Roman" panose="02020603050405020304" pitchFamily="18" charset="0"/>
              </a:rPr>
              <a:t>e</a:t>
            </a:r>
            <a:r>
              <a:rPr lang="en-US" altLang="zh-CN" sz="2000" baseline="-25000" dirty="0">
                <a:latin typeface="Times New Roman" panose="02020603050405020304" pitchFamily="18" charset="0"/>
                <a:ea typeface="+mn-ea"/>
                <a:cs typeface="Times New Roman" panose="02020603050405020304" pitchFamily="18" charset="0"/>
              </a:rPr>
              <a:t>i1</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e</a:t>
            </a:r>
            <a:r>
              <a:rPr lang="en-US" altLang="zh-CN" sz="2000" baseline="-25000" dirty="0">
                <a:latin typeface="Times New Roman" panose="02020603050405020304" pitchFamily="18" charset="0"/>
                <a:ea typeface="+mn-ea"/>
                <a:cs typeface="Times New Roman" panose="02020603050405020304" pitchFamily="18" charset="0"/>
              </a:rPr>
              <a:t>i2</a:t>
            </a:r>
            <a:r>
              <a:rPr lang="zh-CN" altLang="en-US" sz="2000" dirty="0">
                <a:latin typeface="Times New Roman" panose="02020603050405020304" pitchFamily="18" charset="0"/>
                <a:ea typeface="+mn-ea"/>
                <a:cs typeface="Times New Roman" panose="02020603050405020304" pitchFamily="18" charset="0"/>
              </a:rPr>
              <a:t>；</a:t>
            </a:r>
            <a:endParaRPr lang="en-US" altLang="zh-CN" sz="2000" dirty="0">
              <a:latin typeface="Times New Roman" panose="02020603050405020304" pitchFamily="18" charset="0"/>
              <a:ea typeface="+mn-ea"/>
              <a:cs typeface="Times New Roman" panose="02020603050405020304" pitchFamily="18" charset="0"/>
            </a:endParaRPr>
          </a:p>
          <a:p>
            <a:pPr marL="457200" indent="-457200">
              <a:lnSpc>
                <a:spcPct val="150000"/>
              </a:lnSpc>
              <a:buFontTx/>
              <a:buAutoNum type="arabicPeriod" startAt="2"/>
              <a:defRPr/>
            </a:pPr>
            <a:r>
              <a:rPr lang="zh-CN" altLang="en-US" sz="2000" dirty="0">
                <a:latin typeface="Times New Roman" panose="02020603050405020304" pitchFamily="18" charset="0"/>
                <a:ea typeface="+mn-ea"/>
                <a:cs typeface="Times New Roman" panose="02020603050405020304" pitchFamily="18" charset="0"/>
              </a:rPr>
              <a:t>确定压缩层厚度：应力比法   </a:t>
            </a:r>
            <a:r>
              <a:rPr lang="en-US" altLang="zh-CN" sz="2000" dirty="0" err="1">
                <a:latin typeface="Times New Roman" panose="02020603050405020304" pitchFamily="18" charset="0"/>
                <a:ea typeface="+mn-ea"/>
                <a:cs typeface="Times New Roman" panose="02020603050405020304" pitchFamily="18" charset="0"/>
              </a:rPr>
              <a:t>σ</a:t>
            </a:r>
            <a:r>
              <a:rPr lang="en-US" altLang="zh-CN" sz="2000" baseline="-25000" dirty="0" err="1">
                <a:latin typeface="Times New Roman" panose="02020603050405020304" pitchFamily="18" charset="0"/>
                <a:ea typeface="+mn-ea"/>
                <a:cs typeface="Times New Roman" panose="02020603050405020304" pitchFamily="18" charset="0"/>
              </a:rPr>
              <a:t>z</a:t>
            </a:r>
            <a:r>
              <a:rPr lang="en-US" altLang="zh-CN" sz="2000" dirty="0">
                <a:latin typeface="Times New Roman" panose="02020603050405020304" pitchFamily="18" charset="0"/>
                <a:ea typeface="+mn-ea"/>
                <a:cs typeface="Times New Roman" panose="02020603050405020304" pitchFamily="18" charset="0"/>
              </a:rPr>
              <a:t> </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0.2</a:t>
            </a:r>
            <a:r>
              <a:rPr lang="el-GR" altLang="zh-CN" sz="2000" dirty="0">
                <a:latin typeface="Times New Roman" panose="02020603050405020304" pitchFamily="18" charset="0"/>
                <a:ea typeface="+mn-ea"/>
                <a:cs typeface="Times New Roman" panose="02020603050405020304" pitchFamily="18" charset="0"/>
              </a:rPr>
              <a:t>σ</a:t>
            </a:r>
            <a:r>
              <a:rPr lang="en-US" altLang="zh-CN" sz="2000" baseline="-25000" dirty="0">
                <a:latin typeface="Times New Roman" panose="02020603050405020304" pitchFamily="18" charset="0"/>
                <a:ea typeface="+mn-ea"/>
                <a:cs typeface="Times New Roman" panose="02020603050405020304" pitchFamily="18" charset="0"/>
              </a:rPr>
              <a:t>c</a:t>
            </a:r>
            <a:endParaRPr lang="en-US" altLang="zh-CN" sz="2000" baseline="-25000" dirty="0">
              <a:latin typeface="Times New Roman" panose="02020603050405020304" pitchFamily="18" charset="0"/>
              <a:ea typeface="+mn-ea"/>
              <a:cs typeface="Times New Roman" panose="02020603050405020304" pitchFamily="18" charset="0"/>
            </a:endParaRPr>
          </a:p>
          <a:p>
            <a:pPr marL="457200" indent="-457200">
              <a:lnSpc>
                <a:spcPct val="150000"/>
              </a:lnSpc>
              <a:buFontTx/>
              <a:buAutoNum type="arabicPeriod" startAt="2"/>
              <a:defRPr/>
            </a:pPr>
            <a:r>
              <a:rPr lang="zh-CN" altLang="en-US" sz="2000" dirty="0">
                <a:latin typeface="Times New Roman" panose="02020603050405020304" pitchFamily="18" charset="0"/>
                <a:ea typeface="+mn-ea"/>
                <a:cs typeface="Times New Roman" panose="02020603050405020304" pitchFamily="18" charset="0"/>
              </a:rPr>
              <a:t>利用分层总和法公式计算各层沉降量；</a:t>
            </a:r>
            <a:endParaRPr lang="zh-CN" altLang="en-US" sz="2000" dirty="0">
              <a:latin typeface="Times New Roman" panose="02020603050405020304" pitchFamily="18" charset="0"/>
              <a:ea typeface="+mn-ea"/>
              <a:cs typeface="Times New Roman" panose="02020603050405020304" pitchFamily="18" charset="0"/>
            </a:endParaRPr>
          </a:p>
        </p:txBody>
      </p:sp>
      <p:sp>
        <p:nvSpPr>
          <p:cNvPr id="75785" name="TextBox 8"/>
          <p:cNvSpPr txBox="1">
            <a:spLocks noChangeArrowheads="1"/>
          </p:cNvSpPr>
          <p:nvPr/>
        </p:nvSpPr>
        <p:spPr bwMode="auto">
          <a:xfrm>
            <a:off x="201650" y="5373216"/>
            <a:ext cx="79816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C00000"/>
                </a:solidFill>
                <a:latin typeface="Times New Roman" panose="02020603050405020304" pitchFamily="18" charset="0"/>
                <a:ea typeface="隶书" panose="02010509060101010101" pitchFamily="49" charset="-122"/>
                <a:cs typeface="Times New Roman" panose="02020603050405020304" pitchFamily="18" charset="0"/>
              </a:rPr>
              <a:t>  </a:t>
            </a:r>
            <a:r>
              <a:rPr lang="ar-AE" altLang="zh-CN" sz="3200" dirty="0">
                <a:solidFill>
                  <a:srgbClr val="C00000"/>
                </a:solidFill>
                <a:latin typeface="Times New Roman" panose="02020603050405020304" pitchFamily="18" charset="0"/>
                <a:ea typeface="隶书" panose="02010509060101010101" pitchFamily="49" charset="-122"/>
                <a:cs typeface="Times New Roman" panose="02020603050405020304" pitchFamily="18" charset="0"/>
              </a:rPr>
              <a:t>۞</a:t>
            </a:r>
            <a:r>
              <a:rPr lang="en-US" altLang="zh-CN" sz="3200" dirty="0">
                <a:solidFill>
                  <a:srgbClr val="C00000"/>
                </a:solidFill>
                <a:latin typeface="Times New Roman" panose="02020603050405020304" pitchFamily="18" charset="0"/>
                <a:ea typeface="隶书" panose="02010509060101010101" pitchFamily="49" charset="-122"/>
                <a:cs typeface="Times New Roman" panose="02020603050405020304" pitchFamily="18" charset="0"/>
              </a:rPr>
              <a:t>  </a:t>
            </a:r>
            <a:r>
              <a:rPr lang="zh-CN" altLang="en-US" sz="3200" dirty="0">
                <a:solidFill>
                  <a:srgbClr val="C00000"/>
                </a:solidFill>
                <a:latin typeface="隶书" panose="02010509060101010101" pitchFamily="49" charset="-122"/>
                <a:ea typeface="隶书" panose="02010509060101010101" pitchFamily="49" charset="-122"/>
              </a:rPr>
              <a:t>关键：理解如何应用</a:t>
            </a:r>
            <a:r>
              <a:rPr lang="en-US" altLang="zh-CN" sz="3200" dirty="0" smtClean="0">
                <a:solidFill>
                  <a:srgbClr val="C00000"/>
                </a:solidFill>
                <a:latin typeface="隶书" panose="02010509060101010101" pitchFamily="49" charset="-122"/>
                <a:ea typeface="隶书" panose="02010509060101010101" pitchFamily="49" charset="-122"/>
              </a:rPr>
              <a:t>e-p</a:t>
            </a:r>
            <a:r>
              <a:rPr lang="zh-CN" altLang="en-US" sz="3200" dirty="0" smtClean="0">
                <a:solidFill>
                  <a:srgbClr val="C00000"/>
                </a:solidFill>
                <a:latin typeface="隶书" panose="02010509060101010101" pitchFamily="49" charset="-122"/>
                <a:ea typeface="隶书" panose="02010509060101010101" pitchFamily="49" charset="-122"/>
              </a:rPr>
              <a:t>图</a:t>
            </a:r>
            <a:r>
              <a:rPr lang="zh-CN" altLang="en-US" sz="3200" dirty="0">
                <a:solidFill>
                  <a:srgbClr val="C00000"/>
                </a:solidFill>
                <a:latin typeface="隶书" panose="02010509060101010101" pitchFamily="49" charset="-122"/>
                <a:ea typeface="隶书" panose="02010509060101010101" pitchFamily="49" charset="-122"/>
              </a:rPr>
              <a:t>求算</a:t>
            </a:r>
            <a:r>
              <a:rPr lang="en-US" altLang="zh-CN" sz="3200" dirty="0">
                <a:solidFill>
                  <a:srgbClr val="C00000"/>
                </a:solidFill>
                <a:latin typeface="隶书" panose="02010509060101010101" pitchFamily="49" charset="-122"/>
                <a:ea typeface="隶书" panose="02010509060101010101" pitchFamily="49" charset="-122"/>
              </a:rPr>
              <a:t>e</a:t>
            </a:r>
            <a:r>
              <a:rPr lang="en-US" altLang="zh-CN" sz="3200" baseline="-25000" dirty="0">
                <a:solidFill>
                  <a:srgbClr val="C00000"/>
                </a:solidFill>
                <a:latin typeface="隶书" panose="02010509060101010101" pitchFamily="49" charset="-122"/>
                <a:ea typeface="隶书" panose="02010509060101010101" pitchFamily="49" charset="-122"/>
              </a:rPr>
              <a:t>i1</a:t>
            </a:r>
            <a:r>
              <a:rPr lang="zh-CN" altLang="en-US" sz="3200" dirty="0">
                <a:solidFill>
                  <a:srgbClr val="C00000"/>
                </a:solidFill>
                <a:latin typeface="隶书" panose="02010509060101010101" pitchFamily="49" charset="-122"/>
                <a:ea typeface="隶书" panose="02010509060101010101" pitchFamily="49" charset="-122"/>
              </a:rPr>
              <a:t>、</a:t>
            </a:r>
            <a:r>
              <a:rPr lang="en-US" altLang="zh-CN" sz="3200" dirty="0">
                <a:solidFill>
                  <a:srgbClr val="C00000"/>
                </a:solidFill>
                <a:latin typeface="隶书" panose="02010509060101010101" pitchFamily="49" charset="-122"/>
                <a:ea typeface="隶书" panose="02010509060101010101" pitchFamily="49" charset="-122"/>
              </a:rPr>
              <a:t>e</a:t>
            </a:r>
            <a:r>
              <a:rPr lang="en-US" altLang="zh-CN" sz="3200" baseline="-25000" dirty="0">
                <a:solidFill>
                  <a:srgbClr val="C00000"/>
                </a:solidFill>
                <a:latin typeface="隶书" panose="02010509060101010101" pitchFamily="49" charset="-122"/>
                <a:ea typeface="隶书" panose="02010509060101010101" pitchFamily="49" charset="-122"/>
              </a:rPr>
              <a:t>i2</a:t>
            </a:r>
            <a:endParaRPr lang="zh-CN" altLang="en-US" sz="3200" dirty="0">
              <a:solidFill>
                <a:srgbClr val="C00000"/>
              </a:solidFill>
              <a:latin typeface="隶书" panose="02010509060101010101" pitchFamily="49" charset="-122"/>
              <a:ea typeface="隶书" panose="02010509060101010101" pitchFamily="49" charset="-122"/>
            </a:endParaRPr>
          </a:p>
        </p:txBody>
      </p:sp>
      <p:sp>
        <p:nvSpPr>
          <p:cNvPr id="10" name="Rectangle 5"/>
          <p:cNvSpPr>
            <a:spLocks noChangeArrowheads="1"/>
          </p:cNvSpPr>
          <p:nvPr/>
        </p:nvSpPr>
        <p:spPr bwMode="auto">
          <a:xfrm>
            <a:off x="-18854" y="-21483"/>
            <a:ext cx="3594101"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FF3300"/>
                </a:solidFill>
                <a:latin typeface="Times New Roman" panose="02020603050405020304" pitchFamily="18" charset="0"/>
                <a:ea typeface="+mj-ea"/>
                <a:cs typeface="Times New Roman" panose="02020603050405020304" pitchFamily="18" charset="0"/>
              </a:rPr>
              <a:t>§4</a:t>
            </a:r>
            <a:r>
              <a:rPr lang="en-US" altLang="zh-CN" sz="2800" dirty="0" smtClean="0">
                <a:solidFill>
                  <a:srgbClr val="FF3300"/>
                </a:solidFill>
                <a:latin typeface="Times New Roman" panose="02020603050405020304" pitchFamily="18" charset="0"/>
                <a:ea typeface="+mj-ea"/>
                <a:cs typeface="Times New Roman" panose="02020603050405020304" pitchFamily="18" charset="0"/>
              </a:rPr>
              <a:t>.3 </a:t>
            </a:r>
            <a:r>
              <a:rPr lang="zh-CN" altLang="en-US" sz="2800" dirty="0" smtClean="0">
                <a:solidFill>
                  <a:srgbClr val="FF3300"/>
                </a:solidFill>
                <a:latin typeface="Times New Roman" panose="02020603050405020304" pitchFamily="18" charset="0"/>
                <a:ea typeface="+mj-ea"/>
                <a:cs typeface="Times New Roman" panose="02020603050405020304" pitchFamily="18" charset="0"/>
              </a:rPr>
              <a:t>基础最终沉降量</a:t>
            </a:r>
            <a:endParaRPr lang="zh-CN" altLang="en-US" sz="2800" dirty="0">
              <a:solidFill>
                <a:srgbClr val="FF3300"/>
              </a:solidFill>
              <a:latin typeface="Times New Roman" panose="02020603050405020304" pitchFamily="18" charset="0"/>
              <a:ea typeface="+mj-ea"/>
              <a:cs typeface="Times New Roman" panose="02020603050405020304" pitchFamily="18" charset="0"/>
            </a:endParaRPr>
          </a:p>
        </p:txBody>
      </p:sp>
      <p:pic>
        <p:nvPicPr>
          <p:cNvPr id="11" name="Picture 10" descr="Click To Downloa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83766" y="3034466"/>
            <a:ext cx="1643063"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2"/>
          <p:cNvSpPr txBox="1">
            <a:spLocks noChangeArrowheads="1"/>
          </p:cNvSpPr>
          <p:nvPr/>
        </p:nvSpPr>
        <p:spPr bwMode="auto">
          <a:xfrm>
            <a:off x="2123973" y="4749162"/>
            <a:ext cx="41370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3200" dirty="0">
                <a:solidFill>
                  <a:srgbClr val="800000"/>
                </a:solidFill>
                <a:latin typeface="幼圆" panose="02010509060101010101" pitchFamily="49" charset="-122"/>
                <a:ea typeface="幼圆" panose="02010509060101010101" pitchFamily="49" charset="-122"/>
                <a:sym typeface="Symbol" panose="05050102010706020507" pitchFamily="18" charset="2"/>
              </a:rPr>
              <a:t>讲义：</a:t>
            </a:r>
            <a:r>
              <a:rPr kumimoji="1" lang="en-US" altLang="zh-CN" sz="3200" dirty="0" smtClean="0">
                <a:solidFill>
                  <a:srgbClr val="800000"/>
                </a:solidFill>
                <a:latin typeface="幼圆" panose="02010509060101010101" pitchFamily="49" charset="-122"/>
                <a:ea typeface="幼圆" panose="02010509060101010101" pitchFamily="49" charset="-122"/>
                <a:sym typeface="Symbol" panose="05050102010706020507" pitchFamily="18" charset="2"/>
              </a:rPr>
              <a:t>P146-148</a:t>
            </a:r>
            <a:endParaRPr kumimoji="1" lang="en-US" altLang="zh-CN" sz="3200" dirty="0">
              <a:solidFill>
                <a:srgbClr val="800000"/>
              </a:solidFill>
              <a:latin typeface="幼圆" panose="02010509060101010101" pitchFamily="49" charset="-122"/>
              <a:ea typeface="幼圆" panose="02010509060101010101" pitchFamily="49" charset="-122"/>
              <a:sym typeface="Symbol" panose="05050102010706020507" pitchFamily="18" charset="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spect="1" noChangeArrowheads="1"/>
          </p:cNvSpPr>
          <p:nvPr>
            <p:ph idx="1"/>
          </p:nvPr>
        </p:nvSpPr>
        <p:spPr>
          <a:xfrm>
            <a:off x="467544" y="1196752"/>
            <a:ext cx="8323648" cy="5077544"/>
          </a:xfrm>
          <a:solidFill>
            <a:schemeClr val="tx1">
              <a:lumMod val="50000"/>
              <a:lumOff val="50000"/>
            </a:schemeClr>
          </a:solidFill>
          <a:ln w="19050">
            <a:solidFill>
              <a:srgbClr val="FF0000"/>
            </a:solidFill>
          </a:ln>
        </p:spPr>
        <p:txBody>
          <a:bodyPr/>
          <a:lstStyle/>
          <a:p>
            <a:pPr eaLnBrk="1" hangingPunct="1">
              <a:lnSpc>
                <a:spcPct val="150000"/>
              </a:lnSpc>
              <a:buFont typeface="Wingdings" panose="05000000000000000000" pitchFamily="2" charset="2"/>
              <a:buNone/>
              <a:defRPr/>
            </a:pPr>
            <a:r>
              <a:rPr lang="zh-CN" altLang="en-US" sz="3600" b="1" dirty="0" smtClean="0">
                <a:solidFill>
                  <a:srgbClr val="FF3300"/>
                </a:solidFill>
                <a:cs typeface="Tahoma" panose="020B0604030504040204" pitchFamily="34" charset="0"/>
              </a:rPr>
              <a:t>☞</a:t>
            </a:r>
            <a:r>
              <a:rPr lang="zh-CN" altLang="en-US" sz="2400" b="1" dirty="0" smtClean="0">
                <a:solidFill>
                  <a:srgbClr val="FF3300"/>
                </a:solidFill>
                <a:cs typeface="Tahoma" panose="020B0604030504040204" pitchFamily="34" charset="0"/>
              </a:rPr>
              <a:t>  </a:t>
            </a:r>
            <a:r>
              <a:rPr lang="zh-CN" altLang="en-US" sz="2400" b="1" dirty="0" smtClean="0">
                <a:solidFill>
                  <a:srgbClr val="FFFF00"/>
                </a:solidFill>
                <a:ea typeface="楷体_GB2312" pitchFamily="1" charset="-122"/>
              </a:rPr>
              <a:t>由来</a:t>
            </a:r>
            <a:r>
              <a:rPr lang="zh-CN" altLang="en-US" sz="2000" b="1" dirty="0" smtClean="0">
                <a:ea typeface="楷体_GB2312" pitchFamily="1" charset="-122"/>
              </a:rPr>
              <a:t>  </a:t>
            </a:r>
            <a:endParaRPr lang="zh-CN" altLang="en-US" sz="2000" b="1" dirty="0" smtClean="0">
              <a:ea typeface="楷体_GB2312" pitchFamily="1" charset="-122"/>
            </a:endParaRPr>
          </a:p>
          <a:p>
            <a:pPr eaLnBrk="1" hangingPunct="1">
              <a:lnSpc>
                <a:spcPct val="150000"/>
              </a:lnSpc>
              <a:buFont typeface="Wingdings" panose="05000000000000000000" pitchFamily="2" charset="2"/>
              <a:buNone/>
              <a:defRPr/>
            </a:pPr>
            <a:r>
              <a:rPr lang="zh-CN" altLang="en-US" sz="2000" b="1" dirty="0" smtClean="0">
                <a:ea typeface="楷体_GB2312" pitchFamily="1" charset="-122"/>
              </a:rPr>
              <a:t>         </a:t>
            </a:r>
            <a:r>
              <a:rPr lang="zh-CN" altLang="en-US" sz="2000" b="1" dirty="0" smtClean="0">
                <a:latin typeface="+mn-ea"/>
              </a:rPr>
              <a:t>建国以来，各地都采用分层总和法进行建筑物地基沉降计算。同时对大量建筑物进行沉降观测，并与理论计算对比。结果发现下列规律：</a:t>
            </a:r>
            <a:endParaRPr lang="zh-CN" altLang="en-US" sz="2000" b="1" dirty="0" smtClean="0">
              <a:latin typeface="+mn-ea"/>
            </a:endParaRPr>
          </a:p>
          <a:p>
            <a:pPr lvl="2" eaLnBrk="1" hangingPunct="1">
              <a:lnSpc>
                <a:spcPct val="150000"/>
              </a:lnSpc>
              <a:buFont typeface="Wingdings" panose="05000000000000000000" pitchFamily="2" charset="2"/>
              <a:buNone/>
              <a:defRPr/>
            </a:pPr>
            <a:r>
              <a:rPr lang="zh-CN" altLang="en-US" sz="2000" b="1" dirty="0" smtClean="0">
                <a:solidFill>
                  <a:srgbClr val="FFFF00"/>
                </a:solidFill>
                <a:ea typeface="楷体_GB2312" pitchFamily="1" charset="-122"/>
              </a:rPr>
              <a:t>中等地基，</a:t>
            </a:r>
            <a:r>
              <a:rPr lang="en-US" altLang="zh-CN" sz="2000" b="1" dirty="0" smtClean="0">
                <a:solidFill>
                  <a:srgbClr val="FFFF00"/>
                </a:solidFill>
                <a:ea typeface="楷体_GB2312" pitchFamily="1" charset="-122"/>
              </a:rPr>
              <a:t>s</a:t>
            </a:r>
            <a:r>
              <a:rPr lang="zh-CN" altLang="en-US" sz="2000" b="1" baseline="-25000" dirty="0" smtClean="0">
                <a:solidFill>
                  <a:srgbClr val="FFFF00"/>
                </a:solidFill>
                <a:ea typeface="楷体_GB2312" pitchFamily="1" charset="-122"/>
              </a:rPr>
              <a:t>计</a:t>
            </a:r>
            <a:r>
              <a:rPr lang="zh-CN" altLang="en-US" sz="2000" b="1" dirty="0" smtClean="0">
                <a:solidFill>
                  <a:srgbClr val="FFFF00"/>
                </a:solidFill>
                <a:ea typeface="楷体_GB2312" pitchFamily="1" charset="-122"/>
              </a:rPr>
              <a:t>＝</a:t>
            </a:r>
            <a:r>
              <a:rPr lang="en-US" altLang="zh-CN" sz="2000" b="1" dirty="0" smtClean="0">
                <a:solidFill>
                  <a:srgbClr val="FFFF00"/>
                </a:solidFill>
                <a:ea typeface="楷体_GB2312" pitchFamily="1" charset="-122"/>
              </a:rPr>
              <a:t>s</a:t>
            </a:r>
            <a:r>
              <a:rPr lang="zh-CN" altLang="en-US" sz="2000" b="1" baseline="-25000" dirty="0" smtClean="0">
                <a:solidFill>
                  <a:srgbClr val="FFFF00"/>
                </a:solidFill>
                <a:ea typeface="楷体_GB2312" pitchFamily="1" charset="-122"/>
              </a:rPr>
              <a:t>实</a:t>
            </a:r>
            <a:r>
              <a:rPr lang="zh-CN" altLang="en-US" sz="2000" b="1" dirty="0" smtClean="0">
                <a:solidFill>
                  <a:srgbClr val="FFFF00"/>
                </a:solidFill>
                <a:ea typeface="楷体_GB2312" pitchFamily="1" charset="-122"/>
              </a:rPr>
              <a:t>；</a:t>
            </a:r>
            <a:endParaRPr lang="zh-CN" altLang="en-US" sz="2000" b="1" dirty="0" smtClean="0">
              <a:solidFill>
                <a:srgbClr val="FFFF00"/>
              </a:solidFill>
              <a:ea typeface="楷体_GB2312" pitchFamily="1" charset="-122"/>
            </a:endParaRPr>
          </a:p>
          <a:p>
            <a:pPr lvl="2" eaLnBrk="1" hangingPunct="1">
              <a:lnSpc>
                <a:spcPct val="150000"/>
              </a:lnSpc>
              <a:buFont typeface="Wingdings" panose="05000000000000000000" pitchFamily="2" charset="2"/>
              <a:buNone/>
              <a:defRPr/>
            </a:pPr>
            <a:r>
              <a:rPr lang="zh-CN" altLang="en-US" sz="2000" b="1" dirty="0" smtClean="0">
                <a:solidFill>
                  <a:srgbClr val="FFFF00"/>
                </a:solidFill>
                <a:ea typeface="楷体_GB2312" pitchFamily="1" charset="-122"/>
              </a:rPr>
              <a:t>软弱地基， </a:t>
            </a:r>
            <a:r>
              <a:rPr lang="en-US" altLang="zh-CN" sz="2000" b="1" dirty="0" smtClean="0">
                <a:solidFill>
                  <a:srgbClr val="FFFF00"/>
                </a:solidFill>
                <a:ea typeface="楷体_GB2312" pitchFamily="1" charset="-122"/>
              </a:rPr>
              <a:t>s</a:t>
            </a:r>
            <a:r>
              <a:rPr lang="zh-CN" altLang="en-US" sz="2000" b="1" baseline="-25000" dirty="0" smtClean="0">
                <a:solidFill>
                  <a:srgbClr val="FFFF00"/>
                </a:solidFill>
                <a:ea typeface="楷体_GB2312" pitchFamily="1" charset="-122"/>
              </a:rPr>
              <a:t>计</a:t>
            </a:r>
            <a:r>
              <a:rPr lang="en-US" altLang="zh-CN" sz="2000" b="1" dirty="0" smtClean="0">
                <a:solidFill>
                  <a:srgbClr val="FFFF00"/>
                </a:solidFill>
                <a:ea typeface="楷体_GB2312" pitchFamily="1" charset="-122"/>
              </a:rPr>
              <a:t>&lt;s</a:t>
            </a:r>
            <a:r>
              <a:rPr lang="zh-CN" altLang="en-US" sz="2000" b="1" baseline="-25000" dirty="0" smtClean="0">
                <a:solidFill>
                  <a:srgbClr val="FFFF00"/>
                </a:solidFill>
                <a:ea typeface="楷体_GB2312" pitchFamily="1" charset="-122"/>
              </a:rPr>
              <a:t>实</a:t>
            </a:r>
            <a:r>
              <a:rPr lang="zh-CN" altLang="en-US" sz="2000" b="1" dirty="0" smtClean="0">
                <a:solidFill>
                  <a:srgbClr val="FFFF00"/>
                </a:solidFill>
                <a:ea typeface="楷体_GB2312" pitchFamily="1" charset="-122"/>
              </a:rPr>
              <a:t>；</a:t>
            </a:r>
            <a:endParaRPr lang="zh-CN" altLang="en-US" sz="2000" b="1" dirty="0" smtClean="0">
              <a:solidFill>
                <a:srgbClr val="FFFF00"/>
              </a:solidFill>
              <a:ea typeface="楷体_GB2312" pitchFamily="1" charset="-122"/>
            </a:endParaRPr>
          </a:p>
          <a:p>
            <a:pPr lvl="2" eaLnBrk="1" hangingPunct="1">
              <a:lnSpc>
                <a:spcPct val="150000"/>
              </a:lnSpc>
              <a:buFont typeface="Wingdings" panose="05000000000000000000" pitchFamily="2" charset="2"/>
              <a:buNone/>
              <a:defRPr/>
            </a:pPr>
            <a:r>
              <a:rPr lang="zh-CN" altLang="en-US" sz="2000" b="1" dirty="0" smtClean="0">
                <a:solidFill>
                  <a:srgbClr val="FFFF00"/>
                </a:solidFill>
                <a:ea typeface="楷体_GB2312" pitchFamily="1" charset="-122"/>
              </a:rPr>
              <a:t>坚实地基， </a:t>
            </a:r>
            <a:r>
              <a:rPr lang="en-US" altLang="zh-CN" sz="2000" b="1" dirty="0" smtClean="0">
                <a:solidFill>
                  <a:srgbClr val="FFFF00"/>
                </a:solidFill>
                <a:ea typeface="楷体_GB2312" pitchFamily="1" charset="-122"/>
              </a:rPr>
              <a:t>s</a:t>
            </a:r>
            <a:r>
              <a:rPr lang="zh-CN" altLang="en-US" sz="2000" b="1" baseline="-25000" dirty="0" smtClean="0">
                <a:solidFill>
                  <a:srgbClr val="FFFF00"/>
                </a:solidFill>
                <a:ea typeface="楷体_GB2312" pitchFamily="1" charset="-122"/>
              </a:rPr>
              <a:t>计</a:t>
            </a:r>
            <a:r>
              <a:rPr lang="zh-CN" altLang="en-US" sz="2000" b="1" dirty="0" smtClean="0">
                <a:solidFill>
                  <a:srgbClr val="FFFF00"/>
                </a:solidFill>
                <a:ea typeface="楷体_GB2312" pitchFamily="1" charset="-122"/>
              </a:rPr>
              <a:t>&gt;&gt;</a:t>
            </a:r>
            <a:r>
              <a:rPr lang="en-US" altLang="zh-CN" sz="2000" b="1" dirty="0" smtClean="0">
                <a:solidFill>
                  <a:srgbClr val="FFFF00"/>
                </a:solidFill>
                <a:ea typeface="楷体_GB2312" pitchFamily="1" charset="-122"/>
              </a:rPr>
              <a:t>s</a:t>
            </a:r>
            <a:r>
              <a:rPr lang="zh-CN" altLang="en-US" sz="2000" b="1" baseline="-25000" dirty="0" smtClean="0">
                <a:solidFill>
                  <a:srgbClr val="FFFF00"/>
                </a:solidFill>
                <a:ea typeface="楷体_GB2312" pitchFamily="1" charset="-122"/>
              </a:rPr>
              <a:t>实,</a:t>
            </a:r>
            <a:r>
              <a:rPr lang="zh-CN" altLang="en-US" sz="2000" b="1" dirty="0" smtClean="0">
                <a:solidFill>
                  <a:srgbClr val="FFFF00"/>
                </a:solidFill>
                <a:ea typeface="楷体_GB2312" pitchFamily="1" charset="-122"/>
              </a:rPr>
              <a:t>最大相差5倍；</a:t>
            </a:r>
            <a:endParaRPr lang="zh-CN" altLang="en-US" sz="2000" b="1" dirty="0" smtClean="0">
              <a:solidFill>
                <a:srgbClr val="FFFF00"/>
              </a:solidFill>
              <a:ea typeface="楷体_GB2312" pitchFamily="1" charset="-122"/>
            </a:endParaRPr>
          </a:p>
          <a:p>
            <a:pPr lvl="1" eaLnBrk="1" hangingPunct="1">
              <a:lnSpc>
                <a:spcPct val="150000"/>
              </a:lnSpc>
              <a:defRPr/>
            </a:pPr>
            <a:r>
              <a:rPr lang="zh-CN" altLang="en-US" sz="2400" b="1" dirty="0" smtClean="0">
                <a:solidFill>
                  <a:srgbClr val="FFFF00"/>
                </a:solidFill>
                <a:ea typeface="楷体_GB2312" pitchFamily="1" charset="-122"/>
              </a:rPr>
              <a:t>原因：</a:t>
            </a:r>
            <a:r>
              <a:rPr lang="zh-CN" altLang="en-US" sz="2000" b="1" dirty="0" smtClean="0"/>
              <a:t>假定地基无侧向变形</a:t>
            </a:r>
            <a:r>
              <a:rPr lang="zh-CN" altLang="en-US" sz="2000" dirty="0" smtClean="0"/>
              <a:t>               </a:t>
            </a:r>
            <a:r>
              <a:rPr lang="zh-CN" altLang="en-US" sz="2000" dirty="0" smtClean="0">
                <a:solidFill>
                  <a:srgbClr val="FF6600"/>
                </a:solidFill>
                <a:sym typeface="Wingdings" panose="05000000000000000000" pitchFamily="2" charset="2"/>
              </a:rPr>
              <a:t></a:t>
            </a:r>
            <a:r>
              <a:rPr lang="zh-CN" altLang="en-US" sz="2000" dirty="0" smtClean="0">
                <a:solidFill>
                  <a:srgbClr val="FF6600"/>
                </a:solidFill>
              </a:rPr>
              <a:t> </a:t>
            </a:r>
            <a:r>
              <a:rPr lang="zh-CN" altLang="en-US" sz="2000" dirty="0" smtClean="0">
                <a:solidFill>
                  <a:srgbClr val="FF6600"/>
                </a:solidFill>
                <a:sym typeface="Wingdings" panose="05000000000000000000" pitchFamily="2" charset="2"/>
              </a:rPr>
              <a:t></a:t>
            </a:r>
            <a:r>
              <a:rPr lang="zh-CN" altLang="en-US" sz="2000" b="1" dirty="0" smtClean="0"/>
              <a:t>计算结果偏小</a:t>
            </a:r>
            <a:endParaRPr lang="zh-CN" altLang="en-US" sz="2000" b="1" dirty="0" smtClean="0"/>
          </a:p>
          <a:p>
            <a:pPr eaLnBrk="1" hangingPunct="1">
              <a:lnSpc>
                <a:spcPct val="150000"/>
              </a:lnSpc>
              <a:buFont typeface="Wingdings" panose="05000000000000000000" pitchFamily="2" charset="2"/>
              <a:buNone/>
              <a:defRPr/>
            </a:pPr>
            <a:r>
              <a:rPr lang="zh-CN" altLang="en-US" sz="2400" b="1" dirty="0" smtClean="0"/>
              <a:t>        </a:t>
            </a:r>
            <a:r>
              <a:rPr lang="zh-CN" altLang="en-US" sz="2000" b="1" dirty="0" smtClean="0"/>
              <a:t>采用基础中心点下土的附加应力和沉降  </a:t>
            </a:r>
            <a:r>
              <a:rPr lang="zh-CN" altLang="en-US" sz="2000" b="1" dirty="0" smtClean="0">
                <a:solidFill>
                  <a:srgbClr val="FF6600"/>
                </a:solidFill>
                <a:sym typeface="Wingdings" panose="05000000000000000000" pitchFamily="2" charset="2"/>
              </a:rPr>
              <a:t></a:t>
            </a:r>
            <a:r>
              <a:rPr lang="zh-CN" altLang="en-US" sz="2000" b="1" dirty="0" smtClean="0">
                <a:solidFill>
                  <a:srgbClr val="FF6600"/>
                </a:solidFill>
              </a:rPr>
              <a:t> </a:t>
            </a:r>
            <a:r>
              <a:rPr lang="zh-CN" altLang="en-US" sz="2000" b="1" dirty="0" smtClean="0">
                <a:solidFill>
                  <a:srgbClr val="FF6600"/>
                </a:solidFill>
                <a:sym typeface="Wingdings" panose="05000000000000000000" pitchFamily="2" charset="2"/>
              </a:rPr>
              <a:t></a:t>
            </a:r>
            <a:r>
              <a:rPr lang="zh-CN" altLang="en-US" sz="2000" b="1" dirty="0" smtClean="0"/>
              <a:t>计算结果偏大</a:t>
            </a:r>
            <a:r>
              <a:rPr lang="zh-CN" altLang="en-US" sz="2000" dirty="0" smtClean="0"/>
              <a:t> </a:t>
            </a:r>
            <a:endParaRPr lang="zh-CN" altLang="en-US" sz="2000" dirty="0" smtClean="0"/>
          </a:p>
        </p:txBody>
      </p:sp>
      <p:sp>
        <p:nvSpPr>
          <p:cNvPr id="4" name="Text Box 103"/>
          <p:cNvSpPr txBox="1">
            <a:spLocks noChangeArrowheads="1"/>
          </p:cNvSpPr>
          <p:nvPr/>
        </p:nvSpPr>
        <p:spPr bwMode="auto">
          <a:xfrm>
            <a:off x="2195736" y="558545"/>
            <a:ext cx="3600400" cy="461665"/>
          </a:xfrm>
          <a:prstGeom prst="rect">
            <a:avLst/>
          </a:prstGeom>
          <a:gradFill rotWithShape="1">
            <a:gsLst>
              <a:gs pos="100000">
                <a:srgbClr val="FFFF00"/>
              </a:gs>
              <a:gs pos="100000">
                <a:schemeClr val="bg1"/>
              </a:gs>
            </a:gsLst>
            <a:lin ang="0" scaled="1"/>
          </a:gradFill>
          <a:ln>
            <a:noFill/>
          </a:ln>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a:defRPr b="1">
                <a:solidFill>
                  <a:schemeClr val="tx1"/>
                </a:solidFill>
                <a:latin typeface="Arial" panose="020B0604020202020204" pitchFamily="34" charset="0"/>
                <a:ea typeface="宋体" panose="02010600030101010101" pitchFamily="2" charset="-122"/>
              </a:defRPr>
            </a:lvl2pPr>
            <a:lvl3pPr>
              <a:defRPr b="1">
                <a:solidFill>
                  <a:schemeClr val="tx1"/>
                </a:solidFill>
                <a:latin typeface="Arial" panose="020B0604020202020204" pitchFamily="34" charset="0"/>
                <a:ea typeface="宋体" panose="02010600030101010101" pitchFamily="2" charset="-122"/>
              </a:defRPr>
            </a:lvl3pPr>
            <a:lvl4pPr>
              <a:defRPr b="1">
                <a:solidFill>
                  <a:schemeClr val="tx1"/>
                </a:solidFill>
                <a:latin typeface="Arial" panose="020B0604020202020204" pitchFamily="34" charset="0"/>
                <a:ea typeface="宋体" panose="02010600030101010101" pitchFamily="2" charset="-122"/>
              </a:defRPr>
            </a:lvl4pPr>
            <a:lvl5pPr>
              <a:defRPr b="1">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400" dirty="0">
                <a:latin typeface="+mj-ea"/>
                <a:ea typeface="+mj-ea"/>
              </a:rPr>
              <a:t>分层总和法规范</a:t>
            </a:r>
            <a:r>
              <a:rPr lang="zh-CN" altLang="en-US" sz="2400" dirty="0" smtClean="0">
                <a:latin typeface="+mj-ea"/>
                <a:ea typeface="+mj-ea"/>
              </a:rPr>
              <a:t>修正方法</a:t>
            </a:r>
            <a:endParaRPr lang="zh-CN" altLang="en-US" sz="2400" dirty="0" smtClean="0">
              <a:latin typeface="+mj-ea"/>
              <a:ea typeface="+mj-ea"/>
            </a:endParaRPr>
          </a:p>
        </p:txBody>
      </p:sp>
      <p:sp>
        <p:nvSpPr>
          <p:cNvPr id="5" name="Rectangle 5"/>
          <p:cNvSpPr>
            <a:spLocks noChangeArrowheads="1"/>
          </p:cNvSpPr>
          <p:nvPr/>
        </p:nvSpPr>
        <p:spPr bwMode="auto">
          <a:xfrm>
            <a:off x="-18854" y="-21483"/>
            <a:ext cx="3594101"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FF3300"/>
                </a:solidFill>
                <a:latin typeface="Times New Roman" panose="02020603050405020304" pitchFamily="18" charset="0"/>
                <a:ea typeface="+mj-ea"/>
                <a:cs typeface="Times New Roman" panose="02020603050405020304" pitchFamily="18" charset="0"/>
              </a:rPr>
              <a:t>§4</a:t>
            </a:r>
            <a:r>
              <a:rPr lang="en-US" altLang="zh-CN" sz="2800" dirty="0" smtClean="0">
                <a:solidFill>
                  <a:srgbClr val="FF3300"/>
                </a:solidFill>
                <a:latin typeface="Times New Roman" panose="02020603050405020304" pitchFamily="18" charset="0"/>
                <a:ea typeface="+mj-ea"/>
                <a:cs typeface="Times New Roman" panose="02020603050405020304" pitchFamily="18" charset="0"/>
              </a:rPr>
              <a:t>.3 </a:t>
            </a:r>
            <a:r>
              <a:rPr lang="zh-CN" altLang="en-US" sz="2800" dirty="0" smtClean="0">
                <a:solidFill>
                  <a:srgbClr val="FF3300"/>
                </a:solidFill>
                <a:latin typeface="Times New Roman" panose="02020603050405020304" pitchFamily="18" charset="0"/>
                <a:ea typeface="+mj-ea"/>
                <a:cs typeface="Times New Roman" panose="02020603050405020304" pitchFamily="18" charset="0"/>
              </a:rPr>
              <a:t>基础最终沉降量</a:t>
            </a:r>
            <a:endParaRPr lang="zh-CN" altLang="en-US" sz="28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2"/>
          <p:cNvPicPr>
            <a:picLocks noChangeAspect="1" noChangeArrowheads="1"/>
          </p:cNvPicPr>
          <p:nvPr/>
        </p:nvPicPr>
        <p:blipFill rotWithShape="1">
          <a:blip r:embed="rId1">
            <a:extLst>
              <a:ext uri="{28A0092B-C50C-407E-A947-70E740481C1C}">
                <a14:useLocalDpi xmlns:a14="http://schemas.microsoft.com/office/drawing/2010/main" val="0"/>
              </a:ext>
            </a:extLst>
          </a:blip>
          <a:srcRect t="1389" b="11835"/>
          <a:stretch>
            <a:fillRect/>
          </a:stretch>
        </p:blipFill>
        <p:spPr bwMode="auto">
          <a:xfrm>
            <a:off x="914400" y="777240"/>
            <a:ext cx="6164263"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文本框 3"/>
          <p:cNvSpPr txBox="1">
            <a:spLocks noChangeArrowheads="1"/>
          </p:cNvSpPr>
          <p:nvPr/>
        </p:nvSpPr>
        <p:spPr bwMode="auto">
          <a:xfrm>
            <a:off x="4572000" y="5655605"/>
            <a:ext cx="19672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Char char="l"/>
            </a:pPr>
            <a:r>
              <a:rPr lang="zh-CN" altLang="en-US" sz="2800" dirty="0" smtClean="0">
                <a:solidFill>
                  <a:srgbClr val="3333FF"/>
                </a:solidFill>
                <a:latin typeface="黑体" panose="02010609060101010101" pitchFamily="49" charset="-122"/>
                <a:ea typeface="黑体" panose="02010609060101010101" pitchFamily="49" charset="-122"/>
              </a:rPr>
              <a:t>钻机</a:t>
            </a:r>
            <a:r>
              <a:rPr lang="zh-CN" altLang="en-US" sz="2800" dirty="0">
                <a:solidFill>
                  <a:srgbClr val="3333FF"/>
                </a:solidFill>
                <a:latin typeface="黑体" panose="02010609060101010101" pitchFamily="49" charset="-122"/>
                <a:ea typeface="黑体" panose="02010609060101010101" pitchFamily="49" charset="-122"/>
              </a:rPr>
              <a:t>取</a:t>
            </a:r>
            <a:r>
              <a:rPr lang="zh-CN" altLang="en-US" sz="2800" dirty="0" smtClean="0">
                <a:solidFill>
                  <a:srgbClr val="3333FF"/>
                </a:solidFill>
                <a:latin typeface="黑体" panose="02010609060101010101" pitchFamily="49" charset="-122"/>
                <a:ea typeface="黑体" panose="02010609060101010101" pitchFamily="49" charset="-122"/>
              </a:rPr>
              <a:t>土</a:t>
            </a:r>
            <a:endParaRPr lang="zh-CN" altLang="en-US" sz="2800" dirty="0">
              <a:solidFill>
                <a:srgbClr val="3333FF"/>
              </a:solidFill>
              <a:latin typeface="黑体" panose="02010609060101010101" pitchFamily="49" charset="-122"/>
              <a:ea typeface="黑体" panose="02010609060101010101" pitchFamily="49" charset="-122"/>
            </a:endParaRPr>
          </a:p>
        </p:txBody>
      </p:sp>
      <p:sp>
        <p:nvSpPr>
          <p:cNvPr id="11268" name="文本框 4"/>
          <p:cNvSpPr txBox="1">
            <a:spLocks noChangeArrowheads="1"/>
          </p:cNvSpPr>
          <p:nvPr/>
        </p:nvSpPr>
        <p:spPr bwMode="auto">
          <a:xfrm>
            <a:off x="7543800" y="762000"/>
            <a:ext cx="66357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800" dirty="0" smtClean="0">
                <a:solidFill>
                  <a:srgbClr val="C00000"/>
                </a:solidFill>
                <a:latin typeface="黑体" panose="02010609060101010101" pitchFamily="49" charset="-122"/>
                <a:ea typeface="黑体" panose="02010609060101010101" pitchFamily="49" charset="-122"/>
              </a:rPr>
              <a:t>比萨斜塔纠偏加固？</a:t>
            </a:r>
            <a:endParaRPr lang="zh-CN" altLang="en-US" sz="2800" dirty="0">
              <a:solidFill>
                <a:srgbClr val="C00000"/>
              </a:solidFill>
              <a:latin typeface="黑体" panose="02010609060101010101" pitchFamily="49" charset="-122"/>
              <a:ea typeface="黑体" panose="02010609060101010101" pitchFamily="49" charset="-122"/>
            </a:endParaRPr>
          </a:p>
        </p:txBody>
      </p:sp>
      <p:sp>
        <p:nvSpPr>
          <p:cNvPr id="5" name="文本框 3"/>
          <p:cNvSpPr txBox="1">
            <a:spLocks noChangeArrowheads="1"/>
          </p:cNvSpPr>
          <p:nvPr/>
        </p:nvSpPr>
        <p:spPr bwMode="auto">
          <a:xfrm>
            <a:off x="1676400" y="5655605"/>
            <a:ext cx="19672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Char char="l"/>
            </a:pPr>
            <a:r>
              <a:rPr lang="zh-CN" altLang="en-US" sz="2800" dirty="0">
                <a:solidFill>
                  <a:srgbClr val="3333FF"/>
                </a:solidFill>
                <a:latin typeface="黑体" panose="02010609060101010101" pitchFamily="49" charset="-122"/>
                <a:ea typeface="黑体" panose="02010609060101010101" pitchFamily="49" charset="-122"/>
              </a:rPr>
              <a:t>锚索拉</a:t>
            </a:r>
            <a:r>
              <a:rPr lang="zh-CN" altLang="en-US" sz="2800" dirty="0" smtClean="0">
                <a:solidFill>
                  <a:srgbClr val="3333FF"/>
                </a:solidFill>
                <a:latin typeface="黑体" panose="02010609060101010101" pitchFamily="49" charset="-122"/>
                <a:ea typeface="黑体" panose="02010609060101010101" pitchFamily="49" charset="-122"/>
              </a:rPr>
              <a:t>固</a:t>
            </a:r>
            <a:endParaRPr lang="zh-CN" altLang="en-US" sz="2800" dirty="0">
              <a:solidFill>
                <a:srgbClr val="3333FF"/>
              </a:solidFill>
              <a:latin typeface="黑体" panose="02010609060101010101" pitchFamily="49" charset="-122"/>
              <a:ea typeface="黑体" panose="02010609060101010101" pitchFamily="49" charset="-122"/>
            </a:endParaRPr>
          </a:p>
        </p:txBody>
      </p:sp>
      <p:sp>
        <p:nvSpPr>
          <p:cNvPr id="6" name="Rectangle 6"/>
          <p:cNvSpPr>
            <a:spLocks noChangeArrowheads="1"/>
          </p:cNvSpPr>
          <p:nvPr/>
        </p:nvSpPr>
        <p:spPr bwMode="auto">
          <a:xfrm>
            <a:off x="1" y="1"/>
            <a:ext cx="198120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.1 </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概述</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idx="1"/>
          </p:nvPr>
        </p:nvSpPr>
        <p:spPr>
          <a:xfrm>
            <a:off x="539552" y="908720"/>
            <a:ext cx="7992888" cy="3840088"/>
          </a:xfrm>
        </p:spPr>
        <p:txBody>
          <a:bodyPr/>
          <a:lstStyle/>
          <a:p>
            <a:pPr eaLnBrk="1" hangingPunct="1">
              <a:lnSpc>
                <a:spcPct val="150000"/>
              </a:lnSpc>
              <a:buFont typeface="Wingdings" panose="05000000000000000000" pitchFamily="2" charset="2"/>
              <a:buNone/>
              <a:defRPr/>
            </a:pPr>
            <a:r>
              <a:rPr lang="zh-CN" altLang="en-US" b="1" dirty="0" smtClean="0">
                <a:solidFill>
                  <a:srgbClr val="FFFF00"/>
                </a:solidFill>
                <a:ea typeface="楷体_GB2312" pitchFamily="1" charset="-122"/>
              </a:rPr>
              <a:t> </a:t>
            </a:r>
            <a:r>
              <a:rPr lang="zh-CN" altLang="en-US" b="1" dirty="0" smtClean="0">
                <a:solidFill>
                  <a:srgbClr val="FF3300"/>
                </a:solidFill>
                <a:cs typeface="Tahoma" panose="020B0604030504040204" pitchFamily="34" charset="0"/>
              </a:rPr>
              <a:t>☞</a:t>
            </a:r>
            <a:r>
              <a:rPr lang="zh-CN" altLang="en-US" sz="3200" b="1" dirty="0" smtClean="0">
                <a:solidFill>
                  <a:srgbClr val="FF0000"/>
                </a:solidFill>
                <a:latin typeface="+mj-ea"/>
                <a:ea typeface="+mj-ea"/>
              </a:rPr>
              <a:t>《规范》法的实质</a:t>
            </a:r>
            <a:endParaRPr lang="zh-CN" altLang="en-US" sz="3200" b="1" dirty="0" smtClean="0">
              <a:solidFill>
                <a:srgbClr val="FF0000"/>
              </a:solidFill>
              <a:latin typeface="+mj-ea"/>
              <a:ea typeface="+mj-ea"/>
            </a:endParaRPr>
          </a:p>
          <a:p>
            <a:pPr eaLnBrk="1" hangingPunct="1">
              <a:lnSpc>
                <a:spcPct val="150000"/>
              </a:lnSpc>
              <a:defRPr/>
            </a:pPr>
            <a:r>
              <a:rPr lang="zh-CN" altLang="en-US" sz="2400" b="1" dirty="0" smtClean="0">
                <a:latin typeface="+mn-ea"/>
              </a:rPr>
              <a:t>为使分层总和法沉降计算结果在软弱地基或坚实地基情况，都与实测沉降量相符合，《规范》法引入一个</a:t>
            </a:r>
            <a:r>
              <a:rPr lang="zh-CN" altLang="en-US" sz="2400" b="1" dirty="0" smtClean="0">
                <a:solidFill>
                  <a:srgbClr val="FF3300"/>
                </a:solidFill>
                <a:latin typeface="+mn-ea"/>
              </a:rPr>
              <a:t>沉降计算经验系数</a:t>
            </a:r>
            <a:r>
              <a:rPr lang="en-US" altLang="zh-CN" sz="2400" b="1" dirty="0" err="1" smtClean="0">
                <a:solidFill>
                  <a:srgbClr val="FF3300"/>
                </a:solidFill>
                <a:latin typeface="+mn-ea"/>
              </a:rPr>
              <a:t>ψ</a:t>
            </a:r>
            <a:r>
              <a:rPr lang="en-US" altLang="zh-CN" sz="2400" b="1" baseline="-25000" dirty="0" err="1" smtClean="0">
                <a:solidFill>
                  <a:srgbClr val="FF3300"/>
                </a:solidFill>
                <a:latin typeface="+mn-ea"/>
              </a:rPr>
              <a:t>s</a:t>
            </a:r>
            <a:r>
              <a:rPr lang="en-US" altLang="zh-CN" sz="2400" b="1" dirty="0" smtClean="0">
                <a:latin typeface="+mn-ea"/>
              </a:rPr>
              <a:t>。</a:t>
            </a:r>
            <a:r>
              <a:rPr lang="zh-CN" altLang="en-US" sz="2400" b="1" dirty="0" smtClean="0">
                <a:latin typeface="+mn-ea"/>
              </a:rPr>
              <a:t>此经验系数</a:t>
            </a:r>
            <a:r>
              <a:rPr lang="en-US" altLang="zh-CN" sz="2400" b="1" dirty="0" err="1" smtClean="0">
                <a:latin typeface="+mn-ea"/>
              </a:rPr>
              <a:t>ψ</a:t>
            </a:r>
            <a:r>
              <a:rPr lang="en-US" altLang="zh-CN" sz="2400" b="1" baseline="-25000" dirty="0" err="1" smtClean="0">
                <a:latin typeface="+mn-ea"/>
              </a:rPr>
              <a:t>s</a:t>
            </a:r>
            <a:r>
              <a:rPr lang="en-US" altLang="zh-CN" sz="2400" b="1" dirty="0" smtClean="0">
                <a:latin typeface="+mn-ea"/>
              </a:rPr>
              <a:t> ，</a:t>
            </a:r>
            <a:r>
              <a:rPr lang="zh-CN" altLang="en-US" sz="2400" b="1" dirty="0" smtClean="0">
                <a:latin typeface="+mn-ea"/>
              </a:rPr>
              <a:t>由大量建筑物沉降观测数值与分层总和法计算值进行对比总结所得。凡软弱地基</a:t>
            </a:r>
            <a:r>
              <a:rPr lang="en-US" altLang="zh-CN" sz="2400" b="1" dirty="0" err="1" smtClean="0">
                <a:latin typeface="+mn-ea"/>
              </a:rPr>
              <a:t>ψ</a:t>
            </a:r>
            <a:r>
              <a:rPr lang="en-US" altLang="zh-CN" sz="2400" b="1" baseline="-25000" dirty="0" err="1" smtClean="0">
                <a:latin typeface="+mn-ea"/>
              </a:rPr>
              <a:t>s</a:t>
            </a:r>
            <a:r>
              <a:rPr lang="en-US" altLang="zh-CN" sz="2400" b="1" dirty="0" smtClean="0">
                <a:latin typeface="+mn-ea"/>
              </a:rPr>
              <a:t>&gt;1.0 ，</a:t>
            </a:r>
            <a:r>
              <a:rPr lang="zh-CN" altLang="en-US" sz="2400" b="1" dirty="0" smtClean="0">
                <a:latin typeface="+mn-ea"/>
              </a:rPr>
              <a:t>坚实地基</a:t>
            </a:r>
            <a:r>
              <a:rPr lang="en-US" altLang="zh-CN" sz="2400" b="1" dirty="0" err="1" smtClean="0">
                <a:latin typeface="+mn-ea"/>
              </a:rPr>
              <a:t>ψ</a:t>
            </a:r>
            <a:r>
              <a:rPr lang="en-US" altLang="zh-CN" sz="2400" b="1" baseline="-25000" dirty="0" err="1" smtClean="0">
                <a:latin typeface="+mn-ea"/>
              </a:rPr>
              <a:t>s</a:t>
            </a:r>
            <a:r>
              <a:rPr lang="en-US" altLang="zh-CN" sz="2400" b="1" dirty="0" smtClean="0">
                <a:latin typeface="+mn-ea"/>
              </a:rPr>
              <a:t> &lt;1.0。</a:t>
            </a:r>
            <a:endParaRPr lang="en-US" altLang="zh-CN" sz="2800" b="1" dirty="0" smtClean="0">
              <a:latin typeface="楷体_GB2312" pitchFamily="1" charset="-122"/>
              <a:ea typeface="楷体_GB2312" pitchFamily="1" charset="-122"/>
            </a:endParaRPr>
          </a:p>
        </p:txBody>
      </p:sp>
      <p:graphicFrame>
        <p:nvGraphicFramePr>
          <p:cNvPr id="66563" name="Object 3"/>
          <p:cNvGraphicFramePr>
            <a:graphicFrameLocks noChangeAspect="1"/>
          </p:cNvGraphicFramePr>
          <p:nvPr/>
        </p:nvGraphicFramePr>
        <p:xfrm>
          <a:off x="2267744" y="4869160"/>
          <a:ext cx="5038700" cy="1064549"/>
        </p:xfrm>
        <a:graphic>
          <a:graphicData uri="http://schemas.openxmlformats.org/presentationml/2006/ole">
            <mc:AlternateContent xmlns:mc="http://schemas.openxmlformats.org/markup-compatibility/2006">
              <mc:Choice xmlns:v="urn:schemas-microsoft-com:vml" Requires="v">
                <p:oleObj spid="_x0000_s68629" name="" r:id="rId1" imgW="2094865" imgH="444500" progId="Equation.3">
                  <p:embed/>
                </p:oleObj>
              </mc:Choice>
              <mc:Fallback>
                <p:oleObj name="" r:id="rId1" imgW="2094865" imgH="444500" progId="Equation.3">
                  <p:embed/>
                  <p:pic>
                    <p:nvPicPr>
                      <p:cNvPr id="0" name="Objec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869160"/>
                        <a:ext cx="5038700" cy="1064549"/>
                      </a:xfrm>
                      <a:prstGeom prst="rect">
                        <a:avLst/>
                      </a:prstGeom>
                      <a:solidFill>
                        <a:srgbClr val="FFFF00"/>
                      </a:solidFill>
                      <a:ln w="12700" cap="sq">
                        <a:solidFill>
                          <a:schemeClr val="accent2"/>
                        </a:solidFill>
                        <a:miter lim="800000"/>
                        <a:headEnd/>
                        <a:tailEnd/>
                      </a:ln>
                    </p:spPr>
                  </p:pic>
                </p:oleObj>
              </mc:Fallback>
            </mc:AlternateContent>
          </a:graphicData>
        </a:graphic>
      </p:graphicFrame>
      <p:sp>
        <p:nvSpPr>
          <p:cNvPr id="4" name="Rectangle 5"/>
          <p:cNvSpPr>
            <a:spLocks noChangeArrowheads="1"/>
          </p:cNvSpPr>
          <p:nvPr/>
        </p:nvSpPr>
        <p:spPr bwMode="auto">
          <a:xfrm>
            <a:off x="-18854" y="-21483"/>
            <a:ext cx="3594101"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FF3300"/>
                </a:solidFill>
                <a:latin typeface="Times New Roman" panose="02020603050405020304" pitchFamily="18" charset="0"/>
                <a:ea typeface="+mj-ea"/>
                <a:cs typeface="Times New Roman" panose="02020603050405020304" pitchFamily="18" charset="0"/>
              </a:rPr>
              <a:t>§4</a:t>
            </a:r>
            <a:r>
              <a:rPr lang="en-US" altLang="zh-CN" sz="2800" dirty="0" smtClean="0">
                <a:solidFill>
                  <a:srgbClr val="FF3300"/>
                </a:solidFill>
                <a:latin typeface="Times New Roman" panose="02020603050405020304" pitchFamily="18" charset="0"/>
                <a:ea typeface="+mj-ea"/>
                <a:cs typeface="Times New Roman" panose="02020603050405020304" pitchFamily="18" charset="0"/>
              </a:rPr>
              <a:t>.3 </a:t>
            </a:r>
            <a:r>
              <a:rPr lang="zh-CN" altLang="en-US" sz="2800" dirty="0" smtClean="0">
                <a:solidFill>
                  <a:srgbClr val="FF3300"/>
                </a:solidFill>
                <a:latin typeface="Times New Roman" panose="02020603050405020304" pitchFamily="18" charset="0"/>
                <a:ea typeface="+mj-ea"/>
                <a:cs typeface="Times New Roman" panose="02020603050405020304" pitchFamily="18" charset="0"/>
              </a:rPr>
              <a:t>基础最终沉降量</a:t>
            </a:r>
            <a:endParaRPr lang="zh-CN" altLang="en-US" sz="28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indefinite" fill="hold">
                                          <p:stCondLst>
                                            <p:cond delay="0"/>
                                          </p:stCondLst>
                                        </p:cTn>
                                        <p:tgtEl>
                                          <p:spTgt spid="54274">
                                            <p:txEl>
                                              <p:pRg st="0" end="0"/>
                                            </p:txEl>
                                          </p:spTgt>
                                        </p:tgtEl>
                                        <p:attrNameLst>
                                          <p:attrName>style.visibility</p:attrName>
                                        </p:attrNameLst>
                                      </p:cBhvr>
                                      <p:to>
                                        <p:strVal val="visible"/>
                                      </p:to>
                                    </p:set>
                                    <p:animEffect transition="in" filter="slide(fromBottom)">
                                      <p:cBhvr>
                                        <p:cTn id="7" dur="500">
                                          <p:stCondLst>
                                            <p:cond delay="0"/>
                                          </p:stCondLst>
                                        </p:cTn>
                                        <p:tgtEl>
                                          <p:spTgt spid="542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indefinite" fill="hold">
                                          <p:stCondLst>
                                            <p:cond delay="0"/>
                                          </p:stCondLst>
                                        </p:cTn>
                                        <p:tgtEl>
                                          <p:spTgt spid="54274">
                                            <p:txEl>
                                              <p:pRg st="1" end="1"/>
                                            </p:txEl>
                                          </p:spTgt>
                                        </p:tgtEl>
                                        <p:attrNameLst>
                                          <p:attrName>style.visibility</p:attrName>
                                        </p:attrNameLst>
                                      </p:cBhvr>
                                      <p:to>
                                        <p:strVal val="visible"/>
                                      </p:to>
                                    </p:set>
                                    <p:animEffect transition="in" filter="slide(fromBottom)">
                                      <p:cBhvr>
                                        <p:cTn id="12" dur="500">
                                          <p:stCondLst>
                                            <p:cond delay="0"/>
                                          </p:stCondLst>
                                        </p:cTn>
                                        <p:tgtEl>
                                          <p:spTgt spid="542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5298" name="Rectangle 2"/>
              <p:cNvSpPr>
                <a:spLocks noGrp="1" noChangeArrowheads="1"/>
              </p:cNvSpPr>
              <p:nvPr>
                <p:ph type="body" sz="half" idx="1"/>
              </p:nvPr>
            </p:nvSpPr>
            <p:spPr>
              <a:xfrm>
                <a:off x="560119" y="1462191"/>
                <a:ext cx="4470988" cy="4278754"/>
              </a:xfrm>
            </p:spPr>
            <p:txBody>
              <a:bodyPr/>
              <a:lstStyle/>
              <a:p>
                <a:pPr eaLnBrk="1" hangingPunct="1">
                  <a:lnSpc>
                    <a:spcPct val="150000"/>
                  </a:lnSpc>
                  <a:buFont typeface="Wingdings" panose="05000000000000000000" pitchFamily="2" charset="2"/>
                  <a:buChar char="Ø"/>
                  <a:defRPr/>
                </a:pPr>
                <a:r>
                  <a:rPr lang="zh-CN" altLang="en-US" sz="2000" b="1" dirty="0">
                    <a:latin typeface="Times New Roman" panose="02020603050405020304" pitchFamily="18" charset="0"/>
                    <a:cs typeface="Times New Roman" panose="02020603050405020304" pitchFamily="18" charset="0"/>
                  </a:rPr>
                  <a:t>地基平均附加应力系数：从基底某点至地基任意深度范围内的附加应力（分布图）面积</a:t>
                </a:r>
                <a:r>
                  <a:rPr lang="en-US" altLang="zh-CN" sz="2000" b="1" dirty="0">
                    <a:latin typeface="Times New Roman" panose="02020603050405020304" pitchFamily="18" charset="0"/>
                    <a:cs typeface="Times New Roman" panose="02020603050405020304" pitchFamily="18" charset="0"/>
                  </a:rPr>
                  <a:t>A</a:t>
                </a:r>
                <a:r>
                  <a:rPr lang="zh-CN" altLang="en-US" sz="2000" b="1" dirty="0">
                    <a:latin typeface="Times New Roman" panose="02020603050405020304" pitchFamily="18" charset="0"/>
                    <a:cs typeface="Times New Roman" panose="02020603050405020304" pitchFamily="18" charset="0"/>
                  </a:rPr>
                  <a:t>对基底附加压力与地基深度的乘积之比，</a:t>
                </a:r>
                <a14:m>
                  <m:oMath xmlns:m="http://schemas.openxmlformats.org/officeDocument/2006/math">
                    <m:bar>
                      <m:barPr>
                        <m:pos m:val="top"/>
                        <m:ctrlPr>
                          <a:rPr lang="en-US" altLang="zh-CN" sz="2000" b="1" i="1">
                            <a:latin typeface="Cambria Math" panose="02040503050406030204" pitchFamily="18" charset="0"/>
                          </a:rPr>
                        </m:ctrlPr>
                      </m:barPr>
                      <m:e>
                        <m:r>
                          <a:rPr lang="zh-CN" altLang="en-US" sz="2000" b="1" i="1">
                            <a:latin typeface="Cambria Math" panose="02040503050406030204" pitchFamily="18" charset="0"/>
                          </a:rPr>
                          <m:t>𝜶</m:t>
                        </m:r>
                      </m:e>
                    </m:bar>
                  </m:oMath>
                </a14:m>
                <a:r>
                  <a:rPr lang="en-US" altLang="zh-CN" sz="2000" b="1" dirty="0">
                    <a:latin typeface="Times New Roman" panose="02020603050405020304" pitchFamily="18" charset="0"/>
                    <a:cs typeface="Times New Roman" panose="02020603050405020304" pitchFamily="18" charset="0"/>
                  </a:rPr>
                  <a:t>=A/p</a:t>
                </a:r>
                <a:r>
                  <a:rPr lang="en-US" altLang="zh-CN" sz="2000" b="1" baseline="-25000" dirty="0">
                    <a:latin typeface="Times New Roman" panose="02020603050405020304" pitchFamily="18" charset="0"/>
                    <a:cs typeface="Times New Roman" panose="02020603050405020304" pitchFamily="18" charset="0"/>
                  </a:rPr>
                  <a:t>0</a:t>
                </a:r>
                <a:r>
                  <a:rPr lang="en-US" altLang="zh-CN" sz="2000" b="1" dirty="0">
                    <a:latin typeface="Times New Roman" panose="02020603050405020304" pitchFamily="18" charset="0"/>
                    <a:cs typeface="Times New Roman" panose="02020603050405020304" pitchFamily="18" charset="0"/>
                  </a:rPr>
                  <a:t>z</a:t>
                </a:r>
                <a:r>
                  <a:rPr lang="zh-CN" altLang="en-US" sz="2000" b="1" dirty="0" smtClean="0">
                    <a:latin typeface="Times New Roman" panose="02020603050405020304" pitchFamily="18" charset="0"/>
                    <a:cs typeface="Times New Roman" panose="02020603050405020304" pitchFamily="18" charset="0"/>
                  </a:rPr>
                  <a:t>。</a:t>
                </a:r>
                <a:endParaRPr lang="en-US" altLang="zh-CN" sz="2000" b="1" dirty="0" smtClean="0">
                  <a:latin typeface="+mn-ea"/>
                </a:endParaRPr>
              </a:p>
              <a:p>
                <a:pPr eaLnBrk="1" hangingPunct="1">
                  <a:lnSpc>
                    <a:spcPct val="150000"/>
                  </a:lnSpc>
                  <a:buFont typeface="Wingdings" panose="05000000000000000000" pitchFamily="2" charset="2"/>
                  <a:buChar char="Ø"/>
                  <a:defRPr/>
                </a:pPr>
                <a:r>
                  <a:rPr lang="zh-CN" sz="2000" b="1" dirty="0" smtClean="0">
                    <a:latin typeface="+mn-ea"/>
                  </a:rPr>
                  <a:t>假设地基土是均质的，在侧限条件下的压缩模量不随深度而变，则从基底某点下至地基深度范围内的压缩量：</a:t>
                </a:r>
                <a:r>
                  <a:rPr lang="zh-CN" sz="2000" dirty="0" smtClean="0"/>
                  <a:t>                </a:t>
                </a:r>
                <a:endParaRPr lang="zh-CN" sz="2000" dirty="0" smtClean="0"/>
              </a:p>
            </p:txBody>
          </p:sp>
        </mc:Choice>
        <mc:Fallback>
          <p:sp>
            <p:nvSpPr>
              <p:cNvPr id="55298" name="Rectangle 2"/>
              <p:cNvSpPr>
                <a:spLocks noRot="1" noChangeAspect="1" noMove="1" noResize="1" noEditPoints="1" noAdjustHandles="1" noChangeArrowheads="1" noChangeShapeType="1" noTextEdit="1"/>
              </p:cNvSpPr>
              <p:nvPr>
                <p:ph type="body" sz="half" idx="1"/>
              </p:nvPr>
            </p:nvSpPr>
            <p:spPr>
              <a:xfrm>
                <a:off x="560119" y="1462191"/>
                <a:ext cx="4470988" cy="4278754"/>
              </a:xfrm>
              <a:blipFill rotWithShape="1">
                <a:blip r:embed="rId1"/>
                <a:stretch>
                  <a:fillRect l="-1" t="-10" b="13"/>
                </a:stretch>
              </a:blipFill>
            </p:spPr>
            <p:txBody>
              <a:bodyPr/>
              <a:lstStyle/>
              <a:p>
                <a:r>
                  <a:rPr lang="zh-CN" altLang="en-US">
                    <a:noFill/>
                  </a:rPr>
                  <a:t> </a:t>
                </a:r>
              </a:p>
            </p:txBody>
          </p:sp>
        </mc:Fallback>
      </mc:AlternateContent>
      <p:pic>
        <p:nvPicPr>
          <p:cNvPr id="67587" name="Picture 3" descr="6-8"/>
          <p:cNvPicPr>
            <a:picLocks noGrp="1" noChangeAspect="1" noChangeArrowheads="1"/>
          </p:cNvPicPr>
          <p:nvPr>
            <p:ph sz="half" idx="2"/>
          </p:nvPr>
        </p:nvPicPr>
        <p:blipFill>
          <a:blip r:embed="rId2" cstate="hqprint">
            <a:extLst>
              <a:ext uri="{28A0092B-C50C-407E-A947-70E740481C1C}">
                <a14:useLocalDpi xmlns:a14="http://schemas.microsoft.com/office/drawing/2010/main" val="0"/>
              </a:ext>
            </a:extLst>
          </a:blip>
          <a:srcRect l="11543" t="4071" b="19122"/>
          <a:stretch>
            <a:fillRect/>
          </a:stretch>
        </p:blipFill>
        <p:spPr>
          <a:xfrm>
            <a:off x="5148064" y="1530333"/>
            <a:ext cx="3702050" cy="3533775"/>
          </a:xfrm>
        </p:spPr>
      </p:pic>
      <p:graphicFrame>
        <p:nvGraphicFramePr>
          <p:cNvPr id="67588" name="Object 4"/>
          <p:cNvGraphicFramePr>
            <a:graphicFrameLocks noChangeAspect="1"/>
          </p:cNvGraphicFramePr>
          <p:nvPr/>
        </p:nvGraphicFramePr>
        <p:xfrm>
          <a:off x="2785268" y="5372593"/>
          <a:ext cx="3921040" cy="901795"/>
        </p:xfrm>
        <a:graphic>
          <a:graphicData uri="http://schemas.openxmlformats.org/presentationml/2006/ole">
            <mc:AlternateContent xmlns:mc="http://schemas.openxmlformats.org/markup-compatibility/2006">
              <mc:Choice xmlns:v="urn:schemas-microsoft-com:vml" Requires="v">
                <p:oleObj spid="_x0000_s69657" name="" r:id="rId3" imgW="1437640" imgH="330835" progId="Equation.3">
                  <p:embed/>
                </p:oleObj>
              </mc:Choice>
              <mc:Fallback>
                <p:oleObj name="" r:id="rId3" imgW="1437640" imgH="330835"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5268" y="5372593"/>
                        <a:ext cx="3921040" cy="901795"/>
                      </a:xfrm>
                      <a:prstGeom prst="rect">
                        <a:avLst/>
                      </a:prstGeom>
                      <a:solidFill>
                        <a:srgbClr val="FFFF00"/>
                      </a:solidFill>
                      <a:ln>
                        <a:noFill/>
                      </a:ln>
                    </p:spPr>
                  </p:pic>
                </p:oleObj>
              </mc:Fallback>
            </mc:AlternateContent>
          </a:graphicData>
        </a:graphic>
      </p:graphicFrame>
      <p:sp>
        <p:nvSpPr>
          <p:cNvPr id="5" name="Rectangle 2"/>
          <p:cNvSpPr>
            <a:spLocks noGrp="1" noChangeArrowheads="1"/>
          </p:cNvSpPr>
          <p:nvPr>
            <p:ph type="title"/>
          </p:nvPr>
        </p:nvSpPr>
        <p:spPr>
          <a:xfrm>
            <a:off x="639019" y="604722"/>
            <a:ext cx="4320480" cy="774923"/>
          </a:xfrm>
        </p:spPr>
        <p:txBody>
          <a:bodyPr/>
          <a:lstStyle/>
          <a:p>
            <a:pPr eaLnBrk="1" hangingPunct="1">
              <a:defRPr/>
            </a:pPr>
            <a:r>
              <a:rPr lang="zh-CN" altLang="zh-CN" b="0" dirty="0" smtClean="0">
                <a:solidFill>
                  <a:srgbClr val="FFFF00"/>
                </a:solidFill>
                <a:ea typeface="楷体_GB2312" pitchFamily="1" charset="-122"/>
              </a:rPr>
              <a:t> </a:t>
            </a:r>
            <a:r>
              <a:rPr lang="zh-CN" altLang="zh-CN" sz="2800" b="0" dirty="0" smtClean="0">
                <a:solidFill>
                  <a:srgbClr val="FF3300"/>
                </a:solidFill>
                <a:cs typeface="Tahoma" panose="020B0604030504040204" pitchFamily="34" charset="0"/>
              </a:rPr>
              <a:t>☞</a:t>
            </a:r>
            <a:r>
              <a:rPr lang="zh-CN" altLang="en-US" sz="2800" b="1" dirty="0" smtClean="0">
                <a:latin typeface="+mj-ea"/>
              </a:rPr>
              <a:t>地基附加应力分布面积</a:t>
            </a:r>
            <a:endParaRPr lang="zh-CN" altLang="en-US" sz="2800" b="1" dirty="0" smtClean="0">
              <a:latin typeface="+mj-ea"/>
            </a:endParaRPr>
          </a:p>
        </p:txBody>
      </p:sp>
      <p:sp>
        <p:nvSpPr>
          <p:cNvPr id="6" name="Rectangle 5"/>
          <p:cNvSpPr>
            <a:spLocks noChangeArrowheads="1"/>
          </p:cNvSpPr>
          <p:nvPr/>
        </p:nvSpPr>
        <p:spPr bwMode="auto">
          <a:xfrm>
            <a:off x="-18854" y="-21483"/>
            <a:ext cx="3594101"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FF3300"/>
                </a:solidFill>
                <a:latin typeface="Times New Roman" panose="02020603050405020304" pitchFamily="18" charset="0"/>
                <a:ea typeface="+mj-ea"/>
                <a:cs typeface="Times New Roman" panose="02020603050405020304" pitchFamily="18" charset="0"/>
              </a:rPr>
              <a:t>§4</a:t>
            </a:r>
            <a:r>
              <a:rPr lang="en-US" altLang="zh-CN" sz="2800" dirty="0" smtClean="0">
                <a:solidFill>
                  <a:srgbClr val="FF3300"/>
                </a:solidFill>
                <a:latin typeface="Times New Roman" panose="02020603050405020304" pitchFamily="18" charset="0"/>
                <a:ea typeface="+mj-ea"/>
                <a:cs typeface="Times New Roman" panose="02020603050405020304" pitchFamily="18" charset="0"/>
              </a:rPr>
              <a:t>.3 </a:t>
            </a:r>
            <a:r>
              <a:rPr lang="zh-CN" altLang="en-US" sz="2800" dirty="0" smtClean="0">
                <a:solidFill>
                  <a:srgbClr val="FF3300"/>
                </a:solidFill>
                <a:latin typeface="Times New Roman" panose="02020603050405020304" pitchFamily="18" charset="0"/>
                <a:ea typeface="+mj-ea"/>
                <a:cs typeface="Times New Roman" panose="02020603050405020304" pitchFamily="18" charset="0"/>
              </a:rPr>
              <a:t>基础最终沉降量</a:t>
            </a:r>
            <a:endParaRPr lang="zh-CN" altLang="en-US" sz="28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sz="half" idx="1"/>
          </p:nvPr>
        </p:nvSpPr>
        <p:spPr>
          <a:xfrm>
            <a:off x="581653" y="1195653"/>
            <a:ext cx="2667360" cy="1270517"/>
          </a:xfrm>
        </p:spPr>
        <p:txBody>
          <a:bodyPr/>
          <a:lstStyle/>
          <a:p>
            <a:pPr eaLnBrk="1" hangingPunct="1">
              <a:buFont typeface="Wingdings" panose="05000000000000000000" pitchFamily="2" charset="2"/>
              <a:buNone/>
              <a:defRPr/>
            </a:pPr>
            <a:r>
              <a:rPr lang="zh-CN" altLang="en-US" sz="2800" b="1" dirty="0" smtClean="0">
                <a:latin typeface="Times New Roman" panose="02020603050405020304" pitchFamily="18" charset="0"/>
                <a:cs typeface="Times New Roman" panose="02020603050405020304" pitchFamily="18" charset="0"/>
              </a:rPr>
              <a:t>附加应力面积</a:t>
            </a:r>
            <a:endParaRPr lang="en-US" altLang="zh-CN" sz="2800" b="1" dirty="0" smtClean="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defRPr/>
            </a:pPr>
            <a:r>
              <a:rPr lang="en-US" altLang="zh-CN" sz="2800" b="1" dirty="0" smtClean="0">
                <a:latin typeface="Times New Roman" panose="02020603050405020304" pitchFamily="18" charset="0"/>
                <a:cs typeface="Times New Roman" panose="02020603050405020304" pitchFamily="18" charset="0"/>
              </a:rPr>
              <a:t>S</a:t>
            </a:r>
            <a:r>
              <a:rPr lang="en-US" altLang="zh-CN" sz="2800" b="1" baseline="-25000" dirty="0" smtClean="0">
                <a:latin typeface="Times New Roman" panose="02020603050405020304" pitchFamily="18" charset="0"/>
                <a:cs typeface="Times New Roman" panose="02020603050405020304" pitchFamily="18" charset="0"/>
              </a:rPr>
              <a:t>3456</a:t>
            </a:r>
            <a:r>
              <a:rPr lang="en-US" altLang="zh-CN" sz="2800" b="1" dirty="0" smtClean="0">
                <a:latin typeface="Times New Roman" panose="02020603050405020304" pitchFamily="18" charset="0"/>
                <a:cs typeface="Times New Roman" panose="02020603050405020304" pitchFamily="18" charset="0"/>
              </a:rPr>
              <a:t>=S</a:t>
            </a:r>
            <a:r>
              <a:rPr lang="en-US" altLang="zh-CN" sz="2800" b="1" baseline="-25000" dirty="0" smtClean="0">
                <a:latin typeface="Times New Roman" panose="02020603050405020304" pitchFamily="18" charset="0"/>
                <a:cs typeface="Times New Roman" panose="02020603050405020304" pitchFamily="18" charset="0"/>
              </a:rPr>
              <a:t>1234</a:t>
            </a:r>
            <a:r>
              <a:rPr lang="en-US" altLang="zh-CN" sz="2800" b="1" dirty="0" smtClean="0">
                <a:latin typeface="Times New Roman" panose="02020603050405020304" pitchFamily="18" charset="0"/>
                <a:cs typeface="Times New Roman" panose="02020603050405020304" pitchFamily="18" charset="0"/>
              </a:rPr>
              <a:t>-S</a:t>
            </a:r>
            <a:r>
              <a:rPr lang="en-US" altLang="zh-CN" sz="2800" b="1" baseline="-25000" dirty="0" smtClean="0">
                <a:latin typeface="Times New Roman" panose="02020603050405020304" pitchFamily="18" charset="0"/>
                <a:cs typeface="Times New Roman" panose="02020603050405020304" pitchFamily="18" charset="0"/>
              </a:rPr>
              <a:t>1256</a:t>
            </a:r>
            <a:endParaRPr lang="en-US" altLang="zh-CN" sz="2800" b="1" baseline="-25000" dirty="0" smtClean="0">
              <a:latin typeface="Times New Roman" panose="02020603050405020304" pitchFamily="18" charset="0"/>
              <a:cs typeface="Times New Roman" panose="02020603050405020304" pitchFamily="18" charset="0"/>
            </a:endParaRPr>
          </a:p>
        </p:txBody>
      </p:sp>
      <p:graphicFrame>
        <p:nvGraphicFramePr>
          <p:cNvPr id="68612" name="Object 4"/>
          <p:cNvGraphicFramePr>
            <a:graphicFrameLocks noGrp="1" noChangeAspect="1"/>
          </p:cNvGraphicFramePr>
          <p:nvPr>
            <p:ph sz="quarter" idx="3"/>
          </p:nvPr>
        </p:nvGraphicFramePr>
        <p:xfrm>
          <a:off x="337917" y="4328587"/>
          <a:ext cx="4572000" cy="866775"/>
        </p:xfrm>
        <a:graphic>
          <a:graphicData uri="http://schemas.openxmlformats.org/presentationml/2006/ole">
            <mc:AlternateContent xmlns:mc="http://schemas.openxmlformats.org/markup-compatibility/2006">
              <mc:Choice xmlns:v="urn:schemas-microsoft-com:vml" Requires="v">
                <p:oleObj spid="_x0000_s70770" name="" r:id="rId1" imgW="2476500" imgH="469900" progId="Equation.3">
                  <p:embed/>
                </p:oleObj>
              </mc:Choice>
              <mc:Fallback>
                <p:oleObj name="" r:id="rId1" imgW="2476500" imgH="469900" progId="Equation.3">
                  <p:embed/>
                  <p:pic>
                    <p:nvPicPr>
                      <p:cNvPr id="0" name="Object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917" y="4328587"/>
                        <a:ext cx="4572000" cy="866775"/>
                      </a:xfrm>
                      <a:prstGeom prst="rect">
                        <a:avLst/>
                      </a:prstGeom>
                      <a:solidFill>
                        <a:srgbClr val="FFFF00"/>
                      </a:solidFill>
                      <a:ln w="12700" cap="sq">
                        <a:solidFill>
                          <a:schemeClr val="accent2"/>
                        </a:solidFill>
                        <a:miter lim="800000"/>
                        <a:headEnd/>
                        <a:tailEnd/>
                      </a:ln>
                    </p:spPr>
                  </p:pic>
                </p:oleObj>
              </mc:Fallback>
            </mc:AlternateContent>
          </a:graphicData>
        </a:graphic>
      </p:graphicFrame>
      <p:graphicFrame>
        <p:nvGraphicFramePr>
          <p:cNvPr id="68613" name="Object 5"/>
          <p:cNvGraphicFramePr>
            <a:graphicFrameLocks noChangeAspect="1"/>
          </p:cNvGraphicFramePr>
          <p:nvPr/>
        </p:nvGraphicFramePr>
        <p:xfrm>
          <a:off x="338856" y="2612858"/>
          <a:ext cx="3297040" cy="614676"/>
        </p:xfrm>
        <a:graphic>
          <a:graphicData uri="http://schemas.openxmlformats.org/presentationml/2006/ole">
            <mc:AlternateContent xmlns:mc="http://schemas.openxmlformats.org/markup-compatibility/2006">
              <mc:Choice xmlns:v="urn:schemas-microsoft-com:vml" Requires="v">
                <p:oleObj spid="_x0000_s70771" name="" r:id="rId3" imgW="1323340" imgH="330835" progId="Equation.3">
                  <p:embed/>
                </p:oleObj>
              </mc:Choice>
              <mc:Fallback>
                <p:oleObj name="" r:id="rId3" imgW="1323340" imgH="330835"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856" y="2612858"/>
                        <a:ext cx="3297040" cy="614676"/>
                      </a:xfrm>
                      <a:prstGeom prst="rect">
                        <a:avLst/>
                      </a:prstGeom>
                      <a:solidFill>
                        <a:srgbClr val="FFFF00"/>
                      </a:solidFill>
                      <a:ln w="12700" cap="sq">
                        <a:solidFill>
                          <a:schemeClr val="accent2"/>
                        </a:solidFill>
                        <a:miter lim="800000"/>
                        <a:headEnd/>
                        <a:tailEnd/>
                      </a:ln>
                    </p:spPr>
                  </p:pic>
                </p:oleObj>
              </mc:Fallback>
            </mc:AlternateContent>
          </a:graphicData>
        </a:graphic>
      </p:graphicFrame>
      <p:graphicFrame>
        <p:nvGraphicFramePr>
          <p:cNvPr id="68614" name="Object 6"/>
          <p:cNvGraphicFramePr>
            <a:graphicFrameLocks noChangeAspect="1"/>
          </p:cNvGraphicFramePr>
          <p:nvPr/>
        </p:nvGraphicFramePr>
        <p:xfrm>
          <a:off x="337917" y="3479181"/>
          <a:ext cx="3968750" cy="641350"/>
        </p:xfrm>
        <a:graphic>
          <a:graphicData uri="http://schemas.openxmlformats.org/presentationml/2006/ole">
            <mc:AlternateContent xmlns:mc="http://schemas.openxmlformats.org/markup-compatibility/2006">
              <mc:Choice xmlns:v="urn:schemas-microsoft-com:vml" Requires="v">
                <p:oleObj spid="_x0000_s70772" name="" r:id="rId5" imgW="1523365" imgH="330200" progId="Equation.3">
                  <p:embed/>
                </p:oleObj>
              </mc:Choice>
              <mc:Fallback>
                <p:oleObj name="" r:id="rId5" imgW="1523365" imgH="3302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917" y="3479181"/>
                        <a:ext cx="3968750" cy="641350"/>
                      </a:xfrm>
                      <a:prstGeom prst="rect">
                        <a:avLst/>
                      </a:prstGeom>
                      <a:solidFill>
                        <a:srgbClr val="FFFF00"/>
                      </a:solidFill>
                      <a:ln w="12700" cap="sq">
                        <a:solidFill>
                          <a:schemeClr val="accent2"/>
                        </a:solidFill>
                        <a:miter lim="800000"/>
                        <a:headEnd/>
                        <a:tailEnd/>
                      </a:ln>
                    </p:spPr>
                  </p:pic>
                </p:oleObj>
              </mc:Fallback>
            </mc:AlternateContent>
          </a:graphicData>
        </a:graphic>
      </p:graphicFrame>
      <p:sp>
        <p:nvSpPr>
          <p:cNvPr id="68618" name="Text Box 10"/>
          <p:cNvSpPr txBox="1">
            <a:spLocks noChangeArrowheads="1"/>
          </p:cNvSpPr>
          <p:nvPr/>
        </p:nvSpPr>
        <p:spPr bwMode="auto">
          <a:xfrm>
            <a:off x="5229664" y="3479181"/>
            <a:ext cx="17482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 typeface="Arial" panose="020B0604020202020204" pitchFamily="34" charset="0"/>
              <a:buNone/>
            </a:pPr>
            <a:r>
              <a:rPr lang="zh-CN" altLang="en-US" sz="2000" dirty="0" smtClean="0">
                <a:latin typeface="Arial" panose="020B0604020202020204" pitchFamily="34" charset="0"/>
              </a:rPr>
              <a:t>平均附加应力</a:t>
            </a:r>
            <a:r>
              <a:rPr lang="en-US" altLang="zh-CN" sz="2000" dirty="0" smtClean="0">
                <a:latin typeface="Arial" panose="020B0604020202020204" pitchFamily="34" charset="0"/>
              </a:rPr>
              <a:t>:</a:t>
            </a:r>
            <a:endParaRPr lang="zh-CN" altLang="en-US" sz="2000" dirty="0">
              <a:latin typeface="Arial" panose="020B0604020202020204" pitchFamily="34" charset="0"/>
            </a:endParaRPr>
          </a:p>
        </p:txBody>
      </p:sp>
      <p:pic>
        <p:nvPicPr>
          <p:cNvPr id="2" name="图片 1"/>
          <p:cNvPicPr>
            <a:picLocks noChangeAspect="1"/>
          </p:cNvPicPr>
          <p:nvPr/>
        </p:nvPicPr>
        <p:blipFill>
          <a:blip r:embed="rId7"/>
          <a:stretch>
            <a:fillRect/>
          </a:stretch>
        </p:blipFill>
        <p:spPr>
          <a:xfrm>
            <a:off x="3635896" y="682581"/>
            <a:ext cx="5256584" cy="2655388"/>
          </a:xfrm>
          <a:prstGeom prst="rect">
            <a:avLst/>
          </a:prstGeom>
        </p:spPr>
      </p:pic>
      <p:graphicFrame>
        <p:nvGraphicFramePr>
          <p:cNvPr id="16" name="Object 6"/>
          <p:cNvGraphicFramePr>
            <a:graphicFrameLocks noChangeAspect="1"/>
          </p:cNvGraphicFramePr>
          <p:nvPr/>
        </p:nvGraphicFramePr>
        <p:xfrm>
          <a:off x="1115616" y="5403418"/>
          <a:ext cx="4648200" cy="954088"/>
        </p:xfrm>
        <a:graphic>
          <a:graphicData uri="http://schemas.openxmlformats.org/presentationml/2006/ole">
            <mc:AlternateContent xmlns:mc="http://schemas.openxmlformats.org/markup-compatibility/2006">
              <mc:Choice xmlns:v="urn:schemas-microsoft-com:vml" Requires="v">
                <p:oleObj spid="_x0000_s70773" name="" r:id="rId8" imgW="2082800" imgH="431800" progId="Equation.3">
                  <p:embed/>
                </p:oleObj>
              </mc:Choice>
              <mc:Fallback>
                <p:oleObj name="" r:id="rId8" imgW="2082800" imgH="43180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5616" y="5403418"/>
                        <a:ext cx="4648200" cy="954088"/>
                      </a:xfrm>
                      <a:prstGeom prst="rect">
                        <a:avLst/>
                      </a:prstGeom>
                      <a:solidFill>
                        <a:srgbClr val="FFFF00"/>
                      </a:solidFill>
                      <a:ln w="9525">
                        <a:solidFill>
                          <a:schemeClr val="accent2"/>
                        </a:solidFill>
                        <a:miter lim="800000"/>
                        <a:headEnd/>
                        <a:tailEnd/>
                      </a:ln>
                    </p:spPr>
                  </p:pic>
                </p:oleObj>
              </mc:Fallback>
            </mc:AlternateContent>
          </a:graphicData>
        </a:graphic>
      </p:graphicFrame>
      <mc:AlternateContent xmlns:mc="http://schemas.openxmlformats.org/markup-compatibility/2006">
        <mc:Choice xmlns:a14="http://schemas.microsoft.com/office/drawing/2010/main" Requires="a14">
          <p:sp>
            <p:nvSpPr>
              <p:cNvPr id="5" name="矩形 4"/>
              <p:cNvSpPr/>
              <p:nvPr/>
            </p:nvSpPr>
            <p:spPr>
              <a:xfrm>
                <a:off x="7092280" y="3532134"/>
                <a:ext cx="1600951" cy="4616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bar>
                            <m:barPr>
                              <m:pos m:val="top"/>
                              <m:ctrlPr>
                                <a:rPr lang="en-US" altLang="zh-CN" sz="2400" i="1" smtClean="0">
                                  <a:latin typeface="Cambria Math" panose="02040503050406030204" pitchFamily="18" charset="0"/>
                                </a:rPr>
                              </m:ctrlPr>
                            </m:barPr>
                            <m:e>
                              <m:r>
                                <a:rPr lang="zh-CN" altLang="en-US" sz="2400" i="1" smtClean="0">
                                  <a:latin typeface="Cambria Math" panose="02040503050406030204" pitchFamily="18" charset="0"/>
                                </a:rPr>
                                <m:t>𝝈</m:t>
                              </m:r>
                            </m:e>
                          </m:bar>
                        </m:e>
                        <m:sub>
                          <m:r>
                            <a:rPr lang="en-US" altLang="zh-CN" sz="2400" b="1" i="1" smtClean="0">
                              <a:latin typeface="Cambria Math" panose="02040503050406030204" pitchFamily="18" charset="0"/>
                            </a:rPr>
                            <m:t>𝒊</m:t>
                          </m:r>
                        </m:sub>
                      </m:sSub>
                      <m:r>
                        <a:rPr lang="en-US" altLang="zh-CN" sz="2400" i="1" smtClean="0">
                          <a:latin typeface="Cambria Math" panose="02040503050406030204" pitchFamily="18" charset="0"/>
                          <a:ea typeface="Cambria Math" panose="02040503050406030204" pitchFamily="18" charset="0"/>
                        </a:rPr>
                        <m:t>=</m:t>
                      </m:r>
                      <m:sSub>
                        <m:sSubPr>
                          <m:ctrlPr>
                            <a:rPr lang="en-US" altLang="zh-CN" sz="2400" i="1" smtClean="0">
                              <a:latin typeface="Cambria Math" panose="02040503050406030204" pitchFamily="18" charset="0"/>
                              <a:ea typeface="Cambria Math" panose="02040503050406030204" pitchFamily="18" charset="0"/>
                            </a:rPr>
                          </m:ctrlPr>
                        </m:sSubPr>
                        <m:e>
                          <m:bar>
                            <m:barPr>
                              <m:pos m:val="top"/>
                              <m:ctrlPr>
                                <a:rPr lang="en-US" altLang="zh-CN" sz="2400" i="1" smtClean="0">
                                  <a:latin typeface="Cambria Math" panose="02040503050406030204" pitchFamily="18" charset="0"/>
                                  <a:ea typeface="Cambria Math" panose="02040503050406030204" pitchFamily="18" charset="0"/>
                                </a:rPr>
                              </m:ctrlPr>
                            </m:barPr>
                            <m:e>
                              <m:r>
                                <a:rPr lang="zh-CN" altLang="en-US" sz="2400" i="1" smtClean="0">
                                  <a:latin typeface="Cambria Math" panose="02040503050406030204" pitchFamily="18" charset="0"/>
                                  <a:ea typeface="Cambria Math" panose="02040503050406030204" pitchFamily="18" charset="0"/>
                                </a:rPr>
                                <m:t>𝜶</m:t>
                              </m:r>
                            </m:e>
                          </m:bar>
                        </m:e>
                        <m:sub>
                          <m:r>
                            <a:rPr lang="en-US" altLang="zh-CN" sz="2400" b="1" i="1" smtClean="0">
                              <a:latin typeface="Cambria Math" panose="02040503050406030204" pitchFamily="18" charset="0"/>
                              <a:ea typeface="Cambria Math" panose="02040503050406030204" pitchFamily="18" charset="0"/>
                            </a:rPr>
                            <m:t>𝒊</m:t>
                          </m:r>
                        </m:sub>
                      </m:sSub>
                      <m:sSub>
                        <m:sSubPr>
                          <m:ctrlPr>
                            <a:rPr lang="en-US" altLang="zh-CN" sz="2400" i="1" smtClean="0">
                              <a:latin typeface="Cambria Math" panose="02040503050406030204" pitchFamily="18" charset="0"/>
                              <a:ea typeface="Cambria Math" panose="02040503050406030204" pitchFamily="18" charset="0"/>
                            </a:rPr>
                          </m:ctrlPr>
                        </m:sSubPr>
                        <m:e>
                          <m:r>
                            <a:rPr lang="en-US" altLang="zh-CN" sz="2400" b="1" i="1" smtClean="0">
                              <a:latin typeface="Cambria Math" panose="02040503050406030204" pitchFamily="18" charset="0"/>
                              <a:ea typeface="Cambria Math" panose="02040503050406030204" pitchFamily="18" charset="0"/>
                            </a:rPr>
                            <m:t>𝒑</m:t>
                          </m:r>
                        </m:e>
                        <m:sub>
                          <m:r>
                            <a:rPr lang="en-US" altLang="zh-CN" sz="2400" b="1" i="1" smtClean="0">
                              <a:latin typeface="Cambria Math" panose="02040503050406030204" pitchFamily="18" charset="0"/>
                              <a:ea typeface="Cambria Math" panose="02040503050406030204" pitchFamily="18" charset="0"/>
                            </a:rPr>
                            <m:t>𝟎</m:t>
                          </m:r>
                        </m:sub>
                      </m:sSub>
                    </m:oMath>
                  </m:oMathPara>
                </a14:m>
                <a:endParaRPr lang="zh-CN" altLang="en-US" sz="2400" dirty="0"/>
              </a:p>
            </p:txBody>
          </p:sp>
        </mc:Choice>
        <mc:Fallback>
          <p:sp>
            <p:nvSpPr>
              <p:cNvPr id="5" name="矩形 4"/>
              <p:cNvSpPr>
                <a:spLocks noRot="1" noChangeAspect="1" noMove="1" noResize="1" noEditPoints="1" noAdjustHandles="1" noChangeArrowheads="1" noChangeShapeType="1" noTextEdit="1"/>
              </p:cNvSpPr>
              <p:nvPr/>
            </p:nvSpPr>
            <p:spPr>
              <a:xfrm>
                <a:off x="7092280" y="3532134"/>
                <a:ext cx="1600951" cy="461665"/>
              </a:xfrm>
              <a:prstGeom prst="rect">
                <a:avLst/>
              </a:prstGeom>
              <a:blipFill rotWithShape="1">
                <a:blip r:embed="rId10"/>
                <a:stretch>
                  <a:fillRect l="-37" t="-57" r="5" b="6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0" name="矩形 19"/>
              <p:cNvSpPr/>
              <p:nvPr/>
            </p:nvSpPr>
            <p:spPr>
              <a:xfrm>
                <a:off x="6869462" y="4073456"/>
                <a:ext cx="2197268" cy="4616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bar>
                            <m:barPr>
                              <m:pos m:val="top"/>
                              <m:ctrlPr>
                                <a:rPr lang="en-US" altLang="zh-CN" sz="2400" i="1" smtClean="0">
                                  <a:latin typeface="Cambria Math" panose="02040503050406030204" pitchFamily="18" charset="0"/>
                                </a:rPr>
                              </m:ctrlPr>
                            </m:barPr>
                            <m:e>
                              <m:r>
                                <a:rPr lang="zh-CN" altLang="en-US" sz="2400" i="1" smtClean="0">
                                  <a:latin typeface="Cambria Math" panose="02040503050406030204" pitchFamily="18" charset="0"/>
                                </a:rPr>
                                <m:t>𝝈</m:t>
                              </m:r>
                            </m:e>
                          </m:bar>
                        </m:e>
                        <m:sub>
                          <m:r>
                            <a:rPr lang="en-US" altLang="zh-CN" sz="2400" b="1" i="1" smtClean="0">
                              <a:latin typeface="Cambria Math" panose="02040503050406030204" pitchFamily="18" charset="0"/>
                            </a:rPr>
                            <m:t>𝒊</m:t>
                          </m:r>
                          <m:r>
                            <a:rPr lang="en-US" altLang="zh-CN" sz="2400" b="1" i="1" smtClean="0">
                              <a:latin typeface="Cambria Math" panose="02040503050406030204" pitchFamily="18" charset="0"/>
                            </a:rPr>
                            <m:t>−</m:t>
                          </m:r>
                          <m:r>
                            <a:rPr lang="en-US" altLang="zh-CN" sz="2400" b="1" i="1" smtClean="0">
                              <a:latin typeface="Cambria Math" panose="02040503050406030204" pitchFamily="18" charset="0"/>
                            </a:rPr>
                            <m:t>𝟏</m:t>
                          </m:r>
                        </m:sub>
                      </m:sSub>
                      <m:r>
                        <a:rPr lang="en-US" altLang="zh-CN" sz="2400" i="1" smtClean="0">
                          <a:latin typeface="Cambria Math" panose="02040503050406030204" pitchFamily="18" charset="0"/>
                          <a:ea typeface="Cambria Math" panose="02040503050406030204" pitchFamily="18" charset="0"/>
                        </a:rPr>
                        <m:t>=</m:t>
                      </m:r>
                      <m:sSub>
                        <m:sSubPr>
                          <m:ctrlPr>
                            <a:rPr lang="en-US" altLang="zh-CN" sz="2400" i="1" smtClean="0">
                              <a:latin typeface="Cambria Math" panose="02040503050406030204" pitchFamily="18" charset="0"/>
                              <a:ea typeface="Cambria Math" panose="02040503050406030204" pitchFamily="18" charset="0"/>
                            </a:rPr>
                          </m:ctrlPr>
                        </m:sSubPr>
                        <m:e>
                          <m:bar>
                            <m:barPr>
                              <m:pos m:val="top"/>
                              <m:ctrlPr>
                                <a:rPr lang="en-US" altLang="zh-CN" sz="2400" i="1" smtClean="0">
                                  <a:latin typeface="Cambria Math" panose="02040503050406030204" pitchFamily="18" charset="0"/>
                                  <a:ea typeface="Cambria Math" panose="02040503050406030204" pitchFamily="18" charset="0"/>
                                </a:rPr>
                              </m:ctrlPr>
                            </m:barPr>
                            <m:e>
                              <m:r>
                                <a:rPr lang="zh-CN" altLang="en-US" sz="2400" i="1" smtClean="0">
                                  <a:latin typeface="Cambria Math" panose="02040503050406030204" pitchFamily="18" charset="0"/>
                                  <a:ea typeface="Cambria Math" panose="02040503050406030204" pitchFamily="18" charset="0"/>
                                </a:rPr>
                                <m:t>𝜶</m:t>
                              </m:r>
                            </m:e>
                          </m:bar>
                        </m:e>
                        <m:sub>
                          <m:r>
                            <a:rPr lang="en-US" altLang="zh-CN" sz="2400" b="1" i="1" smtClean="0">
                              <a:latin typeface="Cambria Math" panose="02040503050406030204" pitchFamily="18" charset="0"/>
                              <a:ea typeface="Cambria Math" panose="02040503050406030204" pitchFamily="18" charset="0"/>
                            </a:rPr>
                            <m:t>𝒊</m:t>
                          </m:r>
                          <m:r>
                            <a:rPr lang="en-US" altLang="zh-CN" sz="2400" b="1" i="1" smtClean="0">
                              <a:latin typeface="Cambria Math" panose="02040503050406030204" pitchFamily="18" charset="0"/>
                              <a:ea typeface="Cambria Math" panose="02040503050406030204" pitchFamily="18" charset="0"/>
                            </a:rPr>
                            <m:t>−</m:t>
                          </m:r>
                          <m:r>
                            <a:rPr lang="en-US" altLang="zh-CN" sz="2400" b="1" i="1" smtClean="0">
                              <a:latin typeface="Cambria Math" panose="02040503050406030204" pitchFamily="18" charset="0"/>
                              <a:ea typeface="Cambria Math" panose="02040503050406030204" pitchFamily="18" charset="0"/>
                            </a:rPr>
                            <m:t>𝟏</m:t>
                          </m:r>
                        </m:sub>
                      </m:sSub>
                      <m:sSub>
                        <m:sSubPr>
                          <m:ctrlPr>
                            <a:rPr lang="en-US" altLang="zh-CN" sz="2400" i="1" smtClean="0">
                              <a:latin typeface="Cambria Math" panose="02040503050406030204" pitchFamily="18" charset="0"/>
                              <a:ea typeface="Cambria Math" panose="02040503050406030204" pitchFamily="18" charset="0"/>
                            </a:rPr>
                          </m:ctrlPr>
                        </m:sSubPr>
                        <m:e>
                          <m:r>
                            <a:rPr lang="en-US" altLang="zh-CN" sz="2400" b="1" i="1" smtClean="0">
                              <a:latin typeface="Cambria Math" panose="02040503050406030204" pitchFamily="18" charset="0"/>
                              <a:ea typeface="Cambria Math" panose="02040503050406030204" pitchFamily="18" charset="0"/>
                            </a:rPr>
                            <m:t>𝒑</m:t>
                          </m:r>
                        </m:e>
                        <m:sub>
                          <m:r>
                            <a:rPr lang="en-US" altLang="zh-CN" sz="2400" b="1" i="1" smtClean="0">
                              <a:latin typeface="Cambria Math" panose="02040503050406030204" pitchFamily="18" charset="0"/>
                              <a:ea typeface="Cambria Math" panose="02040503050406030204" pitchFamily="18" charset="0"/>
                            </a:rPr>
                            <m:t>𝟎</m:t>
                          </m:r>
                        </m:sub>
                      </m:sSub>
                    </m:oMath>
                  </m:oMathPara>
                </a14:m>
                <a:endParaRPr lang="zh-CN" altLang="en-US" sz="2400" dirty="0"/>
              </a:p>
            </p:txBody>
          </p:sp>
        </mc:Choice>
        <mc:Fallback>
          <p:sp>
            <p:nvSpPr>
              <p:cNvPr id="20" name="矩形 19"/>
              <p:cNvSpPr>
                <a:spLocks noRot="1" noChangeAspect="1" noMove="1" noResize="1" noEditPoints="1" noAdjustHandles="1" noChangeArrowheads="1" noChangeShapeType="1" noTextEdit="1"/>
              </p:cNvSpPr>
              <p:nvPr/>
            </p:nvSpPr>
            <p:spPr>
              <a:xfrm>
                <a:off x="6869462" y="4073456"/>
                <a:ext cx="2197268" cy="461665"/>
              </a:xfrm>
              <a:prstGeom prst="rect">
                <a:avLst/>
              </a:prstGeom>
              <a:blipFill rotWithShape="1">
                <a:blip r:embed="rId11"/>
                <a:stretch>
                  <a:fillRect l="-1" t="-123" r="9" b="12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文本框 7"/>
              <p:cNvSpPr txBox="1"/>
              <p:nvPr/>
            </p:nvSpPr>
            <p:spPr>
              <a:xfrm>
                <a:off x="6103784" y="4941168"/>
                <a:ext cx="2589447" cy="923330"/>
              </a:xfrm>
              <a:prstGeom prst="rect">
                <a:avLst/>
              </a:prstGeom>
              <a:noFill/>
            </p:spPr>
            <p:txBody>
              <a:bodyPr wrap="square" rtlCol="0">
                <a:spAutoFit/>
              </a:bodyPr>
              <a:lstStyle/>
              <a:p>
                <a:r>
                  <a:rPr lang="en-US" altLang="zh-CN" dirty="0" smtClean="0"/>
                  <a:t>P.151-153</a:t>
                </a:r>
                <a:r>
                  <a:rPr lang="zh-CN" altLang="en-US" dirty="0" smtClean="0"/>
                  <a:t>表</a:t>
                </a:r>
                <a:r>
                  <a:rPr lang="en-US" altLang="zh-CN" dirty="0" smtClean="0"/>
                  <a:t>6-4</a:t>
                </a:r>
                <a:r>
                  <a:rPr lang="zh-CN" altLang="en-US" dirty="0" smtClean="0"/>
                  <a:t>和表</a:t>
                </a:r>
                <a:r>
                  <a:rPr lang="en-US" altLang="zh-CN" dirty="0" smtClean="0"/>
                  <a:t>6-5</a:t>
                </a:r>
                <a:r>
                  <a:rPr lang="zh-CN" altLang="en-US" dirty="0" smtClean="0"/>
                  <a:t>可查平均附加应力系数 </a:t>
                </a:r>
                <a14:m>
                  <m:oMath xmlns:m="http://schemas.openxmlformats.org/officeDocument/2006/math">
                    <m:bar>
                      <m:barPr>
                        <m:pos m:val="top"/>
                        <m:ctrlPr>
                          <a:rPr lang="en-US" altLang="zh-CN" i="1" smtClean="0">
                            <a:latin typeface="Cambria Math" panose="02040503050406030204" pitchFamily="18" charset="0"/>
                          </a:rPr>
                        </m:ctrlPr>
                      </m:barPr>
                      <m:e>
                        <m:r>
                          <a:rPr lang="zh-CN" altLang="en-US" i="1" smtClean="0">
                            <a:latin typeface="Cambria Math" panose="02040503050406030204" pitchFamily="18" charset="0"/>
                          </a:rPr>
                          <m:t>𝜶</m:t>
                        </m:r>
                      </m:e>
                    </m:bar>
                  </m:oMath>
                </a14:m>
                <a:endParaRPr lang="zh-CN" altLang="en-US" dirty="0"/>
              </a:p>
            </p:txBody>
          </p:sp>
        </mc:Choice>
        <mc:Fallback>
          <p:sp>
            <p:nvSpPr>
              <p:cNvPr id="8" name="文本框 7"/>
              <p:cNvSpPr txBox="1">
                <a:spLocks noRot="1" noChangeAspect="1" noMove="1" noResize="1" noEditPoints="1" noAdjustHandles="1" noChangeArrowheads="1" noChangeShapeType="1" noTextEdit="1"/>
              </p:cNvSpPr>
              <p:nvPr/>
            </p:nvSpPr>
            <p:spPr>
              <a:xfrm>
                <a:off x="6103784" y="4941168"/>
                <a:ext cx="2589447" cy="923330"/>
              </a:xfrm>
              <a:prstGeom prst="rect">
                <a:avLst/>
              </a:prstGeom>
              <a:blipFill rotWithShape="1">
                <a:blip r:embed="rId12"/>
                <a:stretch>
                  <a:fillRect l="-6" t="-25" r="3" b="-4372"/>
                </a:stretch>
              </a:blipFill>
            </p:spPr>
            <p:txBody>
              <a:bodyPr/>
              <a:lstStyle/>
              <a:p>
                <a:r>
                  <a:rPr lang="zh-CN" altLang="en-US">
                    <a:noFill/>
                  </a:rPr>
                  <a:t> </a:t>
                </a:r>
              </a:p>
            </p:txBody>
          </p:sp>
        </mc:Fallback>
      </mc:AlternateContent>
      <p:sp>
        <p:nvSpPr>
          <p:cNvPr id="24" name="Rectangle 5"/>
          <p:cNvSpPr>
            <a:spLocks noChangeArrowheads="1"/>
          </p:cNvSpPr>
          <p:nvPr/>
        </p:nvSpPr>
        <p:spPr bwMode="auto">
          <a:xfrm>
            <a:off x="-18854" y="-21483"/>
            <a:ext cx="3594101"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FF3300"/>
                </a:solidFill>
                <a:latin typeface="Times New Roman" panose="02020603050405020304" pitchFamily="18" charset="0"/>
                <a:ea typeface="+mj-ea"/>
                <a:cs typeface="Times New Roman" panose="02020603050405020304" pitchFamily="18" charset="0"/>
              </a:rPr>
              <a:t>§4</a:t>
            </a:r>
            <a:r>
              <a:rPr lang="en-US" altLang="zh-CN" sz="2800" dirty="0" smtClean="0">
                <a:solidFill>
                  <a:srgbClr val="FF3300"/>
                </a:solidFill>
                <a:latin typeface="Times New Roman" panose="02020603050405020304" pitchFamily="18" charset="0"/>
                <a:ea typeface="+mj-ea"/>
                <a:cs typeface="Times New Roman" panose="02020603050405020304" pitchFamily="18" charset="0"/>
              </a:rPr>
              <a:t>.3 </a:t>
            </a:r>
            <a:r>
              <a:rPr lang="zh-CN" altLang="en-US" sz="2800" dirty="0" smtClean="0">
                <a:solidFill>
                  <a:srgbClr val="FF3300"/>
                </a:solidFill>
                <a:latin typeface="Times New Roman" panose="02020603050405020304" pitchFamily="18" charset="0"/>
                <a:ea typeface="+mj-ea"/>
                <a:cs typeface="Times New Roman" panose="02020603050405020304" pitchFamily="18" charset="0"/>
              </a:rPr>
              <a:t>基础最终沉降量</a:t>
            </a:r>
            <a:endParaRPr lang="zh-CN" altLang="en-US" sz="28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43775" y="524110"/>
            <a:ext cx="3582094" cy="623073"/>
          </a:xfrm>
        </p:spPr>
        <p:txBody>
          <a:bodyPr/>
          <a:lstStyle/>
          <a:p>
            <a:pPr eaLnBrk="1" hangingPunct="1">
              <a:defRPr/>
            </a:pPr>
            <a:r>
              <a:rPr lang="zh-CN" altLang="zh-CN" b="0" dirty="0" smtClean="0">
                <a:solidFill>
                  <a:srgbClr val="FFFF00"/>
                </a:solidFill>
                <a:ea typeface="楷体_GB2312" pitchFamily="1" charset="-122"/>
              </a:rPr>
              <a:t> </a:t>
            </a:r>
            <a:r>
              <a:rPr lang="zh-CN" altLang="zh-CN" sz="2800" b="1" dirty="0" smtClean="0">
                <a:solidFill>
                  <a:srgbClr val="FF3300"/>
                </a:solidFill>
                <a:latin typeface="Times New Roman" panose="02020603050405020304" pitchFamily="18" charset="0"/>
                <a:ea typeface="+mn-ea"/>
                <a:cs typeface="Times New Roman" panose="02020603050405020304" pitchFamily="18" charset="0"/>
              </a:rPr>
              <a:t>☞</a:t>
            </a:r>
            <a:r>
              <a:rPr lang="zh-CN" altLang="en-US" sz="2800" b="1" dirty="0" smtClean="0">
                <a:latin typeface="Times New Roman" panose="02020603050405020304" pitchFamily="18" charset="0"/>
                <a:ea typeface="+mn-ea"/>
                <a:cs typeface="Times New Roman" panose="02020603050405020304" pitchFamily="18" charset="0"/>
              </a:rPr>
              <a:t>地基沉降计算深度</a:t>
            </a:r>
            <a:endParaRPr lang="zh-CN" altLang="en-US" sz="2800" b="1" dirty="0" smtClean="0">
              <a:latin typeface="Times New Roman" panose="02020603050405020304" pitchFamily="18" charset="0"/>
              <a:ea typeface="+mn-ea"/>
              <a:cs typeface="Times New Roman" panose="02020603050405020304" pitchFamily="18" charset="0"/>
            </a:endParaRPr>
          </a:p>
        </p:txBody>
      </p:sp>
      <p:sp>
        <p:nvSpPr>
          <p:cNvPr id="58371" name="Rectangle 3"/>
          <p:cNvSpPr>
            <a:spLocks noGrp="1" noChangeArrowheads="1"/>
          </p:cNvSpPr>
          <p:nvPr>
            <p:ph idx="1"/>
          </p:nvPr>
        </p:nvSpPr>
        <p:spPr>
          <a:xfrm>
            <a:off x="675591" y="1288470"/>
            <a:ext cx="7772400" cy="4114800"/>
          </a:xfrm>
        </p:spPr>
        <p:txBody>
          <a:bodyPr/>
          <a:lstStyle/>
          <a:p>
            <a:pPr marL="0" indent="0" algn="just" eaLnBrk="1" hangingPunct="1">
              <a:lnSpc>
                <a:spcPct val="150000"/>
              </a:lnSpc>
              <a:buNone/>
              <a:defRPr/>
            </a:pPr>
            <a:r>
              <a:rPr lang="zh-CN" altLang="en-US" sz="2400" b="1" dirty="0" smtClean="0">
                <a:latin typeface="Times New Roman" panose="02020603050405020304" pitchFamily="18" charset="0"/>
                <a:cs typeface="Times New Roman" panose="02020603050405020304" pitchFamily="18" charset="0"/>
              </a:rPr>
              <a:t>（1）当无相邻荷载影响，基础宽度在1-50</a:t>
            </a:r>
            <a:r>
              <a:rPr lang="en-US" altLang="zh-CN" sz="2400" b="1" dirty="0" smtClean="0">
                <a:latin typeface="Times New Roman" panose="02020603050405020304" pitchFamily="18" charset="0"/>
                <a:cs typeface="Times New Roman" panose="02020603050405020304" pitchFamily="18" charset="0"/>
              </a:rPr>
              <a:t>m</a:t>
            </a:r>
            <a:r>
              <a:rPr lang="zh-CN" altLang="en-US" sz="2400" b="1" dirty="0" smtClean="0">
                <a:latin typeface="Times New Roman" panose="02020603050405020304" pitchFamily="18" charset="0"/>
                <a:cs typeface="Times New Roman" panose="02020603050405020304" pitchFamily="18" charset="0"/>
              </a:rPr>
              <a:t>范围内时，基础中点的地基沉降计算深度，也可按下式简化计算：                                              </a:t>
            </a:r>
            <a:endParaRPr lang="zh-CN" altLang="en-US" sz="2400" b="1" dirty="0" smtClean="0">
              <a:latin typeface="Times New Roman" panose="02020603050405020304" pitchFamily="18" charset="0"/>
              <a:cs typeface="Times New Roman" panose="02020603050405020304" pitchFamily="18" charset="0"/>
            </a:endParaRPr>
          </a:p>
          <a:p>
            <a:pPr marL="0" indent="0" algn="just" eaLnBrk="1" hangingPunct="1">
              <a:lnSpc>
                <a:spcPct val="150000"/>
              </a:lnSpc>
              <a:buNone/>
              <a:defRPr/>
            </a:pPr>
            <a:r>
              <a:rPr lang="zh-CN" altLang="en-US" sz="2000" b="1" dirty="0" smtClean="0">
                <a:latin typeface="Times New Roman" panose="02020603050405020304" pitchFamily="18" charset="0"/>
                <a:cs typeface="Times New Roman" panose="02020603050405020304" pitchFamily="18" charset="0"/>
              </a:rPr>
              <a:t>                                               式中: </a:t>
            </a:r>
            <a:r>
              <a:rPr lang="en-US" altLang="zh-CN" sz="2000" b="1" dirty="0" smtClean="0">
                <a:latin typeface="Times New Roman" panose="02020603050405020304" pitchFamily="18" charset="0"/>
                <a:cs typeface="Times New Roman" panose="02020603050405020304" pitchFamily="18" charset="0"/>
              </a:rPr>
              <a:t>b—</a:t>
            </a:r>
            <a:r>
              <a:rPr lang="zh-CN" altLang="en-US" sz="2000" b="1" dirty="0" smtClean="0">
                <a:latin typeface="Times New Roman" panose="02020603050405020304" pitchFamily="18" charset="0"/>
                <a:cs typeface="Times New Roman" panose="02020603050405020304" pitchFamily="18" charset="0"/>
              </a:rPr>
              <a:t>基础宽度，为的自然对数值。</a:t>
            </a:r>
            <a:endParaRPr lang="zh-CN" altLang="en-US" sz="2000" b="1" dirty="0" smtClean="0">
              <a:latin typeface="Times New Roman" panose="02020603050405020304" pitchFamily="18" charset="0"/>
              <a:cs typeface="Times New Roman" panose="02020603050405020304" pitchFamily="18" charset="0"/>
            </a:endParaRPr>
          </a:p>
          <a:p>
            <a:pPr marL="0" indent="0" algn="just" eaLnBrk="1" hangingPunct="1">
              <a:lnSpc>
                <a:spcPct val="150000"/>
              </a:lnSpc>
              <a:buNone/>
              <a:defRPr/>
            </a:pPr>
            <a:r>
              <a:rPr lang="zh-CN" altLang="en-US" sz="2400" b="1" dirty="0" smtClean="0">
                <a:latin typeface="Times New Roman" panose="02020603050405020304" pitchFamily="18" charset="0"/>
                <a:cs typeface="Times New Roman" panose="02020603050405020304" pitchFamily="18" charset="0"/>
              </a:rPr>
              <a:t>（2）有相邻荷载的影响，计算沉降量应满足下式要求</a:t>
            </a:r>
            <a:endParaRPr lang="zh-CN" altLang="en-US" sz="2400" b="1" dirty="0" smtClean="0">
              <a:latin typeface="Times New Roman" panose="02020603050405020304" pitchFamily="18" charset="0"/>
              <a:cs typeface="Times New Roman" panose="02020603050405020304" pitchFamily="18" charset="0"/>
            </a:endParaRPr>
          </a:p>
          <a:p>
            <a:pPr marL="0" indent="0" eaLnBrk="1" hangingPunct="1">
              <a:lnSpc>
                <a:spcPct val="150000"/>
              </a:lnSpc>
              <a:buNone/>
              <a:defRPr/>
            </a:pPr>
            <a:endParaRPr lang="zh-CN" altLang="en-US" sz="2400" b="1" dirty="0" smtClean="0">
              <a:latin typeface="Times New Roman" panose="02020603050405020304" pitchFamily="18" charset="0"/>
              <a:cs typeface="Times New Roman" panose="02020603050405020304" pitchFamily="18" charset="0"/>
            </a:endParaRPr>
          </a:p>
        </p:txBody>
      </p:sp>
      <p:sp>
        <p:nvSpPr>
          <p:cNvPr id="70660" name="Rectangle 4"/>
          <p:cNvSpPr>
            <a:spLocks noChangeArrowheads="1"/>
          </p:cNvSpPr>
          <p:nvPr/>
        </p:nvSpPr>
        <p:spPr bwMode="auto">
          <a:xfrm>
            <a:off x="3962400" y="4114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 typeface="Arial" panose="020B0604020202020204" pitchFamily="34" charset="0"/>
              <a:buNone/>
            </a:pPr>
            <a:endParaRPr lang="zh-CN" altLang="en-US" sz="1800">
              <a:latin typeface="Arial" panose="020B0604020202020204" pitchFamily="34" charset="0"/>
            </a:endParaRPr>
          </a:p>
        </p:txBody>
      </p:sp>
      <p:graphicFrame>
        <p:nvGraphicFramePr>
          <p:cNvPr id="70661" name="Object 5"/>
          <p:cNvGraphicFramePr>
            <a:graphicFrameLocks noChangeAspect="1"/>
          </p:cNvGraphicFramePr>
          <p:nvPr/>
        </p:nvGraphicFramePr>
        <p:xfrm>
          <a:off x="1103655" y="2532566"/>
          <a:ext cx="2336800" cy="392113"/>
        </p:xfrm>
        <a:graphic>
          <a:graphicData uri="http://schemas.openxmlformats.org/presentationml/2006/ole">
            <mc:AlternateContent xmlns:mc="http://schemas.openxmlformats.org/markup-compatibility/2006">
              <mc:Choice xmlns:v="urn:schemas-microsoft-com:vml" Requires="v">
                <p:oleObj spid="_x0000_s72779" name="" r:id="rId1" imgW="1196340" imgH="203835" progId="Equation.3">
                  <p:embed/>
                </p:oleObj>
              </mc:Choice>
              <mc:Fallback>
                <p:oleObj name="" r:id="rId1" imgW="1196340" imgH="203835" progId="Equation.3">
                  <p:embed/>
                  <p:pic>
                    <p:nvPicPr>
                      <p:cNvPr id="0" name="Objec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655" y="2532566"/>
                        <a:ext cx="2336800" cy="392113"/>
                      </a:xfrm>
                      <a:prstGeom prst="rect">
                        <a:avLst/>
                      </a:prstGeom>
                      <a:solidFill>
                        <a:srgbClr val="FFFF00"/>
                      </a:solidFill>
                      <a:ln w="9525">
                        <a:solidFill>
                          <a:schemeClr val="accent2"/>
                        </a:solidFill>
                        <a:miter lim="800000"/>
                        <a:headEnd/>
                        <a:tailEnd/>
                      </a:ln>
                    </p:spPr>
                  </p:pic>
                </p:oleObj>
              </mc:Fallback>
            </mc:AlternateContent>
          </a:graphicData>
        </a:graphic>
      </p:graphicFrame>
      <p:sp>
        <p:nvSpPr>
          <p:cNvPr id="70662" name="Rectangle 6"/>
          <p:cNvSpPr>
            <a:spLocks noChangeArrowheads="1"/>
          </p:cNvSpPr>
          <p:nvPr/>
        </p:nvSpPr>
        <p:spPr bwMode="auto">
          <a:xfrm>
            <a:off x="4033838"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 typeface="Arial" panose="020B0604020202020204" pitchFamily="34" charset="0"/>
              <a:buNone/>
            </a:pPr>
            <a:endParaRPr lang="zh-CN" altLang="en-US" sz="1800">
              <a:latin typeface="Arial" panose="020B0604020202020204" pitchFamily="34" charset="0"/>
            </a:endParaRPr>
          </a:p>
        </p:txBody>
      </p:sp>
      <p:graphicFrame>
        <p:nvGraphicFramePr>
          <p:cNvPr id="70663" name="Object 7"/>
          <p:cNvGraphicFramePr>
            <a:graphicFrameLocks noChangeAspect="1"/>
          </p:cNvGraphicFramePr>
          <p:nvPr/>
        </p:nvGraphicFramePr>
        <p:xfrm>
          <a:off x="2810910" y="3647265"/>
          <a:ext cx="2133600" cy="849313"/>
        </p:xfrm>
        <a:graphic>
          <a:graphicData uri="http://schemas.openxmlformats.org/presentationml/2006/ole">
            <mc:AlternateContent xmlns:mc="http://schemas.openxmlformats.org/markup-compatibility/2006">
              <mc:Choice xmlns:v="urn:schemas-microsoft-com:vml" Requires="v">
                <p:oleObj spid="_x0000_s72780" name="" r:id="rId3" imgW="1081405" imgH="432435" progId="Equation.3">
                  <p:embed/>
                </p:oleObj>
              </mc:Choice>
              <mc:Fallback>
                <p:oleObj name="" r:id="rId3" imgW="1081405" imgH="432435"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0910" y="3647265"/>
                        <a:ext cx="2133600" cy="849313"/>
                      </a:xfrm>
                      <a:prstGeom prst="rect">
                        <a:avLst/>
                      </a:prstGeom>
                      <a:solidFill>
                        <a:srgbClr val="FFFF00"/>
                      </a:solidFill>
                      <a:ln w="9525">
                        <a:solidFill>
                          <a:schemeClr val="accent2"/>
                        </a:solidFill>
                        <a:miter lim="800000"/>
                        <a:headEnd/>
                        <a:tailEnd/>
                      </a:ln>
                    </p:spPr>
                  </p:pic>
                </p:oleObj>
              </mc:Fallback>
            </mc:AlternateContent>
          </a:graphicData>
        </a:graphic>
      </p:graphicFrame>
      <p:graphicFrame>
        <p:nvGraphicFramePr>
          <p:cNvPr id="70664" name="Object 8"/>
          <p:cNvGraphicFramePr>
            <a:graphicFrameLocks noChangeAspect="1"/>
          </p:cNvGraphicFramePr>
          <p:nvPr/>
        </p:nvGraphicFramePr>
        <p:xfrm>
          <a:off x="0" y="3140075"/>
          <a:ext cx="114300" cy="161925"/>
        </p:xfrm>
        <a:graphic>
          <a:graphicData uri="http://schemas.openxmlformats.org/presentationml/2006/ole">
            <mc:AlternateContent xmlns:mc="http://schemas.openxmlformats.org/markup-compatibility/2006">
              <mc:Choice xmlns:v="urn:schemas-microsoft-com:vml" Requires="v">
                <p:oleObj spid="_x0000_s72781" name="" r:id="rId5" imgW="114935" imgH="166370" progId="Equation.3">
                  <p:embed/>
                </p:oleObj>
              </mc:Choice>
              <mc:Fallback>
                <p:oleObj name="" r:id="rId5" imgW="114935" imgH="16637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140075"/>
                        <a:ext cx="1143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44" name="Group 13"/>
          <p:cNvGraphicFramePr>
            <a:graphicFrameLocks noGrp="1"/>
          </p:cNvGraphicFramePr>
          <p:nvPr/>
        </p:nvGraphicFramePr>
        <p:xfrm>
          <a:off x="924828" y="4637301"/>
          <a:ext cx="7273925" cy="1531938"/>
        </p:xfrm>
        <a:graphic>
          <a:graphicData uri="http://schemas.openxmlformats.org/drawingml/2006/table">
            <a:tbl>
              <a:tblPr/>
              <a:tblGrid>
                <a:gridCol w="1492250"/>
                <a:gridCol w="1054100"/>
                <a:gridCol w="1584325"/>
                <a:gridCol w="1878012"/>
                <a:gridCol w="1265238"/>
              </a:tblGrid>
              <a:tr h="436563">
                <a:tc gridSpan="5">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1pPr>
                      <a:lvl2pPr>
                        <a:spcBef>
                          <a:spcPct val="20000"/>
                        </a:spcBef>
                        <a:buClr>
                          <a:schemeClr val="hlink"/>
                        </a:buClr>
                        <a:buSzPct val="65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3pPr>
                      <a:lvl4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20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计算厚度</a:t>
                      </a:r>
                      <a:r>
                        <a:rPr kumimoji="0" lang="el-GR"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Δ</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Z</a:t>
                      </a:r>
                      <a:r>
                        <a:rPr kumimoji="0" lang="zh-CN" altLang="en-US" sz="20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值                </a:t>
                      </a:r>
                      <a:endParaRPr kumimoji="0" lang="zh-CN" altLang="en-US"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cPr/>
                </a:tc>
                <a:tc hMerge="1">
                  <a:tcPr/>
                </a:tc>
                <a:tc hMerge="1">
                  <a:tcPr/>
                </a:tc>
                <a:tc hMerge="1">
                  <a:tcPr/>
                </a:tc>
              </a:tr>
              <a:tr h="546100">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1pPr>
                      <a:lvl2pPr>
                        <a:spcBef>
                          <a:spcPct val="20000"/>
                        </a:spcBef>
                        <a:buClr>
                          <a:schemeClr val="hlink"/>
                        </a:buClr>
                        <a:buSzPct val="65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3pPr>
                      <a:lvl4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en-US" altLang="zh-CN" sz="2000" b="1" i="1"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 </a:t>
                      </a:r>
                      <a:r>
                        <a:rPr kumimoji="0" lang="en-US" altLang="zh-CN" sz="20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t>
                      </a:r>
                      <a:endParaRPr kumimoji="0" lang="en-US" altLang="zh-CN"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1pPr>
                      <a:lvl2pPr>
                        <a:spcBef>
                          <a:spcPct val="20000"/>
                        </a:spcBef>
                        <a:buClr>
                          <a:schemeClr val="hlink"/>
                        </a:buClr>
                        <a:buSzPct val="65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3pPr>
                      <a:lvl4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20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0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a:t>
                      </a:r>
                      <a:endParaRPr kumimoji="0" lang="en-US" altLang="zh-CN"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1pPr>
                      <a:lvl2pPr>
                        <a:spcBef>
                          <a:spcPct val="20000"/>
                        </a:spcBef>
                        <a:buClr>
                          <a:schemeClr val="hlink"/>
                        </a:buClr>
                        <a:buSzPct val="65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3pPr>
                      <a:lvl4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en-US" altLang="zh-CN" sz="20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2&lt;</a:t>
                      </a:r>
                      <a:r>
                        <a:rPr kumimoji="0" lang="en-US" altLang="zh-CN" sz="2000" b="1" i="1"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a:t>
                      </a:r>
                      <a:r>
                        <a:rPr kumimoji="0" lang="en-US" altLang="zh-CN" sz="20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a:t>
                      </a:r>
                      <a:endPar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1pPr>
                      <a:lvl2pPr>
                        <a:spcBef>
                          <a:spcPct val="20000"/>
                        </a:spcBef>
                        <a:buClr>
                          <a:schemeClr val="hlink"/>
                        </a:buClr>
                        <a:buSzPct val="65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3pPr>
                      <a:lvl4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en-US" altLang="zh-CN" sz="20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4&lt;</a:t>
                      </a:r>
                      <a:r>
                        <a:rPr kumimoji="0" lang="en-US" altLang="zh-CN" sz="2000" b="1" i="1"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a:t>
                      </a:r>
                      <a:r>
                        <a:rPr kumimoji="0" lang="en-US" altLang="zh-CN" sz="20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≤8</a:t>
                      </a:r>
                      <a:endPar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1pPr>
                      <a:lvl2pPr>
                        <a:spcBef>
                          <a:spcPct val="20000"/>
                        </a:spcBef>
                        <a:buClr>
                          <a:schemeClr val="hlink"/>
                        </a:buClr>
                        <a:buSzPct val="65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3pPr>
                      <a:lvl4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en-US" altLang="zh-CN" sz="2000" b="1" i="1"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a:t>
                      </a:r>
                      <a:r>
                        <a:rPr kumimoji="0" lang="en-US" altLang="zh-CN" sz="20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&gt;8</a:t>
                      </a:r>
                      <a:endPar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549275">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1pPr>
                      <a:lvl2pPr>
                        <a:spcBef>
                          <a:spcPct val="20000"/>
                        </a:spcBef>
                        <a:buClr>
                          <a:schemeClr val="hlink"/>
                        </a:buClr>
                        <a:buSzPct val="65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3pPr>
                      <a:lvl4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el-GR" altLang="en-US" sz="20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Δ</a:t>
                      </a:r>
                      <a:r>
                        <a:rPr kumimoji="0" lang="zh-CN" altLang="en-US" sz="20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Z</a:t>
                      </a:r>
                      <a:r>
                        <a:rPr kumimoji="0" lang="zh-CN" altLang="en-US" sz="20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t>
                      </a:r>
                      <a:endParaRPr kumimoji="0" lang="zh-CN" altLang="en-US" sz="20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1pPr>
                      <a:lvl2pPr>
                        <a:spcBef>
                          <a:spcPct val="20000"/>
                        </a:spcBef>
                        <a:buClr>
                          <a:schemeClr val="hlink"/>
                        </a:buClr>
                        <a:buSzPct val="65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3pPr>
                      <a:lvl4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en-US" altLang="zh-CN" sz="20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0.3</a:t>
                      </a:r>
                      <a:endPar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1pPr>
                      <a:lvl2pPr>
                        <a:spcBef>
                          <a:spcPct val="20000"/>
                        </a:spcBef>
                        <a:buClr>
                          <a:schemeClr val="hlink"/>
                        </a:buClr>
                        <a:buSzPct val="65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3pPr>
                      <a:lvl4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en-US" altLang="zh-CN" sz="20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0.6</a:t>
                      </a:r>
                      <a:endPar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1pPr>
                      <a:lvl2pPr>
                        <a:spcBef>
                          <a:spcPct val="20000"/>
                        </a:spcBef>
                        <a:buClr>
                          <a:schemeClr val="hlink"/>
                        </a:buClr>
                        <a:buSzPct val="65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3pPr>
                      <a:lvl4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en-US" altLang="zh-CN" sz="20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0.8</a:t>
                      </a:r>
                      <a:endPar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1pPr>
                      <a:lvl2pPr>
                        <a:spcBef>
                          <a:spcPct val="20000"/>
                        </a:spcBef>
                        <a:buClr>
                          <a:schemeClr val="hlink"/>
                        </a:buClr>
                        <a:buSzPct val="65000"/>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3pPr>
                      <a:lvl4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en-US" altLang="zh-CN" sz="20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1.0</a:t>
                      </a:r>
                      <a:endParaRPr kumimoji="0" lang="en-US" altLang="zh-CN"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
        <p:nvSpPr>
          <p:cNvPr id="45" name="Rectangle 5"/>
          <p:cNvSpPr>
            <a:spLocks noChangeArrowheads="1"/>
          </p:cNvSpPr>
          <p:nvPr/>
        </p:nvSpPr>
        <p:spPr bwMode="auto">
          <a:xfrm>
            <a:off x="-18854" y="-21483"/>
            <a:ext cx="3594101"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FF3300"/>
                </a:solidFill>
                <a:latin typeface="Times New Roman" panose="02020603050405020304" pitchFamily="18" charset="0"/>
                <a:ea typeface="+mj-ea"/>
                <a:cs typeface="Times New Roman" panose="02020603050405020304" pitchFamily="18" charset="0"/>
              </a:rPr>
              <a:t>§4</a:t>
            </a:r>
            <a:r>
              <a:rPr lang="en-US" altLang="zh-CN" sz="2800" dirty="0" smtClean="0">
                <a:solidFill>
                  <a:srgbClr val="FF3300"/>
                </a:solidFill>
                <a:latin typeface="Times New Roman" panose="02020603050405020304" pitchFamily="18" charset="0"/>
                <a:ea typeface="+mj-ea"/>
                <a:cs typeface="Times New Roman" panose="02020603050405020304" pitchFamily="18" charset="0"/>
              </a:rPr>
              <a:t>.3 </a:t>
            </a:r>
            <a:r>
              <a:rPr lang="zh-CN" altLang="en-US" sz="2800" dirty="0" smtClean="0">
                <a:solidFill>
                  <a:srgbClr val="FF3300"/>
                </a:solidFill>
                <a:latin typeface="Times New Roman" panose="02020603050405020304" pitchFamily="18" charset="0"/>
                <a:ea typeface="+mj-ea"/>
                <a:cs typeface="Times New Roman" panose="02020603050405020304" pitchFamily="18" charset="0"/>
              </a:rPr>
              <a:t>基础最终沉降量</a:t>
            </a:r>
            <a:endParaRPr lang="zh-CN" altLang="en-US" sz="28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cover dir="rd"/>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灯片编号占位符 1"/>
          <p:cNvSpPr txBox="1">
            <a:spLocks noGrp="1" noChangeArrowheads="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fld id="{73D41606-0AF6-4C8C-8E0A-F9828395C6DF}" type="slidenum">
              <a:rPr lang="zh-CN" altLang="en-US" sz="1200">
                <a:latin typeface="Garamond" panose="02020404030301010803" pitchFamily="18" charset="0"/>
              </a:rPr>
            </a:fld>
            <a:endParaRPr lang="zh-CN" altLang="en-US" sz="1200">
              <a:latin typeface="Garamond" panose="02020404030301010803" pitchFamily="18" charset="0"/>
            </a:endParaRPr>
          </a:p>
        </p:txBody>
      </p:sp>
      <p:graphicFrame>
        <p:nvGraphicFramePr>
          <p:cNvPr id="60420" name="Group 4"/>
          <p:cNvGraphicFramePr>
            <a:graphicFrameLocks noGrp="1"/>
          </p:cNvGraphicFramePr>
          <p:nvPr/>
        </p:nvGraphicFramePr>
        <p:xfrm>
          <a:off x="272702" y="2123281"/>
          <a:ext cx="4946998" cy="1737520"/>
        </p:xfrm>
        <a:graphic>
          <a:graphicData uri="http://schemas.openxmlformats.org/drawingml/2006/table">
            <a:tbl>
              <a:tblPr/>
              <a:tblGrid>
                <a:gridCol w="1762222"/>
                <a:gridCol w="570268"/>
                <a:gridCol w="565594"/>
                <a:gridCol w="635709"/>
                <a:gridCol w="707382"/>
                <a:gridCol w="705823"/>
              </a:tblGrid>
              <a:tr h="467170">
                <a:tc rowSpan="2">
                  <a:txBody>
                    <a:bodyPr/>
                    <a:lstStyle/>
                    <a:p>
                      <a:pPr marL="0" marR="0" lvl="0" indent="0" algn="ctr" defTabSz="914400" rtl="0" eaLnBrk="1" fontAlgn="ctr" latinLnBrk="0" hangingPunct="1">
                        <a:lnSpc>
                          <a:spcPct val="100000"/>
                        </a:lnSpc>
                        <a:spcBef>
                          <a:spcPct val="20000"/>
                        </a:spcBef>
                        <a:spcAft>
                          <a:spcPct val="0"/>
                        </a:spcAft>
                        <a:buClr>
                          <a:srgbClr val="A50021"/>
                        </a:buClr>
                        <a:buSzPct val="75000"/>
                        <a:buFont typeface="Wingdings" panose="05000000000000000000" pitchFamily="2" charset="2"/>
                        <a:buNone/>
                      </a:pPr>
                      <a:r>
                        <a:rPr kumimoji="0" lang="zh-CN" sz="2000" b="1" i="0" u="none" strike="noStrike" cap="none" normalizeH="0" baseline="0" dirty="0" smtClean="0">
                          <a:ln>
                            <a:noFill/>
                          </a:ln>
                          <a:solidFill>
                            <a:srgbClr val="800000"/>
                          </a:solidFill>
                          <a:effectLst/>
                          <a:latin typeface="+mn-ea"/>
                          <a:ea typeface="+mn-ea"/>
                        </a:rPr>
                        <a:t>基底附加应力</a:t>
                      </a:r>
                      <a:endParaRPr kumimoji="0" lang="zh-CN" sz="2000" b="1" i="0" u="none" strike="noStrike" cap="none" normalizeH="0" baseline="0" dirty="0" smtClean="0">
                        <a:ln>
                          <a:noFill/>
                        </a:ln>
                        <a:solidFill>
                          <a:srgbClr val="800000"/>
                        </a:solidFill>
                        <a:effectLst/>
                        <a:latin typeface="+mn-ea"/>
                        <a:ea typeface="+mn-ea"/>
                      </a:endParaRPr>
                    </a:p>
                  </a:txBody>
                  <a:tcPr marL="90000" marR="90000" marT="2880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endParaRPr kumimoji="0" lang="en-US" sz="2000" b="1" i="0" u="none" strike="noStrike" cap="none" normalizeH="0" baseline="-2500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c hMerge="1">
                  <a:tcPr/>
                </a:tc>
                <a:tc hMerge="1">
                  <a:tcPr/>
                </a:tc>
              </a:tr>
              <a:tr h="424432">
                <a:tc vMerge="1">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0" lang="en-US" sz="2000" b="1" i="0" u="none" strike="noStrike" cap="none" normalizeH="0" baseline="0" smtClean="0">
                          <a:ln>
                            <a:noFill/>
                          </a:ln>
                          <a:solidFill>
                            <a:srgbClr val="339966"/>
                          </a:solidFill>
                          <a:effectLst/>
                          <a:latin typeface="Times New Roman" panose="02020603050405020304" pitchFamily="18" charset="0"/>
                          <a:ea typeface="宋体" panose="02010600030101010101" pitchFamily="2" charset="-122"/>
                        </a:rPr>
                        <a:t>2.5</a:t>
                      </a:r>
                      <a:endParaRPr kumimoji="0" lang="en-US" sz="2000" b="1" i="0" u="none" strike="noStrike" cap="none" normalizeH="0" baseline="0" smtClean="0">
                        <a:ln>
                          <a:noFill/>
                        </a:ln>
                        <a:solidFill>
                          <a:srgbClr val="339966"/>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0" lang="en-US" sz="2000" b="1" i="0" u="none" strike="noStrike" cap="none" normalizeH="0" baseline="0" smtClean="0">
                          <a:ln>
                            <a:noFill/>
                          </a:ln>
                          <a:solidFill>
                            <a:srgbClr val="339966"/>
                          </a:solidFill>
                          <a:effectLst/>
                          <a:latin typeface="Times New Roman" panose="02020603050405020304" pitchFamily="18" charset="0"/>
                          <a:ea typeface="宋体" panose="02010600030101010101" pitchFamily="2" charset="-122"/>
                        </a:rPr>
                        <a:t>4.0</a:t>
                      </a:r>
                      <a:endParaRPr kumimoji="0" lang="en-US" sz="2000" b="1" i="0" u="none" strike="noStrike" cap="none" normalizeH="0" baseline="0" smtClean="0">
                        <a:ln>
                          <a:noFill/>
                        </a:ln>
                        <a:solidFill>
                          <a:srgbClr val="339966"/>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0" lang="en-US" sz="2000" b="1" i="0" u="none" strike="noStrike" cap="none" normalizeH="0" baseline="0" smtClean="0">
                          <a:ln>
                            <a:noFill/>
                          </a:ln>
                          <a:solidFill>
                            <a:srgbClr val="339966"/>
                          </a:solidFill>
                          <a:effectLst/>
                          <a:latin typeface="Times New Roman" panose="02020603050405020304" pitchFamily="18" charset="0"/>
                          <a:ea typeface="宋体" panose="02010600030101010101" pitchFamily="2" charset="-122"/>
                        </a:rPr>
                        <a:t>7.0</a:t>
                      </a:r>
                      <a:endParaRPr kumimoji="0" lang="en-US" sz="2000" b="1" i="0" u="none" strike="noStrike" cap="none" normalizeH="0" baseline="0" smtClean="0">
                        <a:ln>
                          <a:noFill/>
                        </a:ln>
                        <a:solidFill>
                          <a:srgbClr val="339966"/>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0" lang="en-US" sz="2000" b="1" i="0" u="none" strike="noStrike" cap="none" normalizeH="0" baseline="0" smtClean="0">
                          <a:ln>
                            <a:noFill/>
                          </a:ln>
                          <a:solidFill>
                            <a:srgbClr val="339966"/>
                          </a:solidFill>
                          <a:effectLst/>
                          <a:latin typeface="Times New Roman" panose="02020603050405020304" pitchFamily="18" charset="0"/>
                          <a:ea typeface="宋体" panose="02010600030101010101" pitchFamily="2" charset="-122"/>
                        </a:rPr>
                        <a:t>15.0</a:t>
                      </a:r>
                      <a:endParaRPr kumimoji="0" lang="zh-CN" altLang="en-US" sz="2000" b="1" i="0" u="none" strike="noStrike" cap="none" normalizeH="0" baseline="0" smtClean="0">
                        <a:ln>
                          <a:noFill/>
                        </a:ln>
                        <a:solidFill>
                          <a:srgbClr val="339966"/>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0" lang="en-US" sz="2000" b="1" i="0" u="none" strike="noStrike" cap="none" normalizeH="0" baseline="0" smtClean="0">
                          <a:ln>
                            <a:noFill/>
                          </a:ln>
                          <a:solidFill>
                            <a:srgbClr val="339966"/>
                          </a:solidFill>
                          <a:effectLst/>
                          <a:latin typeface="Times New Roman" panose="02020603050405020304" pitchFamily="18" charset="0"/>
                          <a:ea typeface="宋体" panose="02010600030101010101" pitchFamily="2" charset="-122"/>
                        </a:rPr>
                        <a:t>20.0</a:t>
                      </a:r>
                      <a:endParaRPr kumimoji="0" lang="en-US" sz="2000" b="1" i="0" u="none" strike="noStrike" cap="none" normalizeH="0" baseline="0" smtClean="0">
                        <a:ln>
                          <a:noFill/>
                        </a:ln>
                        <a:solidFill>
                          <a:srgbClr val="339966"/>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959">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0" lang="en-US" sz="2000" b="1" i="0" u="none" strike="noStrike" cap="none" normalizeH="0" baseline="0" smtClean="0">
                          <a:ln>
                            <a:noFill/>
                          </a:ln>
                          <a:solidFill>
                            <a:srgbClr val="800000"/>
                          </a:solidFill>
                          <a:effectLst/>
                          <a:latin typeface="Times New Roman" panose="02020603050405020304" pitchFamily="18" charset="0"/>
                          <a:ea typeface="宋体" panose="02010600030101010101" pitchFamily="2" charset="-122"/>
                        </a:rPr>
                        <a:t>      p</a:t>
                      </a:r>
                      <a:r>
                        <a:rPr kumimoji="0" lang="en-US" sz="2000" b="1" i="0" u="none" strike="noStrike" cap="none" normalizeH="0" baseline="-25000" smtClean="0">
                          <a:ln>
                            <a:noFill/>
                          </a:ln>
                          <a:solidFill>
                            <a:srgbClr val="800000"/>
                          </a:solidFill>
                          <a:effectLst/>
                          <a:latin typeface="Times New Roman" panose="02020603050405020304" pitchFamily="18" charset="0"/>
                          <a:ea typeface="宋体" panose="02010600030101010101" pitchFamily="2" charset="-122"/>
                        </a:rPr>
                        <a:t>0</a:t>
                      </a:r>
                      <a:r>
                        <a:rPr kumimoji="0" lang="en-US" sz="2000" b="1" i="0" u="none" strike="noStrike" cap="none" normalizeH="0" baseline="0" smtClean="0">
                          <a:ln>
                            <a:noFill/>
                          </a:ln>
                          <a:solidFill>
                            <a:srgbClr val="800000"/>
                          </a:solidFill>
                          <a:effectLst/>
                          <a:latin typeface="Times New Roman" panose="02020603050405020304" pitchFamily="18" charset="0"/>
                          <a:ea typeface="宋体" panose="02010600030101010101" pitchFamily="2" charset="-122"/>
                          <a:sym typeface="Symbol" panose="05050102010706020507" pitchFamily="18" charset="2"/>
                        </a:rPr>
                        <a:t>f</a:t>
                      </a:r>
                      <a:r>
                        <a:rPr kumimoji="0" lang="en-US" sz="2000" b="1" i="0" u="none" strike="noStrike" cap="none" normalizeH="0" baseline="-25000" smtClean="0">
                          <a:ln>
                            <a:noFill/>
                          </a:ln>
                          <a:solidFill>
                            <a:srgbClr val="800000"/>
                          </a:solidFill>
                          <a:effectLst/>
                          <a:latin typeface="Times New Roman" panose="02020603050405020304" pitchFamily="18" charset="0"/>
                          <a:ea typeface="宋体" panose="02010600030101010101" pitchFamily="2" charset="-122"/>
                          <a:sym typeface="Symbol" panose="05050102010706020507" pitchFamily="18" charset="2"/>
                        </a:rPr>
                        <a:t>k</a:t>
                      </a:r>
                      <a:endParaRPr kumimoji="0" lang="en-US" sz="2000" b="1" i="0" u="none" strike="noStrike" cap="none" normalizeH="0" baseline="-25000" smtClean="0">
                        <a:ln>
                          <a:noFill/>
                        </a:ln>
                        <a:solidFill>
                          <a:srgbClr val="800000"/>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0" lang="en-US" sz="2000" b="1"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rPr>
                        <a:t>1.4</a:t>
                      </a:r>
                      <a:endParaRPr kumimoji="0" lang="en-US" sz="2000" b="1"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0" lang="en-US" sz="2000" b="1"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rPr>
                        <a:t>1.3</a:t>
                      </a:r>
                      <a:endParaRPr kumimoji="0" lang="en-US" sz="2000" b="1"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0" lang="en-US" sz="2000" b="1"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rPr>
                        <a:t>1.0</a:t>
                      </a:r>
                      <a:endParaRPr kumimoji="0" lang="en-US" sz="2000" b="1"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0" lang="en-US" sz="2000" b="1"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rPr>
                        <a:t>0.4</a:t>
                      </a:r>
                      <a:endParaRPr kumimoji="0" lang="en-US" sz="2000" b="1"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0" lang="en-US" sz="2000" b="1"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rPr>
                        <a:t>0.2</a:t>
                      </a:r>
                      <a:endParaRPr kumimoji="0" lang="en-US" sz="2000" b="1"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959">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0" lang="en-US" sz="2000" b="1" i="0" u="none" strike="noStrike" cap="none" normalizeH="0" baseline="0" smtClean="0">
                          <a:ln>
                            <a:noFill/>
                          </a:ln>
                          <a:solidFill>
                            <a:srgbClr val="800000"/>
                          </a:solidFill>
                          <a:effectLst/>
                          <a:latin typeface="Times New Roman" panose="02020603050405020304" pitchFamily="18" charset="0"/>
                          <a:ea typeface="宋体" panose="02010600030101010101" pitchFamily="2" charset="-122"/>
                        </a:rPr>
                        <a:t>      p</a:t>
                      </a:r>
                      <a:r>
                        <a:rPr kumimoji="0" lang="en-US" sz="2000" b="1" i="0" u="none" strike="noStrike" cap="none" normalizeH="0" baseline="-25000" smtClean="0">
                          <a:ln>
                            <a:noFill/>
                          </a:ln>
                          <a:solidFill>
                            <a:srgbClr val="800000"/>
                          </a:solidFill>
                          <a:effectLst/>
                          <a:latin typeface="Times New Roman" panose="02020603050405020304" pitchFamily="18" charset="0"/>
                          <a:ea typeface="宋体" panose="02010600030101010101" pitchFamily="2" charset="-122"/>
                        </a:rPr>
                        <a:t>0</a:t>
                      </a:r>
                      <a:r>
                        <a:rPr kumimoji="0" lang="en-US" sz="2000" b="1" i="0" u="none" strike="noStrike" cap="none" normalizeH="0" baseline="0" smtClean="0">
                          <a:ln>
                            <a:noFill/>
                          </a:ln>
                          <a:solidFill>
                            <a:srgbClr val="800000"/>
                          </a:solidFill>
                          <a:effectLst/>
                          <a:latin typeface="Times New Roman" panose="02020603050405020304" pitchFamily="18" charset="0"/>
                          <a:ea typeface="宋体" panose="02010600030101010101" pitchFamily="2" charset="-122"/>
                        </a:rPr>
                        <a:t> </a:t>
                      </a:r>
                      <a:r>
                        <a:rPr kumimoji="0" lang="en-US" sz="2000" b="1" i="0" u="none" strike="noStrike" cap="none" normalizeH="0" baseline="0" smtClean="0">
                          <a:ln>
                            <a:noFill/>
                          </a:ln>
                          <a:solidFill>
                            <a:srgbClr val="800000"/>
                          </a:solidFill>
                          <a:effectLst/>
                          <a:latin typeface="Times New Roman" panose="02020603050405020304" pitchFamily="18" charset="0"/>
                          <a:ea typeface="宋体" panose="02010600030101010101" pitchFamily="2" charset="-122"/>
                          <a:sym typeface="Symbol" panose="05050102010706020507" pitchFamily="18" charset="2"/>
                        </a:rPr>
                        <a:t>0.75 f</a:t>
                      </a:r>
                      <a:r>
                        <a:rPr kumimoji="0" lang="en-US" sz="2000" b="1" i="0" u="none" strike="noStrike" cap="none" normalizeH="0" baseline="-25000" smtClean="0">
                          <a:ln>
                            <a:noFill/>
                          </a:ln>
                          <a:solidFill>
                            <a:srgbClr val="800000"/>
                          </a:solidFill>
                          <a:effectLst/>
                          <a:latin typeface="Times New Roman" panose="02020603050405020304" pitchFamily="18" charset="0"/>
                          <a:ea typeface="宋体" panose="02010600030101010101" pitchFamily="2" charset="-122"/>
                          <a:sym typeface="Symbol" panose="05050102010706020507" pitchFamily="18" charset="2"/>
                        </a:rPr>
                        <a:t>k</a:t>
                      </a:r>
                      <a:endParaRPr kumimoji="0" lang="en-US" sz="2000" b="1" i="0" u="none" strike="noStrike" cap="none" normalizeH="0" baseline="-25000" smtClean="0">
                        <a:ln>
                          <a:noFill/>
                        </a:ln>
                        <a:solidFill>
                          <a:srgbClr val="800000"/>
                        </a:solidFill>
                        <a:effectLst/>
                        <a:latin typeface="Times New Roman" panose="02020603050405020304" pitchFamily="18" charset="0"/>
                        <a:ea typeface="宋体" panose="02010600030101010101" pitchFamily="2" charset="-122"/>
                        <a:sym typeface="Symbol" panose="05050102010706020507" pitchFamily="18" charset="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0" lang="en-US" sz="2000" b="1"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rPr>
                        <a:t>1.1</a:t>
                      </a:r>
                      <a:endParaRPr kumimoji="0" lang="en-US" sz="2000" b="1"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0" lang="en-US" sz="2000" b="1"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rPr>
                        <a:t>1.0</a:t>
                      </a:r>
                      <a:endParaRPr kumimoji="0" lang="en-US" sz="2000" b="1"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0" lang="en-US" sz="2000" b="1"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rPr>
                        <a:t>0.7</a:t>
                      </a:r>
                      <a:endParaRPr kumimoji="0" lang="en-US" sz="2000" b="1"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0" lang="en-US" sz="2000" b="1"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rPr>
                        <a:t>0.4</a:t>
                      </a:r>
                      <a:endParaRPr kumimoji="0" lang="en-US" sz="2000" b="1"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0" lang="en-US" sz="2000" b="1" i="0" u="none" strike="noStrike" cap="none" normalizeH="0" baseline="0" dirty="0" smtClean="0">
                          <a:ln>
                            <a:noFill/>
                          </a:ln>
                          <a:solidFill>
                            <a:srgbClr val="0000FF"/>
                          </a:solidFill>
                          <a:effectLst/>
                          <a:latin typeface="Times New Roman" panose="02020603050405020304" pitchFamily="18" charset="0"/>
                          <a:ea typeface="宋体" panose="02010600030101010101" pitchFamily="2" charset="-122"/>
                        </a:rPr>
                        <a:t>0.2</a:t>
                      </a:r>
                      <a:endParaRPr kumimoji="0" lang="en-US" sz="2000" b="1" i="0" u="none" strike="noStrike" cap="none" normalizeH="0" baseline="0" dirty="0" smtClean="0">
                        <a:ln>
                          <a:noFill/>
                        </a:ln>
                        <a:solidFill>
                          <a:srgbClr val="0000FF"/>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0452" name="Text Box 36"/>
          <p:cNvSpPr txBox="1">
            <a:spLocks noChangeArrowheads="1"/>
          </p:cNvSpPr>
          <p:nvPr/>
        </p:nvSpPr>
        <p:spPr bwMode="auto">
          <a:xfrm>
            <a:off x="802158" y="1672545"/>
            <a:ext cx="3382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dirty="0" smtClean="0">
                <a:solidFill>
                  <a:srgbClr val="0000CC"/>
                </a:solidFill>
              </a:rPr>
              <a:t>沉降</a:t>
            </a:r>
            <a:r>
              <a:rPr lang="zh-CN" altLang="en-US" dirty="0">
                <a:solidFill>
                  <a:srgbClr val="0000CC"/>
                </a:solidFill>
              </a:rPr>
              <a:t>计算经验系数</a:t>
            </a:r>
            <a:r>
              <a:rPr lang="zh-CN" altLang="en-US" dirty="0">
                <a:solidFill>
                  <a:srgbClr val="0000CC"/>
                </a:solidFill>
                <a:sym typeface="Symbol" panose="05050102010706020507" pitchFamily="18" charset="2"/>
              </a:rPr>
              <a:t></a:t>
            </a:r>
            <a:r>
              <a:rPr lang="en-US" altLang="zh-CN" baseline="-25000" dirty="0">
                <a:solidFill>
                  <a:srgbClr val="0000CC"/>
                </a:solidFill>
              </a:rPr>
              <a:t>s</a:t>
            </a:r>
            <a:endParaRPr lang="en-US" altLang="zh-CN" baseline="-25000" dirty="0">
              <a:solidFill>
                <a:srgbClr val="0000CC"/>
              </a:solidFill>
            </a:endParaRPr>
          </a:p>
        </p:txBody>
      </p:sp>
      <p:graphicFrame>
        <p:nvGraphicFramePr>
          <p:cNvPr id="60453" name="Object 37"/>
          <p:cNvGraphicFramePr>
            <a:graphicFrameLocks noChangeAspect="1"/>
          </p:cNvGraphicFramePr>
          <p:nvPr/>
        </p:nvGraphicFramePr>
        <p:xfrm>
          <a:off x="3362623" y="2147335"/>
          <a:ext cx="312440" cy="395840"/>
        </p:xfrm>
        <a:graphic>
          <a:graphicData uri="http://schemas.openxmlformats.org/presentationml/2006/ole">
            <mc:AlternateContent xmlns:mc="http://schemas.openxmlformats.org/markup-compatibility/2006">
              <mc:Choice xmlns:v="urn:schemas-microsoft-com:vml" Requires="v">
                <p:oleObj spid="_x0000_s74834" name="" r:id="rId1" imgW="186690" imgH="236220" progId="">
                  <p:embed/>
                </p:oleObj>
              </mc:Choice>
              <mc:Fallback>
                <p:oleObj name="" r:id="rId1" imgW="186690" imgH="236220" progId="">
                  <p:embed/>
                  <p:pic>
                    <p:nvPicPr>
                      <p:cNvPr id="0" name="Object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2623" y="2147335"/>
                        <a:ext cx="312440" cy="395840"/>
                      </a:xfrm>
                      <a:prstGeom prst="rect">
                        <a:avLst/>
                      </a:prstGeom>
                      <a:noFill/>
                      <a:ln>
                        <a:noFill/>
                      </a:ln>
                    </p:spPr>
                  </p:pic>
                </p:oleObj>
              </mc:Fallback>
            </mc:AlternateContent>
          </a:graphicData>
        </a:graphic>
      </p:graphicFrame>
      <p:graphicFrame>
        <p:nvGraphicFramePr>
          <p:cNvPr id="60456" name="Object 40"/>
          <p:cNvGraphicFramePr>
            <a:graphicFrameLocks noChangeAspect="1"/>
          </p:cNvGraphicFramePr>
          <p:nvPr/>
        </p:nvGraphicFramePr>
        <p:xfrm>
          <a:off x="576720" y="3966369"/>
          <a:ext cx="1612899" cy="577850"/>
        </p:xfrm>
        <a:graphic>
          <a:graphicData uri="http://schemas.openxmlformats.org/presentationml/2006/ole">
            <mc:AlternateContent xmlns:mc="http://schemas.openxmlformats.org/markup-compatibility/2006">
              <mc:Choice xmlns:v="urn:schemas-microsoft-com:vml" Requires="v">
                <p:oleObj spid="_x0000_s74835" name="" r:id="rId3" imgW="1209040" imgH="432435" progId="">
                  <p:embed/>
                </p:oleObj>
              </mc:Choice>
              <mc:Fallback>
                <p:oleObj name="" r:id="rId3" imgW="1209040" imgH="432435" progId="">
                  <p:embed/>
                  <p:pic>
                    <p:nvPicPr>
                      <p:cNvPr id="0" name="Object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720" y="3966369"/>
                        <a:ext cx="1612899" cy="577850"/>
                      </a:xfrm>
                      <a:prstGeom prst="rect">
                        <a:avLst/>
                      </a:prstGeom>
                      <a:noFill/>
                      <a:ln>
                        <a:noFill/>
                      </a:ln>
                    </p:spPr>
                  </p:pic>
                </p:oleObj>
              </mc:Fallback>
            </mc:AlternateContent>
          </a:graphicData>
        </a:graphic>
      </p:graphicFrame>
      <p:graphicFrame>
        <p:nvGraphicFramePr>
          <p:cNvPr id="60457" name="Object 41"/>
          <p:cNvGraphicFramePr>
            <a:graphicFrameLocks noChangeAspect="1"/>
          </p:cNvGraphicFramePr>
          <p:nvPr/>
        </p:nvGraphicFramePr>
        <p:xfrm>
          <a:off x="2555875" y="4078288"/>
          <a:ext cx="2376165" cy="372137"/>
        </p:xfrm>
        <a:graphic>
          <a:graphicData uri="http://schemas.openxmlformats.org/presentationml/2006/ole">
            <mc:AlternateContent xmlns:mc="http://schemas.openxmlformats.org/markup-compatibility/2006">
              <mc:Choice xmlns:v="urn:schemas-microsoft-com:vml" Requires="v">
                <p:oleObj spid="_x0000_s74836" name="" r:id="rId5" imgW="1459865" imgH="228600" progId="">
                  <p:embed/>
                </p:oleObj>
              </mc:Choice>
              <mc:Fallback>
                <p:oleObj name="" r:id="rId5" imgW="1459865" imgH="228600" progId="">
                  <p:embed/>
                  <p:pic>
                    <p:nvPicPr>
                      <p:cNvPr id="0" name="Object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875" y="4078288"/>
                        <a:ext cx="2376165" cy="372137"/>
                      </a:xfrm>
                      <a:prstGeom prst="rect">
                        <a:avLst/>
                      </a:prstGeom>
                      <a:noFill/>
                      <a:ln>
                        <a:noFill/>
                      </a:ln>
                    </p:spPr>
                  </p:pic>
                </p:oleObj>
              </mc:Fallback>
            </mc:AlternateContent>
          </a:graphicData>
        </a:graphic>
      </p:graphicFrame>
      <p:grpSp>
        <p:nvGrpSpPr>
          <p:cNvPr id="3" name="Group 42"/>
          <p:cNvGrpSpPr/>
          <p:nvPr/>
        </p:nvGrpSpPr>
        <p:grpSpPr bwMode="auto">
          <a:xfrm>
            <a:off x="5507038" y="1440980"/>
            <a:ext cx="3468688" cy="4442521"/>
            <a:chOff x="0" y="0"/>
            <a:chExt cx="2276" cy="2956"/>
          </a:xfrm>
        </p:grpSpPr>
        <p:sp>
          <p:nvSpPr>
            <p:cNvPr id="72757" name="Freeform 131" descr="深色横线"/>
            <p:cNvSpPr>
              <a:spLocks noChangeArrowheads="1"/>
            </p:cNvSpPr>
            <p:nvPr/>
          </p:nvSpPr>
          <p:spPr bwMode="auto">
            <a:xfrm>
              <a:off x="911" y="1533"/>
              <a:ext cx="763" cy="386"/>
            </a:xfrm>
            <a:custGeom>
              <a:avLst/>
              <a:gdLst>
                <a:gd name="T0" fmla="*/ 1 w 763"/>
                <a:gd name="T1" fmla="*/ 0 h 386"/>
                <a:gd name="T2" fmla="*/ 763 w 763"/>
                <a:gd name="T3" fmla="*/ 0 h 386"/>
                <a:gd name="T4" fmla="*/ 724 w 763"/>
                <a:gd name="T5" fmla="*/ 60 h 386"/>
                <a:gd name="T6" fmla="*/ 702 w 763"/>
                <a:gd name="T7" fmla="*/ 95 h 386"/>
                <a:gd name="T8" fmla="*/ 669 w 763"/>
                <a:gd name="T9" fmla="*/ 146 h 386"/>
                <a:gd name="T10" fmla="*/ 627 w 763"/>
                <a:gd name="T11" fmla="*/ 197 h 386"/>
                <a:gd name="T12" fmla="*/ 574 w 763"/>
                <a:gd name="T13" fmla="*/ 272 h 386"/>
                <a:gd name="T14" fmla="*/ 520 w 763"/>
                <a:gd name="T15" fmla="*/ 354 h 386"/>
                <a:gd name="T16" fmla="*/ 498 w 763"/>
                <a:gd name="T17" fmla="*/ 386 h 386"/>
                <a:gd name="T18" fmla="*/ 0 w 763"/>
                <a:gd name="T19" fmla="*/ 380 h 386"/>
                <a:gd name="T20" fmla="*/ 1 w 763"/>
                <a:gd name="T21" fmla="*/ 0 h 3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3" h="386">
                  <a:moveTo>
                    <a:pt x="1" y="0"/>
                  </a:moveTo>
                  <a:lnTo>
                    <a:pt x="763" y="0"/>
                  </a:lnTo>
                  <a:lnTo>
                    <a:pt x="724" y="60"/>
                  </a:lnTo>
                  <a:cubicBezTo>
                    <a:pt x="714" y="76"/>
                    <a:pt x="711" y="81"/>
                    <a:pt x="702" y="95"/>
                  </a:cubicBezTo>
                  <a:cubicBezTo>
                    <a:pt x="685" y="119"/>
                    <a:pt x="682" y="129"/>
                    <a:pt x="669" y="146"/>
                  </a:cubicBezTo>
                  <a:cubicBezTo>
                    <a:pt x="657" y="163"/>
                    <a:pt x="643" y="176"/>
                    <a:pt x="627" y="197"/>
                  </a:cubicBezTo>
                  <a:cubicBezTo>
                    <a:pt x="612" y="225"/>
                    <a:pt x="592" y="246"/>
                    <a:pt x="574" y="272"/>
                  </a:cubicBezTo>
                  <a:cubicBezTo>
                    <a:pt x="556" y="298"/>
                    <a:pt x="533" y="335"/>
                    <a:pt x="520" y="354"/>
                  </a:cubicBezTo>
                  <a:lnTo>
                    <a:pt x="498" y="386"/>
                  </a:lnTo>
                  <a:lnTo>
                    <a:pt x="0" y="380"/>
                  </a:lnTo>
                  <a:lnTo>
                    <a:pt x="1" y="0"/>
                  </a:lnTo>
                  <a:close/>
                </a:path>
              </a:pathLst>
            </a:custGeom>
            <a:blipFill dpi="0" rotWithShape="0">
              <a:blip r:embed="rId7"/>
              <a:srcRect/>
              <a:tile tx="0" ty="0" sx="100000" sy="100000" flip="none" algn="tl"/>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758" name="AutoShape 132"/>
            <p:cNvSpPr>
              <a:spLocks noChangeArrowheads="1"/>
            </p:cNvSpPr>
            <p:nvPr/>
          </p:nvSpPr>
          <p:spPr bwMode="auto">
            <a:xfrm>
              <a:off x="288" y="1552"/>
              <a:ext cx="410" cy="444"/>
            </a:xfrm>
            <a:prstGeom prst="wedgeEllipseCallout">
              <a:avLst>
                <a:gd name="adj1" fmla="val 150773"/>
                <a:gd name="adj2" fmla="val -6403"/>
              </a:avLst>
            </a:prstGeom>
            <a:noFill/>
            <a:ln w="9525">
              <a:solidFill>
                <a:srgbClr val="3333FF"/>
              </a:solidFill>
              <a:miter lim="800000"/>
            </a:ln>
            <a:extLst>
              <a:ext uri="{909E8E84-426E-40DD-AFC4-6F175D3DCCD1}">
                <a14:hiddenFill xmlns:a14="http://schemas.microsoft.com/office/drawing/2010/main">
                  <a:solidFill>
                    <a:srgbClr val="FFFFFF"/>
                  </a:solidFill>
                </a14:hiddenFill>
              </a:ext>
            </a:extLst>
          </p:spPr>
          <p:txBody>
            <a:bodyPr lIns="54000" rIns="540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a:latin typeface="Times New Roman" panose="02020603050405020304" pitchFamily="18" charset="0"/>
                  <a:ea typeface="黑体" panose="02010609060101010101" pitchFamily="49" charset="-122"/>
                </a:rPr>
                <a:t>A</a:t>
              </a:r>
              <a:r>
                <a:rPr lang="en-US" altLang="zh-CN" sz="2800" baseline="-25000">
                  <a:latin typeface="Times New Roman" panose="02020603050405020304" pitchFamily="18" charset="0"/>
                  <a:ea typeface="黑体" panose="02010609060101010101" pitchFamily="49" charset="-122"/>
                </a:rPr>
                <a:t>i</a:t>
              </a:r>
              <a:endParaRPr lang="en-US" altLang="zh-CN" sz="2800" baseline="-25000">
                <a:latin typeface="Times New Roman" panose="02020603050405020304" pitchFamily="18" charset="0"/>
                <a:ea typeface="黑体" panose="02010609060101010101" pitchFamily="49" charset="-122"/>
              </a:endParaRPr>
            </a:p>
          </p:txBody>
        </p:sp>
        <p:grpSp>
          <p:nvGrpSpPr>
            <p:cNvPr id="72759" name="Group 45"/>
            <p:cNvGrpSpPr/>
            <p:nvPr/>
          </p:nvGrpSpPr>
          <p:grpSpPr bwMode="auto">
            <a:xfrm>
              <a:off x="0" y="0"/>
              <a:ext cx="2276" cy="2956"/>
              <a:chOff x="0" y="0"/>
              <a:chExt cx="2276" cy="2956"/>
            </a:xfrm>
          </p:grpSpPr>
          <p:sp>
            <p:nvSpPr>
              <p:cNvPr id="72760" name="Line 126"/>
              <p:cNvSpPr>
                <a:spLocks noChangeAspect="1" noChangeShapeType="1"/>
              </p:cNvSpPr>
              <p:nvPr/>
            </p:nvSpPr>
            <p:spPr bwMode="auto">
              <a:xfrm>
                <a:off x="913" y="0"/>
                <a:ext cx="0" cy="336"/>
              </a:xfrm>
              <a:prstGeom prst="line">
                <a:avLst/>
              </a:prstGeom>
              <a:noFill/>
              <a:ln w="762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72761" name="Group 47"/>
              <p:cNvGrpSpPr/>
              <p:nvPr/>
            </p:nvGrpSpPr>
            <p:grpSpPr bwMode="auto">
              <a:xfrm>
                <a:off x="0" y="325"/>
                <a:ext cx="2276" cy="2631"/>
                <a:chOff x="0" y="0"/>
                <a:chExt cx="2276" cy="2631"/>
              </a:xfrm>
            </p:grpSpPr>
            <p:sp>
              <p:nvSpPr>
                <p:cNvPr id="72762" name="Freeform 122"/>
                <p:cNvSpPr>
                  <a:spLocks noChangeAspect="1" noChangeArrowheads="1"/>
                </p:cNvSpPr>
                <p:nvPr/>
              </p:nvSpPr>
              <p:spPr bwMode="auto">
                <a:xfrm>
                  <a:off x="0" y="850"/>
                  <a:ext cx="2276" cy="1"/>
                </a:xfrm>
                <a:custGeom>
                  <a:avLst/>
                  <a:gdLst>
                    <a:gd name="T0" fmla="*/ 0 w 2276"/>
                    <a:gd name="T1" fmla="*/ 1 h 1"/>
                    <a:gd name="T2" fmla="*/ 2276 w 2276"/>
                    <a:gd name="T3" fmla="*/ 0 h 1"/>
                    <a:gd name="T4" fmla="*/ 0 60000 65536"/>
                    <a:gd name="T5" fmla="*/ 0 60000 65536"/>
                  </a:gdLst>
                  <a:ahLst/>
                  <a:cxnLst>
                    <a:cxn ang="T4">
                      <a:pos x="T0" y="T1"/>
                    </a:cxn>
                    <a:cxn ang="T5">
                      <a:pos x="T2" y="T3"/>
                    </a:cxn>
                  </a:cxnLst>
                  <a:rect l="0" t="0" r="r" b="b"/>
                  <a:pathLst>
                    <a:path w="2276" h="1">
                      <a:moveTo>
                        <a:pt x="0" y="1"/>
                      </a:moveTo>
                      <a:lnTo>
                        <a:pt x="2276" y="0"/>
                      </a:lnTo>
                    </a:path>
                  </a:pathLst>
                </a:custGeom>
                <a:noFill/>
                <a:ln w="28575">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763" name="Rectangle 123" descr="宽上对角线"/>
                <p:cNvSpPr>
                  <a:spLocks noChangeAspect="1" noChangeArrowheads="1"/>
                </p:cNvSpPr>
                <p:nvPr/>
              </p:nvSpPr>
              <p:spPr bwMode="auto">
                <a:xfrm>
                  <a:off x="308" y="582"/>
                  <a:ext cx="1176" cy="269"/>
                </a:xfrm>
                <a:prstGeom prst="rect">
                  <a:avLst/>
                </a:prstGeom>
                <a:blipFill dpi="0" rotWithShape="0">
                  <a:blip r:embed="rId8"/>
                  <a:srcRect/>
                  <a:tile tx="0" ty="0" sx="100000" sy="100000" flip="none" algn="tl"/>
                </a:blipFill>
                <a:ln w="9525">
                  <a:solidFill>
                    <a:schemeClr val="tx1"/>
                  </a:solidFill>
                  <a:miter lim="800000"/>
                </a:ln>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72764" name="Rectangle 124" descr="横向砖形"/>
                <p:cNvSpPr>
                  <a:spLocks noChangeAspect="1" noChangeArrowheads="1"/>
                </p:cNvSpPr>
                <p:nvPr/>
              </p:nvSpPr>
              <p:spPr bwMode="auto">
                <a:xfrm>
                  <a:off x="726" y="11"/>
                  <a:ext cx="370" cy="571"/>
                </a:xfrm>
                <a:prstGeom prst="rect">
                  <a:avLst/>
                </a:prstGeom>
                <a:blipFill dpi="0" rotWithShape="0">
                  <a:blip r:embed="rId9"/>
                  <a:srcRect/>
                  <a:tile tx="0" ty="0" sx="100000" sy="100000" flip="none" algn="tl"/>
                </a:blipFill>
                <a:ln w="9525">
                  <a:solidFill>
                    <a:schemeClr val="tx1"/>
                  </a:solidFill>
                  <a:miter lim="800000"/>
                </a:ln>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72765" name="Line 125"/>
                <p:cNvSpPr>
                  <a:spLocks noChangeAspect="1" noChangeShapeType="1"/>
                </p:cNvSpPr>
                <p:nvPr/>
              </p:nvSpPr>
              <p:spPr bwMode="auto">
                <a:xfrm>
                  <a:off x="913" y="145"/>
                  <a:ext cx="0" cy="2486"/>
                </a:xfrm>
                <a:prstGeom prst="line">
                  <a:avLst/>
                </a:prstGeom>
                <a:noFill/>
                <a:ln w="19050">
                  <a:solidFill>
                    <a:schemeClr val="tx1"/>
                  </a:solidFill>
                  <a:prstDash val="lgDashDot"/>
                  <a:round/>
                </a:ln>
                <a:extLst>
                  <a:ext uri="{909E8E84-426E-40DD-AFC4-6F175D3DCCD1}">
                    <a14:hiddenFill xmlns:a14="http://schemas.microsoft.com/office/drawing/2010/main">
                      <a:noFill/>
                    </a14:hiddenFill>
                  </a:ext>
                </a:extLst>
              </p:spPr>
              <p:txBody>
                <a:bodyPr/>
                <a:lstStyle/>
                <a:p>
                  <a:endParaRPr lang="zh-CN" altLang="en-US"/>
                </a:p>
              </p:txBody>
            </p:sp>
            <p:sp>
              <p:nvSpPr>
                <p:cNvPr id="72766" name="Freeform 127"/>
                <p:cNvSpPr>
                  <a:spLocks noChangeAspect="1" noChangeArrowheads="1"/>
                </p:cNvSpPr>
                <p:nvPr/>
              </p:nvSpPr>
              <p:spPr bwMode="auto">
                <a:xfrm>
                  <a:off x="1081" y="851"/>
                  <a:ext cx="672" cy="1746"/>
                </a:xfrm>
                <a:custGeom>
                  <a:avLst/>
                  <a:gdLst>
                    <a:gd name="T0" fmla="*/ 470 w 960"/>
                    <a:gd name="T1" fmla="*/ 0 h 2496"/>
                    <a:gd name="T2" fmla="*/ 461 w 960"/>
                    <a:gd name="T3" fmla="*/ 94 h 2496"/>
                    <a:gd name="T4" fmla="*/ 429 w 960"/>
                    <a:gd name="T5" fmla="*/ 206 h 2496"/>
                    <a:gd name="T6" fmla="*/ 370 w 960"/>
                    <a:gd name="T7" fmla="*/ 311 h 2496"/>
                    <a:gd name="T8" fmla="*/ 294 w 960"/>
                    <a:gd name="T9" fmla="*/ 414 h 2496"/>
                    <a:gd name="T10" fmla="*/ 164 w 960"/>
                    <a:gd name="T11" fmla="*/ 624 h 2496"/>
                    <a:gd name="T12" fmla="*/ 91 w 960"/>
                    <a:gd name="T13" fmla="*/ 790 h 2496"/>
                    <a:gd name="T14" fmla="*/ 50 w 960"/>
                    <a:gd name="T15" fmla="*/ 939 h 2496"/>
                    <a:gd name="T16" fmla="*/ 25 w 960"/>
                    <a:gd name="T17" fmla="*/ 1057 h 2496"/>
                    <a:gd name="T18" fmla="*/ 0 w 960"/>
                    <a:gd name="T19" fmla="*/ 1221 h 24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0" h="2496">
                      <a:moveTo>
                        <a:pt x="960" y="0"/>
                      </a:moveTo>
                      <a:cubicBezTo>
                        <a:pt x="957" y="32"/>
                        <a:pt x="956" y="122"/>
                        <a:pt x="942" y="192"/>
                      </a:cubicBezTo>
                      <a:cubicBezTo>
                        <a:pt x="928" y="262"/>
                        <a:pt x="907" y="346"/>
                        <a:pt x="876" y="420"/>
                      </a:cubicBezTo>
                      <a:cubicBezTo>
                        <a:pt x="845" y="494"/>
                        <a:pt x="802" y="565"/>
                        <a:pt x="756" y="636"/>
                      </a:cubicBezTo>
                      <a:cubicBezTo>
                        <a:pt x="710" y="707"/>
                        <a:pt x="670" y="740"/>
                        <a:pt x="600" y="846"/>
                      </a:cubicBezTo>
                      <a:cubicBezTo>
                        <a:pt x="530" y="952"/>
                        <a:pt x="404" y="1147"/>
                        <a:pt x="335" y="1275"/>
                      </a:cubicBezTo>
                      <a:cubicBezTo>
                        <a:pt x="266" y="1403"/>
                        <a:pt x="225" y="1506"/>
                        <a:pt x="186" y="1614"/>
                      </a:cubicBezTo>
                      <a:cubicBezTo>
                        <a:pt x="147" y="1722"/>
                        <a:pt x="124" y="1829"/>
                        <a:pt x="101" y="1920"/>
                      </a:cubicBezTo>
                      <a:cubicBezTo>
                        <a:pt x="78" y="2011"/>
                        <a:pt x="67" y="2064"/>
                        <a:pt x="51" y="2160"/>
                      </a:cubicBezTo>
                      <a:cubicBezTo>
                        <a:pt x="34" y="2256"/>
                        <a:pt x="17" y="2376"/>
                        <a:pt x="0" y="2496"/>
                      </a:cubicBezTo>
                    </a:path>
                  </a:pathLst>
                </a:custGeom>
                <a:noFill/>
                <a:ln w="28575">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767" name="AutoShape 128"/>
                <p:cNvSpPr>
                  <a:spLocks noChangeAspect="1" noChangeArrowheads="1"/>
                </p:cNvSpPr>
                <p:nvPr/>
              </p:nvSpPr>
              <p:spPr bwMode="auto">
                <a:xfrm>
                  <a:off x="1282" y="2087"/>
                  <a:ext cx="834" cy="212"/>
                </a:xfrm>
                <a:prstGeom prst="wedgeRectCallout">
                  <a:avLst>
                    <a:gd name="adj1" fmla="val -50361"/>
                    <a:gd name="adj2" fmla="val -131602"/>
                  </a:avLst>
                </a:prstGeom>
                <a:noFill/>
                <a:ln w="9525">
                  <a:solidFill>
                    <a:srgbClr val="FF66FF"/>
                  </a:solidFill>
                  <a:miter lim="800000"/>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a:solidFill>
                        <a:srgbClr val="3333CC"/>
                      </a:solidFill>
                      <a:latin typeface="Tahoma" panose="020B0604030504040204" pitchFamily="34" charset="0"/>
                    </a:rPr>
                    <a:t>附加应力</a:t>
                  </a:r>
                  <a:endParaRPr lang="zh-CN" altLang="en-US">
                    <a:solidFill>
                      <a:srgbClr val="3333CC"/>
                    </a:solidFill>
                    <a:latin typeface="Tahoma" panose="020B0604030504040204" pitchFamily="34" charset="0"/>
                  </a:endParaRPr>
                </a:p>
              </p:txBody>
            </p:sp>
            <p:sp>
              <p:nvSpPr>
                <p:cNvPr id="72768" name="Text Box 142"/>
                <p:cNvSpPr txBox="1">
                  <a:spLocks noChangeAspect="1" noChangeArrowheads="1"/>
                </p:cNvSpPr>
                <p:nvPr/>
              </p:nvSpPr>
              <p:spPr bwMode="auto">
                <a:xfrm>
                  <a:off x="1188" y="0"/>
                  <a:ext cx="4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400">
                      <a:latin typeface="Tahoma" panose="020B0604030504040204" pitchFamily="34" charset="0"/>
                    </a:rPr>
                    <a:t>p</a:t>
                  </a:r>
                  <a:r>
                    <a:rPr lang="en-US" altLang="zh-CN" sz="2400" baseline="-25000">
                      <a:latin typeface="Tahoma" panose="020B0604030504040204" pitchFamily="34" charset="0"/>
                    </a:rPr>
                    <a:t>0</a:t>
                  </a:r>
                  <a:endParaRPr lang="en-US" altLang="zh-CN" sz="2400" baseline="-25000">
                    <a:latin typeface="Tahoma" panose="020B0604030504040204" pitchFamily="34" charset="0"/>
                  </a:endParaRPr>
                </a:p>
              </p:txBody>
            </p:sp>
            <p:sp>
              <p:nvSpPr>
                <p:cNvPr id="72769" name="Line 143"/>
                <p:cNvSpPr>
                  <a:spLocks noChangeAspect="1" noChangeShapeType="1"/>
                </p:cNvSpPr>
                <p:nvPr/>
              </p:nvSpPr>
              <p:spPr bwMode="auto">
                <a:xfrm>
                  <a:off x="915" y="372"/>
                  <a:ext cx="840" cy="1"/>
                </a:xfrm>
                <a:prstGeom prst="line">
                  <a:avLst/>
                </a:prstGeom>
                <a:noFill/>
                <a:ln w="381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72770" name="Line 144"/>
                <p:cNvSpPr>
                  <a:spLocks noChangeShapeType="1"/>
                </p:cNvSpPr>
                <p:nvPr/>
              </p:nvSpPr>
              <p:spPr bwMode="auto">
                <a:xfrm flipV="1">
                  <a:off x="1752" y="182"/>
                  <a:ext cx="0" cy="68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grpSp>
      <p:sp>
        <p:nvSpPr>
          <p:cNvPr id="60473" name="Rectangle 146"/>
          <p:cNvSpPr>
            <a:spLocks noChangeArrowheads="1"/>
          </p:cNvSpPr>
          <p:nvPr/>
        </p:nvSpPr>
        <p:spPr bwMode="auto">
          <a:xfrm>
            <a:off x="684213" y="5000241"/>
            <a:ext cx="3887787" cy="124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20000"/>
              </a:spcBef>
              <a:buFont typeface="Wingdings" panose="05000000000000000000" pitchFamily="2" charset="2"/>
              <a:buChar char="Ø"/>
            </a:pPr>
            <a:r>
              <a:rPr lang="zh-CN" altLang="en-US" dirty="0" smtClean="0">
                <a:solidFill>
                  <a:srgbClr val="0000CC"/>
                </a:solidFill>
                <a:sym typeface="Symbol" panose="05050102010706020507" pitchFamily="18" charset="2"/>
              </a:rPr>
              <a:t></a:t>
            </a:r>
            <a:r>
              <a:rPr lang="en-US" altLang="zh-CN" baseline="-25000" dirty="0">
                <a:solidFill>
                  <a:srgbClr val="0000CC"/>
                </a:solidFill>
              </a:rPr>
              <a:t>s</a:t>
            </a:r>
            <a:r>
              <a:rPr lang="en-US" altLang="zh-CN" dirty="0">
                <a:solidFill>
                  <a:srgbClr val="0000CC"/>
                </a:solidFill>
              </a:rPr>
              <a:t>=1.4-0.2, </a:t>
            </a:r>
            <a:endParaRPr lang="en-US" altLang="zh-CN" dirty="0">
              <a:solidFill>
                <a:srgbClr val="0000CC"/>
              </a:solidFill>
            </a:endParaRPr>
          </a:p>
          <a:p>
            <a:pPr marL="0" indent="0" eaLnBrk="1" hangingPunct="1">
              <a:spcBef>
                <a:spcPct val="35000"/>
              </a:spcBef>
            </a:pPr>
            <a:r>
              <a:rPr lang="en-US" altLang="zh-CN" dirty="0">
                <a:solidFill>
                  <a:srgbClr val="0000CC"/>
                </a:solidFill>
              </a:rPr>
              <a:t>(1)</a:t>
            </a:r>
            <a:r>
              <a:rPr lang="zh-CN" altLang="en-US" dirty="0">
                <a:solidFill>
                  <a:srgbClr val="0000CC"/>
                </a:solidFill>
              </a:rPr>
              <a:t>与土质软硬</a:t>
            </a:r>
            <a:r>
              <a:rPr lang="zh-CN" altLang="en-US" dirty="0" smtClean="0">
                <a:solidFill>
                  <a:srgbClr val="0000CC"/>
                </a:solidFill>
              </a:rPr>
              <a:t>有关</a:t>
            </a:r>
            <a:endParaRPr lang="en-US" altLang="zh-CN" dirty="0">
              <a:solidFill>
                <a:srgbClr val="0000CC"/>
              </a:solidFill>
            </a:endParaRPr>
          </a:p>
          <a:p>
            <a:pPr marL="0" indent="0" eaLnBrk="1" hangingPunct="1">
              <a:spcBef>
                <a:spcPct val="35000"/>
              </a:spcBef>
            </a:pPr>
            <a:r>
              <a:rPr lang="en-US" altLang="zh-CN" dirty="0">
                <a:solidFill>
                  <a:srgbClr val="0000CC"/>
                </a:solidFill>
              </a:rPr>
              <a:t>(2)</a:t>
            </a:r>
            <a:r>
              <a:rPr lang="zh-CN" altLang="en-US" dirty="0">
                <a:solidFill>
                  <a:srgbClr val="0000CC"/>
                </a:solidFill>
              </a:rPr>
              <a:t>与基底附加应力</a:t>
            </a:r>
            <a:r>
              <a:rPr lang="en-US" altLang="zh-CN" dirty="0">
                <a:solidFill>
                  <a:srgbClr val="0000CC"/>
                </a:solidFill>
              </a:rPr>
              <a:t>p</a:t>
            </a:r>
            <a:r>
              <a:rPr lang="en-US" altLang="zh-CN" baseline="-25000" dirty="0">
                <a:solidFill>
                  <a:srgbClr val="0000CC"/>
                </a:solidFill>
              </a:rPr>
              <a:t>0</a:t>
            </a:r>
            <a:r>
              <a:rPr lang="en-US" altLang="zh-CN" dirty="0">
                <a:solidFill>
                  <a:srgbClr val="0000CC"/>
                </a:solidFill>
              </a:rPr>
              <a:t>/</a:t>
            </a:r>
            <a:r>
              <a:rPr lang="en-US" altLang="zh-CN" dirty="0" err="1">
                <a:solidFill>
                  <a:srgbClr val="0000CC"/>
                </a:solidFill>
              </a:rPr>
              <a:t>f</a:t>
            </a:r>
            <a:r>
              <a:rPr lang="en-US" altLang="zh-CN" baseline="-25000" dirty="0" err="1">
                <a:solidFill>
                  <a:srgbClr val="0000CC"/>
                </a:solidFill>
              </a:rPr>
              <a:t>k</a:t>
            </a:r>
            <a:r>
              <a:rPr lang="zh-CN" altLang="en-US" dirty="0">
                <a:solidFill>
                  <a:srgbClr val="0000CC"/>
                </a:solidFill>
              </a:rPr>
              <a:t>的大小有关</a:t>
            </a:r>
            <a:endParaRPr lang="zh-CN" altLang="en-US" dirty="0">
              <a:solidFill>
                <a:srgbClr val="0000CC"/>
              </a:solidFill>
            </a:endParaRPr>
          </a:p>
        </p:txBody>
      </p:sp>
      <p:sp>
        <p:nvSpPr>
          <p:cNvPr id="60474" name="Text Box 149"/>
          <p:cNvSpPr txBox="1">
            <a:spLocks noChangeArrowheads="1"/>
          </p:cNvSpPr>
          <p:nvPr/>
        </p:nvSpPr>
        <p:spPr bwMode="auto">
          <a:xfrm>
            <a:off x="467544" y="4526895"/>
            <a:ext cx="2695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dirty="0" err="1"/>
              <a:t>f</a:t>
            </a:r>
            <a:r>
              <a:rPr lang="en-US" altLang="zh-CN" baseline="-25000" dirty="0" err="1"/>
              <a:t>k</a:t>
            </a:r>
            <a:r>
              <a:rPr lang="zh-CN" altLang="en-US" dirty="0"/>
              <a:t>：地基承载力标准值</a:t>
            </a:r>
            <a:endParaRPr lang="zh-CN" altLang="en-US" dirty="0"/>
          </a:p>
        </p:txBody>
      </p:sp>
      <p:sp>
        <p:nvSpPr>
          <p:cNvPr id="60475" name="Rectangle 100"/>
          <p:cNvSpPr>
            <a:spLocks noChangeArrowheads="1"/>
          </p:cNvSpPr>
          <p:nvPr/>
        </p:nvSpPr>
        <p:spPr bwMode="auto">
          <a:xfrm>
            <a:off x="6734174" y="3139021"/>
            <a:ext cx="10160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b="0" dirty="0" smtClean="0">
                <a:latin typeface="Times New Roman" panose="02020603050405020304" pitchFamily="18" charset="0"/>
                <a:sym typeface="Symbol" panose="05050102010706020507" pitchFamily="18" charset="2"/>
              </a:rPr>
              <a:t></a:t>
            </a:r>
            <a:r>
              <a:rPr lang="en-US" altLang="zh-CN" sz="2800" b="0" baseline="-25000" dirty="0">
                <a:latin typeface="Times New Roman" panose="02020603050405020304" pitchFamily="18" charset="0"/>
              </a:rPr>
              <a:t>z(i-1)</a:t>
            </a:r>
            <a:endParaRPr lang="en-US" altLang="zh-CN" sz="2800" b="0" baseline="-25000" dirty="0">
              <a:latin typeface="Times New Roman" panose="02020603050405020304" pitchFamily="18" charset="0"/>
            </a:endParaRPr>
          </a:p>
        </p:txBody>
      </p:sp>
      <p:sp>
        <p:nvSpPr>
          <p:cNvPr id="60476" name="Rectangle 100"/>
          <p:cNvSpPr>
            <a:spLocks noChangeArrowheads="1"/>
          </p:cNvSpPr>
          <p:nvPr/>
        </p:nvSpPr>
        <p:spPr bwMode="auto">
          <a:xfrm>
            <a:off x="7143750" y="4202113"/>
            <a:ext cx="7572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b="0" dirty="0" smtClean="0">
                <a:latin typeface="Times New Roman" panose="02020603050405020304" pitchFamily="18" charset="0"/>
                <a:sym typeface="Symbol" panose="05050102010706020507" pitchFamily="18" charset="2"/>
              </a:rPr>
              <a:t></a:t>
            </a:r>
            <a:r>
              <a:rPr lang="en-US" altLang="zh-CN" sz="2800" b="0" baseline="-25000" dirty="0">
                <a:latin typeface="Times New Roman" panose="02020603050405020304" pitchFamily="18" charset="0"/>
              </a:rPr>
              <a:t>z(</a:t>
            </a:r>
            <a:r>
              <a:rPr lang="en-US" altLang="zh-CN" sz="2800" b="0" baseline="-25000" dirty="0" err="1">
                <a:latin typeface="Times New Roman" panose="02020603050405020304" pitchFamily="18" charset="0"/>
              </a:rPr>
              <a:t>i</a:t>
            </a:r>
            <a:r>
              <a:rPr lang="en-US" altLang="zh-CN" sz="2800" b="0" baseline="-25000" dirty="0">
                <a:latin typeface="Times New Roman" panose="02020603050405020304" pitchFamily="18" charset="0"/>
              </a:rPr>
              <a:t>)</a:t>
            </a:r>
            <a:endParaRPr lang="en-US" altLang="zh-CN" sz="2800" b="0" baseline="-25000" dirty="0">
              <a:latin typeface="Times New Roman" panose="02020603050405020304" pitchFamily="18" charset="0"/>
            </a:endParaRPr>
          </a:p>
        </p:txBody>
      </p:sp>
      <p:sp>
        <p:nvSpPr>
          <p:cNvPr id="60477" name="Line 116"/>
          <p:cNvSpPr>
            <a:spLocks noChangeAspect="1" noChangeShapeType="1"/>
          </p:cNvSpPr>
          <p:nvPr/>
        </p:nvSpPr>
        <p:spPr bwMode="auto">
          <a:xfrm>
            <a:off x="7885113" y="3192463"/>
            <a:ext cx="0" cy="596900"/>
          </a:xfrm>
          <a:prstGeom prst="line">
            <a:avLst/>
          </a:prstGeom>
          <a:noFill/>
          <a:ln w="28575">
            <a:solidFill>
              <a:schemeClr val="tx1"/>
            </a:solidFill>
            <a:rou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60478" name="Text Box 117"/>
          <p:cNvSpPr txBox="1">
            <a:spLocks noChangeAspect="1" noChangeArrowheads="1"/>
          </p:cNvSpPr>
          <p:nvPr/>
        </p:nvSpPr>
        <p:spPr bwMode="auto">
          <a:xfrm>
            <a:off x="7786688" y="3190875"/>
            <a:ext cx="8556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800" b="0">
                <a:latin typeface="Tahoma" panose="020B0604030504040204" pitchFamily="34" charset="0"/>
              </a:rPr>
              <a:t>z</a:t>
            </a:r>
            <a:r>
              <a:rPr lang="en-US" altLang="zh-CN" sz="2800" b="0" baseline="-25000">
                <a:latin typeface="Tahoma" panose="020B0604030504040204" pitchFamily="34" charset="0"/>
              </a:rPr>
              <a:t>i-1</a:t>
            </a:r>
            <a:endParaRPr lang="en-US" altLang="zh-CN" sz="2800" b="0" baseline="-25000">
              <a:latin typeface="Tahoma" panose="020B0604030504040204" pitchFamily="34" charset="0"/>
            </a:endParaRPr>
          </a:p>
        </p:txBody>
      </p:sp>
      <p:sp>
        <p:nvSpPr>
          <p:cNvPr id="60479" name="Line 118"/>
          <p:cNvSpPr>
            <a:spLocks noChangeShapeType="1"/>
          </p:cNvSpPr>
          <p:nvPr/>
        </p:nvSpPr>
        <p:spPr bwMode="auto">
          <a:xfrm>
            <a:off x="7596188" y="3762375"/>
            <a:ext cx="576262"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60480" name="Line 120"/>
          <p:cNvSpPr>
            <a:spLocks noChangeAspect="1" noChangeShapeType="1"/>
          </p:cNvSpPr>
          <p:nvPr/>
        </p:nvSpPr>
        <p:spPr bwMode="auto">
          <a:xfrm>
            <a:off x="8532813" y="3198813"/>
            <a:ext cx="0" cy="1166812"/>
          </a:xfrm>
          <a:prstGeom prst="line">
            <a:avLst/>
          </a:prstGeom>
          <a:noFill/>
          <a:ln w="28575">
            <a:solidFill>
              <a:schemeClr val="tx1"/>
            </a:solidFill>
            <a:rou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60481" name="Text Box 121"/>
          <p:cNvSpPr txBox="1">
            <a:spLocks noChangeAspect="1" noChangeArrowheads="1"/>
          </p:cNvSpPr>
          <p:nvPr/>
        </p:nvSpPr>
        <p:spPr bwMode="auto">
          <a:xfrm>
            <a:off x="8459788" y="3486150"/>
            <a:ext cx="6397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800" b="0">
                <a:latin typeface="Tahoma" panose="020B0604030504040204" pitchFamily="34" charset="0"/>
              </a:rPr>
              <a:t>z</a:t>
            </a:r>
            <a:r>
              <a:rPr lang="en-US" altLang="zh-CN" sz="2800" b="0" baseline="-25000">
                <a:latin typeface="Tahoma" panose="020B0604030504040204" pitchFamily="34" charset="0"/>
              </a:rPr>
              <a:t>i</a:t>
            </a:r>
            <a:endParaRPr lang="en-US" altLang="zh-CN" sz="2800" b="0" baseline="-25000">
              <a:latin typeface="Tahoma" panose="020B0604030504040204" pitchFamily="34" charset="0"/>
            </a:endParaRPr>
          </a:p>
        </p:txBody>
      </p:sp>
      <p:sp>
        <p:nvSpPr>
          <p:cNvPr id="60482" name="Line 118"/>
          <p:cNvSpPr>
            <a:spLocks noChangeShapeType="1"/>
          </p:cNvSpPr>
          <p:nvPr/>
        </p:nvSpPr>
        <p:spPr bwMode="auto">
          <a:xfrm>
            <a:off x="8215313" y="4357688"/>
            <a:ext cx="576262"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 name="Rectangle 2"/>
          <p:cNvSpPr txBox="1">
            <a:spLocks noChangeArrowheads="1"/>
          </p:cNvSpPr>
          <p:nvPr/>
        </p:nvSpPr>
        <p:spPr>
          <a:xfrm>
            <a:off x="272702" y="533193"/>
            <a:ext cx="2220937" cy="682039"/>
          </a:xfrm>
          <a:prstGeom prst="rect">
            <a:avLst/>
          </a:prstGeom>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pPr eaLnBrk="1" hangingPunct="1">
              <a:defRPr/>
            </a:pPr>
            <a:r>
              <a:rPr lang="zh-CN" altLang="zh-CN" b="0" kern="0" dirty="0" smtClean="0">
                <a:solidFill>
                  <a:srgbClr val="FFFF00"/>
                </a:solidFill>
                <a:ea typeface="楷体_GB2312" pitchFamily="1" charset="-122"/>
              </a:rPr>
              <a:t> </a:t>
            </a:r>
            <a:r>
              <a:rPr lang="zh-CN" altLang="zh-CN" sz="2800" b="0" kern="0" dirty="0" smtClean="0">
                <a:solidFill>
                  <a:srgbClr val="FF3300"/>
                </a:solidFill>
                <a:cs typeface="Tahoma" panose="020B0604030504040204" pitchFamily="34" charset="0"/>
              </a:rPr>
              <a:t>☞</a:t>
            </a:r>
            <a:r>
              <a:rPr lang="zh-CN" altLang="en-US" sz="2800" kern="0" dirty="0" smtClean="0">
                <a:solidFill>
                  <a:schemeClr val="tx2">
                    <a:lumMod val="75000"/>
                  </a:schemeClr>
                </a:solidFill>
                <a:cs typeface="Tahoma" panose="020B0604030504040204" pitchFamily="34" charset="0"/>
              </a:rPr>
              <a:t>沉降修正</a:t>
            </a:r>
            <a:endParaRPr lang="zh-CN" altLang="en-US" sz="2800" b="1" kern="0" dirty="0" smtClean="0">
              <a:latin typeface="+mj-ea"/>
            </a:endParaRPr>
          </a:p>
        </p:txBody>
      </p:sp>
      <p:graphicFrame>
        <p:nvGraphicFramePr>
          <p:cNvPr id="37" name="Object 6"/>
          <p:cNvGraphicFramePr>
            <a:graphicFrameLocks noChangeAspect="1"/>
          </p:cNvGraphicFramePr>
          <p:nvPr/>
        </p:nvGraphicFramePr>
        <p:xfrm>
          <a:off x="2511894" y="654612"/>
          <a:ext cx="3743796" cy="762232"/>
        </p:xfrm>
        <a:graphic>
          <a:graphicData uri="http://schemas.openxmlformats.org/presentationml/2006/ole">
            <mc:AlternateContent xmlns:mc="http://schemas.openxmlformats.org/markup-compatibility/2006">
              <mc:Choice xmlns:v="urn:schemas-microsoft-com:vml" Requires="v">
                <p:oleObj spid="_x0000_s74837" name="" r:id="rId10" imgW="2108200" imgH="431800" progId="Equation.3">
                  <p:embed/>
                </p:oleObj>
              </mc:Choice>
              <mc:Fallback>
                <p:oleObj name="" r:id="rId10" imgW="2108200" imgH="43180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1894" y="654612"/>
                        <a:ext cx="3743796" cy="762232"/>
                      </a:xfrm>
                      <a:prstGeom prst="rect">
                        <a:avLst/>
                      </a:prstGeom>
                      <a:solidFill>
                        <a:srgbClr val="FFFF00"/>
                      </a:solidFill>
                      <a:ln w="38100">
                        <a:solidFill>
                          <a:srgbClr val="FF0000"/>
                        </a:solidFill>
                        <a:miter lim="800000"/>
                        <a:headEnd/>
                        <a:tailEnd/>
                      </a:ln>
                    </p:spPr>
                  </p:pic>
                </p:oleObj>
              </mc:Fallback>
            </mc:AlternateContent>
          </a:graphicData>
        </a:graphic>
      </p:graphicFrame>
      <p:sp>
        <p:nvSpPr>
          <p:cNvPr id="38" name="Rectangle 5"/>
          <p:cNvSpPr>
            <a:spLocks noChangeArrowheads="1"/>
          </p:cNvSpPr>
          <p:nvPr/>
        </p:nvSpPr>
        <p:spPr bwMode="auto">
          <a:xfrm>
            <a:off x="-18854" y="-21483"/>
            <a:ext cx="3594101"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FF3300"/>
                </a:solidFill>
                <a:latin typeface="Times New Roman" panose="02020603050405020304" pitchFamily="18" charset="0"/>
                <a:ea typeface="+mj-ea"/>
                <a:cs typeface="Times New Roman" panose="02020603050405020304" pitchFamily="18" charset="0"/>
              </a:rPr>
              <a:t>§4</a:t>
            </a:r>
            <a:r>
              <a:rPr lang="en-US" altLang="zh-CN" sz="2800" dirty="0" smtClean="0">
                <a:solidFill>
                  <a:srgbClr val="FF3300"/>
                </a:solidFill>
                <a:latin typeface="Times New Roman" panose="02020603050405020304" pitchFamily="18" charset="0"/>
                <a:ea typeface="+mj-ea"/>
                <a:cs typeface="Times New Roman" panose="02020603050405020304" pitchFamily="18" charset="0"/>
              </a:rPr>
              <a:t>.3 </a:t>
            </a:r>
            <a:r>
              <a:rPr lang="zh-CN" altLang="en-US" sz="2800" dirty="0" smtClean="0">
                <a:solidFill>
                  <a:srgbClr val="FF3300"/>
                </a:solidFill>
                <a:latin typeface="Times New Roman" panose="02020603050405020304" pitchFamily="18" charset="0"/>
                <a:ea typeface="+mj-ea"/>
                <a:cs typeface="Times New Roman" panose="02020603050405020304" pitchFamily="18" charset="0"/>
              </a:rPr>
              <a:t>基础最终沉降量</a:t>
            </a:r>
            <a:endParaRPr lang="zh-CN" altLang="en-US" sz="28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452"/>
                                        </p:tgtEl>
                                        <p:attrNameLst>
                                          <p:attrName>style.visibility</p:attrName>
                                        </p:attrNameLst>
                                      </p:cBhvr>
                                      <p:to>
                                        <p:strVal val="visible"/>
                                      </p:to>
                                    </p:set>
                                    <p:animEffect transition="in" filter="wipe(left)">
                                      <p:cBhvr>
                                        <p:cTn id="7" dur="500"/>
                                        <p:tgtEl>
                                          <p:spTgt spid="6045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0420"/>
                                        </p:tgtEl>
                                        <p:attrNameLst>
                                          <p:attrName>style.visibility</p:attrName>
                                        </p:attrNameLst>
                                      </p:cBhvr>
                                      <p:to>
                                        <p:strVal val="visible"/>
                                      </p:to>
                                    </p:set>
                                    <p:animEffect transition="in" filter="blinds(horizontal)">
                                      <p:cBhvr>
                                        <p:cTn id="11" dur="500"/>
                                        <p:tgtEl>
                                          <p:spTgt spid="60420"/>
                                        </p:tgtEl>
                                      </p:cBhvr>
                                    </p:animEffect>
                                  </p:childTnLst>
                                </p:cTn>
                              </p:par>
                              <p:par>
                                <p:cTn id="12" presetID="1" presetClass="entr" presetSubtype="0" fill="hold" nodeType="withEffect">
                                  <p:stCondLst>
                                    <p:cond delay="0"/>
                                  </p:stCondLst>
                                  <p:childTnLst>
                                    <p:set>
                                      <p:cBhvr>
                                        <p:cTn id="13" dur="1" fill="hold">
                                          <p:stCondLst>
                                            <p:cond delay="0"/>
                                          </p:stCondLst>
                                        </p:cTn>
                                        <p:tgtEl>
                                          <p:spTgt spid="60453"/>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499"/>
                                          </p:stCondLst>
                                        </p:cTn>
                                        <p:tgtEl>
                                          <p:spTgt spid="60456"/>
                                        </p:tgtEl>
                                        <p:attrNameLst>
                                          <p:attrName>style.visibility</p:attrName>
                                        </p:attrNameLst>
                                      </p:cBhvr>
                                      <p:to>
                                        <p:strVal val="visible"/>
                                      </p:to>
                                    </p:set>
                                  </p:childTnLst>
                                </p:cTn>
                              </p:par>
                            </p:childTnLst>
                          </p:cTn>
                        </p:par>
                        <p:par>
                          <p:cTn id="17" fill="hold">
                            <p:stCondLst>
                              <p:cond delay="1500"/>
                            </p:stCondLst>
                            <p:childTnLst>
                              <p:par>
                                <p:cTn id="18" presetID="15" presetClass="entr" presetSubtype="0" fill="hold" nodeType="afterEffect">
                                  <p:stCondLst>
                                    <p:cond delay="0"/>
                                  </p:stCondLst>
                                  <p:childTnLst>
                                    <p:set>
                                      <p:cBhvr>
                                        <p:cTn id="19" dur="1" fill="hold">
                                          <p:stCondLst>
                                            <p:cond delay="0"/>
                                          </p:stCondLst>
                                        </p:cTn>
                                        <p:tgtEl>
                                          <p:spTgt spid="60457"/>
                                        </p:tgtEl>
                                        <p:attrNameLst>
                                          <p:attrName>style.visibility</p:attrName>
                                        </p:attrNameLst>
                                      </p:cBhvr>
                                      <p:to>
                                        <p:strVal val="visible"/>
                                      </p:to>
                                    </p:set>
                                    <p:anim calcmode="lin" valueType="num">
                                      <p:cBhvr>
                                        <p:cTn id="20" dur="1000" fill="hold"/>
                                        <p:tgtEl>
                                          <p:spTgt spid="60457"/>
                                        </p:tgtEl>
                                        <p:attrNameLst>
                                          <p:attrName>ppt_w</p:attrName>
                                        </p:attrNameLst>
                                      </p:cBhvr>
                                      <p:tavLst>
                                        <p:tav tm="0">
                                          <p:val>
                                            <p:fltVal val="0"/>
                                          </p:val>
                                        </p:tav>
                                        <p:tav tm="100000">
                                          <p:val>
                                            <p:strVal val="#ppt_w"/>
                                          </p:val>
                                        </p:tav>
                                      </p:tavLst>
                                    </p:anim>
                                    <p:anim calcmode="lin" valueType="num">
                                      <p:cBhvr>
                                        <p:cTn id="21" dur="1000" fill="hold"/>
                                        <p:tgtEl>
                                          <p:spTgt spid="60457"/>
                                        </p:tgtEl>
                                        <p:attrNameLst>
                                          <p:attrName>ppt_h</p:attrName>
                                        </p:attrNameLst>
                                      </p:cBhvr>
                                      <p:tavLst>
                                        <p:tav tm="0">
                                          <p:val>
                                            <p:fltVal val="0"/>
                                          </p:val>
                                        </p:tav>
                                        <p:tav tm="100000">
                                          <p:val>
                                            <p:strVal val="#ppt_h"/>
                                          </p:val>
                                        </p:tav>
                                      </p:tavLst>
                                    </p:anim>
                                    <p:anim calcmode="lin" valueType="num">
                                      <p:cBhvr>
                                        <p:cTn id="22" dur="1000" fill="hold"/>
                                        <p:tgtEl>
                                          <p:spTgt spid="60457"/>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60457"/>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0474"/>
                                        </p:tgtEl>
                                        <p:attrNameLst>
                                          <p:attrName>style.visibility</p:attrName>
                                        </p:attrNameLst>
                                      </p:cBhvr>
                                      <p:to>
                                        <p:strVal val="visible"/>
                                      </p:to>
                                    </p:set>
                                    <p:animEffect transition="in" filter="wipe(left)">
                                      <p:cBhvr>
                                        <p:cTn id="32" dur="500"/>
                                        <p:tgtEl>
                                          <p:spTgt spid="6047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0473">
                                            <p:txEl>
                                              <p:pRg st="0" end="0"/>
                                            </p:txEl>
                                          </p:spTgt>
                                        </p:tgtEl>
                                        <p:attrNameLst>
                                          <p:attrName>style.visibility</p:attrName>
                                        </p:attrNameLst>
                                      </p:cBhvr>
                                      <p:to>
                                        <p:strVal val="visible"/>
                                      </p:to>
                                    </p:set>
                                    <p:anim calcmode="lin" valueType="num">
                                      <p:cBhvr additive="base">
                                        <p:cTn id="37" dur="500" fill="hold"/>
                                        <p:tgtEl>
                                          <p:spTgt spid="60473">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047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12"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0473">
                                            <p:txEl>
                                              <p:pRg st="1" end="1"/>
                                            </p:txEl>
                                          </p:spTgt>
                                        </p:tgtEl>
                                        <p:attrNameLst>
                                          <p:attrName>style.visibility</p:attrName>
                                        </p:attrNameLst>
                                      </p:cBhvr>
                                      <p:to>
                                        <p:strVal val="visible"/>
                                      </p:to>
                                    </p:set>
                                    <p:anim calcmode="lin" valueType="num">
                                      <p:cBhvr additive="base">
                                        <p:cTn id="43" dur="500" fill="hold"/>
                                        <p:tgtEl>
                                          <p:spTgt spid="60473">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047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12" name="whoosh.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0473">
                                            <p:txEl>
                                              <p:pRg st="2" end="2"/>
                                            </p:txEl>
                                          </p:spTgt>
                                        </p:tgtEl>
                                        <p:attrNameLst>
                                          <p:attrName>style.visibility</p:attrName>
                                        </p:attrNameLst>
                                      </p:cBhvr>
                                      <p:to>
                                        <p:strVal val="visible"/>
                                      </p:to>
                                    </p:set>
                                    <p:anim calcmode="lin" valueType="num">
                                      <p:cBhvr additive="base">
                                        <p:cTn id="49" dur="500" fill="hold"/>
                                        <p:tgtEl>
                                          <p:spTgt spid="60473">
                                            <p:txEl>
                                              <p:pRg st="2" end="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047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12" name="whoosh.wav"/>
                                        </p:tgtEl>
                                      </p:cMediaNode>
                                    </p:audio>
                                  </p:sub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60475"/>
                                        </p:tgtEl>
                                        <p:attrNameLst>
                                          <p:attrName>style.visibility</p:attrName>
                                        </p:attrNameLst>
                                      </p:cBhvr>
                                      <p:to>
                                        <p:strVal val="visible"/>
                                      </p:to>
                                    </p:set>
                                    <p:animEffect transition="in" filter="wipe(down)">
                                      <p:cBhvr>
                                        <p:cTn id="55" dur="500"/>
                                        <p:tgtEl>
                                          <p:spTgt spid="6047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60476"/>
                                        </p:tgtEl>
                                        <p:attrNameLst>
                                          <p:attrName>style.visibility</p:attrName>
                                        </p:attrNameLst>
                                      </p:cBhvr>
                                      <p:to>
                                        <p:strVal val="visible"/>
                                      </p:to>
                                    </p:set>
                                    <p:animEffect transition="in" filter="wipe(down)">
                                      <p:cBhvr>
                                        <p:cTn id="60" dur="500"/>
                                        <p:tgtEl>
                                          <p:spTgt spid="6047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60477"/>
                                        </p:tgtEl>
                                        <p:attrNameLst>
                                          <p:attrName>style.visibility</p:attrName>
                                        </p:attrNameLst>
                                      </p:cBhvr>
                                      <p:to>
                                        <p:strVal val="visible"/>
                                      </p:to>
                                    </p:set>
                                    <p:animEffect transition="in" filter="wipe(up)">
                                      <p:cBhvr>
                                        <p:cTn id="65" dur="500"/>
                                        <p:tgtEl>
                                          <p:spTgt spid="60477"/>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60478"/>
                                        </p:tgtEl>
                                        <p:attrNameLst>
                                          <p:attrName>style.visibility</p:attrName>
                                        </p:attrNameLst>
                                      </p:cBhvr>
                                      <p:to>
                                        <p:strVal val="visible"/>
                                      </p:to>
                                    </p:set>
                                    <p:animEffect transition="in" filter="wipe(up)">
                                      <p:cBhvr>
                                        <p:cTn id="68" dur="500"/>
                                        <p:tgtEl>
                                          <p:spTgt spid="60478"/>
                                        </p:tgtEl>
                                      </p:cBhvr>
                                    </p:animEffect>
                                  </p:childTnLst>
                                </p:cTn>
                              </p:par>
                              <p:par>
                                <p:cTn id="69" presetID="22" presetClass="entr" presetSubtype="8" fill="hold" nodeType="withEffect">
                                  <p:stCondLst>
                                    <p:cond delay="0"/>
                                  </p:stCondLst>
                                  <p:childTnLst>
                                    <p:set>
                                      <p:cBhvr>
                                        <p:cTn id="70" dur="1" fill="hold">
                                          <p:stCondLst>
                                            <p:cond delay="0"/>
                                          </p:stCondLst>
                                        </p:cTn>
                                        <p:tgtEl>
                                          <p:spTgt spid="60479"/>
                                        </p:tgtEl>
                                        <p:attrNameLst>
                                          <p:attrName>style.visibility</p:attrName>
                                        </p:attrNameLst>
                                      </p:cBhvr>
                                      <p:to>
                                        <p:strVal val="visible"/>
                                      </p:to>
                                    </p:set>
                                    <p:animEffect transition="in" filter="wipe(left)">
                                      <p:cBhvr>
                                        <p:cTn id="71" dur="500"/>
                                        <p:tgtEl>
                                          <p:spTgt spid="6047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60480"/>
                                        </p:tgtEl>
                                        <p:attrNameLst>
                                          <p:attrName>style.visibility</p:attrName>
                                        </p:attrNameLst>
                                      </p:cBhvr>
                                      <p:to>
                                        <p:strVal val="visible"/>
                                      </p:to>
                                    </p:set>
                                    <p:animEffect transition="in" filter="wipe(up)">
                                      <p:cBhvr>
                                        <p:cTn id="76" dur="500"/>
                                        <p:tgtEl>
                                          <p:spTgt spid="60480"/>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60481"/>
                                        </p:tgtEl>
                                        <p:attrNameLst>
                                          <p:attrName>style.visibility</p:attrName>
                                        </p:attrNameLst>
                                      </p:cBhvr>
                                      <p:to>
                                        <p:strVal val="visible"/>
                                      </p:to>
                                    </p:set>
                                    <p:animEffect transition="in" filter="wipe(up)">
                                      <p:cBhvr>
                                        <p:cTn id="79" dur="500"/>
                                        <p:tgtEl>
                                          <p:spTgt spid="60481"/>
                                        </p:tgtEl>
                                      </p:cBhvr>
                                    </p:animEffect>
                                  </p:childTnLst>
                                </p:cTn>
                              </p:par>
                              <p:par>
                                <p:cTn id="80" presetID="22" presetClass="entr" presetSubtype="8" fill="hold" nodeType="withEffect">
                                  <p:stCondLst>
                                    <p:cond delay="0"/>
                                  </p:stCondLst>
                                  <p:childTnLst>
                                    <p:set>
                                      <p:cBhvr>
                                        <p:cTn id="81" dur="1" fill="hold">
                                          <p:stCondLst>
                                            <p:cond delay="0"/>
                                          </p:stCondLst>
                                        </p:cTn>
                                        <p:tgtEl>
                                          <p:spTgt spid="60482"/>
                                        </p:tgtEl>
                                        <p:attrNameLst>
                                          <p:attrName>style.visibility</p:attrName>
                                        </p:attrNameLst>
                                      </p:cBhvr>
                                      <p:to>
                                        <p:strVal val="visible"/>
                                      </p:to>
                                    </p:set>
                                    <p:animEffect transition="in" filter="wipe(left)">
                                      <p:cBhvr>
                                        <p:cTn id="82" dur="500"/>
                                        <p:tgtEl>
                                          <p:spTgt spid="6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52" grpId="0"/>
      <p:bldP spid="60473" grpId="0" build="p"/>
      <p:bldP spid="60474" grpId="0"/>
      <p:bldP spid="60475" grpId="0"/>
      <p:bldP spid="60476" grpId="0"/>
      <p:bldP spid="60478" grpId="0"/>
      <p:bldP spid="6048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灯片编号占位符 1"/>
          <p:cNvSpPr txBox="1">
            <a:spLocks noGrp="1"/>
          </p:cNvSpPr>
          <p:nvPr/>
        </p:nvSpPr>
        <p:spPr bwMode="auto">
          <a:xfrm>
            <a:off x="6553200" y="6243638"/>
            <a:ext cx="2133600" cy="457200"/>
          </a:xfrm>
          <a:prstGeom prst="rect">
            <a:avLst/>
          </a:prstGeom>
          <a:noFill/>
          <a:ln>
            <a:miter lim="800000"/>
          </a:ln>
        </p:spPr>
        <p:txBody>
          <a:bodyPr anchor="b"/>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r" eaLnBrk="1" hangingPunct="1"/>
            <a:fld id="{13DD2B6C-46C7-4DFD-B2D6-51B306685EB6}" type="slidenum">
              <a:rPr lang="zh-CN" altLang="en-US" sz="1200">
                <a:latin typeface="Garamond" panose="02020404030301010803" pitchFamily="18" charset="0"/>
              </a:rPr>
            </a:fld>
            <a:endParaRPr lang="en-US" altLang="zh-CN" sz="1200">
              <a:latin typeface="Garamond" panose="02020404030301010803" pitchFamily="18" charset="0"/>
            </a:endParaRPr>
          </a:p>
        </p:txBody>
      </p:sp>
      <p:sp>
        <p:nvSpPr>
          <p:cNvPr id="788528" name="AutoShape 1072"/>
          <p:cNvSpPr>
            <a:spLocks noChangeArrowheads="1"/>
          </p:cNvSpPr>
          <p:nvPr/>
        </p:nvSpPr>
        <p:spPr bwMode="auto">
          <a:xfrm>
            <a:off x="4456523" y="1412776"/>
            <a:ext cx="4608512" cy="2127250"/>
          </a:xfrm>
          <a:prstGeom prst="roundRect">
            <a:avLst>
              <a:gd name="adj" fmla="val 16667"/>
            </a:avLst>
          </a:prstGeom>
          <a:noFill/>
          <a:ln w="9525">
            <a:solidFill>
              <a:srgbClr val="99CC00"/>
            </a:solidFill>
            <a:rou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dirty="0">
                <a:solidFill>
                  <a:srgbClr val="008000"/>
                </a:solidFill>
                <a:latin typeface="华文新魏" panose="02010800040101010101" pitchFamily="2" charset="-122"/>
                <a:ea typeface="华文新魏" panose="02010800040101010101" pitchFamily="2" charset="-122"/>
              </a:rPr>
              <a:t>各种假定导致 </a:t>
            </a:r>
            <a:r>
              <a:rPr lang="en-US" altLang="zh-CN" i="1" dirty="0">
                <a:solidFill>
                  <a:srgbClr val="008000"/>
                </a:solidFill>
                <a:ea typeface="华文新魏" panose="02010800040101010101" pitchFamily="2" charset="-122"/>
              </a:rPr>
              <a:t>S</a:t>
            </a:r>
            <a:r>
              <a:rPr lang="en-US" altLang="zh-CN" dirty="0">
                <a:solidFill>
                  <a:srgbClr val="008000"/>
                </a:solidFill>
                <a:ea typeface="华文新魏" panose="02010800040101010101" pitchFamily="2" charset="-122"/>
              </a:rPr>
              <a:t> </a:t>
            </a:r>
            <a:r>
              <a:rPr lang="zh-CN" altLang="en-US" dirty="0">
                <a:solidFill>
                  <a:srgbClr val="008000"/>
                </a:solidFill>
                <a:latin typeface="华文新魏" panose="02010800040101010101" pitchFamily="2" charset="-122"/>
                <a:ea typeface="华文新魏" panose="02010800040101010101" pitchFamily="2" charset="-122"/>
              </a:rPr>
              <a:t>的误差，如：</a:t>
            </a:r>
            <a:endParaRPr lang="zh-CN" altLang="en-US" dirty="0">
              <a:solidFill>
                <a:srgbClr val="008000"/>
              </a:solidFill>
              <a:latin typeface="华文新魏" panose="02010800040101010101" pitchFamily="2" charset="-122"/>
              <a:ea typeface="华文新魏" panose="02010800040101010101" pitchFamily="2" charset="-122"/>
            </a:endParaRPr>
          </a:p>
          <a:p>
            <a:pPr>
              <a:lnSpc>
                <a:spcPct val="120000"/>
              </a:lnSpc>
            </a:pPr>
            <a:endParaRPr lang="zh-CN" altLang="en-US" dirty="0">
              <a:latin typeface="华文新魏" panose="02010800040101010101" pitchFamily="2" charset="-122"/>
              <a:ea typeface="华文新魏" panose="02010800040101010101" pitchFamily="2" charset="-122"/>
            </a:endParaRPr>
          </a:p>
          <a:p>
            <a:pPr>
              <a:lnSpc>
                <a:spcPct val="120000"/>
              </a:lnSpc>
            </a:pPr>
            <a:r>
              <a:rPr lang="zh-CN" altLang="en-US" dirty="0">
                <a:solidFill>
                  <a:srgbClr val="0000FF"/>
                </a:solidFill>
              </a:rPr>
              <a:t>①取中点下附加应力值，使 </a:t>
            </a:r>
            <a:r>
              <a:rPr lang="en-US" altLang="zh-CN" dirty="0">
                <a:solidFill>
                  <a:srgbClr val="0000FF"/>
                </a:solidFill>
              </a:rPr>
              <a:t>S </a:t>
            </a:r>
            <a:r>
              <a:rPr lang="zh-CN" altLang="en-US" dirty="0">
                <a:solidFill>
                  <a:srgbClr val="0000FF"/>
                </a:solidFill>
              </a:rPr>
              <a:t>偏大;</a:t>
            </a:r>
            <a:endParaRPr lang="zh-CN" altLang="en-US" dirty="0">
              <a:solidFill>
                <a:srgbClr val="0000FF"/>
              </a:solidFill>
            </a:endParaRPr>
          </a:p>
          <a:p>
            <a:pPr>
              <a:lnSpc>
                <a:spcPct val="120000"/>
              </a:lnSpc>
            </a:pPr>
            <a:r>
              <a:rPr lang="zh-CN" altLang="en-US" dirty="0">
                <a:solidFill>
                  <a:srgbClr val="0000FF"/>
                </a:solidFill>
              </a:rPr>
              <a:t>②侧限压缩假定使计算值偏小； </a:t>
            </a:r>
            <a:endParaRPr lang="zh-CN" altLang="en-US" dirty="0">
              <a:solidFill>
                <a:srgbClr val="0000FF"/>
              </a:solidFill>
            </a:endParaRPr>
          </a:p>
          <a:p>
            <a:pPr>
              <a:lnSpc>
                <a:spcPct val="120000"/>
              </a:lnSpc>
            </a:pPr>
            <a:r>
              <a:rPr lang="zh-CN" altLang="en-US" dirty="0">
                <a:solidFill>
                  <a:srgbClr val="0000FF"/>
                </a:solidFill>
              </a:rPr>
              <a:t>③地基不均匀性导致的误差等。</a:t>
            </a:r>
            <a:endParaRPr lang="zh-CN" altLang="en-US" dirty="0">
              <a:solidFill>
                <a:srgbClr val="0000FF"/>
              </a:solidFill>
            </a:endParaRPr>
          </a:p>
        </p:txBody>
      </p:sp>
      <p:sp>
        <p:nvSpPr>
          <p:cNvPr id="788529" name="Rectangle 1073"/>
          <p:cNvSpPr>
            <a:spLocks noChangeArrowheads="1"/>
          </p:cNvSpPr>
          <p:nvPr/>
        </p:nvSpPr>
        <p:spPr bwMode="auto">
          <a:xfrm>
            <a:off x="2771800" y="5379470"/>
            <a:ext cx="2395505" cy="87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lnSpc>
                <a:spcPct val="150000"/>
              </a:lnSpc>
              <a:buFontTx/>
              <a:buChar char="•"/>
            </a:pPr>
            <a:r>
              <a:rPr lang="zh-CN" altLang="en-US" dirty="0" smtClean="0">
                <a:solidFill>
                  <a:srgbClr val="800000"/>
                </a:solidFill>
                <a:latin typeface="Times New Roman" panose="02020603050405020304" pitchFamily="18" charset="0"/>
                <a:ea typeface="黑体" panose="02010609060101010101" pitchFamily="49" charset="-122"/>
              </a:rPr>
              <a:t>软黏土</a:t>
            </a:r>
            <a:r>
              <a:rPr lang="zh-CN" altLang="en-US" dirty="0" smtClean="0">
                <a:solidFill>
                  <a:srgbClr val="008000"/>
                </a:solidFill>
                <a:latin typeface="Times New Roman" panose="02020603050405020304" pitchFamily="18" charset="0"/>
              </a:rPr>
              <a:t>  </a:t>
            </a:r>
            <a:r>
              <a:rPr lang="en-US" altLang="zh-CN" dirty="0">
                <a:solidFill>
                  <a:srgbClr val="008000"/>
                </a:solidFill>
                <a:latin typeface="Arial Black" panose="020B0A04020102020204" pitchFamily="34" charset="0"/>
              </a:rPr>
              <a:t>S</a:t>
            </a:r>
            <a:r>
              <a:rPr lang="zh-CN" altLang="en-US" dirty="0">
                <a:solidFill>
                  <a:srgbClr val="008000"/>
                </a:solidFill>
                <a:latin typeface="Times New Roman" panose="02020603050405020304" pitchFamily="18" charset="0"/>
              </a:rPr>
              <a:t>偏小, </a:t>
            </a:r>
            <a:r>
              <a:rPr lang="en-US" altLang="zh-CN" dirty="0" err="1">
                <a:solidFill>
                  <a:srgbClr val="008000"/>
                </a:solidFill>
                <a:latin typeface="Times New Roman" panose="02020603050405020304" pitchFamily="18" charset="0"/>
                <a:cs typeface="Times New Roman" panose="02020603050405020304" pitchFamily="18" charset="0"/>
              </a:rPr>
              <a:t>Ψs</a:t>
            </a:r>
            <a:r>
              <a:rPr lang="en-US" altLang="zh-CN" dirty="0">
                <a:solidFill>
                  <a:srgbClr val="008000"/>
                </a:solidFill>
                <a:latin typeface="Times New Roman" panose="02020603050405020304" pitchFamily="18" charset="0"/>
                <a:cs typeface="Times New Roman" panose="02020603050405020304" pitchFamily="18" charset="0"/>
              </a:rPr>
              <a:t>&gt;1</a:t>
            </a:r>
            <a:r>
              <a:rPr lang="en-US" altLang="zh-CN" dirty="0">
                <a:solidFill>
                  <a:srgbClr val="008000"/>
                </a:solidFill>
                <a:latin typeface="Times New Roman" panose="02020603050405020304" pitchFamily="18" charset="0"/>
              </a:rPr>
              <a:t> </a:t>
            </a:r>
            <a:endParaRPr lang="en-US" altLang="zh-CN" dirty="0">
              <a:solidFill>
                <a:srgbClr val="008000"/>
              </a:solidFill>
              <a:latin typeface="Times New Roman" panose="02020603050405020304" pitchFamily="18" charset="0"/>
            </a:endParaRPr>
          </a:p>
          <a:p>
            <a:pPr eaLnBrk="1" hangingPunct="1">
              <a:lnSpc>
                <a:spcPct val="150000"/>
              </a:lnSpc>
              <a:buFontTx/>
              <a:buChar char="•"/>
            </a:pPr>
            <a:r>
              <a:rPr lang="zh-CN" altLang="en-US" dirty="0" smtClean="0">
                <a:solidFill>
                  <a:srgbClr val="800000"/>
                </a:solidFill>
                <a:latin typeface="Times New Roman" panose="02020603050405020304" pitchFamily="18" charset="0"/>
                <a:ea typeface="黑体" panose="02010609060101010101" pitchFamily="49" charset="-122"/>
              </a:rPr>
              <a:t>硬黏土  </a:t>
            </a:r>
            <a:r>
              <a:rPr lang="en-US" altLang="zh-CN" dirty="0">
                <a:solidFill>
                  <a:srgbClr val="008000"/>
                </a:solidFill>
                <a:latin typeface="Arial Black" panose="020B0A04020102020204" pitchFamily="34" charset="0"/>
              </a:rPr>
              <a:t>S</a:t>
            </a:r>
            <a:r>
              <a:rPr lang="zh-CN" altLang="en-US" dirty="0">
                <a:solidFill>
                  <a:srgbClr val="008000"/>
                </a:solidFill>
                <a:latin typeface="Times New Roman" panose="02020603050405020304" pitchFamily="18" charset="0"/>
              </a:rPr>
              <a:t>偏大, </a:t>
            </a:r>
            <a:r>
              <a:rPr lang="en-US" altLang="zh-CN" dirty="0" err="1">
                <a:solidFill>
                  <a:srgbClr val="008000"/>
                </a:solidFill>
                <a:latin typeface="Times New Roman" panose="02020603050405020304" pitchFamily="18" charset="0"/>
                <a:cs typeface="Times New Roman" panose="02020603050405020304" pitchFamily="18" charset="0"/>
              </a:rPr>
              <a:t>Ψs</a:t>
            </a:r>
            <a:r>
              <a:rPr lang="en-US" altLang="zh-CN" dirty="0">
                <a:solidFill>
                  <a:srgbClr val="008000"/>
                </a:solidFill>
                <a:latin typeface="Times New Roman" panose="02020603050405020304" pitchFamily="18" charset="0"/>
                <a:cs typeface="Times New Roman" panose="02020603050405020304" pitchFamily="18" charset="0"/>
              </a:rPr>
              <a:t>&lt;1</a:t>
            </a:r>
            <a:endParaRPr lang="zh-CN" altLang="en-US" dirty="0">
              <a:solidFill>
                <a:srgbClr val="008000"/>
              </a:solidFill>
              <a:latin typeface="Times New Roman" panose="02020603050405020304" pitchFamily="18" charset="0"/>
              <a:cs typeface="Times New Roman" panose="02020603050405020304" pitchFamily="18" charset="0"/>
            </a:endParaRPr>
          </a:p>
        </p:txBody>
      </p:sp>
      <p:sp>
        <p:nvSpPr>
          <p:cNvPr id="788563" name="AutoShape 1107"/>
          <p:cNvSpPr>
            <a:spLocks noChangeArrowheads="1"/>
          </p:cNvSpPr>
          <p:nvPr/>
        </p:nvSpPr>
        <p:spPr bwMode="auto">
          <a:xfrm>
            <a:off x="4404151" y="4159809"/>
            <a:ext cx="457200" cy="400050"/>
          </a:xfrm>
          <a:prstGeom prst="wedgeEllipseCallout">
            <a:avLst>
              <a:gd name="adj1" fmla="val -102083"/>
              <a:gd name="adj2" fmla="val 123014"/>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lIns="90000" tIns="46800" rIns="90000" bIns="46800"/>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666633"/>
              </a:solidFill>
            </a:endParaRPr>
          </a:p>
        </p:txBody>
      </p:sp>
      <p:sp>
        <p:nvSpPr>
          <p:cNvPr id="788566" name="Rectangle 1110"/>
          <p:cNvSpPr>
            <a:spLocks noChangeArrowheads="1"/>
          </p:cNvSpPr>
          <p:nvPr/>
        </p:nvSpPr>
        <p:spPr bwMode="auto">
          <a:xfrm>
            <a:off x="2224498" y="4854854"/>
            <a:ext cx="2232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0000FF"/>
                </a:solidFill>
                <a:latin typeface="Times New Roman" panose="02020603050405020304" pitchFamily="18" charset="0"/>
                <a:ea typeface="黑体" panose="02010609060101010101" pitchFamily="49" charset="-122"/>
              </a:rPr>
              <a:t>沉降经验修正系数</a:t>
            </a:r>
            <a:endParaRPr lang="zh-CN" altLang="en-US" dirty="0">
              <a:solidFill>
                <a:srgbClr val="0000FF"/>
              </a:solidFill>
              <a:latin typeface="Times New Roman" panose="02020603050405020304" pitchFamily="18" charset="0"/>
              <a:ea typeface="黑体" panose="02010609060101010101" pitchFamily="49" charset="-122"/>
            </a:endParaRPr>
          </a:p>
        </p:txBody>
      </p:sp>
      <p:sp>
        <p:nvSpPr>
          <p:cNvPr id="788604" name="AutoShape 1148"/>
          <p:cNvSpPr>
            <a:spLocks noChangeArrowheads="1"/>
          </p:cNvSpPr>
          <p:nvPr/>
        </p:nvSpPr>
        <p:spPr bwMode="auto">
          <a:xfrm>
            <a:off x="250825" y="1226566"/>
            <a:ext cx="3529012" cy="2592387"/>
          </a:xfrm>
          <a:prstGeom prst="roundRect">
            <a:avLst>
              <a:gd name="adj" fmla="val 16667"/>
            </a:avLst>
          </a:prstGeom>
          <a:noFill/>
          <a:ln w="9525">
            <a:solidFill>
              <a:srgbClr val="3333FF"/>
            </a:solidFill>
            <a:rou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lnSpc>
                <a:spcPct val="90000"/>
              </a:lnSpc>
              <a:spcBef>
                <a:spcPct val="20000"/>
              </a:spcBef>
              <a:buClr>
                <a:srgbClr val="A50021"/>
              </a:buClr>
              <a:buSzPct val="75000"/>
              <a:buFont typeface="Wingdings" panose="05000000000000000000" pitchFamily="2" charset="2"/>
              <a:buChar char="n"/>
            </a:pPr>
            <a:r>
              <a:rPr lang="zh-CN" altLang="en-US">
                <a:solidFill>
                  <a:srgbClr val="008000"/>
                </a:solidFill>
                <a:latin typeface="Times New Roman" panose="02020603050405020304" pitchFamily="18" charset="0"/>
              </a:rPr>
              <a:t>基底压力线性分布</a:t>
            </a:r>
            <a:endParaRPr lang="zh-CN" altLang="en-US">
              <a:solidFill>
                <a:srgbClr val="008000"/>
              </a:solidFill>
              <a:latin typeface="Times New Roman" panose="02020603050405020304" pitchFamily="18" charset="0"/>
            </a:endParaRPr>
          </a:p>
          <a:p>
            <a:pPr eaLnBrk="1" hangingPunct="1">
              <a:lnSpc>
                <a:spcPct val="90000"/>
              </a:lnSpc>
              <a:spcBef>
                <a:spcPct val="20000"/>
              </a:spcBef>
              <a:buClr>
                <a:srgbClr val="A50021"/>
              </a:buClr>
              <a:buSzPct val="75000"/>
              <a:buFont typeface="Wingdings" panose="05000000000000000000" pitchFamily="2" charset="2"/>
              <a:buChar char="n"/>
            </a:pPr>
            <a:r>
              <a:rPr lang="zh-CN" altLang="en-US">
                <a:solidFill>
                  <a:srgbClr val="008000"/>
                </a:solidFill>
                <a:latin typeface="Times New Roman" panose="02020603050405020304" pitchFamily="18" charset="0"/>
              </a:rPr>
              <a:t>弹性附加应力计算</a:t>
            </a:r>
            <a:endParaRPr lang="zh-CN" altLang="en-US">
              <a:solidFill>
                <a:srgbClr val="008000"/>
              </a:solidFill>
              <a:latin typeface="Times New Roman" panose="02020603050405020304" pitchFamily="18" charset="0"/>
            </a:endParaRPr>
          </a:p>
          <a:p>
            <a:pPr eaLnBrk="1" hangingPunct="1">
              <a:lnSpc>
                <a:spcPct val="90000"/>
              </a:lnSpc>
              <a:spcBef>
                <a:spcPct val="20000"/>
              </a:spcBef>
              <a:buClr>
                <a:srgbClr val="A50021"/>
              </a:buClr>
              <a:buSzPct val="75000"/>
              <a:buFont typeface="Wingdings" panose="05000000000000000000" pitchFamily="2" charset="2"/>
              <a:buChar char="n"/>
            </a:pPr>
            <a:r>
              <a:rPr lang="zh-CN" altLang="en-US">
                <a:solidFill>
                  <a:srgbClr val="008000"/>
                </a:solidFill>
                <a:latin typeface="Times New Roman" panose="02020603050405020304" pitchFamily="18" charset="0"/>
              </a:rPr>
              <a:t>单向压缩</a:t>
            </a:r>
            <a:endParaRPr lang="zh-CN" altLang="en-US">
              <a:solidFill>
                <a:srgbClr val="008000"/>
              </a:solidFill>
              <a:latin typeface="Times New Roman" panose="02020603050405020304" pitchFamily="18" charset="0"/>
            </a:endParaRPr>
          </a:p>
          <a:p>
            <a:pPr eaLnBrk="1" hangingPunct="1">
              <a:lnSpc>
                <a:spcPct val="90000"/>
              </a:lnSpc>
              <a:spcBef>
                <a:spcPct val="20000"/>
              </a:spcBef>
              <a:buClr>
                <a:srgbClr val="A50021"/>
              </a:buClr>
              <a:buSzPct val="75000"/>
              <a:buFont typeface="Wingdings" panose="05000000000000000000" pitchFamily="2" charset="2"/>
              <a:buChar char="n"/>
            </a:pPr>
            <a:r>
              <a:rPr lang="zh-CN" altLang="en-US">
                <a:solidFill>
                  <a:srgbClr val="008000"/>
                </a:solidFill>
                <a:latin typeface="Times New Roman" panose="02020603050405020304" pitchFamily="18" charset="0"/>
              </a:rPr>
              <a:t>只计主固结沉降</a:t>
            </a:r>
            <a:endParaRPr lang="zh-CN" altLang="en-US">
              <a:solidFill>
                <a:srgbClr val="008000"/>
              </a:solidFill>
              <a:latin typeface="Times New Roman" panose="02020603050405020304" pitchFamily="18" charset="0"/>
            </a:endParaRPr>
          </a:p>
          <a:p>
            <a:pPr eaLnBrk="1" hangingPunct="1">
              <a:lnSpc>
                <a:spcPct val="90000"/>
              </a:lnSpc>
              <a:spcBef>
                <a:spcPct val="20000"/>
              </a:spcBef>
              <a:buClr>
                <a:srgbClr val="A50021"/>
              </a:buClr>
              <a:buSzPct val="75000"/>
              <a:buFont typeface="Wingdings" panose="05000000000000000000" pitchFamily="2" charset="2"/>
              <a:buChar char="n"/>
            </a:pPr>
            <a:r>
              <a:rPr lang="zh-CN" altLang="en-US">
                <a:solidFill>
                  <a:srgbClr val="008000"/>
                </a:solidFill>
                <a:latin typeface="Times New Roman" panose="02020603050405020304" pitchFamily="18" charset="0"/>
              </a:rPr>
              <a:t>原状土现场取样的扰动</a:t>
            </a:r>
            <a:endParaRPr lang="zh-CN" altLang="en-US">
              <a:solidFill>
                <a:srgbClr val="008000"/>
              </a:solidFill>
              <a:latin typeface="Times New Roman" panose="02020603050405020304" pitchFamily="18" charset="0"/>
            </a:endParaRPr>
          </a:p>
          <a:p>
            <a:pPr eaLnBrk="1" hangingPunct="1">
              <a:lnSpc>
                <a:spcPct val="90000"/>
              </a:lnSpc>
              <a:spcBef>
                <a:spcPct val="20000"/>
              </a:spcBef>
              <a:buClr>
                <a:srgbClr val="A50021"/>
              </a:buClr>
              <a:buSzPct val="75000"/>
              <a:buFont typeface="Wingdings" panose="05000000000000000000" pitchFamily="2" charset="2"/>
              <a:buChar char="n"/>
            </a:pPr>
            <a:r>
              <a:rPr lang="zh-CN" altLang="en-US">
                <a:solidFill>
                  <a:srgbClr val="008000"/>
                </a:solidFill>
                <a:latin typeface="Times New Roman" panose="02020603050405020304" pitchFamily="18" charset="0"/>
              </a:rPr>
              <a:t>参数为常数</a:t>
            </a:r>
            <a:endParaRPr lang="zh-CN" altLang="en-US">
              <a:solidFill>
                <a:srgbClr val="008000"/>
              </a:solidFill>
              <a:latin typeface="Times New Roman" panose="02020603050405020304" pitchFamily="18" charset="0"/>
            </a:endParaRPr>
          </a:p>
          <a:p>
            <a:pPr eaLnBrk="1" hangingPunct="1">
              <a:lnSpc>
                <a:spcPct val="90000"/>
              </a:lnSpc>
              <a:spcBef>
                <a:spcPct val="20000"/>
              </a:spcBef>
              <a:buClr>
                <a:srgbClr val="A50021"/>
              </a:buClr>
              <a:buSzPct val="75000"/>
              <a:buFont typeface="Wingdings" panose="05000000000000000000" pitchFamily="2" charset="2"/>
              <a:buChar char="n"/>
            </a:pPr>
            <a:r>
              <a:rPr lang="zh-CN" altLang="en-US">
                <a:solidFill>
                  <a:srgbClr val="008000"/>
                </a:solidFill>
                <a:latin typeface="Times New Roman" panose="02020603050405020304" pitchFamily="18" charset="0"/>
              </a:rPr>
              <a:t>按中点下附加应力计算</a:t>
            </a:r>
            <a:endParaRPr lang="zh-CN" altLang="en-US">
              <a:solidFill>
                <a:srgbClr val="008000"/>
              </a:solidFill>
              <a:latin typeface="Times New Roman" panose="02020603050405020304" pitchFamily="18" charset="0"/>
            </a:endParaRPr>
          </a:p>
        </p:txBody>
      </p:sp>
      <p:sp>
        <p:nvSpPr>
          <p:cNvPr id="788605" name="AutoShape 1149"/>
          <p:cNvSpPr>
            <a:spLocks noChangeArrowheads="1"/>
          </p:cNvSpPr>
          <p:nvPr/>
        </p:nvSpPr>
        <p:spPr bwMode="auto">
          <a:xfrm>
            <a:off x="3851275" y="2565400"/>
            <a:ext cx="504825" cy="431800"/>
          </a:xfrm>
          <a:prstGeom prst="rightArrow">
            <a:avLst>
              <a:gd name="adj1" fmla="val 50000"/>
              <a:gd name="adj2" fmla="val 29228"/>
            </a:avLst>
          </a:prstGeom>
          <a:solidFill>
            <a:srgbClr val="008000"/>
          </a:solidFill>
          <a:ln w="9525" algn="ctr">
            <a:solidFill>
              <a:srgbClr val="008000"/>
            </a:solidFill>
            <a:miter lim="800000"/>
          </a:ln>
        </p:spPr>
        <p:txBody>
          <a:bodyPr wrap="none" anchor="ct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mc:AlternateContent xmlns:mc="http://schemas.openxmlformats.org/markup-compatibility/2006">
        <mc:Choice xmlns:a14="http://schemas.microsoft.com/office/drawing/2010/main" Requires="a14">
          <p:sp>
            <p:nvSpPr>
              <p:cNvPr id="3" name="矩形 2"/>
              <p:cNvSpPr/>
              <p:nvPr/>
            </p:nvSpPr>
            <p:spPr>
              <a:xfrm>
                <a:off x="3246389" y="3975084"/>
                <a:ext cx="2025747" cy="58477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altLang="zh-CN" sz="3200" i="1" smtClean="0">
                              <a:latin typeface="Cambria Math" panose="02040503050406030204" pitchFamily="18" charset="0"/>
                            </a:rPr>
                          </m:ctrlPr>
                        </m:sSubPr>
                        <m:e>
                          <m:r>
                            <m:rPr>
                              <m:sty m:val="p"/>
                            </m:rPr>
                            <a:rPr lang="en-US" altLang="zh-CN" sz="3200" i="1">
                              <a:latin typeface="Cambria Math" panose="02040503050406030204" pitchFamily="18" charset="0"/>
                            </a:rPr>
                            <m:t>S</m:t>
                          </m:r>
                        </m:e>
                        <m:sub>
                          <m:r>
                            <a:rPr lang="en-US" altLang="zh-CN" sz="3200" i="1" smtClean="0">
                              <a:latin typeface="Cambria Math" panose="02040503050406030204" pitchFamily="18" charset="0"/>
                              <a:ea typeface="Cambria Math" panose="02040503050406030204" pitchFamily="18" charset="0"/>
                            </a:rPr>
                            <m:t>∞</m:t>
                          </m:r>
                        </m:sub>
                      </m:sSub>
                      <m:r>
                        <a:rPr lang="en-US" altLang="zh-CN" sz="3200" i="1" smtClean="0">
                          <a:latin typeface="Cambria Math" panose="02040503050406030204" pitchFamily="18" charset="0"/>
                          <a:ea typeface="Cambria Math" panose="02040503050406030204" pitchFamily="18" charset="0"/>
                        </a:rPr>
                        <m:t>=</m:t>
                      </m:r>
                      <m:sSub>
                        <m:sSubPr>
                          <m:ctrlPr>
                            <a:rPr lang="en-US" altLang="zh-CN" sz="3200" i="1" smtClean="0">
                              <a:latin typeface="Cambria Math" panose="02040503050406030204" pitchFamily="18" charset="0"/>
                              <a:ea typeface="Cambria Math" panose="02040503050406030204" pitchFamily="18" charset="0"/>
                            </a:rPr>
                          </m:ctrlPr>
                        </m:sSubPr>
                        <m:e>
                          <m:r>
                            <a:rPr lang="el-GR" altLang="zh-CN" sz="3200" i="1" smtClean="0">
                              <a:latin typeface="Cambria Math" panose="02040503050406030204" pitchFamily="18" charset="0"/>
                              <a:ea typeface="Cambria Math" panose="02040503050406030204" pitchFamily="18" charset="0"/>
                            </a:rPr>
                            <m:t>𝜓</m:t>
                          </m:r>
                        </m:e>
                        <m:sub>
                          <m:r>
                            <a:rPr lang="en-US" altLang="zh-CN" sz="3200" b="1" i="1" smtClean="0">
                              <a:latin typeface="Cambria Math" panose="02040503050406030204" pitchFamily="18" charset="0"/>
                              <a:ea typeface="Cambria Math" panose="02040503050406030204" pitchFamily="18" charset="0"/>
                            </a:rPr>
                            <m:t>𝒔</m:t>
                          </m:r>
                        </m:sub>
                      </m:sSub>
                      <m:r>
                        <a:rPr lang="en-US" altLang="zh-CN" sz="3200" b="1" i="1" smtClean="0">
                          <a:latin typeface="Cambria Math" panose="02040503050406030204" pitchFamily="18" charset="0"/>
                          <a:ea typeface="Cambria Math" panose="02040503050406030204" pitchFamily="18" charset="0"/>
                        </a:rPr>
                        <m:t>𝑺</m:t>
                      </m:r>
                    </m:oMath>
                  </m:oMathPara>
                </a14:m>
                <a:endParaRPr lang="en-US" altLang="zh-CN" sz="3200" b="1" dirty="0" smtClean="0">
                  <a:ea typeface="Cambria Math" panose="02040503050406030204" pitchFamily="18" charset="0"/>
                </a:endParaRPr>
              </a:p>
            </p:txBody>
          </p:sp>
        </mc:Choice>
        <mc:Fallback>
          <p:sp>
            <p:nvSpPr>
              <p:cNvPr id="3" name="矩形 2"/>
              <p:cNvSpPr>
                <a:spLocks noRot="1" noChangeAspect="1" noMove="1" noResize="1" noEditPoints="1" noAdjustHandles="1" noChangeArrowheads="1" noChangeShapeType="1" noTextEdit="1"/>
              </p:cNvSpPr>
              <p:nvPr/>
            </p:nvSpPr>
            <p:spPr>
              <a:xfrm>
                <a:off x="3246389" y="3975084"/>
                <a:ext cx="2025747" cy="584775"/>
              </a:xfrm>
              <a:prstGeom prst="rect">
                <a:avLst/>
              </a:prstGeom>
              <a:blipFill rotWithShape="1">
                <a:blip r:embed="rId1"/>
                <a:stretch>
                  <a:fillRect l="-13" t="-106" r="18" b="96"/>
                </a:stretch>
              </a:blipFill>
            </p:spPr>
            <p:txBody>
              <a:bodyPr/>
              <a:lstStyle/>
              <a:p>
                <a:r>
                  <a:rPr lang="zh-CN" altLang="en-US">
                    <a:noFill/>
                  </a:rPr>
                  <a:t> </a:t>
                </a:r>
              </a:p>
            </p:txBody>
          </p:sp>
        </mc:Fallback>
      </mc:AlternateContent>
      <p:sp>
        <p:nvSpPr>
          <p:cNvPr id="16" name="Rectangle 5"/>
          <p:cNvSpPr>
            <a:spLocks noChangeArrowheads="1"/>
          </p:cNvSpPr>
          <p:nvPr/>
        </p:nvSpPr>
        <p:spPr bwMode="auto">
          <a:xfrm>
            <a:off x="-18854" y="-21483"/>
            <a:ext cx="3594101"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FF3300"/>
                </a:solidFill>
                <a:latin typeface="Times New Roman" panose="02020603050405020304" pitchFamily="18" charset="0"/>
                <a:ea typeface="+mj-ea"/>
                <a:cs typeface="Times New Roman" panose="02020603050405020304" pitchFamily="18" charset="0"/>
              </a:rPr>
              <a:t>§4</a:t>
            </a:r>
            <a:r>
              <a:rPr lang="en-US" altLang="zh-CN" sz="2800" dirty="0" smtClean="0">
                <a:solidFill>
                  <a:srgbClr val="FF3300"/>
                </a:solidFill>
                <a:latin typeface="Times New Roman" panose="02020603050405020304" pitchFamily="18" charset="0"/>
                <a:ea typeface="+mj-ea"/>
                <a:cs typeface="Times New Roman" panose="02020603050405020304" pitchFamily="18" charset="0"/>
              </a:rPr>
              <a:t>.3 </a:t>
            </a:r>
            <a:r>
              <a:rPr lang="zh-CN" altLang="en-US" sz="2800" dirty="0" smtClean="0">
                <a:solidFill>
                  <a:srgbClr val="FF3300"/>
                </a:solidFill>
                <a:latin typeface="Times New Roman" panose="02020603050405020304" pitchFamily="18" charset="0"/>
                <a:ea typeface="+mj-ea"/>
                <a:cs typeface="Times New Roman" panose="02020603050405020304" pitchFamily="18" charset="0"/>
              </a:rPr>
              <a:t>基础最终沉降量</a:t>
            </a:r>
            <a:endParaRPr lang="zh-CN" altLang="en-US" sz="28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88604">
                                            <p:bg/>
                                          </p:spTgt>
                                        </p:tgtEl>
                                        <p:attrNameLst>
                                          <p:attrName>style.visibility</p:attrName>
                                        </p:attrNameLst>
                                      </p:cBhvr>
                                      <p:to>
                                        <p:strVal val="visible"/>
                                      </p:to>
                                    </p:set>
                                    <p:animEffect transition="in" filter="wipe(left)">
                                      <p:cBhvr>
                                        <p:cTn id="7" dur="500"/>
                                        <p:tgtEl>
                                          <p:spTgt spid="788604">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88604">
                                            <p:txEl>
                                              <p:pRg st="0" end="0"/>
                                            </p:txEl>
                                          </p:spTgt>
                                        </p:tgtEl>
                                        <p:attrNameLst>
                                          <p:attrName>style.visibility</p:attrName>
                                        </p:attrNameLst>
                                      </p:cBhvr>
                                      <p:to>
                                        <p:strVal val="visible"/>
                                      </p:to>
                                    </p:set>
                                    <p:animEffect transition="in" filter="wipe(left)">
                                      <p:cBhvr>
                                        <p:cTn id="11" dur="500"/>
                                        <p:tgtEl>
                                          <p:spTgt spid="788604">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88604">
                                            <p:txEl>
                                              <p:pRg st="1" end="1"/>
                                            </p:txEl>
                                          </p:spTgt>
                                        </p:tgtEl>
                                        <p:attrNameLst>
                                          <p:attrName>style.visibility</p:attrName>
                                        </p:attrNameLst>
                                      </p:cBhvr>
                                      <p:to>
                                        <p:strVal val="visible"/>
                                      </p:to>
                                    </p:set>
                                    <p:animEffect transition="in" filter="wipe(left)">
                                      <p:cBhvr>
                                        <p:cTn id="15" dur="500"/>
                                        <p:tgtEl>
                                          <p:spTgt spid="788604">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88604">
                                            <p:txEl>
                                              <p:pRg st="2" end="2"/>
                                            </p:txEl>
                                          </p:spTgt>
                                        </p:tgtEl>
                                        <p:attrNameLst>
                                          <p:attrName>style.visibility</p:attrName>
                                        </p:attrNameLst>
                                      </p:cBhvr>
                                      <p:to>
                                        <p:strVal val="visible"/>
                                      </p:to>
                                    </p:set>
                                    <p:animEffect transition="in" filter="wipe(left)">
                                      <p:cBhvr>
                                        <p:cTn id="19" dur="500"/>
                                        <p:tgtEl>
                                          <p:spTgt spid="788604">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88604">
                                            <p:txEl>
                                              <p:pRg st="3" end="3"/>
                                            </p:txEl>
                                          </p:spTgt>
                                        </p:tgtEl>
                                        <p:attrNameLst>
                                          <p:attrName>style.visibility</p:attrName>
                                        </p:attrNameLst>
                                      </p:cBhvr>
                                      <p:to>
                                        <p:strVal val="visible"/>
                                      </p:to>
                                    </p:set>
                                    <p:animEffect transition="in" filter="wipe(left)">
                                      <p:cBhvr>
                                        <p:cTn id="23" dur="500"/>
                                        <p:tgtEl>
                                          <p:spTgt spid="788604">
                                            <p:txEl>
                                              <p:pRg st="3" end="3"/>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788604">
                                            <p:txEl>
                                              <p:pRg st="4" end="4"/>
                                            </p:txEl>
                                          </p:spTgt>
                                        </p:tgtEl>
                                        <p:attrNameLst>
                                          <p:attrName>style.visibility</p:attrName>
                                        </p:attrNameLst>
                                      </p:cBhvr>
                                      <p:to>
                                        <p:strVal val="visible"/>
                                      </p:to>
                                    </p:set>
                                    <p:animEffect transition="in" filter="wipe(left)">
                                      <p:cBhvr>
                                        <p:cTn id="27" dur="500"/>
                                        <p:tgtEl>
                                          <p:spTgt spid="788604">
                                            <p:txEl>
                                              <p:pRg st="4" end="4"/>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788604">
                                            <p:txEl>
                                              <p:pRg st="5" end="5"/>
                                            </p:txEl>
                                          </p:spTgt>
                                        </p:tgtEl>
                                        <p:attrNameLst>
                                          <p:attrName>style.visibility</p:attrName>
                                        </p:attrNameLst>
                                      </p:cBhvr>
                                      <p:to>
                                        <p:strVal val="visible"/>
                                      </p:to>
                                    </p:set>
                                    <p:animEffect transition="in" filter="wipe(left)">
                                      <p:cBhvr>
                                        <p:cTn id="31" dur="500"/>
                                        <p:tgtEl>
                                          <p:spTgt spid="788604">
                                            <p:txEl>
                                              <p:pRg st="5" end="5"/>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88604">
                                            <p:txEl>
                                              <p:pRg st="6" end="6"/>
                                            </p:txEl>
                                          </p:spTgt>
                                        </p:tgtEl>
                                        <p:attrNameLst>
                                          <p:attrName>style.visibility</p:attrName>
                                        </p:attrNameLst>
                                      </p:cBhvr>
                                      <p:to>
                                        <p:strVal val="visible"/>
                                      </p:to>
                                    </p:set>
                                    <p:animEffect transition="in" filter="wipe(left)">
                                      <p:cBhvr>
                                        <p:cTn id="35" dur="500"/>
                                        <p:tgtEl>
                                          <p:spTgt spid="78860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788605"/>
                                        </p:tgtEl>
                                        <p:attrNameLst>
                                          <p:attrName>style.visibility</p:attrName>
                                        </p:attrNameLst>
                                      </p:cBhvr>
                                      <p:to>
                                        <p:strVal val="visible"/>
                                      </p:to>
                                    </p:set>
                                    <p:animEffect transition="in" filter="slide(fromLeft)">
                                      <p:cBhvr>
                                        <p:cTn id="40" dur="500"/>
                                        <p:tgtEl>
                                          <p:spTgt spid="788605"/>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788528">
                                            <p:bg/>
                                          </p:spTgt>
                                        </p:tgtEl>
                                        <p:attrNameLst>
                                          <p:attrName>style.visibility</p:attrName>
                                        </p:attrNameLst>
                                      </p:cBhvr>
                                      <p:to>
                                        <p:strVal val="visible"/>
                                      </p:to>
                                    </p:set>
                                    <p:animEffect transition="in" filter="wipe(left)">
                                      <p:cBhvr>
                                        <p:cTn id="44" dur="500"/>
                                        <p:tgtEl>
                                          <p:spTgt spid="788528">
                                            <p:bg/>
                                          </p:spTgt>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788528">
                                            <p:txEl>
                                              <p:pRg st="0" end="0"/>
                                            </p:txEl>
                                          </p:spTgt>
                                        </p:tgtEl>
                                        <p:attrNameLst>
                                          <p:attrName>style.visibility</p:attrName>
                                        </p:attrNameLst>
                                      </p:cBhvr>
                                      <p:to>
                                        <p:strVal val="visible"/>
                                      </p:to>
                                    </p:set>
                                    <p:animEffect transition="in" filter="wipe(left)">
                                      <p:cBhvr>
                                        <p:cTn id="48" dur="500"/>
                                        <p:tgtEl>
                                          <p:spTgt spid="788528">
                                            <p:txEl>
                                              <p:pRg st="0" end="0"/>
                                            </p:tx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788528">
                                            <p:txEl>
                                              <p:pRg st="2" end="2"/>
                                            </p:txEl>
                                          </p:spTgt>
                                        </p:tgtEl>
                                        <p:attrNameLst>
                                          <p:attrName>style.visibility</p:attrName>
                                        </p:attrNameLst>
                                      </p:cBhvr>
                                      <p:to>
                                        <p:strVal val="visible"/>
                                      </p:to>
                                    </p:set>
                                    <p:animEffect transition="in" filter="wipe(left)">
                                      <p:cBhvr>
                                        <p:cTn id="51" dur="500"/>
                                        <p:tgtEl>
                                          <p:spTgt spid="788528">
                                            <p:txEl>
                                              <p:pRg st="2" end="2"/>
                                            </p:tx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788528">
                                            <p:txEl>
                                              <p:pRg st="3" end="3"/>
                                            </p:txEl>
                                          </p:spTgt>
                                        </p:tgtEl>
                                        <p:attrNameLst>
                                          <p:attrName>style.visibility</p:attrName>
                                        </p:attrNameLst>
                                      </p:cBhvr>
                                      <p:to>
                                        <p:strVal val="visible"/>
                                      </p:to>
                                    </p:set>
                                    <p:animEffect transition="in" filter="wipe(left)">
                                      <p:cBhvr>
                                        <p:cTn id="54" dur="500"/>
                                        <p:tgtEl>
                                          <p:spTgt spid="788528">
                                            <p:txEl>
                                              <p:pRg st="3" end="3"/>
                                            </p:txEl>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788528">
                                            <p:txEl>
                                              <p:pRg st="4" end="4"/>
                                            </p:txEl>
                                          </p:spTgt>
                                        </p:tgtEl>
                                        <p:attrNameLst>
                                          <p:attrName>style.visibility</p:attrName>
                                        </p:attrNameLst>
                                      </p:cBhvr>
                                      <p:to>
                                        <p:strVal val="visible"/>
                                      </p:to>
                                    </p:set>
                                    <p:animEffect transition="in" filter="wipe(left)">
                                      <p:cBhvr>
                                        <p:cTn id="57" dur="500"/>
                                        <p:tgtEl>
                                          <p:spTgt spid="788528">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788563"/>
                                        </p:tgtEl>
                                        <p:attrNameLst>
                                          <p:attrName>style.visibility</p:attrName>
                                        </p:attrNameLst>
                                      </p:cBhvr>
                                      <p:to>
                                        <p:strVal val="visible"/>
                                      </p:to>
                                    </p:set>
                                    <p:animEffect transition="in" filter="dissolve">
                                      <p:cBhvr>
                                        <p:cTn id="62" dur="500"/>
                                        <p:tgtEl>
                                          <p:spTgt spid="788563"/>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788566">
                                            <p:txEl>
                                              <p:pRg st="0" end="0"/>
                                            </p:txEl>
                                          </p:spTgt>
                                        </p:tgtEl>
                                        <p:attrNameLst>
                                          <p:attrName>style.visibility</p:attrName>
                                        </p:attrNameLst>
                                      </p:cBhvr>
                                      <p:to>
                                        <p:strVal val="visible"/>
                                      </p:to>
                                    </p:set>
                                    <p:animEffect transition="in" filter="wipe(left)">
                                      <p:cBhvr>
                                        <p:cTn id="66" dur="500"/>
                                        <p:tgtEl>
                                          <p:spTgt spid="788566">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788529">
                                            <p:txEl>
                                              <p:pRg st="0" end="0"/>
                                            </p:txEl>
                                          </p:spTgt>
                                        </p:tgtEl>
                                        <p:attrNameLst>
                                          <p:attrName>style.visibility</p:attrName>
                                        </p:attrNameLst>
                                      </p:cBhvr>
                                      <p:to>
                                        <p:strVal val="visible"/>
                                      </p:to>
                                    </p:set>
                                    <p:animEffect transition="in" filter="wipe(left)">
                                      <p:cBhvr>
                                        <p:cTn id="71" dur="500"/>
                                        <p:tgtEl>
                                          <p:spTgt spid="788529">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788529">
                                            <p:txEl>
                                              <p:pRg st="1" end="1"/>
                                            </p:txEl>
                                          </p:spTgt>
                                        </p:tgtEl>
                                        <p:attrNameLst>
                                          <p:attrName>style.visibility</p:attrName>
                                        </p:attrNameLst>
                                      </p:cBhvr>
                                      <p:to>
                                        <p:strVal val="visible"/>
                                      </p:to>
                                    </p:set>
                                    <p:animEffect transition="in" filter="wipe(left)">
                                      <p:cBhvr>
                                        <p:cTn id="76" dur="500"/>
                                        <p:tgtEl>
                                          <p:spTgt spid="7885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8" grpId="0" animBg="1" autoUpdateAnimBg="0" build="p"/>
      <p:bldP spid="788529" grpId="0" autoUpdateAnimBg="0" build="p"/>
      <p:bldP spid="788563" grpId="0" bldLvl="0" animBg="1" autoUpdateAnimBg="0"/>
      <p:bldP spid="788566" grpId="0" advAuto="0" autoUpdateAnimBg="0" build="p"/>
      <p:bldP spid="788604" grpId="0" animBg="1" build="p"/>
      <p:bldP spid="788605" grpId="0" bldLvl="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3"/>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251520" y="620688"/>
            <a:ext cx="8726488" cy="6042025"/>
          </a:xfrm>
        </p:spPr>
      </p:pic>
      <p:sp>
        <p:nvSpPr>
          <p:cNvPr id="2" name="文本框 1"/>
          <p:cNvSpPr txBox="1"/>
          <p:nvPr/>
        </p:nvSpPr>
        <p:spPr>
          <a:xfrm>
            <a:off x="3923928" y="116659"/>
            <a:ext cx="1512168" cy="584775"/>
          </a:xfrm>
          <a:prstGeom prst="rect">
            <a:avLst/>
          </a:prstGeom>
          <a:noFill/>
        </p:spPr>
        <p:txBody>
          <a:bodyPr wrap="square" rtlCol="0">
            <a:spAutoFit/>
          </a:bodyPr>
          <a:lstStyle/>
          <a:p>
            <a:r>
              <a:rPr lang="zh-CN" altLang="en-US" sz="3200" dirty="0" smtClean="0">
                <a:solidFill>
                  <a:srgbClr val="00B050"/>
                </a:solidFill>
              </a:rPr>
              <a:t>比 较</a:t>
            </a:r>
            <a:endParaRPr lang="zh-CN" altLang="en-US" sz="3200" dirty="0">
              <a:solidFill>
                <a:srgbClr val="00B050"/>
              </a:solidFill>
            </a:endParaRPr>
          </a:p>
        </p:txBody>
      </p:sp>
      <p:sp>
        <p:nvSpPr>
          <p:cNvPr id="5" name="Rectangle 5"/>
          <p:cNvSpPr>
            <a:spLocks noChangeArrowheads="1"/>
          </p:cNvSpPr>
          <p:nvPr/>
        </p:nvSpPr>
        <p:spPr bwMode="auto">
          <a:xfrm>
            <a:off x="-18854" y="-21483"/>
            <a:ext cx="3594101"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FF3300"/>
                </a:solidFill>
                <a:latin typeface="Times New Roman" panose="02020603050405020304" pitchFamily="18" charset="0"/>
                <a:ea typeface="+mj-ea"/>
                <a:cs typeface="Times New Roman" panose="02020603050405020304" pitchFamily="18" charset="0"/>
              </a:rPr>
              <a:t>§4</a:t>
            </a:r>
            <a:r>
              <a:rPr lang="en-US" altLang="zh-CN" sz="2800" dirty="0" smtClean="0">
                <a:solidFill>
                  <a:srgbClr val="FF3300"/>
                </a:solidFill>
                <a:latin typeface="Times New Roman" panose="02020603050405020304" pitchFamily="18" charset="0"/>
                <a:ea typeface="+mj-ea"/>
                <a:cs typeface="Times New Roman" panose="02020603050405020304" pitchFamily="18" charset="0"/>
              </a:rPr>
              <a:t>.3 </a:t>
            </a:r>
            <a:r>
              <a:rPr lang="zh-CN" altLang="en-US" sz="2800" dirty="0" smtClean="0">
                <a:solidFill>
                  <a:srgbClr val="FF3300"/>
                </a:solidFill>
                <a:latin typeface="Times New Roman" panose="02020603050405020304" pitchFamily="18" charset="0"/>
                <a:ea typeface="+mj-ea"/>
                <a:cs typeface="Times New Roman" panose="02020603050405020304" pitchFamily="18" charset="0"/>
              </a:rPr>
              <a:t>基础最终沉降量</a:t>
            </a:r>
            <a:endParaRPr lang="zh-CN" altLang="en-US" sz="28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灯片编号占位符 1"/>
          <p:cNvSpPr txBox="1">
            <a:spLocks noGrp="1" noChangeArrowheads="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fld id="{0144A39A-5F4D-4FF5-82CA-79295CCB6D90}" type="slidenum">
              <a:rPr lang="zh-CN" altLang="en-US" sz="1200">
                <a:latin typeface="Garamond" panose="02020404030301010803" pitchFamily="18" charset="0"/>
              </a:rPr>
            </a:fld>
            <a:endParaRPr lang="zh-CN" altLang="en-US" sz="1200">
              <a:latin typeface="Garamond" panose="02020404030301010803" pitchFamily="18" charset="0"/>
            </a:endParaRPr>
          </a:p>
        </p:txBody>
      </p:sp>
      <p:sp>
        <p:nvSpPr>
          <p:cNvPr id="62468" name="AutoShape 2"/>
          <p:cNvSpPr>
            <a:spLocks noChangeArrowheads="1"/>
          </p:cNvSpPr>
          <p:nvPr/>
        </p:nvSpPr>
        <p:spPr bwMode="auto">
          <a:xfrm>
            <a:off x="827088" y="1700213"/>
            <a:ext cx="1625600" cy="431800"/>
          </a:xfrm>
          <a:prstGeom prst="roundRect">
            <a:avLst>
              <a:gd name="adj" fmla="val 16667"/>
            </a:avLst>
          </a:pr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FFFFFF"/>
                </a:solidFill>
                <a:latin typeface="黑体" panose="02010609060101010101" pitchFamily="49" charset="-122"/>
                <a:ea typeface="黑体" panose="02010609060101010101" pitchFamily="49" charset="-122"/>
              </a:rPr>
              <a:t>① 准备资料</a:t>
            </a:r>
            <a:endParaRPr lang="zh-CN" altLang="en-US">
              <a:solidFill>
                <a:srgbClr val="FFFFFF"/>
              </a:solidFill>
              <a:latin typeface="黑体" panose="02010609060101010101" pitchFamily="49" charset="-122"/>
              <a:ea typeface="黑体" panose="02010609060101010101" pitchFamily="49" charset="-122"/>
            </a:endParaRPr>
          </a:p>
        </p:txBody>
      </p:sp>
      <p:sp>
        <p:nvSpPr>
          <p:cNvPr id="62469" name="AutoShape 3"/>
          <p:cNvSpPr>
            <a:spLocks noChangeArrowheads="1"/>
          </p:cNvSpPr>
          <p:nvPr/>
        </p:nvSpPr>
        <p:spPr bwMode="auto">
          <a:xfrm>
            <a:off x="827088" y="2852738"/>
            <a:ext cx="1625600" cy="431800"/>
          </a:xfrm>
          <a:prstGeom prst="roundRect">
            <a:avLst>
              <a:gd name="adj" fmla="val 16667"/>
            </a:avLst>
          </a:pr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FFFFFF"/>
                </a:solidFill>
                <a:latin typeface="黑体" panose="02010609060101010101" pitchFamily="49" charset="-122"/>
                <a:ea typeface="黑体" panose="02010609060101010101" pitchFamily="49" charset="-122"/>
              </a:rPr>
              <a:t>② 应力分布</a:t>
            </a:r>
            <a:endParaRPr lang="zh-CN" altLang="en-US">
              <a:solidFill>
                <a:srgbClr val="FFFFFF"/>
              </a:solidFill>
              <a:latin typeface="黑体" panose="02010609060101010101" pitchFamily="49" charset="-122"/>
              <a:ea typeface="黑体" panose="02010609060101010101" pitchFamily="49" charset="-122"/>
            </a:endParaRPr>
          </a:p>
        </p:txBody>
      </p:sp>
      <p:sp>
        <p:nvSpPr>
          <p:cNvPr id="62470" name="AutoShape 4"/>
          <p:cNvSpPr>
            <a:spLocks noChangeArrowheads="1"/>
          </p:cNvSpPr>
          <p:nvPr/>
        </p:nvSpPr>
        <p:spPr bwMode="auto">
          <a:xfrm>
            <a:off x="858838" y="4221163"/>
            <a:ext cx="1625600" cy="431800"/>
          </a:xfrm>
          <a:prstGeom prst="roundRect">
            <a:avLst>
              <a:gd name="adj" fmla="val 16667"/>
            </a:avLst>
          </a:pr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FFFFFF"/>
                </a:solidFill>
                <a:latin typeface="黑体" panose="02010609060101010101" pitchFamily="49" charset="-122"/>
                <a:ea typeface="黑体" panose="02010609060101010101" pitchFamily="49" charset="-122"/>
              </a:rPr>
              <a:t>③ 沉降计算</a:t>
            </a:r>
            <a:endParaRPr lang="zh-CN" altLang="en-US">
              <a:solidFill>
                <a:srgbClr val="FFFFFF"/>
              </a:solidFill>
              <a:latin typeface="黑体" panose="02010609060101010101" pitchFamily="49" charset="-122"/>
              <a:ea typeface="黑体" panose="02010609060101010101" pitchFamily="49" charset="-122"/>
            </a:endParaRPr>
          </a:p>
        </p:txBody>
      </p:sp>
      <p:sp>
        <p:nvSpPr>
          <p:cNvPr id="62471" name="Rectangle 7"/>
          <p:cNvSpPr>
            <a:spLocks noChangeArrowheads="1"/>
          </p:cNvSpPr>
          <p:nvPr/>
        </p:nvSpPr>
        <p:spPr bwMode="auto">
          <a:xfrm>
            <a:off x="2700338" y="1341438"/>
            <a:ext cx="5543550" cy="1044575"/>
          </a:xfrm>
          <a:prstGeom prst="rect">
            <a:avLst/>
          </a:prstGeom>
          <a:noFill/>
          <a:ln w="38100" cmpd="sng">
            <a:solidFill>
              <a:srgbClr val="339966"/>
            </a:solidFill>
            <a:prstDash val="sysDot"/>
            <a:miter lim="800000"/>
          </a:ln>
        </p:spPr>
        <p:txBody>
          <a:bodyPr lIns="90000" tIns="46800" rIns="90000" bIns="46800">
            <a:spAutoFit/>
          </a:bodyPr>
          <a:lstStyle/>
          <a:p>
            <a:pPr eaLnBrk="1" hangingPunct="1">
              <a:buFont typeface="Arial" panose="020B0604020202020204" pitchFamily="34" charset="0"/>
              <a:buChar char="•"/>
              <a:defRPr/>
            </a:pPr>
            <a:r>
              <a:rPr lang="zh-CN" altLang="en-US">
                <a:latin typeface="黑体" panose="02010609060101010101" pitchFamily="49" charset="-122"/>
                <a:ea typeface="黑体" panose="02010609060101010101" pitchFamily="49" charset="-122"/>
              </a:rPr>
              <a:t>建筑基础（形状、大小、重量、埋深）</a:t>
            </a:r>
            <a:endParaRPr lang="zh-CN" altLang="en-US">
              <a:latin typeface="黑体" panose="02010609060101010101" pitchFamily="49" charset="-122"/>
              <a:ea typeface="黑体" panose="02010609060101010101" pitchFamily="49" charset="-122"/>
            </a:endParaRPr>
          </a:p>
          <a:p>
            <a:pPr eaLnBrk="1" hangingPunct="1">
              <a:buFont typeface="Arial" panose="020B0604020202020204" pitchFamily="34" charset="0"/>
              <a:buChar char="•"/>
              <a:defRPr/>
            </a:pPr>
            <a:r>
              <a:rPr lang="zh-CN" altLang="en-US">
                <a:latin typeface="黑体" panose="02010609060101010101" pitchFamily="49" charset="-122"/>
                <a:ea typeface="黑体" panose="02010609060101010101" pitchFamily="49" charset="-122"/>
              </a:rPr>
              <a:t>地基各土层的压缩曲线 </a:t>
            </a:r>
            <a:r>
              <a:rPr lang="zh-CN" altLang="en-US">
                <a:effectLst>
                  <a:outerShdw blurRad="38100" dist="38100" dir="2700000" algn="tl">
                    <a:srgbClr val="C0C0C0"/>
                  </a:outerShdw>
                </a:effectLst>
                <a:latin typeface="黑体" panose="02010609060101010101" pitchFamily="49" charset="-122"/>
                <a:ea typeface="黑体" panose="02010609060101010101" pitchFamily="49" charset="-122"/>
              </a:rPr>
              <a:t> </a:t>
            </a:r>
            <a:r>
              <a:rPr lang="zh-CN" altLang="en-US">
                <a:latin typeface="黑体" panose="02010609060101010101" pitchFamily="49" charset="-122"/>
                <a:ea typeface="黑体" panose="02010609060101010101" pitchFamily="49" charset="-122"/>
              </a:rPr>
              <a:t>原状土压缩曲线</a:t>
            </a:r>
            <a:endParaRPr lang="zh-CN" altLang="en-US">
              <a:latin typeface="黑体" panose="02010609060101010101" pitchFamily="49" charset="-122"/>
              <a:ea typeface="黑体" panose="02010609060101010101" pitchFamily="49" charset="-122"/>
            </a:endParaRPr>
          </a:p>
          <a:p>
            <a:pPr eaLnBrk="1" hangingPunct="1">
              <a:buFont typeface="Arial" panose="020B0604020202020204" pitchFamily="34" charset="0"/>
              <a:buChar char="•"/>
              <a:defRPr/>
            </a:pPr>
            <a:r>
              <a:rPr lang="zh-CN" altLang="en-US">
                <a:latin typeface="黑体" panose="02010609060101010101" pitchFamily="49" charset="-122"/>
                <a:ea typeface="黑体" panose="02010609060101010101" pitchFamily="49" charset="-122"/>
              </a:rPr>
              <a:t>计算断面和计算点</a:t>
            </a:r>
            <a:endParaRPr lang="zh-CN" altLang="en-US">
              <a:latin typeface="黑体" panose="02010609060101010101" pitchFamily="49" charset="-122"/>
              <a:ea typeface="黑体" panose="02010609060101010101" pitchFamily="49" charset="-122"/>
            </a:endParaRPr>
          </a:p>
        </p:txBody>
      </p:sp>
      <p:sp>
        <p:nvSpPr>
          <p:cNvPr id="62472" name="Rectangle 15"/>
          <p:cNvSpPr>
            <a:spLocks noChangeArrowheads="1"/>
          </p:cNvSpPr>
          <p:nvPr/>
        </p:nvSpPr>
        <p:spPr bwMode="auto">
          <a:xfrm>
            <a:off x="2700338" y="4005064"/>
            <a:ext cx="3024187" cy="1479550"/>
          </a:xfrm>
          <a:prstGeom prst="rect">
            <a:avLst/>
          </a:prstGeom>
          <a:noFill/>
          <a:ln w="38100">
            <a:solidFill>
              <a:srgbClr val="339966"/>
            </a:solidFill>
            <a:prstDash val="sysDot"/>
            <a:miter lim="800000"/>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Char char="•"/>
            </a:pPr>
            <a:r>
              <a:rPr lang="zh-CN" altLang="en-US">
                <a:latin typeface="黑体" panose="02010609060101010101" pitchFamily="49" charset="-122"/>
                <a:ea typeface="黑体" panose="02010609060101010101" pitchFamily="49" charset="-122"/>
              </a:rPr>
              <a:t>确定计算深度</a:t>
            </a:r>
            <a:endParaRPr lang="zh-CN" altLang="en-US">
              <a:latin typeface="黑体" panose="02010609060101010101" pitchFamily="49" charset="-122"/>
              <a:ea typeface="黑体" panose="02010609060101010101" pitchFamily="49" charset="-122"/>
            </a:endParaRPr>
          </a:p>
          <a:p>
            <a:pPr eaLnBrk="1" hangingPunct="1">
              <a:buFont typeface="Arial" panose="020B0604020202020204" pitchFamily="34" charset="0"/>
              <a:buChar char="•"/>
            </a:pPr>
            <a:r>
              <a:rPr lang="zh-CN" altLang="en-US">
                <a:latin typeface="黑体" panose="02010609060101010101" pitchFamily="49" charset="-122"/>
                <a:ea typeface="黑体" panose="02010609060101010101" pitchFamily="49" charset="-122"/>
              </a:rPr>
              <a:t>确定分层界面</a:t>
            </a:r>
            <a:endParaRPr lang="zh-CN" altLang="en-US">
              <a:latin typeface="黑体" panose="02010609060101010101" pitchFamily="49" charset="-122"/>
              <a:ea typeface="黑体" panose="02010609060101010101" pitchFamily="49" charset="-122"/>
            </a:endParaRPr>
          </a:p>
          <a:p>
            <a:pPr>
              <a:buFont typeface="Arial" panose="020B0604020202020204" pitchFamily="34" charset="0"/>
              <a:buChar char="•"/>
            </a:pPr>
            <a:r>
              <a:rPr lang="zh-CN" altLang="en-US">
                <a:latin typeface="黑体" panose="02010609060101010101" pitchFamily="49" charset="-122"/>
                <a:ea typeface="黑体" panose="02010609060101010101" pitchFamily="49" charset="-122"/>
              </a:rPr>
              <a:t>计算各土层的</a:t>
            </a:r>
            <a:r>
              <a:rPr lang="zh-CN" altLang="en-US">
                <a:latin typeface="黑体" panose="02010609060101010101" pitchFamily="49" charset="-122"/>
                <a:ea typeface="黑体" panose="02010609060101010101" pitchFamily="49" charset="-122"/>
                <a:sym typeface="Symbol" panose="05050102010706020507" pitchFamily="18" charset="2"/>
              </a:rPr>
              <a:t></a:t>
            </a:r>
            <a:r>
              <a:rPr lang="en-US" altLang="zh-CN" baseline="-25000">
                <a:latin typeface="黑体" panose="02010609060101010101" pitchFamily="49" charset="-122"/>
                <a:ea typeface="黑体" panose="02010609060101010101" pitchFamily="49" charset="-122"/>
              </a:rPr>
              <a:t>szi</a:t>
            </a:r>
            <a:r>
              <a:rPr lang="zh-CN" altLang="en-US">
                <a:latin typeface="黑体" panose="02010609060101010101" pitchFamily="49" charset="-122"/>
                <a:ea typeface="黑体" panose="02010609060101010101" pitchFamily="49" charset="-122"/>
              </a:rPr>
              <a:t>，</a:t>
            </a:r>
            <a:r>
              <a:rPr lang="zh-CN" altLang="en-US">
                <a:latin typeface="黑体" panose="02010609060101010101" pitchFamily="49" charset="-122"/>
                <a:ea typeface="黑体" panose="02010609060101010101" pitchFamily="49" charset="-122"/>
                <a:sym typeface="Symbol" panose="05050102010706020507" pitchFamily="18" charset="2"/>
              </a:rPr>
              <a:t></a:t>
            </a:r>
            <a:r>
              <a:rPr lang="en-US" altLang="zh-CN" baseline="-25000">
                <a:latin typeface="黑体" panose="02010609060101010101" pitchFamily="49" charset="-122"/>
                <a:ea typeface="黑体" panose="02010609060101010101" pitchFamily="49" charset="-122"/>
              </a:rPr>
              <a:t>zi</a:t>
            </a:r>
            <a:endParaRPr lang="en-US" altLang="zh-CN" baseline="-25000">
              <a:latin typeface="黑体" panose="02010609060101010101" pitchFamily="49" charset="-122"/>
              <a:ea typeface="黑体" panose="02010609060101010101" pitchFamily="49" charset="-122"/>
            </a:endParaRPr>
          </a:p>
          <a:p>
            <a:pPr eaLnBrk="1" hangingPunct="1">
              <a:buFont typeface="Arial" panose="020B0604020202020204" pitchFamily="34" charset="0"/>
              <a:buChar char="•"/>
            </a:pPr>
            <a:r>
              <a:rPr lang="zh-CN" altLang="en-US">
                <a:latin typeface="黑体" panose="02010609060101010101" pitchFamily="49" charset="-122"/>
                <a:ea typeface="黑体" panose="02010609060101010101" pitchFamily="49" charset="-122"/>
              </a:rPr>
              <a:t>计算各层沉降量</a:t>
            </a:r>
            <a:endParaRPr lang="en-US" altLang="zh-CN">
              <a:latin typeface="黑体" panose="02010609060101010101" pitchFamily="49" charset="-122"/>
              <a:ea typeface="黑体" panose="02010609060101010101" pitchFamily="49" charset="-122"/>
            </a:endParaRPr>
          </a:p>
          <a:p>
            <a:pPr eaLnBrk="1" hangingPunct="1">
              <a:buFont typeface="Arial" panose="020B0604020202020204" pitchFamily="34" charset="0"/>
              <a:buChar char="•"/>
            </a:pPr>
            <a:r>
              <a:rPr lang="zh-CN" altLang="en-US">
                <a:latin typeface="黑体" panose="02010609060101010101" pitchFamily="49" charset="-122"/>
                <a:ea typeface="黑体" panose="02010609060101010101" pitchFamily="49" charset="-122"/>
              </a:rPr>
              <a:t>地基总沉降量</a:t>
            </a:r>
            <a:endParaRPr lang="zh-CN" altLang="en-US" baseline="-25000">
              <a:latin typeface="黑体" panose="02010609060101010101" pitchFamily="49" charset="-122"/>
              <a:ea typeface="黑体" panose="02010609060101010101" pitchFamily="49" charset="-122"/>
            </a:endParaRPr>
          </a:p>
        </p:txBody>
      </p:sp>
      <p:sp>
        <p:nvSpPr>
          <p:cNvPr id="62473" name="Rectangle 16"/>
          <p:cNvSpPr>
            <a:spLocks noChangeArrowheads="1"/>
          </p:cNvSpPr>
          <p:nvPr/>
        </p:nvSpPr>
        <p:spPr bwMode="auto">
          <a:xfrm>
            <a:off x="2700338" y="2654969"/>
            <a:ext cx="3600450" cy="1044575"/>
          </a:xfrm>
          <a:prstGeom prst="rect">
            <a:avLst/>
          </a:prstGeom>
          <a:noFill/>
          <a:ln w="38100" cmpd="sng">
            <a:solidFill>
              <a:srgbClr val="339966"/>
            </a:solidFill>
            <a:prstDash val="sysDot"/>
            <a:miter lim="800000"/>
          </a:ln>
        </p:spPr>
        <p:txBody>
          <a:bodyPr lIns="90000" tIns="46800" rIns="90000" bIns="46800">
            <a:spAutoFit/>
          </a:bodyPr>
          <a:lstStyle/>
          <a:p>
            <a:pPr eaLnBrk="1" hangingPunct="1">
              <a:buFont typeface="Arial" panose="020B0604020202020204" pitchFamily="34" charset="0"/>
              <a:buChar char="•"/>
              <a:defRPr/>
            </a:pPr>
            <a:r>
              <a:rPr lang="zh-CN" altLang="en-US" dirty="0">
                <a:latin typeface="黑体" panose="02010609060101010101" pitchFamily="49" charset="-122"/>
                <a:ea typeface="黑体" panose="02010609060101010101" pitchFamily="49" charset="-122"/>
              </a:rPr>
              <a:t>自重应力</a:t>
            </a:r>
            <a:endParaRPr lang="zh-CN" altLang="en-US" dirty="0">
              <a:latin typeface="黑体" panose="02010609060101010101" pitchFamily="49" charset="-122"/>
              <a:ea typeface="黑体" panose="02010609060101010101" pitchFamily="49" charset="-122"/>
            </a:endParaRPr>
          </a:p>
          <a:p>
            <a:pPr eaLnBrk="1" hangingPunct="1">
              <a:buFont typeface="Arial" panose="020B0604020202020204" pitchFamily="34" charset="0"/>
              <a:buChar char="•"/>
              <a:defRPr/>
            </a:pPr>
            <a:r>
              <a:rPr lang="zh-CN" altLang="en-US" dirty="0">
                <a:latin typeface="黑体" panose="02010609060101010101" pitchFamily="49" charset="-122"/>
                <a:ea typeface="黑体" panose="02010609060101010101" pitchFamily="49" charset="-122"/>
              </a:rPr>
              <a:t>基底压力</a:t>
            </a:r>
            <a:r>
              <a:rPr lang="zh-CN" altLang="en-US" dirty="0">
                <a:effectLst>
                  <a:outerShdw blurRad="38100" dist="38100" dir="2700000" algn="tl">
                    <a:srgbClr val="C0C0C0"/>
                  </a:outerShdw>
                </a:effectLst>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基底附加应力</a:t>
            </a:r>
            <a:endParaRPr lang="zh-CN" altLang="en-US" dirty="0">
              <a:latin typeface="黑体" panose="02010609060101010101" pitchFamily="49" charset="-122"/>
              <a:ea typeface="黑体" panose="02010609060101010101" pitchFamily="49" charset="-122"/>
            </a:endParaRPr>
          </a:p>
          <a:p>
            <a:pPr>
              <a:buFont typeface="Arial" panose="020B0604020202020204" pitchFamily="34" charset="0"/>
              <a:buChar char="•"/>
              <a:defRPr/>
            </a:pPr>
            <a:r>
              <a:rPr lang="zh-CN" altLang="en-US" dirty="0">
                <a:latin typeface="黑体" panose="02010609060101010101" pitchFamily="49" charset="-122"/>
                <a:ea typeface="黑体" panose="02010609060101010101" pitchFamily="49" charset="-122"/>
              </a:rPr>
              <a:t>附加应力</a:t>
            </a:r>
            <a:endParaRPr lang="zh-CN" altLang="en-US" dirty="0">
              <a:latin typeface="黑体" panose="02010609060101010101" pitchFamily="49" charset="-122"/>
              <a:ea typeface="黑体" panose="02010609060101010101" pitchFamily="49" charset="-122"/>
            </a:endParaRPr>
          </a:p>
        </p:txBody>
      </p:sp>
      <p:sp>
        <p:nvSpPr>
          <p:cNvPr id="62474" name="AutoShape 18"/>
          <p:cNvSpPr>
            <a:spLocks noChangeArrowheads="1"/>
          </p:cNvSpPr>
          <p:nvPr/>
        </p:nvSpPr>
        <p:spPr bwMode="auto">
          <a:xfrm>
            <a:off x="900113" y="5876925"/>
            <a:ext cx="1625600" cy="431800"/>
          </a:xfrm>
          <a:prstGeom prst="roundRect">
            <a:avLst>
              <a:gd name="adj" fmla="val 16667"/>
            </a:avLst>
          </a:pr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lIns="90000" tIns="46800" rIns="90000" bIns="468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FFFFFF"/>
                </a:solidFill>
                <a:latin typeface="黑体" panose="02010609060101010101" pitchFamily="49" charset="-122"/>
                <a:ea typeface="黑体" panose="02010609060101010101" pitchFamily="49" charset="-122"/>
              </a:rPr>
              <a:t>④ 结果修正</a:t>
            </a:r>
            <a:endParaRPr lang="zh-CN" altLang="en-US">
              <a:solidFill>
                <a:srgbClr val="FFFFFF"/>
              </a:solidFill>
              <a:latin typeface="黑体" panose="02010609060101010101" pitchFamily="49" charset="-122"/>
              <a:ea typeface="黑体" panose="02010609060101010101" pitchFamily="49" charset="-122"/>
            </a:endParaRPr>
          </a:p>
        </p:txBody>
      </p:sp>
      <p:graphicFrame>
        <p:nvGraphicFramePr>
          <p:cNvPr id="62475" name="Object 11"/>
          <p:cNvGraphicFramePr>
            <a:graphicFrameLocks noChangeAspect="1"/>
          </p:cNvGraphicFramePr>
          <p:nvPr/>
        </p:nvGraphicFramePr>
        <p:xfrm>
          <a:off x="2974975" y="5842000"/>
          <a:ext cx="1041400" cy="479425"/>
        </p:xfrm>
        <a:graphic>
          <a:graphicData uri="http://schemas.openxmlformats.org/presentationml/2006/ole">
            <mc:AlternateContent xmlns:mc="http://schemas.openxmlformats.org/markup-compatibility/2006">
              <mc:Choice xmlns:v="urn:schemas-microsoft-com:vml" Requires="v">
                <p:oleObj spid="_x0000_s75797" name="" r:id="rId1" imgW="530860" imgH="236220" progId="">
                  <p:embed/>
                </p:oleObj>
              </mc:Choice>
              <mc:Fallback>
                <p:oleObj name="" r:id="rId1" imgW="530860" imgH="236220" progId="">
                  <p:embed/>
                  <p:pic>
                    <p:nvPicPr>
                      <p:cNvPr id="0" name="Object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975" y="5842000"/>
                        <a:ext cx="1041400" cy="479425"/>
                      </a:xfrm>
                      <a:prstGeom prst="rect">
                        <a:avLst/>
                      </a:prstGeom>
                      <a:noFill/>
                      <a:ln w="38100">
                        <a:solidFill>
                          <a:srgbClr val="339966"/>
                        </a:solidFill>
                        <a:prstDash val="sysDot"/>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64" name="Text Box 29"/>
          <p:cNvSpPr txBox="1">
            <a:spLocks noChangeArrowheads="1"/>
          </p:cNvSpPr>
          <p:nvPr/>
        </p:nvSpPr>
        <p:spPr bwMode="auto">
          <a:xfrm>
            <a:off x="1514476" y="476251"/>
            <a:ext cx="4786312" cy="461665"/>
          </a:xfrm>
          <a:prstGeom prst="rect">
            <a:avLst/>
          </a:prstGeom>
          <a:solidFill>
            <a:srgbClr val="FFFF00"/>
          </a:solidFill>
          <a:ln>
            <a:noFill/>
          </a:ln>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dirty="0" smtClean="0"/>
              <a:t>分层</a:t>
            </a:r>
            <a:r>
              <a:rPr lang="zh-CN" altLang="en-US" sz="2400" dirty="0"/>
              <a:t>总和</a:t>
            </a:r>
            <a:r>
              <a:rPr lang="zh-CN" altLang="en-US" sz="2400" dirty="0" smtClean="0"/>
              <a:t>法计算最终</a:t>
            </a:r>
            <a:r>
              <a:rPr lang="zh-CN" altLang="en-US" sz="2400" dirty="0"/>
              <a:t>沉降</a:t>
            </a:r>
            <a:r>
              <a:rPr lang="zh-CN" altLang="en-US" sz="2400" dirty="0" smtClean="0"/>
              <a:t>量要点</a:t>
            </a:r>
            <a:endParaRPr lang="zh-CN" altLang="en-US" sz="2400" dirty="0"/>
          </a:p>
        </p:txBody>
      </p:sp>
      <p:sp>
        <p:nvSpPr>
          <p:cNvPr id="13" name="Rectangle 5"/>
          <p:cNvSpPr>
            <a:spLocks noChangeArrowheads="1"/>
          </p:cNvSpPr>
          <p:nvPr/>
        </p:nvSpPr>
        <p:spPr bwMode="auto">
          <a:xfrm>
            <a:off x="-18854" y="-21483"/>
            <a:ext cx="3594101"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FF3300"/>
                </a:solidFill>
                <a:latin typeface="Times New Roman" panose="02020603050405020304" pitchFamily="18" charset="0"/>
                <a:ea typeface="+mj-ea"/>
                <a:cs typeface="Times New Roman" panose="02020603050405020304" pitchFamily="18" charset="0"/>
              </a:rPr>
              <a:t>§4</a:t>
            </a:r>
            <a:r>
              <a:rPr lang="en-US" altLang="zh-CN" sz="2800" dirty="0" smtClean="0">
                <a:solidFill>
                  <a:srgbClr val="FF3300"/>
                </a:solidFill>
                <a:latin typeface="Times New Roman" panose="02020603050405020304" pitchFamily="18" charset="0"/>
                <a:ea typeface="+mj-ea"/>
                <a:cs typeface="Times New Roman" panose="02020603050405020304" pitchFamily="18" charset="0"/>
              </a:rPr>
              <a:t>.3 </a:t>
            </a:r>
            <a:r>
              <a:rPr lang="zh-CN" altLang="en-US" sz="2800" dirty="0" smtClean="0">
                <a:solidFill>
                  <a:srgbClr val="FF3300"/>
                </a:solidFill>
                <a:latin typeface="Times New Roman" panose="02020603050405020304" pitchFamily="18" charset="0"/>
                <a:ea typeface="+mj-ea"/>
                <a:cs typeface="Times New Roman" panose="02020603050405020304" pitchFamily="18" charset="0"/>
              </a:rPr>
              <a:t>基础最终沉降量</a:t>
            </a:r>
            <a:endParaRPr lang="zh-CN" altLang="en-US" sz="28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wipe(left)">
                                      <p:cBhvr>
                                        <p:cTn id="7" dur="500"/>
                                        <p:tgtEl>
                                          <p:spTgt spid="6246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2471">
                                            <p:bg/>
                                          </p:spTgt>
                                        </p:tgtEl>
                                        <p:attrNameLst>
                                          <p:attrName>style.visibility</p:attrName>
                                        </p:attrNameLst>
                                      </p:cBhvr>
                                      <p:to>
                                        <p:strVal val="visible"/>
                                      </p:to>
                                    </p:set>
                                    <p:animEffect transition="in" filter="wipe(left)">
                                      <p:cBhvr>
                                        <p:cTn id="11" dur="500"/>
                                        <p:tgtEl>
                                          <p:spTgt spid="62471">
                                            <p:bg/>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2471">
                                            <p:txEl>
                                              <p:pRg st="0" end="0"/>
                                            </p:txEl>
                                          </p:spTgt>
                                        </p:tgtEl>
                                        <p:attrNameLst>
                                          <p:attrName>style.visibility</p:attrName>
                                        </p:attrNameLst>
                                      </p:cBhvr>
                                      <p:to>
                                        <p:strVal val="visible"/>
                                      </p:to>
                                    </p:set>
                                    <p:animEffect transition="in" filter="wipe(left)">
                                      <p:cBhvr>
                                        <p:cTn id="16" dur="500"/>
                                        <p:tgtEl>
                                          <p:spTgt spid="6247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2471">
                                            <p:txEl>
                                              <p:pRg st="1" end="1"/>
                                            </p:txEl>
                                          </p:spTgt>
                                        </p:tgtEl>
                                        <p:attrNameLst>
                                          <p:attrName>style.visibility</p:attrName>
                                        </p:attrNameLst>
                                      </p:cBhvr>
                                      <p:to>
                                        <p:strVal val="visible"/>
                                      </p:to>
                                    </p:set>
                                    <p:animEffect transition="in" filter="wipe(left)">
                                      <p:cBhvr>
                                        <p:cTn id="21" dur="500"/>
                                        <p:tgtEl>
                                          <p:spTgt spid="6247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2471">
                                            <p:txEl>
                                              <p:pRg st="2" end="2"/>
                                            </p:txEl>
                                          </p:spTgt>
                                        </p:tgtEl>
                                        <p:attrNameLst>
                                          <p:attrName>style.visibility</p:attrName>
                                        </p:attrNameLst>
                                      </p:cBhvr>
                                      <p:to>
                                        <p:strVal val="visible"/>
                                      </p:to>
                                    </p:set>
                                    <p:animEffect transition="in" filter="wipe(left)">
                                      <p:cBhvr>
                                        <p:cTn id="26" dur="500"/>
                                        <p:tgtEl>
                                          <p:spTgt spid="6247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2469"/>
                                        </p:tgtEl>
                                        <p:attrNameLst>
                                          <p:attrName>style.visibility</p:attrName>
                                        </p:attrNameLst>
                                      </p:cBhvr>
                                      <p:to>
                                        <p:strVal val="visible"/>
                                      </p:to>
                                    </p:set>
                                    <p:animEffect transition="in" filter="wipe(left)">
                                      <p:cBhvr>
                                        <p:cTn id="31" dur="500"/>
                                        <p:tgtEl>
                                          <p:spTgt spid="62469"/>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62473">
                                            <p:bg/>
                                          </p:spTgt>
                                        </p:tgtEl>
                                        <p:attrNameLst>
                                          <p:attrName>style.visibility</p:attrName>
                                        </p:attrNameLst>
                                      </p:cBhvr>
                                      <p:to>
                                        <p:strVal val="visible"/>
                                      </p:to>
                                    </p:set>
                                    <p:animEffect transition="in" filter="wipe(left)">
                                      <p:cBhvr>
                                        <p:cTn id="35" dur="500"/>
                                        <p:tgtEl>
                                          <p:spTgt spid="62473">
                                            <p:bg/>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2473">
                                            <p:txEl>
                                              <p:pRg st="0" end="0"/>
                                            </p:txEl>
                                          </p:spTgt>
                                        </p:tgtEl>
                                        <p:attrNameLst>
                                          <p:attrName>style.visibility</p:attrName>
                                        </p:attrNameLst>
                                      </p:cBhvr>
                                      <p:to>
                                        <p:strVal val="visible"/>
                                      </p:to>
                                    </p:set>
                                    <p:animEffect transition="in" filter="wipe(left)">
                                      <p:cBhvr>
                                        <p:cTn id="40" dur="500"/>
                                        <p:tgtEl>
                                          <p:spTgt spid="6247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2473">
                                            <p:txEl>
                                              <p:pRg st="1" end="1"/>
                                            </p:txEl>
                                          </p:spTgt>
                                        </p:tgtEl>
                                        <p:attrNameLst>
                                          <p:attrName>style.visibility</p:attrName>
                                        </p:attrNameLst>
                                      </p:cBhvr>
                                      <p:to>
                                        <p:strVal val="visible"/>
                                      </p:to>
                                    </p:set>
                                    <p:animEffect transition="in" filter="wipe(left)">
                                      <p:cBhvr>
                                        <p:cTn id="45" dur="500"/>
                                        <p:tgtEl>
                                          <p:spTgt spid="6247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2473">
                                            <p:txEl>
                                              <p:pRg st="2" end="2"/>
                                            </p:txEl>
                                          </p:spTgt>
                                        </p:tgtEl>
                                        <p:attrNameLst>
                                          <p:attrName>style.visibility</p:attrName>
                                        </p:attrNameLst>
                                      </p:cBhvr>
                                      <p:to>
                                        <p:strVal val="visible"/>
                                      </p:to>
                                    </p:set>
                                    <p:animEffect transition="in" filter="wipe(left)">
                                      <p:cBhvr>
                                        <p:cTn id="50" dur="500"/>
                                        <p:tgtEl>
                                          <p:spTgt spid="6247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62470"/>
                                        </p:tgtEl>
                                        <p:attrNameLst>
                                          <p:attrName>style.visibility</p:attrName>
                                        </p:attrNameLst>
                                      </p:cBhvr>
                                      <p:to>
                                        <p:strVal val="visible"/>
                                      </p:to>
                                    </p:set>
                                    <p:animEffect transition="in" filter="wipe(left)">
                                      <p:cBhvr>
                                        <p:cTn id="55" dur="500"/>
                                        <p:tgtEl>
                                          <p:spTgt spid="62470"/>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62472">
                                            <p:bg/>
                                          </p:spTgt>
                                        </p:tgtEl>
                                        <p:attrNameLst>
                                          <p:attrName>style.visibility</p:attrName>
                                        </p:attrNameLst>
                                      </p:cBhvr>
                                      <p:to>
                                        <p:strVal val="visible"/>
                                      </p:to>
                                    </p:set>
                                    <p:animEffect transition="in" filter="wipe(left)">
                                      <p:cBhvr>
                                        <p:cTn id="59" dur="500"/>
                                        <p:tgtEl>
                                          <p:spTgt spid="62472">
                                            <p:bg/>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62472">
                                            <p:txEl>
                                              <p:pRg st="0" end="0"/>
                                            </p:txEl>
                                          </p:spTgt>
                                        </p:tgtEl>
                                        <p:attrNameLst>
                                          <p:attrName>style.visibility</p:attrName>
                                        </p:attrNameLst>
                                      </p:cBhvr>
                                      <p:to>
                                        <p:strVal val="visible"/>
                                      </p:to>
                                    </p:set>
                                    <p:animEffect transition="in" filter="wipe(left)">
                                      <p:cBhvr>
                                        <p:cTn id="64" dur="500"/>
                                        <p:tgtEl>
                                          <p:spTgt spid="62472">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2472">
                                            <p:txEl>
                                              <p:pRg st="1" end="1"/>
                                            </p:txEl>
                                          </p:spTgt>
                                        </p:tgtEl>
                                        <p:attrNameLst>
                                          <p:attrName>style.visibility</p:attrName>
                                        </p:attrNameLst>
                                      </p:cBhvr>
                                      <p:to>
                                        <p:strVal val="visible"/>
                                      </p:to>
                                    </p:set>
                                    <p:animEffect transition="in" filter="wipe(left)">
                                      <p:cBhvr>
                                        <p:cTn id="69" dur="500"/>
                                        <p:tgtEl>
                                          <p:spTgt spid="62472">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62472">
                                            <p:txEl>
                                              <p:pRg st="2" end="2"/>
                                            </p:txEl>
                                          </p:spTgt>
                                        </p:tgtEl>
                                        <p:attrNameLst>
                                          <p:attrName>style.visibility</p:attrName>
                                        </p:attrNameLst>
                                      </p:cBhvr>
                                      <p:to>
                                        <p:strVal val="visible"/>
                                      </p:to>
                                    </p:set>
                                    <p:animEffect transition="in" filter="wipe(left)">
                                      <p:cBhvr>
                                        <p:cTn id="74" dur="500"/>
                                        <p:tgtEl>
                                          <p:spTgt spid="62472">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62472">
                                            <p:txEl>
                                              <p:pRg st="3" end="3"/>
                                            </p:txEl>
                                          </p:spTgt>
                                        </p:tgtEl>
                                        <p:attrNameLst>
                                          <p:attrName>style.visibility</p:attrName>
                                        </p:attrNameLst>
                                      </p:cBhvr>
                                      <p:to>
                                        <p:strVal val="visible"/>
                                      </p:to>
                                    </p:set>
                                    <p:animEffect transition="in" filter="wipe(left)">
                                      <p:cBhvr>
                                        <p:cTn id="79" dur="500"/>
                                        <p:tgtEl>
                                          <p:spTgt spid="62472">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62472">
                                            <p:txEl>
                                              <p:pRg st="4" end="4"/>
                                            </p:txEl>
                                          </p:spTgt>
                                        </p:tgtEl>
                                        <p:attrNameLst>
                                          <p:attrName>style.visibility</p:attrName>
                                        </p:attrNameLst>
                                      </p:cBhvr>
                                      <p:to>
                                        <p:strVal val="visible"/>
                                      </p:to>
                                    </p:set>
                                    <p:animEffect transition="in" filter="wipe(left)">
                                      <p:cBhvr>
                                        <p:cTn id="84" dur="500"/>
                                        <p:tgtEl>
                                          <p:spTgt spid="62472">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62474"/>
                                        </p:tgtEl>
                                        <p:attrNameLst>
                                          <p:attrName>style.visibility</p:attrName>
                                        </p:attrNameLst>
                                      </p:cBhvr>
                                      <p:to>
                                        <p:strVal val="visible"/>
                                      </p:to>
                                    </p:set>
                                    <p:animEffect transition="in" filter="wipe(left)">
                                      <p:cBhvr>
                                        <p:cTn id="89" dur="500"/>
                                        <p:tgtEl>
                                          <p:spTgt spid="62474"/>
                                        </p:tgtEl>
                                      </p:cBhvr>
                                    </p:animEffect>
                                  </p:childTnLst>
                                </p:cTn>
                              </p:par>
                            </p:childTnLst>
                          </p:cTn>
                        </p:par>
                        <p:par>
                          <p:cTn id="90" fill="hold">
                            <p:stCondLst>
                              <p:cond delay="500"/>
                            </p:stCondLst>
                            <p:childTnLst>
                              <p:par>
                                <p:cTn id="91" presetID="22" presetClass="entr" presetSubtype="8" fill="hold" nodeType="afterEffect">
                                  <p:stCondLst>
                                    <p:cond delay="0"/>
                                  </p:stCondLst>
                                  <p:childTnLst>
                                    <p:set>
                                      <p:cBhvr>
                                        <p:cTn id="92" dur="1" fill="hold">
                                          <p:stCondLst>
                                            <p:cond delay="0"/>
                                          </p:stCondLst>
                                        </p:cTn>
                                        <p:tgtEl>
                                          <p:spTgt spid="62475"/>
                                        </p:tgtEl>
                                        <p:attrNameLst>
                                          <p:attrName>style.visibility</p:attrName>
                                        </p:attrNameLst>
                                      </p:cBhvr>
                                      <p:to>
                                        <p:strVal val="visible"/>
                                      </p:to>
                                    </p:set>
                                    <p:animEffect transition="in" filter="wipe(left)">
                                      <p:cBhvr>
                                        <p:cTn id="93" dur="500"/>
                                        <p:tgtEl>
                                          <p:spTgt spid="62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bldLvl="0" animBg="1"/>
      <p:bldP spid="62469" grpId="0" bldLvl="0" animBg="1"/>
      <p:bldP spid="62470" grpId="0" bldLvl="0" animBg="1"/>
      <p:bldP spid="62471" grpId="0" animBg="1" build="p"/>
      <p:bldP spid="62472" grpId="0" animBg="1" build="p"/>
      <p:bldP spid="62473" grpId="0" animBg="1" build="p"/>
      <p:bldP spid="62474" grpId="0" bldLvl="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921664" y="519589"/>
            <a:ext cx="3657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None/>
            </a:pPr>
            <a:r>
              <a:rPr lang="zh-CN" altLang="en-US" sz="2400" dirty="0" smtClean="0">
                <a:solidFill>
                  <a:srgbClr val="800000"/>
                </a:solidFill>
                <a:latin typeface="+mn-ea"/>
                <a:ea typeface="+mn-ea"/>
              </a:rPr>
              <a:t>分层总和法三向变形公式</a:t>
            </a:r>
            <a:endParaRPr lang="zh-CN" altLang="en-US" sz="2400" dirty="0">
              <a:solidFill>
                <a:srgbClr val="800000"/>
              </a:solidFill>
              <a:latin typeface="+mn-ea"/>
              <a:ea typeface="+mn-ea"/>
            </a:endParaRPr>
          </a:p>
        </p:txBody>
      </p:sp>
      <p:sp>
        <p:nvSpPr>
          <p:cNvPr id="6" name="AutoShape 9"/>
          <p:cNvSpPr>
            <a:spLocks noChangeArrowheads="1"/>
          </p:cNvSpPr>
          <p:nvPr/>
        </p:nvSpPr>
        <p:spPr bwMode="auto">
          <a:xfrm>
            <a:off x="755575" y="2371146"/>
            <a:ext cx="2270125" cy="4318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type="none" w="med" len="lg"/>
                <a:tailEnd type="none" w="med" len="lg"/>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None/>
            </a:pPr>
            <a:r>
              <a:rPr lang="zh-CN" altLang="en-US" dirty="0">
                <a:solidFill>
                  <a:srgbClr val="008000"/>
                </a:solidFill>
                <a:latin typeface="黑体" panose="02010609060101010101" pitchFamily="49" charset="-122"/>
                <a:ea typeface="黑体" panose="02010609060101010101" pitchFamily="49" charset="-122"/>
              </a:rPr>
              <a:t>（1）基本假定：</a:t>
            </a:r>
            <a:endParaRPr lang="zh-CN" altLang="en-US" dirty="0">
              <a:solidFill>
                <a:srgbClr val="008000"/>
              </a:solidFill>
              <a:latin typeface="黑体" panose="02010609060101010101" pitchFamily="49" charset="-122"/>
              <a:ea typeface="黑体" panose="02010609060101010101" pitchFamily="49" charset="-122"/>
            </a:endParaRPr>
          </a:p>
        </p:txBody>
      </p:sp>
      <p:sp>
        <p:nvSpPr>
          <p:cNvPr id="24584" name="テキスト ボックス 7"/>
          <p:cNvSpPr txBox="1">
            <a:spLocks noChangeArrowheads="1"/>
          </p:cNvSpPr>
          <p:nvPr/>
        </p:nvSpPr>
        <p:spPr bwMode="auto">
          <a:xfrm>
            <a:off x="857250" y="2790641"/>
            <a:ext cx="396775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285750" indent="-285750" eaLnBrk="1" hangingPunct="1">
              <a:buFont typeface="Wingdings" panose="05000000000000000000" pitchFamily="2" charset="2"/>
              <a:buChar char="l"/>
            </a:pPr>
            <a:r>
              <a:rPr kumimoji="1" lang="zh-CN" altLang="en-US" sz="2000" dirty="0" smtClean="0">
                <a:latin typeface="Times New Roman" panose="02020603050405020304" pitchFamily="18" charset="0"/>
                <a:ea typeface="+mn-ea"/>
                <a:cs typeface="Times New Roman" panose="02020603050405020304" pitchFamily="18" charset="0"/>
              </a:rPr>
              <a:t> 土</a:t>
            </a:r>
            <a:r>
              <a:rPr kumimoji="1" lang="zh-CN" altLang="en-US" sz="2000" dirty="0">
                <a:latin typeface="Times New Roman" panose="02020603050405020304" pitchFamily="18" charset="0"/>
                <a:ea typeface="+mn-ea"/>
                <a:cs typeface="Times New Roman" panose="02020603050405020304" pitchFamily="18" charset="0"/>
              </a:rPr>
              <a:t>体有侧向变形； </a:t>
            </a:r>
            <a:endParaRPr kumimoji="1" lang="en-US" altLang="zh-CN" sz="2000" dirty="0">
              <a:latin typeface="Times New Roman" panose="02020603050405020304" pitchFamily="18" charset="0"/>
              <a:ea typeface="+mn-ea"/>
              <a:cs typeface="Times New Roman" panose="02020603050405020304" pitchFamily="18" charset="0"/>
            </a:endParaRPr>
          </a:p>
          <a:p>
            <a:pPr marL="342900" indent="-342900" eaLnBrk="1" hangingPunct="1">
              <a:buFont typeface="Wingdings" panose="05000000000000000000" pitchFamily="2" charset="2"/>
              <a:buChar char="l"/>
            </a:pPr>
            <a:r>
              <a:rPr kumimoji="1" lang="zh-CN" altLang="en-US" sz="2000" dirty="0" smtClean="0">
                <a:latin typeface="Times New Roman" panose="02020603050405020304" pitchFamily="18" charset="0"/>
                <a:ea typeface="+mn-ea"/>
                <a:cs typeface="Times New Roman" panose="02020603050405020304" pitchFamily="18" charset="0"/>
              </a:rPr>
              <a:t>弹性力学</a:t>
            </a:r>
            <a:r>
              <a:rPr kumimoji="1" lang="zh-CN" altLang="en-US" sz="2000" dirty="0">
                <a:latin typeface="Times New Roman" panose="02020603050405020304" pitchFamily="18" charset="0"/>
                <a:ea typeface="+mn-ea"/>
                <a:cs typeface="Times New Roman" panose="02020603050405020304" pitchFamily="18" charset="0"/>
              </a:rPr>
              <a:t>公式（</a:t>
            </a:r>
            <a:r>
              <a:rPr kumimoji="1" lang="en-US" altLang="zh-CN" sz="2000" dirty="0">
                <a:latin typeface="Times New Roman" panose="02020603050405020304" pitchFamily="18" charset="0"/>
                <a:ea typeface="+mn-ea"/>
                <a:cs typeface="Times New Roman" panose="02020603050405020304" pitchFamily="18" charset="0"/>
              </a:rPr>
              <a:t>Hook</a:t>
            </a:r>
            <a:r>
              <a:rPr kumimoji="1" lang="zh-CN" altLang="en-US" sz="2000" dirty="0">
                <a:latin typeface="Times New Roman" panose="02020603050405020304" pitchFamily="18" charset="0"/>
                <a:ea typeface="+mn-ea"/>
                <a:cs typeface="Times New Roman" panose="02020603050405020304" pitchFamily="18" charset="0"/>
              </a:rPr>
              <a:t>定律）；</a:t>
            </a:r>
            <a:endParaRPr kumimoji="1" lang="en-US" altLang="zh-CN" sz="2000" dirty="0">
              <a:latin typeface="Times New Roman" panose="02020603050405020304" pitchFamily="18" charset="0"/>
              <a:ea typeface="+mn-ea"/>
              <a:cs typeface="Times New Roman" panose="02020603050405020304" pitchFamily="18" charset="0"/>
            </a:endParaRPr>
          </a:p>
          <a:p>
            <a:pPr marL="342900" indent="-342900" eaLnBrk="1" hangingPunct="1">
              <a:buFont typeface="Wingdings" panose="05000000000000000000" pitchFamily="2" charset="2"/>
              <a:buChar char="l"/>
            </a:pPr>
            <a:r>
              <a:rPr kumimoji="1" lang="zh-CN" altLang="en-US" sz="2000" dirty="0" smtClean="0">
                <a:latin typeface="Times New Roman" panose="02020603050405020304" pitchFamily="18" charset="0"/>
                <a:ea typeface="+mn-ea"/>
                <a:cs typeface="Times New Roman" panose="02020603050405020304" pitchFamily="18" charset="0"/>
              </a:rPr>
              <a:t>土</a:t>
            </a:r>
            <a:r>
              <a:rPr kumimoji="1" lang="zh-CN" altLang="en-US" sz="2000" dirty="0">
                <a:latin typeface="Times New Roman" panose="02020603050405020304" pitchFamily="18" charset="0"/>
                <a:ea typeface="+mn-ea"/>
                <a:cs typeface="Times New Roman" panose="02020603050405020304" pitchFamily="18" charset="0"/>
              </a:rPr>
              <a:t>体三向变形分别计算；</a:t>
            </a:r>
            <a:endParaRPr kumimoji="1" lang="en-US" altLang="zh-CN" sz="2000" dirty="0">
              <a:latin typeface="Times New Roman" panose="02020603050405020304" pitchFamily="18" charset="0"/>
              <a:ea typeface="+mn-ea"/>
              <a:cs typeface="Times New Roman" panose="02020603050405020304" pitchFamily="18" charset="0"/>
            </a:endParaRPr>
          </a:p>
          <a:p>
            <a:pPr marL="342900" indent="-342900" eaLnBrk="1" hangingPunct="1">
              <a:buFont typeface="Wingdings" panose="05000000000000000000" pitchFamily="2" charset="2"/>
              <a:buChar char="l"/>
            </a:pPr>
            <a:r>
              <a:rPr kumimoji="1" lang="zh-CN" altLang="en-US" sz="2000" dirty="0" smtClean="0">
                <a:latin typeface="Times New Roman" panose="02020603050405020304" pitchFamily="18" charset="0"/>
                <a:ea typeface="+mn-ea"/>
                <a:cs typeface="Times New Roman" panose="02020603050405020304" pitchFamily="18" charset="0"/>
              </a:rPr>
              <a:t>土</a:t>
            </a:r>
            <a:r>
              <a:rPr kumimoji="1" lang="zh-CN" altLang="en-US" sz="2000" dirty="0">
                <a:latin typeface="Times New Roman" panose="02020603050405020304" pitchFamily="18" charset="0"/>
                <a:ea typeface="+mn-ea"/>
                <a:cs typeface="Times New Roman" panose="02020603050405020304" pitchFamily="18" charset="0"/>
              </a:rPr>
              <a:t>体均质，半无限</a:t>
            </a:r>
            <a:r>
              <a:rPr kumimoji="1" lang="zh-CN" altLang="en-US" sz="2000" dirty="0" smtClean="0">
                <a:latin typeface="Times New Roman" panose="02020603050405020304" pitchFamily="18" charset="0"/>
                <a:ea typeface="+mn-ea"/>
                <a:cs typeface="Times New Roman" panose="02020603050405020304" pitchFamily="18" charset="0"/>
              </a:rPr>
              <a:t>空间</a:t>
            </a:r>
            <a:endParaRPr kumimoji="1" lang="ja-JP" altLang="en-US" sz="2000" dirty="0">
              <a:latin typeface="Times New Roman" panose="02020603050405020304" pitchFamily="18" charset="0"/>
              <a:ea typeface="+mn-ea"/>
              <a:cs typeface="Times New Roman" panose="02020603050405020304" pitchFamily="18" charset="0"/>
            </a:endParaRPr>
          </a:p>
        </p:txBody>
      </p:sp>
      <p:sp>
        <p:nvSpPr>
          <p:cNvPr id="9" name="AutoShape 9"/>
          <p:cNvSpPr>
            <a:spLocks noChangeArrowheads="1"/>
          </p:cNvSpPr>
          <p:nvPr/>
        </p:nvSpPr>
        <p:spPr bwMode="auto">
          <a:xfrm>
            <a:off x="755576" y="4117248"/>
            <a:ext cx="2270125" cy="4079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type="none" w="med" len="lg"/>
                <a:tailEnd type="none" w="med" len="lg"/>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None/>
            </a:pPr>
            <a:r>
              <a:rPr lang="zh-CN" altLang="en-US" dirty="0">
                <a:solidFill>
                  <a:srgbClr val="008000"/>
                </a:solidFill>
                <a:latin typeface="黑体" panose="02010609060101010101" pitchFamily="49" charset="-122"/>
                <a:ea typeface="黑体" panose="02010609060101010101" pitchFamily="49" charset="-122"/>
              </a:rPr>
              <a:t>（</a:t>
            </a:r>
            <a:r>
              <a:rPr lang="en-US" altLang="zh-CN" dirty="0">
                <a:solidFill>
                  <a:srgbClr val="008000"/>
                </a:solidFill>
                <a:latin typeface="黑体" panose="02010609060101010101" pitchFamily="49" charset="-122"/>
                <a:ea typeface="黑体" panose="02010609060101010101" pitchFamily="49" charset="-122"/>
              </a:rPr>
              <a:t>2</a:t>
            </a:r>
            <a:r>
              <a:rPr lang="zh-CN" altLang="en-US" dirty="0">
                <a:solidFill>
                  <a:srgbClr val="008000"/>
                </a:solidFill>
                <a:latin typeface="黑体" panose="02010609060101010101" pitchFamily="49" charset="-122"/>
                <a:ea typeface="黑体" panose="02010609060101010101" pitchFamily="49" charset="-122"/>
              </a:rPr>
              <a:t>）计算公式：</a:t>
            </a:r>
            <a:endParaRPr lang="zh-CN" altLang="en-US" dirty="0">
              <a:solidFill>
                <a:srgbClr val="008000"/>
              </a:solidFill>
              <a:latin typeface="黑体" panose="02010609060101010101" pitchFamily="49" charset="-122"/>
              <a:ea typeface="黑体" panose="02010609060101010101" pitchFamily="49" charset="-122"/>
            </a:endParaRPr>
          </a:p>
        </p:txBody>
      </p:sp>
      <p:graphicFrame>
        <p:nvGraphicFramePr>
          <p:cNvPr id="24578" name="Object 2"/>
          <p:cNvGraphicFramePr>
            <a:graphicFrameLocks noChangeAspect="1"/>
          </p:cNvGraphicFramePr>
          <p:nvPr/>
        </p:nvGraphicFramePr>
        <p:xfrm>
          <a:off x="1547664" y="4654625"/>
          <a:ext cx="6402388" cy="928687"/>
        </p:xfrm>
        <a:graphic>
          <a:graphicData uri="http://schemas.openxmlformats.org/presentationml/2006/ole">
            <mc:AlternateContent xmlns:mc="http://schemas.openxmlformats.org/markup-compatibility/2006">
              <mc:Choice xmlns:v="urn:schemas-microsoft-com:vml" Requires="v">
                <p:oleObj spid="_x0000_s24631" name="数式" r:id="rId1" imgW="3327400" imgH="482600" progId="Equation.3">
                  <p:embed/>
                </p:oleObj>
              </mc:Choice>
              <mc:Fallback>
                <p:oleObj name="数式" r:id="rId1" imgW="3327400" imgH="482600" progId="Equation.3">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654625"/>
                        <a:ext cx="6402388" cy="928687"/>
                      </a:xfrm>
                      <a:prstGeom prst="rect">
                        <a:avLst/>
                      </a:prstGeom>
                      <a:noFill/>
                      <a:ln w="9525">
                        <a:solidFill>
                          <a:srgbClr val="3333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AutoShape 9"/>
          <p:cNvSpPr>
            <a:spLocks noChangeArrowheads="1"/>
          </p:cNvSpPr>
          <p:nvPr/>
        </p:nvSpPr>
        <p:spPr bwMode="auto">
          <a:xfrm>
            <a:off x="828380" y="5712701"/>
            <a:ext cx="3786758" cy="40798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type="none" w="med" len="lg"/>
                <a:tailEnd type="none" w="med" len="lg"/>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None/>
            </a:pPr>
            <a:r>
              <a:rPr lang="zh-CN" altLang="en-US" dirty="0">
                <a:solidFill>
                  <a:srgbClr val="008000"/>
                </a:solidFill>
                <a:latin typeface="黑体" panose="02010609060101010101" pitchFamily="49" charset="-122"/>
                <a:ea typeface="黑体" panose="02010609060101010101" pitchFamily="49" charset="-122"/>
              </a:rPr>
              <a:t>（</a:t>
            </a:r>
            <a:r>
              <a:rPr lang="en-US" altLang="zh-CN" dirty="0">
                <a:solidFill>
                  <a:srgbClr val="008000"/>
                </a:solidFill>
                <a:latin typeface="黑体" panose="02010609060101010101" pitchFamily="49" charset="-122"/>
                <a:ea typeface="黑体" panose="02010609060101010101" pitchFamily="49" charset="-122"/>
              </a:rPr>
              <a:t>3</a:t>
            </a:r>
            <a:r>
              <a:rPr lang="zh-CN" altLang="en-US" dirty="0">
                <a:solidFill>
                  <a:srgbClr val="008000"/>
                </a:solidFill>
                <a:latin typeface="黑体" panose="02010609060101010101" pitchFamily="49" charset="-122"/>
                <a:ea typeface="黑体" panose="02010609060101010101" pitchFamily="49" charset="-122"/>
              </a:rPr>
              <a:t>）计算数值大于单向压缩计算</a:t>
            </a:r>
            <a:endParaRPr lang="zh-CN" altLang="en-US" dirty="0">
              <a:solidFill>
                <a:srgbClr val="008000"/>
              </a:solidFill>
              <a:latin typeface="黑体" panose="02010609060101010101" pitchFamily="49" charset="-122"/>
              <a:ea typeface="黑体" panose="02010609060101010101" pitchFamily="49" charset="-122"/>
            </a:endParaRPr>
          </a:p>
        </p:txBody>
      </p:sp>
      <p:sp>
        <p:nvSpPr>
          <p:cNvPr id="12" name="Rectangle 5"/>
          <p:cNvSpPr>
            <a:spLocks noChangeArrowheads="1"/>
          </p:cNvSpPr>
          <p:nvPr/>
        </p:nvSpPr>
        <p:spPr bwMode="auto">
          <a:xfrm>
            <a:off x="-18854" y="-21483"/>
            <a:ext cx="3594101"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FF3300"/>
                </a:solidFill>
                <a:latin typeface="Times New Roman" panose="02020603050405020304" pitchFamily="18" charset="0"/>
                <a:ea typeface="+mj-ea"/>
                <a:cs typeface="Times New Roman" panose="02020603050405020304" pitchFamily="18" charset="0"/>
              </a:rPr>
              <a:t>§4</a:t>
            </a:r>
            <a:r>
              <a:rPr lang="en-US" altLang="zh-CN" sz="2800" dirty="0" smtClean="0">
                <a:solidFill>
                  <a:srgbClr val="FF3300"/>
                </a:solidFill>
                <a:latin typeface="Times New Roman" panose="02020603050405020304" pitchFamily="18" charset="0"/>
                <a:ea typeface="+mj-ea"/>
                <a:cs typeface="Times New Roman" panose="02020603050405020304" pitchFamily="18" charset="0"/>
              </a:rPr>
              <a:t>.3 </a:t>
            </a:r>
            <a:r>
              <a:rPr lang="zh-CN" altLang="en-US" sz="2800" dirty="0" smtClean="0">
                <a:solidFill>
                  <a:srgbClr val="FF3300"/>
                </a:solidFill>
                <a:latin typeface="Times New Roman" panose="02020603050405020304" pitchFamily="18" charset="0"/>
                <a:ea typeface="+mj-ea"/>
                <a:cs typeface="Times New Roman" panose="02020603050405020304" pitchFamily="18" charset="0"/>
              </a:rPr>
              <a:t>基础最终沉降量</a:t>
            </a:r>
            <a:endParaRPr lang="zh-CN" altLang="en-US" sz="2800" dirty="0">
              <a:solidFill>
                <a:srgbClr val="FF3300"/>
              </a:solidFill>
              <a:latin typeface="Times New Roman" panose="02020603050405020304" pitchFamily="18" charset="0"/>
              <a:ea typeface="+mj-ea"/>
              <a:cs typeface="Times New Roman" panose="02020603050405020304" pitchFamily="18" charset="0"/>
            </a:endParaRPr>
          </a:p>
        </p:txBody>
      </p:sp>
      <p:sp>
        <p:nvSpPr>
          <p:cNvPr id="2" name="矩形 1"/>
          <p:cNvSpPr/>
          <p:nvPr/>
        </p:nvSpPr>
        <p:spPr>
          <a:xfrm>
            <a:off x="395536" y="954532"/>
            <a:ext cx="8193338" cy="1417568"/>
          </a:xfrm>
          <a:prstGeom prst="rect">
            <a:avLst/>
          </a:prstGeom>
        </p:spPr>
        <p:txBody>
          <a:bodyPr wrap="square">
            <a:spAutoFit/>
          </a:bodyPr>
          <a:lstStyle/>
          <a:p>
            <a:pPr marL="285750" indent="-285750" eaLnBrk="1" hangingPunct="1">
              <a:lnSpc>
                <a:spcPct val="150000"/>
              </a:lnSpc>
              <a:buFont typeface="Wingdings" panose="05000000000000000000" pitchFamily="2" charset="2"/>
              <a:buChar char="Ø"/>
              <a:defRPr/>
            </a:pPr>
            <a:r>
              <a:rPr lang="zh-CN" altLang="en-US" sz="2000" dirty="0"/>
              <a:t>分层总和法单向压缩公式仅适用于求算薄压缩层地基和大面积分布荷载下地基的总沉降量，为了考虑土的侧向变形的影响，国内外学者提出了三向变形分层总和法，仍采用简便的固结试验得出的压缩性指标。 </a:t>
            </a:r>
            <a:endParaRPr lang="zh-CN" altLang="en-US" sz="20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P spid="6" grpId="0"/>
      <p:bldP spid="9" grpId="0"/>
      <p:bldP spid="11"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灯片编号占位符 1"/>
          <p:cNvSpPr>
            <a:spLocks noGrp="1"/>
          </p:cNvSpPr>
          <p:nvPr>
            <p:ph type="sldNum" sz="quarter" idx="12"/>
          </p:nvPr>
        </p:nvSpPr>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B38C6495-50D5-437A-B9A5-30B5D9844475}" type="slidenum">
              <a:rPr lang="zh-CN" altLang="en-US">
                <a:latin typeface="Garamond" panose="02020404030301010803" pitchFamily="18" charset="0"/>
              </a:rPr>
            </a:fld>
            <a:endParaRPr lang="en-US" altLang="zh-CN" dirty="0">
              <a:latin typeface="Garamond" panose="02020404030301010803" pitchFamily="18" charset="0"/>
            </a:endParaRPr>
          </a:p>
        </p:txBody>
      </p:sp>
      <p:sp>
        <p:nvSpPr>
          <p:cNvPr id="931893" name="Text Box 53"/>
          <p:cNvSpPr txBox="1">
            <a:spLocks noChangeArrowheads="1"/>
          </p:cNvSpPr>
          <p:nvPr/>
        </p:nvSpPr>
        <p:spPr bwMode="auto">
          <a:xfrm>
            <a:off x="3752068" y="1239119"/>
            <a:ext cx="1655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smtClean="0">
                <a:solidFill>
                  <a:srgbClr val="800000"/>
                </a:solidFill>
              </a:rPr>
              <a:t>e-</a:t>
            </a:r>
            <a:r>
              <a:rPr lang="en-US" altLang="zh-CN" sz="2400" dirty="0" err="1" smtClean="0">
                <a:solidFill>
                  <a:srgbClr val="800000"/>
                </a:solidFill>
              </a:rPr>
              <a:t>lgp</a:t>
            </a:r>
            <a:r>
              <a:rPr lang="zh-CN" altLang="en-US" sz="2400" dirty="0" smtClean="0">
                <a:solidFill>
                  <a:srgbClr val="800000"/>
                </a:solidFill>
              </a:rPr>
              <a:t>曲线</a:t>
            </a:r>
            <a:endParaRPr lang="zh-CN" altLang="en-US" sz="2400" dirty="0">
              <a:solidFill>
                <a:srgbClr val="800000"/>
              </a:solidFill>
            </a:endParaRPr>
          </a:p>
        </p:txBody>
      </p:sp>
      <p:sp>
        <p:nvSpPr>
          <p:cNvPr id="931895" name="Rectangle 55"/>
          <p:cNvSpPr>
            <a:spLocks noChangeArrowheads="1"/>
          </p:cNvSpPr>
          <p:nvPr/>
        </p:nvSpPr>
        <p:spPr bwMode="auto">
          <a:xfrm>
            <a:off x="324324" y="2673905"/>
            <a:ext cx="9362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med" len="lg"/>
                <a:tailEnd type="none" w="med" len="lg"/>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b="0" dirty="0" smtClean="0">
                <a:solidFill>
                  <a:srgbClr val="008000"/>
                </a:solidFill>
                <a:latin typeface="黑体" panose="02010609060101010101" pitchFamily="49" charset="-122"/>
                <a:ea typeface="黑体" panose="02010609060101010101" pitchFamily="49" charset="-122"/>
              </a:rPr>
              <a:t>优点：</a:t>
            </a:r>
            <a:endParaRPr lang="zh-CN" altLang="en-US" b="0" dirty="0">
              <a:solidFill>
                <a:srgbClr val="008000"/>
              </a:solidFill>
              <a:latin typeface="黑体" panose="02010609060101010101" pitchFamily="49" charset="-122"/>
              <a:ea typeface="黑体" panose="02010609060101010101" pitchFamily="49" charset="-122"/>
            </a:endParaRPr>
          </a:p>
        </p:txBody>
      </p:sp>
      <p:sp>
        <p:nvSpPr>
          <p:cNvPr id="931896" name="AutoShape 56"/>
          <p:cNvSpPr>
            <a:spLocks noChangeArrowheads="1"/>
          </p:cNvSpPr>
          <p:nvPr/>
        </p:nvSpPr>
        <p:spPr bwMode="auto">
          <a:xfrm>
            <a:off x="1063625" y="2451100"/>
            <a:ext cx="4137025" cy="1184275"/>
          </a:xfrm>
          <a:prstGeom prst="roundRect">
            <a:avLst>
              <a:gd name="adj" fmla="val 16667"/>
            </a:avLst>
          </a:prstGeom>
          <a:noFill/>
          <a:ln w="9525">
            <a:solidFill>
              <a:srgbClr val="FF6600"/>
            </a:solidFill>
            <a:rou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spcBef>
                <a:spcPct val="20000"/>
              </a:spcBef>
              <a:buFontTx/>
              <a:buChar char="•"/>
            </a:pPr>
            <a:r>
              <a:rPr lang="zh-CN" altLang="en-US" b="0">
                <a:solidFill>
                  <a:srgbClr val="0000FF"/>
                </a:solidFill>
                <a:latin typeface="黑体" panose="02010609060101010101" pitchFamily="49" charset="-122"/>
                <a:ea typeface="黑体" panose="02010609060101010101" pitchFamily="49" charset="-122"/>
              </a:rPr>
              <a:t>可使用推定的原状土压缩曲线；</a:t>
            </a:r>
            <a:endParaRPr lang="zh-CN" altLang="en-US" b="0">
              <a:solidFill>
                <a:srgbClr val="0000FF"/>
              </a:solidFill>
              <a:latin typeface="黑体" panose="02010609060101010101" pitchFamily="49" charset="-122"/>
              <a:ea typeface="黑体" panose="02010609060101010101" pitchFamily="49" charset="-122"/>
            </a:endParaRPr>
          </a:p>
          <a:p>
            <a:pPr>
              <a:spcBef>
                <a:spcPct val="20000"/>
              </a:spcBef>
              <a:buFontTx/>
              <a:buChar char="•"/>
            </a:pPr>
            <a:r>
              <a:rPr lang="zh-CN" altLang="en-US" b="0">
                <a:solidFill>
                  <a:srgbClr val="0000FF"/>
                </a:solidFill>
                <a:latin typeface="黑体" panose="02010609060101010101" pitchFamily="49" charset="-122"/>
                <a:ea typeface="黑体" panose="02010609060101010101" pitchFamily="49" charset="-122"/>
              </a:rPr>
              <a:t>可以区分正常固结土和超固结土并分别进行计算。</a:t>
            </a:r>
            <a:endParaRPr lang="zh-CN" altLang="en-US" b="0">
              <a:solidFill>
                <a:srgbClr val="0000FF"/>
              </a:solidFill>
              <a:latin typeface="黑体" panose="02010609060101010101" pitchFamily="49" charset="-122"/>
              <a:ea typeface="黑体" panose="02010609060101010101" pitchFamily="49" charset="-122"/>
            </a:endParaRPr>
          </a:p>
        </p:txBody>
      </p:sp>
      <p:sp>
        <p:nvSpPr>
          <p:cNvPr id="931897" name="Text Box 57"/>
          <p:cNvSpPr txBox="1">
            <a:spLocks noChangeArrowheads="1"/>
          </p:cNvSpPr>
          <p:nvPr/>
        </p:nvSpPr>
        <p:spPr bwMode="auto">
          <a:xfrm>
            <a:off x="329659" y="3760019"/>
            <a:ext cx="14963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008000"/>
                </a:solidFill>
              </a:rPr>
              <a:t>正常固结土：</a:t>
            </a:r>
            <a:endParaRPr lang="zh-CN" altLang="en-US" dirty="0">
              <a:solidFill>
                <a:srgbClr val="008000"/>
              </a:solidFill>
            </a:endParaRPr>
          </a:p>
        </p:txBody>
      </p:sp>
      <p:sp>
        <p:nvSpPr>
          <p:cNvPr id="931898" name="Text Box 58"/>
          <p:cNvSpPr txBox="1">
            <a:spLocks noChangeArrowheads="1"/>
          </p:cNvSpPr>
          <p:nvPr/>
        </p:nvSpPr>
        <p:spPr bwMode="auto">
          <a:xfrm>
            <a:off x="359971" y="4947356"/>
            <a:ext cx="31742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008000"/>
                </a:solidFill>
              </a:rPr>
              <a:t>超固结土</a:t>
            </a:r>
            <a:r>
              <a:rPr lang="en-US" altLang="zh-CN" dirty="0">
                <a:solidFill>
                  <a:srgbClr val="008000"/>
                </a:solidFill>
              </a:rPr>
              <a:t>(</a:t>
            </a:r>
            <a:r>
              <a:rPr lang="zh-CN" altLang="en-US" dirty="0">
                <a:solidFill>
                  <a:srgbClr val="008000"/>
                </a:solidFill>
              </a:rPr>
              <a:t>并假定</a:t>
            </a:r>
            <a:r>
              <a:rPr lang="en-US" altLang="zh-CN" sz="2400" dirty="0" smtClean="0">
                <a:solidFill>
                  <a:srgbClr val="008000"/>
                </a:solidFill>
              </a:rPr>
              <a:t>p</a:t>
            </a:r>
            <a:r>
              <a:rPr lang="en-US" altLang="zh-CN" sz="2400" baseline="-25000" dirty="0" smtClean="0">
                <a:solidFill>
                  <a:srgbClr val="008000"/>
                </a:solidFill>
              </a:rPr>
              <a:t>2</a:t>
            </a:r>
            <a:r>
              <a:rPr lang="en-US" altLang="zh-CN" dirty="0" smtClean="0">
                <a:solidFill>
                  <a:srgbClr val="008000"/>
                </a:solidFill>
              </a:rPr>
              <a:t>&gt;</a:t>
            </a:r>
            <a:r>
              <a:rPr lang="en-US" altLang="zh-CN" sz="2400" dirty="0">
                <a:solidFill>
                  <a:srgbClr val="008000"/>
                </a:solidFill>
              </a:rPr>
              <a:t> </a:t>
            </a:r>
            <a:r>
              <a:rPr lang="en-US" altLang="zh-CN" sz="2400" dirty="0" smtClean="0">
                <a:solidFill>
                  <a:srgbClr val="008000"/>
                </a:solidFill>
              </a:rPr>
              <a:t>p</a:t>
            </a:r>
            <a:r>
              <a:rPr lang="en-US" altLang="zh-CN" sz="2400" baseline="-25000" dirty="0" smtClean="0">
                <a:solidFill>
                  <a:srgbClr val="008000"/>
                </a:solidFill>
              </a:rPr>
              <a:t>c </a:t>
            </a:r>
            <a:r>
              <a:rPr lang="en-US" altLang="zh-CN" dirty="0" smtClean="0">
                <a:solidFill>
                  <a:srgbClr val="008000"/>
                </a:solidFill>
                <a:latin typeface="宋体" panose="02010600030101010101" pitchFamily="2" charset="-122"/>
              </a:rPr>
              <a:t>)</a:t>
            </a:r>
            <a:r>
              <a:rPr lang="zh-CN" altLang="en-US" dirty="0">
                <a:solidFill>
                  <a:srgbClr val="008000"/>
                </a:solidFill>
              </a:rPr>
              <a:t>：</a:t>
            </a:r>
            <a:endParaRPr lang="zh-CN" altLang="en-US" dirty="0">
              <a:solidFill>
                <a:srgbClr val="008000"/>
              </a:solidFill>
            </a:endParaRPr>
          </a:p>
        </p:txBody>
      </p:sp>
      <p:graphicFrame>
        <p:nvGraphicFramePr>
          <p:cNvPr id="12291" name="Object 3"/>
          <p:cNvGraphicFramePr>
            <a:graphicFrameLocks noChangeAspect="1"/>
          </p:cNvGraphicFramePr>
          <p:nvPr/>
        </p:nvGraphicFramePr>
        <p:xfrm>
          <a:off x="507218" y="1139642"/>
          <a:ext cx="2879725" cy="771525"/>
        </p:xfrm>
        <a:graphic>
          <a:graphicData uri="http://schemas.openxmlformats.org/presentationml/2006/ole">
            <mc:AlternateContent xmlns:mc="http://schemas.openxmlformats.org/markup-compatibility/2006">
              <mc:Choice xmlns:v="urn:schemas-microsoft-com:vml" Requires="v">
                <p:oleObj spid="_x0000_s13235" name="Equation" r:id="rId1" imgW="2197100" imgH="596900" progId="">
                  <p:embed/>
                </p:oleObj>
              </mc:Choice>
              <mc:Fallback>
                <p:oleObj name="Equation" r:id="rId1" imgW="2197100" imgH="596900" progId="">
                  <p:embed/>
                  <p:pic>
                    <p:nvPicPr>
                      <p:cNvPr id="0" name="Objec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18" y="1139642"/>
                        <a:ext cx="2879725" cy="771525"/>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1902" name="Freeform 62"/>
          <p:cNvSpPr/>
          <p:nvPr/>
        </p:nvSpPr>
        <p:spPr bwMode="auto">
          <a:xfrm>
            <a:off x="6042025" y="2495550"/>
            <a:ext cx="1658938" cy="1588"/>
          </a:xfrm>
          <a:custGeom>
            <a:avLst/>
            <a:gdLst>
              <a:gd name="T0" fmla="*/ 2147483647 w 1045"/>
              <a:gd name="T1" fmla="*/ 2147483647 h 1"/>
              <a:gd name="T2" fmla="*/ 0 w 1045"/>
              <a:gd name="T3" fmla="*/ 0 h 1"/>
              <a:gd name="T4" fmla="*/ 0 60000 65536"/>
              <a:gd name="T5" fmla="*/ 0 60000 65536"/>
              <a:gd name="T6" fmla="*/ 0 w 1045"/>
              <a:gd name="T7" fmla="*/ 0 h 1"/>
              <a:gd name="T8" fmla="*/ 1045 w 1045"/>
              <a:gd name="T9" fmla="*/ 1 h 1"/>
            </a:gdLst>
            <a:ahLst/>
            <a:cxnLst>
              <a:cxn ang="T4">
                <a:pos x="T0" y="T1"/>
              </a:cxn>
              <a:cxn ang="T5">
                <a:pos x="T2" y="T3"/>
              </a:cxn>
            </a:cxnLst>
            <a:rect l="T6" t="T7" r="T8" b="T9"/>
            <a:pathLst>
              <a:path w="1045" h="1">
                <a:moveTo>
                  <a:pt x="1045" y="1"/>
                </a:moveTo>
                <a:lnTo>
                  <a:pt x="0" y="0"/>
                </a:lnTo>
              </a:path>
            </a:pathLst>
          </a:custGeom>
          <a:noFill/>
          <a:ln w="38100">
            <a:solidFill>
              <a:srgbClr val="008000"/>
            </a:solidFill>
            <a:prstDash val="sysDot"/>
            <a:miter lim="800000"/>
          </a:ln>
          <a:extLst>
            <a:ext uri="{909E8E84-426E-40DD-AFC4-6F175D3DCCD1}">
              <a14:hiddenFill xmlns:a14="http://schemas.microsoft.com/office/drawing/2010/main">
                <a:solidFill>
                  <a:srgbClr val="FFFFFF"/>
                </a:solidFill>
              </a14:hiddenFill>
            </a:ext>
          </a:extLst>
        </p:spPr>
        <p:txBody>
          <a:bodyPr wrap="none"/>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aphicFrame>
        <p:nvGraphicFramePr>
          <p:cNvPr id="931903" name="Object 4"/>
          <p:cNvGraphicFramePr>
            <a:graphicFrameLocks noChangeAspect="1"/>
          </p:cNvGraphicFramePr>
          <p:nvPr/>
        </p:nvGraphicFramePr>
        <p:xfrm>
          <a:off x="5589588" y="1125538"/>
          <a:ext cx="422275" cy="574675"/>
        </p:xfrm>
        <a:graphic>
          <a:graphicData uri="http://schemas.openxmlformats.org/presentationml/2006/ole">
            <mc:AlternateContent xmlns:mc="http://schemas.openxmlformats.org/markup-compatibility/2006">
              <mc:Choice xmlns:v="urn:schemas-microsoft-com:vml" Requires="v">
                <p:oleObj spid="_x0000_s13236" name="Equation" r:id="rId3" imgW="203200" imgH="304800" progId="">
                  <p:embed/>
                </p:oleObj>
              </mc:Choice>
              <mc:Fallback>
                <p:oleObj name="Equation" r:id="rId3" imgW="203200" imgH="3048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9588" y="1125538"/>
                        <a:ext cx="42227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904" name="Object 5"/>
          <p:cNvGraphicFramePr>
            <a:graphicFrameLocks noChangeAspect="1"/>
          </p:cNvGraphicFramePr>
          <p:nvPr/>
        </p:nvGraphicFramePr>
        <p:xfrm>
          <a:off x="5580063" y="2205038"/>
          <a:ext cx="466725" cy="576262"/>
        </p:xfrm>
        <a:graphic>
          <a:graphicData uri="http://schemas.openxmlformats.org/presentationml/2006/ole">
            <mc:AlternateContent xmlns:mc="http://schemas.openxmlformats.org/markup-compatibility/2006">
              <mc:Choice xmlns:v="urn:schemas-microsoft-com:vml" Requires="v">
                <p:oleObj spid="_x0000_s13237" name="Equation" r:id="rId5" imgW="215900" imgH="304800" progId="">
                  <p:embed/>
                </p:oleObj>
              </mc:Choice>
              <mc:Fallback>
                <p:oleObj name="Equation" r:id="rId5" imgW="215900" imgH="304800"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2205038"/>
                        <a:ext cx="46672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906" name="Object 6"/>
          <p:cNvGraphicFramePr>
            <a:graphicFrameLocks noChangeAspect="1"/>
          </p:cNvGraphicFramePr>
          <p:nvPr/>
        </p:nvGraphicFramePr>
        <p:xfrm>
          <a:off x="6794500" y="1157288"/>
          <a:ext cx="238125" cy="322262"/>
        </p:xfrm>
        <a:graphic>
          <a:graphicData uri="http://schemas.openxmlformats.org/presentationml/2006/ole">
            <mc:AlternateContent xmlns:mc="http://schemas.openxmlformats.org/markup-compatibility/2006">
              <mc:Choice xmlns:v="urn:schemas-microsoft-com:vml" Requires="v">
                <p:oleObj spid="_x0000_s13238" name="Equation" r:id="rId7" imgW="215900" imgH="215900" progId="">
                  <p:embed/>
                </p:oleObj>
              </mc:Choice>
              <mc:Fallback>
                <p:oleObj name="Equation" r:id="rId7" imgW="215900" imgH="215900" progId="">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4500" y="1157288"/>
                        <a:ext cx="238125"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907" name="Object 7"/>
          <p:cNvGraphicFramePr>
            <a:graphicFrameLocks noChangeAspect="1"/>
          </p:cNvGraphicFramePr>
          <p:nvPr/>
        </p:nvGraphicFramePr>
        <p:xfrm>
          <a:off x="7667625" y="2060575"/>
          <a:ext cx="220663" cy="352425"/>
        </p:xfrm>
        <a:graphic>
          <a:graphicData uri="http://schemas.openxmlformats.org/presentationml/2006/ole">
            <mc:AlternateContent xmlns:mc="http://schemas.openxmlformats.org/markup-compatibility/2006">
              <mc:Choice xmlns:v="urn:schemas-microsoft-com:vml" Requires="v">
                <p:oleObj spid="_x0000_s13239" name="Equation" r:id="rId9" imgW="203200" imgH="241300" progId="Equation.3">
                  <p:embed/>
                </p:oleObj>
              </mc:Choice>
              <mc:Fallback>
                <p:oleObj name="Equation" r:id="rId9" imgW="203200" imgH="2413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67625" y="2060575"/>
                        <a:ext cx="220663"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79"/>
          <p:cNvGrpSpPr/>
          <p:nvPr/>
        </p:nvGrpSpPr>
        <p:grpSpPr bwMode="auto">
          <a:xfrm>
            <a:off x="5722938" y="981075"/>
            <a:ext cx="2573337" cy="2088382"/>
            <a:chOff x="3696" y="754"/>
            <a:chExt cx="1621" cy="1516"/>
          </a:xfrm>
        </p:grpSpPr>
        <p:sp>
          <p:nvSpPr>
            <p:cNvPr id="12342" name="Line 69"/>
            <p:cNvSpPr>
              <a:spLocks noChangeShapeType="1"/>
            </p:cNvSpPr>
            <p:nvPr/>
          </p:nvSpPr>
          <p:spPr bwMode="auto">
            <a:xfrm>
              <a:off x="3903" y="2269"/>
              <a:ext cx="1414" cy="0"/>
            </a:xfrm>
            <a:prstGeom prst="line">
              <a:avLst/>
            </a:prstGeom>
            <a:noFill/>
            <a:ln w="19050">
              <a:solidFill>
                <a:srgbClr val="3366FF"/>
              </a:solidFill>
              <a:miter lim="800000"/>
              <a:tailEnd type="stealth" w="med" len="lg"/>
            </a:ln>
            <a:extLst>
              <a:ext uri="{909E8E84-426E-40DD-AFC4-6F175D3DCCD1}">
                <a14:hiddenFill xmlns:a14="http://schemas.microsoft.com/office/drawing/2010/main">
                  <a:noFill/>
                </a14:hiddenFill>
              </a:ext>
            </a:extLst>
          </p:spPr>
          <p:txBody>
            <a:bodyPr wrap="none"/>
            <a:lstStyle/>
            <a:p>
              <a:endParaRPr lang="zh-CN" altLang="en-US"/>
            </a:p>
          </p:txBody>
        </p:sp>
        <p:sp>
          <p:nvSpPr>
            <p:cNvPr id="12343" name="Freeform 70"/>
            <p:cNvSpPr/>
            <p:nvPr/>
          </p:nvSpPr>
          <p:spPr bwMode="auto">
            <a:xfrm>
              <a:off x="3913" y="809"/>
              <a:ext cx="1" cy="1461"/>
            </a:xfrm>
            <a:custGeom>
              <a:avLst/>
              <a:gdLst>
                <a:gd name="T0" fmla="*/ 0 w 1"/>
                <a:gd name="T1" fmla="*/ 1461 h 1461"/>
                <a:gd name="T2" fmla="*/ 0 w 1"/>
                <a:gd name="T3" fmla="*/ 0 h 1461"/>
                <a:gd name="T4" fmla="*/ 0 60000 65536"/>
                <a:gd name="T5" fmla="*/ 0 60000 65536"/>
                <a:gd name="T6" fmla="*/ 0 w 1"/>
                <a:gd name="T7" fmla="*/ 0 h 1461"/>
                <a:gd name="T8" fmla="*/ 1 w 1"/>
                <a:gd name="T9" fmla="*/ 1461 h 1461"/>
              </a:gdLst>
              <a:ahLst/>
              <a:cxnLst>
                <a:cxn ang="T4">
                  <a:pos x="T0" y="T1"/>
                </a:cxn>
                <a:cxn ang="T5">
                  <a:pos x="T2" y="T3"/>
                </a:cxn>
              </a:cxnLst>
              <a:rect l="T6" t="T7" r="T8" b="T9"/>
              <a:pathLst>
                <a:path w="1" h="1461">
                  <a:moveTo>
                    <a:pt x="0" y="1461"/>
                  </a:moveTo>
                  <a:lnTo>
                    <a:pt x="0" y="0"/>
                  </a:lnTo>
                </a:path>
              </a:pathLst>
            </a:custGeom>
            <a:noFill/>
            <a:ln w="19050">
              <a:solidFill>
                <a:srgbClr val="3366FF"/>
              </a:solidFill>
              <a:miter lim="800000"/>
              <a:tailEnd type="stealth" w="med" len="lg"/>
            </a:ln>
            <a:extLst>
              <a:ext uri="{909E8E84-426E-40DD-AFC4-6F175D3DCCD1}">
                <a14:hiddenFill xmlns:a14="http://schemas.microsoft.com/office/drawing/2010/main">
                  <a:solidFill>
                    <a:srgbClr val="FFFFFF"/>
                  </a:solidFill>
                </a14:hiddenFill>
              </a:ext>
            </a:extLst>
          </p:spPr>
          <p:txBody>
            <a:bodyPr wrap="none"/>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aphicFrame>
          <p:nvGraphicFramePr>
            <p:cNvPr id="12308" name="Object 20"/>
            <p:cNvGraphicFramePr>
              <a:graphicFrameLocks noChangeAspect="1"/>
            </p:cNvGraphicFramePr>
            <p:nvPr/>
          </p:nvGraphicFramePr>
          <p:xfrm>
            <a:off x="3696" y="754"/>
            <a:ext cx="163" cy="272"/>
          </p:xfrm>
          <a:graphic>
            <a:graphicData uri="http://schemas.openxmlformats.org/presentationml/2006/ole">
              <mc:AlternateContent xmlns:mc="http://schemas.openxmlformats.org/markup-compatibility/2006">
                <mc:Choice xmlns:v="urn:schemas-microsoft-com:vml" Requires="v">
                  <p:oleObj spid="_x0000_s13240" name="Equation" r:id="rId11" imgW="152400" imgH="190500" progId="Equation.3">
                    <p:embed/>
                  </p:oleObj>
                </mc:Choice>
                <mc:Fallback>
                  <p:oleObj name="Equation" r:id="rId11" imgW="152400" imgH="190500" progId="Equation.3">
                    <p:embed/>
                    <p:pic>
                      <p:nvPicPr>
                        <p:cNvPr id="0" name="Object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96" y="754"/>
                          <a:ext cx="163"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931913" name="Freeform 73"/>
          <p:cNvSpPr/>
          <p:nvPr/>
        </p:nvSpPr>
        <p:spPr bwMode="auto">
          <a:xfrm>
            <a:off x="6048375" y="1414463"/>
            <a:ext cx="733425" cy="1587"/>
          </a:xfrm>
          <a:custGeom>
            <a:avLst/>
            <a:gdLst>
              <a:gd name="T0" fmla="*/ 0 w 462"/>
              <a:gd name="T1" fmla="*/ 2147483647 h 1"/>
              <a:gd name="T2" fmla="*/ 2147483647 w 462"/>
              <a:gd name="T3" fmla="*/ 0 h 1"/>
              <a:gd name="T4" fmla="*/ 0 60000 65536"/>
              <a:gd name="T5" fmla="*/ 0 60000 65536"/>
              <a:gd name="T6" fmla="*/ 0 w 462"/>
              <a:gd name="T7" fmla="*/ 0 h 1"/>
              <a:gd name="T8" fmla="*/ 462 w 462"/>
              <a:gd name="T9" fmla="*/ 1 h 1"/>
            </a:gdLst>
            <a:ahLst/>
            <a:cxnLst>
              <a:cxn ang="T4">
                <a:pos x="T0" y="T1"/>
              </a:cxn>
              <a:cxn ang="T5">
                <a:pos x="T2" y="T3"/>
              </a:cxn>
            </a:cxnLst>
            <a:rect l="T6" t="T7" r="T8" b="T9"/>
            <a:pathLst>
              <a:path w="462" h="1">
                <a:moveTo>
                  <a:pt x="0" y="1"/>
                </a:moveTo>
                <a:lnTo>
                  <a:pt x="462" y="0"/>
                </a:lnTo>
              </a:path>
            </a:pathLst>
          </a:custGeom>
          <a:noFill/>
          <a:ln w="38100">
            <a:solidFill>
              <a:srgbClr val="008000"/>
            </a:solidFill>
            <a:prstDash val="sysDot"/>
            <a:rou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31914" name="Freeform 74"/>
          <p:cNvSpPr/>
          <p:nvPr/>
        </p:nvSpPr>
        <p:spPr bwMode="auto">
          <a:xfrm>
            <a:off x="6550025" y="1144588"/>
            <a:ext cx="1516063" cy="1792287"/>
          </a:xfrm>
          <a:custGeom>
            <a:avLst/>
            <a:gdLst>
              <a:gd name="T0" fmla="*/ 0 w 955"/>
              <a:gd name="T1" fmla="*/ 0 h 1129"/>
              <a:gd name="T2" fmla="*/ 2147483647 w 955"/>
              <a:gd name="T3" fmla="*/ 2147483647 h 1129"/>
              <a:gd name="T4" fmla="*/ 0 60000 65536"/>
              <a:gd name="T5" fmla="*/ 0 60000 65536"/>
              <a:gd name="T6" fmla="*/ 0 w 955"/>
              <a:gd name="T7" fmla="*/ 0 h 1129"/>
              <a:gd name="T8" fmla="*/ 955 w 955"/>
              <a:gd name="T9" fmla="*/ 1129 h 1129"/>
            </a:gdLst>
            <a:ahLst/>
            <a:cxnLst>
              <a:cxn ang="T4">
                <a:pos x="T0" y="T1"/>
              </a:cxn>
              <a:cxn ang="T5">
                <a:pos x="T2" y="T3"/>
              </a:cxn>
            </a:cxnLst>
            <a:rect l="T6" t="T7" r="T8" b="T9"/>
            <a:pathLst>
              <a:path w="955" h="1129">
                <a:moveTo>
                  <a:pt x="0" y="0"/>
                </a:moveTo>
                <a:lnTo>
                  <a:pt x="955" y="1129"/>
                </a:lnTo>
              </a:path>
            </a:pathLst>
          </a:custGeom>
          <a:noFill/>
          <a:ln w="31750">
            <a:solidFill>
              <a:srgbClr val="008000"/>
            </a:solidFill>
            <a:miter lim="800000"/>
          </a:ln>
          <a:extLst>
            <a:ext uri="{909E8E84-426E-40DD-AFC4-6F175D3DCCD1}">
              <a14:hiddenFill xmlns:a14="http://schemas.microsoft.com/office/drawing/2010/main">
                <a:solidFill>
                  <a:srgbClr val="FFFFFF"/>
                </a:solidFill>
              </a14:hiddenFill>
            </a:ext>
          </a:extLst>
        </p:spPr>
        <p:txBody>
          <a:bodyPr wrap="none"/>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31915" name="Freeform 75"/>
          <p:cNvSpPr/>
          <p:nvPr/>
        </p:nvSpPr>
        <p:spPr bwMode="auto">
          <a:xfrm>
            <a:off x="6781800" y="1416050"/>
            <a:ext cx="3175" cy="1941513"/>
          </a:xfrm>
          <a:custGeom>
            <a:avLst/>
            <a:gdLst>
              <a:gd name="T0" fmla="*/ 2147483647 w 2"/>
              <a:gd name="T1" fmla="*/ 2147483647 h 1223"/>
              <a:gd name="T2" fmla="*/ 0 w 2"/>
              <a:gd name="T3" fmla="*/ 0 h 1223"/>
              <a:gd name="T4" fmla="*/ 0 60000 65536"/>
              <a:gd name="T5" fmla="*/ 0 60000 65536"/>
              <a:gd name="T6" fmla="*/ 0 w 2"/>
              <a:gd name="T7" fmla="*/ 0 h 1223"/>
              <a:gd name="T8" fmla="*/ 2 w 2"/>
              <a:gd name="T9" fmla="*/ 1223 h 1223"/>
            </a:gdLst>
            <a:ahLst/>
            <a:cxnLst>
              <a:cxn ang="T4">
                <a:pos x="T0" y="T1"/>
              </a:cxn>
              <a:cxn ang="T5">
                <a:pos x="T2" y="T3"/>
              </a:cxn>
            </a:cxnLst>
            <a:rect l="T6" t="T7" r="T8" b="T9"/>
            <a:pathLst>
              <a:path w="2" h="1223">
                <a:moveTo>
                  <a:pt x="2" y="1223"/>
                </a:moveTo>
                <a:lnTo>
                  <a:pt x="0" y="0"/>
                </a:lnTo>
              </a:path>
            </a:pathLst>
          </a:custGeom>
          <a:noFill/>
          <a:ln w="38100">
            <a:solidFill>
              <a:srgbClr val="008000"/>
            </a:solidFill>
            <a:prstDash val="sysDot"/>
            <a:rou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31916" name="Line 76"/>
          <p:cNvSpPr>
            <a:spLocks noChangeShapeType="1"/>
          </p:cNvSpPr>
          <p:nvPr/>
        </p:nvSpPr>
        <p:spPr bwMode="auto">
          <a:xfrm>
            <a:off x="7667625" y="2493963"/>
            <a:ext cx="0" cy="863600"/>
          </a:xfrm>
          <a:prstGeom prst="line">
            <a:avLst/>
          </a:prstGeom>
          <a:noFill/>
          <a:ln w="38100">
            <a:solidFill>
              <a:srgbClr val="008000"/>
            </a:solidFill>
            <a:prstDash val="sysDot"/>
            <a:round/>
          </a:ln>
          <a:extLst>
            <a:ext uri="{909E8E84-426E-40DD-AFC4-6F175D3DCCD1}">
              <a14:hiddenFill xmlns:a14="http://schemas.microsoft.com/office/drawing/2010/main">
                <a:noFill/>
              </a14:hiddenFill>
            </a:ext>
          </a:extLst>
        </p:spPr>
        <p:txBody>
          <a:bodyPr wrap="none">
            <a:spAutoFit/>
          </a:bodyPr>
          <a:lstStyle/>
          <a:p>
            <a:endParaRPr lang="zh-CN" altLang="en-US"/>
          </a:p>
        </p:txBody>
      </p:sp>
      <p:graphicFrame>
        <p:nvGraphicFramePr>
          <p:cNvPr id="931917" name="Object 8"/>
          <p:cNvGraphicFramePr>
            <a:graphicFrameLocks noChangeAspect="1"/>
          </p:cNvGraphicFramePr>
          <p:nvPr/>
        </p:nvGraphicFramePr>
        <p:xfrm>
          <a:off x="6588125" y="3284538"/>
          <a:ext cx="363538" cy="487362"/>
        </p:xfrm>
        <a:graphic>
          <a:graphicData uri="http://schemas.openxmlformats.org/presentationml/2006/ole">
            <mc:AlternateContent xmlns:mc="http://schemas.openxmlformats.org/markup-compatibility/2006">
              <mc:Choice xmlns:v="urn:schemas-microsoft-com:vml" Requires="v">
                <p:oleObj spid="_x0000_s13241" name="Equation" r:id="rId13" imgW="241300" imgH="304800" progId="">
                  <p:embed/>
                </p:oleObj>
              </mc:Choice>
              <mc:Fallback>
                <p:oleObj name="Equation" r:id="rId13" imgW="241300" imgH="304800" progId="">
                  <p:embed/>
                  <p:pic>
                    <p:nvPicPr>
                      <p:cNvPr id="0"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88125" y="3284538"/>
                        <a:ext cx="363538"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918" name="Object 9"/>
          <p:cNvGraphicFramePr>
            <a:graphicFrameLocks noChangeAspect="1"/>
          </p:cNvGraphicFramePr>
          <p:nvPr/>
        </p:nvGraphicFramePr>
        <p:xfrm>
          <a:off x="7523163" y="3286125"/>
          <a:ext cx="363537" cy="487363"/>
        </p:xfrm>
        <a:graphic>
          <a:graphicData uri="http://schemas.openxmlformats.org/presentationml/2006/ole">
            <mc:AlternateContent xmlns:mc="http://schemas.openxmlformats.org/markup-compatibility/2006">
              <mc:Choice xmlns:v="urn:schemas-microsoft-com:vml" Requires="v">
                <p:oleObj spid="_x0000_s13242" name="Equation" r:id="rId15" imgW="241300" imgH="304800" progId="">
                  <p:embed/>
                </p:oleObj>
              </mc:Choice>
              <mc:Fallback>
                <p:oleObj name="Equation" r:id="rId15" imgW="241300" imgH="304800" progId="">
                  <p:embed/>
                  <p:pic>
                    <p:nvPicPr>
                      <p:cNvPr id="0" name="Object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23163" y="3286125"/>
                        <a:ext cx="36353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1920" name="Freeform 80"/>
          <p:cNvSpPr/>
          <p:nvPr/>
        </p:nvSpPr>
        <p:spPr bwMode="auto">
          <a:xfrm>
            <a:off x="6042025" y="5146675"/>
            <a:ext cx="1658938" cy="1588"/>
          </a:xfrm>
          <a:custGeom>
            <a:avLst/>
            <a:gdLst>
              <a:gd name="T0" fmla="*/ 2147483647 w 1045"/>
              <a:gd name="T1" fmla="*/ 2147483647 h 1"/>
              <a:gd name="T2" fmla="*/ 0 w 1045"/>
              <a:gd name="T3" fmla="*/ 0 h 1"/>
              <a:gd name="T4" fmla="*/ 0 60000 65536"/>
              <a:gd name="T5" fmla="*/ 0 60000 65536"/>
              <a:gd name="T6" fmla="*/ 0 w 1045"/>
              <a:gd name="T7" fmla="*/ 0 h 1"/>
              <a:gd name="T8" fmla="*/ 1045 w 1045"/>
              <a:gd name="T9" fmla="*/ 1 h 1"/>
            </a:gdLst>
            <a:ahLst/>
            <a:cxnLst>
              <a:cxn ang="T4">
                <a:pos x="T0" y="T1"/>
              </a:cxn>
              <a:cxn ang="T5">
                <a:pos x="T2" y="T3"/>
              </a:cxn>
            </a:cxnLst>
            <a:rect l="T6" t="T7" r="T8" b="T9"/>
            <a:pathLst>
              <a:path w="1045" h="1">
                <a:moveTo>
                  <a:pt x="1045" y="1"/>
                </a:moveTo>
                <a:lnTo>
                  <a:pt x="0" y="0"/>
                </a:lnTo>
              </a:path>
            </a:pathLst>
          </a:custGeom>
          <a:noFill/>
          <a:ln w="38100">
            <a:solidFill>
              <a:srgbClr val="008000"/>
            </a:solidFill>
            <a:prstDash val="sysDot"/>
            <a:miter lim="800000"/>
          </a:ln>
          <a:extLst>
            <a:ext uri="{909E8E84-426E-40DD-AFC4-6F175D3DCCD1}">
              <a14:hiddenFill xmlns:a14="http://schemas.microsoft.com/office/drawing/2010/main">
                <a:solidFill>
                  <a:srgbClr val="FFFFFF"/>
                </a:solidFill>
              </a14:hiddenFill>
            </a:ext>
          </a:extLst>
        </p:spPr>
        <p:txBody>
          <a:bodyPr wrap="none"/>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aphicFrame>
        <p:nvGraphicFramePr>
          <p:cNvPr id="931921" name="Object 10"/>
          <p:cNvGraphicFramePr>
            <a:graphicFrameLocks noChangeAspect="1"/>
          </p:cNvGraphicFramePr>
          <p:nvPr/>
        </p:nvGraphicFramePr>
        <p:xfrm>
          <a:off x="5589588" y="4135438"/>
          <a:ext cx="422275" cy="574675"/>
        </p:xfrm>
        <a:graphic>
          <a:graphicData uri="http://schemas.openxmlformats.org/presentationml/2006/ole">
            <mc:AlternateContent xmlns:mc="http://schemas.openxmlformats.org/markup-compatibility/2006">
              <mc:Choice xmlns:v="urn:schemas-microsoft-com:vml" Requires="v">
                <p:oleObj spid="_x0000_s13243" name="Equation" r:id="rId17" imgW="203200" imgH="304800" progId="">
                  <p:embed/>
                </p:oleObj>
              </mc:Choice>
              <mc:Fallback>
                <p:oleObj name="Equation" r:id="rId17" imgW="203200" imgH="304800" progId="">
                  <p:embed/>
                  <p:pic>
                    <p:nvPicPr>
                      <p:cNvPr id="0" name="Object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89588" y="4135438"/>
                        <a:ext cx="42227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922" name="Object 11"/>
          <p:cNvGraphicFramePr>
            <a:graphicFrameLocks noChangeAspect="1"/>
          </p:cNvGraphicFramePr>
          <p:nvPr/>
        </p:nvGraphicFramePr>
        <p:xfrm>
          <a:off x="5580063" y="4856163"/>
          <a:ext cx="466725" cy="576262"/>
        </p:xfrm>
        <a:graphic>
          <a:graphicData uri="http://schemas.openxmlformats.org/presentationml/2006/ole">
            <mc:AlternateContent xmlns:mc="http://schemas.openxmlformats.org/markup-compatibility/2006">
              <mc:Choice xmlns:v="urn:schemas-microsoft-com:vml" Requires="v">
                <p:oleObj spid="_x0000_s13244" name="Equation" r:id="rId19" imgW="215900" imgH="304800" progId="">
                  <p:embed/>
                </p:oleObj>
              </mc:Choice>
              <mc:Fallback>
                <p:oleObj name="Equation" r:id="rId19" imgW="215900" imgH="304800" progId="">
                  <p:embed/>
                  <p:pic>
                    <p:nvPicPr>
                      <p:cNvPr id="0" name="Object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80063" y="4856163"/>
                        <a:ext cx="46672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923" name="Object 12"/>
          <p:cNvGraphicFramePr>
            <a:graphicFrameLocks noChangeAspect="1"/>
          </p:cNvGraphicFramePr>
          <p:nvPr/>
        </p:nvGraphicFramePr>
        <p:xfrm>
          <a:off x="7307263" y="4292600"/>
          <a:ext cx="222250" cy="327025"/>
        </p:xfrm>
        <a:graphic>
          <a:graphicData uri="http://schemas.openxmlformats.org/presentationml/2006/ole">
            <mc:AlternateContent xmlns:mc="http://schemas.openxmlformats.org/markup-compatibility/2006">
              <mc:Choice xmlns:v="urn:schemas-microsoft-com:vml" Requires="v">
                <p:oleObj spid="_x0000_s13245" name="Equation" r:id="rId21" imgW="203200" imgH="215900" progId="Equation.3">
                  <p:embed/>
                </p:oleObj>
              </mc:Choice>
              <mc:Fallback>
                <p:oleObj name="Equation" r:id="rId21" imgW="203200" imgH="215900" progId="Equation.3">
                  <p:embed/>
                  <p:pic>
                    <p:nvPicPr>
                      <p:cNvPr id="0" name="Object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307263" y="4292600"/>
                        <a:ext cx="22225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924" name="Object 13"/>
          <p:cNvGraphicFramePr>
            <a:graphicFrameLocks noChangeAspect="1"/>
          </p:cNvGraphicFramePr>
          <p:nvPr/>
        </p:nvGraphicFramePr>
        <p:xfrm>
          <a:off x="7812088" y="4868863"/>
          <a:ext cx="220662" cy="352425"/>
        </p:xfrm>
        <a:graphic>
          <a:graphicData uri="http://schemas.openxmlformats.org/presentationml/2006/ole">
            <mc:AlternateContent xmlns:mc="http://schemas.openxmlformats.org/markup-compatibility/2006">
              <mc:Choice xmlns:v="urn:schemas-microsoft-com:vml" Requires="v">
                <p:oleObj spid="_x0000_s13246" name="Equation" r:id="rId23" imgW="203200" imgH="241300" progId="Equation.3">
                  <p:embed/>
                </p:oleObj>
              </mc:Choice>
              <mc:Fallback>
                <p:oleObj name="Equation" r:id="rId23" imgW="203200" imgH="241300" progId="Equation.3">
                  <p:embed/>
                  <p:pic>
                    <p:nvPicPr>
                      <p:cNvPr id="0" name="Object 1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812088" y="4868863"/>
                        <a:ext cx="220662"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 name="Group 85"/>
          <p:cNvGrpSpPr/>
          <p:nvPr/>
        </p:nvGrpSpPr>
        <p:grpSpPr bwMode="auto">
          <a:xfrm>
            <a:off x="5722938" y="3632200"/>
            <a:ext cx="2573337" cy="2406650"/>
            <a:chOff x="3696" y="754"/>
            <a:chExt cx="1621" cy="1516"/>
          </a:xfrm>
        </p:grpSpPr>
        <p:sp>
          <p:nvSpPr>
            <p:cNvPr id="12340" name="Line 86"/>
            <p:cNvSpPr>
              <a:spLocks noChangeShapeType="1"/>
            </p:cNvSpPr>
            <p:nvPr/>
          </p:nvSpPr>
          <p:spPr bwMode="auto">
            <a:xfrm>
              <a:off x="3903" y="2269"/>
              <a:ext cx="1414" cy="0"/>
            </a:xfrm>
            <a:prstGeom prst="line">
              <a:avLst/>
            </a:prstGeom>
            <a:noFill/>
            <a:ln w="19050">
              <a:solidFill>
                <a:srgbClr val="3366FF"/>
              </a:solidFill>
              <a:miter lim="800000"/>
              <a:tailEnd type="stealth" w="med" len="lg"/>
            </a:ln>
            <a:extLst>
              <a:ext uri="{909E8E84-426E-40DD-AFC4-6F175D3DCCD1}">
                <a14:hiddenFill xmlns:a14="http://schemas.microsoft.com/office/drawing/2010/main">
                  <a:noFill/>
                </a14:hiddenFill>
              </a:ext>
            </a:extLst>
          </p:spPr>
          <p:txBody>
            <a:bodyPr wrap="none"/>
            <a:lstStyle/>
            <a:p>
              <a:endParaRPr lang="zh-CN" altLang="en-US"/>
            </a:p>
          </p:txBody>
        </p:sp>
        <p:sp>
          <p:nvSpPr>
            <p:cNvPr id="12341" name="Freeform 87"/>
            <p:cNvSpPr/>
            <p:nvPr/>
          </p:nvSpPr>
          <p:spPr bwMode="auto">
            <a:xfrm>
              <a:off x="3913" y="809"/>
              <a:ext cx="1" cy="1461"/>
            </a:xfrm>
            <a:custGeom>
              <a:avLst/>
              <a:gdLst>
                <a:gd name="T0" fmla="*/ 0 w 1"/>
                <a:gd name="T1" fmla="*/ 1461 h 1461"/>
                <a:gd name="T2" fmla="*/ 0 w 1"/>
                <a:gd name="T3" fmla="*/ 0 h 1461"/>
                <a:gd name="T4" fmla="*/ 0 60000 65536"/>
                <a:gd name="T5" fmla="*/ 0 60000 65536"/>
                <a:gd name="T6" fmla="*/ 0 w 1"/>
                <a:gd name="T7" fmla="*/ 0 h 1461"/>
                <a:gd name="T8" fmla="*/ 1 w 1"/>
                <a:gd name="T9" fmla="*/ 1461 h 1461"/>
              </a:gdLst>
              <a:ahLst/>
              <a:cxnLst>
                <a:cxn ang="T4">
                  <a:pos x="T0" y="T1"/>
                </a:cxn>
                <a:cxn ang="T5">
                  <a:pos x="T2" y="T3"/>
                </a:cxn>
              </a:cxnLst>
              <a:rect l="T6" t="T7" r="T8" b="T9"/>
              <a:pathLst>
                <a:path w="1" h="1461">
                  <a:moveTo>
                    <a:pt x="0" y="1461"/>
                  </a:moveTo>
                  <a:lnTo>
                    <a:pt x="0" y="0"/>
                  </a:lnTo>
                </a:path>
              </a:pathLst>
            </a:custGeom>
            <a:noFill/>
            <a:ln w="19050">
              <a:solidFill>
                <a:srgbClr val="3366FF"/>
              </a:solidFill>
              <a:miter lim="800000"/>
              <a:tailEnd type="stealth" w="med" len="lg"/>
            </a:ln>
            <a:extLst>
              <a:ext uri="{909E8E84-426E-40DD-AFC4-6F175D3DCCD1}">
                <a14:hiddenFill xmlns:a14="http://schemas.microsoft.com/office/drawing/2010/main">
                  <a:solidFill>
                    <a:srgbClr val="FFFFFF"/>
                  </a:solidFill>
                </a14:hiddenFill>
              </a:ext>
            </a:extLst>
          </p:spPr>
          <p:txBody>
            <a:bodyPr wrap="none"/>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aphicFrame>
          <p:nvGraphicFramePr>
            <p:cNvPr id="12306" name="Object 18"/>
            <p:cNvGraphicFramePr>
              <a:graphicFrameLocks noChangeAspect="1"/>
            </p:cNvGraphicFramePr>
            <p:nvPr/>
          </p:nvGraphicFramePr>
          <p:xfrm>
            <a:off x="3696" y="754"/>
            <a:ext cx="163" cy="272"/>
          </p:xfrm>
          <a:graphic>
            <a:graphicData uri="http://schemas.openxmlformats.org/presentationml/2006/ole">
              <mc:AlternateContent xmlns:mc="http://schemas.openxmlformats.org/markup-compatibility/2006">
                <mc:Choice xmlns:v="urn:schemas-microsoft-com:vml" Requires="v">
                  <p:oleObj spid="_x0000_s13247" name="Equation" r:id="rId25" imgW="152400" imgH="190500" progId="Equation.3">
                    <p:embed/>
                  </p:oleObj>
                </mc:Choice>
                <mc:Fallback>
                  <p:oleObj name="Equation" r:id="rId25" imgW="152400" imgH="190500" progId="Equation.3">
                    <p:embed/>
                    <p:pic>
                      <p:nvPicPr>
                        <p:cNvPr id="0" name="Object 1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696" y="754"/>
                          <a:ext cx="163"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931930" name="Freeform 90"/>
          <p:cNvSpPr/>
          <p:nvPr/>
        </p:nvSpPr>
        <p:spPr bwMode="auto">
          <a:xfrm>
            <a:off x="6057900" y="4502150"/>
            <a:ext cx="746125" cy="3175"/>
          </a:xfrm>
          <a:custGeom>
            <a:avLst/>
            <a:gdLst>
              <a:gd name="T0" fmla="*/ 0 w 470"/>
              <a:gd name="T1" fmla="*/ 2147483647 h 2"/>
              <a:gd name="T2" fmla="*/ 2147483647 w 470"/>
              <a:gd name="T3" fmla="*/ 0 h 2"/>
              <a:gd name="T4" fmla="*/ 0 60000 65536"/>
              <a:gd name="T5" fmla="*/ 0 60000 65536"/>
              <a:gd name="T6" fmla="*/ 0 w 470"/>
              <a:gd name="T7" fmla="*/ 0 h 2"/>
              <a:gd name="T8" fmla="*/ 470 w 470"/>
              <a:gd name="T9" fmla="*/ 2 h 2"/>
            </a:gdLst>
            <a:ahLst/>
            <a:cxnLst>
              <a:cxn ang="T4">
                <a:pos x="T0" y="T1"/>
              </a:cxn>
              <a:cxn ang="T5">
                <a:pos x="T2" y="T3"/>
              </a:cxn>
            </a:cxnLst>
            <a:rect l="T6" t="T7" r="T8" b="T9"/>
            <a:pathLst>
              <a:path w="470" h="2">
                <a:moveTo>
                  <a:pt x="0" y="2"/>
                </a:moveTo>
                <a:lnTo>
                  <a:pt x="470" y="0"/>
                </a:lnTo>
              </a:path>
            </a:pathLst>
          </a:custGeom>
          <a:noFill/>
          <a:ln w="38100">
            <a:solidFill>
              <a:srgbClr val="008000"/>
            </a:solidFill>
            <a:prstDash val="sysDot"/>
            <a:rou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31931" name="Freeform 91"/>
          <p:cNvSpPr/>
          <p:nvPr/>
        </p:nvSpPr>
        <p:spPr bwMode="auto">
          <a:xfrm>
            <a:off x="6800850" y="4090988"/>
            <a:ext cx="1265238" cy="1485900"/>
          </a:xfrm>
          <a:custGeom>
            <a:avLst/>
            <a:gdLst>
              <a:gd name="T0" fmla="*/ 0 w 797"/>
              <a:gd name="T1" fmla="*/ 0 h 936"/>
              <a:gd name="T2" fmla="*/ 2147483647 w 797"/>
              <a:gd name="T3" fmla="*/ 2147483647 h 936"/>
              <a:gd name="T4" fmla="*/ 0 60000 65536"/>
              <a:gd name="T5" fmla="*/ 0 60000 65536"/>
              <a:gd name="T6" fmla="*/ 0 w 797"/>
              <a:gd name="T7" fmla="*/ 0 h 936"/>
              <a:gd name="T8" fmla="*/ 797 w 797"/>
              <a:gd name="T9" fmla="*/ 936 h 936"/>
            </a:gdLst>
            <a:ahLst/>
            <a:cxnLst>
              <a:cxn ang="T4">
                <a:pos x="T0" y="T1"/>
              </a:cxn>
              <a:cxn ang="T5">
                <a:pos x="T2" y="T3"/>
              </a:cxn>
            </a:cxnLst>
            <a:rect l="T6" t="T7" r="T8" b="T9"/>
            <a:pathLst>
              <a:path w="797" h="936">
                <a:moveTo>
                  <a:pt x="0" y="0"/>
                </a:moveTo>
                <a:lnTo>
                  <a:pt x="797" y="936"/>
                </a:lnTo>
              </a:path>
            </a:pathLst>
          </a:custGeom>
          <a:noFill/>
          <a:ln w="31750">
            <a:solidFill>
              <a:srgbClr val="008000"/>
            </a:solidFill>
            <a:miter lim="800000"/>
          </a:ln>
          <a:extLst>
            <a:ext uri="{909E8E84-426E-40DD-AFC4-6F175D3DCCD1}">
              <a14:hiddenFill xmlns:a14="http://schemas.microsoft.com/office/drawing/2010/main">
                <a:solidFill>
                  <a:srgbClr val="FFFFFF"/>
                </a:solidFill>
              </a14:hiddenFill>
            </a:ext>
          </a:extLst>
        </p:spPr>
        <p:txBody>
          <a:bodyPr wrap="none"/>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31932" name="Freeform 92"/>
          <p:cNvSpPr/>
          <p:nvPr/>
        </p:nvSpPr>
        <p:spPr bwMode="auto">
          <a:xfrm>
            <a:off x="6784975" y="4476750"/>
            <a:ext cx="3175" cy="1563688"/>
          </a:xfrm>
          <a:custGeom>
            <a:avLst/>
            <a:gdLst>
              <a:gd name="T0" fmla="*/ 0 w 2"/>
              <a:gd name="T1" fmla="*/ 2147483647 h 985"/>
              <a:gd name="T2" fmla="*/ 2147483647 w 2"/>
              <a:gd name="T3" fmla="*/ 0 h 985"/>
              <a:gd name="T4" fmla="*/ 0 60000 65536"/>
              <a:gd name="T5" fmla="*/ 0 60000 65536"/>
              <a:gd name="T6" fmla="*/ 0 w 2"/>
              <a:gd name="T7" fmla="*/ 0 h 985"/>
              <a:gd name="T8" fmla="*/ 2 w 2"/>
              <a:gd name="T9" fmla="*/ 985 h 985"/>
            </a:gdLst>
            <a:ahLst/>
            <a:cxnLst>
              <a:cxn ang="T4">
                <a:pos x="T0" y="T1"/>
              </a:cxn>
              <a:cxn ang="T5">
                <a:pos x="T2" y="T3"/>
              </a:cxn>
            </a:cxnLst>
            <a:rect l="T6" t="T7" r="T8" b="T9"/>
            <a:pathLst>
              <a:path w="2" h="985">
                <a:moveTo>
                  <a:pt x="0" y="985"/>
                </a:moveTo>
                <a:lnTo>
                  <a:pt x="2" y="0"/>
                </a:lnTo>
              </a:path>
            </a:pathLst>
          </a:custGeom>
          <a:noFill/>
          <a:ln w="38100">
            <a:solidFill>
              <a:srgbClr val="008000"/>
            </a:solidFill>
            <a:prstDash val="sysDot"/>
            <a:rou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31933" name="Line 93"/>
          <p:cNvSpPr>
            <a:spLocks noChangeShapeType="1"/>
          </p:cNvSpPr>
          <p:nvPr/>
        </p:nvSpPr>
        <p:spPr bwMode="auto">
          <a:xfrm>
            <a:off x="7667625" y="5145088"/>
            <a:ext cx="0" cy="863600"/>
          </a:xfrm>
          <a:prstGeom prst="line">
            <a:avLst/>
          </a:prstGeom>
          <a:noFill/>
          <a:ln w="38100">
            <a:solidFill>
              <a:srgbClr val="008000"/>
            </a:solidFill>
            <a:prstDash val="sysDot"/>
            <a:round/>
          </a:ln>
          <a:extLst>
            <a:ext uri="{909E8E84-426E-40DD-AFC4-6F175D3DCCD1}">
              <a14:hiddenFill xmlns:a14="http://schemas.microsoft.com/office/drawing/2010/main">
                <a:noFill/>
              </a14:hiddenFill>
            </a:ext>
          </a:extLst>
        </p:spPr>
        <p:txBody>
          <a:bodyPr wrap="none">
            <a:spAutoFit/>
          </a:bodyPr>
          <a:lstStyle/>
          <a:p>
            <a:endParaRPr lang="zh-CN" altLang="en-US"/>
          </a:p>
        </p:txBody>
      </p:sp>
      <p:graphicFrame>
        <p:nvGraphicFramePr>
          <p:cNvPr id="931934" name="Object 14"/>
          <p:cNvGraphicFramePr>
            <a:graphicFrameLocks noChangeAspect="1"/>
          </p:cNvGraphicFramePr>
          <p:nvPr/>
        </p:nvGraphicFramePr>
        <p:xfrm>
          <a:off x="6443663" y="5953125"/>
          <a:ext cx="363537" cy="487363"/>
        </p:xfrm>
        <a:graphic>
          <a:graphicData uri="http://schemas.openxmlformats.org/presentationml/2006/ole">
            <mc:AlternateContent xmlns:mc="http://schemas.openxmlformats.org/markup-compatibility/2006">
              <mc:Choice xmlns:v="urn:schemas-microsoft-com:vml" Requires="v">
                <p:oleObj spid="_x0000_s13248" name="Equation" r:id="rId27" imgW="241300" imgH="304800" progId="">
                  <p:embed/>
                </p:oleObj>
              </mc:Choice>
              <mc:Fallback>
                <p:oleObj name="Equation" r:id="rId27" imgW="241300" imgH="304800" progId="">
                  <p:embed/>
                  <p:pic>
                    <p:nvPicPr>
                      <p:cNvPr id="0"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443663" y="5953125"/>
                        <a:ext cx="36353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935" name="Object 15"/>
          <p:cNvGraphicFramePr>
            <a:graphicFrameLocks noChangeAspect="1"/>
          </p:cNvGraphicFramePr>
          <p:nvPr/>
        </p:nvGraphicFramePr>
        <p:xfrm>
          <a:off x="7523163" y="5937250"/>
          <a:ext cx="363537" cy="487363"/>
        </p:xfrm>
        <a:graphic>
          <a:graphicData uri="http://schemas.openxmlformats.org/presentationml/2006/ole">
            <mc:AlternateContent xmlns:mc="http://schemas.openxmlformats.org/markup-compatibility/2006">
              <mc:Choice xmlns:v="urn:schemas-microsoft-com:vml" Requires="v">
                <p:oleObj spid="_x0000_s13249" name="Equation" r:id="rId29" imgW="241300" imgH="304800" progId="">
                  <p:embed/>
                </p:oleObj>
              </mc:Choice>
              <mc:Fallback>
                <p:oleObj name="Equation" r:id="rId29" imgW="241300" imgH="304800" progId="">
                  <p:embed/>
                  <p:pic>
                    <p:nvPicPr>
                      <p:cNvPr id="0" name="Object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523163" y="5937250"/>
                        <a:ext cx="36353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1936" name="Line 96"/>
          <p:cNvSpPr>
            <a:spLocks noChangeShapeType="1"/>
          </p:cNvSpPr>
          <p:nvPr/>
        </p:nvSpPr>
        <p:spPr bwMode="auto">
          <a:xfrm>
            <a:off x="6350000" y="4343400"/>
            <a:ext cx="935038" cy="287338"/>
          </a:xfrm>
          <a:prstGeom prst="line">
            <a:avLst/>
          </a:prstGeom>
          <a:noFill/>
          <a:ln w="28575">
            <a:solidFill>
              <a:srgbClr val="008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931938" name="Freeform 98"/>
          <p:cNvSpPr/>
          <p:nvPr/>
        </p:nvSpPr>
        <p:spPr bwMode="auto">
          <a:xfrm>
            <a:off x="7243763" y="4627563"/>
            <a:ext cx="17462" cy="1408112"/>
          </a:xfrm>
          <a:custGeom>
            <a:avLst/>
            <a:gdLst>
              <a:gd name="T0" fmla="*/ 0 w 11"/>
              <a:gd name="T1" fmla="*/ 2147483647 h 887"/>
              <a:gd name="T2" fmla="*/ 2147483647 w 11"/>
              <a:gd name="T3" fmla="*/ 0 h 887"/>
              <a:gd name="T4" fmla="*/ 0 60000 65536"/>
              <a:gd name="T5" fmla="*/ 0 60000 65536"/>
              <a:gd name="T6" fmla="*/ 0 w 11"/>
              <a:gd name="T7" fmla="*/ 0 h 887"/>
              <a:gd name="T8" fmla="*/ 11 w 11"/>
              <a:gd name="T9" fmla="*/ 887 h 887"/>
            </a:gdLst>
            <a:ahLst/>
            <a:cxnLst>
              <a:cxn ang="T4">
                <a:pos x="T0" y="T1"/>
              </a:cxn>
              <a:cxn ang="T5">
                <a:pos x="T2" y="T3"/>
              </a:cxn>
            </a:cxnLst>
            <a:rect l="T6" t="T7" r="T8" b="T9"/>
            <a:pathLst>
              <a:path w="11" h="887">
                <a:moveTo>
                  <a:pt x="0" y="887"/>
                </a:moveTo>
                <a:lnTo>
                  <a:pt x="11" y="0"/>
                </a:lnTo>
              </a:path>
            </a:pathLst>
          </a:custGeom>
          <a:noFill/>
          <a:ln w="38100">
            <a:solidFill>
              <a:srgbClr val="008000"/>
            </a:solidFill>
            <a:prstDash val="sysDot"/>
            <a:rou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aphicFrame>
        <p:nvGraphicFramePr>
          <p:cNvPr id="931941" name="Object 17"/>
          <p:cNvGraphicFramePr>
            <a:graphicFrameLocks noChangeAspect="1"/>
          </p:cNvGraphicFramePr>
          <p:nvPr/>
        </p:nvGraphicFramePr>
        <p:xfrm>
          <a:off x="6581775" y="4110038"/>
          <a:ext cx="295275" cy="327025"/>
        </p:xfrm>
        <a:graphic>
          <a:graphicData uri="http://schemas.openxmlformats.org/presentationml/2006/ole">
            <mc:AlternateContent xmlns:mc="http://schemas.openxmlformats.org/markup-compatibility/2006">
              <mc:Choice xmlns:v="urn:schemas-microsoft-com:vml" Requires="v">
                <p:oleObj spid="_x0000_s13250" name="Equation" r:id="rId31" imgW="266700" imgH="215900" progId="">
                  <p:embed/>
                </p:oleObj>
              </mc:Choice>
              <mc:Fallback>
                <p:oleObj name="Equation" r:id="rId31" imgW="266700" imgH="215900" progId="">
                  <p:embed/>
                  <p:pic>
                    <p:nvPicPr>
                      <p:cNvPr id="0" name="Object 1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581775" y="4110038"/>
                        <a:ext cx="29527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35" name="テキスト ボックス 50"/>
          <p:cNvSpPr txBox="1">
            <a:spLocks noChangeArrowheads="1"/>
          </p:cNvSpPr>
          <p:nvPr/>
        </p:nvSpPr>
        <p:spPr bwMode="auto">
          <a:xfrm>
            <a:off x="7421563" y="4630738"/>
            <a:ext cx="436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kumimoji="1" lang="en-US" altLang="ja-JP" i="1"/>
              <a:t>C</a:t>
            </a:r>
            <a:r>
              <a:rPr kumimoji="1" lang="en-US" altLang="ja-JP" baseline="-25000"/>
              <a:t>c</a:t>
            </a:r>
            <a:endParaRPr kumimoji="1" lang="ja-JP" altLang="en-US" baseline="-25000"/>
          </a:p>
        </p:txBody>
      </p:sp>
      <p:sp>
        <p:nvSpPr>
          <p:cNvPr id="12336" name="テキスト ボックス 51"/>
          <p:cNvSpPr txBox="1">
            <a:spLocks noChangeArrowheads="1"/>
          </p:cNvSpPr>
          <p:nvPr/>
        </p:nvSpPr>
        <p:spPr bwMode="auto">
          <a:xfrm>
            <a:off x="6759575" y="4452938"/>
            <a:ext cx="434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kumimoji="1" lang="en-US" altLang="ja-JP" i="1"/>
              <a:t>C</a:t>
            </a:r>
            <a:r>
              <a:rPr kumimoji="1" lang="en-US" altLang="ja-JP" baseline="-25000"/>
              <a:t>e</a:t>
            </a:r>
            <a:endParaRPr kumimoji="1" lang="ja-JP" altLang="en-US" baseline="-25000"/>
          </a:p>
        </p:txBody>
      </p:sp>
      <p:cxnSp>
        <p:nvCxnSpPr>
          <p:cNvPr id="54" name="直接箭头连接符 53"/>
          <p:cNvCxnSpPr/>
          <p:nvPr/>
        </p:nvCxnSpPr>
        <p:spPr>
          <a:xfrm flipV="1">
            <a:off x="4524376" y="3166069"/>
            <a:ext cx="1201737" cy="1224087"/>
          </a:xfrm>
          <a:prstGeom prst="straightConnector1">
            <a:avLst/>
          </a:prstGeom>
          <a:ln w="76200">
            <a:tailEnd type="triangle"/>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a:off x="5456461" y="5704700"/>
            <a:ext cx="504056" cy="1588"/>
          </a:xfrm>
          <a:prstGeom prst="straightConnector1">
            <a:avLst/>
          </a:prstGeom>
          <a:ln w="76200">
            <a:tailEnd type="triangle"/>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2339" name="TextBox 55"/>
          <p:cNvSpPr txBox="1">
            <a:spLocks noChangeArrowheads="1"/>
          </p:cNvSpPr>
          <p:nvPr/>
        </p:nvSpPr>
        <p:spPr bwMode="auto">
          <a:xfrm>
            <a:off x="7025814" y="6072939"/>
            <a:ext cx="4010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000" dirty="0" smtClean="0">
                <a:solidFill>
                  <a:schemeClr val="tx2">
                    <a:lumMod val="75000"/>
                  </a:schemeClr>
                </a:solidFill>
                <a:latin typeface="+mn-ea"/>
                <a:ea typeface="+mn-ea"/>
              </a:rPr>
              <a:t>P</a:t>
            </a:r>
            <a:r>
              <a:rPr lang="en-US" altLang="zh-CN" sz="2000" baseline="-25000" dirty="0" smtClean="0">
                <a:solidFill>
                  <a:schemeClr val="tx2">
                    <a:lumMod val="75000"/>
                  </a:schemeClr>
                </a:solidFill>
                <a:latin typeface="+mn-ea"/>
                <a:ea typeface="+mn-ea"/>
              </a:rPr>
              <a:t>c</a:t>
            </a:r>
            <a:endParaRPr lang="zh-CN" altLang="en-US" sz="2000" baseline="-25000" dirty="0">
              <a:solidFill>
                <a:schemeClr val="tx2">
                  <a:lumMod val="75000"/>
                </a:schemeClr>
              </a:solidFill>
              <a:latin typeface="+mn-ea"/>
              <a:ea typeface="+mn-ea"/>
            </a:endParaRPr>
          </a:p>
        </p:txBody>
      </p:sp>
      <p:sp>
        <p:nvSpPr>
          <p:cNvPr id="4" name="文本框 3"/>
          <p:cNvSpPr txBox="1"/>
          <p:nvPr/>
        </p:nvSpPr>
        <p:spPr>
          <a:xfrm>
            <a:off x="1749509" y="450221"/>
            <a:ext cx="4858345" cy="492443"/>
          </a:xfrm>
          <a:prstGeom prst="rect">
            <a:avLst/>
          </a:prstGeom>
          <a:solidFill>
            <a:srgbClr val="FFC000"/>
          </a:solidFill>
        </p:spPr>
        <p:txBody>
          <a:bodyPr wrap="square" rtlCol="0">
            <a:spAutoFit/>
          </a:bodyPr>
          <a:lstStyle/>
          <a:p>
            <a:r>
              <a:rPr lang="zh-CN" altLang="en-US" sz="2600" dirty="0" smtClean="0"/>
              <a:t>应力历史法计算基础最终沉降量</a:t>
            </a:r>
            <a:endParaRPr lang="zh-CN" altLang="en-US" sz="2600" dirty="0"/>
          </a:p>
        </p:txBody>
      </p:sp>
      <p:sp>
        <p:nvSpPr>
          <p:cNvPr id="5" name="文本框 4"/>
          <p:cNvSpPr txBox="1"/>
          <p:nvPr/>
        </p:nvSpPr>
        <p:spPr>
          <a:xfrm>
            <a:off x="8121377" y="3086614"/>
            <a:ext cx="648072" cy="369332"/>
          </a:xfrm>
          <a:prstGeom prst="rect">
            <a:avLst/>
          </a:prstGeom>
          <a:noFill/>
        </p:spPr>
        <p:txBody>
          <a:bodyPr wrap="square" rtlCol="0">
            <a:spAutoFit/>
          </a:bodyPr>
          <a:lstStyle/>
          <a:p>
            <a:r>
              <a:rPr lang="en-US" altLang="zh-CN" dirty="0" err="1" smtClean="0">
                <a:solidFill>
                  <a:srgbClr val="3333FF"/>
                </a:solidFill>
              </a:rPr>
              <a:t>lgp</a:t>
            </a:r>
            <a:endParaRPr lang="zh-CN" altLang="en-US" dirty="0">
              <a:solidFill>
                <a:srgbClr val="3333FF"/>
              </a:solidFill>
            </a:endParaRPr>
          </a:p>
        </p:txBody>
      </p:sp>
      <p:sp>
        <p:nvSpPr>
          <p:cNvPr id="58" name="文本框 57"/>
          <p:cNvSpPr txBox="1"/>
          <p:nvPr/>
        </p:nvSpPr>
        <p:spPr>
          <a:xfrm>
            <a:off x="8346890" y="5914231"/>
            <a:ext cx="648072" cy="369332"/>
          </a:xfrm>
          <a:prstGeom prst="rect">
            <a:avLst/>
          </a:prstGeom>
          <a:noFill/>
        </p:spPr>
        <p:txBody>
          <a:bodyPr wrap="square" rtlCol="0">
            <a:spAutoFit/>
          </a:bodyPr>
          <a:lstStyle/>
          <a:p>
            <a:r>
              <a:rPr lang="en-US" altLang="zh-CN" dirty="0" err="1" smtClean="0">
                <a:solidFill>
                  <a:srgbClr val="3333FF"/>
                </a:solidFill>
              </a:rPr>
              <a:t>lgp</a:t>
            </a:r>
            <a:endParaRPr lang="zh-CN" altLang="en-US" dirty="0">
              <a:solidFill>
                <a:srgbClr val="3333FF"/>
              </a:solidFill>
            </a:endParaRPr>
          </a:p>
        </p:txBody>
      </p:sp>
      <mc:AlternateContent xmlns:mc="http://schemas.openxmlformats.org/markup-compatibility/2006">
        <mc:Choice xmlns:a14="http://schemas.microsoft.com/office/drawing/2010/main" Requires="a14">
          <p:sp>
            <p:nvSpPr>
              <p:cNvPr id="6" name="文本框 5"/>
              <p:cNvSpPr txBox="1"/>
              <p:nvPr/>
            </p:nvSpPr>
            <p:spPr>
              <a:xfrm>
                <a:off x="359970" y="5475087"/>
                <a:ext cx="4990537" cy="628057"/>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altLang="zh-CN" sz="2000" b="1" i="1" smtClean="0">
                          <a:latin typeface="Cambria Math" panose="02040503050406030204" pitchFamily="18" charset="0"/>
                        </a:rPr>
                        <m:t>𝑺</m:t>
                      </m:r>
                      <m:r>
                        <a:rPr lang="en-US" altLang="zh-CN" sz="2000" b="1" i="1" smtClean="0">
                          <a:latin typeface="Cambria Math" panose="02040503050406030204" pitchFamily="18" charset="0"/>
                          <a:ea typeface="Cambria Math" panose="02040503050406030204" pitchFamily="18" charset="0"/>
                        </a:rPr>
                        <m:t>=</m:t>
                      </m:r>
                      <m:sSub>
                        <m:sSubPr>
                          <m:ctrlPr>
                            <a:rPr lang="en-US" altLang="zh-CN" sz="2000" b="1" i="1" smtClean="0">
                              <a:latin typeface="Cambria Math" panose="02040503050406030204" pitchFamily="18" charset="0"/>
                              <a:ea typeface="Cambria Math" panose="02040503050406030204" pitchFamily="18" charset="0"/>
                            </a:rPr>
                          </m:ctrlPr>
                        </m:sSubPr>
                        <m:e>
                          <m:r>
                            <a:rPr lang="en-US" altLang="zh-CN" sz="2000" b="1" i="1" smtClean="0">
                              <a:latin typeface="Cambria Math" panose="02040503050406030204" pitchFamily="18" charset="0"/>
                              <a:ea typeface="Cambria Math" panose="02040503050406030204" pitchFamily="18" charset="0"/>
                            </a:rPr>
                            <m:t>𝑪</m:t>
                          </m:r>
                        </m:e>
                        <m:sub>
                          <m:r>
                            <a:rPr lang="en-US" altLang="zh-CN" sz="2000" b="1" i="1" smtClean="0">
                              <a:latin typeface="Cambria Math" panose="02040503050406030204" pitchFamily="18" charset="0"/>
                              <a:ea typeface="Cambria Math" panose="02040503050406030204" pitchFamily="18" charset="0"/>
                            </a:rPr>
                            <m:t>𝒆</m:t>
                          </m:r>
                        </m:sub>
                      </m:sSub>
                      <m:f>
                        <m:fPr>
                          <m:ctrlPr>
                            <a:rPr lang="en-US" altLang="zh-CN" sz="2000" b="1" i="1" smtClean="0">
                              <a:latin typeface="Cambria Math" panose="02040503050406030204" pitchFamily="18" charset="0"/>
                              <a:ea typeface="Cambria Math" panose="02040503050406030204" pitchFamily="18" charset="0"/>
                            </a:rPr>
                          </m:ctrlPr>
                        </m:fPr>
                        <m:num>
                          <m:r>
                            <a:rPr lang="en-US" altLang="zh-CN" sz="2000" b="1" i="1" smtClean="0">
                              <a:latin typeface="Cambria Math" panose="02040503050406030204" pitchFamily="18" charset="0"/>
                              <a:ea typeface="Cambria Math" panose="02040503050406030204" pitchFamily="18" charset="0"/>
                            </a:rPr>
                            <m:t>𝑯</m:t>
                          </m:r>
                        </m:num>
                        <m:den>
                          <m:r>
                            <a:rPr lang="en-US" altLang="zh-CN" sz="2000" b="1" i="1" smtClean="0">
                              <a:latin typeface="Cambria Math" panose="02040503050406030204" pitchFamily="18" charset="0"/>
                              <a:ea typeface="Cambria Math" panose="02040503050406030204" pitchFamily="18" charset="0"/>
                            </a:rPr>
                            <m:t>𝟏</m:t>
                          </m:r>
                          <m:r>
                            <a:rPr lang="en-US" altLang="zh-CN" sz="2000" b="1" i="1" smtClean="0">
                              <a:latin typeface="Cambria Math" panose="02040503050406030204" pitchFamily="18" charset="0"/>
                              <a:ea typeface="Cambria Math" panose="02040503050406030204" pitchFamily="18" charset="0"/>
                            </a:rPr>
                            <m:t>+</m:t>
                          </m:r>
                          <m:sSub>
                            <m:sSubPr>
                              <m:ctrlPr>
                                <a:rPr lang="en-US" altLang="zh-CN" sz="2000" b="1" i="1" smtClean="0">
                                  <a:latin typeface="Cambria Math" panose="02040503050406030204" pitchFamily="18" charset="0"/>
                                  <a:ea typeface="Cambria Math" panose="02040503050406030204" pitchFamily="18" charset="0"/>
                                </a:rPr>
                              </m:ctrlPr>
                            </m:sSubPr>
                            <m:e>
                              <m:r>
                                <a:rPr lang="en-US" altLang="zh-CN" sz="2000" b="1" i="1" smtClean="0">
                                  <a:latin typeface="Cambria Math" panose="02040503050406030204" pitchFamily="18" charset="0"/>
                                  <a:ea typeface="Cambria Math" panose="02040503050406030204" pitchFamily="18" charset="0"/>
                                </a:rPr>
                                <m:t>𝒆</m:t>
                              </m:r>
                            </m:e>
                            <m:sub>
                              <m:r>
                                <a:rPr lang="en-US" altLang="zh-CN" sz="2000" b="1" i="1" smtClean="0">
                                  <a:latin typeface="Cambria Math" panose="02040503050406030204" pitchFamily="18" charset="0"/>
                                  <a:ea typeface="Cambria Math" panose="02040503050406030204" pitchFamily="18" charset="0"/>
                                </a:rPr>
                                <m:t>𝟏</m:t>
                              </m:r>
                            </m:sub>
                          </m:sSub>
                        </m:den>
                      </m:f>
                      <m:r>
                        <a:rPr lang="en-US" altLang="zh-CN" sz="2000" b="1" i="1" smtClean="0">
                          <a:latin typeface="Cambria Math" panose="02040503050406030204" pitchFamily="18" charset="0"/>
                          <a:ea typeface="Cambria Math" panose="02040503050406030204" pitchFamily="18" charset="0"/>
                        </a:rPr>
                        <m:t>𝒍𝒈</m:t>
                      </m:r>
                      <m:f>
                        <m:fPr>
                          <m:ctrlPr>
                            <a:rPr lang="en-US" altLang="zh-CN" sz="2000" b="1" i="1" smtClean="0">
                              <a:latin typeface="Cambria Math" panose="02040503050406030204" pitchFamily="18" charset="0"/>
                              <a:ea typeface="Cambria Math" panose="02040503050406030204" pitchFamily="18" charset="0"/>
                            </a:rPr>
                          </m:ctrlPr>
                        </m:fPr>
                        <m:num>
                          <m:sSub>
                            <m:sSubPr>
                              <m:ctrlPr>
                                <a:rPr lang="en-US" altLang="zh-CN" sz="2000" b="1" i="1" smtClean="0">
                                  <a:latin typeface="Cambria Math" panose="02040503050406030204" pitchFamily="18" charset="0"/>
                                  <a:ea typeface="Cambria Math" panose="02040503050406030204" pitchFamily="18" charset="0"/>
                                </a:rPr>
                              </m:ctrlPr>
                            </m:sSubPr>
                            <m:e>
                              <m:r>
                                <a:rPr lang="en-US" altLang="zh-CN" sz="2000" b="1" i="1" smtClean="0">
                                  <a:latin typeface="Cambria Math" panose="02040503050406030204" pitchFamily="18" charset="0"/>
                                  <a:ea typeface="Cambria Math" panose="02040503050406030204" pitchFamily="18" charset="0"/>
                                </a:rPr>
                                <m:t>𝒑</m:t>
                              </m:r>
                            </m:e>
                            <m:sub>
                              <m:r>
                                <a:rPr lang="en-US" altLang="zh-CN" sz="2000" b="1" i="1" smtClean="0">
                                  <a:latin typeface="Cambria Math" panose="02040503050406030204" pitchFamily="18" charset="0"/>
                                  <a:ea typeface="Cambria Math" panose="02040503050406030204" pitchFamily="18" charset="0"/>
                                </a:rPr>
                                <m:t>𝒄</m:t>
                              </m:r>
                            </m:sub>
                          </m:sSub>
                        </m:num>
                        <m:den>
                          <m:sSub>
                            <m:sSubPr>
                              <m:ctrlPr>
                                <a:rPr lang="en-US" altLang="zh-CN" sz="2000" b="1" i="1" smtClean="0">
                                  <a:latin typeface="Cambria Math" panose="02040503050406030204" pitchFamily="18" charset="0"/>
                                  <a:ea typeface="Cambria Math" panose="02040503050406030204" pitchFamily="18" charset="0"/>
                                </a:rPr>
                              </m:ctrlPr>
                            </m:sSubPr>
                            <m:e>
                              <m:r>
                                <a:rPr lang="en-US" altLang="zh-CN" sz="2000" b="1" i="1" smtClean="0">
                                  <a:latin typeface="Cambria Math" panose="02040503050406030204" pitchFamily="18" charset="0"/>
                                  <a:ea typeface="Cambria Math" panose="02040503050406030204" pitchFamily="18" charset="0"/>
                                </a:rPr>
                                <m:t>𝒑</m:t>
                              </m:r>
                            </m:e>
                            <m:sub>
                              <m:r>
                                <a:rPr lang="en-US" altLang="zh-CN" sz="2000" b="1" i="1" smtClean="0">
                                  <a:latin typeface="Cambria Math" panose="02040503050406030204" pitchFamily="18" charset="0"/>
                                  <a:ea typeface="Cambria Math" panose="02040503050406030204" pitchFamily="18" charset="0"/>
                                </a:rPr>
                                <m:t>𝟏</m:t>
                              </m:r>
                            </m:sub>
                          </m:sSub>
                        </m:den>
                      </m:f>
                      <m:r>
                        <a:rPr lang="en-US" altLang="zh-CN" sz="2000" b="1" i="1" smtClean="0">
                          <a:latin typeface="Cambria Math" panose="02040503050406030204" pitchFamily="18" charset="0"/>
                          <a:ea typeface="Cambria Math" panose="02040503050406030204" pitchFamily="18" charset="0"/>
                        </a:rPr>
                        <m:t>+</m:t>
                      </m:r>
                      <m:sSub>
                        <m:sSubPr>
                          <m:ctrlPr>
                            <a:rPr lang="en-US" altLang="zh-CN" sz="2000" b="1" i="1" smtClean="0">
                              <a:latin typeface="Cambria Math" panose="02040503050406030204" pitchFamily="18" charset="0"/>
                              <a:ea typeface="Cambria Math" panose="02040503050406030204" pitchFamily="18" charset="0"/>
                            </a:rPr>
                          </m:ctrlPr>
                        </m:sSubPr>
                        <m:e>
                          <m:r>
                            <a:rPr lang="en-US" altLang="zh-CN" sz="2000" b="1" i="1" smtClean="0">
                              <a:latin typeface="Cambria Math" panose="02040503050406030204" pitchFamily="18" charset="0"/>
                              <a:ea typeface="Cambria Math" panose="02040503050406030204" pitchFamily="18" charset="0"/>
                            </a:rPr>
                            <m:t>𝑪</m:t>
                          </m:r>
                        </m:e>
                        <m:sub>
                          <m:r>
                            <a:rPr lang="en-US" altLang="zh-CN" sz="2000" b="1" i="1" smtClean="0">
                              <a:latin typeface="Cambria Math" panose="02040503050406030204" pitchFamily="18" charset="0"/>
                              <a:ea typeface="Cambria Math" panose="02040503050406030204" pitchFamily="18" charset="0"/>
                            </a:rPr>
                            <m:t>𝒄</m:t>
                          </m:r>
                        </m:sub>
                      </m:sSub>
                      <m:f>
                        <m:fPr>
                          <m:ctrlPr>
                            <a:rPr lang="en-US" altLang="zh-CN" sz="2000" b="1" i="1" smtClean="0">
                              <a:latin typeface="Cambria Math" panose="02040503050406030204" pitchFamily="18" charset="0"/>
                              <a:ea typeface="Cambria Math" panose="02040503050406030204" pitchFamily="18" charset="0"/>
                            </a:rPr>
                          </m:ctrlPr>
                        </m:fPr>
                        <m:num>
                          <m:r>
                            <a:rPr lang="en-US" altLang="zh-CN" sz="2000" b="1" i="1" smtClean="0">
                              <a:latin typeface="Cambria Math" panose="02040503050406030204" pitchFamily="18" charset="0"/>
                              <a:ea typeface="Cambria Math" panose="02040503050406030204" pitchFamily="18" charset="0"/>
                            </a:rPr>
                            <m:t>𝑯</m:t>
                          </m:r>
                        </m:num>
                        <m:den>
                          <m:r>
                            <a:rPr lang="en-US" altLang="zh-CN" sz="2000" b="1" i="1" smtClean="0">
                              <a:latin typeface="Cambria Math" panose="02040503050406030204" pitchFamily="18" charset="0"/>
                              <a:ea typeface="Cambria Math" panose="02040503050406030204" pitchFamily="18" charset="0"/>
                            </a:rPr>
                            <m:t>𝟏</m:t>
                          </m:r>
                          <m:r>
                            <a:rPr lang="en-US" altLang="zh-CN" sz="2000" b="1" i="1" smtClean="0">
                              <a:latin typeface="Cambria Math" panose="02040503050406030204" pitchFamily="18" charset="0"/>
                              <a:ea typeface="Cambria Math" panose="02040503050406030204" pitchFamily="18" charset="0"/>
                            </a:rPr>
                            <m:t>+</m:t>
                          </m:r>
                          <m:sSub>
                            <m:sSubPr>
                              <m:ctrlPr>
                                <a:rPr lang="en-US" altLang="zh-CN" sz="2000" b="1" i="1" smtClean="0">
                                  <a:latin typeface="Cambria Math" panose="02040503050406030204" pitchFamily="18" charset="0"/>
                                  <a:ea typeface="Cambria Math" panose="02040503050406030204" pitchFamily="18" charset="0"/>
                                </a:rPr>
                              </m:ctrlPr>
                            </m:sSubPr>
                            <m:e>
                              <m:r>
                                <a:rPr lang="en-US" altLang="zh-CN" sz="2000" b="1" i="1" smtClean="0">
                                  <a:latin typeface="Cambria Math" panose="02040503050406030204" pitchFamily="18" charset="0"/>
                                  <a:ea typeface="Cambria Math" panose="02040503050406030204" pitchFamily="18" charset="0"/>
                                </a:rPr>
                                <m:t>𝒆</m:t>
                              </m:r>
                            </m:e>
                            <m:sub>
                              <m:r>
                                <a:rPr lang="en-US" altLang="zh-CN" sz="2000" b="1" i="1" smtClean="0">
                                  <a:latin typeface="Cambria Math" panose="02040503050406030204" pitchFamily="18" charset="0"/>
                                  <a:ea typeface="Cambria Math" panose="02040503050406030204" pitchFamily="18" charset="0"/>
                                </a:rPr>
                                <m:t>𝟏</m:t>
                              </m:r>
                            </m:sub>
                          </m:sSub>
                        </m:den>
                      </m:f>
                      <m:r>
                        <a:rPr lang="en-US" altLang="zh-CN" sz="2000" b="1" i="1" smtClean="0">
                          <a:latin typeface="Cambria Math" panose="02040503050406030204" pitchFamily="18" charset="0"/>
                          <a:ea typeface="Cambria Math" panose="02040503050406030204" pitchFamily="18" charset="0"/>
                        </a:rPr>
                        <m:t>𝒍𝒈</m:t>
                      </m:r>
                      <m:f>
                        <m:fPr>
                          <m:ctrlPr>
                            <a:rPr lang="en-US" altLang="zh-CN" sz="2000" b="1" i="1" smtClean="0">
                              <a:latin typeface="Cambria Math" panose="02040503050406030204" pitchFamily="18" charset="0"/>
                              <a:ea typeface="Cambria Math" panose="02040503050406030204" pitchFamily="18" charset="0"/>
                            </a:rPr>
                          </m:ctrlPr>
                        </m:fPr>
                        <m:num>
                          <m:sSub>
                            <m:sSubPr>
                              <m:ctrlPr>
                                <a:rPr lang="en-US" altLang="zh-CN" sz="2000" b="1" i="1" smtClean="0">
                                  <a:latin typeface="Cambria Math" panose="02040503050406030204" pitchFamily="18" charset="0"/>
                                  <a:ea typeface="Cambria Math" panose="02040503050406030204" pitchFamily="18" charset="0"/>
                                </a:rPr>
                              </m:ctrlPr>
                            </m:sSubPr>
                            <m:e>
                              <m:r>
                                <a:rPr lang="en-US" altLang="zh-CN" sz="2000" b="1" i="1" smtClean="0">
                                  <a:latin typeface="Cambria Math" panose="02040503050406030204" pitchFamily="18" charset="0"/>
                                  <a:ea typeface="Cambria Math" panose="02040503050406030204" pitchFamily="18" charset="0"/>
                                </a:rPr>
                                <m:t>𝒑</m:t>
                              </m:r>
                            </m:e>
                            <m:sub>
                              <m:r>
                                <a:rPr lang="en-US" altLang="zh-CN" sz="2000" b="1" i="1" smtClean="0">
                                  <a:latin typeface="Cambria Math" panose="02040503050406030204" pitchFamily="18" charset="0"/>
                                  <a:ea typeface="Cambria Math" panose="02040503050406030204" pitchFamily="18" charset="0"/>
                                </a:rPr>
                                <m:t>𝟐</m:t>
                              </m:r>
                            </m:sub>
                          </m:sSub>
                        </m:num>
                        <m:den>
                          <m:sSub>
                            <m:sSubPr>
                              <m:ctrlPr>
                                <a:rPr lang="en-US" altLang="zh-CN" sz="2000" b="1" i="1" smtClean="0">
                                  <a:latin typeface="Cambria Math" panose="02040503050406030204" pitchFamily="18" charset="0"/>
                                  <a:ea typeface="Cambria Math" panose="02040503050406030204" pitchFamily="18" charset="0"/>
                                </a:rPr>
                              </m:ctrlPr>
                            </m:sSubPr>
                            <m:e>
                              <m:r>
                                <a:rPr lang="en-US" altLang="zh-CN" sz="2000" b="1" i="1" smtClean="0">
                                  <a:latin typeface="Cambria Math" panose="02040503050406030204" pitchFamily="18" charset="0"/>
                                  <a:ea typeface="Cambria Math" panose="02040503050406030204" pitchFamily="18" charset="0"/>
                                </a:rPr>
                                <m:t>𝒑</m:t>
                              </m:r>
                            </m:e>
                            <m:sub>
                              <m:r>
                                <a:rPr lang="en-US" altLang="zh-CN" sz="2000" b="1" i="1" smtClean="0">
                                  <a:latin typeface="Cambria Math" panose="02040503050406030204" pitchFamily="18" charset="0"/>
                                  <a:ea typeface="Cambria Math" panose="02040503050406030204" pitchFamily="18" charset="0"/>
                                </a:rPr>
                                <m:t>𝒄</m:t>
                              </m:r>
                            </m:sub>
                          </m:sSub>
                        </m:den>
                      </m:f>
                    </m:oMath>
                  </m:oMathPara>
                </a14:m>
                <a:endParaRPr lang="zh-CN" altLang="en-US" sz="2000" dirty="0">
                  <a:latin typeface="Times New Roman" panose="02020603050405020304" pitchFamily="18" charset="0"/>
                  <a:cs typeface="Times New Roman" panose="02020603050405020304" pitchFamily="18" charset="0"/>
                </a:endParaRPr>
              </a:p>
            </p:txBody>
          </p:sp>
        </mc:Choice>
        <mc:Fallback>
          <p:sp>
            <p:nvSpPr>
              <p:cNvPr id="6" name="文本框 5"/>
              <p:cNvSpPr txBox="1">
                <a:spLocks noRot="1" noChangeAspect="1" noMove="1" noResize="1" noEditPoints="1" noAdjustHandles="1" noChangeArrowheads="1" noChangeShapeType="1" noTextEdit="1"/>
              </p:cNvSpPr>
              <p:nvPr/>
            </p:nvSpPr>
            <p:spPr>
              <a:xfrm>
                <a:off x="359970" y="5475087"/>
                <a:ext cx="4990537" cy="628057"/>
              </a:xfrm>
              <a:prstGeom prst="rect">
                <a:avLst/>
              </a:prstGeom>
              <a:blipFill rotWithShape="1">
                <a:blip r:embed="rId33"/>
                <a:stretch>
                  <a:fillRect l="-11" t="-19" r="13" b="2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矩形 7"/>
              <p:cNvSpPr/>
              <p:nvPr/>
            </p:nvSpPr>
            <p:spPr>
              <a:xfrm>
                <a:off x="740631" y="4207411"/>
                <a:ext cx="3781760" cy="669414"/>
              </a:xfrm>
              <a:prstGeom prst="rect">
                <a:avLst/>
              </a:prstGeom>
            </p:spPr>
            <p:txBody>
              <a:bodyPr wrap="square">
                <a:spAutoFit/>
              </a:bodyPr>
              <a:lstStyle/>
              <a:p>
                <a:r>
                  <a:rPr lang="en-US" altLang="zh-CN" sz="2400" i="1" dirty="0" smtClean="0">
                    <a:latin typeface="Times New Roman" panose="02020603050405020304" pitchFamily="18" charset="0"/>
                    <a:cs typeface="Times New Roman" panose="02020603050405020304" pitchFamily="18" charset="0"/>
                  </a:rPr>
                  <a:t>S</a:t>
                </a:r>
                <a14:m>
                  <m:oMath xmlns:m="http://schemas.openxmlformats.org/officeDocument/2006/math">
                    <m:r>
                      <a:rPr lang="en-US" altLang="zh-CN" sz="2400" i="1" smtClean="0">
                        <a:latin typeface="Cambria Math" panose="02040503050406030204" pitchFamily="18" charset="0"/>
                        <a:ea typeface="Cambria Math" panose="02040503050406030204" pitchFamily="18" charset="0"/>
                      </a:rPr>
                      <m:t>=</m:t>
                    </m:r>
                    <m:f>
                      <m:fPr>
                        <m:ctrlPr>
                          <a:rPr lang="en-US" altLang="zh-CN" sz="2400" i="1" smtClean="0">
                            <a:latin typeface="Cambria Math" panose="02040503050406030204" pitchFamily="18" charset="0"/>
                            <a:ea typeface="Cambria Math" panose="02040503050406030204" pitchFamily="18" charset="0"/>
                          </a:rPr>
                        </m:ctrlPr>
                      </m:fPr>
                      <m:num>
                        <m:sSub>
                          <m:sSubPr>
                            <m:ctrlPr>
                              <a:rPr lang="en-US" altLang="zh-CN" sz="2400" i="1" smtClean="0">
                                <a:latin typeface="Cambria Math" panose="02040503050406030204" pitchFamily="18" charset="0"/>
                                <a:ea typeface="Cambria Math" panose="02040503050406030204" pitchFamily="18" charset="0"/>
                              </a:rPr>
                            </m:ctrlPr>
                          </m:sSubPr>
                          <m:e>
                            <m:r>
                              <a:rPr lang="en-US" altLang="zh-CN" sz="2400" b="1" i="1" smtClean="0">
                                <a:latin typeface="Cambria Math" panose="02040503050406030204" pitchFamily="18" charset="0"/>
                                <a:ea typeface="Cambria Math" panose="02040503050406030204" pitchFamily="18" charset="0"/>
                              </a:rPr>
                              <m:t>𝒆</m:t>
                            </m:r>
                          </m:e>
                          <m:sub>
                            <m:r>
                              <a:rPr lang="en-US" altLang="zh-CN" sz="2400" b="1" i="1" smtClean="0">
                                <a:latin typeface="Cambria Math" panose="02040503050406030204" pitchFamily="18" charset="0"/>
                                <a:ea typeface="Cambria Math" panose="02040503050406030204" pitchFamily="18" charset="0"/>
                              </a:rPr>
                              <m:t>𝟏</m:t>
                            </m:r>
                          </m:sub>
                        </m:sSub>
                        <m:r>
                          <a:rPr lang="en-US" altLang="zh-CN" sz="2400" b="1" i="1" smtClean="0">
                            <a:latin typeface="Cambria Math" panose="02040503050406030204" pitchFamily="18" charset="0"/>
                            <a:ea typeface="Cambria Math" panose="02040503050406030204" pitchFamily="18" charset="0"/>
                          </a:rPr>
                          <m:t>−</m:t>
                        </m:r>
                        <m:sSub>
                          <m:sSubPr>
                            <m:ctrlPr>
                              <a:rPr lang="en-US" altLang="zh-CN" sz="2400" b="1" i="1" smtClean="0">
                                <a:latin typeface="Cambria Math" panose="02040503050406030204" pitchFamily="18" charset="0"/>
                                <a:ea typeface="Cambria Math" panose="02040503050406030204" pitchFamily="18" charset="0"/>
                              </a:rPr>
                            </m:ctrlPr>
                          </m:sSubPr>
                          <m:e>
                            <m:r>
                              <a:rPr lang="en-US" altLang="zh-CN" sz="2400" b="1" i="1" smtClean="0">
                                <a:latin typeface="Cambria Math" panose="02040503050406030204" pitchFamily="18" charset="0"/>
                                <a:ea typeface="Cambria Math" panose="02040503050406030204" pitchFamily="18" charset="0"/>
                              </a:rPr>
                              <m:t>𝒆</m:t>
                            </m:r>
                          </m:e>
                          <m:sub>
                            <m:r>
                              <a:rPr lang="en-US" altLang="zh-CN" sz="2400" b="1" i="1" smtClean="0">
                                <a:latin typeface="Cambria Math" panose="02040503050406030204" pitchFamily="18" charset="0"/>
                                <a:ea typeface="Cambria Math" panose="02040503050406030204" pitchFamily="18" charset="0"/>
                              </a:rPr>
                              <m:t>𝟐</m:t>
                            </m:r>
                          </m:sub>
                        </m:sSub>
                      </m:num>
                      <m:den>
                        <m:r>
                          <a:rPr lang="en-US" altLang="zh-CN" sz="2400" b="1" i="1" smtClean="0">
                            <a:latin typeface="Cambria Math" panose="02040503050406030204" pitchFamily="18" charset="0"/>
                            <a:ea typeface="Cambria Math" panose="02040503050406030204" pitchFamily="18" charset="0"/>
                          </a:rPr>
                          <m:t>𝟏</m:t>
                        </m:r>
                        <m:r>
                          <a:rPr lang="en-US" altLang="zh-CN" sz="2400" b="1" i="1" smtClean="0">
                            <a:latin typeface="Cambria Math" panose="02040503050406030204" pitchFamily="18" charset="0"/>
                            <a:ea typeface="Cambria Math" panose="02040503050406030204" pitchFamily="18" charset="0"/>
                          </a:rPr>
                          <m:t>+</m:t>
                        </m:r>
                        <m:sSub>
                          <m:sSubPr>
                            <m:ctrlPr>
                              <a:rPr lang="en-US" altLang="zh-CN" sz="2400" b="1" i="1" smtClean="0">
                                <a:latin typeface="Cambria Math" panose="02040503050406030204" pitchFamily="18" charset="0"/>
                                <a:ea typeface="Cambria Math" panose="02040503050406030204" pitchFamily="18" charset="0"/>
                              </a:rPr>
                            </m:ctrlPr>
                          </m:sSubPr>
                          <m:e>
                            <m:r>
                              <a:rPr lang="en-US" altLang="zh-CN" sz="2400" b="1" i="1" smtClean="0">
                                <a:latin typeface="Cambria Math" panose="02040503050406030204" pitchFamily="18" charset="0"/>
                                <a:ea typeface="Cambria Math" panose="02040503050406030204" pitchFamily="18" charset="0"/>
                              </a:rPr>
                              <m:t>𝒆</m:t>
                            </m:r>
                          </m:e>
                          <m:sub>
                            <m:r>
                              <a:rPr lang="en-US" altLang="zh-CN" sz="2400" b="1" i="1" smtClean="0">
                                <a:latin typeface="Cambria Math" panose="02040503050406030204" pitchFamily="18" charset="0"/>
                                <a:ea typeface="Cambria Math" panose="02040503050406030204" pitchFamily="18" charset="0"/>
                              </a:rPr>
                              <m:t>𝟏</m:t>
                            </m:r>
                          </m:sub>
                        </m:sSub>
                      </m:den>
                    </m:f>
                    <m:r>
                      <a:rPr lang="en-US" altLang="zh-CN" sz="2400" b="1" i="1" smtClean="0">
                        <a:latin typeface="Cambria Math" panose="02040503050406030204" pitchFamily="18" charset="0"/>
                        <a:ea typeface="Cambria Math" panose="02040503050406030204" pitchFamily="18" charset="0"/>
                      </a:rPr>
                      <m:t>𝑯</m:t>
                    </m:r>
                    <m:r>
                      <a:rPr lang="en-US" altLang="zh-CN" sz="2400" b="1" i="1" smtClean="0">
                        <a:latin typeface="Cambria Math" panose="02040503050406030204" pitchFamily="18" charset="0"/>
                        <a:ea typeface="Cambria Math" panose="02040503050406030204" pitchFamily="18" charset="0"/>
                      </a:rPr>
                      <m:t>=</m:t>
                    </m:r>
                    <m:sSub>
                      <m:sSubPr>
                        <m:ctrlPr>
                          <a:rPr lang="en-US" altLang="zh-CN" sz="2400" b="1" i="1" smtClean="0">
                            <a:latin typeface="Cambria Math" panose="02040503050406030204" pitchFamily="18" charset="0"/>
                            <a:ea typeface="Cambria Math" panose="02040503050406030204" pitchFamily="18" charset="0"/>
                          </a:rPr>
                        </m:ctrlPr>
                      </m:sSubPr>
                      <m:e>
                        <m:r>
                          <a:rPr lang="en-US" altLang="zh-CN" sz="2400" b="1" i="1" smtClean="0">
                            <a:latin typeface="Cambria Math" panose="02040503050406030204" pitchFamily="18" charset="0"/>
                            <a:ea typeface="Cambria Math" panose="02040503050406030204" pitchFamily="18" charset="0"/>
                          </a:rPr>
                          <m:t>𝑪</m:t>
                        </m:r>
                      </m:e>
                      <m:sub>
                        <m:r>
                          <a:rPr lang="en-US" altLang="zh-CN" sz="2400" b="1" i="1" smtClean="0">
                            <a:latin typeface="Cambria Math" panose="02040503050406030204" pitchFamily="18" charset="0"/>
                            <a:ea typeface="Cambria Math" panose="02040503050406030204" pitchFamily="18" charset="0"/>
                          </a:rPr>
                          <m:t>𝒄</m:t>
                        </m:r>
                      </m:sub>
                    </m:sSub>
                    <m:f>
                      <m:fPr>
                        <m:ctrlPr>
                          <a:rPr lang="en-US" altLang="zh-CN" sz="2400" b="1" i="1" smtClean="0">
                            <a:latin typeface="Cambria Math" panose="02040503050406030204" pitchFamily="18" charset="0"/>
                            <a:ea typeface="Cambria Math" panose="02040503050406030204" pitchFamily="18" charset="0"/>
                          </a:rPr>
                        </m:ctrlPr>
                      </m:fPr>
                      <m:num>
                        <m:r>
                          <a:rPr lang="en-US" altLang="zh-CN" sz="2400" b="1" i="1" smtClean="0">
                            <a:latin typeface="Cambria Math" panose="02040503050406030204" pitchFamily="18" charset="0"/>
                            <a:ea typeface="Cambria Math" panose="02040503050406030204" pitchFamily="18" charset="0"/>
                          </a:rPr>
                          <m:t>𝑯</m:t>
                        </m:r>
                      </m:num>
                      <m:den>
                        <m:r>
                          <a:rPr lang="en-US" altLang="zh-CN" sz="2400" b="1" i="1" smtClean="0">
                            <a:latin typeface="Cambria Math" panose="02040503050406030204" pitchFamily="18" charset="0"/>
                            <a:ea typeface="Cambria Math" panose="02040503050406030204" pitchFamily="18" charset="0"/>
                          </a:rPr>
                          <m:t>𝟏</m:t>
                        </m:r>
                        <m:r>
                          <a:rPr lang="en-US" altLang="zh-CN" sz="2400" b="1" i="1" smtClean="0">
                            <a:latin typeface="Cambria Math" panose="02040503050406030204" pitchFamily="18" charset="0"/>
                            <a:ea typeface="Cambria Math" panose="02040503050406030204" pitchFamily="18" charset="0"/>
                          </a:rPr>
                          <m:t>+</m:t>
                        </m:r>
                        <m:sSub>
                          <m:sSubPr>
                            <m:ctrlPr>
                              <a:rPr lang="en-US" altLang="zh-CN" sz="2400" b="1" i="1" smtClean="0">
                                <a:latin typeface="Cambria Math" panose="02040503050406030204" pitchFamily="18" charset="0"/>
                                <a:ea typeface="Cambria Math" panose="02040503050406030204" pitchFamily="18" charset="0"/>
                              </a:rPr>
                            </m:ctrlPr>
                          </m:sSubPr>
                          <m:e>
                            <m:r>
                              <a:rPr lang="en-US" altLang="zh-CN" sz="2400" b="1" i="1" smtClean="0">
                                <a:latin typeface="Cambria Math" panose="02040503050406030204" pitchFamily="18" charset="0"/>
                                <a:ea typeface="Cambria Math" panose="02040503050406030204" pitchFamily="18" charset="0"/>
                              </a:rPr>
                              <m:t>𝒆</m:t>
                            </m:r>
                          </m:e>
                          <m:sub>
                            <m:r>
                              <a:rPr lang="en-US" altLang="zh-CN" sz="2400" b="1" i="1" smtClean="0">
                                <a:latin typeface="Cambria Math" panose="02040503050406030204" pitchFamily="18" charset="0"/>
                                <a:ea typeface="Cambria Math" panose="02040503050406030204" pitchFamily="18" charset="0"/>
                              </a:rPr>
                              <m:t>𝟏</m:t>
                            </m:r>
                          </m:sub>
                        </m:sSub>
                      </m:den>
                    </m:f>
                    <m:r>
                      <a:rPr lang="en-US" altLang="zh-CN" sz="2400" b="1" i="1" smtClean="0">
                        <a:latin typeface="Cambria Math" panose="02040503050406030204" pitchFamily="18" charset="0"/>
                        <a:ea typeface="Cambria Math" panose="02040503050406030204" pitchFamily="18" charset="0"/>
                      </a:rPr>
                      <m:t>𝒍𝒈</m:t>
                    </m:r>
                    <m:f>
                      <m:fPr>
                        <m:ctrlPr>
                          <a:rPr lang="en-US" altLang="zh-CN" sz="2400" b="1" i="1" smtClean="0">
                            <a:latin typeface="Cambria Math" panose="02040503050406030204" pitchFamily="18" charset="0"/>
                            <a:ea typeface="Cambria Math" panose="02040503050406030204" pitchFamily="18" charset="0"/>
                          </a:rPr>
                        </m:ctrlPr>
                      </m:fPr>
                      <m:num>
                        <m:sSub>
                          <m:sSubPr>
                            <m:ctrlPr>
                              <a:rPr lang="en-US" altLang="zh-CN" sz="2400" b="1" i="1" smtClean="0">
                                <a:latin typeface="Cambria Math" panose="02040503050406030204" pitchFamily="18" charset="0"/>
                                <a:ea typeface="Cambria Math" panose="02040503050406030204" pitchFamily="18" charset="0"/>
                              </a:rPr>
                            </m:ctrlPr>
                          </m:sSubPr>
                          <m:e>
                            <m:r>
                              <a:rPr lang="en-US" altLang="zh-CN" sz="2400" b="1" i="1" smtClean="0">
                                <a:latin typeface="Cambria Math" panose="02040503050406030204" pitchFamily="18" charset="0"/>
                                <a:ea typeface="Cambria Math" panose="02040503050406030204" pitchFamily="18" charset="0"/>
                              </a:rPr>
                              <m:t>𝒑</m:t>
                            </m:r>
                          </m:e>
                          <m:sub>
                            <m:r>
                              <a:rPr lang="en-US" altLang="zh-CN" sz="2400" b="1" i="1" smtClean="0">
                                <a:latin typeface="Cambria Math" panose="02040503050406030204" pitchFamily="18" charset="0"/>
                                <a:ea typeface="Cambria Math" panose="02040503050406030204" pitchFamily="18" charset="0"/>
                              </a:rPr>
                              <m:t>𝟐</m:t>
                            </m:r>
                          </m:sub>
                        </m:sSub>
                      </m:num>
                      <m:den>
                        <m:sSub>
                          <m:sSubPr>
                            <m:ctrlPr>
                              <a:rPr lang="en-US" altLang="zh-CN" sz="2400" b="1" i="1" smtClean="0">
                                <a:latin typeface="Cambria Math" panose="02040503050406030204" pitchFamily="18" charset="0"/>
                                <a:ea typeface="Cambria Math" panose="02040503050406030204" pitchFamily="18" charset="0"/>
                              </a:rPr>
                            </m:ctrlPr>
                          </m:sSubPr>
                          <m:e>
                            <m:r>
                              <a:rPr lang="en-US" altLang="zh-CN" sz="2400" b="1" i="1" smtClean="0">
                                <a:latin typeface="Cambria Math" panose="02040503050406030204" pitchFamily="18" charset="0"/>
                                <a:ea typeface="Cambria Math" panose="02040503050406030204" pitchFamily="18" charset="0"/>
                              </a:rPr>
                              <m:t>𝒑</m:t>
                            </m:r>
                          </m:e>
                          <m:sub>
                            <m:r>
                              <a:rPr lang="en-US" altLang="zh-CN" sz="2400" b="1" i="1" smtClean="0">
                                <a:latin typeface="Cambria Math" panose="02040503050406030204" pitchFamily="18" charset="0"/>
                                <a:ea typeface="Cambria Math" panose="02040503050406030204" pitchFamily="18" charset="0"/>
                              </a:rPr>
                              <m:t>𝟏</m:t>
                            </m:r>
                          </m:sub>
                        </m:sSub>
                      </m:den>
                    </m:f>
                  </m:oMath>
                </a14:m>
                <a:endParaRPr lang="zh-CN" altLang="en-US" sz="2400" dirty="0">
                  <a:latin typeface="Times New Roman" panose="02020603050405020304" pitchFamily="18" charset="0"/>
                  <a:cs typeface="Times New Roman" panose="02020603050405020304" pitchFamily="18" charset="0"/>
                </a:endParaRPr>
              </a:p>
            </p:txBody>
          </p:sp>
        </mc:Choice>
        <mc:Fallback>
          <p:sp>
            <p:nvSpPr>
              <p:cNvPr id="8" name="矩形 7"/>
              <p:cNvSpPr>
                <a:spLocks noRot="1" noChangeAspect="1" noMove="1" noResize="1" noEditPoints="1" noAdjustHandles="1" noChangeArrowheads="1" noChangeShapeType="1" noTextEdit="1"/>
              </p:cNvSpPr>
              <p:nvPr/>
            </p:nvSpPr>
            <p:spPr>
              <a:xfrm>
                <a:off x="740631" y="4207411"/>
                <a:ext cx="3781760" cy="669414"/>
              </a:xfrm>
              <a:prstGeom prst="rect">
                <a:avLst/>
              </a:prstGeom>
              <a:blipFill rotWithShape="1">
                <a:blip r:embed="rId34"/>
                <a:stretch>
                  <a:fillRect l="-6" t="-80" r="15" b="4"/>
                </a:stretch>
              </a:blipFill>
            </p:spPr>
            <p:txBody>
              <a:bodyPr/>
              <a:lstStyle/>
              <a:p>
                <a:r>
                  <a:rPr lang="zh-CN" altLang="en-US">
                    <a:noFill/>
                  </a:rPr>
                  <a:t> </a:t>
                </a:r>
              </a:p>
            </p:txBody>
          </p:sp>
        </mc:Fallback>
      </mc:AlternateContent>
      <p:sp>
        <p:nvSpPr>
          <p:cNvPr id="63" name="Rectangle 5"/>
          <p:cNvSpPr>
            <a:spLocks noChangeArrowheads="1"/>
          </p:cNvSpPr>
          <p:nvPr/>
        </p:nvSpPr>
        <p:spPr bwMode="auto">
          <a:xfrm>
            <a:off x="-18854" y="-21483"/>
            <a:ext cx="3594101"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FF3300"/>
                </a:solidFill>
                <a:latin typeface="Times New Roman" panose="02020603050405020304" pitchFamily="18" charset="0"/>
                <a:ea typeface="+mj-ea"/>
                <a:cs typeface="Times New Roman" panose="02020603050405020304" pitchFamily="18" charset="0"/>
              </a:rPr>
              <a:t>§4</a:t>
            </a:r>
            <a:r>
              <a:rPr lang="en-US" altLang="zh-CN" sz="2800" dirty="0" smtClean="0">
                <a:solidFill>
                  <a:srgbClr val="FF3300"/>
                </a:solidFill>
                <a:latin typeface="Times New Roman" panose="02020603050405020304" pitchFamily="18" charset="0"/>
                <a:ea typeface="+mj-ea"/>
                <a:cs typeface="Times New Roman" panose="02020603050405020304" pitchFamily="18" charset="0"/>
              </a:rPr>
              <a:t>.3 </a:t>
            </a:r>
            <a:r>
              <a:rPr lang="zh-CN" altLang="en-US" sz="2800" dirty="0" smtClean="0">
                <a:solidFill>
                  <a:srgbClr val="FF3300"/>
                </a:solidFill>
                <a:latin typeface="Times New Roman" panose="02020603050405020304" pitchFamily="18" charset="0"/>
                <a:ea typeface="+mj-ea"/>
                <a:cs typeface="Times New Roman" panose="02020603050405020304" pitchFamily="18" charset="0"/>
              </a:rPr>
              <a:t>基础最终沉降量</a:t>
            </a:r>
            <a:endParaRPr lang="zh-CN" altLang="en-US" sz="28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1893"/>
                                        </p:tgtEl>
                                        <p:attrNameLst>
                                          <p:attrName>style.visibility</p:attrName>
                                        </p:attrNameLst>
                                      </p:cBhvr>
                                      <p:to>
                                        <p:strVal val="visible"/>
                                      </p:to>
                                    </p:set>
                                    <p:animEffect transition="in" filter="wipe(left)">
                                      <p:cBhvr>
                                        <p:cTn id="7" dur="500"/>
                                        <p:tgtEl>
                                          <p:spTgt spid="93189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1895">
                                            <p:txEl>
                                              <p:pRg st="0" end="0"/>
                                            </p:txEl>
                                          </p:spTgt>
                                        </p:tgtEl>
                                        <p:attrNameLst>
                                          <p:attrName>style.visibility</p:attrName>
                                        </p:attrNameLst>
                                      </p:cBhvr>
                                      <p:to>
                                        <p:strVal val="visible"/>
                                      </p:to>
                                    </p:set>
                                    <p:animEffect transition="in" filter="wipe(left)">
                                      <p:cBhvr>
                                        <p:cTn id="12" dur="500"/>
                                        <p:tgtEl>
                                          <p:spTgt spid="931895">
                                            <p:txEl>
                                              <p:pRg st="0" end="0"/>
                                            </p:txEl>
                                          </p:spTgt>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931896">
                                            <p:bg/>
                                          </p:spTgt>
                                        </p:tgtEl>
                                        <p:attrNameLst>
                                          <p:attrName>style.visibility</p:attrName>
                                        </p:attrNameLst>
                                      </p:cBhvr>
                                      <p:to>
                                        <p:strVal val="visible"/>
                                      </p:to>
                                    </p:set>
                                    <p:animEffect transition="in" filter="wipe(down)">
                                      <p:cBhvr>
                                        <p:cTn id="16" dur="500"/>
                                        <p:tgtEl>
                                          <p:spTgt spid="931896">
                                            <p:bg/>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931896">
                                            <p:txEl>
                                              <p:pRg st="0" end="0"/>
                                            </p:txEl>
                                          </p:spTgt>
                                        </p:tgtEl>
                                        <p:attrNameLst>
                                          <p:attrName>style.visibility</p:attrName>
                                        </p:attrNameLst>
                                      </p:cBhvr>
                                      <p:to>
                                        <p:strVal val="visible"/>
                                      </p:to>
                                    </p:set>
                                    <p:animEffect transition="in" filter="wipe(left)">
                                      <p:cBhvr>
                                        <p:cTn id="20" dur="500"/>
                                        <p:tgtEl>
                                          <p:spTgt spid="931896">
                                            <p:txEl>
                                              <p:pRg st="0" end="0"/>
                                            </p:txEl>
                                          </p:spTgt>
                                        </p:tgtEl>
                                      </p:cBhvr>
                                    </p:animEffect>
                                  </p:childTnLst>
                                </p:cTn>
                              </p:par>
                            </p:childTnLst>
                          </p:cTn>
                        </p:par>
                        <p:par>
                          <p:cTn id="21" fill="hold">
                            <p:stCondLst>
                              <p:cond delay="1500"/>
                            </p:stCondLst>
                            <p:childTnLst>
                              <p:par>
                                <p:cTn id="22" presetID="22" presetClass="entr" presetSubtype="8" fill="hold" grpId="0" nodeType="afterEffect">
                                  <p:stCondLst>
                                    <p:cond delay="1000"/>
                                  </p:stCondLst>
                                  <p:childTnLst>
                                    <p:set>
                                      <p:cBhvr>
                                        <p:cTn id="23" dur="1" fill="hold">
                                          <p:stCondLst>
                                            <p:cond delay="0"/>
                                          </p:stCondLst>
                                        </p:cTn>
                                        <p:tgtEl>
                                          <p:spTgt spid="931896">
                                            <p:txEl>
                                              <p:pRg st="1" end="1"/>
                                            </p:txEl>
                                          </p:spTgt>
                                        </p:tgtEl>
                                        <p:attrNameLst>
                                          <p:attrName>style.visibility</p:attrName>
                                        </p:attrNameLst>
                                      </p:cBhvr>
                                      <p:to>
                                        <p:strVal val="visible"/>
                                      </p:to>
                                    </p:set>
                                    <p:animEffect transition="in" filter="wipe(left)">
                                      <p:cBhvr>
                                        <p:cTn id="24" dur="500"/>
                                        <p:tgtEl>
                                          <p:spTgt spid="93189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31897"/>
                                        </p:tgtEl>
                                        <p:attrNameLst>
                                          <p:attrName>style.visibility</p:attrName>
                                        </p:attrNameLst>
                                      </p:cBhvr>
                                      <p:to>
                                        <p:strVal val="visible"/>
                                      </p:to>
                                    </p:set>
                                    <p:animEffect transition="in" filter="wipe(left)">
                                      <p:cBhvr>
                                        <p:cTn id="29" dur="500"/>
                                        <p:tgtEl>
                                          <p:spTgt spid="931897"/>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strVal val="#ppt_h"/>
                                          </p:val>
                                        </p:tav>
                                        <p:tav tm="100000">
                                          <p:val>
                                            <p:strVal val="#ppt_h"/>
                                          </p:val>
                                        </p:tav>
                                      </p:tavLst>
                                    </p:anim>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931914"/>
                                        </p:tgtEl>
                                        <p:attrNameLst>
                                          <p:attrName>style.visibility</p:attrName>
                                        </p:attrNameLst>
                                      </p:cBhvr>
                                      <p:to>
                                        <p:strVal val="visible"/>
                                      </p:to>
                                    </p:set>
                                    <p:animEffect transition="in" filter="wipe(up)">
                                      <p:cBhvr>
                                        <p:cTn id="39" dur="500"/>
                                        <p:tgtEl>
                                          <p:spTgt spid="931914"/>
                                        </p:tgtEl>
                                      </p:cBhvr>
                                    </p:animEffect>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nodeType="clickEffect">
                                  <p:stCondLst>
                                    <p:cond delay="0"/>
                                  </p:stCondLst>
                                  <p:childTnLst>
                                    <p:set>
                                      <p:cBhvr>
                                        <p:cTn id="43" dur="1" fill="hold">
                                          <p:stCondLst>
                                            <p:cond delay="0"/>
                                          </p:stCondLst>
                                        </p:cTn>
                                        <p:tgtEl>
                                          <p:spTgt spid="931917"/>
                                        </p:tgtEl>
                                        <p:attrNameLst>
                                          <p:attrName>style.visibility</p:attrName>
                                        </p:attrNameLst>
                                      </p:cBhvr>
                                      <p:to>
                                        <p:strVal val="visible"/>
                                      </p:to>
                                    </p:set>
                                    <p:anim calcmode="lin" valueType="num">
                                      <p:cBhvr>
                                        <p:cTn id="44" dur="1000" fill="hold"/>
                                        <p:tgtEl>
                                          <p:spTgt spid="931917"/>
                                        </p:tgtEl>
                                        <p:attrNameLst>
                                          <p:attrName>ppt_w</p:attrName>
                                        </p:attrNameLst>
                                      </p:cBhvr>
                                      <p:tavLst>
                                        <p:tav tm="0">
                                          <p:val>
                                            <p:fltVal val="0"/>
                                          </p:val>
                                        </p:tav>
                                        <p:tav tm="100000">
                                          <p:val>
                                            <p:strVal val="#ppt_w"/>
                                          </p:val>
                                        </p:tav>
                                      </p:tavLst>
                                    </p:anim>
                                    <p:anim calcmode="lin" valueType="num">
                                      <p:cBhvr>
                                        <p:cTn id="45" dur="1000" fill="hold"/>
                                        <p:tgtEl>
                                          <p:spTgt spid="931917"/>
                                        </p:tgtEl>
                                        <p:attrNameLst>
                                          <p:attrName>ppt_h</p:attrName>
                                        </p:attrNameLst>
                                      </p:cBhvr>
                                      <p:tavLst>
                                        <p:tav tm="0">
                                          <p:val>
                                            <p:fltVal val="0"/>
                                          </p:val>
                                        </p:tav>
                                        <p:tav tm="100000">
                                          <p:val>
                                            <p:strVal val="#ppt_h"/>
                                          </p:val>
                                        </p:tav>
                                      </p:tavLst>
                                    </p:anim>
                                    <p:anim calcmode="lin" valueType="num">
                                      <p:cBhvr>
                                        <p:cTn id="46" dur="1000" fill="hold"/>
                                        <p:tgtEl>
                                          <p:spTgt spid="931917"/>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931917"/>
                                        </p:tgtEl>
                                        <p:attrNameLst>
                                          <p:attrName>ppt_y</p:attrName>
                                        </p:attrNameLst>
                                      </p:cBhvr>
                                      <p:tavLst>
                                        <p:tav tm="0" fmla="#ppt_y+(sin(-2*pi*(1-$))*-#ppt_x+cos(-2*pi*(1-$))*(1-#ppt_y))*(1-$)">
                                          <p:val>
                                            <p:fltVal val="0"/>
                                          </p:val>
                                        </p:tav>
                                        <p:tav tm="100000">
                                          <p:val>
                                            <p:fltVal val="1"/>
                                          </p:val>
                                        </p:tav>
                                      </p:tavLst>
                                    </p:anim>
                                  </p:childTnLst>
                                </p:cTn>
                              </p:par>
                            </p:childTnLst>
                          </p:cTn>
                        </p:par>
                        <p:par>
                          <p:cTn id="48" fill="hold">
                            <p:stCondLst>
                              <p:cond delay="1000"/>
                            </p:stCondLst>
                            <p:childTnLst>
                              <p:par>
                                <p:cTn id="49" presetID="22" presetClass="entr" presetSubtype="4" fill="hold" grpId="0" nodeType="afterEffect">
                                  <p:stCondLst>
                                    <p:cond delay="0"/>
                                  </p:stCondLst>
                                  <p:childTnLst>
                                    <p:set>
                                      <p:cBhvr>
                                        <p:cTn id="50" dur="1" fill="hold">
                                          <p:stCondLst>
                                            <p:cond delay="0"/>
                                          </p:stCondLst>
                                        </p:cTn>
                                        <p:tgtEl>
                                          <p:spTgt spid="931915"/>
                                        </p:tgtEl>
                                        <p:attrNameLst>
                                          <p:attrName>style.visibility</p:attrName>
                                        </p:attrNameLst>
                                      </p:cBhvr>
                                      <p:to>
                                        <p:strVal val="visible"/>
                                      </p:to>
                                    </p:set>
                                    <p:animEffect transition="in" filter="wipe(down)">
                                      <p:cBhvr>
                                        <p:cTn id="51" dur="500"/>
                                        <p:tgtEl>
                                          <p:spTgt spid="931915"/>
                                        </p:tgtEl>
                                      </p:cBhvr>
                                    </p:animEffect>
                                  </p:childTnLst>
                                </p:cTn>
                              </p:par>
                            </p:childTnLst>
                          </p:cTn>
                        </p:par>
                        <p:par>
                          <p:cTn id="52" fill="hold">
                            <p:stCondLst>
                              <p:cond delay="1500"/>
                            </p:stCondLst>
                            <p:childTnLst>
                              <p:par>
                                <p:cTn id="53" presetID="22" presetClass="entr" presetSubtype="2" fill="hold" grpId="0" nodeType="afterEffect">
                                  <p:stCondLst>
                                    <p:cond delay="0"/>
                                  </p:stCondLst>
                                  <p:childTnLst>
                                    <p:set>
                                      <p:cBhvr>
                                        <p:cTn id="54" dur="1" fill="hold">
                                          <p:stCondLst>
                                            <p:cond delay="0"/>
                                          </p:stCondLst>
                                        </p:cTn>
                                        <p:tgtEl>
                                          <p:spTgt spid="931913"/>
                                        </p:tgtEl>
                                        <p:attrNameLst>
                                          <p:attrName>style.visibility</p:attrName>
                                        </p:attrNameLst>
                                      </p:cBhvr>
                                      <p:to>
                                        <p:strVal val="visible"/>
                                      </p:to>
                                    </p:set>
                                    <p:animEffect transition="in" filter="wipe(right)">
                                      <p:cBhvr>
                                        <p:cTn id="55" dur="500"/>
                                        <p:tgtEl>
                                          <p:spTgt spid="931913"/>
                                        </p:tgtEl>
                                      </p:cBhvr>
                                    </p:animEffect>
                                  </p:childTnLst>
                                </p:cTn>
                              </p:par>
                            </p:childTnLst>
                          </p:cTn>
                        </p:par>
                        <p:par>
                          <p:cTn id="56" fill="hold">
                            <p:stCondLst>
                              <p:cond delay="2000"/>
                            </p:stCondLst>
                            <p:childTnLst>
                              <p:par>
                                <p:cTn id="57" presetID="15" presetClass="entr" presetSubtype="0" fill="hold" nodeType="afterEffect">
                                  <p:stCondLst>
                                    <p:cond delay="0"/>
                                  </p:stCondLst>
                                  <p:childTnLst>
                                    <p:set>
                                      <p:cBhvr>
                                        <p:cTn id="58" dur="1" fill="hold">
                                          <p:stCondLst>
                                            <p:cond delay="0"/>
                                          </p:stCondLst>
                                        </p:cTn>
                                        <p:tgtEl>
                                          <p:spTgt spid="931903"/>
                                        </p:tgtEl>
                                        <p:attrNameLst>
                                          <p:attrName>style.visibility</p:attrName>
                                        </p:attrNameLst>
                                      </p:cBhvr>
                                      <p:to>
                                        <p:strVal val="visible"/>
                                      </p:to>
                                    </p:set>
                                    <p:anim calcmode="lin" valueType="num">
                                      <p:cBhvr>
                                        <p:cTn id="59" dur="1000" fill="hold"/>
                                        <p:tgtEl>
                                          <p:spTgt spid="931903"/>
                                        </p:tgtEl>
                                        <p:attrNameLst>
                                          <p:attrName>ppt_w</p:attrName>
                                        </p:attrNameLst>
                                      </p:cBhvr>
                                      <p:tavLst>
                                        <p:tav tm="0">
                                          <p:val>
                                            <p:fltVal val="0"/>
                                          </p:val>
                                        </p:tav>
                                        <p:tav tm="100000">
                                          <p:val>
                                            <p:strVal val="#ppt_w"/>
                                          </p:val>
                                        </p:tav>
                                      </p:tavLst>
                                    </p:anim>
                                    <p:anim calcmode="lin" valueType="num">
                                      <p:cBhvr>
                                        <p:cTn id="60" dur="1000" fill="hold"/>
                                        <p:tgtEl>
                                          <p:spTgt spid="931903"/>
                                        </p:tgtEl>
                                        <p:attrNameLst>
                                          <p:attrName>ppt_h</p:attrName>
                                        </p:attrNameLst>
                                      </p:cBhvr>
                                      <p:tavLst>
                                        <p:tav tm="0">
                                          <p:val>
                                            <p:fltVal val="0"/>
                                          </p:val>
                                        </p:tav>
                                        <p:tav tm="100000">
                                          <p:val>
                                            <p:strVal val="#ppt_h"/>
                                          </p:val>
                                        </p:tav>
                                      </p:tavLst>
                                    </p:anim>
                                    <p:anim calcmode="lin" valueType="num">
                                      <p:cBhvr>
                                        <p:cTn id="61" dur="1000" fill="hold"/>
                                        <p:tgtEl>
                                          <p:spTgt spid="931903"/>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931903"/>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3000"/>
                            </p:stCondLst>
                            <p:childTnLst>
                              <p:par>
                                <p:cTn id="64" presetID="15" presetClass="entr" presetSubtype="0" fill="hold" nodeType="afterEffect">
                                  <p:stCondLst>
                                    <p:cond delay="0"/>
                                  </p:stCondLst>
                                  <p:childTnLst>
                                    <p:set>
                                      <p:cBhvr>
                                        <p:cTn id="65" dur="1" fill="hold">
                                          <p:stCondLst>
                                            <p:cond delay="0"/>
                                          </p:stCondLst>
                                        </p:cTn>
                                        <p:tgtEl>
                                          <p:spTgt spid="931906"/>
                                        </p:tgtEl>
                                        <p:attrNameLst>
                                          <p:attrName>style.visibility</p:attrName>
                                        </p:attrNameLst>
                                      </p:cBhvr>
                                      <p:to>
                                        <p:strVal val="visible"/>
                                      </p:to>
                                    </p:set>
                                    <p:anim calcmode="lin" valueType="num">
                                      <p:cBhvr>
                                        <p:cTn id="66" dur="1000" fill="hold"/>
                                        <p:tgtEl>
                                          <p:spTgt spid="931906"/>
                                        </p:tgtEl>
                                        <p:attrNameLst>
                                          <p:attrName>ppt_w</p:attrName>
                                        </p:attrNameLst>
                                      </p:cBhvr>
                                      <p:tavLst>
                                        <p:tav tm="0">
                                          <p:val>
                                            <p:fltVal val="0"/>
                                          </p:val>
                                        </p:tav>
                                        <p:tav tm="100000">
                                          <p:val>
                                            <p:strVal val="#ppt_w"/>
                                          </p:val>
                                        </p:tav>
                                      </p:tavLst>
                                    </p:anim>
                                    <p:anim calcmode="lin" valueType="num">
                                      <p:cBhvr>
                                        <p:cTn id="67" dur="1000" fill="hold"/>
                                        <p:tgtEl>
                                          <p:spTgt spid="931906"/>
                                        </p:tgtEl>
                                        <p:attrNameLst>
                                          <p:attrName>ppt_h</p:attrName>
                                        </p:attrNameLst>
                                      </p:cBhvr>
                                      <p:tavLst>
                                        <p:tav tm="0">
                                          <p:val>
                                            <p:fltVal val="0"/>
                                          </p:val>
                                        </p:tav>
                                        <p:tav tm="100000">
                                          <p:val>
                                            <p:strVal val="#ppt_h"/>
                                          </p:val>
                                        </p:tav>
                                      </p:tavLst>
                                    </p:anim>
                                    <p:anim calcmode="lin" valueType="num">
                                      <p:cBhvr>
                                        <p:cTn id="68" dur="1000" fill="hold"/>
                                        <p:tgtEl>
                                          <p:spTgt spid="931906"/>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93190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0" fill="hold">
                      <p:stCondLst>
                        <p:cond delay="indefinite"/>
                      </p:stCondLst>
                      <p:childTnLst>
                        <p:par>
                          <p:cTn id="71" fill="hold">
                            <p:stCondLst>
                              <p:cond delay="0"/>
                            </p:stCondLst>
                            <p:childTnLst>
                              <p:par>
                                <p:cTn id="72" presetID="15" presetClass="entr" presetSubtype="0" fill="hold" nodeType="clickEffect">
                                  <p:stCondLst>
                                    <p:cond delay="0"/>
                                  </p:stCondLst>
                                  <p:childTnLst>
                                    <p:set>
                                      <p:cBhvr>
                                        <p:cTn id="73" dur="1" fill="hold">
                                          <p:stCondLst>
                                            <p:cond delay="0"/>
                                          </p:stCondLst>
                                        </p:cTn>
                                        <p:tgtEl>
                                          <p:spTgt spid="931918"/>
                                        </p:tgtEl>
                                        <p:attrNameLst>
                                          <p:attrName>style.visibility</p:attrName>
                                        </p:attrNameLst>
                                      </p:cBhvr>
                                      <p:to>
                                        <p:strVal val="visible"/>
                                      </p:to>
                                    </p:set>
                                    <p:anim calcmode="lin" valueType="num">
                                      <p:cBhvr>
                                        <p:cTn id="74" dur="1000" fill="hold"/>
                                        <p:tgtEl>
                                          <p:spTgt spid="931918"/>
                                        </p:tgtEl>
                                        <p:attrNameLst>
                                          <p:attrName>ppt_w</p:attrName>
                                        </p:attrNameLst>
                                      </p:cBhvr>
                                      <p:tavLst>
                                        <p:tav tm="0">
                                          <p:val>
                                            <p:fltVal val="0"/>
                                          </p:val>
                                        </p:tav>
                                        <p:tav tm="100000">
                                          <p:val>
                                            <p:strVal val="#ppt_w"/>
                                          </p:val>
                                        </p:tav>
                                      </p:tavLst>
                                    </p:anim>
                                    <p:anim calcmode="lin" valueType="num">
                                      <p:cBhvr>
                                        <p:cTn id="75" dur="1000" fill="hold"/>
                                        <p:tgtEl>
                                          <p:spTgt spid="931918"/>
                                        </p:tgtEl>
                                        <p:attrNameLst>
                                          <p:attrName>ppt_h</p:attrName>
                                        </p:attrNameLst>
                                      </p:cBhvr>
                                      <p:tavLst>
                                        <p:tav tm="0">
                                          <p:val>
                                            <p:fltVal val="0"/>
                                          </p:val>
                                        </p:tav>
                                        <p:tav tm="100000">
                                          <p:val>
                                            <p:strVal val="#ppt_h"/>
                                          </p:val>
                                        </p:tav>
                                      </p:tavLst>
                                    </p:anim>
                                    <p:anim calcmode="lin" valueType="num">
                                      <p:cBhvr>
                                        <p:cTn id="76" dur="1000" fill="hold"/>
                                        <p:tgtEl>
                                          <p:spTgt spid="931918"/>
                                        </p:tgtEl>
                                        <p:attrNameLst>
                                          <p:attrName>ppt_x</p:attrName>
                                        </p:attrNameLst>
                                      </p:cBhvr>
                                      <p:tavLst>
                                        <p:tav tm="0" fmla="#ppt_x+(cos(-2*pi*(1-$))*-#ppt_x-sin(-2*pi*(1-$))*(1-#ppt_y))*(1-$)">
                                          <p:val>
                                            <p:fltVal val="0"/>
                                          </p:val>
                                        </p:tav>
                                        <p:tav tm="100000">
                                          <p:val>
                                            <p:fltVal val="1"/>
                                          </p:val>
                                        </p:tav>
                                      </p:tavLst>
                                    </p:anim>
                                    <p:anim calcmode="lin" valueType="num">
                                      <p:cBhvr>
                                        <p:cTn id="77" dur="1000" fill="hold"/>
                                        <p:tgtEl>
                                          <p:spTgt spid="931918"/>
                                        </p:tgtEl>
                                        <p:attrNameLst>
                                          <p:attrName>ppt_y</p:attrName>
                                        </p:attrNameLst>
                                      </p:cBhvr>
                                      <p:tavLst>
                                        <p:tav tm="0" fmla="#ppt_y+(sin(-2*pi*(1-$))*-#ppt_x+cos(-2*pi*(1-$))*(1-#ppt_y))*(1-$)">
                                          <p:val>
                                            <p:fltVal val="0"/>
                                          </p:val>
                                        </p:tav>
                                        <p:tav tm="100000">
                                          <p:val>
                                            <p:fltVal val="1"/>
                                          </p:val>
                                        </p:tav>
                                      </p:tavLst>
                                    </p:anim>
                                  </p:childTnLst>
                                </p:cTn>
                              </p:par>
                            </p:childTnLst>
                          </p:cTn>
                        </p:par>
                        <p:par>
                          <p:cTn id="78" fill="hold">
                            <p:stCondLst>
                              <p:cond delay="1000"/>
                            </p:stCondLst>
                            <p:childTnLst>
                              <p:par>
                                <p:cTn id="79" presetID="22" presetClass="entr" presetSubtype="4" fill="hold" nodeType="afterEffect">
                                  <p:stCondLst>
                                    <p:cond delay="0"/>
                                  </p:stCondLst>
                                  <p:childTnLst>
                                    <p:set>
                                      <p:cBhvr>
                                        <p:cTn id="80" dur="1" fill="hold">
                                          <p:stCondLst>
                                            <p:cond delay="0"/>
                                          </p:stCondLst>
                                        </p:cTn>
                                        <p:tgtEl>
                                          <p:spTgt spid="931916"/>
                                        </p:tgtEl>
                                        <p:attrNameLst>
                                          <p:attrName>style.visibility</p:attrName>
                                        </p:attrNameLst>
                                      </p:cBhvr>
                                      <p:to>
                                        <p:strVal val="visible"/>
                                      </p:to>
                                    </p:set>
                                    <p:animEffect transition="in" filter="wipe(down)">
                                      <p:cBhvr>
                                        <p:cTn id="81" dur="500"/>
                                        <p:tgtEl>
                                          <p:spTgt spid="931916"/>
                                        </p:tgtEl>
                                      </p:cBhvr>
                                    </p:animEffect>
                                  </p:childTnLst>
                                </p:cTn>
                              </p:par>
                            </p:childTnLst>
                          </p:cTn>
                        </p:par>
                        <p:par>
                          <p:cTn id="82" fill="hold">
                            <p:stCondLst>
                              <p:cond delay="1500"/>
                            </p:stCondLst>
                            <p:childTnLst>
                              <p:par>
                                <p:cTn id="83" presetID="22" presetClass="entr" presetSubtype="2" fill="hold" grpId="0" nodeType="afterEffect">
                                  <p:stCondLst>
                                    <p:cond delay="0"/>
                                  </p:stCondLst>
                                  <p:childTnLst>
                                    <p:set>
                                      <p:cBhvr>
                                        <p:cTn id="84" dur="1" fill="hold">
                                          <p:stCondLst>
                                            <p:cond delay="0"/>
                                          </p:stCondLst>
                                        </p:cTn>
                                        <p:tgtEl>
                                          <p:spTgt spid="931902"/>
                                        </p:tgtEl>
                                        <p:attrNameLst>
                                          <p:attrName>style.visibility</p:attrName>
                                        </p:attrNameLst>
                                      </p:cBhvr>
                                      <p:to>
                                        <p:strVal val="visible"/>
                                      </p:to>
                                    </p:set>
                                    <p:animEffect transition="in" filter="wipe(right)">
                                      <p:cBhvr>
                                        <p:cTn id="85" dur="500"/>
                                        <p:tgtEl>
                                          <p:spTgt spid="931902"/>
                                        </p:tgtEl>
                                      </p:cBhvr>
                                    </p:animEffect>
                                  </p:childTnLst>
                                </p:cTn>
                              </p:par>
                            </p:childTnLst>
                          </p:cTn>
                        </p:par>
                        <p:par>
                          <p:cTn id="86" fill="hold">
                            <p:stCondLst>
                              <p:cond delay="2000"/>
                            </p:stCondLst>
                            <p:childTnLst>
                              <p:par>
                                <p:cTn id="87" presetID="47" presetClass="entr" presetSubtype="0" fill="hold" nodeType="afterEffect">
                                  <p:stCondLst>
                                    <p:cond delay="0"/>
                                  </p:stCondLst>
                                  <p:childTnLst>
                                    <p:set>
                                      <p:cBhvr>
                                        <p:cTn id="88" dur="1" fill="hold">
                                          <p:stCondLst>
                                            <p:cond delay="0"/>
                                          </p:stCondLst>
                                        </p:cTn>
                                        <p:tgtEl>
                                          <p:spTgt spid="931904"/>
                                        </p:tgtEl>
                                        <p:attrNameLst>
                                          <p:attrName>style.visibility</p:attrName>
                                        </p:attrNameLst>
                                      </p:cBhvr>
                                      <p:to>
                                        <p:strVal val="visible"/>
                                      </p:to>
                                    </p:set>
                                    <p:animEffect transition="in" filter="fade">
                                      <p:cBhvr>
                                        <p:cTn id="89" dur="1000"/>
                                        <p:tgtEl>
                                          <p:spTgt spid="931904"/>
                                        </p:tgtEl>
                                      </p:cBhvr>
                                    </p:animEffect>
                                    <p:anim calcmode="lin" valueType="num">
                                      <p:cBhvr>
                                        <p:cTn id="90" dur="1000" fill="hold"/>
                                        <p:tgtEl>
                                          <p:spTgt spid="931904"/>
                                        </p:tgtEl>
                                        <p:attrNameLst>
                                          <p:attrName>ppt_x</p:attrName>
                                        </p:attrNameLst>
                                      </p:cBhvr>
                                      <p:tavLst>
                                        <p:tav tm="0">
                                          <p:val>
                                            <p:strVal val="#ppt_x"/>
                                          </p:val>
                                        </p:tav>
                                        <p:tav tm="100000">
                                          <p:val>
                                            <p:strVal val="#ppt_x"/>
                                          </p:val>
                                        </p:tav>
                                      </p:tavLst>
                                    </p:anim>
                                    <p:anim calcmode="lin" valueType="num">
                                      <p:cBhvr>
                                        <p:cTn id="91" dur="1000" fill="hold"/>
                                        <p:tgtEl>
                                          <p:spTgt spid="931904"/>
                                        </p:tgtEl>
                                        <p:attrNameLst>
                                          <p:attrName>ppt_y</p:attrName>
                                        </p:attrNameLst>
                                      </p:cBhvr>
                                      <p:tavLst>
                                        <p:tav tm="0">
                                          <p:val>
                                            <p:strVal val="#ppt_y-.1"/>
                                          </p:val>
                                        </p:tav>
                                        <p:tav tm="100000">
                                          <p:val>
                                            <p:strVal val="#ppt_y"/>
                                          </p:val>
                                        </p:tav>
                                      </p:tavLst>
                                    </p:anim>
                                  </p:childTnLst>
                                </p:cTn>
                              </p:par>
                            </p:childTnLst>
                          </p:cTn>
                        </p:par>
                        <p:par>
                          <p:cTn id="92" fill="hold">
                            <p:stCondLst>
                              <p:cond delay="3000"/>
                            </p:stCondLst>
                            <p:childTnLst>
                              <p:par>
                                <p:cTn id="93" presetID="15" presetClass="entr" presetSubtype="0" fill="hold" nodeType="afterEffect">
                                  <p:stCondLst>
                                    <p:cond delay="0"/>
                                  </p:stCondLst>
                                  <p:childTnLst>
                                    <p:set>
                                      <p:cBhvr>
                                        <p:cTn id="94" dur="1" fill="hold">
                                          <p:stCondLst>
                                            <p:cond delay="0"/>
                                          </p:stCondLst>
                                        </p:cTn>
                                        <p:tgtEl>
                                          <p:spTgt spid="931907"/>
                                        </p:tgtEl>
                                        <p:attrNameLst>
                                          <p:attrName>style.visibility</p:attrName>
                                        </p:attrNameLst>
                                      </p:cBhvr>
                                      <p:to>
                                        <p:strVal val="visible"/>
                                      </p:to>
                                    </p:set>
                                    <p:anim calcmode="lin" valueType="num">
                                      <p:cBhvr>
                                        <p:cTn id="95" dur="1000" fill="hold"/>
                                        <p:tgtEl>
                                          <p:spTgt spid="931907"/>
                                        </p:tgtEl>
                                        <p:attrNameLst>
                                          <p:attrName>ppt_w</p:attrName>
                                        </p:attrNameLst>
                                      </p:cBhvr>
                                      <p:tavLst>
                                        <p:tav tm="0">
                                          <p:val>
                                            <p:fltVal val="0"/>
                                          </p:val>
                                        </p:tav>
                                        <p:tav tm="100000">
                                          <p:val>
                                            <p:strVal val="#ppt_w"/>
                                          </p:val>
                                        </p:tav>
                                      </p:tavLst>
                                    </p:anim>
                                    <p:anim calcmode="lin" valueType="num">
                                      <p:cBhvr>
                                        <p:cTn id="96" dur="1000" fill="hold"/>
                                        <p:tgtEl>
                                          <p:spTgt spid="931907"/>
                                        </p:tgtEl>
                                        <p:attrNameLst>
                                          <p:attrName>ppt_h</p:attrName>
                                        </p:attrNameLst>
                                      </p:cBhvr>
                                      <p:tavLst>
                                        <p:tav tm="0">
                                          <p:val>
                                            <p:fltVal val="0"/>
                                          </p:val>
                                        </p:tav>
                                        <p:tav tm="100000">
                                          <p:val>
                                            <p:strVal val="#ppt_h"/>
                                          </p:val>
                                        </p:tav>
                                      </p:tavLst>
                                    </p:anim>
                                    <p:anim calcmode="lin" valueType="num">
                                      <p:cBhvr>
                                        <p:cTn id="97" dur="1000" fill="hold"/>
                                        <p:tgtEl>
                                          <p:spTgt spid="931907"/>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93190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931898"/>
                                        </p:tgtEl>
                                        <p:attrNameLst>
                                          <p:attrName>style.visibility</p:attrName>
                                        </p:attrNameLst>
                                      </p:cBhvr>
                                      <p:to>
                                        <p:strVal val="visible"/>
                                      </p:to>
                                    </p:set>
                                    <p:animEffect transition="in" filter="wipe(left)">
                                      <p:cBhvr>
                                        <p:cTn id="103" dur="500"/>
                                        <p:tgtEl>
                                          <p:spTgt spid="931898"/>
                                        </p:tgtEl>
                                      </p:cBhvr>
                                    </p:animEffect>
                                  </p:childTnLst>
                                </p:cTn>
                              </p:par>
                            </p:childTnLst>
                          </p:cTn>
                        </p:par>
                      </p:childTnLst>
                    </p:cTn>
                  </p:par>
                  <p:par>
                    <p:cTn id="104" fill="hold">
                      <p:stCondLst>
                        <p:cond delay="indefinite"/>
                      </p:stCondLst>
                      <p:childTnLst>
                        <p:par>
                          <p:cTn id="105" fill="hold">
                            <p:stCondLst>
                              <p:cond delay="0"/>
                            </p:stCondLst>
                            <p:childTnLst>
                              <p:par>
                                <p:cTn id="106" presetID="55" presetClass="entr" presetSubtype="0" fill="hold" nodeType="clickEffect">
                                  <p:stCondLst>
                                    <p:cond delay="0"/>
                                  </p:stCondLst>
                                  <p:childTnLst>
                                    <p:set>
                                      <p:cBhvr>
                                        <p:cTn id="107" dur="1" fill="hold">
                                          <p:stCondLst>
                                            <p:cond delay="0"/>
                                          </p:stCondLst>
                                        </p:cTn>
                                        <p:tgtEl>
                                          <p:spTgt spid="3"/>
                                        </p:tgtEl>
                                        <p:attrNameLst>
                                          <p:attrName>style.visibility</p:attrName>
                                        </p:attrNameLst>
                                      </p:cBhvr>
                                      <p:to>
                                        <p:strVal val="visible"/>
                                      </p:to>
                                    </p:set>
                                    <p:anim calcmode="lin" valueType="num">
                                      <p:cBhvr>
                                        <p:cTn id="108" dur="1000" fill="hold"/>
                                        <p:tgtEl>
                                          <p:spTgt spid="3"/>
                                        </p:tgtEl>
                                        <p:attrNameLst>
                                          <p:attrName>ppt_w</p:attrName>
                                        </p:attrNameLst>
                                      </p:cBhvr>
                                      <p:tavLst>
                                        <p:tav tm="0">
                                          <p:val>
                                            <p:strVal val="#ppt_w*0.70"/>
                                          </p:val>
                                        </p:tav>
                                        <p:tav tm="100000">
                                          <p:val>
                                            <p:strVal val="#ppt_w"/>
                                          </p:val>
                                        </p:tav>
                                      </p:tavLst>
                                    </p:anim>
                                    <p:anim calcmode="lin" valueType="num">
                                      <p:cBhvr>
                                        <p:cTn id="109" dur="1000" fill="hold"/>
                                        <p:tgtEl>
                                          <p:spTgt spid="3"/>
                                        </p:tgtEl>
                                        <p:attrNameLst>
                                          <p:attrName>ppt_h</p:attrName>
                                        </p:attrNameLst>
                                      </p:cBhvr>
                                      <p:tavLst>
                                        <p:tav tm="0">
                                          <p:val>
                                            <p:strVal val="#ppt_h"/>
                                          </p:val>
                                        </p:tav>
                                        <p:tav tm="100000">
                                          <p:val>
                                            <p:strVal val="#ppt_h"/>
                                          </p:val>
                                        </p:tav>
                                      </p:tavLst>
                                    </p:anim>
                                    <p:animEffect transition="in" filter="fade">
                                      <p:cBhvr>
                                        <p:cTn id="110" dur="1000"/>
                                        <p:tgtEl>
                                          <p:spTgt spid="3"/>
                                        </p:tgtEl>
                                      </p:cBhvr>
                                    </p:animEffect>
                                  </p:childTnLst>
                                </p:cTn>
                              </p:par>
                            </p:childTnLst>
                          </p:cTn>
                        </p:par>
                        <p:par>
                          <p:cTn id="111" fill="hold">
                            <p:stCondLst>
                              <p:cond delay="1000"/>
                            </p:stCondLst>
                            <p:childTnLst>
                              <p:par>
                                <p:cTn id="112" presetID="22" presetClass="entr" presetSubtype="1" fill="hold" grpId="0" nodeType="afterEffect">
                                  <p:stCondLst>
                                    <p:cond delay="0"/>
                                  </p:stCondLst>
                                  <p:childTnLst>
                                    <p:set>
                                      <p:cBhvr>
                                        <p:cTn id="113" dur="1" fill="hold">
                                          <p:stCondLst>
                                            <p:cond delay="0"/>
                                          </p:stCondLst>
                                        </p:cTn>
                                        <p:tgtEl>
                                          <p:spTgt spid="931931"/>
                                        </p:tgtEl>
                                        <p:attrNameLst>
                                          <p:attrName>style.visibility</p:attrName>
                                        </p:attrNameLst>
                                      </p:cBhvr>
                                      <p:to>
                                        <p:strVal val="visible"/>
                                      </p:to>
                                    </p:set>
                                    <p:animEffect transition="in" filter="wipe(up)">
                                      <p:cBhvr>
                                        <p:cTn id="114" dur="500"/>
                                        <p:tgtEl>
                                          <p:spTgt spid="931931"/>
                                        </p:tgtEl>
                                      </p:cBhvr>
                                    </p:animEffect>
                                  </p:childTnLst>
                                </p:cTn>
                              </p:par>
                            </p:childTnLst>
                          </p:cTn>
                        </p:par>
                        <p:par>
                          <p:cTn id="115" fill="hold">
                            <p:stCondLst>
                              <p:cond delay="1500"/>
                            </p:stCondLst>
                            <p:childTnLst>
                              <p:par>
                                <p:cTn id="116" presetID="22" presetClass="entr" presetSubtype="4" fill="hold" nodeType="afterEffect">
                                  <p:stCondLst>
                                    <p:cond delay="0"/>
                                  </p:stCondLst>
                                  <p:childTnLst>
                                    <p:set>
                                      <p:cBhvr>
                                        <p:cTn id="117" dur="1" fill="hold">
                                          <p:stCondLst>
                                            <p:cond delay="0"/>
                                          </p:stCondLst>
                                        </p:cTn>
                                        <p:tgtEl>
                                          <p:spTgt spid="931936"/>
                                        </p:tgtEl>
                                        <p:attrNameLst>
                                          <p:attrName>style.visibility</p:attrName>
                                        </p:attrNameLst>
                                      </p:cBhvr>
                                      <p:to>
                                        <p:strVal val="visible"/>
                                      </p:to>
                                    </p:set>
                                    <p:animEffect transition="in" filter="wipe(down)">
                                      <p:cBhvr>
                                        <p:cTn id="118" dur="500"/>
                                        <p:tgtEl>
                                          <p:spTgt spid="931936"/>
                                        </p:tgtEl>
                                      </p:cBhvr>
                                    </p:animEffect>
                                  </p:childTnLst>
                                </p:cTn>
                              </p:par>
                            </p:childTnLst>
                          </p:cTn>
                        </p:par>
                        <p:par>
                          <p:cTn id="119" fill="hold">
                            <p:stCondLst>
                              <p:cond delay="2000"/>
                            </p:stCondLst>
                            <p:childTnLst>
                              <p:par>
                                <p:cTn id="120" presetID="22" presetClass="entr" presetSubtype="1" fill="hold" nodeType="afterEffect">
                                  <p:stCondLst>
                                    <p:cond delay="0"/>
                                  </p:stCondLst>
                                  <p:childTnLst>
                                    <p:set>
                                      <p:cBhvr>
                                        <p:cTn id="121" dur="1" fill="hold">
                                          <p:stCondLst>
                                            <p:cond delay="0"/>
                                          </p:stCondLst>
                                        </p:cTn>
                                        <p:tgtEl>
                                          <p:spTgt spid="931936"/>
                                        </p:tgtEl>
                                        <p:attrNameLst>
                                          <p:attrName>style.visibility</p:attrName>
                                        </p:attrNameLst>
                                      </p:cBhvr>
                                      <p:to>
                                        <p:strVal val="visible"/>
                                      </p:to>
                                    </p:set>
                                    <p:animEffect transition="in" filter="wipe(up)">
                                      <p:cBhvr>
                                        <p:cTn id="122" dur="500"/>
                                        <p:tgtEl>
                                          <p:spTgt spid="931936"/>
                                        </p:tgtEl>
                                      </p:cBhvr>
                                    </p:animEffect>
                                  </p:childTnLst>
                                </p:cTn>
                              </p:par>
                            </p:childTnLst>
                          </p:cTn>
                        </p:par>
                      </p:childTnLst>
                    </p:cTn>
                  </p:par>
                  <p:par>
                    <p:cTn id="123" fill="hold">
                      <p:stCondLst>
                        <p:cond delay="indefinite"/>
                      </p:stCondLst>
                      <p:childTnLst>
                        <p:par>
                          <p:cTn id="124" fill="hold">
                            <p:stCondLst>
                              <p:cond delay="0"/>
                            </p:stCondLst>
                            <p:childTnLst>
                              <p:par>
                                <p:cTn id="125" presetID="47" presetClass="entr" presetSubtype="0" fill="hold" nodeType="clickEffect">
                                  <p:stCondLst>
                                    <p:cond delay="0"/>
                                  </p:stCondLst>
                                  <p:childTnLst>
                                    <p:set>
                                      <p:cBhvr>
                                        <p:cTn id="126" dur="1" fill="hold">
                                          <p:stCondLst>
                                            <p:cond delay="0"/>
                                          </p:stCondLst>
                                        </p:cTn>
                                        <p:tgtEl>
                                          <p:spTgt spid="931934"/>
                                        </p:tgtEl>
                                        <p:attrNameLst>
                                          <p:attrName>style.visibility</p:attrName>
                                        </p:attrNameLst>
                                      </p:cBhvr>
                                      <p:to>
                                        <p:strVal val="visible"/>
                                      </p:to>
                                    </p:set>
                                    <p:animEffect transition="in" filter="fade">
                                      <p:cBhvr>
                                        <p:cTn id="127" dur="1000"/>
                                        <p:tgtEl>
                                          <p:spTgt spid="931934"/>
                                        </p:tgtEl>
                                      </p:cBhvr>
                                    </p:animEffect>
                                    <p:anim calcmode="lin" valueType="num">
                                      <p:cBhvr>
                                        <p:cTn id="128" dur="1000" fill="hold"/>
                                        <p:tgtEl>
                                          <p:spTgt spid="931934"/>
                                        </p:tgtEl>
                                        <p:attrNameLst>
                                          <p:attrName>ppt_x</p:attrName>
                                        </p:attrNameLst>
                                      </p:cBhvr>
                                      <p:tavLst>
                                        <p:tav tm="0">
                                          <p:val>
                                            <p:strVal val="#ppt_x"/>
                                          </p:val>
                                        </p:tav>
                                        <p:tav tm="100000">
                                          <p:val>
                                            <p:strVal val="#ppt_x"/>
                                          </p:val>
                                        </p:tav>
                                      </p:tavLst>
                                    </p:anim>
                                    <p:anim calcmode="lin" valueType="num">
                                      <p:cBhvr>
                                        <p:cTn id="129" dur="1000" fill="hold"/>
                                        <p:tgtEl>
                                          <p:spTgt spid="931934"/>
                                        </p:tgtEl>
                                        <p:attrNameLst>
                                          <p:attrName>ppt_y</p:attrName>
                                        </p:attrNameLst>
                                      </p:cBhvr>
                                      <p:tavLst>
                                        <p:tav tm="0">
                                          <p:val>
                                            <p:strVal val="#ppt_y-.1"/>
                                          </p:val>
                                        </p:tav>
                                        <p:tav tm="100000">
                                          <p:val>
                                            <p:strVal val="#ppt_y"/>
                                          </p:val>
                                        </p:tav>
                                      </p:tavLst>
                                    </p:anim>
                                  </p:childTnLst>
                                </p:cTn>
                              </p:par>
                            </p:childTnLst>
                          </p:cTn>
                        </p:par>
                        <p:par>
                          <p:cTn id="130" fill="hold">
                            <p:stCondLst>
                              <p:cond delay="1000"/>
                            </p:stCondLst>
                            <p:childTnLst>
                              <p:par>
                                <p:cTn id="131" presetID="22" presetClass="entr" presetSubtype="4" fill="hold" grpId="0" nodeType="afterEffect">
                                  <p:stCondLst>
                                    <p:cond delay="0"/>
                                  </p:stCondLst>
                                  <p:childTnLst>
                                    <p:set>
                                      <p:cBhvr>
                                        <p:cTn id="132" dur="1" fill="hold">
                                          <p:stCondLst>
                                            <p:cond delay="0"/>
                                          </p:stCondLst>
                                        </p:cTn>
                                        <p:tgtEl>
                                          <p:spTgt spid="931932"/>
                                        </p:tgtEl>
                                        <p:attrNameLst>
                                          <p:attrName>style.visibility</p:attrName>
                                        </p:attrNameLst>
                                      </p:cBhvr>
                                      <p:to>
                                        <p:strVal val="visible"/>
                                      </p:to>
                                    </p:set>
                                    <p:animEffect transition="in" filter="wipe(down)">
                                      <p:cBhvr>
                                        <p:cTn id="133" dur="500"/>
                                        <p:tgtEl>
                                          <p:spTgt spid="931932"/>
                                        </p:tgtEl>
                                      </p:cBhvr>
                                    </p:animEffect>
                                  </p:childTnLst>
                                </p:cTn>
                              </p:par>
                            </p:childTnLst>
                          </p:cTn>
                        </p:par>
                        <p:par>
                          <p:cTn id="134" fill="hold">
                            <p:stCondLst>
                              <p:cond delay="1500"/>
                            </p:stCondLst>
                            <p:childTnLst>
                              <p:par>
                                <p:cTn id="135" presetID="22" presetClass="entr" presetSubtype="2" fill="hold" grpId="0" nodeType="afterEffect">
                                  <p:stCondLst>
                                    <p:cond delay="0"/>
                                  </p:stCondLst>
                                  <p:childTnLst>
                                    <p:set>
                                      <p:cBhvr>
                                        <p:cTn id="136" dur="1" fill="hold">
                                          <p:stCondLst>
                                            <p:cond delay="0"/>
                                          </p:stCondLst>
                                        </p:cTn>
                                        <p:tgtEl>
                                          <p:spTgt spid="931930"/>
                                        </p:tgtEl>
                                        <p:attrNameLst>
                                          <p:attrName>style.visibility</p:attrName>
                                        </p:attrNameLst>
                                      </p:cBhvr>
                                      <p:to>
                                        <p:strVal val="visible"/>
                                      </p:to>
                                    </p:set>
                                    <p:animEffect transition="in" filter="wipe(right)">
                                      <p:cBhvr>
                                        <p:cTn id="137" dur="500"/>
                                        <p:tgtEl>
                                          <p:spTgt spid="931930"/>
                                        </p:tgtEl>
                                      </p:cBhvr>
                                    </p:animEffect>
                                  </p:childTnLst>
                                </p:cTn>
                              </p:par>
                            </p:childTnLst>
                          </p:cTn>
                        </p:par>
                        <p:par>
                          <p:cTn id="138" fill="hold">
                            <p:stCondLst>
                              <p:cond delay="2000"/>
                            </p:stCondLst>
                            <p:childTnLst>
                              <p:par>
                                <p:cTn id="139" presetID="15" presetClass="entr" presetSubtype="0" fill="hold" nodeType="afterEffect">
                                  <p:stCondLst>
                                    <p:cond delay="0"/>
                                  </p:stCondLst>
                                  <p:childTnLst>
                                    <p:set>
                                      <p:cBhvr>
                                        <p:cTn id="140" dur="1" fill="hold">
                                          <p:stCondLst>
                                            <p:cond delay="0"/>
                                          </p:stCondLst>
                                        </p:cTn>
                                        <p:tgtEl>
                                          <p:spTgt spid="931921"/>
                                        </p:tgtEl>
                                        <p:attrNameLst>
                                          <p:attrName>style.visibility</p:attrName>
                                        </p:attrNameLst>
                                      </p:cBhvr>
                                      <p:to>
                                        <p:strVal val="visible"/>
                                      </p:to>
                                    </p:set>
                                    <p:anim calcmode="lin" valueType="num">
                                      <p:cBhvr>
                                        <p:cTn id="141" dur="1000" fill="hold"/>
                                        <p:tgtEl>
                                          <p:spTgt spid="931921"/>
                                        </p:tgtEl>
                                        <p:attrNameLst>
                                          <p:attrName>ppt_w</p:attrName>
                                        </p:attrNameLst>
                                      </p:cBhvr>
                                      <p:tavLst>
                                        <p:tav tm="0">
                                          <p:val>
                                            <p:fltVal val="0"/>
                                          </p:val>
                                        </p:tav>
                                        <p:tav tm="100000">
                                          <p:val>
                                            <p:strVal val="#ppt_w"/>
                                          </p:val>
                                        </p:tav>
                                      </p:tavLst>
                                    </p:anim>
                                    <p:anim calcmode="lin" valueType="num">
                                      <p:cBhvr>
                                        <p:cTn id="142" dur="1000" fill="hold"/>
                                        <p:tgtEl>
                                          <p:spTgt spid="931921"/>
                                        </p:tgtEl>
                                        <p:attrNameLst>
                                          <p:attrName>ppt_h</p:attrName>
                                        </p:attrNameLst>
                                      </p:cBhvr>
                                      <p:tavLst>
                                        <p:tav tm="0">
                                          <p:val>
                                            <p:fltVal val="0"/>
                                          </p:val>
                                        </p:tav>
                                        <p:tav tm="100000">
                                          <p:val>
                                            <p:strVal val="#ppt_h"/>
                                          </p:val>
                                        </p:tav>
                                      </p:tavLst>
                                    </p:anim>
                                    <p:anim calcmode="lin" valueType="num">
                                      <p:cBhvr>
                                        <p:cTn id="143" dur="1000" fill="hold"/>
                                        <p:tgtEl>
                                          <p:spTgt spid="931921"/>
                                        </p:tgtEl>
                                        <p:attrNameLst>
                                          <p:attrName>ppt_x</p:attrName>
                                        </p:attrNameLst>
                                      </p:cBhvr>
                                      <p:tavLst>
                                        <p:tav tm="0" fmla="#ppt_x+(cos(-2*pi*(1-$))*-#ppt_x-sin(-2*pi*(1-$))*(1-#ppt_y))*(1-$)">
                                          <p:val>
                                            <p:fltVal val="0"/>
                                          </p:val>
                                        </p:tav>
                                        <p:tav tm="100000">
                                          <p:val>
                                            <p:fltVal val="1"/>
                                          </p:val>
                                        </p:tav>
                                      </p:tavLst>
                                    </p:anim>
                                    <p:anim calcmode="lin" valueType="num">
                                      <p:cBhvr>
                                        <p:cTn id="144" dur="1000" fill="hold"/>
                                        <p:tgtEl>
                                          <p:spTgt spid="931921"/>
                                        </p:tgtEl>
                                        <p:attrNameLst>
                                          <p:attrName>ppt_y</p:attrName>
                                        </p:attrNameLst>
                                      </p:cBhvr>
                                      <p:tavLst>
                                        <p:tav tm="0" fmla="#ppt_y+(sin(-2*pi*(1-$))*-#ppt_x+cos(-2*pi*(1-$))*(1-#ppt_y))*(1-$)">
                                          <p:val>
                                            <p:fltVal val="0"/>
                                          </p:val>
                                        </p:tav>
                                        <p:tav tm="100000">
                                          <p:val>
                                            <p:fltVal val="1"/>
                                          </p:val>
                                        </p:tav>
                                      </p:tavLst>
                                    </p:anim>
                                  </p:childTnLst>
                                </p:cTn>
                              </p:par>
                            </p:childTnLst>
                          </p:cTn>
                        </p:par>
                        <p:par>
                          <p:cTn id="145" fill="hold">
                            <p:stCondLst>
                              <p:cond delay="3000"/>
                            </p:stCondLst>
                            <p:childTnLst>
                              <p:par>
                                <p:cTn id="146" presetID="15" presetClass="entr" presetSubtype="0" fill="hold" nodeType="afterEffect">
                                  <p:stCondLst>
                                    <p:cond delay="0"/>
                                  </p:stCondLst>
                                  <p:childTnLst>
                                    <p:set>
                                      <p:cBhvr>
                                        <p:cTn id="147" dur="1" fill="hold">
                                          <p:stCondLst>
                                            <p:cond delay="0"/>
                                          </p:stCondLst>
                                        </p:cTn>
                                        <p:tgtEl>
                                          <p:spTgt spid="931941"/>
                                        </p:tgtEl>
                                        <p:attrNameLst>
                                          <p:attrName>style.visibility</p:attrName>
                                        </p:attrNameLst>
                                      </p:cBhvr>
                                      <p:to>
                                        <p:strVal val="visible"/>
                                      </p:to>
                                    </p:set>
                                    <p:anim calcmode="lin" valueType="num">
                                      <p:cBhvr>
                                        <p:cTn id="148" dur="1000" fill="hold"/>
                                        <p:tgtEl>
                                          <p:spTgt spid="931941"/>
                                        </p:tgtEl>
                                        <p:attrNameLst>
                                          <p:attrName>ppt_w</p:attrName>
                                        </p:attrNameLst>
                                      </p:cBhvr>
                                      <p:tavLst>
                                        <p:tav tm="0">
                                          <p:val>
                                            <p:fltVal val="0"/>
                                          </p:val>
                                        </p:tav>
                                        <p:tav tm="100000">
                                          <p:val>
                                            <p:strVal val="#ppt_w"/>
                                          </p:val>
                                        </p:tav>
                                      </p:tavLst>
                                    </p:anim>
                                    <p:anim calcmode="lin" valueType="num">
                                      <p:cBhvr>
                                        <p:cTn id="149" dur="1000" fill="hold"/>
                                        <p:tgtEl>
                                          <p:spTgt spid="931941"/>
                                        </p:tgtEl>
                                        <p:attrNameLst>
                                          <p:attrName>ppt_h</p:attrName>
                                        </p:attrNameLst>
                                      </p:cBhvr>
                                      <p:tavLst>
                                        <p:tav tm="0">
                                          <p:val>
                                            <p:fltVal val="0"/>
                                          </p:val>
                                        </p:tav>
                                        <p:tav tm="100000">
                                          <p:val>
                                            <p:strVal val="#ppt_h"/>
                                          </p:val>
                                        </p:tav>
                                      </p:tavLst>
                                    </p:anim>
                                    <p:anim calcmode="lin" valueType="num">
                                      <p:cBhvr>
                                        <p:cTn id="150" dur="1000" fill="hold"/>
                                        <p:tgtEl>
                                          <p:spTgt spid="931941"/>
                                        </p:tgtEl>
                                        <p:attrNameLst>
                                          <p:attrName>ppt_x</p:attrName>
                                        </p:attrNameLst>
                                      </p:cBhvr>
                                      <p:tavLst>
                                        <p:tav tm="0" fmla="#ppt_x+(cos(-2*pi*(1-$))*-#ppt_x-sin(-2*pi*(1-$))*(1-#ppt_y))*(1-$)">
                                          <p:val>
                                            <p:fltVal val="0"/>
                                          </p:val>
                                        </p:tav>
                                        <p:tav tm="100000">
                                          <p:val>
                                            <p:fltVal val="1"/>
                                          </p:val>
                                        </p:tav>
                                      </p:tavLst>
                                    </p:anim>
                                    <p:anim calcmode="lin" valueType="num">
                                      <p:cBhvr>
                                        <p:cTn id="151" dur="1000" fill="hold"/>
                                        <p:tgtEl>
                                          <p:spTgt spid="931941"/>
                                        </p:tgtEl>
                                        <p:attrNameLst>
                                          <p:attrName>ppt_y</p:attrName>
                                        </p:attrNameLst>
                                      </p:cBhvr>
                                      <p:tavLst>
                                        <p:tav tm="0" fmla="#ppt_y+(sin(-2*pi*(1-$))*-#ppt_x+cos(-2*pi*(1-$))*(1-#ppt_y))*(1-$)">
                                          <p:val>
                                            <p:fltVal val="0"/>
                                          </p:val>
                                        </p:tav>
                                        <p:tav tm="100000">
                                          <p:val>
                                            <p:fltVal val="1"/>
                                          </p:val>
                                        </p:tav>
                                      </p:tavLst>
                                    </p:anim>
                                  </p:childTnLst>
                                </p:cTn>
                              </p:par>
                            </p:childTnLst>
                          </p:cTn>
                        </p:par>
                        <p:par>
                          <p:cTn id="152" fill="hold">
                            <p:stCondLst>
                              <p:cond delay="4000"/>
                            </p:stCondLst>
                            <p:childTnLst>
                              <p:par>
                                <p:cTn id="153" presetID="22" presetClass="entr" presetSubtype="4" fill="hold" grpId="0" nodeType="afterEffect">
                                  <p:stCondLst>
                                    <p:cond delay="0"/>
                                  </p:stCondLst>
                                  <p:childTnLst>
                                    <p:set>
                                      <p:cBhvr>
                                        <p:cTn id="154" dur="1" fill="hold">
                                          <p:stCondLst>
                                            <p:cond delay="0"/>
                                          </p:stCondLst>
                                        </p:cTn>
                                        <p:tgtEl>
                                          <p:spTgt spid="931938"/>
                                        </p:tgtEl>
                                        <p:attrNameLst>
                                          <p:attrName>style.visibility</p:attrName>
                                        </p:attrNameLst>
                                      </p:cBhvr>
                                      <p:to>
                                        <p:strVal val="visible"/>
                                      </p:to>
                                    </p:set>
                                    <p:animEffect transition="in" filter="wipe(down)">
                                      <p:cBhvr>
                                        <p:cTn id="155" dur="500"/>
                                        <p:tgtEl>
                                          <p:spTgt spid="931938"/>
                                        </p:tgtEl>
                                      </p:cBhvr>
                                    </p:animEffect>
                                  </p:childTnLst>
                                </p:cTn>
                              </p:par>
                            </p:childTnLst>
                          </p:cTn>
                        </p:par>
                        <p:par>
                          <p:cTn id="156" fill="hold">
                            <p:stCondLst>
                              <p:cond delay="4500"/>
                            </p:stCondLst>
                            <p:childTnLst>
                              <p:par>
                                <p:cTn id="157" presetID="15" presetClass="entr" presetSubtype="0" fill="hold" nodeType="afterEffect">
                                  <p:stCondLst>
                                    <p:cond delay="0"/>
                                  </p:stCondLst>
                                  <p:childTnLst>
                                    <p:set>
                                      <p:cBhvr>
                                        <p:cTn id="158" dur="1" fill="hold">
                                          <p:stCondLst>
                                            <p:cond delay="0"/>
                                          </p:stCondLst>
                                        </p:cTn>
                                        <p:tgtEl>
                                          <p:spTgt spid="931923"/>
                                        </p:tgtEl>
                                        <p:attrNameLst>
                                          <p:attrName>style.visibility</p:attrName>
                                        </p:attrNameLst>
                                      </p:cBhvr>
                                      <p:to>
                                        <p:strVal val="visible"/>
                                      </p:to>
                                    </p:set>
                                    <p:anim calcmode="lin" valueType="num">
                                      <p:cBhvr>
                                        <p:cTn id="159" dur="1000" fill="hold"/>
                                        <p:tgtEl>
                                          <p:spTgt spid="931923"/>
                                        </p:tgtEl>
                                        <p:attrNameLst>
                                          <p:attrName>ppt_w</p:attrName>
                                        </p:attrNameLst>
                                      </p:cBhvr>
                                      <p:tavLst>
                                        <p:tav tm="0">
                                          <p:val>
                                            <p:fltVal val="0"/>
                                          </p:val>
                                        </p:tav>
                                        <p:tav tm="100000">
                                          <p:val>
                                            <p:strVal val="#ppt_w"/>
                                          </p:val>
                                        </p:tav>
                                      </p:tavLst>
                                    </p:anim>
                                    <p:anim calcmode="lin" valueType="num">
                                      <p:cBhvr>
                                        <p:cTn id="160" dur="1000" fill="hold"/>
                                        <p:tgtEl>
                                          <p:spTgt spid="931923"/>
                                        </p:tgtEl>
                                        <p:attrNameLst>
                                          <p:attrName>ppt_h</p:attrName>
                                        </p:attrNameLst>
                                      </p:cBhvr>
                                      <p:tavLst>
                                        <p:tav tm="0">
                                          <p:val>
                                            <p:fltVal val="0"/>
                                          </p:val>
                                        </p:tav>
                                        <p:tav tm="100000">
                                          <p:val>
                                            <p:strVal val="#ppt_h"/>
                                          </p:val>
                                        </p:tav>
                                      </p:tavLst>
                                    </p:anim>
                                    <p:anim calcmode="lin" valueType="num">
                                      <p:cBhvr>
                                        <p:cTn id="161" dur="1000" fill="hold"/>
                                        <p:tgtEl>
                                          <p:spTgt spid="931923"/>
                                        </p:tgtEl>
                                        <p:attrNameLst>
                                          <p:attrName>ppt_x</p:attrName>
                                        </p:attrNameLst>
                                      </p:cBhvr>
                                      <p:tavLst>
                                        <p:tav tm="0" fmla="#ppt_x+(cos(-2*pi*(1-$))*-#ppt_x-sin(-2*pi*(1-$))*(1-#ppt_y))*(1-$)">
                                          <p:val>
                                            <p:fltVal val="0"/>
                                          </p:val>
                                        </p:tav>
                                        <p:tav tm="100000">
                                          <p:val>
                                            <p:fltVal val="1"/>
                                          </p:val>
                                        </p:tav>
                                      </p:tavLst>
                                    </p:anim>
                                    <p:anim calcmode="lin" valueType="num">
                                      <p:cBhvr>
                                        <p:cTn id="162" dur="1000" fill="hold"/>
                                        <p:tgtEl>
                                          <p:spTgt spid="93192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3" fill="hold">
                      <p:stCondLst>
                        <p:cond delay="indefinite"/>
                      </p:stCondLst>
                      <p:childTnLst>
                        <p:par>
                          <p:cTn id="164" fill="hold">
                            <p:stCondLst>
                              <p:cond delay="0"/>
                            </p:stCondLst>
                            <p:childTnLst>
                              <p:par>
                                <p:cTn id="165" presetID="47" presetClass="entr" presetSubtype="0" fill="hold" nodeType="clickEffect">
                                  <p:stCondLst>
                                    <p:cond delay="0"/>
                                  </p:stCondLst>
                                  <p:childTnLst>
                                    <p:set>
                                      <p:cBhvr>
                                        <p:cTn id="166" dur="1" fill="hold">
                                          <p:stCondLst>
                                            <p:cond delay="0"/>
                                          </p:stCondLst>
                                        </p:cTn>
                                        <p:tgtEl>
                                          <p:spTgt spid="931935"/>
                                        </p:tgtEl>
                                        <p:attrNameLst>
                                          <p:attrName>style.visibility</p:attrName>
                                        </p:attrNameLst>
                                      </p:cBhvr>
                                      <p:to>
                                        <p:strVal val="visible"/>
                                      </p:to>
                                    </p:set>
                                    <p:animEffect transition="in" filter="fade">
                                      <p:cBhvr>
                                        <p:cTn id="167" dur="1000"/>
                                        <p:tgtEl>
                                          <p:spTgt spid="931935"/>
                                        </p:tgtEl>
                                      </p:cBhvr>
                                    </p:animEffect>
                                    <p:anim calcmode="lin" valueType="num">
                                      <p:cBhvr>
                                        <p:cTn id="168" dur="1000" fill="hold"/>
                                        <p:tgtEl>
                                          <p:spTgt spid="931935"/>
                                        </p:tgtEl>
                                        <p:attrNameLst>
                                          <p:attrName>ppt_x</p:attrName>
                                        </p:attrNameLst>
                                      </p:cBhvr>
                                      <p:tavLst>
                                        <p:tav tm="0">
                                          <p:val>
                                            <p:strVal val="#ppt_x"/>
                                          </p:val>
                                        </p:tav>
                                        <p:tav tm="100000">
                                          <p:val>
                                            <p:strVal val="#ppt_x"/>
                                          </p:val>
                                        </p:tav>
                                      </p:tavLst>
                                    </p:anim>
                                    <p:anim calcmode="lin" valueType="num">
                                      <p:cBhvr>
                                        <p:cTn id="169" dur="1000" fill="hold"/>
                                        <p:tgtEl>
                                          <p:spTgt spid="931935"/>
                                        </p:tgtEl>
                                        <p:attrNameLst>
                                          <p:attrName>ppt_y</p:attrName>
                                        </p:attrNameLst>
                                      </p:cBhvr>
                                      <p:tavLst>
                                        <p:tav tm="0">
                                          <p:val>
                                            <p:strVal val="#ppt_y-.1"/>
                                          </p:val>
                                        </p:tav>
                                        <p:tav tm="100000">
                                          <p:val>
                                            <p:strVal val="#ppt_y"/>
                                          </p:val>
                                        </p:tav>
                                      </p:tavLst>
                                    </p:anim>
                                  </p:childTnLst>
                                </p:cTn>
                              </p:par>
                            </p:childTnLst>
                          </p:cTn>
                        </p:par>
                        <p:par>
                          <p:cTn id="170" fill="hold">
                            <p:stCondLst>
                              <p:cond delay="1000"/>
                            </p:stCondLst>
                            <p:childTnLst>
                              <p:par>
                                <p:cTn id="171" presetID="22" presetClass="entr" presetSubtype="4" fill="hold" nodeType="afterEffect">
                                  <p:stCondLst>
                                    <p:cond delay="0"/>
                                  </p:stCondLst>
                                  <p:childTnLst>
                                    <p:set>
                                      <p:cBhvr>
                                        <p:cTn id="172" dur="1" fill="hold">
                                          <p:stCondLst>
                                            <p:cond delay="0"/>
                                          </p:stCondLst>
                                        </p:cTn>
                                        <p:tgtEl>
                                          <p:spTgt spid="931933"/>
                                        </p:tgtEl>
                                        <p:attrNameLst>
                                          <p:attrName>style.visibility</p:attrName>
                                        </p:attrNameLst>
                                      </p:cBhvr>
                                      <p:to>
                                        <p:strVal val="visible"/>
                                      </p:to>
                                    </p:set>
                                    <p:animEffect transition="in" filter="wipe(down)">
                                      <p:cBhvr>
                                        <p:cTn id="173" dur="500"/>
                                        <p:tgtEl>
                                          <p:spTgt spid="931933"/>
                                        </p:tgtEl>
                                      </p:cBhvr>
                                    </p:animEffect>
                                  </p:childTnLst>
                                </p:cTn>
                              </p:par>
                            </p:childTnLst>
                          </p:cTn>
                        </p:par>
                        <p:par>
                          <p:cTn id="174" fill="hold">
                            <p:stCondLst>
                              <p:cond delay="1500"/>
                            </p:stCondLst>
                            <p:childTnLst>
                              <p:par>
                                <p:cTn id="175" presetID="22" presetClass="entr" presetSubtype="2" fill="hold" grpId="0" nodeType="afterEffect">
                                  <p:stCondLst>
                                    <p:cond delay="0"/>
                                  </p:stCondLst>
                                  <p:childTnLst>
                                    <p:set>
                                      <p:cBhvr>
                                        <p:cTn id="176" dur="1" fill="hold">
                                          <p:stCondLst>
                                            <p:cond delay="0"/>
                                          </p:stCondLst>
                                        </p:cTn>
                                        <p:tgtEl>
                                          <p:spTgt spid="931920"/>
                                        </p:tgtEl>
                                        <p:attrNameLst>
                                          <p:attrName>style.visibility</p:attrName>
                                        </p:attrNameLst>
                                      </p:cBhvr>
                                      <p:to>
                                        <p:strVal val="visible"/>
                                      </p:to>
                                    </p:set>
                                    <p:animEffect transition="in" filter="wipe(right)">
                                      <p:cBhvr>
                                        <p:cTn id="177" dur="500"/>
                                        <p:tgtEl>
                                          <p:spTgt spid="931920"/>
                                        </p:tgtEl>
                                      </p:cBhvr>
                                    </p:animEffect>
                                  </p:childTnLst>
                                </p:cTn>
                              </p:par>
                            </p:childTnLst>
                          </p:cTn>
                        </p:par>
                        <p:par>
                          <p:cTn id="178" fill="hold">
                            <p:stCondLst>
                              <p:cond delay="2000"/>
                            </p:stCondLst>
                            <p:childTnLst>
                              <p:par>
                                <p:cTn id="179" presetID="47" presetClass="entr" presetSubtype="0" fill="hold" nodeType="afterEffect">
                                  <p:stCondLst>
                                    <p:cond delay="0"/>
                                  </p:stCondLst>
                                  <p:childTnLst>
                                    <p:set>
                                      <p:cBhvr>
                                        <p:cTn id="180" dur="1" fill="hold">
                                          <p:stCondLst>
                                            <p:cond delay="0"/>
                                          </p:stCondLst>
                                        </p:cTn>
                                        <p:tgtEl>
                                          <p:spTgt spid="931922"/>
                                        </p:tgtEl>
                                        <p:attrNameLst>
                                          <p:attrName>style.visibility</p:attrName>
                                        </p:attrNameLst>
                                      </p:cBhvr>
                                      <p:to>
                                        <p:strVal val="visible"/>
                                      </p:to>
                                    </p:set>
                                    <p:animEffect transition="in" filter="fade">
                                      <p:cBhvr>
                                        <p:cTn id="181" dur="1000"/>
                                        <p:tgtEl>
                                          <p:spTgt spid="931922"/>
                                        </p:tgtEl>
                                      </p:cBhvr>
                                    </p:animEffect>
                                    <p:anim calcmode="lin" valueType="num">
                                      <p:cBhvr>
                                        <p:cTn id="182" dur="1000" fill="hold"/>
                                        <p:tgtEl>
                                          <p:spTgt spid="931922"/>
                                        </p:tgtEl>
                                        <p:attrNameLst>
                                          <p:attrName>ppt_x</p:attrName>
                                        </p:attrNameLst>
                                      </p:cBhvr>
                                      <p:tavLst>
                                        <p:tav tm="0">
                                          <p:val>
                                            <p:strVal val="#ppt_x"/>
                                          </p:val>
                                        </p:tav>
                                        <p:tav tm="100000">
                                          <p:val>
                                            <p:strVal val="#ppt_x"/>
                                          </p:val>
                                        </p:tav>
                                      </p:tavLst>
                                    </p:anim>
                                    <p:anim calcmode="lin" valueType="num">
                                      <p:cBhvr>
                                        <p:cTn id="183" dur="1000" fill="hold"/>
                                        <p:tgtEl>
                                          <p:spTgt spid="931922"/>
                                        </p:tgtEl>
                                        <p:attrNameLst>
                                          <p:attrName>ppt_y</p:attrName>
                                        </p:attrNameLst>
                                      </p:cBhvr>
                                      <p:tavLst>
                                        <p:tav tm="0">
                                          <p:val>
                                            <p:strVal val="#ppt_y-.1"/>
                                          </p:val>
                                        </p:tav>
                                        <p:tav tm="100000">
                                          <p:val>
                                            <p:strVal val="#ppt_y"/>
                                          </p:val>
                                        </p:tav>
                                      </p:tavLst>
                                    </p:anim>
                                  </p:childTnLst>
                                </p:cTn>
                              </p:par>
                            </p:childTnLst>
                          </p:cTn>
                        </p:par>
                        <p:par>
                          <p:cTn id="184" fill="hold">
                            <p:stCondLst>
                              <p:cond delay="3000"/>
                            </p:stCondLst>
                            <p:childTnLst>
                              <p:par>
                                <p:cTn id="185" presetID="15" presetClass="entr" presetSubtype="0" fill="hold" nodeType="afterEffect">
                                  <p:stCondLst>
                                    <p:cond delay="0"/>
                                  </p:stCondLst>
                                  <p:childTnLst>
                                    <p:set>
                                      <p:cBhvr>
                                        <p:cTn id="186" dur="1" fill="hold">
                                          <p:stCondLst>
                                            <p:cond delay="0"/>
                                          </p:stCondLst>
                                        </p:cTn>
                                        <p:tgtEl>
                                          <p:spTgt spid="931924"/>
                                        </p:tgtEl>
                                        <p:attrNameLst>
                                          <p:attrName>style.visibility</p:attrName>
                                        </p:attrNameLst>
                                      </p:cBhvr>
                                      <p:to>
                                        <p:strVal val="visible"/>
                                      </p:to>
                                    </p:set>
                                    <p:anim calcmode="lin" valueType="num">
                                      <p:cBhvr>
                                        <p:cTn id="187" dur="1000" fill="hold"/>
                                        <p:tgtEl>
                                          <p:spTgt spid="931924"/>
                                        </p:tgtEl>
                                        <p:attrNameLst>
                                          <p:attrName>ppt_w</p:attrName>
                                        </p:attrNameLst>
                                      </p:cBhvr>
                                      <p:tavLst>
                                        <p:tav tm="0">
                                          <p:val>
                                            <p:fltVal val="0"/>
                                          </p:val>
                                        </p:tav>
                                        <p:tav tm="100000">
                                          <p:val>
                                            <p:strVal val="#ppt_w"/>
                                          </p:val>
                                        </p:tav>
                                      </p:tavLst>
                                    </p:anim>
                                    <p:anim calcmode="lin" valueType="num">
                                      <p:cBhvr>
                                        <p:cTn id="188" dur="1000" fill="hold"/>
                                        <p:tgtEl>
                                          <p:spTgt spid="931924"/>
                                        </p:tgtEl>
                                        <p:attrNameLst>
                                          <p:attrName>ppt_h</p:attrName>
                                        </p:attrNameLst>
                                      </p:cBhvr>
                                      <p:tavLst>
                                        <p:tav tm="0">
                                          <p:val>
                                            <p:fltVal val="0"/>
                                          </p:val>
                                        </p:tav>
                                        <p:tav tm="100000">
                                          <p:val>
                                            <p:strVal val="#ppt_h"/>
                                          </p:val>
                                        </p:tav>
                                      </p:tavLst>
                                    </p:anim>
                                    <p:anim calcmode="lin" valueType="num">
                                      <p:cBhvr>
                                        <p:cTn id="189" dur="1000" fill="hold"/>
                                        <p:tgtEl>
                                          <p:spTgt spid="931924"/>
                                        </p:tgtEl>
                                        <p:attrNameLst>
                                          <p:attrName>ppt_x</p:attrName>
                                        </p:attrNameLst>
                                      </p:cBhvr>
                                      <p:tavLst>
                                        <p:tav tm="0" fmla="#ppt_x+(cos(-2*pi*(1-$))*-#ppt_x-sin(-2*pi*(1-$))*(1-#ppt_y))*(1-$)">
                                          <p:val>
                                            <p:fltVal val="0"/>
                                          </p:val>
                                        </p:tav>
                                        <p:tav tm="100000">
                                          <p:val>
                                            <p:fltVal val="1"/>
                                          </p:val>
                                        </p:tav>
                                      </p:tavLst>
                                    </p:anim>
                                    <p:anim calcmode="lin" valueType="num">
                                      <p:cBhvr>
                                        <p:cTn id="190" dur="1000" fill="hold"/>
                                        <p:tgtEl>
                                          <p:spTgt spid="93192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3" grpId="0"/>
      <p:bldP spid="931895" grpId="0" autoUpdateAnimBg="0" build="p"/>
      <p:bldP spid="931896" grpId="0" animBg="1" build="allAtOnce"/>
      <p:bldP spid="931897" grpId="0"/>
      <p:bldP spid="931898" grpId="0"/>
      <p:bldP spid="931902" grpId="0" bldLvl="0" animBg="1"/>
      <p:bldP spid="931913" grpId="0" bldLvl="0" animBg="1"/>
      <p:bldP spid="931914" grpId="0" bldLvl="0" animBg="1"/>
      <p:bldP spid="931915" grpId="0" bldLvl="0" animBg="1"/>
      <p:bldP spid="931920" grpId="0" bldLvl="0" animBg="1"/>
      <p:bldP spid="931930" grpId="0" bldLvl="0" animBg="1"/>
      <p:bldP spid="931931" grpId="0" bldLvl="0" animBg="1"/>
      <p:bldP spid="931932" grpId="0" bldLvl="0" animBg="1"/>
      <p:bldP spid="93193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4400" y="1143000"/>
            <a:ext cx="7543800" cy="3970318"/>
          </a:xfrm>
          <a:prstGeom prst="rect">
            <a:avLst/>
          </a:prstGeom>
        </p:spPr>
        <p:txBody>
          <a:bodyPr wrap="square">
            <a:spAutoFit/>
          </a:bodyPr>
          <a:lstStyle/>
          <a:p>
            <a:pPr marL="342900" indent="-342900" eaLnBrk="1" hangingPunct="1">
              <a:lnSpc>
                <a:spcPct val="150000"/>
              </a:lnSpc>
              <a:buFont typeface="Wingdings" panose="05000000000000000000" pitchFamily="2" charset="2"/>
              <a:buChar char="Ø"/>
              <a:defRPr/>
            </a:pPr>
            <a:r>
              <a:rPr lang="zh-CN" altLang="en-US" sz="2400" b="1" dirty="0">
                <a:solidFill>
                  <a:srgbClr val="FF0000"/>
                </a:solidFill>
              </a:rPr>
              <a:t>土的压缩性</a:t>
            </a:r>
            <a:r>
              <a:rPr lang="zh-CN" altLang="en-US" sz="2400" b="1" dirty="0"/>
              <a:t>是指土体在压力作用下体积缩小的特性。</a:t>
            </a:r>
            <a:endParaRPr lang="zh-CN" altLang="en-US" sz="2400" b="1" dirty="0"/>
          </a:p>
          <a:p>
            <a:pPr marL="342900" indent="-342900" eaLnBrk="1" hangingPunct="1">
              <a:lnSpc>
                <a:spcPct val="150000"/>
              </a:lnSpc>
              <a:buFont typeface="Wingdings" panose="05000000000000000000" pitchFamily="2" charset="2"/>
              <a:buChar char="Ø"/>
              <a:defRPr/>
            </a:pPr>
            <a:r>
              <a:rPr lang="zh-CN" altLang="en-US" sz="2400" b="1" dirty="0"/>
              <a:t> 一般意义上土的压缩是指</a:t>
            </a:r>
            <a:r>
              <a:rPr lang="zh-CN" altLang="en-US" sz="2400" b="1" dirty="0">
                <a:solidFill>
                  <a:srgbClr val="FF0000"/>
                </a:solidFill>
              </a:rPr>
              <a:t>土中孔隙体积的缩小</a:t>
            </a:r>
            <a:r>
              <a:rPr lang="zh-CN" altLang="en-US" sz="2400" b="1" dirty="0"/>
              <a:t>。</a:t>
            </a:r>
            <a:endParaRPr lang="zh-CN" altLang="en-US" sz="2400" b="1" dirty="0"/>
          </a:p>
          <a:p>
            <a:pPr marL="342900" indent="-342900" eaLnBrk="1" hangingPunct="1">
              <a:lnSpc>
                <a:spcPct val="150000"/>
              </a:lnSpc>
              <a:buFont typeface="Wingdings" panose="05000000000000000000" pitchFamily="2" charset="2"/>
              <a:buChar char="Ø"/>
              <a:defRPr/>
            </a:pPr>
            <a:r>
              <a:rPr lang="zh-CN" altLang="en-US" sz="2400" b="1" dirty="0"/>
              <a:t> 在附加应力作用下，随着土孔隙中水的排出，土体体积缩小的全过程称为</a:t>
            </a:r>
            <a:r>
              <a:rPr lang="zh-CN" altLang="en-US" sz="2400" b="1" dirty="0">
                <a:solidFill>
                  <a:srgbClr val="FF0000"/>
                </a:solidFill>
              </a:rPr>
              <a:t>土的固结</a:t>
            </a:r>
            <a:r>
              <a:rPr lang="zh-CN" altLang="en-US" sz="2400" b="1" dirty="0"/>
              <a:t>。</a:t>
            </a:r>
            <a:endParaRPr lang="zh-CN" altLang="en-US" sz="2400" b="1" dirty="0"/>
          </a:p>
          <a:p>
            <a:pPr marL="342900" indent="-342900" eaLnBrk="1" hangingPunct="1">
              <a:lnSpc>
                <a:spcPct val="150000"/>
              </a:lnSpc>
              <a:buFont typeface="Wingdings" panose="05000000000000000000" pitchFamily="2" charset="2"/>
              <a:buChar char="Ø"/>
              <a:defRPr/>
            </a:pPr>
            <a:r>
              <a:rPr lang="zh-CN" altLang="en-US" sz="2400" b="1" dirty="0" smtClean="0"/>
              <a:t>重点讨论一维（竖向）压缩固结及其指标。 </a:t>
            </a:r>
            <a:endParaRPr lang="en-US" altLang="zh-CN" sz="2400" b="1" dirty="0" smtClean="0"/>
          </a:p>
          <a:p>
            <a:pPr marL="342900" indent="-342900" eaLnBrk="1" hangingPunct="1">
              <a:lnSpc>
                <a:spcPct val="150000"/>
              </a:lnSpc>
              <a:buFont typeface="Wingdings" panose="05000000000000000000" pitchFamily="2" charset="2"/>
              <a:buChar char="Ø"/>
              <a:defRPr/>
            </a:pPr>
            <a:r>
              <a:rPr lang="zh-CN" altLang="en-US" sz="2400" b="1" dirty="0" smtClean="0"/>
              <a:t>实践</a:t>
            </a:r>
            <a:r>
              <a:rPr lang="zh-CN" altLang="en-US" sz="2400" b="1" dirty="0"/>
              <a:t>中，一般不考虑</a:t>
            </a:r>
            <a:r>
              <a:rPr lang="zh-CN" altLang="en-US" sz="2400" b="1" dirty="0" smtClean="0"/>
              <a:t>无黏性</a:t>
            </a:r>
            <a:r>
              <a:rPr lang="zh-CN" altLang="en-US" sz="2400" b="1" dirty="0"/>
              <a:t>土的固结问题；</a:t>
            </a:r>
            <a:r>
              <a:rPr lang="zh-CN" altLang="en-US" sz="2400" b="1" dirty="0" smtClean="0"/>
              <a:t>而黏性</a:t>
            </a:r>
            <a:r>
              <a:rPr lang="zh-CN" altLang="en-US" sz="2400" b="1" dirty="0"/>
              <a:t>土的固结实质上是研究土中</a:t>
            </a:r>
            <a:r>
              <a:rPr lang="zh-CN" altLang="en-US" sz="2400" b="1" dirty="0">
                <a:solidFill>
                  <a:srgbClr val="FF0000"/>
                </a:solidFill>
              </a:rPr>
              <a:t>有效应力</a:t>
            </a:r>
            <a:r>
              <a:rPr lang="zh-CN" altLang="en-US" sz="2400" b="1" dirty="0"/>
              <a:t>增长的过程。</a:t>
            </a:r>
            <a:endParaRPr lang="zh-CN" altLang="en-US" sz="2400" b="1" dirty="0"/>
          </a:p>
        </p:txBody>
      </p:sp>
      <p:sp>
        <p:nvSpPr>
          <p:cNvPr id="3" name="Rectangle 6"/>
          <p:cNvSpPr>
            <a:spLocks noChangeArrowheads="1"/>
          </p:cNvSpPr>
          <p:nvPr/>
        </p:nvSpPr>
        <p:spPr bwMode="auto">
          <a:xfrm>
            <a:off x="1" y="1"/>
            <a:ext cx="1981200"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.1 </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概述</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82065" y="465979"/>
            <a:ext cx="8363272" cy="1711325"/>
          </a:xfrm>
        </p:spPr>
        <p:txBody>
          <a:bodyPr/>
          <a:lstStyle/>
          <a:p>
            <a:pPr>
              <a:lnSpc>
                <a:spcPct val="150000"/>
              </a:lnSpc>
            </a:pPr>
            <a:r>
              <a:rPr lang="en-US" altLang="zh-CN" sz="2000" b="1" dirty="0" smtClean="0">
                <a:solidFill>
                  <a:srgbClr val="FF0000"/>
                </a:solidFill>
                <a:latin typeface="Times New Roman" panose="02020603050405020304" pitchFamily="18" charset="0"/>
                <a:ea typeface="+mn-ea"/>
                <a:cs typeface="Times New Roman" panose="02020603050405020304" pitchFamily="18" charset="0"/>
              </a:rPr>
              <a:t>【</a:t>
            </a:r>
            <a:r>
              <a:rPr lang="zh-CN" altLang="en-US" sz="2000" b="1" dirty="0" smtClean="0">
                <a:solidFill>
                  <a:srgbClr val="FF0000"/>
                </a:solidFill>
                <a:latin typeface="Times New Roman" panose="02020603050405020304" pitchFamily="18" charset="0"/>
                <a:ea typeface="+mn-ea"/>
                <a:cs typeface="Times New Roman" panose="02020603050405020304" pitchFamily="18" charset="0"/>
              </a:rPr>
              <a:t>例</a:t>
            </a:r>
            <a:r>
              <a:rPr lang="en-US" altLang="zh-CN" sz="2000" b="1" dirty="0" smtClean="0">
                <a:solidFill>
                  <a:srgbClr val="FF0000"/>
                </a:solidFill>
                <a:latin typeface="Times New Roman" panose="02020603050405020304" pitchFamily="18" charset="0"/>
                <a:ea typeface="+mn-ea"/>
                <a:cs typeface="Times New Roman" panose="02020603050405020304" pitchFamily="18" charset="0"/>
              </a:rPr>
              <a:t>】</a:t>
            </a:r>
            <a:r>
              <a:rPr lang="zh-CN" altLang="en-US" sz="2000" b="1" dirty="0" smtClean="0">
                <a:solidFill>
                  <a:schemeClr val="tx1"/>
                </a:solidFill>
                <a:latin typeface="Times New Roman" panose="02020603050405020304" pitchFamily="18" charset="0"/>
                <a:ea typeface="+mn-ea"/>
                <a:cs typeface="Times New Roman" panose="02020603050405020304" pitchFamily="18" charset="0"/>
              </a:rPr>
              <a:t>厚度</a:t>
            </a:r>
            <a:r>
              <a:rPr lang="zh-CN" altLang="en-US" sz="2000" b="1" dirty="0">
                <a:solidFill>
                  <a:schemeClr val="tx1"/>
                </a:solidFill>
                <a:latin typeface="Times New Roman" panose="02020603050405020304" pitchFamily="18" charset="0"/>
                <a:ea typeface="+mn-ea"/>
                <a:cs typeface="Times New Roman" panose="02020603050405020304" pitchFamily="18" charset="0"/>
              </a:rPr>
              <a:t>为</a:t>
            </a:r>
            <a:r>
              <a:rPr lang="en-US" altLang="zh-CN" sz="2000" b="1" dirty="0">
                <a:solidFill>
                  <a:schemeClr val="tx1"/>
                </a:solidFill>
                <a:latin typeface="Times New Roman" panose="02020603050405020304" pitchFamily="18" charset="0"/>
                <a:ea typeface="+mn-ea"/>
                <a:cs typeface="Times New Roman" panose="02020603050405020304" pitchFamily="18" charset="0"/>
              </a:rPr>
              <a:t>5m</a:t>
            </a:r>
            <a:r>
              <a:rPr lang="zh-CN" altLang="en-US" sz="2000" b="1" dirty="0" smtClean="0">
                <a:solidFill>
                  <a:schemeClr val="tx1"/>
                </a:solidFill>
                <a:latin typeface="Times New Roman" panose="02020603050405020304" pitchFamily="18" charset="0"/>
                <a:ea typeface="+mn-ea"/>
                <a:cs typeface="Times New Roman" panose="02020603050405020304" pitchFamily="18" charset="0"/>
              </a:rPr>
              <a:t>的黏土</a:t>
            </a:r>
            <a:r>
              <a:rPr lang="zh-CN" altLang="en-US" sz="2000" b="1" dirty="0">
                <a:solidFill>
                  <a:schemeClr val="tx1"/>
                </a:solidFill>
                <a:latin typeface="Times New Roman" panose="02020603050405020304" pitchFamily="18" charset="0"/>
                <a:ea typeface="+mn-ea"/>
                <a:cs typeface="Times New Roman" panose="02020603050405020304" pitchFamily="18" charset="0"/>
              </a:rPr>
              <a:t>层，其前期固结压力是</a:t>
            </a:r>
            <a:r>
              <a:rPr lang="en-US" altLang="zh-CN" sz="2000" b="1" dirty="0">
                <a:solidFill>
                  <a:schemeClr val="tx1"/>
                </a:solidFill>
                <a:latin typeface="Times New Roman" panose="02020603050405020304" pitchFamily="18" charset="0"/>
                <a:ea typeface="+mn-ea"/>
                <a:cs typeface="Times New Roman" panose="02020603050405020304" pitchFamily="18" charset="0"/>
              </a:rPr>
              <a:t>200kPa</a:t>
            </a:r>
            <a:r>
              <a:rPr lang="zh-CN" altLang="en-US" sz="2000" b="1" dirty="0">
                <a:solidFill>
                  <a:schemeClr val="tx1"/>
                </a:solidFill>
                <a:latin typeface="Times New Roman" panose="02020603050405020304" pitchFamily="18" charset="0"/>
                <a:ea typeface="+mn-ea"/>
                <a:cs typeface="Times New Roman" panose="02020603050405020304" pitchFamily="18" charset="0"/>
              </a:rPr>
              <a:t>，其初始孔隙比为</a:t>
            </a:r>
            <a:r>
              <a:rPr lang="en-US" altLang="zh-CN" sz="2000" b="1" dirty="0">
                <a:solidFill>
                  <a:schemeClr val="tx1"/>
                </a:solidFill>
                <a:latin typeface="Times New Roman" panose="02020603050405020304" pitchFamily="18" charset="0"/>
                <a:ea typeface="+mn-ea"/>
                <a:cs typeface="Times New Roman" panose="02020603050405020304" pitchFamily="18" charset="0"/>
              </a:rPr>
              <a:t>0.98</a:t>
            </a:r>
            <a:r>
              <a:rPr lang="zh-CN" altLang="en-US" sz="2000" b="1" dirty="0">
                <a:solidFill>
                  <a:schemeClr val="tx1"/>
                </a:solidFill>
                <a:latin typeface="Times New Roman" panose="02020603050405020304" pitchFamily="18" charset="0"/>
                <a:ea typeface="+mn-ea"/>
                <a:cs typeface="Times New Roman" panose="02020603050405020304" pitchFamily="18" charset="0"/>
              </a:rPr>
              <a:t>，此时该土层的平均自重应力为</a:t>
            </a:r>
            <a:r>
              <a:rPr lang="en-US" altLang="zh-CN" sz="2000" b="1" dirty="0">
                <a:solidFill>
                  <a:schemeClr val="tx1"/>
                </a:solidFill>
                <a:latin typeface="Times New Roman" panose="02020603050405020304" pitchFamily="18" charset="0"/>
                <a:ea typeface="+mn-ea"/>
                <a:cs typeface="Times New Roman" panose="02020603050405020304" pitchFamily="18" charset="0"/>
              </a:rPr>
              <a:t>100kPa</a:t>
            </a:r>
            <a:r>
              <a:rPr lang="zh-CN" altLang="en-US" sz="2000" b="1" dirty="0">
                <a:solidFill>
                  <a:schemeClr val="tx1"/>
                </a:solidFill>
                <a:latin typeface="Times New Roman" panose="02020603050405020304" pitchFamily="18" charset="0"/>
                <a:ea typeface="+mn-ea"/>
                <a:cs typeface="Times New Roman" panose="02020603050405020304" pitchFamily="18" charset="0"/>
              </a:rPr>
              <a:t>，当在该土层加载大面积均布</a:t>
            </a:r>
            <a:r>
              <a:rPr lang="en-US" altLang="zh-CN" sz="2000" b="1" dirty="0">
                <a:solidFill>
                  <a:schemeClr val="tx1"/>
                </a:solidFill>
                <a:latin typeface="Times New Roman" panose="02020603050405020304" pitchFamily="18" charset="0"/>
                <a:ea typeface="+mn-ea"/>
                <a:cs typeface="Times New Roman" panose="02020603050405020304" pitchFamily="18" charset="0"/>
              </a:rPr>
              <a:t>200kPa</a:t>
            </a:r>
            <a:r>
              <a:rPr lang="zh-CN" altLang="en-US" sz="2000" b="1" dirty="0">
                <a:solidFill>
                  <a:schemeClr val="tx1"/>
                </a:solidFill>
                <a:latin typeface="Times New Roman" panose="02020603050405020304" pitchFamily="18" charset="0"/>
                <a:ea typeface="+mn-ea"/>
                <a:cs typeface="Times New Roman" panose="02020603050405020304" pitchFamily="18" charset="0"/>
              </a:rPr>
              <a:t>荷载时，该土层的固结沉降是多少？</a:t>
            </a:r>
            <a:r>
              <a:rPr lang="en-US" altLang="zh-CN" sz="2000" b="1" dirty="0">
                <a:solidFill>
                  <a:schemeClr val="tx1"/>
                </a:solidFill>
                <a:latin typeface="Times New Roman" panose="02020603050405020304" pitchFamily="18" charset="0"/>
                <a:ea typeface="+mn-ea"/>
                <a:cs typeface="Times New Roman" panose="02020603050405020304" pitchFamily="18" charset="0"/>
              </a:rPr>
              <a:t>(C</a:t>
            </a:r>
            <a:r>
              <a:rPr lang="en-US" altLang="zh-CN" sz="2000" b="1" baseline="-25000" dirty="0">
                <a:solidFill>
                  <a:schemeClr val="tx1"/>
                </a:solidFill>
                <a:latin typeface="Times New Roman" panose="02020603050405020304" pitchFamily="18" charset="0"/>
                <a:ea typeface="+mn-ea"/>
                <a:cs typeface="Times New Roman" panose="02020603050405020304" pitchFamily="18" charset="0"/>
              </a:rPr>
              <a:t>C</a:t>
            </a:r>
            <a:r>
              <a:rPr lang="en-US" altLang="zh-CN" sz="2000" b="1" dirty="0">
                <a:solidFill>
                  <a:schemeClr val="tx1"/>
                </a:solidFill>
                <a:latin typeface="Times New Roman" panose="02020603050405020304" pitchFamily="18" charset="0"/>
                <a:ea typeface="+mn-ea"/>
                <a:cs typeface="Times New Roman" panose="02020603050405020304" pitchFamily="18" charset="0"/>
              </a:rPr>
              <a:t>=0.3, </a:t>
            </a:r>
            <a:r>
              <a:rPr lang="en-US" altLang="zh-CN" sz="2000" b="1" dirty="0" smtClean="0">
                <a:solidFill>
                  <a:schemeClr val="tx1"/>
                </a:solidFill>
                <a:latin typeface="Times New Roman" panose="02020603050405020304" pitchFamily="18" charset="0"/>
                <a:ea typeface="+mn-ea"/>
                <a:cs typeface="Times New Roman" panose="02020603050405020304" pitchFamily="18" charset="0"/>
              </a:rPr>
              <a:t>C</a:t>
            </a:r>
            <a:r>
              <a:rPr lang="en-US" altLang="zh-CN" sz="2000" b="1" baseline="-25000" dirty="0" smtClean="0">
                <a:solidFill>
                  <a:schemeClr val="tx1"/>
                </a:solidFill>
                <a:latin typeface="Times New Roman" panose="02020603050405020304" pitchFamily="18" charset="0"/>
                <a:ea typeface="+mn-ea"/>
                <a:cs typeface="Times New Roman" panose="02020603050405020304" pitchFamily="18" charset="0"/>
              </a:rPr>
              <a:t>e</a:t>
            </a:r>
            <a:r>
              <a:rPr lang="en-US" altLang="zh-CN" sz="2000" b="1" dirty="0" smtClean="0">
                <a:solidFill>
                  <a:schemeClr val="tx1"/>
                </a:solidFill>
                <a:latin typeface="Times New Roman" panose="02020603050405020304" pitchFamily="18" charset="0"/>
                <a:ea typeface="+mn-ea"/>
                <a:cs typeface="Times New Roman" panose="02020603050405020304" pitchFamily="18" charset="0"/>
              </a:rPr>
              <a:t>=0.06)</a:t>
            </a:r>
            <a:endParaRPr lang="zh-CN" altLang="en-US" sz="2000" b="1" dirty="0">
              <a:solidFill>
                <a:schemeClr val="tx1"/>
              </a:solidFill>
              <a:latin typeface="Times New Roman" panose="02020603050405020304" pitchFamily="18" charset="0"/>
              <a:ea typeface="+mn-ea"/>
              <a:cs typeface="Times New Roman" panose="02020603050405020304" pitchFamily="18" charset="0"/>
            </a:endParaRPr>
          </a:p>
        </p:txBody>
      </p:sp>
      <p:sp>
        <p:nvSpPr>
          <p:cNvPr id="82947" name="Rectangle 3"/>
          <p:cNvSpPr>
            <a:spLocks noGrp="1" noChangeArrowheads="1"/>
          </p:cNvSpPr>
          <p:nvPr>
            <p:ph type="body" sz="half" idx="1"/>
          </p:nvPr>
        </p:nvSpPr>
        <p:spPr>
          <a:xfrm>
            <a:off x="395288" y="1989139"/>
            <a:ext cx="5810055" cy="4176166"/>
          </a:xfrm>
        </p:spPr>
        <p:txBody>
          <a:bodyPr/>
          <a:lstStyle/>
          <a:p>
            <a:pPr>
              <a:spcBef>
                <a:spcPct val="40000"/>
              </a:spcBef>
              <a:buFont typeface="Wingdings" panose="05000000000000000000" pitchFamily="2" charset="2"/>
              <a:buNone/>
            </a:pPr>
            <a:r>
              <a:rPr lang="en-US" altLang="zh-CN" sz="2000" b="1" dirty="0">
                <a:solidFill>
                  <a:srgbClr val="FF0000"/>
                </a:solidFill>
                <a:latin typeface="Times New Roman" panose="02020603050405020304" pitchFamily="18" charset="0"/>
              </a:rPr>
              <a:t>【</a:t>
            </a:r>
            <a:r>
              <a:rPr lang="zh-CN" altLang="en-US" sz="2000" b="1" dirty="0">
                <a:solidFill>
                  <a:srgbClr val="FF0000"/>
                </a:solidFill>
                <a:latin typeface="Times New Roman" panose="02020603050405020304" pitchFamily="18" charset="0"/>
              </a:rPr>
              <a:t>解</a:t>
            </a:r>
            <a:r>
              <a:rPr lang="en-US" altLang="zh-CN" sz="2000" b="1" dirty="0">
                <a:solidFill>
                  <a:srgbClr val="FF0000"/>
                </a:solidFill>
                <a:latin typeface="Times New Roman" panose="02020603050405020304" pitchFamily="18" charset="0"/>
              </a:rPr>
              <a:t>】</a:t>
            </a:r>
            <a:r>
              <a:rPr lang="zh-CN" altLang="en-US" sz="2000" b="1" dirty="0">
                <a:solidFill>
                  <a:srgbClr val="FF0000"/>
                </a:solidFill>
                <a:latin typeface="Times New Roman" panose="02020603050405020304" pitchFamily="18" charset="0"/>
              </a:rPr>
              <a:t>：</a:t>
            </a:r>
            <a:endParaRPr lang="zh-CN" altLang="en-US" sz="2000" b="1" dirty="0">
              <a:solidFill>
                <a:srgbClr val="FF0000"/>
              </a:solidFill>
              <a:latin typeface="Times New Roman" panose="02020603050405020304" pitchFamily="18" charset="0"/>
            </a:endParaRPr>
          </a:p>
          <a:p>
            <a:pPr>
              <a:spcBef>
                <a:spcPct val="40000"/>
              </a:spcBef>
              <a:buFont typeface="Wingdings" panose="05000000000000000000" pitchFamily="2" charset="2"/>
              <a:buNone/>
            </a:pPr>
            <a:r>
              <a:rPr lang="zh-CN" altLang="en-US" sz="1800" b="1" dirty="0">
                <a:latin typeface="Times New Roman" panose="02020603050405020304" pitchFamily="18" charset="0"/>
                <a:cs typeface="Times New Roman" panose="02020603050405020304" pitchFamily="18" charset="0"/>
              </a:rPr>
              <a:t> </a:t>
            </a:r>
            <a:r>
              <a:rPr lang="en-US" altLang="zh-CN" sz="1800" b="1" dirty="0">
                <a:latin typeface="Times New Roman" panose="02020603050405020304" pitchFamily="18" charset="0"/>
                <a:cs typeface="Times New Roman" panose="02020603050405020304" pitchFamily="18" charset="0"/>
              </a:rPr>
              <a:t>① </a:t>
            </a:r>
            <a:r>
              <a:rPr lang="zh-CN" altLang="en-US" sz="1800" b="1" dirty="0">
                <a:latin typeface="Times New Roman" panose="02020603050405020304" pitchFamily="18" charset="0"/>
                <a:cs typeface="Times New Roman" panose="02020603050405020304" pitchFamily="18" charset="0"/>
              </a:rPr>
              <a:t>土层平均自重</a:t>
            </a:r>
            <a:r>
              <a:rPr lang="en-US" altLang="zh-CN" sz="1800" b="1" dirty="0">
                <a:latin typeface="Times New Roman" panose="02020603050405020304" pitchFamily="18" charset="0"/>
                <a:cs typeface="Times New Roman" panose="02020603050405020304" pitchFamily="18" charset="0"/>
              </a:rPr>
              <a:t>P</a:t>
            </a:r>
            <a:r>
              <a:rPr lang="en-US" altLang="zh-CN" sz="1800" b="1" baseline="-25000" dirty="0">
                <a:latin typeface="Times New Roman" panose="02020603050405020304" pitchFamily="18" charset="0"/>
                <a:cs typeface="Times New Roman" panose="02020603050405020304" pitchFamily="18" charset="0"/>
              </a:rPr>
              <a:t>1</a:t>
            </a:r>
            <a:r>
              <a:rPr lang="en-US" altLang="zh-CN" sz="1800" b="1" dirty="0">
                <a:latin typeface="Times New Roman" panose="02020603050405020304" pitchFamily="18" charset="0"/>
                <a:cs typeface="Times New Roman" panose="02020603050405020304" pitchFamily="18" charset="0"/>
              </a:rPr>
              <a:t>=100kPa</a:t>
            </a:r>
            <a:r>
              <a:rPr lang="zh-CN" altLang="en-US" sz="1800" b="1" dirty="0" smtClean="0">
                <a:latin typeface="Times New Roman" panose="02020603050405020304" pitchFamily="18" charset="0"/>
                <a:cs typeface="Times New Roman" panose="02020603050405020304" pitchFamily="18" charset="0"/>
              </a:rPr>
              <a:t>，前期</a:t>
            </a:r>
            <a:r>
              <a:rPr lang="zh-CN" altLang="en-US" sz="1800" b="1" dirty="0">
                <a:latin typeface="Times New Roman" panose="02020603050405020304" pitchFamily="18" charset="0"/>
                <a:cs typeface="Times New Roman" panose="02020603050405020304" pitchFamily="18" charset="0"/>
              </a:rPr>
              <a:t>固结压力</a:t>
            </a:r>
            <a:r>
              <a:rPr lang="en-US" altLang="zh-CN" sz="1800" b="1" dirty="0">
                <a:latin typeface="Times New Roman" panose="02020603050405020304" pitchFamily="18" charset="0"/>
                <a:cs typeface="Times New Roman" panose="02020603050405020304" pitchFamily="18" charset="0"/>
              </a:rPr>
              <a:t>P</a:t>
            </a:r>
            <a:r>
              <a:rPr lang="en-US" altLang="zh-CN" sz="1800" b="1" baseline="-25000" dirty="0">
                <a:latin typeface="Times New Roman" panose="02020603050405020304" pitchFamily="18" charset="0"/>
                <a:cs typeface="Times New Roman" panose="02020603050405020304" pitchFamily="18" charset="0"/>
              </a:rPr>
              <a:t>c</a:t>
            </a:r>
            <a:r>
              <a:rPr lang="en-US" altLang="zh-CN" sz="1800" b="1" dirty="0">
                <a:latin typeface="Times New Roman" panose="02020603050405020304" pitchFamily="18" charset="0"/>
                <a:cs typeface="Times New Roman" panose="02020603050405020304" pitchFamily="18" charset="0"/>
              </a:rPr>
              <a:t>=200 </a:t>
            </a:r>
            <a:r>
              <a:rPr lang="en-US" altLang="zh-CN" sz="1800" b="1" dirty="0" err="1">
                <a:latin typeface="Times New Roman" panose="02020603050405020304" pitchFamily="18" charset="0"/>
                <a:cs typeface="Times New Roman" panose="02020603050405020304" pitchFamily="18" charset="0"/>
              </a:rPr>
              <a:t>kPa</a:t>
            </a:r>
            <a:r>
              <a:rPr lang="zh-CN" altLang="en-US" sz="1800" b="1" dirty="0">
                <a:latin typeface="Times New Roman" panose="02020603050405020304" pitchFamily="18" charset="0"/>
                <a:cs typeface="Times New Roman" panose="02020603050405020304" pitchFamily="18" charset="0"/>
              </a:rPr>
              <a:t>，由于</a:t>
            </a:r>
            <a:r>
              <a:rPr lang="en-US" altLang="zh-CN" sz="1800" b="1" dirty="0">
                <a:latin typeface="Times New Roman" panose="02020603050405020304" pitchFamily="18" charset="0"/>
                <a:cs typeface="Times New Roman" panose="02020603050405020304" pitchFamily="18" charset="0"/>
              </a:rPr>
              <a:t>P</a:t>
            </a:r>
            <a:r>
              <a:rPr lang="en-US" altLang="zh-CN" sz="1800" b="1" baseline="-25000" dirty="0">
                <a:latin typeface="Times New Roman" panose="02020603050405020304" pitchFamily="18" charset="0"/>
                <a:cs typeface="Times New Roman" panose="02020603050405020304" pitchFamily="18" charset="0"/>
              </a:rPr>
              <a:t>1</a:t>
            </a:r>
            <a:r>
              <a:rPr lang="en-US" altLang="zh-CN" sz="1800" b="1" dirty="0">
                <a:latin typeface="Times New Roman" panose="02020603050405020304" pitchFamily="18" charset="0"/>
                <a:cs typeface="Times New Roman" panose="02020603050405020304" pitchFamily="18" charset="0"/>
              </a:rPr>
              <a:t> &lt; P</a:t>
            </a:r>
            <a:r>
              <a:rPr lang="en-US" altLang="zh-CN" sz="1800" b="1" baseline="-25000" dirty="0">
                <a:latin typeface="Times New Roman" panose="02020603050405020304" pitchFamily="18" charset="0"/>
                <a:cs typeface="Times New Roman" panose="02020603050405020304" pitchFamily="18" charset="0"/>
              </a:rPr>
              <a:t>c</a:t>
            </a:r>
            <a:r>
              <a:rPr lang="zh-CN" altLang="en-US" sz="1800" b="1" dirty="0">
                <a:latin typeface="Times New Roman" panose="02020603050405020304" pitchFamily="18" charset="0"/>
                <a:cs typeface="Times New Roman" panose="02020603050405020304" pitchFamily="18" charset="0"/>
              </a:rPr>
              <a:t> ，该层土处于超固结状态；所以需要分两段计算最终沉降量（固结沉降量）</a:t>
            </a:r>
            <a:endParaRPr lang="zh-CN" altLang="en-US" sz="1800" b="1" dirty="0">
              <a:latin typeface="Times New Roman" panose="02020603050405020304" pitchFamily="18" charset="0"/>
              <a:cs typeface="Times New Roman" panose="02020603050405020304" pitchFamily="18" charset="0"/>
            </a:endParaRPr>
          </a:p>
          <a:p>
            <a:pPr>
              <a:spcBef>
                <a:spcPct val="40000"/>
              </a:spcBef>
              <a:buFont typeface="Wingdings" panose="05000000000000000000" pitchFamily="2" charset="2"/>
              <a:buNone/>
            </a:pPr>
            <a:r>
              <a:rPr lang="en-US" altLang="zh-CN" sz="1800" b="1" dirty="0">
                <a:latin typeface="Times New Roman" panose="02020603050405020304" pitchFamily="18" charset="0"/>
                <a:cs typeface="Times New Roman" panose="02020603050405020304" pitchFamily="18" charset="0"/>
              </a:rPr>
              <a:t> ② </a:t>
            </a:r>
            <a:r>
              <a:rPr lang="zh-CN" altLang="en-US" sz="1800" b="1" dirty="0">
                <a:latin typeface="Times New Roman" panose="02020603050405020304" pitchFamily="18" charset="0"/>
                <a:cs typeface="Times New Roman" panose="02020603050405020304" pitchFamily="18" charset="0"/>
              </a:rPr>
              <a:t>首先，计算超固结状态时的沉降量</a:t>
            </a:r>
            <a:r>
              <a:rPr lang="en-US" altLang="zh-CN" sz="1800" b="1" dirty="0">
                <a:latin typeface="Times New Roman" panose="02020603050405020304" pitchFamily="18" charset="0"/>
                <a:cs typeface="Times New Roman" panose="02020603050405020304" pitchFamily="18" charset="0"/>
              </a:rPr>
              <a:t>S</a:t>
            </a:r>
            <a:r>
              <a:rPr lang="en-US" altLang="zh-CN" sz="1800" b="1" baseline="-25000" dirty="0">
                <a:latin typeface="Times New Roman" panose="02020603050405020304" pitchFamily="18" charset="0"/>
                <a:cs typeface="Times New Roman" panose="02020603050405020304" pitchFamily="18" charset="0"/>
              </a:rPr>
              <a:t>1</a:t>
            </a:r>
            <a:endParaRPr lang="en-US" altLang="zh-CN" sz="1800" b="1" baseline="-25000" dirty="0">
              <a:latin typeface="Times New Roman" panose="02020603050405020304" pitchFamily="18" charset="0"/>
              <a:cs typeface="Times New Roman" panose="02020603050405020304" pitchFamily="18" charset="0"/>
            </a:endParaRPr>
          </a:p>
          <a:p>
            <a:pPr>
              <a:spcBef>
                <a:spcPct val="40000"/>
              </a:spcBef>
              <a:buFont typeface="Wingdings" panose="05000000000000000000" pitchFamily="2" charset="2"/>
              <a:buNone/>
            </a:pPr>
            <a:r>
              <a:rPr lang="zh-CN" altLang="en-US" sz="1800" b="1" dirty="0">
                <a:latin typeface="Times New Roman" panose="02020603050405020304" pitchFamily="18" charset="0"/>
                <a:cs typeface="Times New Roman" panose="02020603050405020304" pitchFamily="18" charset="0"/>
              </a:rPr>
              <a:t>    </a:t>
            </a:r>
            <a:r>
              <a:rPr lang="en-US" altLang="zh-CN" sz="1800" b="1" dirty="0" smtClean="0">
                <a:latin typeface="Times New Roman" panose="02020603050405020304" pitchFamily="18" charset="0"/>
                <a:cs typeface="Times New Roman" panose="02020603050405020304" pitchFamily="18" charset="0"/>
              </a:rPr>
              <a:t>S</a:t>
            </a:r>
            <a:r>
              <a:rPr lang="en-US" altLang="zh-CN" sz="1800" b="1" baseline="-25000" dirty="0" smtClean="0">
                <a:latin typeface="Times New Roman" panose="02020603050405020304" pitchFamily="18" charset="0"/>
                <a:cs typeface="Times New Roman" panose="02020603050405020304" pitchFamily="18" charset="0"/>
              </a:rPr>
              <a:t>1</a:t>
            </a:r>
            <a:r>
              <a:rPr lang="en-US" altLang="zh-CN" sz="1800" b="1" dirty="0" smtClean="0">
                <a:latin typeface="Times New Roman" panose="02020603050405020304" pitchFamily="18" charset="0"/>
                <a:cs typeface="Times New Roman" panose="02020603050405020304" pitchFamily="18" charset="0"/>
              </a:rPr>
              <a:t>=</a:t>
            </a:r>
            <a:r>
              <a:rPr lang="en-US" altLang="zh-CN" sz="1800" b="1" dirty="0" err="1" smtClean="0">
                <a:latin typeface="Times New Roman" panose="02020603050405020304" pitchFamily="18" charset="0"/>
                <a:cs typeface="Times New Roman" panose="02020603050405020304" pitchFamily="18" charset="0"/>
              </a:rPr>
              <a:t>C</a:t>
            </a:r>
            <a:r>
              <a:rPr lang="en-US" altLang="zh-CN" sz="1800" b="1" baseline="-25000" dirty="0" err="1" smtClean="0">
                <a:latin typeface="Times New Roman" panose="02020603050405020304" pitchFamily="18" charset="0"/>
                <a:cs typeface="Times New Roman" panose="02020603050405020304" pitchFamily="18" charset="0"/>
              </a:rPr>
              <a:t>e</a:t>
            </a:r>
            <a:r>
              <a:rPr lang="en-US" altLang="zh-CN" sz="1800" b="1" dirty="0" err="1" smtClean="0">
                <a:latin typeface="Times New Roman" panose="02020603050405020304" pitchFamily="18" charset="0"/>
                <a:cs typeface="Times New Roman" panose="02020603050405020304" pitchFamily="18" charset="0"/>
              </a:rPr>
              <a:t>H</a:t>
            </a:r>
            <a:r>
              <a:rPr lang="en-US" altLang="zh-CN" sz="1800" b="1" dirty="0" smtClean="0">
                <a:latin typeface="Times New Roman" panose="02020603050405020304" pitchFamily="18" charset="0"/>
                <a:cs typeface="Times New Roman" panose="02020603050405020304" pitchFamily="18" charset="0"/>
              </a:rPr>
              <a:t>(lgP</a:t>
            </a:r>
            <a:r>
              <a:rPr lang="en-US" altLang="zh-CN" sz="1800" b="1" baseline="-25000" dirty="0" smtClean="0">
                <a:latin typeface="Times New Roman" panose="02020603050405020304" pitchFamily="18" charset="0"/>
                <a:cs typeface="Times New Roman" panose="02020603050405020304" pitchFamily="18" charset="0"/>
              </a:rPr>
              <a:t>c</a:t>
            </a:r>
            <a:r>
              <a:rPr lang="en-US" altLang="zh-CN" sz="1800" b="1" dirty="0" smtClean="0">
                <a:latin typeface="Times New Roman" panose="02020603050405020304" pitchFamily="18" charset="0"/>
                <a:cs typeface="Times New Roman" panose="02020603050405020304" pitchFamily="18" charset="0"/>
              </a:rPr>
              <a:t>-lgP</a:t>
            </a:r>
            <a:r>
              <a:rPr lang="en-US" altLang="zh-CN" sz="1800" b="1" baseline="-25000" dirty="0" smtClean="0">
                <a:latin typeface="Times New Roman" panose="02020603050405020304" pitchFamily="18" charset="0"/>
                <a:cs typeface="Times New Roman" panose="02020603050405020304" pitchFamily="18" charset="0"/>
              </a:rPr>
              <a:t>1</a:t>
            </a:r>
            <a:r>
              <a:rPr lang="en-US" altLang="zh-CN" sz="1800" b="1" dirty="0">
                <a:latin typeface="Times New Roman" panose="02020603050405020304" pitchFamily="18" charset="0"/>
                <a:cs typeface="Times New Roman" panose="02020603050405020304" pitchFamily="18" charset="0"/>
              </a:rPr>
              <a:t>)/(1+e</a:t>
            </a:r>
            <a:r>
              <a:rPr lang="en-US" altLang="zh-CN" sz="1800" b="1" baseline="-25000" dirty="0">
                <a:latin typeface="Times New Roman" panose="02020603050405020304" pitchFamily="18" charset="0"/>
                <a:cs typeface="Times New Roman" panose="02020603050405020304" pitchFamily="18" charset="0"/>
              </a:rPr>
              <a:t>1</a:t>
            </a:r>
            <a:r>
              <a:rPr lang="en-US" altLang="zh-CN" sz="1800" b="1" dirty="0">
                <a:latin typeface="Times New Roman" panose="02020603050405020304" pitchFamily="18" charset="0"/>
                <a:cs typeface="Times New Roman" panose="02020603050405020304" pitchFamily="18" charset="0"/>
              </a:rPr>
              <a:t>)=0.06*5*(</a:t>
            </a:r>
            <a:r>
              <a:rPr lang="en-US" altLang="zh-CN" sz="1800" b="1" dirty="0" smtClean="0">
                <a:latin typeface="Times New Roman" panose="02020603050405020304" pitchFamily="18" charset="0"/>
                <a:cs typeface="Times New Roman" panose="02020603050405020304" pitchFamily="18" charset="0"/>
              </a:rPr>
              <a:t>lg200-lg100</a:t>
            </a:r>
            <a:r>
              <a:rPr lang="en-US" altLang="zh-CN" sz="1800" b="1" dirty="0">
                <a:latin typeface="Times New Roman" panose="02020603050405020304" pitchFamily="18" charset="0"/>
                <a:cs typeface="Times New Roman" panose="02020603050405020304" pitchFamily="18" charset="0"/>
              </a:rPr>
              <a:t>)/(1+0.98) = 4.6cm</a:t>
            </a:r>
            <a:endParaRPr lang="en-US" altLang="zh-CN" sz="1800" b="1" dirty="0">
              <a:latin typeface="Times New Roman" panose="02020603050405020304" pitchFamily="18" charset="0"/>
              <a:cs typeface="Times New Roman" panose="02020603050405020304" pitchFamily="18" charset="0"/>
            </a:endParaRPr>
          </a:p>
          <a:p>
            <a:pPr>
              <a:spcBef>
                <a:spcPct val="40000"/>
              </a:spcBef>
              <a:buFont typeface="Wingdings" panose="05000000000000000000" pitchFamily="2" charset="2"/>
              <a:buNone/>
            </a:pPr>
            <a:r>
              <a:rPr lang="en-US" altLang="zh-CN" sz="1800" b="1" dirty="0">
                <a:latin typeface="Times New Roman" panose="02020603050405020304" pitchFamily="18" charset="0"/>
                <a:cs typeface="Times New Roman" panose="02020603050405020304" pitchFamily="18" charset="0"/>
              </a:rPr>
              <a:t> ③ </a:t>
            </a:r>
            <a:r>
              <a:rPr lang="zh-CN" altLang="en-US" sz="1800" b="1" dirty="0">
                <a:latin typeface="Times New Roman" panose="02020603050405020304" pitchFamily="18" charset="0"/>
                <a:cs typeface="Times New Roman" panose="02020603050405020304" pitchFamily="18" charset="0"/>
              </a:rPr>
              <a:t>其次，计算正常固结状态时的沉降量</a:t>
            </a:r>
            <a:r>
              <a:rPr lang="en-US" altLang="zh-CN" sz="1800" b="1" dirty="0">
                <a:latin typeface="Times New Roman" panose="02020603050405020304" pitchFamily="18" charset="0"/>
                <a:cs typeface="Times New Roman" panose="02020603050405020304" pitchFamily="18" charset="0"/>
              </a:rPr>
              <a:t>S</a:t>
            </a:r>
            <a:r>
              <a:rPr lang="en-US" altLang="zh-CN" sz="1800" b="1" baseline="-25000" dirty="0">
                <a:latin typeface="Times New Roman" panose="02020603050405020304" pitchFamily="18" charset="0"/>
                <a:cs typeface="Times New Roman" panose="02020603050405020304" pitchFamily="18" charset="0"/>
              </a:rPr>
              <a:t>2</a:t>
            </a:r>
            <a:endParaRPr lang="en-US" altLang="zh-CN" sz="1800" b="1" baseline="-25000" dirty="0">
              <a:latin typeface="Times New Roman" panose="02020603050405020304" pitchFamily="18" charset="0"/>
              <a:cs typeface="Times New Roman" panose="02020603050405020304" pitchFamily="18" charset="0"/>
            </a:endParaRPr>
          </a:p>
          <a:p>
            <a:pPr>
              <a:spcBef>
                <a:spcPct val="40000"/>
              </a:spcBef>
              <a:buFont typeface="Wingdings" panose="05000000000000000000" pitchFamily="2" charset="2"/>
              <a:buNone/>
            </a:pPr>
            <a:r>
              <a:rPr lang="en-US" altLang="zh-CN" sz="1800" b="1" dirty="0">
                <a:latin typeface="Times New Roman" panose="02020603050405020304" pitchFamily="18" charset="0"/>
                <a:cs typeface="Times New Roman" panose="02020603050405020304" pitchFamily="18" charset="0"/>
              </a:rPr>
              <a:t>    </a:t>
            </a:r>
            <a:r>
              <a:rPr lang="en-US" altLang="zh-CN" sz="1800" b="1" dirty="0" smtClean="0">
                <a:latin typeface="Times New Roman" panose="02020603050405020304" pitchFamily="18" charset="0"/>
                <a:cs typeface="Times New Roman" panose="02020603050405020304" pitchFamily="18" charset="0"/>
              </a:rPr>
              <a:t>S</a:t>
            </a:r>
            <a:r>
              <a:rPr lang="en-US" altLang="zh-CN" sz="1800" b="1" baseline="-25000" dirty="0" smtClean="0">
                <a:latin typeface="Times New Roman" panose="02020603050405020304" pitchFamily="18" charset="0"/>
                <a:cs typeface="Times New Roman" panose="02020603050405020304" pitchFamily="18" charset="0"/>
              </a:rPr>
              <a:t>2</a:t>
            </a:r>
            <a:r>
              <a:rPr lang="en-US" altLang="zh-CN" sz="1800" b="1" dirty="0" smtClean="0">
                <a:latin typeface="Times New Roman" panose="02020603050405020304" pitchFamily="18" charset="0"/>
                <a:cs typeface="Times New Roman" panose="02020603050405020304" pitchFamily="18" charset="0"/>
              </a:rPr>
              <a:t>=</a:t>
            </a:r>
            <a:r>
              <a:rPr lang="en-US" altLang="zh-CN" sz="1800" b="1" dirty="0" err="1" smtClean="0">
                <a:latin typeface="Times New Roman" panose="02020603050405020304" pitchFamily="18" charset="0"/>
                <a:cs typeface="Times New Roman" panose="02020603050405020304" pitchFamily="18" charset="0"/>
              </a:rPr>
              <a:t>C</a:t>
            </a:r>
            <a:r>
              <a:rPr lang="en-US" altLang="zh-CN" sz="1800" b="1" baseline="-25000" dirty="0" err="1" smtClean="0">
                <a:latin typeface="Times New Roman" panose="02020603050405020304" pitchFamily="18" charset="0"/>
                <a:cs typeface="Times New Roman" panose="02020603050405020304" pitchFamily="18" charset="0"/>
              </a:rPr>
              <a:t>c</a:t>
            </a:r>
            <a:r>
              <a:rPr lang="en-US" altLang="zh-CN" sz="1800" b="1" dirty="0" err="1" smtClean="0">
                <a:latin typeface="Times New Roman" panose="02020603050405020304" pitchFamily="18" charset="0"/>
                <a:cs typeface="Times New Roman" panose="02020603050405020304" pitchFamily="18" charset="0"/>
              </a:rPr>
              <a:t>H</a:t>
            </a:r>
            <a:r>
              <a:rPr lang="en-US" altLang="zh-CN" sz="1800" b="1" dirty="0" smtClean="0">
                <a:latin typeface="Times New Roman" panose="02020603050405020304" pitchFamily="18" charset="0"/>
                <a:cs typeface="Times New Roman" panose="02020603050405020304" pitchFamily="18" charset="0"/>
              </a:rPr>
              <a:t>(</a:t>
            </a:r>
            <a:r>
              <a:rPr lang="en-US" altLang="zh-CN" sz="1800" b="1" dirty="0" err="1" smtClean="0">
                <a:latin typeface="Times New Roman" panose="02020603050405020304" pitchFamily="18" charset="0"/>
                <a:cs typeface="Times New Roman" panose="02020603050405020304" pitchFamily="18" charset="0"/>
              </a:rPr>
              <a:t>lg</a:t>
            </a:r>
            <a:r>
              <a:rPr lang="en-US" altLang="zh-CN" sz="1800" b="1" dirty="0" smtClean="0">
                <a:latin typeface="Times New Roman" panose="02020603050405020304" pitchFamily="18" charset="0"/>
                <a:cs typeface="Times New Roman" panose="02020603050405020304" pitchFamily="18" charset="0"/>
              </a:rPr>
              <a:t>(P</a:t>
            </a:r>
            <a:r>
              <a:rPr lang="en-US" altLang="zh-CN" sz="1800" b="1" baseline="-25000" dirty="0" smtClean="0">
                <a:latin typeface="Times New Roman" panose="02020603050405020304" pitchFamily="18" charset="0"/>
                <a:cs typeface="Times New Roman" panose="02020603050405020304" pitchFamily="18" charset="0"/>
              </a:rPr>
              <a:t>2</a:t>
            </a:r>
            <a:r>
              <a:rPr lang="en-US" altLang="zh-CN" sz="1800" b="1" dirty="0" smtClean="0">
                <a:latin typeface="Times New Roman" panose="02020603050405020304" pitchFamily="18" charset="0"/>
                <a:cs typeface="Times New Roman" panose="02020603050405020304" pitchFamily="18" charset="0"/>
              </a:rPr>
              <a:t> </a:t>
            </a:r>
            <a:r>
              <a:rPr lang="en-US" altLang="zh-CN" sz="1800" b="1" dirty="0">
                <a:latin typeface="Times New Roman" panose="02020603050405020304" pitchFamily="18" charset="0"/>
                <a:cs typeface="Times New Roman" panose="02020603050405020304" pitchFamily="18" charset="0"/>
              </a:rPr>
              <a:t>–</a:t>
            </a:r>
            <a:r>
              <a:rPr lang="en-US" altLang="zh-CN" sz="1800" b="1" dirty="0" err="1" smtClean="0">
                <a:latin typeface="Times New Roman" panose="02020603050405020304" pitchFamily="18" charset="0"/>
                <a:cs typeface="Times New Roman" panose="02020603050405020304" pitchFamily="18" charset="0"/>
              </a:rPr>
              <a:t>lgP</a:t>
            </a:r>
            <a:r>
              <a:rPr lang="en-US" altLang="zh-CN" sz="1800" b="1" baseline="-25000" dirty="0" err="1" smtClean="0">
                <a:latin typeface="Times New Roman" panose="02020603050405020304" pitchFamily="18" charset="0"/>
                <a:cs typeface="Times New Roman" panose="02020603050405020304" pitchFamily="18" charset="0"/>
              </a:rPr>
              <a:t>c</a:t>
            </a:r>
            <a:r>
              <a:rPr lang="en-US" altLang="zh-CN" sz="1800" b="1" dirty="0">
                <a:latin typeface="Times New Roman" panose="02020603050405020304" pitchFamily="18" charset="0"/>
                <a:cs typeface="Times New Roman" panose="02020603050405020304" pitchFamily="18" charset="0"/>
              </a:rPr>
              <a:t>)/(1+e</a:t>
            </a:r>
            <a:r>
              <a:rPr lang="en-US" altLang="zh-CN" sz="1800" b="1" baseline="-25000" dirty="0">
                <a:latin typeface="Times New Roman" panose="02020603050405020304" pitchFamily="18" charset="0"/>
                <a:cs typeface="Times New Roman" panose="02020603050405020304" pitchFamily="18" charset="0"/>
              </a:rPr>
              <a:t>1</a:t>
            </a:r>
            <a:r>
              <a:rPr lang="en-US" altLang="zh-CN" sz="1800" b="1" dirty="0">
                <a:latin typeface="Times New Roman" panose="02020603050405020304" pitchFamily="18" charset="0"/>
                <a:cs typeface="Times New Roman" panose="02020603050405020304" pitchFamily="18" charset="0"/>
              </a:rPr>
              <a:t>)=0.3*5*(</a:t>
            </a:r>
            <a:r>
              <a:rPr lang="en-US" altLang="zh-CN" sz="1800" b="1" dirty="0" smtClean="0">
                <a:latin typeface="Times New Roman" panose="02020603050405020304" pitchFamily="18" charset="0"/>
                <a:cs typeface="Times New Roman" panose="02020603050405020304" pitchFamily="18" charset="0"/>
              </a:rPr>
              <a:t>lg300-lg200</a:t>
            </a:r>
            <a:r>
              <a:rPr lang="en-US" altLang="zh-CN" sz="1800" b="1" dirty="0">
                <a:latin typeface="Times New Roman" panose="02020603050405020304" pitchFamily="18" charset="0"/>
                <a:cs typeface="Times New Roman" panose="02020603050405020304" pitchFamily="18" charset="0"/>
              </a:rPr>
              <a:t>)/(1+0.98) = 13.3 cm</a:t>
            </a:r>
            <a:endParaRPr lang="en-US" altLang="zh-CN" sz="1800" b="1" dirty="0">
              <a:latin typeface="Times New Roman" panose="02020603050405020304" pitchFamily="18" charset="0"/>
              <a:cs typeface="Times New Roman" panose="02020603050405020304" pitchFamily="18" charset="0"/>
            </a:endParaRPr>
          </a:p>
          <a:p>
            <a:pPr>
              <a:spcBef>
                <a:spcPct val="40000"/>
              </a:spcBef>
              <a:buFont typeface="Wingdings" panose="05000000000000000000" pitchFamily="2" charset="2"/>
              <a:buNone/>
            </a:pPr>
            <a:r>
              <a:rPr lang="zh-CN" altLang="en-US" sz="1800" b="1" i="1" dirty="0">
                <a:latin typeface="Times New Roman" panose="02020603050405020304" pitchFamily="18" charset="0"/>
                <a:cs typeface="Times New Roman" panose="02020603050405020304" pitchFamily="18" charset="0"/>
              </a:rPr>
              <a:t> </a:t>
            </a:r>
            <a:r>
              <a:rPr lang="zh-CN" altLang="en-US" sz="1800" b="1" dirty="0">
                <a:latin typeface="Times New Roman" panose="02020603050405020304" pitchFamily="18" charset="0"/>
                <a:cs typeface="Times New Roman" panose="02020603050405020304" pitchFamily="18" charset="0"/>
              </a:rPr>
              <a:t> </a:t>
            </a:r>
            <a:r>
              <a:rPr lang="en-US" altLang="zh-CN" sz="1800" b="1" dirty="0">
                <a:latin typeface="Times New Roman" panose="02020603050405020304" pitchFamily="18" charset="0"/>
                <a:cs typeface="Times New Roman" panose="02020603050405020304" pitchFamily="18" charset="0"/>
              </a:rPr>
              <a:t>④ </a:t>
            </a:r>
            <a:r>
              <a:rPr lang="zh-CN" altLang="en-US" sz="1800" b="1" dirty="0">
                <a:latin typeface="Times New Roman" panose="02020603050405020304" pitchFamily="18" charset="0"/>
                <a:cs typeface="Times New Roman" panose="02020603050405020304" pitchFamily="18" charset="0"/>
              </a:rPr>
              <a:t>该土层固结沉降量（或最终沉降量）</a:t>
            </a:r>
            <a:r>
              <a:rPr lang="en-US" altLang="zh-CN" sz="1800" b="1" dirty="0">
                <a:latin typeface="Times New Roman" panose="02020603050405020304" pitchFamily="18" charset="0"/>
                <a:cs typeface="Times New Roman" panose="02020603050405020304" pitchFamily="18" charset="0"/>
              </a:rPr>
              <a:t>S</a:t>
            </a:r>
            <a:r>
              <a:rPr lang="en-US" altLang="zh-CN" sz="1800" b="1" baseline="-250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1800" b="1" dirty="0">
                <a:latin typeface="Times New Roman" panose="02020603050405020304" pitchFamily="18" charset="0"/>
                <a:cs typeface="Times New Roman" panose="02020603050405020304" pitchFamily="18" charset="0"/>
                <a:sym typeface="Symbol" panose="05050102010706020507" pitchFamily="18" charset="2"/>
              </a:rPr>
              <a:t> = S</a:t>
            </a:r>
            <a:r>
              <a:rPr lang="en-US" altLang="zh-CN" sz="1800" b="1" baseline="-25000" dirty="0">
                <a:latin typeface="Times New Roman" panose="02020603050405020304" pitchFamily="18" charset="0"/>
                <a:cs typeface="Times New Roman" panose="02020603050405020304" pitchFamily="18" charset="0"/>
                <a:sym typeface="Symbol" panose="05050102010706020507" pitchFamily="18" charset="2"/>
              </a:rPr>
              <a:t>1</a:t>
            </a:r>
            <a:r>
              <a:rPr lang="en-US" altLang="zh-CN" sz="1800" b="1" dirty="0">
                <a:latin typeface="Times New Roman" panose="02020603050405020304" pitchFamily="18" charset="0"/>
                <a:cs typeface="Times New Roman" panose="02020603050405020304" pitchFamily="18" charset="0"/>
                <a:sym typeface="Symbol" panose="05050102010706020507" pitchFamily="18" charset="2"/>
              </a:rPr>
              <a:t>+S</a:t>
            </a:r>
            <a:r>
              <a:rPr lang="en-US" altLang="zh-CN" sz="1800" b="1" baseline="-25000" dirty="0">
                <a:latin typeface="Times New Roman" panose="02020603050405020304" pitchFamily="18" charset="0"/>
                <a:cs typeface="Times New Roman" panose="02020603050405020304" pitchFamily="18" charset="0"/>
                <a:sym typeface="Symbol" panose="05050102010706020507" pitchFamily="18" charset="2"/>
              </a:rPr>
              <a:t>2</a:t>
            </a:r>
            <a:r>
              <a:rPr lang="en-US" altLang="zh-CN" sz="1800" b="1" dirty="0">
                <a:latin typeface="Times New Roman" panose="02020603050405020304" pitchFamily="18" charset="0"/>
                <a:cs typeface="Times New Roman" panose="02020603050405020304" pitchFamily="18" charset="0"/>
                <a:sym typeface="Symbol" panose="05050102010706020507" pitchFamily="18" charset="2"/>
              </a:rPr>
              <a:t> =17.9 cm</a:t>
            </a:r>
            <a:endParaRPr lang="en-US" altLang="zh-CN" sz="1800" b="1" dirty="0">
              <a:latin typeface="Times New Roman" panose="02020603050405020304" pitchFamily="18" charset="0"/>
              <a:cs typeface="Times New Roman" panose="02020603050405020304" pitchFamily="18" charset="0"/>
              <a:sym typeface="Symbol" panose="05050102010706020507" pitchFamily="18" charset="2"/>
            </a:endParaRPr>
          </a:p>
        </p:txBody>
      </p:sp>
      <p:pic>
        <p:nvPicPr>
          <p:cNvPr id="82948" name="Picture 31"/>
          <p:cNvPicPr>
            <a:picLocks noGrp="1" noChangeAspect="1" noChangeArrowheads="1"/>
          </p:cNvPicPr>
          <p:nvPr>
            <p:ph sz="half" idx="2"/>
          </p:nvPr>
        </p:nvPicPr>
        <p:blipFill>
          <a:blip r:embed="rId1" cstate="hqprint">
            <a:extLst>
              <a:ext uri="{28A0092B-C50C-407E-A947-70E740481C1C}">
                <a14:useLocalDpi xmlns:a14="http://schemas.microsoft.com/office/drawing/2010/main" val="0"/>
              </a:ext>
            </a:extLst>
          </a:blip>
          <a:srcRect/>
          <a:stretch>
            <a:fillRect/>
          </a:stretch>
        </p:blipFill>
        <p:spPr>
          <a:xfrm>
            <a:off x="6205344" y="2492375"/>
            <a:ext cx="2938656" cy="2572917"/>
          </a:xfrm>
          <a:noFill/>
        </p:spPr>
      </p:pic>
      <p:sp>
        <p:nvSpPr>
          <p:cNvPr id="2" name="文本框 1"/>
          <p:cNvSpPr txBox="1"/>
          <p:nvPr/>
        </p:nvSpPr>
        <p:spPr>
          <a:xfrm>
            <a:off x="7524328" y="4680205"/>
            <a:ext cx="423514" cy="369332"/>
          </a:xfrm>
          <a:prstGeom prst="rect">
            <a:avLst/>
          </a:prstGeom>
          <a:solidFill>
            <a:schemeClr val="bg1"/>
          </a:solidFill>
        </p:spPr>
        <p:txBody>
          <a:bodyPr wrap="none" rtlCol="0">
            <a:spAutoFit/>
          </a:bodyPr>
          <a:lstStyle/>
          <a:p>
            <a:r>
              <a:rPr lang="en-US" altLang="zh-CN" dirty="0" smtClean="0"/>
              <a:t>P</a:t>
            </a:r>
            <a:r>
              <a:rPr lang="en-US" altLang="zh-CN" baseline="-25000" dirty="0" smtClean="0"/>
              <a:t>c</a:t>
            </a:r>
            <a:endParaRPr lang="zh-CN" altLang="en-US" baseline="-25000" dirty="0"/>
          </a:p>
        </p:txBody>
      </p:sp>
      <p:sp>
        <p:nvSpPr>
          <p:cNvPr id="6" name="Rectangle 5"/>
          <p:cNvSpPr>
            <a:spLocks noChangeArrowheads="1"/>
          </p:cNvSpPr>
          <p:nvPr/>
        </p:nvSpPr>
        <p:spPr bwMode="auto">
          <a:xfrm>
            <a:off x="-18854" y="-21483"/>
            <a:ext cx="3594101"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FF3300"/>
                </a:solidFill>
                <a:latin typeface="Times New Roman" panose="02020603050405020304" pitchFamily="18" charset="0"/>
                <a:ea typeface="+mj-ea"/>
                <a:cs typeface="Times New Roman" panose="02020603050405020304" pitchFamily="18" charset="0"/>
              </a:rPr>
              <a:t>§4</a:t>
            </a:r>
            <a:r>
              <a:rPr lang="en-US" altLang="zh-CN" sz="2800" dirty="0" smtClean="0">
                <a:solidFill>
                  <a:srgbClr val="FF3300"/>
                </a:solidFill>
                <a:latin typeface="Times New Roman" panose="02020603050405020304" pitchFamily="18" charset="0"/>
                <a:ea typeface="+mj-ea"/>
                <a:cs typeface="Times New Roman" panose="02020603050405020304" pitchFamily="18" charset="0"/>
              </a:rPr>
              <a:t>.3 </a:t>
            </a:r>
            <a:r>
              <a:rPr lang="zh-CN" altLang="en-US" sz="2800" dirty="0" smtClean="0">
                <a:solidFill>
                  <a:srgbClr val="FF3300"/>
                </a:solidFill>
                <a:latin typeface="Times New Roman" panose="02020603050405020304" pitchFamily="18" charset="0"/>
                <a:ea typeface="+mj-ea"/>
                <a:cs typeface="Times New Roman" panose="02020603050405020304" pitchFamily="18" charset="0"/>
              </a:rPr>
              <a:t>基础最终沉降量</a:t>
            </a:r>
            <a:endParaRPr lang="zh-CN" altLang="en-US" sz="28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灯片编号占位符 1"/>
          <p:cNvSpPr>
            <a:spLocks noGrp="1"/>
          </p:cNvSpPr>
          <p:nvPr>
            <p:ph type="sldNum" sz="quarter" idx="12"/>
          </p:nvPr>
        </p:nvSpPr>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63ABAD1A-0127-4C0F-AC82-933DC7BA5F22}" type="slidenum">
              <a:rPr lang="zh-CN" altLang="en-US">
                <a:latin typeface="Garamond" panose="02020404030301010803" pitchFamily="18" charset="0"/>
              </a:rPr>
            </a:fld>
            <a:endParaRPr lang="en-US" altLang="zh-CN">
              <a:latin typeface="Garamond" panose="02020404030301010803" pitchFamily="18" charset="0"/>
            </a:endParaRPr>
          </a:p>
        </p:txBody>
      </p:sp>
      <p:sp>
        <p:nvSpPr>
          <p:cNvPr id="966658" name="Rectangle 2"/>
          <p:cNvSpPr>
            <a:spLocks noChangeArrowheads="1"/>
          </p:cNvSpPr>
          <p:nvPr/>
        </p:nvSpPr>
        <p:spPr bwMode="auto">
          <a:xfrm>
            <a:off x="723900" y="1781115"/>
            <a:ext cx="3925888" cy="461665"/>
          </a:xfrm>
          <a:prstGeom prst="rect">
            <a:avLst/>
          </a:prstGeom>
          <a:solidFill>
            <a:srgbClr val="00B050"/>
          </a:solidFill>
          <a:ln>
            <a:noFill/>
          </a:ln>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None/>
            </a:pPr>
            <a:r>
              <a:rPr lang="zh-CN" altLang="en-US" sz="2400" dirty="0">
                <a:solidFill>
                  <a:srgbClr val="FFFFFF"/>
                </a:solidFill>
                <a:latin typeface="仿宋" panose="02010609060101010101" pitchFamily="49" charset="-122"/>
                <a:ea typeface="仿宋" panose="02010609060101010101" pitchFamily="49" charset="-122"/>
              </a:rPr>
              <a:t>考虑地基回弹的沉降量计算</a:t>
            </a:r>
            <a:endParaRPr lang="zh-CN" altLang="en-US" sz="2400" dirty="0">
              <a:solidFill>
                <a:srgbClr val="FFFFFF"/>
              </a:solidFill>
              <a:latin typeface="仿宋" panose="02010609060101010101" pitchFamily="49" charset="-122"/>
              <a:ea typeface="仿宋" panose="02010609060101010101" pitchFamily="49" charset="-122"/>
            </a:endParaRPr>
          </a:p>
        </p:txBody>
      </p:sp>
      <p:sp>
        <p:nvSpPr>
          <p:cNvPr id="966687" name="Rectangle 31"/>
          <p:cNvSpPr>
            <a:spLocks noChangeArrowheads="1"/>
          </p:cNvSpPr>
          <p:nvPr/>
        </p:nvSpPr>
        <p:spPr bwMode="auto">
          <a:xfrm>
            <a:off x="755576" y="2555381"/>
            <a:ext cx="1152500" cy="461665"/>
          </a:xfrm>
          <a:prstGeom prst="rect">
            <a:avLst/>
          </a:prstGeom>
          <a:noFill/>
          <a:ln w="19050">
            <a:noFill/>
            <a:miter lim="800000"/>
            <a:headEnd type="none" w="med" len="lg"/>
            <a:tailEnd type="none" w="med" len="lg"/>
          </a:ln>
          <a:effectLst/>
        </p:spPr>
        <p:txBody>
          <a:bodyPr wrap="square">
            <a:spAutoFit/>
          </a:bodyPr>
          <a:lstStyle/>
          <a:p>
            <a:pPr eaLnBrk="0" hangingPunct="0">
              <a:spcBef>
                <a:spcPct val="50000"/>
              </a:spcBef>
              <a:defRPr/>
            </a:pPr>
            <a:r>
              <a:rPr lang="zh-CN" altLang="en-US" sz="2400" dirty="0">
                <a:solidFill>
                  <a:srgbClr val="008000"/>
                </a:solidFill>
              </a:rPr>
              <a:t>条件</a:t>
            </a:r>
            <a:r>
              <a:rPr lang="zh-CN" altLang="en-US" sz="2400" dirty="0">
                <a:solidFill>
                  <a:srgbClr val="008000"/>
                </a:solidFill>
                <a:effectLst>
                  <a:outerShdw blurRad="38100" dist="38100" dir="2700000" algn="tl">
                    <a:srgbClr val="000000"/>
                  </a:outerShdw>
                </a:effectLst>
              </a:rPr>
              <a:t>：</a:t>
            </a:r>
            <a:endParaRPr lang="zh-CN" altLang="en-US" sz="2400" dirty="0">
              <a:solidFill>
                <a:srgbClr val="008000"/>
              </a:solidFill>
              <a:effectLst>
                <a:outerShdw blurRad="38100" dist="38100" dir="2700000" algn="tl">
                  <a:srgbClr val="000000"/>
                </a:outerShdw>
              </a:effectLst>
            </a:endParaRPr>
          </a:p>
        </p:txBody>
      </p:sp>
      <p:sp>
        <p:nvSpPr>
          <p:cNvPr id="966688" name="Rectangle 32"/>
          <p:cNvSpPr>
            <a:spLocks noChangeArrowheads="1"/>
          </p:cNvSpPr>
          <p:nvPr/>
        </p:nvSpPr>
        <p:spPr bwMode="auto">
          <a:xfrm>
            <a:off x="395536" y="3284538"/>
            <a:ext cx="4752727" cy="92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spcBef>
                <a:spcPct val="25000"/>
              </a:spcBef>
              <a:buFontTx/>
              <a:buChar char="•"/>
            </a:pPr>
            <a:r>
              <a:rPr lang="zh-CN" altLang="en-US" sz="2400" dirty="0">
                <a:solidFill>
                  <a:srgbClr val="0000FF"/>
                </a:solidFill>
                <a:latin typeface="+mn-ea"/>
                <a:ea typeface="+mn-ea"/>
              </a:rPr>
              <a:t>正常固结土，</a:t>
            </a:r>
            <a:r>
              <a:rPr lang="en-US" altLang="zh-CN" sz="2400" dirty="0">
                <a:solidFill>
                  <a:srgbClr val="0000FF"/>
                </a:solidFill>
                <a:latin typeface="+mn-ea"/>
                <a:ea typeface="+mn-ea"/>
              </a:rPr>
              <a:t>e-</a:t>
            </a:r>
            <a:r>
              <a:rPr lang="en-US" altLang="zh-CN" sz="2400" dirty="0" err="1">
                <a:solidFill>
                  <a:srgbClr val="0000FF"/>
                </a:solidFill>
                <a:latin typeface="+mn-ea"/>
                <a:ea typeface="+mn-ea"/>
              </a:rPr>
              <a:t>lg</a:t>
            </a:r>
            <a:r>
              <a:rPr lang="el-GR" altLang="zh-CN" sz="2400" dirty="0">
                <a:solidFill>
                  <a:srgbClr val="0000FF"/>
                </a:solidFill>
                <a:latin typeface="+mn-ea"/>
                <a:ea typeface="+mn-ea"/>
              </a:rPr>
              <a:t>σ</a:t>
            </a:r>
            <a:r>
              <a:rPr lang="en-US" altLang="zh-CN" sz="2400" dirty="0">
                <a:solidFill>
                  <a:srgbClr val="0000FF"/>
                </a:solidFill>
                <a:latin typeface="+mn-ea"/>
                <a:ea typeface="+mn-ea"/>
              </a:rPr>
              <a:t>´</a:t>
            </a:r>
            <a:r>
              <a:rPr lang="zh-CN" altLang="en-US" sz="2400" dirty="0">
                <a:solidFill>
                  <a:srgbClr val="0000FF"/>
                </a:solidFill>
                <a:latin typeface="+mn-ea"/>
                <a:ea typeface="+mn-ea"/>
              </a:rPr>
              <a:t>曲线</a:t>
            </a:r>
            <a:endParaRPr lang="zh-CN" altLang="en-US" sz="2400" dirty="0">
              <a:solidFill>
                <a:srgbClr val="0000FF"/>
              </a:solidFill>
              <a:latin typeface="+mn-ea"/>
              <a:ea typeface="+mn-ea"/>
            </a:endParaRPr>
          </a:p>
          <a:p>
            <a:pPr>
              <a:spcBef>
                <a:spcPct val="25000"/>
              </a:spcBef>
              <a:buFontTx/>
              <a:buChar char="•"/>
            </a:pPr>
            <a:r>
              <a:rPr lang="zh-CN" altLang="en-US" sz="2400" dirty="0" smtClean="0">
                <a:solidFill>
                  <a:srgbClr val="0000FF"/>
                </a:solidFill>
                <a:latin typeface="+mn-ea"/>
                <a:ea typeface="+mn-ea"/>
              </a:rPr>
              <a:t>基础面积</a:t>
            </a:r>
            <a:r>
              <a:rPr lang="zh-CN" altLang="en-US" sz="2400" dirty="0">
                <a:solidFill>
                  <a:srgbClr val="0000FF"/>
                </a:solidFill>
                <a:latin typeface="+mn-ea"/>
                <a:ea typeface="+mn-ea"/>
              </a:rPr>
              <a:t>大，埋深大，施工期长</a:t>
            </a:r>
            <a:endParaRPr lang="zh-CN" altLang="en-US" sz="2400" dirty="0">
              <a:solidFill>
                <a:srgbClr val="0000FF"/>
              </a:solidFill>
              <a:latin typeface="+mn-ea"/>
              <a:ea typeface="+mn-ea"/>
            </a:endParaRPr>
          </a:p>
        </p:txBody>
      </p:sp>
      <p:sp>
        <p:nvSpPr>
          <p:cNvPr id="966689" name="Rectangle 33"/>
          <p:cNvSpPr>
            <a:spLocks noChangeArrowheads="1"/>
          </p:cNvSpPr>
          <p:nvPr/>
        </p:nvSpPr>
        <p:spPr bwMode="auto">
          <a:xfrm>
            <a:off x="559618" y="5338109"/>
            <a:ext cx="8075612" cy="463846"/>
          </a:xfrm>
          <a:prstGeom prst="rect">
            <a:avLst/>
          </a:prstGeom>
          <a:solidFill>
            <a:srgbClr val="00B050"/>
          </a:solidFill>
          <a:ln w="9525">
            <a:solidFill>
              <a:srgbClr val="3366FF"/>
            </a:solidFill>
            <a:miter lim="800000"/>
          </a:ln>
        </p:spPr>
        <p:txBody>
          <a:bodyPr wrap="square" lIns="90000" tIns="46800" rIns="90000" bIns="4680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en-US" altLang="zh-CN" sz="2400" dirty="0" err="1">
                <a:solidFill>
                  <a:srgbClr val="FFFFFF"/>
                </a:solidFill>
                <a:latin typeface="仿宋" panose="02010609060101010101" pitchFamily="49" charset="-122"/>
                <a:ea typeface="仿宋" panose="02010609060101010101" pitchFamily="49" charset="-122"/>
              </a:rPr>
              <a:t>i</a:t>
            </a:r>
            <a:r>
              <a:rPr lang="zh-CN" altLang="en-US" sz="2400" dirty="0">
                <a:solidFill>
                  <a:srgbClr val="FFFFFF"/>
                </a:solidFill>
                <a:latin typeface="仿宋" panose="02010609060101010101" pitchFamily="49" charset="-122"/>
                <a:ea typeface="仿宋" panose="02010609060101010101" pitchFamily="49" charset="-122"/>
              </a:rPr>
              <a:t>层地基的沉降量</a:t>
            </a:r>
            <a:r>
              <a:rPr lang="en-US" altLang="zh-CN" sz="2400" dirty="0">
                <a:solidFill>
                  <a:srgbClr val="FFFFFF"/>
                </a:solidFill>
                <a:latin typeface="仿宋" panose="02010609060101010101" pitchFamily="49" charset="-122"/>
                <a:ea typeface="仿宋" panose="02010609060101010101" pitchFamily="49" charset="-122"/>
              </a:rPr>
              <a:t>S</a:t>
            </a:r>
            <a:r>
              <a:rPr lang="en-US" altLang="zh-CN" sz="2400" baseline="-25000" dirty="0">
                <a:solidFill>
                  <a:srgbClr val="FFFFFF"/>
                </a:solidFill>
                <a:latin typeface="仿宋" panose="02010609060101010101" pitchFamily="49" charset="-122"/>
                <a:ea typeface="仿宋" panose="02010609060101010101" pitchFamily="49" charset="-122"/>
              </a:rPr>
              <a:t>i </a:t>
            </a:r>
            <a:r>
              <a:rPr lang="en-US" altLang="zh-CN" sz="2400" dirty="0">
                <a:solidFill>
                  <a:srgbClr val="FFFFFF"/>
                </a:solidFill>
                <a:latin typeface="仿宋" panose="02010609060101010101" pitchFamily="49" charset="-122"/>
                <a:ea typeface="仿宋" panose="02010609060101010101" pitchFamily="49" charset="-122"/>
              </a:rPr>
              <a:t>= </a:t>
            </a:r>
            <a:r>
              <a:rPr lang="zh-CN" altLang="en-US" sz="2400" dirty="0">
                <a:solidFill>
                  <a:srgbClr val="FFFFFF"/>
                </a:solidFill>
                <a:latin typeface="仿宋" panose="02010609060101010101" pitchFamily="49" charset="-122"/>
                <a:ea typeface="仿宋" panose="02010609060101010101" pitchFamily="49" charset="-122"/>
              </a:rPr>
              <a:t>再压缩沉降量 </a:t>
            </a:r>
            <a:r>
              <a:rPr lang="en-US" altLang="zh-CN" sz="2400" dirty="0">
                <a:solidFill>
                  <a:srgbClr val="FFFFFF"/>
                </a:solidFill>
                <a:latin typeface="仿宋" panose="02010609060101010101" pitchFamily="49" charset="-122"/>
                <a:ea typeface="仿宋" panose="02010609060101010101" pitchFamily="49" charset="-122"/>
              </a:rPr>
              <a:t>S</a:t>
            </a:r>
            <a:r>
              <a:rPr lang="en-US" altLang="zh-CN" sz="2400" baseline="-25000" dirty="0">
                <a:solidFill>
                  <a:srgbClr val="FFFFFF"/>
                </a:solidFill>
                <a:latin typeface="仿宋" panose="02010609060101010101" pitchFamily="49" charset="-122"/>
                <a:ea typeface="仿宋" panose="02010609060101010101" pitchFamily="49" charset="-122"/>
              </a:rPr>
              <a:t>1i </a:t>
            </a:r>
            <a:r>
              <a:rPr lang="en-US" altLang="zh-CN" sz="2400" dirty="0">
                <a:solidFill>
                  <a:srgbClr val="FFFFFF"/>
                </a:solidFill>
                <a:latin typeface="仿宋" panose="02010609060101010101" pitchFamily="49" charset="-122"/>
                <a:ea typeface="仿宋" panose="02010609060101010101" pitchFamily="49" charset="-122"/>
              </a:rPr>
              <a:t>+ </a:t>
            </a:r>
            <a:r>
              <a:rPr lang="zh-CN" altLang="en-US" sz="2400" dirty="0">
                <a:solidFill>
                  <a:srgbClr val="FFFFFF"/>
                </a:solidFill>
                <a:latin typeface="仿宋" panose="02010609060101010101" pitchFamily="49" charset="-122"/>
                <a:ea typeface="仿宋" panose="02010609060101010101" pitchFamily="49" charset="-122"/>
              </a:rPr>
              <a:t>压缩沉降量</a:t>
            </a:r>
            <a:r>
              <a:rPr lang="en-US" altLang="zh-CN" sz="2400" dirty="0">
                <a:solidFill>
                  <a:srgbClr val="FFFFFF"/>
                </a:solidFill>
                <a:latin typeface="仿宋" panose="02010609060101010101" pitchFamily="49" charset="-122"/>
                <a:ea typeface="仿宋" panose="02010609060101010101" pitchFamily="49" charset="-122"/>
              </a:rPr>
              <a:t>S</a:t>
            </a:r>
            <a:r>
              <a:rPr lang="en-US" altLang="zh-CN" sz="2400" baseline="-25000" dirty="0">
                <a:solidFill>
                  <a:srgbClr val="FFFFFF"/>
                </a:solidFill>
                <a:latin typeface="仿宋" panose="02010609060101010101" pitchFamily="49" charset="-122"/>
                <a:ea typeface="仿宋" panose="02010609060101010101" pitchFamily="49" charset="-122"/>
              </a:rPr>
              <a:t>2i</a:t>
            </a:r>
            <a:endParaRPr lang="en-US" altLang="zh-CN" sz="2400" baseline="-25000" dirty="0">
              <a:solidFill>
                <a:srgbClr val="FFFFFF"/>
              </a:solidFill>
              <a:latin typeface="仿宋" panose="02010609060101010101" pitchFamily="49" charset="-122"/>
              <a:ea typeface="仿宋" panose="02010609060101010101" pitchFamily="49" charset="-122"/>
            </a:endParaRPr>
          </a:p>
        </p:txBody>
      </p:sp>
      <p:sp>
        <p:nvSpPr>
          <p:cNvPr id="966694" name="AutoShape 38"/>
          <p:cNvSpPr>
            <a:spLocks noChangeArrowheads="1"/>
          </p:cNvSpPr>
          <p:nvPr/>
        </p:nvSpPr>
        <p:spPr bwMode="auto">
          <a:xfrm>
            <a:off x="523875" y="4633913"/>
            <a:ext cx="3614738" cy="51077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type="none" w="med" len="lg"/>
                <a:tailEnd type="none" w="med" len="lg"/>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spcBef>
                <a:spcPct val="25000"/>
              </a:spcBef>
            </a:pPr>
            <a:r>
              <a:rPr lang="zh-CN" altLang="en-US" sz="2400" dirty="0">
                <a:solidFill>
                  <a:srgbClr val="008000"/>
                </a:solidFill>
              </a:rPr>
              <a:t>类似于超固结土的计算：</a:t>
            </a:r>
            <a:endParaRPr lang="zh-CN" altLang="en-US" sz="2400" b="0" dirty="0">
              <a:solidFill>
                <a:srgbClr val="008000"/>
              </a:solidFill>
            </a:endParaRPr>
          </a:p>
        </p:txBody>
      </p:sp>
      <p:grpSp>
        <p:nvGrpSpPr>
          <p:cNvPr id="2" name="Group 39"/>
          <p:cNvGrpSpPr/>
          <p:nvPr/>
        </p:nvGrpSpPr>
        <p:grpSpPr bwMode="auto">
          <a:xfrm>
            <a:off x="4643438" y="1365250"/>
            <a:ext cx="3890962" cy="3287713"/>
            <a:chOff x="1655" y="701"/>
            <a:chExt cx="2451" cy="2071"/>
          </a:xfrm>
        </p:grpSpPr>
        <p:sp>
          <p:nvSpPr>
            <p:cNvPr id="76814" name="Line 40"/>
            <p:cNvSpPr>
              <a:spLocks noChangeAspect="1" noChangeShapeType="1"/>
            </p:cNvSpPr>
            <p:nvPr/>
          </p:nvSpPr>
          <p:spPr bwMode="auto">
            <a:xfrm>
              <a:off x="2769" y="701"/>
              <a:ext cx="0" cy="235"/>
            </a:xfrm>
            <a:prstGeom prst="line">
              <a:avLst/>
            </a:prstGeom>
            <a:noFill/>
            <a:ln w="762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6815" name="Line 41"/>
            <p:cNvSpPr>
              <a:spLocks noChangeAspect="1" noChangeShapeType="1"/>
            </p:cNvSpPr>
            <p:nvPr/>
          </p:nvSpPr>
          <p:spPr bwMode="auto">
            <a:xfrm>
              <a:off x="3428" y="1041"/>
              <a:ext cx="0" cy="494"/>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76816" name="Text Box 42"/>
            <p:cNvSpPr txBox="1">
              <a:spLocks noChangeAspect="1" noChangeArrowheads="1"/>
            </p:cNvSpPr>
            <p:nvPr/>
          </p:nvSpPr>
          <p:spPr bwMode="auto">
            <a:xfrm>
              <a:off x="3198" y="1172"/>
              <a:ext cx="1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a:latin typeface="Times New Roman" panose="02020603050405020304" pitchFamily="18" charset="0"/>
                </a:rPr>
                <a:t>d</a:t>
              </a:r>
              <a:endParaRPr lang="en-US" altLang="zh-CN" sz="2400">
                <a:latin typeface="Times New Roman" panose="02020603050405020304" pitchFamily="18" charset="0"/>
              </a:endParaRPr>
            </a:p>
          </p:txBody>
        </p:sp>
        <p:sp>
          <p:nvSpPr>
            <p:cNvPr id="76817" name="Rectangle 43"/>
            <p:cNvSpPr>
              <a:spLocks noChangeAspect="1" noChangeArrowheads="1"/>
            </p:cNvSpPr>
            <p:nvPr/>
          </p:nvSpPr>
          <p:spPr bwMode="auto">
            <a:xfrm>
              <a:off x="2342" y="1047"/>
              <a:ext cx="826" cy="477"/>
            </a:xfrm>
            <a:prstGeom prst="rect">
              <a:avLst/>
            </a:prstGeom>
            <a:solidFill>
              <a:srgbClr val="FFFFFF"/>
            </a:solidFill>
            <a:ln w="38100" algn="ctr">
              <a:solidFill>
                <a:schemeClr val="tx1"/>
              </a:solidFill>
              <a:miter lim="800000"/>
            </a:ln>
          </p:spPr>
          <p:txBody>
            <a:bodyPr anchor="ct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6818" name="Rectangle 44" descr="宽上对角线"/>
            <p:cNvSpPr>
              <a:spLocks noChangeAspect="1" noChangeArrowheads="1"/>
            </p:cNvSpPr>
            <p:nvPr/>
          </p:nvSpPr>
          <p:spPr bwMode="auto">
            <a:xfrm>
              <a:off x="2346" y="1336"/>
              <a:ext cx="823" cy="189"/>
            </a:xfrm>
            <a:prstGeom prst="rect">
              <a:avLst/>
            </a:prstGeom>
            <a:pattFill prst="wdUpDiag">
              <a:fgClr>
                <a:schemeClr val="folHlink"/>
              </a:fgClr>
              <a:bgClr>
                <a:srgbClr val="FFFF00"/>
              </a:bgClr>
            </a:pattFill>
            <a:ln w="9525">
              <a:solidFill>
                <a:schemeClr val="tx1"/>
              </a:solidFill>
              <a:miter lim="800000"/>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6819" name="Rectangle 45" descr="横向砖形"/>
            <p:cNvSpPr>
              <a:spLocks noChangeAspect="1" noChangeArrowheads="1"/>
            </p:cNvSpPr>
            <p:nvPr/>
          </p:nvSpPr>
          <p:spPr bwMode="auto">
            <a:xfrm>
              <a:off x="2638" y="936"/>
              <a:ext cx="260" cy="400"/>
            </a:xfrm>
            <a:prstGeom prst="rect">
              <a:avLst/>
            </a:prstGeom>
            <a:pattFill prst="horzBrick">
              <a:fgClr>
                <a:srgbClr val="FFCC00"/>
              </a:fgClr>
              <a:bgClr>
                <a:srgbClr val="FF9966"/>
              </a:bgClr>
            </a:pattFill>
            <a:ln w="9525">
              <a:solidFill>
                <a:schemeClr val="tx1"/>
              </a:solidFill>
              <a:miter lim="800000"/>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6820" name="Line 46"/>
            <p:cNvSpPr>
              <a:spLocks noChangeAspect="1" noChangeShapeType="1"/>
            </p:cNvSpPr>
            <p:nvPr/>
          </p:nvSpPr>
          <p:spPr bwMode="auto">
            <a:xfrm>
              <a:off x="1799" y="1043"/>
              <a:ext cx="2288"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76821" name="Line 47"/>
            <p:cNvSpPr>
              <a:spLocks noChangeAspect="1" noChangeShapeType="1"/>
            </p:cNvSpPr>
            <p:nvPr/>
          </p:nvSpPr>
          <p:spPr bwMode="auto">
            <a:xfrm>
              <a:off x="1791" y="1525"/>
              <a:ext cx="2296" cy="1"/>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76822" name="Line 48"/>
            <p:cNvSpPr>
              <a:spLocks noChangeAspect="1" noChangeShapeType="1"/>
            </p:cNvSpPr>
            <p:nvPr/>
          </p:nvSpPr>
          <p:spPr bwMode="auto">
            <a:xfrm>
              <a:off x="1827" y="1736"/>
              <a:ext cx="2164" cy="1"/>
            </a:xfrm>
            <a:prstGeom prst="line">
              <a:avLst/>
            </a:prstGeom>
            <a:noFill/>
            <a:ln w="2857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76823" name="Line 49"/>
            <p:cNvSpPr>
              <a:spLocks noChangeAspect="1" noChangeShapeType="1"/>
            </p:cNvSpPr>
            <p:nvPr/>
          </p:nvSpPr>
          <p:spPr bwMode="auto">
            <a:xfrm>
              <a:off x="1860" y="2490"/>
              <a:ext cx="2164" cy="0"/>
            </a:xfrm>
            <a:prstGeom prst="line">
              <a:avLst/>
            </a:prstGeom>
            <a:noFill/>
            <a:ln w="2857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76824" name="Text Box 50"/>
            <p:cNvSpPr txBox="1">
              <a:spLocks noChangeAspect="1" noChangeArrowheads="1"/>
            </p:cNvSpPr>
            <p:nvPr/>
          </p:nvSpPr>
          <p:spPr bwMode="auto">
            <a:xfrm>
              <a:off x="1980" y="820"/>
              <a:ext cx="42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a:latin typeface="Tahoma" panose="020B0604030504040204" pitchFamily="34" charset="0"/>
                </a:rPr>
                <a:t>地面</a:t>
              </a:r>
              <a:endParaRPr lang="zh-CN" altLang="en-US">
                <a:latin typeface="Tahoma" panose="020B0604030504040204" pitchFamily="34" charset="0"/>
              </a:endParaRPr>
            </a:p>
          </p:txBody>
        </p:sp>
        <p:sp>
          <p:nvSpPr>
            <p:cNvPr id="76825" name="Rectangle 51"/>
            <p:cNvSpPr>
              <a:spLocks noChangeAspect="1" noChangeArrowheads="1"/>
            </p:cNvSpPr>
            <p:nvPr/>
          </p:nvSpPr>
          <p:spPr bwMode="auto">
            <a:xfrm>
              <a:off x="3758" y="1301"/>
              <a:ext cx="3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Ins="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Tahoma" panose="020B0604030504040204" pitchFamily="34" charset="0"/>
                </a:rPr>
                <a:t>基底</a:t>
              </a:r>
              <a:endParaRPr lang="zh-CN" altLang="en-US">
                <a:latin typeface="Tahoma" panose="020B0604030504040204" pitchFamily="34" charset="0"/>
              </a:endParaRPr>
            </a:p>
          </p:txBody>
        </p:sp>
        <p:sp>
          <p:nvSpPr>
            <p:cNvPr id="76826" name="Freeform 52"/>
            <p:cNvSpPr>
              <a:spLocks noChangeAspect="1"/>
            </p:cNvSpPr>
            <p:nvPr/>
          </p:nvSpPr>
          <p:spPr bwMode="auto">
            <a:xfrm>
              <a:off x="1848" y="947"/>
              <a:ext cx="126" cy="92"/>
            </a:xfrm>
            <a:custGeom>
              <a:avLst/>
              <a:gdLst>
                <a:gd name="T0" fmla="*/ 0 w 180"/>
                <a:gd name="T1" fmla="*/ 0 h 132"/>
                <a:gd name="T2" fmla="*/ 1 w 180"/>
                <a:gd name="T3" fmla="*/ 0 h 132"/>
                <a:gd name="T4" fmla="*/ 1 w 180"/>
                <a:gd name="T5" fmla="*/ 1 h 132"/>
                <a:gd name="T6" fmla="*/ 0 w 180"/>
                <a:gd name="T7" fmla="*/ 0 h 132"/>
                <a:gd name="T8" fmla="*/ 0 60000 65536"/>
                <a:gd name="T9" fmla="*/ 0 60000 65536"/>
                <a:gd name="T10" fmla="*/ 0 60000 65536"/>
                <a:gd name="T11" fmla="*/ 0 60000 65536"/>
                <a:gd name="T12" fmla="*/ 0 w 180"/>
                <a:gd name="T13" fmla="*/ 0 h 132"/>
                <a:gd name="T14" fmla="*/ 180 w 180"/>
                <a:gd name="T15" fmla="*/ 132 h 132"/>
              </a:gdLst>
              <a:ahLst/>
              <a:cxnLst>
                <a:cxn ang="T8">
                  <a:pos x="T0" y="T1"/>
                </a:cxn>
                <a:cxn ang="T9">
                  <a:pos x="T2" y="T3"/>
                </a:cxn>
                <a:cxn ang="T10">
                  <a:pos x="T4" y="T5"/>
                </a:cxn>
                <a:cxn ang="T11">
                  <a:pos x="T6" y="T7"/>
                </a:cxn>
              </a:cxnLst>
              <a:rect l="T12" t="T13" r="T14" b="T15"/>
              <a:pathLst>
                <a:path w="180" h="132">
                  <a:moveTo>
                    <a:pt x="0" y="0"/>
                  </a:moveTo>
                  <a:lnTo>
                    <a:pt x="180" y="0"/>
                  </a:lnTo>
                  <a:lnTo>
                    <a:pt x="92" y="132"/>
                  </a:lnTo>
                  <a:lnTo>
                    <a:pt x="0" y="0"/>
                  </a:lnTo>
                  <a:close/>
                </a:path>
              </a:pathLst>
            </a:custGeom>
            <a:solidFill>
              <a:schemeClr val="accent1"/>
            </a:solidFill>
            <a:ln w="9525">
              <a:solidFill>
                <a:srgbClr val="000000"/>
              </a:solidFill>
              <a:round/>
            </a:ln>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6827" name="Freeform 53"/>
            <p:cNvSpPr>
              <a:spLocks noChangeAspect="1"/>
            </p:cNvSpPr>
            <p:nvPr/>
          </p:nvSpPr>
          <p:spPr bwMode="auto">
            <a:xfrm>
              <a:off x="3679" y="1423"/>
              <a:ext cx="126" cy="93"/>
            </a:xfrm>
            <a:custGeom>
              <a:avLst/>
              <a:gdLst>
                <a:gd name="T0" fmla="*/ 0 w 180"/>
                <a:gd name="T1" fmla="*/ 0 h 132"/>
                <a:gd name="T2" fmla="*/ 1 w 180"/>
                <a:gd name="T3" fmla="*/ 0 h 132"/>
                <a:gd name="T4" fmla="*/ 1 w 180"/>
                <a:gd name="T5" fmla="*/ 1 h 132"/>
                <a:gd name="T6" fmla="*/ 0 w 180"/>
                <a:gd name="T7" fmla="*/ 0 h 132"/>
                <a:gd name="T8" fmla="*/ 0 60000 65536"/>
                <a:gd name="T9" fmla="*/ 0 60000 65536"/>
                <a:gd name="T10" fmla="*/ 0 60000 65536"/>
                <a:gd name="T11" fmla="*/ 0 60000 65536"/>
                <a:gd name="T12" fmla="*/ 0 w 180"/>
                <a:gd name="T13" fmla="*/ 0 h 132"/>
                <a:gd name="T14" fmla="*/ 180 w 180"/>
                <a:gd name="T15" fmla="*/ 132 h 132"/>
              </a:gdLst>
              <a:ahLst/>
              <a:cxnLst>
                <a:cxn ang="T8">
                  <a:pos x="T0" y="T1"/>
                </a:cxn>
                <a:cxn ang="T9">
                  <a:pos x="T2" y="T3"/>
                </a:cxn>
                <a:cxn ang="T10">
                  <a:pos x="T4" y="T5"/>
                </a:cxn>
                <a:cxn ang="T11">
                  <a:pos x="T6" y="T7"/>
                </a:cxn>
              </a:cxnLst>
              <a:rect l="T12" t="T13" r="T14" b="T15"/>
              <a:pathLst>
                <a:path w="180" h="132">
                  <a:moveTo>
                    <a:pt x="0" y="0"/>
                  </a:moveTo>
                  <a:lnTo>
                    <a:pt x="180" y="0"/>
                  </a:lnTo>
                  <a:lnTo>
                    <a:pt x="92" y="132"/>
                  </a:lnTo>
                  <a:lnTo>
                    <a:pt x="0" y="0"/>
                  </a:lnTo>
                  <a:close/>
                </a:path>
              </a:pathLst>
            </a:custGeom>
            <a:solidFill>
              <a:schemeClr val="accent1"/>
            </a:solidFill>
            <a:ln w="9525">
              <a:solidFill>
                <a:srgbClr val="000000"/>
              </a:solidFill>
              <a:round/>
            </a:ln>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6828" name="Line 54"/>
            <p:cNvSpPr>
              <a:spLocks noChangeAspect="1" noChangeShapeType="1"/>
            </p:cNvSpPr>
            <p:nvPr/>
          </p:nvSpPr>
          <p:spPr bwMode="auto">
            <a:xfrm>
              <a:off x="2769" y="1030"/>
              <a:ext cx="0" cy="1742"/>
            </a:xfrm>
            <a:prstGeom prst="line">
              <a:avLst/>
            </a:prstGeom>
            <a:noFill/>
            <a:ln w="19050">
              <a:solidFill>
                <a:schemeClr val="tx1"/>
              </a:solidFill>
              <a:prstDash val="lgDashDot"/>
              <a:miter lim="800000"/>
            </a:ln>
            <a:extLst>
              <a:ext uri="{909E8E84-426E-40DD-AFC4-6F175D3DCCD1}">
                <a14:hiddenFill xmlns:a14="http://schemas.microsoft.com/office/drawing/2010/main">
                  <a:noFill/>
                </a14:hiddenFill>
              </a:ext>
            </a:extLst>
          </p:spPr>
          <p:txBody>
            <a:bodyPr wrap="none"/>
            <a:lstStyle/>
            <a:p>
              <a:endParaRPr lang="zh-CN" altLang="en-US"/>
            </a:p>
          </p:txBody>
        </p:sp>
        <p:grpSp>
          <p:nvGrpSpPr>
            <p:cNvPr id="76829" name="Group 55"/>
            <p:cNvGrpSpPr>
              <a:grpSpLocks noChangeAspect="1"/>
            </p:cNvGrpSpPr>
            <p:nvPr/>
          </p:nvGrpSpPr>
          <p:grpSpPr bwMode="auto">
            <a:xfrm>
              <a:off x="2198" y="1049"/>
              <a:ext cx="564" cy="1695"/>
              <a:chOff x="2552" y="991"/>
              <a:chExt cx="806" cy="2419"/>
            </a:xfrm>
          </p:grpSpPr>
          <p:sp>
            <p:nvSpPr>
              <p:cNvPr id="76845" name="Line 56"/>
              <p:cNvSpPr>
                <a:spLocks noChangeAspect="1" noChangeShapeType="1"/>
              </p:cNvSpPr>
              <p:nvPr/>
            </p:nvSpPr>
            <p:spPr bwMode="auto">
              <a:xfrm flipH="1">
                <a:off x="2921" y="1999"/>
                <a:ext cx="68" cy="269"/>
              </a:xfrm>
              <a:prstGeom prst="line">
                <a:avLst/>
              </a:prstGeom>
              <a:noFill/>
              <a:ln w="28575">
                <a:solidFill>
                  <a:schemeClr val="tx1"/>
                </a:solidFill>
                <a:prstDash val="sysDot"/>
                <a:miter lim="800000"/>
              </a:ln>
              <a:extLst>
                <a:ext uri="{909E8E84-426E-40DD-AFC4-6F175D3DCCD1}">
                  <a14:hiddenFill xmlns:a14="http://schemas.microsoft.com/office/drawing/2010/main">
                    <a:noFill/>
                  </a14:hiddenFill>
                </a:ext>
              </a:extLst>
            </p:spPr>
            <p:txBody>
              <a:bodyPr wrap="none"/>
              <a:lstStyle/>
              <a:p>
                <a:endParaRPr lang="zh-CN" altLang="en-US"/>
              </a:p>
            </p:txBody>
          </p:sp>
          <p:grpSp>
            <p:nvGrpSpPr>
              <p:cNvPr id="76846" name="Group 57"/>
              <p:cNvGrpSpPr>
                <a:grpSpLocks noChangeAspect="1"/>
              </p:cNvGrpSpPr>
              <p:nvPr/>
            </p:nvGrpSpPr>
            <p:grpSpPr bwMode="auto">
              <a:xfrm>
                <a:off x="2552" y="991"/>
                <a:ext cx="806" cy="2419"/>
                <a:chOff x="1680" y="432"/>
                <a:chExt cx="1152" cy="3456"/>
              </a:xfrm>
            </p:grpSpPr>
            <p:sp>
              <p:nvSpPr>
                <p:cNvPr id="76847" name="Line 58"/>
                <p:cNvSpPr>
                  <a:spLocks noChangeAspect="1" noChangeShapeType="1"/>
                </p:cNvSpPr>
                <p:nvPr/>
              </p:nvSpPr>
              <p:spPr bwMode="auto">
                <a:xfrm flipH="1">
                  <a:off x="2496" y="432"/>
                  <a:ext cx="336" cy="1008"/>
                </a:xfrm>
                <a:prstGeom prst="line">
                  <a:avLst/>
                </a:prstGeom>
                <a:noFill/>
                <a:ln w="28575">
                  <a:solidFill>
                    <a:schemeClr val="tx1"/>
                  </a:solidFill>
                  <a:prstDash val="sysDot"/>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76848" name="Line 59"/>
                <p:cNvSpPr>
                  <a:spLocks noChangeAspect="1" noChangeShapeType="1"/>
                </p:cNvSpPr>
                <p:nvPr/>
              </p:nvSpPr>
              <p:spPr bwMode="auto">
                <a:xfrm flipH="1">
                  <a:off x="2304" y="1440"/>
                  <a:ext cx="192" cy="432"/>
                </a:xfrm>
                <a:prstGeom prst="line">
                  <a:avLst/>
                </a:prstGeom>
                <a:noFill/>
                <a:ln w="28575">
                  <a:solidFill>
                    <a:schemeClr val="tx1"/>
                  </a:solidFill>
                  <a:prstDash val="sysDot"/>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76849" name="Line 60"/>
                <p:cNvSpPr>
                  <a:spLocks noChangeAspect="1" noChangeShapeType="1"/>
                </p:cNvSpPr>
                <p:nvPr/>
              </p:nvSpPr>
              <p:spPr bwMode="auto">
                <a:xfrm flipH="1">
                  <a:off x="2112" y="2256"/>
                  <a:ext cx="96" cy="336"/>
                </a:xfrm>
                <a:prstGeom prst="line">
                  <a:avLst/>
                </a:prstGeom>
                <a:noFill/>
                <a:ln w="28575">
                  <a:solidFill>
                    <a:schemeClr val="tx1"/>
                  </a:solidFill>
                  <a:prstDash val="sysDot"/>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76850" name="Line 61"/>
                <p:cNvSpPr>
                  <a:spLocks noChangeAspect="1" noChangeShapeType="1"/>
                </p:cNvSpPr>
                <p:nvPr/>
              </p:nvSpPr>
              <p:spPr bwMode="auto">
                <a:xfrm flipH="1">
                  <a:off x="1680" y="2592"/>
                  <a:ext cx="432" cy="1296"/>
                </a:xfrm>
                <a:prstGeom prst="line">
                  <a:avLst/>
                </a:prstGeom>
                <a:noFill/>
                <a:ln w="28575">
                  <a:solidFill>
                    <a:schemeClr val="tx1"/>
                  </a:solidFill>
                  <a:prstDash val="sysDot"/>
                  <a:miter lim="800000"/>
                </a:ln>
                <a:extLst>
                  <a:ext uri="{909E8E84-426E-40DD-AFC4-6F175D3DCCD1}">
                    <a14:hiddenFill xmlns:a14="http://schemas.microsoft.com/office/drawing/2010/main">
                      <a:noFill/>
                    </a14:hiddenFill>
                  </a:ext>
                </a:extLst>
              </p:spPr>
              <p:txBody>
                <a:bodyPr wrap="none"/>
                <a:lstStyle/>
                <a:p>
                  <a:endParaRPr lang="zh-CN" altLang="en-US"/>
                </a:p>
              </p:txBody>
            </p:sp>
          </p:grpSp>
        </p:grpSp>
        <p:sp>
          <p:nvSpPr>
            <p:cNvPr id="76830" name="Freeform 62"/>
            <p:cNvSpPr>
              <a:spLocks noChangeAspect="1"/>
            </p:cNvSpPr>
            <p:nvPr/>
          </p:nvSpPr>
          <p:spPr bwMode="auto">
            <a:xfrm>
              <a:off x="2232" y="1531"/>
              <a:ext cx="539" cy="1210"/>
            </a:xfrm>
            <a:custGeom>
              <a:avLst/>
              <a:gdLst>
                <a:gd name="T0" fmla="*/ 1 w 769"/>
                <a:gd name="T1" fmla="*/ 1 h 1727"/>
                <a:gd name="T2" fmla="*/ 1 w 769"/>
                <a:gd name="T3" fmla="*/ 0 h 1727"/>
                <a:gd name="T4" fmla="*/ 1 w 769"/>
                <a:gd name="T5" fmla="*/ 1 h 1727"/>
                <a:gd name="T6" fmla="*/ 1 w 769"/>
                <a:gd name="T7" fmla="*/ 1 h 1727"/>
                <a:gd name="T8" fmla="*/ 1 w 769"/>
                <a:gd name="T9" fmla="*/ 1 h 1727"/>
                <a:gd name="T10" fmla="*/ 1 w 769"/>
                <a:gd name="T11" fmla="*/ 1 h 1727"/>
                <a:gd name="T12" fmla="*/ 1 w 769"/>
                <a:gd name="T13" fmla="*/ 1 h 1727"/>
                <a:gd name="T14" fmla="*/ 1 w 769"/>
                <a:gd name="T15" fmla="*/ 1 h 1727"/>
                <a:gd name="T16" fmla="*/ 0 w 769"/>
                <a:gd name="T17" fmla="*/ 1 h 1727"/>
                <a:gd name="T18" fmla="*/ 1 w 769"/>
                <a:gd name="T19" fmla="*/ 1 h 1727"/>
                <a:gd name="T20" fmla="*/ 1 w 769"/>
                <a:gd name="T21" fmla="*/ 1 h 1727"/>
                <a:gd name="T22" fmla="*/ 1 w 769"/>
                <a:gd name="T23" fmla="*/ 1 h 17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9"/>
                <a:gd name="T37" fmla="*/ 0 h 1727"/>
                <a:gd name="T38" fmla="*/ 769 w 769"/>
                <a:gd name="T39" fmla="*/ 1727 h 17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9" h="1727">
                  <a:moveTo>
                    <a:pt x="766" y="135"/>
                  </a:moveTo>
                  <a:lnTo>
                    <a:pt x="769" y="0"/>
                  </a:lnTo>
                  <a:cubicBezTo>
                    <a:pt x="750" y="5"/>
                    <a:pt x="686" y="117"/>
                    <a:pt x="652" y="166"/>
                  </a:cubicBezTo>
                  <a:cubicBezTo>
                    <a:pt x="618" y="215"/>
                    <a:pt x="613" y="205"/>
                    <a:pt x="568" y="294"/>
                  </a:cubicBezTo>
                  <a:cubicBezTo>
                    <a:pt x="523" y="383"/>
                    <a:pt x="433" y="571"/>
                    <a:pt x="384" y="698"/>
                  </a:cubicBezTo>
                  <a:cubicBezTo>
                    <a:pt x="335" y="825"/>
                    <a:pt x="307" y="956"/>
                    <a:pt x="272" y="1054"/>
                  </a:cubicBezTo>
                  <a:cubicBezTo>
                    <a:pt x="237" y="1152"/>
                    <a:pt x="210" y="1207"/>
                    <a:pt x="176" y="1286"/>
                  </a:cubicBezTo>
                  <a:cubicBezTo>
                    <a:pt x="142" y="1365"/>
                    <a:pt x="97" y="1457"/>
                    <a:pt x="68" y="1530"/>
                  </a:cubicBezTo>
                  <a:lnTo>
                    <a:pt x="0" y="1722"/>
                  </a:lnTo>
                  <a:lnTo>
                    <a:pt x="764" y="1727"/>
                  </a:lnTo>
                  <a:lnTo>
                    <a:pt x="765" y="967"/>
                  </a:lnTo>
                  <a:lnTo>
                    <a:pt x="766" y="135"/>
                  </a:lnTo>
                  <a:close/>
                </a:path>
              </a:pathLst>
            </a:custGeom>
            <a:solidFill>
              <a:schemeClr val="folHlink"/>
            </a:solidFill>
            <a:ln w="9525">
              <a:solidFill>
                <a:srgbClr val="0000FF"/>
              </a:solidFill>
              <a:round/>
            </a:ln>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6831" name="Freeform 63"/>
            <p:cNvSpPr>
              <a:spLocks noChangeAspect="1"/>
            </p:cNvSpPr>
            <p:nvPr/>
          </p:nvSpPr>
          <p:spPr bwMode="auto">
            <a:xfrm>
              <a:off x="2771" y="1526"/>
              <a:ext cx="750" cy="1214"/>
            </a:xfrm>
            <a:custGeom>
              <a:avLst/>
              <a:gdLst>
                <a:gd name="T0" fmla="*/ 1 w 1071"/>
                <a:gd name="T1" fmla="*/ 0 h 1733"/>
                <a:gd name="T2" fmla="*/ 1 w 1071"/>
                <a:gd name="T3" fmla="*/ 1 h 1733"/>
                <a:gd name="T4" fmla="*/ 1 w 1071"/>
                <a:gd name="T5" fmla="*/ 1 h 1733"/>
                <a:gd name="T6" fmla="*/ 1 w 1071"/>
                <a:gd name="T7" fmla="*/ 1 h 1733"/>
                <a:gd name="T8" fmla="*/ 1 w 1071"/>
                <a:gd name="T9" fmla="*/ 1 h 1733"/>
                <a:gd name="T10" fmla="*/ 1 w 1071"/>
                <a:gd name="T11" fmla="*/ 1 h 1733"/>
                <a:gd name="T12" fmla="*/ 1 w 1071"/>
                <a:gd name="T13" fmla="*/ 1 h 1733"/>
                <a:gd name="T14" fmla="*/ 1 w 1071"/>
                <a:gd name="T15" fmla="*/ 1 h 1733"/>
                <a:gd name="T16" fmla="*/ 1 w 1071"/>
                <a:gd name="T17" fmla="*/ 1 h 1733"/>
                <a:gd name="T18" fmla="*/ 0 w 1071"/>
                <a:gd name="T19" fmla="*/ 1 h 1733"/>
                <a:gd name="T20" fmla="*/ 1 w 1071"/>
                <a:gd name="T21" fmla="*/ 0 h 17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71"/>
                <a:gd name="T34" fmla="*/ 0 h 1733"/>
                <a:gd name="T35" fmla="*/ 1071 w 1071"/>
                <a:gd name="T36" fmla="*/ 1733 h 17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71" h="1733">
                  <a:moveTo>
                    <a:pt x="4" y="0"/>
                  </a:moveTo>
                  <a:lnTo>
                    <a:pt x="1071" y="1"/>
                  </a:lnTo>
                  <a:lnTo>
                    <a:pt x="1039" y="193"/>
                  </a:lnTo>
                  <a:cubicBezTo>
                    <a:pt x="1017" y="261"/>
                    <a:pt x="1001" y="325"/>
                    <a:pt x="939" y="409"/>
                  </a:cubicBezTo>
                  <a:lnTo>
                    <a:pt x="669" y="695"/>
                  </a:lnTo>
                  <a:cubicBezTo>
                    <a:pt x="588" y="803"/>
                    <a:pt x="501" y="958"/>
                    <a:pt x="453" y="1055"/>
                  </a:cubicBezTo>
                  <a:cubicBezTo>
                    <a:pt x="405" y="1152"/>
                    <a:pt x="400" y="1206"/>
                    <a:pt x="381" y="1280"/>
                  </a:cubicBezTo>
                  <a:cubicBezTo>
                    <a:pt x="362" y="1354"/>
                    <a:pt x="349" y="1422"/>
                    <a:pt x="339" y="1497"/>
                  </a:cubicBezTo>
                  <a:lnTo>
                    <a:pt x="319" y="1733"/>
                  </a:lnTo>
                  <a:lnTo>
                    <a:pt x="0" y="1733"/>
                  </a:lnTo>
                  <a:lnTo>
                    <a:pt x="4" y="0"/>
                  </a:lnTo>
                  <a:close/>
                </a:path>
              </a:pathLst>
            </a:custGeom>
            <a:solidFill>
              <a:srgbClr val="FF66FF"/>
            </a:solidFill>
            <a:ln w="9525">
              <a:solidFill>
                <a:srgbClr val="0000FF"/>
              </a:solidFill>
              <a:round/>
            </a:ln>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6832" name="Line 64"/>
            <p:cNvSpPr>
              <a:spLocks noChangeAspect="1" noChangeShapeType="1"/>
            </p:cNvSpPr>
            <p:nvPr/>
          </p:nvSpPr>
          <p:spPr bwMode="auto">
            <a:xfrm flipV="1">
              <a:off x="3520" y="1124"/>
              <a:ext cx="0" cy="401"/>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76833" name="Text Box 65"/>
            <p:cNvSpPr txBox="1">
              <a:spLocks noChangeAspect="1" noChangeArrowheads="1"/>
            </p:cNvSpPr>
            <p:nvPr/>
          </p:nvSpPr>
          <p:spPr bwMode="auto">
            <a:xfrm>
              <a:off x="2971" y="1071"/>
              <a:ext cx="1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a:latin typeface="Tahoma" panose="020B0604030504040204" pitchFamily="34" charset="0"/>
                </a:rPr>
                <a:t>p</a:t>
              </a:r>
              <a:endParaRPr lang="en-US" altLang="zh-CN" sz="2400">
                <a:latin typeface="Tahoma" panose="020B0604030504040204" pitchFamily="34" charset="0"/>
              </a:endParaRPr>
            </a:p>
          </p:txBody>
        </p:sp>
        <p:sp>
          <p:nvSpPr>
            <p:cNvPr id="76834" name="Line 66"/>
            <p:cNvSpPr>
              <a:spLocks noChangeAspect="1" noChangeShapeType="1"/>
            </p:cNvSpPr>
            <p:nvPr/>
          </p:nvSpPr>
          <p:spPr bwMode="auto">
            <a:xfrm>
              <a:off x="2767" y="1172"/>
              <a:ext cx="753" cy="1"/>
            </a:xfrm>
            <a:prstGeom prst="line">
              <a:avLst/>
            </a:prstGeom>
            <a:noFill/>
            <a:ln w="2857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76835" name="Line 67"/>
            <p:cNvSpPr>
              <a:spLocks noChangeAspect="1" noChangeShapeType="1"/>
            </p:cNvSpPr>
            <p:nvPr/>
          </p:nvSpPr>
          <p:spPr bwMode="auto">
            <a:xfrm flipV="1">
              <a:off x="2767" y="1124"/>
              <a:ext cx="0" cy="401"/>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76836" name="Freeform 68"/>
            <p:cNvSpPr>
              <a:spLocks noChangeAspect="1"/>
            </p:cNvSpPr>
            <p:nvPr/>
          </p:nvSpPr>
          <p:spPr bwMode="auto">
            <a:xfrm>
              <a:off x="2573" y="1851"/>
              <a:ext cx="200" cy="0"/>
            </a:xfrm>
            <a:custGeom>
              <a:avLst/>
              <a:gdLst>
                <a:gd name="T0" fmla="*/ 0 w 285"/>
                <a:gd name="T1" fmla="*/ 0 h 1"/>
                <a:gd name="T2" fmla="*/ 1 w 285"/>
                <a:gd name="T3" fmla="*/ 0 h 1"/>
                <a:gd name="T4" fmla="*/ 0 60000 65536"/>
                <a:gd name="T5" fmla="*/ 0 60000 65536"/>
                <a:gd name="T6" fmla="*/ 0 w 285"/>
                <a:gd name="T7" fmla="*/ 0 h 1"/>
                <a:gd name="T8" fmla="*/ 285 w 285"/>
                <a:gd name="T9" fmla="*/ 0 h 1"/>
              </a:gdLst>
              <a:ahLst/>
              <a:cxnLst>
                <a:cxn ang="T4">
                  <a:pos x="T0" y="T1"/>
                </a:cxn>
                <a:cxn ang="T5">
                  <a:pos x="T2" y="T3"/>
                </a:cxn>
              </a:cxnLst>
              <a:rect l="T6" t="T7" r="T8" b="T9"/>
              <a:pathLst>
                <a:path w="285" h="1">
                  <a:moveTo>
                    <a:pt x="0" y="0"/>
                  </a:moveTo>
                  <a:lnTo>
                    <a:pt x="285" y="0"/>
                  </a:lnTo>
                </a:path>
              </a:pathLst>
            </a:custGeom>
            <a:noFill/>
            <a:ln w="28575">
              <a:solidFill>
                <a:schemeClr val="tx1"/>
              </a:solidFill>
              <a:miter lim="800000"/>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6837" name="Rectangle 69"/>
            <p:cNvSpPr>
              <a:spLocks noChangeAspect="1" noChangeArrowheads="1"/>
            </p:cNvSpPr>
            <p:nvPr/>
          </p:nvSpPr>
          <p:spPr bwMode="auto">
            <a:xfrm>
              <a:off x="2195" y="1839"/>
              <a:ext cx="37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2400" b="0" dirty="0" smtClean="0">
                  <a:latin typeface="Tahoma" panose="020B0604030504040204" pitchFamily="34" charset="0"/>
                  <a:sym typeface="Symbol" panose="05050102010706020507" pitchFamily="18" charset="2"/>
                </a:rPr>
                <a:t></a:t>
              </a:r>
              <a:r>
                <a:rPr lang="en-US" altLang="zh-CN" sz="2400" b="0" dirty="0"/>
                <a:t>’</a:t>
              </a:r>
              <a:r>
                <a:rPr lang="en-US" altLang="zh-CN" sz="2400" b="0" baseline="-25000" dirty="0"/>
                <a:t>c</a:t>
              </a:r>
              <a:r>
                <a:rPr lang="en-US" altLang="zh-CN" sz="2400" b="0" baseline="-25000" dirty="0">
                  <a:latin typeface="Tahoma" panose="020B0604030504040204" pitchFamily="34" charset="0"/>
                </a:rPr>
                <a:t>i</a:t>
              </a:r>
              <a:endParaRPr lang="en-US" altLang="zh-CN" sz="2400" b="0" baseline="-25000" dirty="0">
                <a:latin typeface="Tahoma" panose="020B0604030504040204" pitchFamily="34" charset="0"/>
              </a:endParaRPr>
            </a:p>
          </p:txBody>
        </p:sp>
        <p:sp>
          <p:nvSpPr>
            <p:cNvPr id="76838" name="Freeform 70"/>
            <p:cNvSpPr>
              <a:spLocks noChangeAspect="1"/>
            </p:cNvSpPr>
            <p:nvPr/>
          </p:nvSpPr>
          <p:spPr bwMode="auto">
            <a:xfrm>
              <a:off x="2768" y="1850"/>
              <a:ext cx="631" cy="1"/>
            </a:xfrm>
            <a:custGeom>
              <a:avLst/>
              <a:gdLst>
                <a:gd name="T0" fmla="*/ 0 w 901"/>
                <a:gd name="T1" fmla="*/ 0 h 1"/>
                <a:gd name="T2" fmla="*/ 1 w 901"/>
                <a:gd name="T3" fmla="*/ 1 h 1"/>
                <a:gd name="T4" fmla="*/ 0 60000 65536"/>
                <a:gd name="T5" fmla="*/ 0 60000 65536"/>
                <a:gd name="T6" fmla="*/ 0 w 901"/>
                <a:gd name="T7" fmla="*/ 0 h 1"/>
                <a:gd name="T8" fmla="*/ 901 w 901"/>
                <a:gd name="T9" fmla="*/ 1 h 1"/>
              </a:gdLst>
              <a:ahLst/>
              <a:cxnLst>
                <a:cxn ang="T4">
                  <a:pos x="T0" y="T1"/>
                </a:cxn>
                <a:cxn ang="T5">
                  <a:pos x="T2" y="T3"/>
                </a:cxn>
              </a:cxnLst>
              <a:rect l="T6" t="T7" r="T8" b="T9"/>
              <a:pathLst>
                <a:path w="901" h="1">
                  <a:moveTo>
                    <a:pt x="0" y="0"/>
                  </a:moveTo>
                  <a:lnTo>
                    <a:pt x="901" y="1"/>
                  </a:lnTo>
                </a:path>
              </a:pathLst>
            </a:custGeom>
            <a:noFill/>
            <a:ln w="28575">
              <a:solidFill>
                <a:schemeClr val="tx1"/>
              </a:solidFill>
              <a:miter lim="800000"/>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6839" name="Text Box 71"/>
            <p:cNvSpPr txBox="1">
              <a:spLocks noChangeAspect="1" noChangeArrowheads="1"/>
            </p:cNvSpPr>
            <p:nvPr/>
          </p:nvSpPr>
          <p:spPr bwMode="auto">
            <a:xfrm>
              <a:off x="2903" y="1614"/>
              <a:ext cx="34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0" dirty="0" smtClean="0">
                  <a:latin typeface="Tahoma" panose="020B0604030504040204" pitchFamily="34" charset="0"/>
                  <a:sym typeface="Symbol" panose="05050102010706020507" pitchFamily="18" charset="2"/>
                </a:rPr>
                <a:t></a:t>
              </a:r>
              <a:r>
                <a:rPr lang="en-US" altLang="zh-CN" sz="2400" b="0" baseline="-25000" dirty="0" err="1">
                  <a:latin typeface="Tahoma" panose="020B0604030504040204" pitchFamily="34" charset="0"/>
                </a:rPr>
                <a:t>zi</a:t>
              </a:r>
              <a:endParaRPr lang="en-US" altLang="zh-CN" sz="2400" b="0" dirty="0">
                <a:latin typeface="Tahoma" panose="020B0604030504040204" pitchFamily="34" charset="0"/>
              </a:endParaRPr>
            </a:p>
          </p:txBody>
        </p:sp>
        <p:sp>
          <p:nvSpPr>
            <p:cNvPr id="76840" name="Line 72"/>
            <p:cNvSpPr>
              <a:spLocks noChangeAspect="1" noChangeShapeType="1"/>
            </p:cNvSpPr>
            <p:nvPr/>
          </p:nvSpPr>
          <p:spPr bwMode="auto">
            <a:xfrm>
              <a:off x="3734" y="1533"/>
              <a:ext cx="0" cy="315"/>
            </a:xfrm>
            <a:prstGeom prst="line">
              <a:avLst/>
            </a:prstGeom>
            <a:noFill/>
            <a:ln w="28575">
              <a:solidFill>
                <a:schemeClr val="tx1"/>
              </a:solidFill>
              <a:miter lim="800000"/>
              <a:tailEnd type="arrow"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76841" name="Text Box 73"/>
            <p:cNvSpPr txBox="1">
              <a:spLocks noChangeAspect="1" noChangeArrowheads="1"/>
            </p:cNvSpPr>
            <p:nvPr/>
          </p:nvSpPr>
          <p:spPr bwMode="auto">
            <a:xfrm>
              <a:off x="3709" y="1456"/>
              <a:ext cx="28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en-US" altLang="zh-CN" sz="2400" b="0" baseline="-25000">
                <a:latin typeface="Tahoma" panose="020B0604030504040204" pitchFamily="34" charset="0"/>
              </a:endParaRPr>
            </a:p>
          </p:txBody>
        </p:sp>
        <p:sp>
          <p:nvSpPr>
            <p:cNvPr id="76842" name="Line 74"/>
            <p:cNvSpPr>
              <a:spLocks noChangeAspect="1" noChangeShapeType="1"/>
            </p:cNvSpPr>
            <p:nvPr/>
          </p:nvSpPr>
          <p:spPr bwMode="auto">
            <a:xfrm>
              <a:off x="3288" y="1848"/>
              <a:ext cx="587" cy="1"/>
            </a:xfrm>
            <a:prstGeom prst="line">
              <a:avLst/>
            </a:prstGeom>
            <a:noFill/>
            <a:ln w="19050">
              <a:solidFill>
                <a:schemeClr val="tx1"/>
              </a:solidFill>
              <a:prstDash val="lgDash"/>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76843" name="AutoShape 75"/>
            <p:cNvSpPr>
              <a:spLocks noChangeAspect="1" noChangeArrowheads="1"/>
            </p:cNvSpPr>
            <p:nvPr/>
          </p:nvSpPr>
          <p:spPr bwMode="auto">
            <a:xfrm>
              <a:off x="1655" y="1882"/>
              <a:ext cx="719" cy="199"/>
            </a:xfrm>
            <a:prstGeom prst="wedgeRectCallout">
              <a:avLst>
                <a:gd name="adj1" fmla="val 83242"/>
                <a:gd name="adj2" fmla="val -46455"/>
              </a:avLst>
            </a:prstGeom>
            <a:noFill/>
            <a:ln w="19050">
              <a:solidFill>
                <a:srgbClr val="FF66FF"/>
              </a:solidFill>
              <a:miter lim="800000"/>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a:solidFill>
                    <a:srgbClr val="3333CC"/>
                  </a:solidFill>
                  <a:latin typeface="Tahoma" panose="020B0604030504040204" pitchFamily="34" charset="0"/>
                </a:rPr>
                <a:t>自重应力</a:t>
              </a:r>
              <a:endParaRPr lang="zh-CN" altLang="en-US">
                <a:solidFill>
                  <a:srgbClr val="3333CC"/>
                </a:solidFill>
                <a:latin typeface="Tahoma" panose="020B0604030504040204" pitchFamily="34" charset="0"/>
              </a:endParaRPr>
            </a:p>
          </p:txBody>
        </p:sp>
        <p:sp>
          <p:nvSpPr>
            <p:cNvPr id="76844" name="AutoShape 76"/>
            <p:cNvSpPr>
              <a:spLocks noChangeAspect="1" noChangeArrowheads="1"/>
            </p:cNvSpPr>
            <p:nvPr/>
          </p:nvSpPr>
          <p:spPr bwMode="auto">
            <a:xfrm>
              <a:off x="3312" y="2263"/>
              <a:ext cx="747" cy="193"/>
            </a:xfrm>
            <a:prstGeom prst="wedgeRectCallout">
              <a:avLst>
                <a:gd name="adj1" fmla="val -67940"/>
                <a:gd name="adj2" fmla="val -128755"/>
              </a:avLst>
            </a:prstGeom>
            <a:noFill/>
            <a:ln w="9525">
              <a:solidFill>
                <a:srgbClr val="FF66FF"/>
              </a:solidFill>
              <a:miter lim="800000"/>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a:solidFill>
                    <a:srgbClr val="3333CC"/>
                  </a:solidFill>
                  <a:latin typeface="Tahoma" panose="020B0604030504040204" pitchFamily="34" charset="0"/>
                </a:rPr>
                <a:t>附加应力</a:t>
              </a:r>
              <a:endParaRPr lang="zh-CN" altLang="en-US">
                <a:solidFill>
                  <a:srgbClr val="3333CC"/>
                </a:solidFill>
                <a:latin typeface="Tahoma" panose="020B0604030504040204" pitchFamily="34" charset="0"/>
              </a:endParaRPr>
            </a:p>
          </p:txBody>
        </p:sp>
      </p:grpSp>
      <p:sp>
        <p:nvSpPr>
          <p:cNvPr id="51" name="TextBox 50"/>
          <p:cNvSpPr txBox="1"/>
          <p:nvPr/>
        </p:nvSpPr>
        <p:spPr>
          <a:xfrm>
            <a:off x="1576388" y="664370"/>
            <a:ext cx="2347912" cy="523875"/>
          </a:xfrm>
          <a:prstGeom prst="rect">
            <a:avLst/>
          </a:prstGeom>
          <a:solidFill>
            <a:schemeClr val="accent6"/>
          </a:solidFill>
        </p:spPr>
        <p:txBody>
          <a:bodyPr wrap="none">
            <a:spAutoFit/>
          </a:bodyPr>
          <a:lstStyle/>
          <a:p>
            <a:pPr>
              <a:defRPr/>
            </a:pPr>
            <a:r>
              <a:rPr lang="zh-CN" altLang="en-US" sz="2800" dirty="0">
                <a:solidFill>
                  <a:schemeClr val="bg1"/>
                </a:solidFill>
                <a:latin typeface="隶书" panose="02010509060101010101" pitchFamily="49" charset="-122"/>
                <a:ea typeface="隶书" panose="02010509060101010101" pitchFamily="49" charset="-122"/>
              </a:rPr>
              <a:t>课外阅读资料</a:t>
            </a:r>
            <a:endParaRPr lang="zh-CN" altLang="en-US" sz="2800" dirty="0">
              <a:solidFill>
                <a:schemeClr val="bg1"/>
              </a:solidFill>
              <a:latin typeface="隶书" panose="02010509060101010101" pitchFamily="49" charset="-122"/>
              <a:ea typeface="隶书" panose="02010509060101010101" pitchFamily="49" charset="-122"/>
            </a:endParaRPr>
          </a:p>
        </p:txBody>
      </p:sp>
      <p:sp>
        <p:nvSpPr>
          <p:cNvPr id="52" name="Rectangle 5"/>
          <p:cNvSpPr>
            <a:spLocks noChangeArrowheads="1"/>
          </p:cNvSpPr>
          <p:nvPr/>
        </p:nvSpPr>
        <p:spPr bwMode="auto">
          <a:xfrm>
            <a:off x="-18854" y="-21483"/>
            <a:ext cx="3594101"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FF3300"/>
                </a:solidFill>
                <a:latin typeface="Times New Roman" panose="02020603050405020304" pitchFamily="18" charset="0"/>
                <a:ea typeface="+mj-ea"/>
                <a:cs typeface="Times New Roman" panose="02020603050405020304" pitchFamily="18" charset="0"/>
              </a:rPr>
              <a:t>§4</a:t>
            </a:r>
            <a:r>
              <a:rPr lang="en-US" altLang="zh-CN" sz="2800" dirty="0" smtClean="0">
                <a:solidFill>
                  <a:srgbClr val="FF3300"/>
                </a:solidFill>
                <a:latin typeface="Times New Roman" panose="02020603050405020304" pitchFamily="18" charset="0"/>
                <a:ea typeface="+mj-ea"/>
                <a:cs typeface="Times New Roman" panose="02020603050405020304" pitchFamily="18" charset="0"/>
              </a:rPr>
              <a:t>.3 </a:t>
            </a:r>
            <a:r>
              <a:rPr lang="zh-CN" altLang="en-US" sz="2800" dirty="0" smtClean="0">
                <a:solidFill>
                  <a:srgbClr val="FF3300"/>
                </a:solidFill>
                <a:latin typeface="Times New Roman" panose="02020603050405020304" pitchFamily="18" charset="0"/>
                <a:ea typeface="+mj-ea"/>
                <a:cs typeface="Times New Roman" panose="02020603050405020304" pitchFamily="18" charset="0"/>
              </a:rPr>
              <a:t>基础最终沉降量</a:t>
            </a:r>
            <a:endParaRPr lang="zh-CN" altLang="en-US" sz="28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6658"/>
                                        </p:tgtEl>
                                        <p:attrNameLst>
                                          <p:attrName>style.visibility</p:attrName>
                                        </p:attrNameLst>
                                      </p:cBhvr>
                                      <p:to>
                                        <p:strVal val="visible"/>
                                      </p:to>
                                    </p:set>
                                    <p:animEffect transition="in" filter="wipe(left)">
                                      <p:cBhvr>
                                        <p:cTn id="7" dur="500"/>
                                        <p:tgtEl>
                                          <p:spTgt spid="96665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66687"/>
                                        </p:tgtEl>
                                        <p:attrNameLst>
                                          <p:attrName>style.visibility</p:attrName>
                                        </p:attrNameLst>
                                      </p:cBhvr>
                                      <p:to>
                                        <p:strVal val="visible"/>
                                      </p:to>
                                    </p:set>
                                    <p:animEffect transition="in" filter="wipe(left)">
                                      <p:cBhvr>
                                        <p:cTn id="19" dur="500"/>
                                        <p:tgtEl>
                                          <p:spTgt spid="96668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66688">
                                            <p:txEl>
                                              <p:pRg st="0" end="0"/>
                                            </p:txEl>
                                          </p:spTgt>
                                        </p:tgtEl>
                                        <p:attrNameLst>
                                          <p:attrName>style.visibility</p:attrName>
                                        </p:attrNameLst>
                                      </p:cBhvr>
                                      <p:to>
                                        <p:strVal val="visible"/>
                                      </p:to>
                                    </p:set>
                                    <p:animEffect transition="in" filter="wipe(left)">
                                      <p:cBhvr>
                                        <p:cTn id="24" dur="500"/>
                                        <p:tgtEl>
                                          <p:spTgt spid="96668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66688">
                                            <p:txEl>
                                              <p:pRg st="1" end="1"/>
                                            </p:txEl>
                                          </p:spTgt>
                                        </p:tgtEl>
                                        <p:attrNameLst>
                                          <p:attrName>style.visibility</p:attrName>
                                        </p:attrNameLst>
                                      </p:cBhvr>
                                      <p:to>
                                        <p:strVal val="visible"/>
                                      </p:to>
                                    </p:set>
                                    <p:animEffect transition="in" filter="wipe(left)">
                                      <p:cBhvr>
                                        <p:cTn id="29" dur="500"/>
                                        <p:tgtEl>
                                          <p:spTgt spid="96668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66694">
                                            <p:txEl>
                                              <p:pRg st="0" end="0"/>
                                            </p:txEl>
                                          </p:spTgt>
                                        </p:tgtEl>
                                        <p:attrNameLst>
                                          <p:attrName>style.visibility</p:attrName>
                                        </p:attrNameLst>
                                      </p:cBhvr>
                                      <p:to>
                                        <p:strVal val="visible"/>
                                      </p:to>
                                    </p:set>
                                    <p:animEffect transition="in" filter="wipe(left)">
                                      <p:cBhvr>
                                        <p:cTn id="34" dur="500"/>
                                        <p:tgtEl>
                                          <p:spTgt spid="96669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966689"/>
                                        </p:tgtEl>
                                        <p:attrNameLst>
                                          <p:attrName>style.visibility</p:attrName>
                                        </p:attrNameLst>
                                      </p:cBhvr>
                                      <p:to>
                                        <p:strVal val="visible"/>
                                      </p:to>
                                    </p:set>
                                    <p:animEffect transition="in" filter="wipe(left)">
                                      <p:cBhvr>
                                        <p:cTn id="39" dur="500"/>
                                        <p:tgtEl>
                                          <p:spTgt spid="966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6658" grpId="0" bldLvl="0" animBg="1" autoUpdateAnimBg="0"/>
      <p:bldP spid="966687" grpId="0" bldLvl="0" animBg="1" autoUpdateAnimBg="0"/>
      <p:bldP spid="966688" grpId="0" autoUpdateAnimBg="0" build="p"/>
      <p:bldP spid="966689" grpId="0" bldLvl="0" animBg="1" autoUpdateAnimBg="0"/>
      <p:bldP spid="966694"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灯片编号占位符 1"/>
          <p:cNvSpPr>
            <a:spLocks noGrp="1"/>
          </p:cNvSpPr>
          <p:nvPr>
            <p:ph type="sldNum" sz="quarter" idx="12"/>
          </p:nvPr>
        </p:nvSpPr>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F3405C46-24EF-4F7F-94E5-BEFA296DB51A}" type="slidenum">
              <a:rPr lang="zh-CN" altLang="en-US">
                <a:latin typeface="Garamond" panose="02020404030301010803" pitchFamily="18" charset="0"/>
              </a:rPr>
            </a:fld>
            <a:endParaRPr lang="en-US" altLang="zh-CN" dirty="0">
              <a:latin typeface="Garamond" panose="02020404030301010803" pitchFamily="18" charset="0"/>
            </a:endParaRPr>
          </a:p>
        </p:txBody>
      </p:sp>
      <p:sp>
        <p:nvSpPr>
          <p:cNvPr id="22543" name="Freeform 37"/>
          <p:cNvSpPr/>
          <p:nvPr/>
        </p:nvSpPr>
        <p:spPr bwMode="auto">
          <a:xfrm>
            <a:off x="1120775" y="4973638"/>
            <a:ext cx="1716088" cy="1587"/>
          </a:xfrm>
          <a:custGeom>
            <a:avLst/>
            <a:gdLst>
              <a:gd name="T0" fmla="*/ 2147483647 w 1045"/>
              <a:gd name="T1" fmla="*/ 2147483647 h 1"/>
              <a:gd name="T2" fmla="*/ 0 w 1045"/>
              <a:gd name="T3" fmla="*/ 0 h 1"/>
              <a:gd name="T4" fmla="*/ 0 60000 65536"/>
              <a:gd name="T5" fmla="*/ 0 60000 65536"/>
              <a:gd name="T6" fmla="*/ 0 w 1045"/>
              <a:gd name="T7" fmla="*/ 0 h 1"/>
              <a:gd name="T8" fmla="*/ 1045 w 1045"/>
              <a:gd name="T9" fmla="*/ 1 h 1"/>
            </a:gdLst>
            <a:ahLst/>
            <a:cxnLst>
              <a:cxn ang="T4">
                <a:pos x="T0" y="T1"/>
              </a:cxn>
              <a:cxn ang="T5">
                <a:pos x="T2" y="T3"/>
              </a:cxn>
            </a:cxnLst>
            <a:rect l="T6" t="T7" r="T8" b="T9"/>
            <a:pathLst>
              <a:path w="1045" h="1">
                <a:moveTo>
                  <a:pt x="1045" y="1"/>
                </a:moveTo>
                <a:lnTo>
                  <a:pt x="0" y="0"/>
                </a:lnTo>
              </a:path>
            </a:pathLst>
          </a:custGeom>
          <a:noFill/>
          <a:ln w="38100">
            <a:solidFill>
              <a:srgbClr val="008000"/>
            </a:solidFill>
            <a:prstDash val="sysDot"/>
            <a:miter lim="800000"/>
          </a:ln>
          <a:extLst>
            <a:ext uri="{909E8E84-426E-40DD-AFC4-6F175D3DCCD1}">
              <a14:hiddenFill xmlns:a14="http://schemas.microsoft.com/office/drawing/2010/main">
                <a:solidFill>
                  <a:srgbClr val="FFFFFF"/>
                </a:solidFill>
              </a14:hiddenFill>
            </a:ext>
          </a:extLst>
        </p:spPr>
        <p:txBody>
          <a:bodyPr wrap="none"/>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aphicFrame>
        <p:nvGraphicFramePr>
          <p:cNvPr id="22530" name="Object 8"/>
          <p:cNvGraphicFramePr>
            <a:graphicFrameLocks noChangeAspect="1"/>
          </p:cNvGraphicFramePr>
          <p:nvPr/>
        </p:nvGraphicFramePr>
        <p:xfrm>
          <a:off x="2401888" y="3711575"/>
          <a:ext cx="369887" cy="358775"/>
        </p:xfrm>
        <a:graphic>
          <a:graphicData uri="http://schemas.openxmlformats.org/presentationml/2006/ole">
            <mc:AlternateContent xmlns:mc="http://schemas.openxmlformats.org/markup-compatibility/2006">
              <mc:Choice xmlns:v="urn:schemas-microsoft-com:vml" Requires="v">
                <p:oleObj spid="_x0000_s23027" name="Equation" r:id="rId1" imgW="203200" imgH="215900" progId="Equation.3">
                  <p:embed/>
                </p:oleObj>
              </mc:Choice>
              <mc:Fallback>
                <p:oleObj name="Equation" r:id="rId1" imgW="203200" imgH="215900" progId="Equation.3">
                  <p:embed/>
                  <p:pic>
                    <p:nvPicPr>
                      <p:cNvPr id="0" name="Object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1888" y="3711575"/>
                        <a:ext cx="369887"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1" name="Object 9"/>
          <p:cNvGraphicFramePr>
            <a:graphicFrameLocks noChangeAspect="1"/>
          </p:cNvGraphicFramePr>
          <p:nvPr/>
        </p:nvGraphicFramePr>
        <p:xfrm>
          <a:off x="3071813" y="4821238"/>
          <a:ext cx="420687" cy="392112"/>
        </p:xfrm>
        <a:graphic>
          <a:graphicData uri="http://schemas.openxmlformats.org/presentationml/2006/ole">
            <mc:AlternateContent xmlns:mc="http://schemas.openxmlformats.org/markup-compatibility/2006">
              <mc:Choice xmlns:v="urn:schemas-microsoft-com:vml" Requires="v">
                <p:oleObj spid="_x0000_s23028" name="Equation" r:id="rId3" imgW="203200" imgH="241300" progId="Equation.3">
                  <p:embed/>
                </p:oleObj>
              </mc:Choice>
              <mc:Fallback>
                <p:oleObj name="Equation" r:id="rId3" imgW="203200" imgH="24130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13" y="4821238"/>
                        <a:ext cx="420687"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44" name="Line 41"/>
          <p:cNvSpPr>
            <a:spLocks noChangeShapeType="1"/>
          </p:cNvSpPr>
          <p:nvPr/>
        </p:nvSpPr>
        <p:spPr bwMode="auto">
          <a:xfrm>
            <a:off x="1101725" y="5983288"/>
            <a:ext cx="2322513" cy="0"/>
          </a:xfrm>
          <a:prstGeom prst="line">
            <a:avLst/>
          </a:prstGeom>
          <a:noFill/>
          <a:ln w="19050">
            <a:solidFill>
              <a:srgbClr val="3366FF"/>
            </a:solidFill>
            <a:miter lim="800000"/>
            <a:tailEnd type="stealth" w="med" len="lg"/>
          </a:ln>
          <a:extLst>
            <a:ext uri="{909E8E84-426E-40DD-AFC4-6F175D3DCCD1}">
              <a14:hiddenFill xmlns:a14="http://schemas.microsoft.com/office/drawing/2010/main">
                <a:noFill/>
              </a14:hiddenFill>
            </a:ext>
          </a:extLst>
        </p:spPr>
        <p:txBody>
          <a:bodyPr wrap="none"/>
          <a:lstStyle/>
          <a:p>
            <a:endParaRPr lang="zh-CN" altLang="en-US"/>
          </a:p>
        </p:txBody>
      </p:sp>
      <p:sp>
        <p:nvSpPr>
          <p:cNvPr id="22545" name="Freeform 42"/>
          <p:cNvSpPr/>
          <p:nvPr/>
        </p:nvSpPr>
        <p:spPr bwMode="auto">
          <a:xfrm>
            <a:off x="1119188" y="2967038"/>
            <a:ext cx="1587" cy="3017837"/>
          </a:xfrm>
          <a:custGeom>
            <a:avLst/>
            <a:gdLst>
              <a:gd name="T0" fmla="*/ 0 w 1"/>
              <a:gd name="T1" fmla="*/ 2147483647 h 1461"/>
              <a:gd name="T2" fmla="*/ 0 w 1"/>
              <a:gd name="T3" fmla="*/ 0 h 1461"/>
              <a:gd name="T4" fmla="*/ 0 60000 65536"/>
              <a:gd name="T5" fmla="*/ 0 60000 65536"/>
              <a:gd name="T6" fmla="*/ 0 w 1"/>
              <a:gd name="T7" fmla="*/ 0 h 1461"/>
              <a:gd name="T8" fmla="*/ 1 w 1"/>
              <a:gd name="T9" fmla="*/ 1461 h 1461"/>
            </a:gdLst>
            <a:ahLst/>
            <a:cxnLst>
              <a:cxn ang="T4">
                <a:pos x="T0" y="T1"/>
              </a:cxn>
              <a:cxn ang="T5">
                <a:pos x="T2" y="T3"/>
              </a:cxn>
            </a:cxnLst>
            <a:rect l="T6" t="T7" r="T8" b="T9"/>
            <a:pathLst>
              <a:path w="1" h="1461">
                <a:moveTo>
                  <a:pt x="0" y="1461"/>
                </a:moveTo>
                <a:lnTo>
                  <a:pt x="0" y="0"/>
                </a:lnTo>
              </a:path>
            </a:pathLst>
          </a:custGeom>
          <a:noFill/>
          <a:ln w="19050">
            <a:solidFill>
              <a:srgbClr val="3366FF"/>
            </a:solidFill>
            <a:miter lim="800000"/>
            <a:tailEnd type="stealth" w="med" len="lg"/>
          </a:ln>
          <a:extLst>
            <a:ext uri="{909E8E84-426E-40DD-AFC4-6F175D3DCCD1}">
              <a14:hiddenFill xmlns:a14="http://schemas.microsoft.com/office/drawing/2010/main">
                <a:solidFill>
                  <a:srgbClr val="FFFFFF"/>
                </a:solidFill>
              </a14:hiddenFill>
            </a:ext>
          </a:extLst>
        </p:spPr>
        <p:txBody>
          <a:bodyPr wrap="none"/>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aphicFrame>
        <p:nvGraphicFramePr>
          <p:cNvPr id="22532" name="Object 10"/>
          <p:cNvGraphicFramePr>
            <a:graphicFrameLocks noChangeAspect="1"/>
          </p:cNvGraphicFramePr>
          <p:nvPr/>
        </p:nvGraphicFramePr>
        <p:xfrm>
          <a:off x="611188" y="2997200"/>
          <a:ext cx="496887" cy="488950"/>
        </p:xfrm>
        <a:graphic>
          <a:graphicData uri="http://schemas.openxmlformats.org/presentationml/2006/ole">
            <mc:AlternateContent xmlns:mc="http://schemas.openxmlformats.org/markup-compatibility/2006">
              <mc:Choice xmlns:v="urn:schemas-microsoft-com:vml" Requires="v">
                <p:oleObj spid="_x0000_s23029" name="Equation" r:id="rId5" imgW="152400" imgH="190500" progId="Equation.3">
                  <p:embed/>
                </p:oleObj>
              </mc:Choice>
              <mc:Fallback>
                <p:oleObj name="Equation" r:id="rId5" imgW="152400" imgH="19050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2997200"/>
                        <a:ext cx="4968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3" name="Object 11"/>
          <p:cNvGraphicFramePr>
            <a:graphicFrameLocks noChangeAspect="1"/>
          </p:cNvGraphicFramePr>
          <p:nvPr/>
        </p:nvGraphicFramePr>
        <p:xfrm>
          <a:off x="3276600" y="5445125"/>
          <a:ext cx="719138" cy="523875"/>
        </p:xfrm>
        <a:graphic>
          <a:graphicData uri="http://schemas.openxmlformats.org/presentationml/2006/ole">
            <mc:AlternateContent xmlns:mc="http://schemas.openxmlformats.org/markup-compatibility/2006">
              <mc:Choice xmlns:v="urn:schemas-microsoft-com:vml" Requires="v">
                <p:oleObj spid="_x0000_s23030" name="Equation" r:id="rId7" imgW="444500" imgH="266700" progId="">
                  <p:embed/>
                </p:oleObj>
              </mc:Choice>
              <mc:Fallback>
                <p:oleObj name="Equation" r:id="rId7" imgW="444500" imgH="266700" progId="">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5445125"/>
                        <a:ext cx="7191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46" name="Freeform 45"/>
          <p:cNvSpPr/>
          <p:nvPr/>
        </p:nvSpPr>
        <p:spPr bwMode="auto">
          <a:xfrm>
            <a:off x="1098550" y="3836988"/>
            <a:ext cx="401638" cy="6350"/>
          </a:xfrm>
          <a:custGeom>
            <a:avLst/>
            <a:gdLst>
              <a:gd name="T0" fmla="*/ 0 w 253"/>
              <a:gd name="T1" fmla="*/ 2147483647 h 4"/>
              <a:gd name="T2" fmla="*/ 2147483647 w 253"/>
              <a:gd name="T3" fmla="*/ 0 h 4"/>
              <a:gd name="T4" fmla="*/ 0 60000 65536"/>
              <a:gd name="T5" fmla="*/ 0 60000 65536"/>
              <a:gd name="T6" fmla="*/ 0 w 253"/>
              <a:gd name="T7" fmla="*/ 0 h 4"/>
              <a:gd name="T8" fmla="*/ 253 w 253"/>
              <a:gd name="T9" fmla="*/ 4 h 4"/>
            </a:gdLst>
            <a:ahLst/>
            <a:cxnLst>
              <a:cxn ang="T4">
                <a:pos x="T0" y="T1"/>
              </a:cxn>
              <a:cxn ang="T5">
                <a:pos x="T2" y="T3"/>
              </a:cxn>
            </a:cxnLst>
            <a:rect l="T6" t="T7" r="T8" b="T9"/>
            <a:pathLst>
              <a:path w="253" h="4">
                <a:moveTo>
                  <a:pt x="0" y="4"/>
                </a:moveTo>
                <a:lnTo>
                  <a:pt x="253" y="0"/>
                </a:lnTo>
              </a:path>
            </a:pathLst>
          </a:custGeom>
          <a:noFill/>
          <a:ln w="38100">
            <a:solidFill>
              <a:srgbClr val="008000"/>
            </a:solidFill>
            <a:prstDash val="sysDot"/>
            <a:rou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547" name="Freeform 46"/>
          <p:cNvSpPr/>
          <p:nvPr/>
        </p:nvSpPr>
        <p:spPr bwMode="auto">
          <a:xfrm>
            <a:off x="1876425" y="3449638"/>
            <a:ext cx="1309688" cy="1933575"/>
          </a:xfrm>
          <a:custGeom>
            <a:avLst/>
            <a:gdLst>
              <a:gd name="T0" fmla="*/ 0 w 797"/>
              <a:gd name="T1" fmla="*/ 0 h 936"/>
              <a:gd name="T2" fmla="*/ 2147483647 w 797"/>
              <a:gd name="T3" fmla="*/ 2147483647 h 936"/>
              <a:gd name="T4" fmla="*/ 0 60000 65536"/>
              <a:gd name="T5" fmla="*/ 0 60000 65536"/>
              <a:gd name="T6" fmla="*/ 0 w 797"/>
              <a:gd name="T7" fmla="*/ 0 h 936"/>
              <a:gd name="T8" fmla="*/ 797 w 797"/>
              <a:gd name="T9" fmla="*/ 936 h 936"/>
            </a:gdLst>
            <a:ahLst/>
            <a:cxnLst>
              <a:cxn ang="T4">
                <a:pos x="T0" y="T1"/>
              </a:cxn>
              <a:cxn ang="T5">
                <a:pos x="T2" y="T3"/>
              </a:cxn>
            </a:cxnLst>
            <a:rect l="T6" t="T7" r="T8" b="T9"/>
            <a:pathLst>
              <a:path w="797" h="936">
                <a:moveTo>
                  <a:pt x="0" y="0"/>
                </a:moveTo>
                <a:lnTo>
                  <a:pt x="797" y="936"/>
                </a:lnTo>
              </a:path>
            </a:pathLst>
          </a:custGeom>
          <a:noFill/>
          <a:ln w="31750">
            <a:solidFill>
              <a:srgbClr val="008000"/>
            </a:solidFill>
            <a:miter lim="800000"/>
          </a:ln>
          <a:extLst>
            <a:ext uri="{909E8E84-426E-40DD-AFC4-6F175D3DCCD1}">
              <a14:hiddenFill xmlns:a14="http://schemas.microsoft.com/office/drawing/2010/main">
                <a:solidFill>
                  <a:srgbClr val="FFFFFF"/>
                </a:solidFill>
              </a14:hiddenFill>
            </a:ext>
          </a:extLst>
        </p:spPr>
        <p:txBody>
          <a:bodyPr wrap="none"/>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548" name="Freeform 47"/>
          <p:cNvSpPr/>
          <p:nvPr/>
        </p:nvSpPr>
        <p:spPr bwMode="auto">
          <a:xfrm>
            <a:off x="1476375" y="3800475"/>
            <a:ext cx="14288" cy="2144713"/>
          </a:xfrm>
          <a:custGeom>
            <a:avLst/>
            <a:gdLst>
              <a:gd name="T0" fmla="*/ 0 w 9"/>
              <a:gd name="T1" fmla="*/ 2147483647 h 1351"/>
              <a:gd name="T2" fmla="*/ 2147483647 w 9"/>
              <a:gd name="T3" fmla="*/ 0 h 1351"/>
              <a:gd name="T4" fmla="*/ 0 60000 65536"/>
              <a:gd name="T5" fmla="*/ 0 60000 65536"/>
              <a:gd name="T6" fmla="*/ 0 w 9"/>
              <a:gd name="T7" fmla="*/ 0 h 1351"/>
              <a:gd name="T8" fmla="*/ 9 w 9"/>
              <a:gd name="T9" fmla="*/ 1351 h 1351"/>
            </a:gdLst>
            <a:ahLst/>
            <a:cxnLst>
              <a:cxn ang="T4">
                <a:pos x="T0" y="T1"/>
              </a:cxn>
              <a:cxn ang="T5">
                <a:pos x="T2" y="T3"/>
              </a:cxn>
            </a:cxnLst>
            <a:rect l="T6" t="T7" r="T8" b="T9"/>
            <a:pathLst>
              <a:path w="9" h="1351">
                <a:moveTo>
                  <a:pt x="0" y="1351"/>
                </a:moveTo>
                <a:lnTo>
                  <a:pt x="9" y="0"/>
                </a:lnTo>
              </a:path>
            </a:pathLst>
          </a:custGeom>
          <a:noFill/>
          <a:ln w="38100">
            <a:solidFill>
              <a:srgbClr val="008000"/>
            </a:solidFill>
            <a:prstDash val="sysDot"/>
            <a:rou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549" name="Freeform 48"/>
          <p:cNvSpPr/>
          <p:nvPr/>
        </p:nvSpPr>
        <p:spPr bwMode="auto">
          <a:xfrm>
            <a:off x="2867025" y="4956175"/>
            <a:ext cx="1588" cy="1011238"/>
          </a:xfrm>
          <a:custGeom>
            <a:avLst/>
            <a:gdLst>
              <a:gd name="T0" fmla="*/ 0 w 1"/>
              <a:gd name="T1" fmla="*/ 0 h 637"/>
              <a:gd name="T2" fmla="*/ 2147483647 w 1"/>
              <a:gd name="T3" fmla="*/ 2147483647 h 637"/>
              <a:gd name="T4" fmla="*/ 0 60000 65536"/>
              <a:gd name="T5" fmla="*/ 0 60000 65536"/>
              <a:gd name="T6" fmla="*/ 0 w 1"/>
              <a:gd name="T7" fmla="*/ 0 h 637"/>
              <a:gd name="T8" fmla="*/ 1 w 1"/>
              <a:gd name="T9" fmla="*/ 637 h 637"/>
            </a:gdLst>
            <a:ahLst/>
            <a:cxnLst>
              <a:cxn ang="T4">
                <a:pos x="T0" y="T1"/>
              </a:cxn>
              <a:cxn ang="T5">
                <a:pos x="T2" y="T3"/>
              </a:cxn>
            </a:cxnLst>
            <a:rect l="T6" t="T7" r="T8" b="T9"/>
            <a:pathLst>
              <a:path w="1" h="637">
                <a:moveTo>
                  <a:pt x="0" y="0"/>
                </a:moveTo>
                <a:lnTo>
                  <a:pt x="1" y="637"/>
                </a:lnTo>
              </a:path>
            </a:pathLst>
          </a:custGeom>
          <a:noFill/>
          <a:ln w="38100">
            <a:solidFill>
              <a:srgbClr val="008000"/>
            </a:solidFill>
            <a:prstDash val="sysDot"/>
            <a:rou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550" name="Line 49"/>
          <p:cNvSpPr>
            <a:spLocks noChangeShapeType="1"/>
          </p:cNvSpPr>
          <p:nvPr/>
        </p:nvSpPr>
        <p:spPr bwMode="auto">
          <a:xfrm>
            <a:off x="1411288" y="3778250"/>
            <a:ext cx="966787" cy="374650"/>
          </a:xfrm>
          <a:prstGeom prst="line">
            <a:avLst/>
          </a:prstGeom>
          <a:noFill/>
          <a:ln w="28575">
            <a:solidFill>
              <a:srgbClr val="008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22551" name="Freeform 50"/>
          <p:cNvSpPr/>
          <p:nvPr/>
        </p:nvSpPr>
        <p:spPr bwMode="auto">
          <a:xfrm>
            <a:off x="2335213" y="4148138"/>
            <a:ext cx="19050" cy="1833562"/>
          </a:xfrm>
          <a:custGeom>
            <a:avLst/>
            <a:gdLst>
              <a:gd name="T0" fmla="*/ 0 w 11"/>
              <a:gd name="T1" fmla="*/ 2147483647 h 887"/>
              <a:gd name="T2" fmla="*/ 2147483647 w 11"/>
              <a:gd name="T3" fmla="*/ 0 h 887"/>
              <a:gd name="T4" fmla="*/ 0 60000 65536"/>
              <a:gd name="T5" fmla="*/ 0 60000 65536"/>
              <a:gd name="T6" fmla="*/ 0 w 11"/>
              <a:gd name="T7" fmla="*/ 0 h 887"/>
              <a:gd name="T8" fmla="*/ 11 w 11"/>
              <a:gd name="T9" fmla="*/ 887 h 887"/>
            </a:gdLst>
            <a:ahLst/>
            <a:cxnLst>
              <a:cxn ang="T4">
                <a:pos x="T0" y="T1"/>
              </a:cxn>
              <a:cxn ang="T5">
                <a:pos x="T2" y="T3"/>
              </a:cxn>
            </a:cxnLst>
            <a:rect l="T6" t="T7" r="T8" b="T9"/>
            <a:pathLst>
              <a:path w="11" h="887">
                <a:moveTo>
                  <a:pt x="0" y="887"/>
                </a:moveTo>
                <a:lnTo>
                  <a:pt x="11" y="0"/>
                </a:lnTo>
              </a:path>
            </a:pathLst>
          </a:custGeom>
          <a:noFill/>
          <a:ln w="38100">
            <a:solidFill>
              <a:srgbClr val="008000"/>
            </a:solidFill>
            <a:prstDash val="sysDot"/>
            <a:rou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aphicFrame>
        <p:nvGraphicFramePr>
          <p:cNvPr id="22534" name="Object 12"/>
          <p:cNvGraphicFramePr>
            <a:graphicFrameLocks noChangeAspect="1"/>
          </p:cNvGraphicFramePr>
          <p:nvPr/>
        </p:nvGraphicFramePr>
        <p:xfrm>
          <a:off x="1547813" y="3500438"/>
          <a:ext cx="360362" cy="377825"/>
        </p:xfrm>
        <a:graphic>
          <a:graphicData uri="http://schemas.openxmlformats.org/presentationml/2006/ole">
            <mc:AlternateContent xmlns:mc="http://schemas.openxmlformats.org/markup-compatibility/2006">
              <mc:Choice xmlns:v="urn:schemas-microsoft-com:vml" Requires="v">
                <p:oleObj spid="_x0000_s23031" name="Equation" r:id="rId9" imgW="215900" imgH="215900" progId="">
                  <p:embed/>
                </p:oleObj>
              </mc:Choice>
              <mc:Fallback>
                <p:oleObj name="Equation" r:id="rId9" imgW="215900" imgH="215900" progId="">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7813" y="3500438"/>
                        <a:ext cx="360362"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5" name="Object 13"/>
          <p:cNvGraphicFramePr>
            <a:graphicFrameLocks noChangeAspect="1"/>
          </p:cNvGraphicFramePr>
          <p:nvPr/>
        </p:nvGraphicFramePr>
        <p:xfrm>
          <a:off x="539750" y="3776663"/>
          <a:ext cx="569913" cy="660400"/>
        </p:xfrm>
        <a:graphic>
          <a:graphicData uri="http://schemas.openxmlformats.org/presentationml/2006/ole">
            <mc:AlternateContent xmlns:mc="http://schemas.openxmlformats.org/markup-compatibility/2006">
              <mc:Choice xmlns:v="urn:schemas-microsoft-com:vml" Requires="v">
                <p:oleObj spid="_x0000_s23032" name="Equation" r:id="rId11" imgW="254000" imgH="304800" progId="">
                  <p:embed/>
                </p:oleObj>
              </mc:Choice>
              <mc:Fallback>
                <p:oleObj name="Equation" r:id="rId11" imgW="254000" imgH="304800" progId="">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9750" y="3776663"/>
                        <a:ext cx="569913"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6" name="Object 14"/>
          <p:cNvGraphicFramePr>
            <a:graphicFrameLocks noChangeAspect="1"/>
          </p:cNvGraphicFramePr>
          <p:nvPr/>
        </p:nvGraphicFramePr>
        <p:xfrm>
          <a:off x="539750" y="4568825"/>
          <a:ext cx="508000" cy="660400"/>
        </p:xfrm>
        <a:graphic>
          <a:graphicData uri="http://schemas.openxmlformats.org/presentationml/2006/ole">
            <mc:AlternateContent xmlns:mc="http://schemas.openxmlformats.org/markup-compatibility/2006">
              <mc:Choice xmlns:v="urn:schemas-microsoft-com:vml" Requires="v">
                <p:oleObj spid="_x0000_s23033" name="Equation" r:id="rId13" imgW="254000" imgH="304800" progId="">
                  <p:embed/>
                </p:oleObj>
              </mc:Choice>
              <mc:Fallback>
                <p:oleObj name="Equation" r:id="rId13" imgW="254000" imgH="304800" progId="">
                  <p:embed/>
                  <p:pic>
                    <p:nvPicPr>
                      <p:cNvPr id="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9750" y="4568825"/>
                        <a:ext cx="5080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52" name="Line 58"/>
          <p:cNvSpPr>
            <a:spLocks noChangeShapeType="1"/>
          </p:cNvSpPr>
          <p:nvPr/>
        </p:nvSpPr>
        <p:spPr bwMode="auto">
          <a:xfrm flipH="1">
            <a:off x="1116013" y="4149725"/>
            <a:ext cx="1223962" cy="0"/>
          </a:xfrm>
          <a:prstGeom prst="line">
            <a:avLst/>
          </a:prstGeom>
          <a:noFill/>
          <a:ln w="38100">
            <a:solidFill>
              <a:srgbClr val="FF6600"/>
            </a:solidFill>
            <a:prstDash val="sysDot"/>
            <a:round/>
          </a:ln>
          <a:extLst>
            <a:ext uri="{909E8E84-426E-40DD-AFC4-6F175D3DCCD1}">
              <a14:hiddenFill xmlns:a14="http://schemas.microsoft.com/office/drawing/2010/main">
                <a:noFill/>
              </a14:hiddenFill>
            </a:ext>
          </a:extLst>
        </p:spPr>
        <p:txBody>
          <a:bodyPr wrap="none">
            <a:spAutoFit/>
          </a:bodyPr>
          <a:lstStyle/>
          <a:p>
            <a:endParaRPr lang="zh-CN" altLang="en-US"/>
          </a:p>
        </p:txBody>
      </p:sp>
      <p:grpSp>
        <p:nvGrpSpPr>
          <p:cNvPr id="22553" name="Group 59"/>
          <p:cNvGrpSpPr/>
          <p:nvPr/>
        </p:nvGrpSpPr>
        <p:grpSpPr bwMode="auto">
          <a:xfrm>
            <a:off x="5053013" y="3454400"/>
            <a:ext cx="3890962" cy="3287713"/>
            <a:chOff x="1655" y="701"/>
            <a:chExt cx="2451" cy="2071"/>
          </a:xfrm>
        </p:grpSpPr>
        <p:sp>
          <p:nvSpPr>
            <p:cNvPr id="22560" name="Line 60"/>
            <p:cNvSpPr>
              <a:spLocks noChangeAspect="1" noChangeShapeType="1"/>
            </p:cNvSpPr>
            <p:nvPr/>
          </p:nvSpPr>
          <p:spPr bwMode="auto">
            <a:xfrm>
              <a:off x="2769" y="701"/>
              <a:ext cx="0" cy="235"/>
            </a:xfrm>
            <a:prstGeom prst="line">
              <a:avLst/>
            </a:prstGeom>
            <a:noFill/>
            <a:ln w="762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2561" name="Line 61"/>
            <p:cNvSpPr>
              <a:spLocks noChangeAspect="1" noChangeShapeType="1"/>
            </p:cNvSpPr>
            <p:nvPr/>
          </p:nvSpPr>
          <p:spPr bwMode="auto">
            <a:xfrm>
              <a:off x="3428" y="1041"/>
              <a:ext cx="0" cy="494"/>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22562" name="Text Box 62"/>
            <p:cNvSpPr txBox="1">
              <a:spLocks noChangeAspect="1" noChangeArrowheads="1"/>
            </p:cNvSpPr>
            <p:nvPr/>
          </p:nvSpPr>
          <p:spPr bwMode="auto">
            <a:xfrm>
              <a:off x="3198" y="1172"/>
              <a:ext cx="1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a:latin typeface="Times New Roman" panose="02020603050405020304" pitchFamily="18" charset="0"/>
                </a:rPr>
                <a:t>d</a:t>
              </a:r>
              <a:endParaRPr lang="en-US" altLang="zh-CN" sz="2400">
                <a:latin typeface="Times New Roman" panose="02020603050405020304" pitchFamily="18" charset="0"/>
              </a:endParaRPr>
            </a:p>
          </p:txBody>
        </p:sp>
        <p:sp>
          <p:nvSpPr>
            <p:cNvPr id="22563" name="Rectangle 63"/>
            <p:cNvSpPr>
              <a:spLocks noChangeAspect="1" noChangeArrowheads="1"/>
            </p:cNvSpPr>
            <p:nvPr/>
          </p:nvSpPr>
          <p:spPr bwMode="auto">
            <a:xfrm>
              <a:off x="2342" y="1047"/>
              <a:ext cx="826" cy="477"/>
            </a:xfrm>
            <a:prstGeom prst="rect">
              <a:avLst/>
            </a:prstGeom>
            <a:solidFill>
              <a:srgbClr val="FFFFFF"/>
            </a:solidFill>
            <a:ln w="38100" algn="ctr">
              <a:solidFill>
                <a:schemeClr val="tx1"/>
              </a:solidFill>
              <a:miter lim="800000"/>
            </a:ln>
          </p:spPr>
          <p:txBody>
            <a:bodyPr anchor="ct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564" name="Rectangle 64" descr="宽上对角线"/>
            <p:cNvSpPr>
              <a:spLocks noChangeAspect="1" noChangeArrowheads="1"/>
            </p:cNvSpPr>
            <p:nvPr/>
          </p:nvSpPr>
          <p:spPr bwMode="auto">
            <a:xfrm>
              <a:off x="2346" y="1336"/>
              <a:ext cx="823" cy="189"/>
            </a:xfrm>
            <a:prstGeom prst="rect">
              <a:avLst/>
            </a:prstGeom>
            <a:pattFill prst="wdUpDiag">
              <a:fgClr>
                <a:schemeClr val="folHlink"/>
              </a:fgClr>
              <a:bgClr>
                <a:srgbClr val="FFFF00"/>
              </a:bgClr>
            </a:pattFill>
            <a:ln w="9525">
              <a:solidFill>
                <a:schemeClr val="tx1"/>
              </a:solidFill>
              <a:miter lim="800000"/>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565" name="Rectangle 65" descr="横向砖形"/>
            <p:cNvSpPr>
              <a:spLocks noChangeAspect="1" noChangeArrowheads="1"/>
            </p:cNvSpPr>
            <p:nvPr/>
          </p:nvSpPr>
          <p:spPr bwMode="auto">
            <a:xfrm>
              <a:off x="2638" y="936"/>
              <a:ext cx="260" cy="400"/>
            </a:xfrm>
            <a:prstGeom prst="rect">
              <a:avLst/>
            </a:prstGeom>
            <a:pattFill prst="horzBrick">
              <a:fgClr>
                <a:srgbClr val="FFCC00"/>
              </a:fgClr>
              <a:bgClr>
                <a:srgbClr val="FF9966"/>
              </a:bgClr>
            </a:pattFill>
            <a:ln w="9525">
              <a:solidFill>
                <a:schemeClr val="tx1"/>
              </a:solidFill>
              <a:miter lim="800000"/>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566" name="Line 66"/>
            <p:cNvSpPr>
              <a:spLocks noChangeAspect="1" noChangeShapeType="1"/>
            </p:cNvSpPr>
            <p:nvPr/>
          </p:nvSpPr>
          <p:spPr bwMode="auto">
            <a:xfrm>
              <a:off x="1799" y="1043"/>
              <a:ext cx="2288"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67" name="Line 67"/>
            <p:cNvSpPr>
              <a:spLocks noChangeAspect="1" noChangeShapeType="1"/>
            </p:cNvSpPr>
            <p:nvPr/>
          </p:nvSpPr>
          <p:spPr bwMode="auto">
            <a:xfrm>
              <a:off x="1791" y="1525"/>
              <a:ext cx="2296" cy="1"/>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68" name="Line 68"/>
            <p:cNvSpPr>
              <a:spLocks noChangeAspect="1" noChangeShapeType="1"/>
            </p:cNvSpPr>
            <p:nvPr/>
          </p:nvSpPr>
          <p:spPr bwMode="auto">
            <a:xfrm>
              <a:off x="1827" y="1736"/>
              <a:ext cx="2164" cy="1"/>
            </a:xfrm>
            <a:prstGeom prst="line">
              <a:avLst/>
            </a:prstGeom>
            <a:noFill/>
            <a:ln w="2857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22569" name="Line 69"/>
            <p:cNvSpPr>
              <a:spLocks noChangeAspect="1" noChangeShapeType="1"/>
            </p:cNvSpPr>
            <p:nvPr/>
          </p:nvSpPr>
          <p:spPr bwMode="auto">
            <a:xfrm>
              <a:off x="1860" y="2490"/>
              <a:ext cx="2164" cy="0"/>
            </a:xfrm>
            <a:prstGeom prst="line">
              <a:avLst/>
            </a:prstGeom>
            <a:noFill/>
            <a:ln w="2857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22570" name="Text Box 70"/>
            <p:cNvSpPr txBox="1">
              <a:spLocks noChangeAspect="1" noChangeArrowheads="1"/>
            </p:cNvSpPr>
            <p:nvPr/>
          </p:nvSpPr>
          <p:spPr bwMode="auto">
            <a:xfrm>
              <a:off x="1980" y="820"/>
              <a:ext cx="42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a:latin typeface="Tahoma" panose="020B0604030504040204" pitchFamily="34" charset="0"/>
                </a:rPr>
                <a:t>地面</a:t>
              </a:r>
              <a:endParaRPr lang="zh-CN" altLang="en-US">
                <a:latin typeface="Tahoma" panose="020B0604030504040204" pitchFamily="34" charset="0"/>
              </a:endParaRPr>
            </a:p>
          </p:txBody>
        </p:sp>
        <p:sp>
          <p:nvSpPr>
            <p:cNvPr id="22571" name="Rectangle 71"/>
            <p:cNvSpPr>
              <a:spLocks noChangeAspect="1" noChangeArrowheads="1"/>
            </p:cNvSpPr>
            <p:nvPr/>
          </p:nvSpPr>
          <p:spPr bwMode="auto">
            <a:xfrm>
              <a:off x="3758" y="1301"/>
              <a:ext cx="3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Tahoma" panose="020B0604030504040204" pitchFamily="34" charset="0"/>
                </a:rPr>
                <a:t>基底</a:t>
              </a:r>
              <a:endParaRPr lang="zh-CN" altLang="en-US">
                <a:latin typeface="Tahoma" panose="020B0604030504040204" pitchFamily="34" charset="0"/>
              </a:endParaRPr>
            </a:p>
          </p:txBody>
        </p:sp>
        <p:sp>
          <p:nvSpPr>
            <p:cNvPr id="22572" name="Freeform 72"/>
            <p:cNvSpPr>
              <a:spLocks noChangeAspect="1"/>
            </p:cNvSpPr>
            <p:nvPr/>
          </p:nvSpPr>
          <p:spPr bwMode="auto">
            <a:xfrm>
              <a:off x="1848" y="947"/>
              <a:ext cx="126" cy="92"/>
            </a:xfrm>
            <a:custGeom>
              <a:avLst/>
              <a:gdLst>
                <a:gd name="T0" fmla="*/ 0 w 180"/>
                <a:gd name="T1" fmla="*/ 0 h 132"/>
                <a:gd name="T2" fmla="*/ 1 w 180"/>
                <a:gd name="T3" fmla="*/ 0 h 132"/>
                <a:gd name="T4" fmla="*/ 1 w 180"/>
                <a:gd name="T5" fmla="*/ 1 h 132"/>
                <a:gd name="T6" fmla="*/ 0 w 180"/>
                <a:gd name="T7" fmla="*/ 0 h 132"/>
                <a:gd name="T8" fmla="*/ 0 60000 65536"/>
                <a:gd name="T9" fmla="*/ 0 60000 65536"/>
                <a:gd name="T10" fmla="*/ 0 60000 65536"/>
                <a:gd name="T11" fmla="*/ 0 60000 65536"/>
                <a:gd name="T12" fmla="*/ 0 w 180"/>
                <a:gd name="T13" fmla="*/ 0 h 132"/>
                <a:gd name="T14" fmla="*/ 180 w 180"/>
                <a:gd name="T15" fmla="*/ 132 h 132"/>
              </a:gdLst>
              <a:ahLst/>
              <a:cxnLst>
                <a:cxn ang="T8">
                  <a:pos x="T0" y="T1"/>
                </a:cxn>
                <a:cxn ang="T9">
                  <a:pos x="T2" y="T3"/>
                </a:cxn>
                <a:cxn ang="T10">
                  <a:pos x="T4" y="T5"/>
                </a:cxn>
                <a:cxn ang="T11">
                  <a:pos x="T6" y="T7"/>
                </a:cxn>
              </a:cxnLst>
              <a:rect l="T12" t="T13" r="T14" b="T15"/>
              <a:pathLst>
                <a:path w="180" h="132">
                  <a:moveTo>
                    <a:pt x="0" y="0"/>
                  </a:moveTo>
                  <a:lnTo>
                    <a:pt x="180" y="0"/>
                  </a:lnTo>
                  <a:lnTo>
                    <a:pt x="92" y="132"/>
                  </a:lnTo>
                  <a:lnTo>
                    <a:pt x="0" y="0"/>
                  </a:lnTo>
                  <a:close/>
                </a:path>
              </a:pathLst>
            </a:custGeom>
            <a:solidFill>
              <a:schemeClr val="accent1"/>
            </a:solidFill>
            <a:ln w="9525">
              <a:solidFill>
                <a:srgbClr val="000000"/>
              </a:solidFill>
              <a:round/>
            </a:ln>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573" name="Freeform 73"/>
            <p:cNvSpPr>
              <a:spLocks noChangeAspect="1"/>
            </p:cNvSpPr>
            <p:nvPr/>
          </p:nvSpPr>
          <p:spPr bwMode="auto">
            <a:xfrm>
              <a:off x="3679" y="1423"/>
              <a:ext cx="126" cy="93"/>
            </a:xfrm>
            <a:custGeom>
              <a:avLst/>
              <a:gdLst>
                <a:gd name="T0" fmla="*/ 0 w 180"/>
                <a:gd name="T1" fmla="*/ 0 h 132"/>
                <a:gd name="T2" fmla="*/ 1 w 180"/>
                <a:gd name="T3" fmla="*/ 0 h 132"/>
                <a:gd name="T4" fmla="*/ 1 w 180"/>
                <a:gd name="T5" fmla="*/ 1 h 132"/>
                <a:gd name="T6" fmla="*/ 0 w 180"/>
                <a:gd name="T7" fmla="*/ 0 h 132"/>
                <a:gd name="T8" fmla="*/ 0 60000 65536"/>
                <a:gd name="T9" fmla="*/ 0 60000 65536"/>
                <a:gd name="T10" fmla="*/ 0 60000 65536"/>
                <a:gd name="T11" fmla="*/ 0 60000 65536"/>
                <a:gd name="T12" fmla="*/ 0 w 180"/>
                <a:gd name="T13" fmla="*/ 0 h 132"/>
                <a:gd name="T14" fmla="*/ 180 w 180"/>
                <a:gd name="T15" fmla="*/ 132 h 132"/>
              </a:gdLst>
              <a:ahLst/>
              <a:cxnLst>
                <a:cxn ang="T8">
                  <a:pos x="T0" y="T1"/>
                </a:cxn>
                <a:cxn ang="T9">
                  <a:pos x="T2" y="T3"/>
                </a:cxn>
                <a:cxn ang="T10">
                  <a:pos x="T4" y="T5"/>
                </a:cxn>
                <a:cxn ang="T11">
                  <a:pos x="T6" y="T7"/>
                </a:cxn>
              </a:cxnLst>
              <a:rect l="T12" t="T13" r="T14" b="T15"/>
              <a:pathLst>
                <a:path w="180" h="132">
                  <a:moveTo>
                    <a:pt x="0" y="0"/>
                  </a:moveTo>
                  <a:lnTo>
                    <a:pt x="180" y="0"/>
                  </a:lnTo>
                  <a:lnTo>
                    <a:pt x="92" y="132"/>
                  </a:lnTo>
                  <a:lnTo>
                    <a:pt x="0" y="0"/>
                  </a:lnTo>
                  <a:close/>
                </a:path>
              </a:pathLst>
            </a:custGeom>
            <a:solidFill>
              <a:schemeClr val="accent1"/>
            </a:solidFill>
            <a:ln w="9525">
              <a:solidFill>
                <a:srgbClr val="000000"/>
              </a:solidFill>
              <a:round/>
            </a:ln>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574" name="Line 74"/>
            <p:cNvSpPr>
              <a:spLocks noChangeAspect="1" noChangeShapeType="1"/>
            </p:cNvSpPr>
            <p:nvPr/>
          </p:nvSpPr>
          <p:spPr bwMode="auto">
            <a:xfrm>
              <a:off x="2769" y="1030"/>
              <a:ext cx="0" cy="1742"/>
            </a:xfrm>
            <a:prstGeom prst="line">
              <a:avLst/>
            </a:prstGeom>
            <a:noFill/>
            <a:ln w="19050">
              <a:solidFill>
                <a:schemeClr val="tx1"/>
              </a:solidFill>
              <a:prstDash val="lgDashDot"/>
              <a:miter lim="800000"/>
            </a:ln>
            <a:extLst>
              <a:ext uri="{909E8E84-426E-40DD-AFC4-6F175D3DCCD1}">
                <a14:hiddenFill xmlns:a14="http://schemas.microsoft.com/office/drawing/2010/main">
                  <a:noFill/>
                </a14:hiddenFill>
              </a:ext>
            </a:extLst>
          </p:spPr>
          <p:txBody>
            <a:bodyPr wrap="none"/>
            <a:lstStyle/>
            <a:p>
              <a:endParaRPr lang="zh-CN" altLang="en-US"/>
            </a:p>
          </p:txBody>
        </p:sp>
        <p:grpSp>
          <p:nvGrpSpPr>
            <p:cNvPr id="22575" name="Group 75"/>
            <p:cNvGrpSpPr>
              <a:grpSpLocks noChangeAspect="1"/>
            </p:cNvGrpSpPr>
            <p:nvPr/>
          </p:nvGrpSpPr>
          <p:grpSpPr bwMode="auto">
            <a:xfrm>
              <a:off x="2198" y="1049"/>
              <a:ext cx="564" cy="1695"/>
              <a:chOff x="2552" y="991"/>
              <a:chExt cx="806" cy="2419"/>
            </a:xfrm>
          </p:grpSpPr>
          <p:sp>
            <p:nvSpPr>
              <p:cNvPr id="22591" name="Line 76"/>
              <p:cNvSpPr>
                <a:spLocks noChangeAspect="1" noChangeShapeType="1"/>
              </p:cNvSpPr>
              <p:nvPr/>
            </p:nvSpPr>
            <p:spPr bwMode="auto">
              <a:xfrm flipH="1">
                <a:off x="2921" y="1999"/>
                <a:ext cx="68" cy="269"/>
              </a:xfrm>
              <a:prstGeom prst="line">
                <a:avLst/>
              </a:prstGeom>
              <a:noFill/>
              <a:ln w="28575">
                <a:solidFill>
                  <a:schemeClr val="tx1"/>
                </a:solidFill>
                <a:prstDash val="sysDot"/>
                <a:miter lim="800000"/>
              </a:ln>
              <a:extLst>
                <a:ext uri="{909E8E84-426E-40DD-AFC4-6F175D3DCCD1}">
                  <a14:hiddenFill xmlns:a14="http://schemas.microsoft.com/office/drawing/2010/main">
                    <a:noFill/>
                  </a14:hiddenFill>
                </a:ext>
              </a:extLst>
            </p:spPr>
            <p:txBody>
              <a:bodyPr wrap="none"/>
              <a:lstStyle/>
              <a:p>
                <a:endParaRPr lang="zh-CN" altLang="en-US"/>
              </a:p>
            </p:txBody>
          </p:sp>
          <p:grpSp>
            <p:nvGrpSpPr>
              <p:cNvPr id="22592" name="Group 77"/>
              <p:cNvGrpSpPr>
                <a:grpSpLocks noChangeAspect="1"/>
              </p:cNvGrpSpPr>
              <p:nvPr/>
            </p:nvGrpSpPr>
            <p:grpSpPr bwMode="auto">
              <a:xfrm>
                <a:off x="2552" y="991"/>
                <a:ext cx="806" cy="2419"/>
                <a:chOff x="1680" y="432"/>
                <a:chExt cx="1152" cy="3456"/>
              </a:xfrm>
            </p:grpSpPr>
            <p:sp>
              <p:nvSpPr>
                <p:cNvPr id="22593" name="Line 78"/>
                <p:cNvSpPr>
                  <a:spLocks noChangeAspect="1" noChangeShapeType="1"/>
                </p:cNvSpPr>
                <p:nvPr/>
              </p:nvSpPr>
              <p:spPr bwMode="auto">
                <a:xfrm flipH="1">
                  <a:off x="2496" y="432"/>
                  <a:ext cx="336" cy="1008"/>
                </a:xfrm>
                <a:prstGeom prst="line">
                  <a:avLst/>
                </a:prstGeom>
                <a:noFill/>
                <a:ln w="28575">
                  <a:solidFill>
                    <a:schemeClr val="tx1"/>
                  </a:solidFill>
                  <a:prstDash val="sysDot"/>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22594" name="Line 79"/>
                <p:cNvSpPr>
                  <a:spLocks noChangeAspect="1" noChangeShapeType="1"/>
                </p:cNvSpPr>
                <p:nvPr/>
              </p:nvSpPr>
              <p:spPr bwMode="auto">
                <a:xfrm flipH="1">
                  <a:off x="2304" y="1440"/>
                  <a:ext cx="192" cy="432"/>
                </a:xfrm>
                <a:prstGeom prst="line">
                  <a:avLst/>
                </a:prstGeom>
                <a:noFill/>
                <a:ln w="28575">
                  <a:solidFill>
                    <a:schemeClr val="tx1"/>
                  </a:solidFill>
                  <a:prstDash val="sysDot"/>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22595" name="Line 80"/>
                <p:cNvSpPr>
                  <a:spLocks noChangeAspect="1" noChangeShapeType="1"/>
                </p:cNvSpPr>
                <p:nvPr/>
              </p:nvSpPr>
              <p:spPr bwMode="auto">
                <a:xfrm flipH="1">
                  <a:off x="2112" y="2256"/>
                  <a:ext cx="96" cy="336"/>
                </a:xfrm>
                <a:prstGeom prst="line">
                  <a:avLst/>
                </a:prstGeom>
                <a:noFill/>
                <a:ln w="28575">
                  <a:solidFill>
                    <a:schemeClr val="tx1"/>
                  </a:solidFill>
                  <a:prstDash val="sysDot"/>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22596" name="Line 81"/>
                <p:cNvSpPr>
                  <a:spLocks noChangeAspect="1" noChangeShapeType="1"/>
                </p:cNvSpPr>
                <p:nvPr/>
              </p:nvSpPr>
              <p:spPr bwMode="auto">
                <a:xfrm flipH="1">
                  <a:off x="1680" y="2592"/>
                  <a:ext cx="432" cy="1296"/>
                </a:xfrm>
                <a:prstGeom prst="line">
                  <a:avLst/>
                </a:prstGeom>
                <a:noFill/>
                <a:ln w="28575">
                  <a:solidFill>
                    <a:schemeClr val="tx1"/>
                  </a:solidFill>
                  <a:prstDash val="sysDot"/>
                  <a:miter lim="800000"/>
                </a:ln>
                <a:extLst>
                  <a:ext uri="{909E8E84-426E-40DD-AFC4-6F175D3DCCD1}">
                    <a14:hiddenFill xmlns:a14="http://schemas.microsoft.com/office/drawing/2010/main">
                      <a:noFill/>
                    </a14:hiddenFill>
                  </a:ext>
                </a:extLst>
              </p:spPr>
              <p:txBody>
                <a:bodyPr wrap="none"/>
                <a:lstStyle/>
                <a:p>
                  <a:endParaRPr lang="zh-CN" altLang="en-US"/>
                </a:p>
              </p:txBody>
            </p:sp>
          </p:grpSp>
        </p:grpSp>
        <p:sp>
          <p:nvSpPr>
            <p:cNvPr id="22576" name="Freeform 82"/>
            <p:cNvSpPr>
              <a:spLocks noChangeAspect="1"/>
            </p:cNvSpPr>
            <p:nvPr/>
          </p:nvSpPr>
          <p:spPr bwMode="auto">
            <a:xfrm>
              <a:off x="2232" y="1531"/>
              <a:ext cx="539" cy="1210"/>
            </a:xfrm>
            <a:custGeom>
              <a:avLst/>
              <a:gdLst>
                <a:gd name="T0" fmla="*/ 1 w 769"/>
                <a:gd name="T1" fmla="*/ 1 h 1727"/>
                <a:gd name="T2" fmla="*/ 1 w 769"/>
                <a:gd name="T3" fmla="*/ 0 h 1727"/>
                <a:gd name="T4" fmla="*/ 1 w 769"/>
                <a:gd name="T5" fmla="*/ 1 h 1727"/>
                <a:gd name="T6" fmla="*/ 1 w 769"/>
                <a:gd name="T7" fmla="*/ 1 h 1727"/>
                <a:gd name="T8" fmla="*/ 1 w 769"/>
                <a:gd name="T9" fmla="*/ 1 h 1727"/>
                <a:gd name="T10" fmla="*/ 1 w 769"/>
                <a:gd name="T11" fmla="*/ 1 h 1727"/>
                <a:gd name="T12" fmla="*/ 1 w 769"/>
                <a:gd name="T13" fmla="*/ 1 h 1727"/>
                <a:gd name="T14" fmla="*/ 1 w 769"/>
                <a:gd name="T15" fmla="*/ 1 h 1727"/>
                <a:gd name="T16" fmla="*/ 0 w 769"/>
                <a:gd name="T17" fmla="*/ 1 h 1727"/>
                <a:gd name="T18" fmla="*/ 1 w 769"/>
                <a:gd name="T19" fmla="*/ 1 h 1727"/>
                <a:gd name="T20" fmla="*/ 1 w 769"/>
                <a:gd name="T21" fmla="*/ 1 h 1727"/>
                <a:gd name="T22" fmla="*/ 1 w 769"/>
                <a:gd name="T23" fmla="*/ 1 h 17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9"/>
                <a:gd name="T37" fmla="*/ 0 h 1727"/>
                <a:gd name="T38" fmla="*/ 769 w 769"/>
                <a:gd name="T39" fmla="*/ 1727 h 17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9" h="1727">
                  <a:moveTo>
                    <a:pt x="766" y="135"/>
                  </a:moveTo>
                  <a:lnTo>
                    <a:pt x="769" y="0"/>
                  </a:lnTo>
                  <a:cubicBezTo>
                    <a:pt x="750" y="5"/>
                    <a:pt x="686" y="117"/>
                    <a:pt x="652" y="166"/>
                  </a:cubicBezTo>
                  <a:cubicBezTo>
                    <a:pt x="618" y="215"/>
                    <a:pt x="613" y="205"/>
                    <a:pt x="568" y="294"/>
                  </a:cubicBezTo>
                  <a:cubicBezTo>
                    <a:pt x="523" y="383"/>
                    <a:pt x="433" y="571"/>
                    <a:pt x="384" y="698"/>
                  </a:cubicBezTo>
                  <a:cubicBezTo>
                    <a:pt x="335" y="825"/>
                    <a:pt x="307" y="956"/>
                    <a:pt x="272" y="1054"/>
                  </a:cubicBezTo>
                  <a:cubicBezTo>
                    <a:pt x="237" y="1152"/>
                    <a:pt x="210" y="1207"/>
                    <a:pt x="176" y="1286"/>
                  </a:cubicBezTo>
                  <a:cubicBezTo>
                    <a:pt x="142" y="1365"/>
                    <a:pt x="97" y="1457"/>
                    <a:pt x="68" y="1530"/>
                  </a:cubicBezTo>
                  <a:lnTo>
                    <a:pt x="0" y="1722"/>
                  </a:lnTo>
                  <a:lnTo>
                    <a:pt x="764" y="1727"/>
                  </a:lnTo>
                  <a:lnTo>
                    <a:pt x="765" y="967"/>
                  </a:lnTo>
                  <a:lnTo>
                    <a:pt x="766" y="135"/>
                  </a:lnTo>
                  <a:close/>
                </a:path>
              </a:pathLst>
            </a:custGeom>
            <a:solidFill>
              <a:schemeClr val="folHlink"/>
            </a:solidFill>
            <a:ln w="9525">
              <a:solidFill>
                <a:srgbClr val="0000FF"/>
              </a:solidFill>
              <a:round/>
            </a:ln>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577" name="Freeform 83"/>
            <p:cNvSpPr>
              <a:spLocks noChangeAspect="1"/>
            </p:cNvSpPr>
            <p:nvPr/>
          </p:nvSpPr>
          <p:spPr bwMode="auto">
            <a:xfrm>
              <a:off x="2771" y="1526"/>
              <a:ext cx="750" cy="1214"/>
            </a:xfrm>
            <a:custGeom>
              <a:avLst/>
              <a:gdLst>
                <a:gd name="T0" fmla="*/ 1 w 1071"/>
                <a:gd name="T1" fmla="*/ 0 h 1733"/>
                <a:gd name="T2" fmla="*/ 1 w 1071"/>
                <a:gd name="T3" fmla="*/ 1 h 1733"/>
                <a:gd name="T4" fmla="*/ 1 w 1071"/>
                <a:gd name="T5" fmla="*/ 1 h 1733"/>
                <a:gd name="T6" fmla="*/ 1 w 1071"/>
                <a:gd name="T7" fmla="*/ 1 h 1733"/>
                <a:gd name="T8" fmla="*/ 1 w 1071"/>
                <a:gd name="T9" fmla="*/ 1 h 1733"/>
                <a:gd name="T10" fmla="*/ 1 w 1071"/>
                <a:gd name="T11" fmla="*/ 1 h 1733"/>
                <a:gd name="T12" fmla="*/ 1 w 1071"/>
                <a:gd name="T13" fmla="*/ 1 h 1733"/>
                <a:gd name="T14" fmla="*/ 1 w 1071"/>
                <a:gd name="T15" fmla="*/ 1 h 1733"/>
                <a:gd name="T16" fmla="*/ 1 w 1071"/>
                <a:gd name="T17" fmla="*/ 1 h 1733"/>
                <a:gd name="T18" fmla="*/ 0 w 1071"/>
                <a:gd name="T19" fmla="*/ 1 h 1733"/>
                <a:gd name="T20" fmla="*/ 1 w 1071"/>
                <a:gd name="T21" fmla="*/ 0 h 17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71"/>
                <a:gd name="T34" fmla="*/ 0 h 1733"/>
                <a:gd name="T35" fmla="*/ 1071 w 1071"/>
                <a:gd name="T36" fmla="*/ 1733 h 17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71" h="1733">
                  <a:moveTo>
                    <a:pt x="4" y="0"/>
                  </a:moveTo>
                  <a:lnTo>
                    <a:pt x="1071" y="1"/>
                  </a:lnTo>
                  <a:lnTo>
                    <a:pt x="1039" y="193"/>
                  </a:lnTo>
                  <a:cubicBezTo>
                    <a:pt x="1017" y="261"/>
                    <a:pt x="1001" y="325"/>
                    <a:pt x="939" y="409"/>
                  </a:cubicBezTo>
                  <a:lnTo>
                    <a:pt x="669" y="695"/>
                  </a:lnTo>
                  <a:cubicBezTo>
                    <a:pt x="588" y="803"/>
                    <a:pt x="501" y="958"/>
                    <a:pt x="453" y="1055"/>
                  </a:cubicBezTo>
                  <a:cubicBezTo>
                    <a:pt x="405" y="1152"/>
                    <a:pt x="400" y="1206"/>
                    <a:pt x="381" y="1280"/>
                  </a:cubicBezTo>
                  <a:cubicBezTo>
                    <a:pt x="362" y="1354"/>
                    <a:pt x="349" y="1422"/>
                    <a:pt x="339" y="1497"/>
                  </a:cubicBezTo>
                  <a:lnTo>
                    <a:pt x="319" y="1733"/>
                  </a:lnTo>
                  <a:lnTo>
                    <a:pt x="0" y="1733"/>
                  </a:lnTo>
                  <a:lnTo>
                    <a:pt x="4" y="0"/>
                  </a:lnTo>
                  <a:close/>
                </a:path>
              </a:pathLst>
            </a:custGeom>
            <a:solidFill>
              <a:srgbClr val="FF66FF"/>
            </a:solidFill>
            <a:ln w="9525">
              <a:solidFill>
                <a:srgbClr val="0000FF"/>
              </a:solidFill>
              <a:round/>
            </a:ln>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578" name="Line 84"/>
            <p:cNvSpPr>
              <a:spLocks noChangeAspect="1" noChangeShapeType="1"/>
            </p:cNvSpPr>
            <p:nvPr/>
          </p:nvSpPr>
          <p:spPr bwMode="auto">
            <a:xfrm flipV="1">
              <a:off x="3520" y="1124"/>
              <a:ext cx="0" cy="401"/>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22579" name="Text Box 85"/>
            <p:cNvSpPr txBox="1">
              <a:spLocks noChangeAspect="1" noChangeArrowheads="1"/>
            </p:cNvSpPr>
            <p:nvPr/>
          </p:nvSpPr>
          <p:spPr bwMode="auto">
            <a:xfrm>
              <a:off x="2971" y="1071"/>
              <a:ext cx="1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a:latin typeface="Tahoma" panose="020B0604030504040204" pitchFamily="34" charset="0"/>
                </a:rPr>
                <a:t>p</a:t>
              </a:r>
              <a:endParaRPr lang="en-US" altLang="zh-CN" sz="2400">
                <a:latin typeface="Tahoma" panose="020B0604030504040204" pitchFamily="34" charset="0"/>
              </a:endParaRPr>
            </a:p>
          </p:txBody>
        </p:sp>
        <p:sp>
          <p:nvSpPr>
            <p:cNvPr id="22580" name="Line 86"/>
            <p:cNvSpPr>
              <a:spLocks noChangeAspect="1" noChangeShapeType="1"/>
            </p:cNvSpPr>
            <p:nvPr/>
          </p:nvSpPr>
          <p:spPr bwMode="auto">
            <a:xfrm>
              <a:off x="2767" y="1172"/>
              <a:ext cx="753" cy="1"/>
            </a:xfrm>
            <a:prstGeom prst="line">
              <a:avLst/>
            </a:prstGeom>
            <a:noFill/>
            <a:ln w="2857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22581" name="Line 87"/>
            <p:cNvSpPr>
              <a:spLocks noChangeAspect="1" noChangeShapeType="1"/>
            </p:cNvSpPr>
            <p:nvPr/>
          </p:nvSpPr>
          <p:spPr bwMode="auto">
            <a:xfrm flipV="1">
              <a:off x="2767" y="1124"/>
              <a:ext cx="0" cy="401"/>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22582" name="Freeform 88"/>
            <p:cNvSpPr>
              <a:spLocks noChangeAspect="1"/>
            </p:cNvSpPr>
            <p:nvPr/>
          </p:nvSpPr>
          <p:spPr bwMode="auto">
            <a:xfrm>
              <a:off x="2573" y="1851"/>
              <a:ext cx="200" cy="0"/>
            </a:xfrm>
            <a:custGeom>
              <a:avLst/>
              <a:gdLst>
                <a:gd name="T0" fmla="*/ 0 w 285"/>
                <a:gd name="T1" fmla="*/ 0 h 1"/>
                <a:gd name="T2" fmla="*/ 1 w 285"/>
                <a:gd name="T3" fmla="*/ 0 h 1"/>
                <a:gd name="T4" fmla="*/ 0 60000 65536"/>
                <a:gd name="T5" fmla="*/ 0 60000 65536"/>
                <a:gd name="T6" fmla="*/ 0 w 285"/>
                <a:gd name="T7" fmla="*/ 0 h 1"/>
                <a:gd name="T8" fmla="*/ 285 w 285"/>
                <a:gd name="T9" fmla="*/ 0 h 1"/>
              </a:gdLst>
              <a:ahLst/>
              <a:cxnLst>
                <a:cxn ang="T4">
                  <a:pos x="T0" y="T1"/>
                </a:cxn>
                <a:cxn ang="T5">
                  <a:pos x="T2" y="T3"/>
                </a:cxn>
              </a:cxnLst>
              <a:rect l="T6" t="T7" r="T8" b="T9"/>
              <a:pathLst>
                <a:path w="285" h="1">
                  <a:moveTo>
                    <a:pt x="0" y="0"/>
                  </a:moveTo>
                  <a:lnTo>
                    <a:pt x="285" y="0"/>
                  </a:lnTo>
                </a:path>
              </a:pathLst>
            </a:custGeom>
            <a:noFill/>
            <a:ln w="28575">
              <a:solidFill>
                <a:schemeClr val="tx1"/>
              </a:solidFill>
              <a:miter lim="800000"/>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583" name="Rectangle 89"/>
            <p:cNvSpPr>
              <a:spLocks noChangeAspect="1" noChangeArrowheads="1"/>
            </p:cNvSpPr>
            <p:nvPr/>
          </p:nvSpPr>
          <p:spPr bwMode="auto">
            <a:xfrm>
              <a:off x="2259" y="1891"/>
              <a:ext cx="36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2400" b="0" dirty="0" smtClean="0">
                  <a:latin typeface="Tahoma" panose="020B0604030504040204" pitchFamily="34" charset="0"/>
                  <a:sym typeface="Symbol" panose="05050102010706020507" pitchFamily="18" charset="2"/>
                </a:rPr>
                <a:t></a:t>
              </a:r>
              <a:r>
                <a:rPr lang="en-US" altLang="zh-CN" sz="2400" b="0" dirty="0"/>
                <a:t>’</a:t>
              </a:r>
              <a:r>
                <a:rPr lang="en-US" altLang="zh-CN" sz="2400" b="0" baseline="-25000" dirty="0">
                  <a:latin typeface="Tahoma" panose="020B0604030504040204" pitchFamily="34" charset="0"/>
                </a:rPr>
                <a:t>ci</a:t>
              </a:r>
              <a:endParaRPr lang="en-US" altLang="zh-CN" sz="2400" b="0" baseline="-25000" dirty="0">
                <a:latin typeface="Tahoma" panose="020B0604030504040204" pitchFamily="34" charset="0"/>
              </a:endParaRPr>
            </a:p>
          </p:txBody>
        </p:sp>
        <p:sp>
          <p:nvSpPr>
            <p:cNvPr id="22584" name="Freeform 90"/>
            <p:cNvSpPr>
              <a:spLocks noChangeAspect="1"/>
            </p:cNvSpPr>
            <p:nvPr/>
          </p:nvSpPr>
          <p:spPr bwMode="auto">
            <a:xfrm>
              <a:off x="2768" y="1850"/>
              <a:ext cx="631" cy="1"/>
            </a:xfrm>
            <a:custGeom>
              <a:avLst/>
              <a:gdLst>
                <a:gd name="T0" fmla="*/ 0 w 901"/>
                <a:gd name="T1" fmla="*/ 0 h 1"/>
                <a:gd name="T2" fmla="*/ 1 w 901"/>
                <a:gd name="T3" fmla="*/ 1 h 1"/>
                <a:gd name="T4" fmla="*/ 0 60000 65536"/>
                <a:gd name="T5" fmla="*/ 0 60000 65536"/>
                <a:gd name="T6" fmla="*/ 0 w 901"/>
                <a:gd name="T7" fmla="*/ 0 h 1"/>
                <a:gd name="T8" fmla="*/ 901 w 901"/>
                <a:gd name="T9" fmla="*/ 1 h 1"/>
              </a:gdLst>
              <a:ahLst/>
              <a:cxnLst>
                <a:cxn ang="T4">
                  <a:pos x="T0" y="T1"/>
                </a:cxn>
                <a:cxn ang="T5">
                  <a:pos x="T2" y="T3"/>
                </a:cxn>
              </a:cxnLst>
              <a:rect l="T6" t="T7" r="T8" b="T9"/>
              <a:pathLst>
                <a:path w="901" h="1">
                  <a:moveTo>
                    <a:pt x="0" y="0"/>
                  </a:moveTo>
                  <a:lnTo>
                    <a:pt x="901" y="1"/>
                  </a:lnTo>
                </a:path>
              </a:pathLst>
            </a:custGeom>
            <a:noFill/>
            <a:ln w="28575">
              <a:solidFill>
                <a:schemeClr val="tx1"/>
              </a:solidFill>
              <a:miter lim="800000"/>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585" name="Text Box 91"/>
            <p:cNvSpPr txBox="1">
              <a:spLocks noChangeAspect="1" noChangeArrowheads="1"/>
            </p:cNvSpPr>
            <p:nvPr/>
          </p:nvSpPr>
          <p:spPr bwMode="auto">
            <a:xfrm>
              <a:off x="2849" y="1638"/>
              <a:ext cx="34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0" dirty="0" smtClean="0">
                  <a:latin typeface="Tahoma" panose="020B0604030504040204" pitchFamily="34" charset="0"/>
                  <a:sym typeface="Symbol" panose="05050102010706020507" pitchFamily="18" charset="2"/>
                </a:rPr>
                <a:t></a:t>
              </a:r>
              <a:r>
                <a:rPr lang="en-US" altLang="zh-CN" sz="2400" b="0" baseline="-25000" dirty="0" err="1">
                  <a:latin typeface="Tahoma" panose="020B0604030504040204" pitchFamily="34" charset="0"/>
                </a:rPr>
                <a:t>zi</a:t>
              </a:r>
              <a:endParaRPr lang="en-US" altLang="zh-CN" sz="2400" b="0" dirty="0">
                <a:latin typeface="Tahoma" panose="020B0604030504040204" pitchFamily="34" charset="0"/>
              </a:endParaRPr>
            </a:p>
          </p:txBody>
        </p:sp>
        <p:sp>
          <p:nvSpPr>
            <p:cNvPr id="22586" name="Line 92"/>
            <p:cNvSpPr>
              <a:spLocks noChangeAspect="1" noChangeShapeType="1"/>
            </p:cNvSpPr>
            <p:nvPr/>
          </p:nvSpPr>
          <p:spPr bwMode="auto">
            <a:xfrm>
              <a:off x="3734" y="1533"/>
              <a:ext cx="0" cy="315"/>
            </a:xfrm>
            <a:prstGeom prst="line">
              <a:avLst/>
            </a:prstGeom>
            <a:noFill/>
            <a:ln w="28575">
              <a:solidFill>
                <a:schemeClr val="tx1"/>
              </a:solidFill>
              <a:miter lim="800000"/>
              <a:tailEnd type="arrow"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22587" name="Text Box 93"/>
            <p:cNvSpPr txBox="1">
              <a:spLocks noChangeAspect="1" noChangeArrowheads="1"/>
            </p:cNvSpPr>
            <p:nvPr/>
          </p:nvSpPr>
          <p:spPr bwMode="auto">
            <a:xfrm>
              <a:off x="3709" y="1456"/>
              <a:ext cx="28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en-US" altLang="zh-CN" sz="2400" b="0" baseline="-25000">
                <a:latin typeface="Tahoma" panose="020B0604030504040204" pitchFamily="34" charset="0"/>
              </a:endParaRPr>
            </a:p>
          </p:txBody>
        </p:sp>
        <p:sp>
          <p:nvSpPr>
            <p:cNvPr id="22588" name="Line 94"/>
            <p:cNvSpPr>
              <a:spLocks noChangeAspect="1" noChangeShapeType="1"/>
            </p:cNvSpPr>
            <p:nvPr/>
          </p:nvSpPr>
          <p:spPr bwMode="auto">
            <a:xfrm>
              <a:off x="3288" y="1848"/>
              <a:ext cx="587" cy="1"/>
            </a:xfrm>
            <a:prstGeom prst="line">
              <a:avLst/>
            </a:prstGeom>
            <a:noFill/>
            <a:ln w="19050">
              <a:solidFill>
                <a:schemeClr val="tx1"/>
              </a:solidFill>
              <a:prstDash val="lgDash"/>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22589" name="AutoShape 95"/>
            <p:cNvSpPr>
              <a:spLocks noChangeAspect="1" noChangeArrowheads="1"/>
            </p:cNvSpPr>
            <p:nvPr/>
          </p:nvSpPr>
          <p:spPr bwMode="auto">
            <a:xfrm>
              <a:off x="1655" y="1882"/>
              <a:ext cx="719" cy="199"/>
            </a:xfrm>
            <a:prstGeom prst="wedgeRectCallout">
              <a:avLst>
                <a:gd name="adj1" fmla="val 70028"/>
                <a:gd name="adj2" fmla="val 4273"/>
              </a:avLst>
            </a:prstGeom>
            <a:noFill/>
            <a:ln w="19050">
              <a:solidFill>
                <a:srgbClr val="FF66FF"/>
              </a:solidFill>
              <a:miter lim="800000"/>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a:solidFill>
                    <a:srgbClr val="3333CC"/>
                  </a:solidFill>
                  <a:latin typeface="Tahoma" panose="020B0604030504040204" pitchFamily="34" charset="0"/>
                </a:rPr>
                <a:t>自重应力</a:t>
              </a:r>
              <a:endParaRPr lang="zh-CN" altLang="en-US">
                <a:solidFill>
                  <a:srgbClr val="3333CC"/>
                </a:solidFill>
                <a:latin typeface="Tahoma" panose="020B0604030504040204" pitchFamily="34" charset="0"/>
              </a:endParaRPr>
            </a:p>
          </p:txBody>
        </p:sp>
        <p:sp>
          <p:nvSpPr>
            <p:cNvPr id="22590" name="AutoShape 96"/>
            <p:cNvSpPr>
              <a:spLocks noChangeAspect="1" noChangeArrowheads="1"/>
            </p:cNvSpPr>
            <p:nvPr/>
          </p:nvSpPr>
          <p:spPr bwMode="auto">
            <a:xfrm>
              <a:off x="3312" y="2263"/>
              <a:ext cx="747" cy="193"/>
            </a:xfrm>
            <a:prstGeom prst="wedgeRectCallout">
              <a:avLst>
                <a:gd name="adj1" fmla="val -67940"/>
                <a:gd name="adj2" fmla="val -128755"/>
              </a:avLst>
            </a:prstGeom>
            <a:noFill/>
            <a:ln w="9525">
              <a:solidFill>
                <a:srgbClr val="FF66FF"/>
              </a:solidFill>
              <a:miter lim="800000"/>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a:solidFill>
                    <a:srgbClr val="3333CC"/>
                  </a:solidFill>
                  <a:latin typeface="Tahoma" panose="020B0604030504040204" pitchFamily="34" charset="0"/>
                </a:rPr>
                <a:t>附加应力</a:t>
              </a:r>
              <a:endParaRPr lang="zh-CN" altLang="en-US">
                <a:solidFill>
                  <a:srgbClr val="3333CC"/>
                </a:solidFill>
                <a:latin typeface="Tahoma" panose="020B0604030504040204" pitchFamily="34" charset="0"/>
              </a:endParaRPr>
            </a:p>
          </p:txBody>
        </p:sp>
      </p:grpSp>
      <p:graphicFrame>
        <p:nvGraphicFramePr>
          <p:cNvPr id="22537" name="Object 70"/>
          <p:cNvGraphicFramePr>
            <a:graphicFrameLocks noChangeAspect="1"/>
          </p:cNvGraphicFramePr>
          <p:nvPr/>
        </p:nvGraphicFramePr>
        <p:xfrm>
          <a:off x="250094" y="1121214"/>
          <a:ext cx="4170238" cy="850790"/>
        </p:xfrm>
        <a:graphic>
          <a:graphicData uri="http://schemas.openxmlformats.org/presentationml/2006/ole">
            <mc:AlternateContent xmlns:mc="http://schemas.openxmlformats.org/markup-compatibility/2006">
              <mc:Choice xmlns:v="urn:schemas-microsoft-com:vml" Requires="v">
                <p:oleObj spid="_x0000_s23034" name="公式" r:id="rId15" imgW="60045600" imgH="12192000" progId="Equation.3">
                  <p:embed/>
                </p:oleObj>
              </mc:Choice>
              <mc:Fallback>
                <p:oleObj name="公式" r:id="rId15" imgW="60045600" imgH="12192000" progId="Equation.3">
                  <p:embed/>
                  <p:pic>
                    <p:nvPicPr>
                      <p:cNvPr id="0" name="Object 70"/>
                      <p:cNvPicPr>
                        <a:picLocks noChangeAspect="1" noChangeArrowheads="1"/>
                      </p:cNvPicPr>
                      <p:nvPr/>
                    </p:nvPicPr>
                    <p:blipFill>
                      <a:blip r:embed="rId16"/>
                      <a:srcRect/>
                      <a:stretch>
                        <a:fillRect/>
                      </a:stretch>
                    </p:blipFill>
                    <p:spPr bwMode="auto">
                      <a:xfrm>
                        <a:off x="250094" y="1121214"/>
                        <a:ext cx="4170238" cy="850790"/>
                      </a:xfrm>
                      <a:prstGeom prst="rect">
                        <a:avLst/>
                      </a:prstGeom>
                      <a:solidFill>
                        <a:schemeClr val="bg1"/>
                      </a:solidFill>
                      <a:ln w="50800">
                        <a:solidFill>
                          <a:srgbClr val="FF0000"/>
                        </a:solidFill>
                        <a:miter lim="800000"/>
                        <a:headEnd/>
                        <a:tailEnd/>
                      </a:ln>
                    </p:spPr>
                  </p:pic>
                </p:oleObj>
              </mc:Fallback>
            </mc:AlternateContent>
          </a:graphicData>
        </a:graphic>
      </p:graphicFrame>
      <p:graphicFrame>
        <p:nvGraphicFramePr>
          <p:cNvPr id="22538" name="Object 71"/>
          <p:cNvGraphicFramePr>
            <a:graphicFrameLocks noChangeAspect="1"/>
          </p:cNvGraphicFramePr>
          <p:nvPr/>
        </p:nvGraphicFramePr>
        <p:xfrm>
          <a:off x="4551362" y="1126149"/>
          <a:ext cx="4548306" cy="834798"/>
        </p:xfrm>
        <a:graphic>
          <a:graphicData uri="http://schemas.openxmlformats.org/presentationml/2006/ole">
            <mc:AlternateContent xmlns:mc="http://schemas.openxmlformats.org/markup-compatibility/2006">
              <mc:Choice xmlns:v="urn:schemas-microsoft-com:vml" Requires="v">
                <p:oleObj spid="_x0000_s23035" name="公式" r:id="rId17" imgW="66751200" imgH="12192000" progId="Equation.3">
                  <p:embed/>
                </p:oleObj>
              </mc:Choice>
              <mc:Fallback>
                <p:oleObj name="公式" r:id="rId17" imgW="66751200" imgH="12192000" progId="Equation.3">
                  <p:embed/>
                  <p:pic>
                    <p:nvPicPr>
                      <p:cNvPr id="0" name="Object 71"/>
                      <p:cNvPicPr>
                        <a:picLocks noChangeAspect="1" noChangeArrowheads="1"/>
                      </p:cNvPicPr>
                      <p:nvPr/>
                    </p:nvPicPr>
                    <p:blipFill>
                      <a:blip r:embed="rId18"/>
                      <a:srcRect/>
                      <a:stretch>
                        <a:fillRect/>
                      </a:stretch>
                    </p:blipFill>
                    <p:spPr bwMode="auto">
                      <a:xfrm>
                        <a:off x="4551362" y="1126149"/>
                        <a:ext cx="4548306" cy="834798"/>
                      </a:xfrm>
                      <a:prstGeom prst="rect">
                        <a:avLst/>
                      </a:prstGeom>
                      <a:solidFill>
                        <a:schemeClr val="bg1"/>
                      </a:solidFill>
                      <a:ln w="50800">
                        <a:solidFill>
                          <a:srgbClr val="FF0000"/>
                        </a:solidFill>
                        <a:miter lim="800000"/>
                        <a:headEnd/>
                        <a:tailEnd/>
                      </a:ln>
                    </p:spPr>
                  </p:pic>
                </p:oleObj>
              </mc:Fallback>
            </mc:AlternateContent>
          </a:graphicData>
        </a:graphic>
      </p:graphicFrame>
      <p:graphicFrame>
        <p:nvGraphicFramePr>
          <p:cNvPr id="22539" name="Object 72"/>
          <p:cNvGraphicFramePr>
            <a:graphicFrameLocks noChangeAspect="1"/>
          </p:cNvGraphicFramePr>
          <p:nvPr/>
        </p:nvGraphicFramePr>
        <p:xfrm>
          <a:off x="2401888" y="2322954"/>
          <a:ext cx="6408837" cy="986544"/>
        </p:xfrm>
        <a:graphic>
          <a:graphicData uri="http://schemas.openxmlformats.org/presentationml/2006/ole">
            <mc:AlternateContent xmlns:mc="http://schemas.openxmlformats.org/markup-compatibility/2006">
              <mc:Choice xmlns:v="urn:schemas-microsoft-com:vml" Requires="v">
                <p:oleObj spid="_x0000_s23036" name="公式" r:id="rId19" imgW="85648800" imgH="12801600" progId="Equation.3">
                  <p:embed/>
                </p:oleObj>
              </mc:Choice>
              <mc:Fallback>
                <p:oleObj name="公式" r:id="rId19" imgW="85648800" imgH="12801600" progId="Equation.3">
                  <p:embed/>
                  <p:pic>
                    <p:nvPicPr>
                      <p:cNvPr id="0" name="Object 72"/>
                      <p:cNvPicPr>
                        <a:picLocks noChangeAspect="1" noChangeArrowheads="1"/>
                      </p:cNvPicPr>
                      <p:nvPr/>
                    </p:nvPicPr>
                    <p:blipFill>
                      <a:blip r:embed="rId20"/>
                      <a:srcRect/>
                      <a:stretch>
                        <a:fillRect/>
                      </a:stretch>
                    </p:blipFill>
                    <p:spPr bwMode="auto">
                      <a:xfrm>
                        <a:off x="2401888" y="2322954"/>
                        <a:ext cx="6408837" cy="986544"/>
                      </a:xfrm>
                      <a:prstGeom prst="rect">
                        <a:avLst/>
                      </a:prstGeom>
                      <a:solidFill>
                        <a:schemeClr val="bg1"/>
                      </a:solidFill>
                      <a:ln w="50800">
                        <a:solidFill>
                          <a:srgbClr val="FF0000"/>
                        </a:solidFill>
                        <a:miter lim="800000"/>
                        <a:headEnd/>
                        <a:tailEnd/>
                      </a:ln>
                    </p:spPr>
                  </p:pic>
                </p:oleObj>
              </mc:Fallback>
            </mc:AlternateContent>
          </a:graphicData>
        </a:graphic>
      </p:graphicFrame>
      <p:sp>
        <p:nvSpPr>
          <p:cNvPr id="22556" name="テキスト ボックス 72"/>
          <p:cNvSpPr txBox="1">
            <a:spLocks noChangeArrowheads="1"/>
          </p:cNvSpPr>
          <p:nvPr/>
        </p:nvSpPr>
        <p:spPr bwMode="auto">
          <a:xfrm>
            <a:off x="1208088" y="6057313"/>
            <a:ext cx="627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kumimoji="1" lang="ja-JP" altLang="en-US" sz="2400" dirty="0">
                <a:solidFill>
                  <a:srgbClr val="C00000"/>
                </a:solidFill>
                <a:sym typeface="Symbol" panose="05050102010706020507" pitchFamily="18" charset="2"/>
              </a:rPr>
              <a:t></a:t>
            </a:r>
            <a:r>
              <a:rPr kumimoji="1" lang="en-US" altLang="ja-JP" sz="2400" dirty="0">
                <a:solidFill>
                  <a:srgbClr val="C00000"/>
                </a:solidFill>
                <a:sym typeface="Symbol" panose="05050102010706020507" pitchFamily="18" charset="2"/>
              </a:rPr>
              <a:t>’</a:t>
            </a:r>
            <a:r>
              <a:rPr kumimoji="1" lang="en-US" altLang="ja-JP" sz="2400" baseline="-25000" dirty="0">
                <a:solidFill>
                  <a:srgbClr val="C00000"/>
                </a:solidFill>
                <a:sym typeface="Symbol" panose="05050102010706020507" pitchFamily="18" charset="2"/>
              </a:rPr>
              <a:t>ci</a:t>
            </a:r>
            <a:endParaRPr kumimoji="1" lang="ja-JP" altLang="en-US" sz="2400" baseline="-25000" dirty="0">
              <a:solidFill>
                <a:srgbClr val="C00000"/>
              </a:solidFill>
            </a:endParaRPr>
          </a:p>
        </p:txBody>
      </p:sp>
      <p:sp>
        <p:nvSpPr>
          <p:cNvPr id="22557" name="テキスト ボックス 73"/>
          <p:cNvSpPr txBox="1">
            <a:spLocks noChangeArrowheads="1"/>
          </p:cNvSpPr>
          <p:nvPr/>
        </p:nvSpPr>
        <p:spPr bwMode="auto">
          <a:xfrm>
            <a:off x="2085975" y="6021388"/>
            <a:ext cx="5533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kumimoji="1" lang="ja-JP" altLang="en-US" sz="2400" dirty="0">
                <a:solidFill>
                  <a:srgbClr val="C00000"/>
                </a:solidFill>
                <a:sym typeface="Symbol" panose="05050102010706020507" pitchFamily="18" charset="2"/>
              </a:rPr>
              <a:t></a:t>
            </a:r>
            <a:r>
              <a:rPr kumimoji="1" lang="en-US" altLang="zh-CN" sz="2400" baseline="-25000" dirty="0">
                <a:solidFill>
                  <a:srgbClr val="C00000"/>
                </a:solidFill>
                <a:sym typeface="Symbol" panose="05050102010706020507" pitchFamily="18" charset="2"/>
              </a:rPr>
              <a:t>p</a:t>
            </a:r>
            <a:r>
              <a:rPr kumimoji="1" lang="en-US" altLang="ja-JP" sz="2400" baseline="-25000" dirty="0">
                <a:solidFill>
                  <a:srgbClr val="C00000"/>
                </a:solidFill>
                <a:sym typeface="Symbol" panose="05050102010706020507" pitchFamily="18" charset="2"/>
              </a:rPr>
              <a:t>i</a:t>
            </a:r>
            <a:endParaRPr kumimoji="1" lang="ja-JP" altLang="en-US" sz="2400" baseline="-25000" dirty="0">
              <a:solidFill>
                <a:srgbClr val="C00000"/>
              </a:solidFill>
            </a:endParaRPr>
          </a:p>
        </p:txBody>
      </p:sp>
      <p:sp>
        <p:nvSpPr>
          <p:cNvPr id="22558" name="テキスト ボックス 74"/>
          <p:cNvSpPr txBox="1">
            <a:spLocks noChangeArrowheads="1"/>
          </p:cNvSpPr>
          <p:nvPr/>
        </p:nvSpPr>
        <p:spPr bwMode="auto">
          <a:xfrm>
            <a:off x="2686404" y="6066191"/>
            <a:ext cx="1211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kumimoji="1" lang="ja-JP" altLang="en-US" sz="2400" dirty="0">
                <a:solidFill>
                  <a:srgbClr val="C00000"/>
                </a:solidFill>
                <a:sym typeface="Symbol" panose="05050102010706020507" pitchFamily="18" charset="2"/>
              </a:rPr>
              <a:t></a:t>
            </a:r>
            <a:r>
              <a:rPr kumimoji="1" lang="en-US" altLang="ja-JP" sz="2400" dirty="0">
                <a:solidFill>
                  <a:srgbClr val="C00000"/>
                </a:solidFill>
                <a:sym typeface="Symbol" panose="05050102010706020507" pitchFamily="18" charset="2"/>
              </a:rPr>
              <a:t>’</a:t>
            </a:r>
            <a:r>
              <a:rPr kumimoji="1" lang="en-US" altLang="ja-JP" sz="2400" baseline="-25000" dirty="0">
                <a:solidFill>
                  <a:srgbClr val="C00000"/>
                </a:solidFill>
                <a:sym typeface="Symbol" panose="05050102010706020507" pitchFamily="18" charset="2"/>
              </a:rPr>
              <a:t>ci </a:t>
            </a:r>
            <a:r>
              <a:rPr kumimoji="1" lang="en-US" altLang="ja-JP" sz="2400" dirty="0">
                <a:solidFill>
                  <a:srgbClr val="C00000"/>
                </a:solidFill>
                <a:sym typeface="Symbol" panose="05050102010706020507" pitchFamily="18" charset="2"/>
              </a:rPr>
              <a:t>+</a:t>
            </a:r>
            <a:r>
              <a:rPr kumimoji="1" lang="en-US" altLang="ja-JP" sz="2400" baseline="-25000" dirty="0" err="1">
                <a:solidFill>
                  <a:srgbClr val="C00000"/>
                </a:solidFill>
                <a:sym typeface="Symbol" panose="05050102010706020507" pitchFamily="18" charset="2"/>
              </a:rPr>
              <a:t>zi</a:t>
            </a:r>
            <a:endParaRPr kumimoji="1" lang="ja-JP" altLang="en-US" sz="2400" baseline="-25000" dirty="0">
              <a:solidFill>
                <a:srgbClr val="C00000"/>
              </a:solidFill>
            </a:endParaRPr>
          </a:p>
        </p:txBody>
      </p:sp>
      <p:sp>
        <p:nvSpPr>
          <p:cNvPr id="69" name="テキスト ボックス 73"/>
          <p:cNvSpPr txBox="1">
            <a:spLocks noChangeArrowheads="1"/>
          </p:cNvSpPr>
          <p:nvPr/>
        </p:nvSpPr>
        <p:spPr bwMode="auto">
          <a:xfrm>
            <a:off x="1979712" y="6396101"/>
            <a:ext cx="7088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000" dirty="0">
                <a:solidFill>
                  <a:srgbClr val="C00000"/>
                </a:solidFill>
                <a:latin typeface="+mn-lt"/>
                <a:sym typeface="Symbol" panose="05050102010706020507" pitchFamily="18" charset="2"/>
              </a:rPr>
              <a:t>或</a:t>
            </a:r>
            <a:r>
              <a:rPr kumimoji="1" lang="en-US" altLang="zh-CN" sz="2000" i="1" dirty="0">
                <a:solidFill>
                  <a:srgbClr val="C00000"/>
                </a:solidFill>
                <a:latin typeface="+mn-lt"/>
                <a:sym typeface="Symbol" panose="05050102010706020507" pitchFamily="18" charset="2"/>
              </a:rPr>
              <a:t>P</a:t>
            </a:r>
            <a:r>
              <a:rPr kumimoji="1" lang="en-US" altLang="zh-CN" sz="2000" baseline="-25000" dirty="0">
                <a:solidFill>
                  <a:srgbClr val="C00000"/>
                </a:solidFill>
                <a:latin typeface="+mn-lt"/>
                <a:sym typeface="Symbol" panose="05050102010706020507" pitchFamily="18" charset="2"/>
              </a:rPr>
              <a:t>c</a:t>
            </a:r>
            <a:endParaRPr kumimoji="1" lang="ja-JP" altLang="en-US" sz="2000" baseline="-25000" dirty="0">
              <a:solidFill>
                <a:srgbClr val="C00000"/>
              </a:solidFill>
              <a:latin typeface="+mn-lt"/>
            </a:endParaRPr>
          </a:p>
        </p:txBody>
      </p:sp>
      <p:sp>
        <p:nvSpPr>
          <p:cNvPr id="71" name="Rectangle 5"/>
          <p:cNvSpPr>
            <a:spLocks noChangeArrowheads="1"/>
          </p:cNvSpPr>
          <p:nvPr/>
        </p:nvSpPr>
        <p:spPr bwMode="auto">
          <a:xfrm>
            <a:off x="-18854" y="-21483"/>
            <a:ext cx="3594101"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FF3300"/>
                </a:solidFill>
                <a:latin typeface="Times New Roman" panose="02020603050405020304" pitchFamily="18" charset="0"/>
                <a:ea typeface="+mj-ea"/>
                <a:cs typeface="Times New Roman" panose="02020603050405020304" pitchFamily="18" charset="0"/>
              </a:rPr>
              <a:t>§4</a:t>
            </a:r>
            <a:r>
              <a:rPr lang="en-US" altLang="zh-CN" sz="2800" dirty="0" smtClean="0">
                <a:solidFill>
                  <a:srgbClr val="FF3300"/>
                </a:solidFill>
                <a:latin typeface="Times New Roman" panose="02020603050405020304" pitchFamily="18" charset="0"/>
                <a:ea typeface="+mj-ea"/>
                <a:cs typeface="Times New Roman" panose="02020603050405020304" pitchFamily="18" charset="0"/>
              </a:rPr>
              <a:t>.3 </a:t>
            </a:r>
            <a:r>
              <a:rPr lang="zh-CN" altLang="en-US" sz="2800" dirty="0" smtClean="0">
                <a:solidFill>
                  <a:srgbClr val="FF3300"/>
                </a:solidFill>
                <a:latin typeface="Times New Roman" panose="02020603050405020304" pitchFamily="18" charset="0"/>
                <a:ea typeface="+mj-ea"/>
                <a:cs typeface="Times New Roman" panose="02020603050405020304" pitchFamily="18" charset="0"/>
              </a:rPr>
              <a:t>基础最终沉降量</a:t>
            </a:r>
            <a:endParaRPr lang="zh-CN" altLang="en-US" sz="28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灯片编号占位符 1"/>
          <p:cNvSpPr>
            <a:spLocks noGrp="1"/>
          </p:cNvSpPr>
          <p:nvPr>
            <p:ph type="sldNum" sz="quarter" idx="12"/>
          </p:nvPr>
        </p:nvSpPr>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57C13700-7432-4C6C-9221-555CF6B2CD48}" type="slidenum">
              <a:rPr lang="zh-CN" altLang="en-US">
                <a:latin typeface="Garamond" panose="02020404030301010803" pitchFamily="18" charset="0"/>
              </a:rPr>
            </a:fld>
            <a:endParaRPr lang="en-US" altLang="zh-CN">
              <a:latin typeface="Garamond" panose="02020404030301010803" pitchFamily="18" charset="0"/>
            </a:endParaRPr>
          </a:p>
        </p:txBody>
      </p:sp>
      <p:sp>
        <p:nvSpPr>
          <p:cNvPr id="1028101" name="Rectangle 5"/>
          <p:cNvSpPr>
            <a:spLocks noChangeArrowheads="1"/>
          </p:cNvSpPr>
          <p:nvPr/>
        </p:nvSpPr>
        <p:spPr bwMode="auto">
          <a:xfrm>
            <a:off x="351631" y="1144773"/>
            <a:ext cx="3743325" cy="153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med" len="lg"/>
                <a:tailEnd type="none" w="med" len="lg"/>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342900" indent="-342900" eaLnBrk="1" hangingPunct="1">
              <a:lnSpc>
                <a:spcPct val="150000"/>
              </a:lnSpc>
              <a:buFont typeface="Wingdings" panose="05000000000000000000" pitchFamily="2" charset="2"/>
              <a:buChar char="Ø"/>
            </a:pPr>
            <a:r>
              <a:rPr lang="zh-CN" altLang="en-US" sz="2200" dirty="0">
                <a:solidFill>
                  <a:srgbClr val="008000"/>
                </a:solidFill>
                <a:latin typeface="+mn-ea"/>
                <a:ea typeface="+mn-ea"/>
              </a:rPr>
              <a:t>研究表明</a:t>
            </a:r>
            <a:r>
              <a:rPr lang="zh-CN" altLang="en-US" sz="2200" dirty="0" smtClean="0">
                <a:solidFill>
                  <a:srgbClr val="008000"/>
                </a:solidFill>
                <a:latin typeface="+mn-ea"/>
                <a:ea typeface="+mn-ea"/>
              </a:rPr>
              <a:t>：</a:t>
            </a:r>
            <a:r>
              <a:rPr lang="zh-CN" altLang="en-US" sz="2200" dirty="0" smtClean="0">
                <a:solidFill>
                  <a:srgbClr val="3333FF"/>
                </a:solidFill>
                <a:latin typeface="+mn-ea"/>
                <a:ea typeface="+mn-ea"/>
              </a:rPr>
              <a:t>黏</a:t>
            </a:r>
            <a:r>
              <a:rPr lang="zh-CN" altLang="en-US" sz="2200" dirty="0" smtClean="0">
                <a:solidFill>
                  <a:srgbClr val="0000FF"/>
                </a:solidFill>
                <a:latin typeface="+mn-ea"/>
                <a:ea typeface="+mn-ea"/>
              </a:rPr>
              <a:t>性</a:t>
            </a:r>
            <a:r>
              <a:rPr lang="zh-CN" altLang="en-US" sz="2200" dirty="0">
                <a:solidFill>
                  <a:srgbClr val="0000FF"/>
                </a:solidFill>
                <a:latin typeface="+mn-ea"/>
                <a:ea typeface="+mn-ea"/>
              </a:rPr>
              <a:t>土地基在基底压力作用下的沉降量</a:t>
            </a:r>
            <a:r>
              <a:rPr lang="en-US" altLang="zh-CN" sz="2200" b="0" dirty="0">
                <a:solidFill>
                  <a:srgbClr val="0000FF"/>
                </a:solidFill>
                <a:latin typeface="+mn-ea"/>
                <a:ea typeface="+mn-ea"/>
              </a:rPr>
              <a:t>S</a:t>
            </a:r>
            <a:r>
              <a:rPr lang="zh-CN" altLang="en-US" sz="2200" dirty="0">
                <a:solidFill>
                  <a:srgbClr val="0000FF"/>
                </a:solidFill>
                <a:latin typeface="+mn-ea"/>
                <a:ea typeface="+mn-ea"/>
              </a:rPr>
              <a:t>由三种不同原因引起</a:t>
            </a:r>
            <a:endParaRPr lang="zh-CN" altLang="en-US" sz="2200" dirty="0">
              <a:solidFill>
                <a:srgbClr val="0000FF"/>
              </a:solidFill>
              <a:latin typeface="+mn-ea"/>
              <a:ea typeface="+mn-ea"/>
            </a:endParaRPr>
          </a:p>
        </p:txBody>
      </p:sp>
      <p:sp>
        <p:nvSpPr>
          <p:cNvPr id="1028103" name="Rectangle 7"/>
          <p:cNvSpPr>
            <a:spLocks noChangeArrowheads="1"/>
          </p:cNvSpPr>
          <p:nvPr/>
        </p:nvSpPr>
        <p:spPr bwMode="auto">
          <a:xfrm>
            <a:off x="481013" y="3659981"/>
            <a:ext cx="3851275" cy="194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nSpc>
                <a:spcPct val="150000"/>
              </a:lnSpc>
              <a:spcBef>
                <a:spcPct val="50000"/>
              </a:spcBef>
              <a:buFontTx/>
              <a:buChar char="•"/>
            </a:pPr>
            <a:r>
              <a:rPr lang="zh-CN" altLang="en-US" sz="2000" dirty="0">
                <a:solidFill>
                  <a:srgbClr val="990033"/>
                </a:solidFill>
                <a:latin typeface="黑体" panose="02010609060101010101" pitchFamily="49" charset="-122"/>
                <a:ea typeface="黑体" panose="02010609060101010101" pitchFamily="49" charset="-122"/>
              </a:rPr>
              <a:t>初始沉降</a:t>
            </a:r>
            <a:r>
              <a:rPr lang="en-US" altLang="zh-CN" sz="2000" dirty="0">
                <a:solidFill>
                  <a:srgbClr val="990033"/>
                </a:solidFill>
                <a:ea typeface="黑体" panose="02010609060101010101" pitchFamily="49" charset="-122"/>
              </a:rPr>
              <a:t>(</a:t>
            </a:r>
            <a:r>
              <a:rPr lang="zh-CN" altLang="en-US" sz="2000" dirty="0">
                <a:solidFill>
                  <a:srgbClr val="990033"/>
                </a:solidFill>
                <a:latin typeface="黑体" panose="02010609060101010101" pitchFamily="49" charset="-122"/>
                <a:ea typeface="黑体" panose="02010609060101010101" pitchFamily="49" charset="-122"/>
              </a:rPr>
              <a:t>瞬时沉降</a:t>
            </a:r>
            <a:r>
              <a:rPr lang="en-US" altLang="zh-CN" sz="2000" dirty="0">
                <a:solidFill>
                  <a:srgbClr val="990033"/>
                </a:solidFill>
                <a:ea typeface="黑体" panose="02010609060101010101" pitchFamily="49" charset="-122"/>
              </a:rPr>
              <a:t>)</a:t>
            </a:r>
            <a:r>
              <a:rPr lang="en-US" altLang="zh-CN" sz="2000" dirty="0">
                <a:solidFill>
                  <a:srgbClr val="990033"/>
                </a:solidFill>
                <a:latin typeface="黑体" panose="02010609060101010101" pitchFamily="49" charset="-122"/>
                <a:ea typeface="黑体" panose="02010609060101010101" pitchFamily="49" charset="-122"/>
              </a:rPr>
              <a:t> </a:t>
            </a:r>
            <a:r>
              <a:rPr lang="en-US" altLang="zh-CN" sz="2000" dirty="0" err="1">
                <a:solidFill>
                  <a:srgbClr val="990033"/>
                </a:solidFill>
                <a:ea typeface="黑体" panose="02010609060101010101" pitchFamily="49" charset="-122"/>
              </a:rPr>
              <a:t>S</a:t>
            </a:r>
            <a:r>
              <a:rPr lang="en-US" altLang="zh-CN" sz="2000" baseline="-25000" dirty="0" err="1">
                <a:solidFill>
                  <a:srgbClr val="990033"/>
                </a:solidFill>
                <a:ea typeface="黑体" panose="02010609060101010101" pitchFamily="49" charset="-122"/>
              </a:rPr>
              <a:t>d</a:t>
            </a:r>
            <a:endParaRPr lang="en-US" altLang="zh-CN" sz="2000" dirty="0">
              <a:solidFill>
                <a:srgbClr val="990033"/>
              </a:solidFill>
              <a:ea typeface="黑体" panose="02010609060101010101" pitchFamily="49" charset="-122"/>
            </a:endParaRPr>
          </a:p>
          <a:p>
            <a:pPr>
              <a:lnSpc>
                <a:spcPct val="150000"/>
              </a:lnSpc>
              <a:spcBef>
                <a:spcPct val="20000"/>
              </a:spcBef>
            </a:pPr>
            <a:r>
              <a:rPr lang="zh-CN" altLang="en-US" sz="2000" dirty="0">
                <a:solidFill>
                  <a:srgbClr val="008000"/>
                </a:solidFill>
              </a:rPr>
              <a:t>有限范围的外荷载作用下，地基由于发生侧向位移(即剪切变形)引起。</a:t>
            </a:r>
            <a:endParaRPr lang="zh-CN" altLang="en-US" sz="2000" dirty="0">
              <a:solidFill>
                <a:srgbClr val="008000"/>
              </a:solidFill>
            </a:endParaRPr>
          </a:p>
        </p:txBody>
      </p:sp>
      <p:sp>
        <p:nvSpPr>
          <p:cNvPr id="1028108" name="Text Box 12"/>
          <p:cNvSpPr txBox="1">
            <a:spLocks noChangeAspect="1" noChangeArrowheads="1"/>
          </p:cNvSpPr>
          <p:nvPr/>
        </p:nvSpPr>
        <p:spPr bwMode="auto">
          <a:xfrm>
            <a:off x="8675688" y="1668463"/>
            <a:ext cx="411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0">
                <a:latin typeface="Tahoma" panose="020B0604030504040204" pitchFamily="34" charset="0"/>
              </a:rPr>
              <a:t>t</a:t>
            </a:r>
            <a:endParaRPr lang="en-US" altLang="zh-CN" sz="2400" b="0">
              <a:latin typeface="Tahoma" panose="020B0604030504040204" pitchFamily="34" charset="0"/>
            </a:endParaRPr>
          </a:p>
        </p:txBody>
      </p:sp>
      <p:sp>
        <p:nvSpPr>
          <p:cNvPr id="1028109" name="Text Box 13"/>
          <p:cNvSpPr txBox="1">
            <a:spLocks noChangeAspect="1" noChangeArrowheads="1"/>
          </p:cNvSpPr>
          <p:nvPr/>
        </p:nvSpPr>
        <p:spPr bwMode="auto">
          <a:xfrm>
            <a:off x="4500563" y="34671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0">
                <a:latin typeface="Tahoma" panose="020B0604030504040204" pitchFamily="34" charset="0"/>
              </a:rPr>
              <a:t>S</a:t>
            </a:r>
            <a:endParaRPr lang="en-US" altLang="zh-CN" sz="2400" b="0">
              <a:latin typeface="Tahoma" panose="020B0604030504040204" pitchFamily="34" charset="0"/>
            </a:endParaRPr>
          </a:p>
        </p:txBody>
      </p:sp>
      <p:sp>
        <p:nvSpPr>
          <p:cNvPr id="1028110" name="Line 14"/>
          <p:cNvSpPr>
            <a:spLocks noChangeAspect="1" noChangeShapeType="1"/>
          </p:cNvSpPr>
          <p:nvPr/>
        </p:nvSpPr>
        <p:spPr bwMode="auto">
          <a:xfrm>
            <a:off x="4435475" y="2049463"/>
            <a:ext cx="4068763" cy="0"/>
          </a:xfrm>
          <a:prstGeom prst="line">
            <a:avLst/>
          </a:prstGeom>
          <a:noFill/>
          <a:ln w="19050">
            <a:solidFill>
              <a:srgbClr val="000000"/>
            </a:solidFill>
            <a:prstDash val="lgDash"/>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028111" name="Line 15"/>
          <p:cNvSpPr>
            <a:spLocks noChangeAspect="1" noChangeShapeType="1"/>
          </p:cNvSpPr>
          <p:nvPr/>
        </p:nvSpPr>
        <p:spPr bwMode="auto">
          <a:xfrm>
            <a:off x="7667625" y="1638300"/>
            <a:ext cx="0" cy="411163"/>
          </a:xfrm>
          <a:prstGeom prst="line">
            <a:avLst/>
          </a:prstGeom>
          <a:noFill/>
          <a:ln w="9525">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028112" name="Text Box 16"/>
          <p:cNvSpPr txBox="1">
            <a:spLocks noChangeAspect="1" noChangeArrowheads="1"/>
          </p:cNvSpPr>
          <p:nvPr/>
        </p:nvSpPr>
        <p:spPr bwMode="auto">
          <a:xfrm>
            <a:off x="5075238" y="1684338"/>
            <a:ext cx="25923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r" eaLnBrk="1" hangingPunct="1">
              <a:spcBef>
                <a:spcPct val="50000"/>
              </a:spcBef>
            </a:pPr>
            <a:r>
              <a:rPr lang="en-US" altLang="zh-CN">
                <a:solidFill>
                  <a:srgbClr val="800000"/>
                </a:solidFill>
              </a:rPr>
              <a:t>S</a:t>
            </a:r>
            <a:r>
              <a:rPr lang="en-US" altLang="zh-CN" baseline="-25000">
                <a:solidFill>
                  <a:srgbClr val="800000"/>
                </a:solidFill>
              </a:rPr>
              <a:t>d </a:t>
            </a:r>
            <a:r>
              <a:rPr lang="zh-CN" altLang="en-US">
                <a:solidFill>
                  <a:srgbClr val="800000"/>
                </a:solidFill>
              </a:rPr>
              <a:t>：初始瞬时沉降</a:t>
            </a:r>
            <a:endParaRPr lang="zh-CN" altLang="en-US" baseline="-25000">
              <a:solidFill>
                <a:srgbClr val="800000"/>
              </a:solidFill>
            </a:endParaRPr>
          </a:p>
        </p:txBody>
      </p:sp>
      <p:sp>
        <p:nvSpPr>
          <p:cNvPr id="1028113" name="Freeform 17"/>
          <p:cNvSpPr>
            <a:spLocks noChangeAspect="1"/>
          </p:cNvSpPr>
          <p:nvPr/>
        </p:nvSpPr>
        <p:spPr bwMode="auto">
          <a:xfrm>
            <a:off x="4418013" y="1628775"/>
            <a:ext cx="4357687" cy="1611313"/>
          </a:xfrm>
          <a:custGeom>
            <a:avLst/>
            <a:gdLst>
              <a:gd name="T0" fmla="*/ 0 w 4574"/>
              <a:gd name="T1" fmla="*/ 0 h 1691"/>
              <a:gd name="T2" fmla="*/ 2147483647 w 4574"/>
              <a:gd name="T3" fmla="*/ 2147483647 h 1691"/>
              <a:gd name="T4" fmla="*/ 2147483647 w 4574"/>
              <a:gd name="T5" fmla="*/ 2147483647 h 1691"/>
              <a:gd name="T6" fmla="*/ 2147483647 w 4574"/>
              <a:gd name="T7" fmla="*/ 2147483647 h 1691"/>
              <a:gd name="T8" fmla="*/ 2147483647 w 4574"/>
              <a:gd name="T9" fmla="*/ 2147483647 h 1691"/>
              <a:gd name="T10" fmla="*/ 2147483647 w 4574"/>
              <a:gd name="T11" fmla="*/ 2147483647 h 1691"/>
              <a:gd name="T12" fmla="*/ 2147483647 w 4574"/>
              <a:gd name="T13" fmla="*/ 2147483647 h 1691"/>
              <a:gd name="T14" fmla="*/ 2147483647 w 4574"/>
              <a:gd name="T15" fmla="*/ 2147483647 h 1691"/>
              <a:gd name="T16" fmla="*/ 2147483647 w 4574"/>
              <a:gd name="T17" fmla="*/ 2147483647 h 1691"/>
              <a:gd name="T18" fmla="*/ 2147483647 w 4574"/>
              <a:gd name="T19" fmla="*/ 2147483647 h 1691"/>
              <a:gd name="T20" fmla="*/ 2147483647 w 4574"/>
              <a:gd name="T21" fmla="*/ 2147483647 h 1691"/>
              <a:gd name="T22" fmla="*/ 2147483647 w 4574"/>
              <a:gd name="T23" fmla="*/ 2147483647 h 16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74"/>
              <a:gd name="T37" fmla="*/ 0 h 1691"/>
              <a:gd name="T38" fmla="*/ 4574 w 4574"/>
              <a:gd name="T39" fmla="*/ 1691 h 16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74" h="1691">
                <a:moveTo>
                  <a:pt x="0" y="0"/>
                </a:moveTo>
                <a:cubicBezTo>
                  <a:pt x="3" y="35"/>
                  <a:pt x="16" y="158"/>
                  <a:pt x="21" y="210"/>
                </a:cubicBezTo>
                <a:cubicBezTo>
                  <a:pt x="26" y="262"/>
                  <a:pt x="27" y="277"/>
                  <a:pt x="33" y="315"/>
                </a:cubicBezTo>
                <a:cubicBezTo>
                  <a:pt x="39" y="353"/>
                  <a:pt x="48" y="390"/>
                  <a:pt x="60" y="438"/>
                </a:cubicBezTo>
                <a:cubicBezTo>
                  <a:pt x="72" y="486"/>
                  <a:pt x="91" y="556"/>
                  <a:pt x="108" y="606"/>
                </a:cubicBezTo>
                <a:cubicBezTo>
                  <a:pt x="125" y="656"/>
                  <a:pt x="138" y="693"/>
                  <a:pt x="165" y="741"/>
                </a:cubicBezTo>
                <a:cubicBezTo>
                  <a:pt x="192" y="789"/>
                  <a:pt x="213" y="836"/>
                  <a:pt x="270" y="894"/>
                </a:cubicBezTo>
                <a:cubicBezTo>
                  <a:pt x="327" y="952"/>
                  <a:pt x="358" y="1005"/>
                  <a:pt x="505" y="1088"/>
                </a:cubicBezTo>
                <a:cubicBezTo>
                  <a:pt x="652" y="1171"/>
                  <a:pt x="892" y="1317"/>
                  <a:pt x="1152" y="1392"/>
                </a:cubicBezTo>
                <a:cubicBezTo>
                  <a:pt x="1412" y="1467"/>
                  <a:pt x="1701" y="1495"/>
                  <a:pt x="2064" y="1536"/>
                </a:cubicBezTo>
                <a:cubicBezTo>
                  <a:pt x="2427" y="1577"/>
                  <a:pt x="2912" y="1611"/>
                  <a:pt x="3330" y="1637"/>
                </a:cubicBezTo>
                <a:cubicBezTo>
                  <a:pt x="3748" y="1663"/>
                  <a:pt x="4315" y="1680"/>
                  <a:pt x="4574" y="1691"/>
                </a:cubicBezTo>
              </a:path>
            </a:pathLst>
          </a:custGeom>
          <a:noFill/>
          <a:ln w="28575">
            <a:solidFill>
              <a:srgbClr val="0000FF"/>
            </a:solidFill>
            <a:miter lim="800000"/>
          </a:ln>
          <a:extLst>
            <a:ext uri="{909E8E84-426E-40DD-AFC4-6F175D3DCCD1}">
              <a14:hiddenFill xmlns:a14="http://schemas.microsoft.com/office/drawing/2010/main">
                <a:solidFill>
                  <a:srgbClr val="FFFFFF"/>
                </a:solidFill>
              </a14:hiddenFill>
            </a:ext>
          </a:extLst>
        </p:spPr>
        <p:txBody>
          <a:bodyPr wrap="none"/>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28114" name="Line 18"/>
          <p:cNvSpPr>
            <a:spLocks noChangeAspect="1" noChangeShapeType="1"/>
          </p:cNvSpPr>
          <p:nvPr/>
        </p:nvSpPr>
        <p:spPr bwMode="auto">
          <a:xfrm>
            <a:off x="8486775" y="3092451"/>
            <a:ext cx="0" cy="147638"/>
          </a:xfrm>
          <a:prstGeom prst="line">
            <a:avLst/>
          </a:prstGeom>
          <a:noFill/>
          <a:ln w="9525">
            <a:solidFill>
              <a:srgbClr val="000000"/>
            </a:solidFill>
            <a:miter lim="800000"/>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028115" name="AutoShape 19"/>
          <p:cNvSpPr>
            <a:spLocks noChangeAspect="1" noChangeArrowheads="1"/>
          </p:cNvSpPr>
          <p:nvPr/>
        </p:nvSpPr>
        <p:spPr bwMode="auto">
          <a:xfrm>
            <a:off x="6227763" y="3467100"/>
            <a:ext cx="2181225" cy="385763"/>
          </a:xfrm>
          <a:prstGeom prst="wedgeRectCallout">
            <a:avLst>
              <a:gd name="adj1" fmla="val 52111"/>
              <a:gd name="adj2" fmla="val -100616"/>
            </a:avLst>
          </a:prstGeom>
          <a:noFill/>
          <a:ln w="9525">
            <a:solidFill>
              <a:srgbClr val="3333FF"/>
            </a:solid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rgbClr val="800000"/>
                </a:solidFill>
                <a:latin typeface="Tahoma" panose="020B0604030504040204" pitchFamily="34" charset="0"/>
              </a:rPr>
              <a:t>S</a:t>
            </a:r>
            <a:r>
              <a:rPr lang="en-US" altLang="zh-CN" baseline="-25000">
                <a:solidFill>
                  <a:srgbClr val="800000"/>
                </a:solidFill>
                <a:latin typeface="Tahoma" panose="020B0604030504040204" pitchFamily="34" charset="0"/>
              </a:rPr>
              <a:t>s</a:t>
            </a:r>
            <a:r>
              <a:rPr lang="en-US" altLang="zh-CN">
                <a:solidFill>
                  <a:srgbClr val="800000"/>
                </a:solidFill>
                <a:latin typeface="Tahoma" panose="020B0604030504040204" pitchFamily="34" charset="0"/>
              </a:rPr>
              <a:t>: </a:t>
            </a:r>
            <a:r>
              <a:rPr lang="zh-CN" altLang="en-US">
                <a:solidFill>
                  <a:srgbClr val="800000"/>
                </a:solidFill>
                <a:latin typeface="Tahoma" panose="020B0604030504040204" pitchFamily="34" charset="0"/>
              </a:rPr>
              <a:t>次固结沉降</a:t>
            </a:r>
            <a:endParaRPr lang="zh-CN" altLang="en-US">
              <a:solidFill>
                <a:srgbClr val="800000"/>
              </a:solidFill>
              <a:latin typeface="Tahoma" panose="020B0604030504040204" pitchFamily="34" charset="0"/>
            </a:endParaRPr>
          </a:p>
        </p:txBody>
      </p:sp>
      <p:sp>
        <p:nvSpPr>
          <p:cNvPr id="1028116" name="Line 20"/>
          <p:cNvSpPr>
            <a:spLocks noChangeAspect="1" noChangeShapeType="1"/>
          </p:cNvSpPr>
          <p:nvPr/>
        </p:nvSpPr>
        <p:spPr bwMode="auto">
          <a:xfrm>
            <a:off x="6384925" y="3092450"/>
            <a:ext cx="2239963" cy="0"/>
          </a:xfrm>
          <a:prstGeom prst="line">
            <a:avLst/>
          </a:prstGeom>
          <a:noFill/>
          <a:ln w="19050">
            <a:solidFill>
              <a:srgbClr val="000000"/>
            </a:solidFill>
            <a:prstDash val="lgDash"/>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028117" name="Line 21"/>
          <p:cNvSpPr>
            <a:spLocks noChangeAspect="1" noChangeShapeType="1"/>
          </p:cNvSpPr>
          <p:nvPr/>
        </p:nvSpPr>
        <p:spPr bwMode="auto">
          <a:xfrm>
            <a:off x="7664450" y="2039938"/>
            <a:ext cx="0" cy="1052512"/>
          </a:xfrm>
          <a:prstGeom prst="line">
            <a:avLst/>
          </a:prstGeom>
          <a:noFill/>
          <a:ln w="9525">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028118" name="AutoShape 22"/>
          <p:cNvSpPr>
            <a:spLocks noChangeAspect="1" noChangeArrowheads="1"/>
          </p:cNvSpPr>
          <p:nvPr/>
        </p:nvSpPr>
        <p:spPr bwMode="auto">
          <a:xfrm>
            <a:off x="5720407" y="2347913"/>
            <a:ext cx="1899593" cy="431800"/>
          </a:xfrm>
          <a:prstGeom prst="wedgeRectCallout">
            <a:avLst>
              <a:gd name="adj1" fmla="val 71958"/>
              <a:gd name="adj2" fmla="val 4779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dirty="0" err="1">
                <a:solidFill>
                  <a:srgbClr val="800000"/>
                </a:solidFill>
              </a:rPr>
              <a:t>S</a:t>
            </a:r>
            <a:r>
              <a:rPr lang="en-US" altLang="zh-CN" baseline="-25000" dirty="0" err="1">
                <a:solidFill>
                  <a:srgbClr val="800000"/>
                </a:solidFill>
              </a:rPr>
              <a:t>c</a:t>
            </a:r>
            <a:r>
              <a:rPr lang="zh-CN" altLang="en-US" dirty="0">
                <a:solidFill>
                  <a:srgbClr val="800000"/>
                </a:solidFill>
              </a:rPr>
              <a:t>：主固结沉降</a:t>
            </a:r>
            <a:endParaRPr lang="zh-CN" altLang="en-US" dirty="0">
              <a:solidFill>
                <a:srgbClr val="800000"/>
              </a:solidFill>
            </a:endParaRPr>
          </a:p>
        </p:txBody>
      </p:sp>
      <p:grpSp>
        <p:nvGrpSpPr>
          <p:cNvPr id="2" name="Group 26"/>
          <p:cNvGrpSpPr/>
          <p:nvPr/>
        </p:nvGrpSpPr>
        <p:grpSpPr bwMode="auto">
          <a:xfrm>
            <a:off x="4408488" y="1628775"/>
            <a:ext cx="4494212" cy="2271713"/>
            <a:chOff x="2777" y="684"/>
            <a:chExt cx="2831" cy="1431"/>
          </a:xfrm>
        </p:grpSpPr>
        <p:sp>
          <p:nvSpPr>
            <p:cNvPr id="6171" name="Freeform 27"/>
            <p:cNvSpPr>
              <a:spLocks noChangeAspect="1"/>
            </p:cNvSpPr>
            <p:nvPr/>
          </p:nvSpPr>
          <p:spPr bwMode="auto">
            <a:xfrm>
              <a:off x="2781" y="684"/>
              <a:ext cx="2" cy="1431"/>
            </a:xfrm>
            <a:custGeom>
              <a:avLst/>
              <a:gdLst>
                <a:gd name="T0" fmla="*/ 2 w 2"/>
                <a:gd name="T1" fmla="*/ 0 h 1431"/>
                <a:gd name="T2" fmla="*/ 0 w 2"/>
                <a:gd name="T3" fmla="*/ 1431 h 1431"/>
                <a:gd name="T4" fmla="*/ 0 60000 65536"/>
                <a:gd name="T5" fmla="*/ 0 60000 65536"/>
                <a:gd name="T6" fmla="*/ 0 w 2"/>
                <a:gd name="T7" fmla="*/ 0 h 1431"/>
                <a:gd name="T8" fmla="*/ 2 w 2"/>
                <a:gd name="T9" fmla="*/ 1431 h 1431"/>
              </a:gdLst>
              <a:ahLst/>
              <a:cxnLst>
                <a:cxn ang="T4">
                  <a:pos x="T0" y="T1"/>
                </a:cxn>
                <a:cxn ang="T5">
                  <a:pos x="T2" y="T3"/>
                </a:cxn>
              </a:cxnLst>
              <a:rect l="T6" t="T7" r="T8" b="T9"/>
              <a:pathLst>
                <a:path w="2" h="1431">
                  <a:moveTo>
                    <a:pt x="2" y="0"/>
                  </a:moveTo>
                  <a:lnTo>
                    <a:pt x="0" y="1431"/>
                  </a:lnTo>
                </a:path>
              </a:pathLst>
            </a:custGeom>
            <a:noFill/>
            <a:ln w="38100">
              <a:solidFill>
                <a:srgbClr val="000000"/>
              </a:solidFill>
              <a:miter lim="800000"/>
              <a:tailEnd type="triangle" w="med" len="med"/>
            </a:ln>
            <a:extLst>
              <a:ext uri="{909E8E84-426E-40DD-AFC4-6F175D3DCCD1}">
                <a14:hiddenFill xmlns:a14="http://schemas.microsoft.com/office/drawing/2010/main">
                  <a:solidFill>
                    <a:srgbClr val="FFFFFF"/>
                  </a:solidFill>
                </a14:hiddenFill>
              </a:ext>
            </a:extLst>
          </p:spPr>
          <p:txBody>
            <a:bodyPr wrap="none"/>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172" name="Line 28"/>
            <p:cNvSpPr>
              <a:spLocks noChangeAspect="1" noChangeShapeType="1"/>
            </p:cNvSpPr>
            <p:nvPr/>
          </p:nvSpPr>
          <p:spPr bwMode="auto">
            <a:xfrm>
              <a:off x="2777" y="690"/>
              <a:ext cx="2831" cy="0"/>
            </a:xfrm>
            <a:prstGeom prst="line">
              <a:avLst/>
            </a:prstGeom>
            <a:noFill/>
            <a:ln w="38100">
              <a:solidFill>
                <a:srgbClr val="000000"/>
              </a:solidFill>
              <a:roun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grpSp>
      <p:graphicFrame>
        <p:nvGraphicFramePr>
          <p:cNvPr id="1028125" name="Object 2"/>
          <p:cNvGraphicFramePr>
            <a:graphicFrameLocks noChangeAspect="1"/>
          </p:cNvGraphicFramePr>
          <p:nvPr/>
        </p:nvGraphicFramePr>
        <p:xfrm>
          <a:off x="1100933" y="2824536"/>
          <a:ext cx="1935162" cy="449262"/>
        </p:xfrm>
        <a:graphic>
          <a:graphicData uri="http://schemas.openxmlformats.org/presentationml/2006/ole">
            <mc:AlternateContent xmlns:mc="http://schemas.openxmlformats.org/markup-compatibility/2006">
              <mc:Choice xmlns:v="urn:schemas-microsoft-com:vml" Requires="v">
                <p:oleObj spid="_x0000_s6263" name="Equation" r:id="rId1" imgW="1320800" imgH="304800" progId="Equation.3">
                  <p:embed/>
                </p:oleObj>
              </mc:Choice>
              <mc:Fallback>
                <p:oleObj name="Equation" r:id="rId1" imgW="1320800" imgH="304800" progId="Equation.3">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933" y="2824536"/>
                        <a:ext cx="1935162" cy="449262"/>
                      </a:xfrm>
                      <a:prstGeom prst="rect">
                        <a:avLst/>
                      </a:prstGeom>
                      <a:noFill/>
                      <a:ln w="9525">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 name="Group 31"/>
          <p:cNvGrpSpPr/>
          <p:nvPr/>
        </p:nvGrpSpPr>
        <p:grpSpPr bwMode="auto">
          <a:xfrm>
            <a:off x="4913312" y="4243388"/>
            <a:ext cx="2916237" cy="984250"/>
            <a:chOff x="2064" y="3075"/>
            <a:chExt cx="1837" cy="620"/>
          </a:xfrm>
        </p:grpSpPr>
        <p:sp>
          <p:nvSpPr>
            <p:cNvPr id="6167" name="Rectangle 32"/>
            <p:cNvSpPr>
              <a:spLocks noChangeArrowheads="1"/>
            </p:cNvSpPr>
            <p:nvPr/>
          </p:nvSpPr>
          <p:spPr bwMode="auto">
            <a:xfrm>
              <a:off x="2359" y="3460"/>
              <a:ext cx="1202" cy="190"/>
            </a:xfrm>
            <a:prstGeom prst="rect">
              <a:avLst/>
            </a:prstGeom>
            <a:pattFill prst="pct30">
              <a:fgClr>
                <a:srgbClr val="008000"/>
              </a:fgClr>
              <a:bgClr>
                <a:srgbClr val="CCFFFF"/>
              </a:bgClr>
            </a:pattFill>
            <a:ln w="25400" algn="ctr">
              <a:solidFill>
                <a:srgbClr val="008000"/>
              </a:solidFill>
              <a:miter lim="800000"/>
            </a:ln>
          </p:spPr>
          <p:txBody>
            <a:bodyPr lIns="0" tIns="0" rIns="0" bIns="0" anchor="ct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168" name="Line 33"/>
            <p:cNvSpPr>
              <a:spLocks noChangeShapeType="1"/>
            </p:cNvSpPr>
            <p:nvPr/>
          </p:nvSpPr>
          <p:spPr bwMode="auto">
            <a:xfrm>
              <a:off x="2064" y="3658"/>
              <a:ext cx="1837" cy="0"/>
            </a:xfrm>
            <a:prstGeom prst="line">
              <a:avLst/>
            </a:prstGeom>
            <a:noFill/>
            <a:ln w="28575">
              <a:solidFill>
                <a:srgbClr val="990033"/>
              </a:solidFill>
              <a:round/>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6169" name="Line 34"/>
            <p:cNvSpPr>
              <a:spLocks noChangeShapeType="1"/>
            </p:cNvSpPr>
            <p:nvPr/>
          </p:nvSpPr>
          <p:spPr bwMode="auto">
            <a:xfrm>
              <a:off x="2064" y="3695"/>
              <a:ext cx="1837" cy="0"/>
            </a:xfrm>
            <a:prstGeom prst="line">
              <a:avLst/>
            </a:prstGeom>
            <a:noFill/>
            <a:ln w="101600">
              <a:pattFill prst="dkUpDiag">
                <a:fgClr>
                  <a:srgbClr val="FF6600"/>
                </a:fgClr>
                <a:bgClr>
                  <a:srgbClr val="FFFFFF"/>
                </a:bgClr>
              </a:pattFill>
              <a:round/>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6170" name="Line 35"/>
            <p:cNvSpPr>
              <a:spLocks noChangeShapeType="1"/>
            </p:cNvSpPr>
            <p:nvPr/>
          </p:nvSpPr>
          <p:spPr bwMode="auto">
            <a:xfrm>
              <a:off x="2963" y="3075"/>
              <a:ext cx="0" cy="363"/>
            </a:xfrm>
            <a:prstGeom prst="line">
              <a:avLst/>
            </a:prstGeom>
            <a:noFill/>
            <a:ln w="76200">
              <a:solidFill>
                <a:srgbClr val="000000"/>
              </a:solidFill>
              <a:rou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6165" name="Rectangle 5"/>
          <p:cNvSpPr>
            <a:spLocks noChangeArrowheads="1"/>
          </p:cNvSpPr>
          <p:nvPr/>
        </p:nvSpPr>
        <p:spPr bwMode="auto">
          <a:xfrm>
            <a:off x="1475656" y="582552"/>
            <a:ext cx="5616624" cy="400110"/>
          </a:xfrm>
          <a:prstGeom prst="rect">
            <a:avLst/>
          </a:prstGeom>
          <a:solidFill>
            <a:srgbClr val="FFC000"/>
          </a:solidFill>
          <a:ln>
            <a:noFill/>
          </a:ln>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2600" dirty="0" smtClean="0">
                <a:latin typeface="+mj-ea"/>
                <a:ea typeface="+mj-ea"/>
                <a:cs typeface="Times New Roman" panose="02020603050405020304" pitchFamily="18" charset="0"/>
              </a:rPr>
              <a:t>斯肯普顿</a:t>
            </a:r>
            <a:r>
              <a:rPr lang="en-US" altLang="zh-CN" sz="2600" dirty="0" smtClean="0">
                <a:latin typeface="+mj-ea"/>
                <a:ea typeface="+mj-ea"/>
                <a:cs typeface="Times New Roman" panose="02020603050405020304" pitchFamily="18" charset="0"/>
              </a:rPr>
              <a:t>-</a:t>
            </a:r>
            <a:r>
              <a:rPr lang="zh-CN" altLang="en-US" sz="2600" dirty="0" smtClean="0">
                <a:latin typeface="+mj-ea"/>
                <a:ea typeface="+mj-ea"/>
                <a:cs typeface="Times New Roman" panose="02020603050405020304" pitchFamily="18" charset="0"/>
              </a:rPr>
              <a:t>比伦法计算基础最终沉降量</a:t>
            </a:r>
            <a:endParaRPr lang="zh-CN" altLang="en-US" sz="2600" dirty="0">
              <a:latin typeface="+mj-ea"/>
              <a:ea typeface="+mj-ea"/>
              <a:cs typeface="Times New Roman" panose="02020603050405020304" pitchFamily="18" charset="0"/>
            </a:endParaRPr>
          </a:p>
        </p:txBody>
      </p:sp>
      <p:sp>
        <p:nvSpPr>
          <p:cNvPr id="6166" name="テキスト ボックス 29"/>
          <p:cNvSpPr txBox="1">
            <a:spLocks noChangeArrowheads="1"/>
          </p:cNvSpPr>
          <p:nvPr/>
        </p:nvSpPr>
        <p:spPr bwMode="auto">
          <a:xfrm>
            <a:off x="795339" y="5714207"/>
            <a:ext cx="27542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000" dirty="0"/>
              <a:t>黏性土地基瞬时沉降</a:t>
            </a:r>
            <a:r>
              <a:rPr kumimoji="1" lang="en-US" altLang="zh-CN" sz="2000" dirty="0" err="1"/>
              <a:t>s</a:t>
            </a:r>
            <a:r>
              <a:rPr kumimoji="1" lang="en-US" altLang="zh-CN" sz="2000" baseline="-25000" dirty="0" err="1"/>
              <a:t>d</a:t>
            </a:r>
            <a:endParaRPr kumimoji="1" lang="ja-JP" altLang="en-US" sz="2000" baseline="-25000" dirty="0"/>
          </a:p>
        </p:txBody>
      </p:sp>
      <p:graphicFrame>
        <p:nvGraphicFramePr>
          <p:cNvPr id="6147" name="Object 30"/>
          <p:cNvGraphicFramePr>
            <a:graphicFrameLocks noChangeAspect="1"/>
          </p:cNvGraphicFramePr>
          <p:nvPr/>
        </p:nvGraphicFramePr>
        <p:xfrm>
          <a:off x="4736851" y="5613401"/>
          <a:ext cx="3009900" cy="571500"/>
        </p:xfrm>
        <a:graphic>
          <a:graphicData uri="http://schemas.openxmlformats.org/presentationml/2006/ole">
            <mc:AlternateContent xmlns:mc="http://schemas.openxmlformats.org/markup-compatibility/2006">
              <mc:Choice xmlns:v="urn:schemas-microsoft-com:vml" Requires="v">
                <p:oleObj spid="_x0000_s6264" name="数式" r:id="rId3" imgW="1269365" imgH="241300" progId="Equation.3">
                  <p:embed/>
                </p:oleObj>
              </mc:Choice>
              <mc:Fallback>
                <p:oleObj name="数式" r:id="rId3" imgW="1269365" imgH="241300" progId="Equation.3">
                  <p:embed/>
                  <p:pic>
                    <p:nvPicPr>
                      <p:cNvPr id="0" name="Object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851" y="5613401"/>
                        <a:ext cx="3009900" cy="571500"/>
                      </a:xfrm>
                      <a:prstGeom prst="rect">
                        <a:avLst/>
                      </a:prstGeom>
                      <a:noFill/>
                      <a:ln w="9525">
                        <a:solidFill>
                          <a:srgbClr val="3333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 name="Rectangle 5"/>
          <p:cNvSpPr>
            <a:spLocks noChangeArrowheads="1"/>
          </p:cNvSpPr>
          <p:nvPr/>
        </p:nvSpPr>
        <p:spPr bwMode="auto">
          <a:xfrm>
            <a:off x="-18854" y="-21483"/>
            <a:ext cx="3594101"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FF3300"/>
                </a:solidFill>
                <a:latin typeface="Times New Roman" panose="02020603050405020304" pitchFamily="18" charset="0"/>
                <a:ea typeface="+mj-ea"/>
                <a:cs typeface="Times New Roman" panose="02020603050405020304" pitchFamily="18" charset="0"/>
              </a:rPr>
              <a:t>§4</a:t>
            </a:r>
            <a:r>
              <a:rPr lang="en-US" altLang="zh-CN" sz="2800" dirty="0" smtClean="0">
                <a:solidFill>
                  <a:srgbClr val="FF3300"/>
                </a:solidFill>
                <a:latin typeface="Times New Roman" panose="02020603050405020304" pitchFamily="18" charset="0"/>
                <a:ea typeface="+mj-ea"/>
                <a:cs typeface="Times New Roman" panose="02020603050405020304" pitchFamily="18" charset="0"/>
              </a:rPr>
              <a:t>.3 </a:t>
            </a:r>
            <a:r>
              <a:rPr lang="zh-CN" altLang="en-US" sz="2800" dirty="0" smtClean="0">
                <a:solidFill>
                  <a:srgbClr val="FF3300"/>
                </a:solidFill>
                <a:latin typeface="Times New Roman" panose="02020603050405020304" pitchFamily="18" charset="0"/>
                <a:ea typeface="+mj-ea"/>
                <a:cs typeface="Times New Roman" panose="02020603050405020304" pitchFamily="18" charset="0"/>
              </a:rPr>
              <a:t>基础最终沉降量</a:t>
            </a:r>
            <a:endParaRPr lang="zh-CN" altLang="en-US" sz="28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par>
                          <p:cTn id="15" fill="hold">
                            <p:stCondLst>
                              <p:cond delay="1000"/>
                            </p:stCondLst>
                            <p:childTnLst>
                              <p:par>
                                <p:cTn id="16" presetID="15" presetClass="entr" presetSubtype="0" fill="hold" grpId="0" nodeType="afterEffect">
                                  <p:stCondLst>
                                    <p:cond delay="0"/>
                                  </p:stCondLst>
                                  <p:childTnLst>
                                    <p:set>
                                      <p:cBhvr>
                                        <p:cTn id="17" dur="1" fill="hold">
                                          <p:stCondLst>
                                            <p:cond delay="0"/>
                                          </p:stCondLst>
                                        </p:cTn>
                                        <p:tgtEl>
                                          <p:spTgt spid="1028108"/>
                                        </p:tgtEl>
                                        <p:attrNameLst>
                                          <p:attrName>style.visibility</p:attrName>
                                        </p:attrNameLst>
                                      </p:cBhvr>
                                      <p:to>
                                        <p:strVal val="visible"/>
                                      </p:to>
                                    </p:set>
                                    <p:anim calcmode="lin" valueType="num">
                                      <p:cBhvr>
                                        <p:cTn id="18" dur="1000" fill="hold"/>
                                        <p:tgtEl>
                                          <p:spTgt spid="1028108"/>
                                        </p:tgtEl>
                                        <p:attrNameLst>
                                          <p:attrName>ppt_w</p:attrName>
                                        </p:attrNameLst>
                                      </p:cBhvr>
                                      <p:tavLst>
                                        <p:tav tm="0">
                                          <p:val>
                                            <p:fltVal val="0"/>
                                          </p:val>
                                        </p:tav>
                                        <p:tav tm="100000">
                                          <p:val>
                                            <p:strVal val="#ppt_w"/>
                                          </p:val>
                                        </p:tav>
                                      </p:tavLst>
                                    </p:anim>
                                    <p:anim calcmode="lin" valueType="num">
                                      <p:cBhvr>
                                        <p:cTn id="19" dur="1000" fill="hold"/>
                                        <p:tgtEl>
                                          <p:spTgt spid="1028108"/>
                                        </p:tgtEl>
                                        <p:attrNameLst>
                                          <p:attrName>ppt_h</p:attrName>
                                        </p:attrNameLst>
                                      </p:cBhvr>
                                      <p:tavLst>
                                        <p:tav tm="0">
                                          <p:val>
                                            <p:fltVal val="0"/>
                                          </p:val>
                                        </p:tav>
                                        <p:tav tm="100000">
                                          <p:val>
                                            <p:strVal val="#ppt_h"/>
                                          </p:val>
                                        </p:tav>
                                      </p:tavLst>
                                    </p:anim>
                                    <p:anim calcmode="lin" valueType="num">
                                      <p:cBhvr>
                                        <p:cTn id="20" dur="1000" fill="hold"/>
                                        <p:tgtEl>
                                          <p:spTgt spid="102810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02810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15" presetClass="entr" presetSubtype="0" fill="hold" grpId="0" nodeType="afterEffect">
                                  <p:stCondLst>
                                    <p:cond delay="0"/>
                                  </p:stCondLst>
                                  <p:childTnLst>
                                    <p:set>
                                      <p:cBhvr>
                                        <p:cTn id="24" dur="1" fill="hold">
                                          <p:stCondLst>
                                            <p:cond delay="0"/>
                                          </p:stCondLst>
                                        </p:cTn>
                                        <p:tgtEl>
                                          <p:spTgt spid="1028109"/>
                                        </p:tgtEl>
                                        <p:attrNameLst>
                                          <p:attrName>style.visibility</p:attrName>
                                        </p:attrNameLst>
                                      </p:cBhvr>
                                      <p:to>
                                        <p:strVal val="visible"/>
                                      </p:to>
                                    </p:set>
                                    <p:anim calcmode="lin" valueType="num">
                                      <p:cBhvr>
                                        <p:cTn id="25" dur="1000" fill="hold"/>
                                        <p:tgtEl>
                                          <p:spTgt spid="1028109"/>
                                        </p:tgtEl>
                                        <p:attrNameLst>
                                          <p:attrName>ppt_w</p:attrName>
                                        </p:attrNameLst>
                                      </p:cBhvr>
                                      <p:tavLst>
                                        <p:tav tm="0">
                                          <p:val>
                                            <p:fltVal val="0"/>
                                          </p:val>
                                        </p:tav>
                                        <p:tav tm="100000">
                                          <p:val>
                                            <p:strVal val="#ppt_w"/>
                                          </p:val>
                                        </p:tav>
                                      </p:tavLst>
                                    </p:anim>
                                    <p:anim calcmode="lin" valueType="num">
                                      <p:cBhvr>
                                        <p:cTn id="26" dur="1000" fill="hold"/>
                                        <p:tgtEl>
                                          <p:spTgt spid="1028109"/>
                                        </p:tgtEl>
                                        <p:attrNameLst>
                                          <p:attrName>ppt_h</p:attrName>
                                        </p:attrNameLst>
                                      </p:cBhvr>
                                      <p:tavLst>
                                        <p:tav tm="0">
                                          <p:val>
                                            <p:fltVal val="0"/>
                                          </p:val>
                                        </p:tav>
                                        <p:tav tm="100000">
                                          <p:val>
                                            <p:strVal val="#ppt_h"/>
                                          </p:val>
                                        </p:tav>
                                      </p:tavLst>
                                    </p:anim>
                                    <p:anim calcmode="lin" valueType="num">
                                      <p:cBhvr>
                                        <p:cTn id="27" dur="1000" fill="hold"/>
                                        <p:tgtEl>
                                          <p:spTgt spid="1028109"/>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028109"/>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28113"/>
                                        </p:tgtEl>
                                        <p:attrNameLst>
                                          <p:attrName>style.visibility</p:attrName>
                                        </p:attrNameLst>
                                      </p:cBhvr>
                                      <p:to>
                                        <p:strVal val="visible"/>
                                      </p:to>
                                    </p:set>
                                    <p:animEffect transition="in" filter="wipe(left)">
                                      <p:cBhvr>
                                        <p:cTn id="32" dur="2000"/>
                                        <p:tgtEl>
                                          <p:spTgt spid="10281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28101">
                                            <p:txEl>
                                              <p:pRg st="0" end="0"/>
                                            </p:txEl>
                                          </p:spTgt>
                                        </p:tgtEl>
                                        <p:attrNameLst>
                                          <p:attrName>style.visibility</p:attrName>
                                        </p:attrNameLst>
                                      </p:cBhvr>
                                      <p:to>
                                        <p:strVal val="visible"/>
                                      </p:to>
                                    </p:set>
                                    <p:animEffect transition="in" filter="wipe(left)">
                                      <p:cBhvr>
                                        <p:cTn id="37" dur="500"/>
                                        <p:tgtEl>
                                          <p:spTgt spid="1028101">
                                            <p:txEl>
                                              <p:pRg st="0" end="0"/>
                                            </p:txEl>
                                          </p:spTgt>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1028125"/>
                                        </p:tgtEl>
                                        <p:attrNameLst>
                                          <p:attrName>style.visibility</p:attrName>
                                        </p:attrNameLst>
                                      </p:cBhvr>
                                      <p:to>
                                        <p:strVal val="visible"/>
                                      </p:to>
                                    </p:set>
                                    <p:animEffect transition="in" filter="wipe(left)">
                                      <p:cBhvr>
                                        <p:cTn id="41" dur="500"/>
                                        <p:tgtEl>
                                          <p:spTgt spid="102812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28103">
                                            <p:txEl>
                                              <p:pRg st="0" end="0"/>
                                            </p:txEl>
                                          </p:spTgt>
                                        </p:tgtEl>
                                        <p:attrNameLst>
                                          <p:attrName>style.visibility</p:attrName>
                                        </p:attrNameLst>
                                      </p:cBhvr>
                                      <p:to>
                                        <p:strVal val="visible"/>
                                      </p:to>
                                    </p:set>
                                    <p:animEffect transition="in" filter="wipe(left)">
                                      <p:cBhvr>
                                        <p:cTn id="46" dur="500"/>
                                        <p:tgtEl>
                                          <p:spTgt spid="1028103">
                                            <p:txEl>
                                              <p:pRg st="0" end="0"/>
                                            </p:txEl>
                                          </p:spTgt>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1028110"/>
                                        </p:tgtEl>
                                        <p:attrNameLst>
                                          <p:attrName>style.visibility</p:attrName>
                                        </p:attrNameLst>
                                      </p:cBhvr>
                                      <p:to>
                                        <p:strVal val="visible"/>
                                      </p:to>
                                    </p:set>
                                    <p:animEffect transition="in" filter="wipe(left)">
                                      <p:cBhvr>
                                        <p:cTn id="50" dur="500"/>
                                        <p:tgtEl>
                                          <p:spTgt spid="1028110"/>
                                        </p:tgtEl>
                                      </p:cBhvr>
                                    </p:animEffect>
                                  </p:childTnLst>
                                </p:cTn>
                              </p:par>
                            </p:childTnLst>
                          </p:cTn>
                        </p:par>
                        <p:par>
                          <p:cTn id="51" fill="hold">
                            <p:stCondLst>
                              <p:cond delay="1000"/>
                            </p:stCondLst>
                            <p:childTnLst>
                              <p:par>
                                <p:cTn id="52" presetID="55" presetClass="entr" presetSubtype="0" fill="hold" nodeType="afterEffect">
                                  <p:stCondLst>
                                    <p:cond delay="0"/>
                                  </p:stCondLst>
                                  <p:childTnLst>
                                    <p:set>
                                      <p:cBhvr>
                                        <p:cTn id="53" dur="1" fill="hold">
                                          <p:stCondLst>
                                            <p:cond delay="0"/>
                                          </p:stCondLst>
                                        </p:cTn>
                                        <p:tgtEl>
                                          <p:spTgt spid="1028111"/>
                                        </p:tgtEl>
                                        <p:attrNameLst>
                                          <p:attrName>style.visibility</p:attrName>
                                        </p:attrNameLst>
                                      </p:cBhvr>
                                      <p:to>
                                        <p:strVal val="visible"/>
                                      </p:to>
                                    </p:set>
                                    <p:anim calcmode="lin" valueType="num">
                                      <p:cBhvr>
                                        <p:cTn id="54" dur="1000" fill="hold"/>
                                        <p:tgtEl>
                                          <p:spTgt spid="1028111"/>
                                        </p:tgtEl>
                                        <p:attrNameLst>
                                          <p:attrName>ppt_w</p:attrName>
                                        </p:attrNameLst>
                                      </p:cBhvr>
                                      <p:tavLst>
                                        <p:tav tm="0">
                                          <p:val>
                                            <p:strVal val="#ppt_w*0.70"/>
                                          </p:val>
                                        </p:tav>
                                        <p:tav tm="100000">
                                          <p:val>
                                            <p:strVal val="#ppt_w"/>
                                          </p:val>
                                        </p:tav>
                                      </p:tavLst>
                                    </p:anim>
                                    <p:anim calcmode="lin" valueType="num">
                                      <p:cBhvr>
                                        <p:cTn id="55" dur="1000" fill="hold"/>
                                        <p:tgtEl>
                                          <p:spTgt spid="1028111"/>
                                        </p:tgtEl>
                                        <p:attrNameLst>
                                          <p:attrName>ppt_h</p:attrName>
                                        </p:attrNameLst>
                                      </p:cBhvr>
                                      <p:tavLst>
                                        <p:tav tm="0">
                                          <p:val>
                                            <p:strVal val="#ppt_h"/>
                                          </p:val>
                                        </p:tav>
                                        <p:tav tm="100000">
                                          <p:val>
                                            <p:strVal val="#ppt_h"/>
                                          </p:val>
                                        </p:tav>
                                      </p:tavLst>
                                    </p:anim>
                                    <p:animEffect transition="in" filter="fade">
                                      <p:cBhvr>
                                        <p:cTn id="56" dur="1000"/>
                                        <p:tgtEl>
                                          <p:spTgt spid="1028111"/>
                                        </p:tgtEl>
                                      </p:cBhvr>
                                    </p:animEffect>
                                  </p:childTnLst>
                                </p:cTn>
                              </p:par>
                            </p:childTnLst>
                          </p:cTn>
                        </p:par>
                        <p:par>
                          <p:cTn id="57" fill="hold">
                            <p:stCondLst>
                              <p:cond delay="2000"/>
                            </p:stCondLst>
                            <p:childTnLst>
                              <p:par>
                                <p:cTn id="58" presetID="22" presetClass="entr" presetSubtype="2" fill="hold" grpId="0" nodeType="afterEffect">
                                  <p:stCondLst>
                                    <p:cond delay="0"/>
                                  </p:stCondLst>
                                  <p:childTnLst>
                                    <p:set>
                                      <p:cBhvr>
                                        <p:cTn id="59" dur="1" fill="hold">
                                          <p:stCondLst>
                                            <p:cond delay="0"/>
                                          </p:stCondLst>
                                        </p:cTn>
                                        <p:tgtEl>
                                          <p:spTgt spid="1028112"/>
                                        </p:tgtEl>
                                        <p:attrNameLst>
                                          <p:attrName>style.visibility</p:attrName>
                                        </p:attrNameLst>
                                      </p:cBhvr>
                                      <p:to>
                                        <p:strVal val="visible"/>
                                      </p:to>
                                    </p:set>
                                    <p:animEffect transition="in" filter="wipe(right)">
                                      <p:cBhvr>
                                        <p:cTn id="60" dur="500"/>
                                        <p:tgtEl>
                                          <p:spTgt spid="1028112"/>
                                        </p:tgtEl>
                                      </p:cBhvr>
                                    </p:animEffect>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1028103">
                                            <p:txEl>
                                              <p:pRg st="1" end="1"/>
                                            </p:txEl>
                                          </p:spTgt>
                                        </p:tgtEl>
                                        <p:attrNameLst>
                                          <p:attrName>style.visibility</p:attrName>
                                        </p:attrNameLst>
                                      </p:cBhvr>
                                      <p:to>
                                        <p:strVal val="visible"/>
                                      </p:to>
                                    </p:set>
                                    <p:animEffect transition="in" filter="wipe(left)">
                                      <p:cBhvr>
                                        <p:cTn id="64" dur="500"/>
                                        <p:tgtEl>
                                          <p:spTgt spid="1028103">
                                            <p:txEl>
                                              <p:pRg st="1" end="1"/>
                                            </p:txEl>
                                          </p:spTgt>
                                        </p:tgtEl>
                                      </p:cBhvr>
                                    </p:animEffect>
                                  </p:childTnLst>
                                </p:cTn>
                              </p:par>
                            </p:childTnLst>
                          </p:cTn>
                        </p:par>
                        <p:par>
                          <p:cTn id="65" fill="hold">
                            <p:stCondLst>
                              <p:cond delay="3000"/>
                            </p:stCondLst>
                            <p:childTnLst>
                              <p:par>
                                <p:cTn id="66" presetID="22" presetClass="entr" presetSubtype="8" fill="hold" nodeType="afterEffect">
                                  <p:stCondLst>
                                    <p:cond delay="0"/>
                                  </p:stCondLst>
                                  <p:childTnLst>
                                    <p:set>
                                      <p:cBhvr>
                                        <p:cTn id="67" dur="1" fill="hold">
                                          <p:stCondLst>
                                            <p:cond delay="0"/>
                                          </p:stCondLst>
                                        </p:cTn>
                                        <p:tgtEl>
                                          <p:spTgt spid="1028116"/>
                                        </p:tgtEl>
                                        <p:attrNameLst>
                                          <p:attrName>style.visibility</p:attrName>
                                        </p:attrNameLst>
                                      </p:cBhvr>
                                      <p:to>
                                        <p:strVal val="visible"/>
                                      </p:to>
                                    </p:set>
                                    <p:animEffect transition="in" filter="wipe(left)">
                                      <p:cBhvr>
                                        <p:cTn id="68" dur="500"/>
                                        <p:tgtEl>
                                          <p:spTgt spid="1028116"/>
                                        </p:tgtEl>
                                      </p:cBhvr>
                                    </p:animEffect>
                                  </p:childTnLst>
                                </p:cTn>
                              </p:par>
                            </p:childTnLst>
                          </p:cTn>
                        </p:par>
                        <p:par>
                          <p:cTn id="69" fill="hold">
                            <p:stCondLst>
                              <p:cond delay="3500"/>
                            </p:stCondLst>
                            <p:childTnLst>
                              <p:par>
                                <p:cTn id="70" presetID="17" presetClass="entr" presetSubtype="10" fill="hold" nodeType="afterEffect">
                                  <p:stCondLst>
                                    <p:cond delay="0"/>
                                  </p:stCondLst>
                                  <p:childTnLst>
                                    <p:set>
                                      <p:cBhvr>
                                        <p:cTn id="71" dur="1" fill="hold">
                                          <p:stCondLst>
                                            <p:cond delay="0"/>
                                          </p:stCondLst>
                                        </p:cTn>
                                        <p:tgtEl>
                                          <p:spTgt spid="1028117"/>
                                        </p:tgtEl>
                                        <p:attrNameLst>
                                          <p:attrName>style.visibility</p:attrName>
                                        </p:attrNameLst>
                                      </p:cBhvr>
                                      <p:to>
                                        <p:strVal val="visible"/>
                                      </p:to>
                                    </p:set>
                                    <p:anim calcmode="lin" valueType="num">
                                      <p:cBhvr>
                                        <p:cTn id="72" dur="500" fill="hold"/>
                                        <p:tgtEl>
                                          <p:spTgt spid="1028117"/>
                                        </p:tgtEl>
                                        <p:attrNameLst>
                                          <p:attrName>ppt_w</p:attrName>
                                        </p:attrNameLst>
                                      </p:cBhvr>
                                      <p:tavLst>
                                        <p:tav tm="0">
                                          <p:val>
                                            <p:fltVal val="0"/>
                                          </p:val>
                                        </p:tav>
                                        <p:tav tm="100000">
                                          <p:val>
                                            <p:strVal val="#ppt_w"/>
                                          </p:val>
                                        </p:tav>
                                      </p:tavLst>
                                    </p:anim>
                                    <p:anim calcmode="lin" valueType="num">
                                      <p:cBhvr>
                                        <p:cTn id="73" dur="500" fill="hold"/>
                                        <p:tgtEl>
                                          <p:spTgt spid="1028117"/>
                                        </p:tgtEl>
                                        <p:attrNameLst>
                                          <p:attrName>ppt_h</p:attrName>
                                        </p:attrNameLst>
                                      </p:cBhvr>
                                      <p:tavLst>
                                        <p:tav tm="0">
                                          <p:val>
                                            <p:strVal val="#ppt_h"/>
                                          </p:val>
                                        </p:tav>
                                        <p:tav tm="100000">
                                          <p:val>
                                            <p:strVal val="#ppt_h"/>
                                          </p:val>
                                        </p:tav>
                                      </p:tavLst>
                                    </p:anim>
                                  </p:childTnLst>
                                </p:cTn>
                              </p:par>
                            </p:childTnLst>
                          </p:cTn>
                        </p:par>
                        <p:par>
                          <p:cTn id="74" fill="hold">
                            <p:stCondLst>
                              <p:cond delay="4000"/>
                            </p:stCondLst>
                            <p:childTnLst>
                              <p:par>
                                <p:cTn id="75" presetID="22" presetClass="entr" presetSubtype="2" fill="hold" grpId="0" nodeType="afterEffect">
                                  <p:stCondLst>
                                    <p:cond delay="0"/>
                                  </p:stCondLst>
                                  <p:childTnLst>
                                    <p:set>
                                      <p:cBhvr>
                                        <p:cTn id="76" dur="1" fill="hold">
                                          <p:stCondLst>
                                            <p:cond delay="0"/>
                                          </p:stCondLst>
                                        </p:cTn>
                                        <p:tgtEl>
                                          <p:spTgt spid="1028118"/>
                                        </p:tgtEl>
                                        <p:attrNameLst>
                                          <p:attrName>style.visibility</p:attrName>
                                        </p:attrNameLst>
                                      </p:cBhvr>
                                      <p:to>
                                        <p:strVal val="visible"/>
                                      </p:to>
                                    </p:set>
                                    <p:animEffect transition="in" filter="wipe(right)">
                                      <p:cBhvr>
                                        <p:cTn id="77" dur="500"/>
                                        <p:tgtEl>
                                          <p:spTgt spid="1028118"/>
                                        </p:tgtEl>
                                      </p:cBhvr>
                                    </p:animEffect>
                                  </p:childTnLst>
                                </p:cTn>
                              </p:par>
                            </p:childTnLst>
                          </p:cTn>
                        </p:par>
                        <p:par>
                          <p:cTn id="78" fill="hold">
                            <p:stCondLst>
                              <p:cond delay="4500"/>
                            </p:stCondLst>
                            <p:childTnLst>
                              <p:par>
                                <p:cTn id="79" presetID="22" presetClass="entr" presetSubtype="1" fill="hold" nodeType="afterEffect">
                                  <p:stCondLst>
                                    <p:cond delay="0"/>
                                  </p:stCondLst>
                                  <p:childTnLst>
                                    <p:set>
                                      <p:cBhvr>
                                        <p:cTn id="80" dur="1" fill="hold">
                                          <p:stCondLst>
                                            <p:cond delay="0"/>
                                          </p:stCondLst>
                                        </p:cTn>
                                        <p:tgtEl>
                                          <p:spTgt spid="1028114"/>
                                        </p:tgtEl>
                                        <p:attrNameLst>
                                          <p:attrName>style.visibility</p:attrName>
                                        </p:attrNameLst>
                                      </p:cBhvr>
                                      <p:to>
                                        <p:strVal val="visible"/>
                                      </p:to>
                                    </p:set>
                                    <p:animEffect transition="in" filter="wipe(up)">
                                      <p:cBhvr>
                                        <p:cTn id="81" dur="500"/>
                                        <p:tgtEl>
                                          <p:spTgt spid="1028114"/>
                                        </p:tgtEl>
                                      </p:cBhvr>
                                    </p:animEffect>
                                  </p:childTnLst>
                                </p:cTn>
                              </p:par>
                            </p:childTnLst>
                          </p:cTn>
                        </p:par>
                        <p:par>
                          <p:cTn id="82" fill="hold">
                            <p:stCondLst>
                              <p:cond delay="5000"/>
                            </p:stCondLst>
                            <p:childTnLst>
                              <p:par>
                                <p:cTn id="83" presetID="22" presetClass="entr" presetSubtype="2" fill="hold" grpId="0" nodeType="afterEffect">
                                  <p:stCondLst>
                                    <p:cond delay="0"/>
                                  </p:stCondLst>
                                  <p:childTnLst>
                                    <p:set>
                                      <p:cBhvr>
                                        <p:cTn id="84" dur="1" fill="hold">
                                          <p:stCondLst>
                                            <p:cond delay="0"/>
                                          </p:stCondLst>
                                        </p:cTn>
                                        <p:tgtEl>
                                          <p:spTgt spid="1028115"/>
                                        </p:tgtEl>
                                        <p:attrNameLst>
                                          <p:attrName>style.visibility</p:attrName>
                                        </p:attrNameLst>
                                      </p:cBhvr>
                                      <p:to>
                                        <p:strVal val="visible"/>
                                      </p:to>
                                    </p:set>
                                    <p:animEffect transition="in" filter="wipe(right)">
                                      <p:cBhvr>
                                        <p:cTn id="85" dur="500"/>
                                        <p:tgtEl>
                                          <p:spTgt spid="1028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101" grpId="0" autoUpdateAnimBg="0" build="p"/>
      <p:bldP spid="1028103" grpId="0" autoUpdateAnimBg="0" build="p"/>
      <p:bldP spid="1028108" grpId="0"/>
      <p:bldP spid="1028109" grpId="0"/>
      <p:bldP spid="1028112" grpId="0"/>
      <p:bldP spid="1028113" grpId="0" bldLvl="0" animBg="1"/>
      <p:bldP spid="1028115" grpId="0" bldLvl="0" animBg="1"/>
      <p:bldP spid="1028118"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30"/>
          <p:cNvGraphicFramePr>
            <a:graphicFrameLocks noChangeAspect="1"/>
          </p:cNvGraphicFramePr>
          <p:nvPr/>
        </p:nvGraphicFramePr>
        <p:xfrm>
          <a:off x="1403648" y="1799767"/>
          <a:ext cx="2587625" cy="541338"/>
        </p:xfrm>
        <a:graphic>
          <a:graphicData uri="http://schemas.openxmlformats.org/presentationml/2006/ole">
            <mc:AlternateContent xmlns:mc="http://schemas.openxmlformats.org/markup-compatibility/2006">
              <mc:Choice xmlns:v="urn:schemas-microsoft-com:vml" Requires="v">
                <p:oleObj spid="_x0000_s7267" name="数式" r:id="rId1" imgW="1091565" imgH="228600" progId="Equation.3">
                  <p:embed/>
                </p:oleObj>
              </mc:Choice>
              <mc:Fallback>
                <p:oleObj name="数式" r:id="rId1" imgW="1091565" imgH="228600" progId="Equation.3">
                  <p:embed/>
                  <p:pic>
                    <p:nvPicPr>
                      <p:cNvPr id="0" name="Object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99767"/>
                        <a:ext cx="2587625" cy="541338"/>
                      </a:xfrm>
                      <a:prstGeom prst="rect">
                        <a:avLst/>
                      </a:prstGeom>
                      <a:noFill/>
                      <a:ln w="9525">
                        <a:solidFill>
                          <a:srgbClr val="3333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2" name="テキスト ボックス 2"/>
          <p:cNvSpPr txBox="1">
            <a:spLocks noChangeArrowheads="1"/>
          </p:cNvSpPr>
          <p:nvPr/>
        </p:nvSpPr>
        <p:spPr bwMode="auto">
          <a:xfrm>
            <a:off x="861219" y="908720"/>
            <a:ext cx="5875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dirty="0" err="1"/>
              <a:t>Skempton</a:t>
            </a:r>
            <a:r>
              <a:rPr kumimoji="1" lang="zh-CN" altLang="en-US" sz="2800" dirty="0"/>
              <a:t>饱和黏土地基瞬时沉降</a:t>
            </a:r>
            <a:r>
              <a:rPr kumimoji="1" lang="en-US" altLang="zh-CN" sz="2800" dirty="0" err="1"/>
              <a:t>s</a:t>
            </a:r>
            <a:r>
              <a:rPr kumimoji="1" lang="en-US" altLang="zh-CN" sz="2800" baseline="-25000" dirty="0" err="1"/>
              <a:t>d</a:t>
            </a:r>
            <a:endParaRPr kumimoji="1" lang="ja-JP" altLang="en-US" sz="2800" baseline="-25000" dirty="0"/>
          </a:p>
        </p:txBody>
      </p:sp>
      <p:sp>
        <p:nvSpPr>
          <p:cNvPr id="7173" name="テキスト ボックス 29"/>
          <p:cNvSpPr txBox="1">
            <a:spLocks noChangeArrowheads="1"/>
          </p:cNvSpPr>
          <p:nvPr/>
        </p:nvSpPr>
        <p:spPr bwMode="auto">
          <a:xfrm>
            <a:off x="928688" y="3429000"/>
            <a:ext cx="3154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800" dirty="0"/>
              <a:t>修正的瞬时沉降</a:t>
            </a:r>
            <a:r>
              <a:rPr kumimoji="1" lang="en-US" altLang="zh-CN" sz="2800" dirty="0" err="1"/>
              <a:t>s</a:t>
            </a:r>
            <a:r>
              <a:rPr kumimoji="1" lang="en-US" altLang="zh-CN" sz="2800" baseline="-25000" dirty="0" err="1"/>
              <a:t>d</a:t>
            </a:r>
            <a:r>
              <a:rPr kumimoji="1" lang="en-US" altLang="zh-CN" sz="2800" dirty="0"/>
              <a:t>’</a:t>
            </a:r>
            <a:endParaRPr kumimoji="1" lang="ja-JP" altLang="en-US" sz="2800" dirty="0"/>
          </a:p>
        </p:txBody>
      </p:sp>
      <p:graphicFrame>
        <p:nvGraphicFramePr>
          <p:cNvPr id="7171" name="Object 3"/>
          <p:cNvGraphicFramePr>
            <a:graphicFrameLocks noChangeAspect="1"/>
          </p:cNvGraphicFramePr>
          <p:nvPr/>
        </p:nvGraphicFramePr>
        <p:xfrm>
          <a:off x="1214438" y="4214813"/>
          <a:ext cx="5157762" cy="490537"/>
        </p:xfrm>
        <a:graphic>
          <a:graphicData uri="http://schemas.openxmlformats.org/presentationml/2006/ole">
            <mc:AlternateContent xmlns:mc="http://schemas.openxmlformats.org/markup-compatibility/2006">
              <mc:Choice xmlns:v="urn:schemas-microsoft-com:vml" Requires="v">
                <p:oleObj spid="_x0000_s7268" name="数式" r:id="rId3" imgW="2349500" imgH="228600" progId="Equation.3">
                  <p:embed/>
                </p:oleObj>
              </mc:Choice>
              <mc:Fallback>
                <p:oleObj name="数式" r:id="rId3" imgW="2349500" imgH="2286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438" y="4214813"/>
                        <a:ext cx="5157762" cy="490537"/>
                      </a:xfrm>
                      <a:prstGeom prst="rect">
                        <a:avLst/>
                      </a:prstGeom>
                      <a:noFill/>
                      <a:ln w="9525">
                        <a:solidFill>
                          <a:srgbClr val="3333FF"/>
                        </a:solidFill>
                        <a:miter lim="800000"/>
                        <a:headEnd/>
                        <a:tailEnd/>
                      </a:ln>
                      <a:effectLst/>
                    </p:spPr>
                  </p:pic>
                </p:oleObj>
              </mc:Fallback>
            </mc:AlternateContent>
          </a:graphicData>
        </a:graphic>
      </p:graphicFrame>
      <p:sp>
        <p:nvSpPr>
          <p:cNvPr id="6" name="Text Box 12"/>
          <p:cNvSpPr txBox="1">
            <a:spLocks noChangeArrowheads="1"/>
          </p:cNvSpPr>
          <p:nvPr/>
        </p:nvSpPr>
        <p:spPr bwMode="auto">
          <a:xfrm>
            <a:off x="1724806" y="5123323"/>
            <a:ext cx="41370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3200" dirty="0">
                <a:solidFill>
                  <a:srgbClr val="800000"/>
                </a:solidFill>
                <a:latin typeface="幼圆" panose="02010509060101010101" pitchFamily="49" charset="-122"/>
                <a:ea typeface="幼圆" panose="02010509060101010101" pitchFamily="49" charset="-122"/>
                <a:sym typeface="Symbol" panose="05050102010706020507" pitchFamily="18" charset="2"/>
              </a:rPr>
              <a:t>讲义：</a:t>
            </a:r>
            <a:r>
              <a:rPr kumimoji="1" lang="en-US" altLang="zh-CN" sz="3200" dirty="0" smtClean="0">
                <a:solidFill>
                  <a:srgbClr val="800000"/>
                </a:solidFill>
                <a:latin typeface="幼圆" panose="02010509060101010101" pitchFamily="49" charset="-122"/>
                <a:ea typeface="幼圆" panose="02010509060101010101" pitchFamily="49" charset="-122"/>
                <a:sym typeface="Symbol" panose="05050102010706020507" pitchFamily="18" charset="2"/>
              </a:rPr>
              <a:t>P161-162</a:t>
            </a:r>
            <a:endParaRPr kumimoji="1" lang="en-US" altLang="zh-CN" sz="3200" dirty="0">
              <a:solidFill>
                <a:srgbClr val="800000"/>
              </a:solidFill>
              <a:latin typeface="幼圆" panose="02010509060101010101" pitchFamily="49" charset="-122"/>
              <a:ea typeface="幼圆" panose="02010509060101010101" pitchFamily="49" charset="-122"/>
              <a:sym typeface="Symbol" panose="05050102010706020507" pitchFamily="18" charset="2"/>
            </a:endParaRPr>
          </a:p>
        </p:txBody>
      </p:sp>
      <p:pic>
        <p:nvPicPr>
          <p:cNvPr id="7" name="Picture 10" descr="Click To Downlo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6557" y="4705350"/>
            <a:ext cx="1643063"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TextBox 9"/>
          <p:cNvSpPr txBox="1">
            <a:spLocks noChangeArrowheads="1"/>
          </p:cNvSpPr>
          <p:nvPr/>
        </p:nvSpPr>
        <p:spPr bwMode="auto">
          <a:xfrm>
            <a:off x="1403648" y="2636380"/>
            <a:ext cx="17956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000" dirty="0">
                <a:latin typeface="Times New Roman" panose="02020603050405020304" pitchFamily="18" charset="0"/>
                <a:ea typeface="+mn-ea"/>
                <a:cs typeface="Times New Roman" panose="02020603050405020304" pitchFamily="18" charset="0"/>
              </a:rPr>
              <a:t>E</a:t>
            </a:r>
            <a:r>
              <a:rPr lang="en-US" altLang="zh-CN" sz="2000" baseline="-25000" dirty="0">
                <a:latin typeface="Times New Roman" panose="02020603050405020304" pitchFamily="18" charset="0"/>
                <a:ea typeface="+mn-ea"/>
                <a:cs typeface="Times New Roman" panose="02020603050405020304" pitchFamily="18" charset="0"/>
              </a:rPr>
              <a:t>0</a:t>
            </a:r>
            <a:r>
              <a:rPr lang="en-US" altLang="zh-CN" sz="2000" dirty="0">
                <a:latin typeface="Times New Roman" panose="02020603050405020304" pitchFamily="18" charset="0"/>
                <a:ea typeface="+mn-ea"/>
                <a:cs typeface="Times New Roman" panose="02020603050405020304" pitchFamily="18" charset="0"/>
              </a:rPr>
              <a:t> </a:t>
            </a:r>
            <a:r>
              <a:rPr lang="zh-CN" altLang="en-US" sz="2000" dirty="0" smtClean="0">
                <a:latin typeface="Times New Roman" panose="02020603050405020304" pitchFamily="18" charset="0"/>
                <a:ea typeface="+mn-ea"/>
                <a:cs typeface="Times New Roman" panose="02020603050405020304" pitchFamily="18" charset="0"/>
              </a:rPr>
              <a:t>为弹性模量</a:t>
            </a:r>
            <a:endParaRPr lang="zh-CN" altLang="en-US" sz="2000" dirty="0">
              <a:latin typeface="Times New Roman" panose="02020603050405020304" pitchFamily="18" charset="0"/>
              <a:ea typeface="+mn-ea"/>
              <a:cs typeface="Times New Roman" panose="02020603050405020304" pitchFamily="18" charset="0"/>
            </a:endParaRPr>
          </a:p>
        </p:txBody>
      </p:sp>
      <p:sp>
        <p:nvSpPr>
          <p:cNvPr id="11" name="Rectangle 5"/>
          <p:cNvSpPr>
            <a:spLocks noChangeArrowheads="1"/>
          </p:cNvSpPr>
          <p:nvPr/>
        </p:nvSpPr>
        <p:spPr bwMode="auto">
          <a:xfrm>
            <a:off x="-18854" y="-21483"/>
            <a:ext cx="3594101"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FF3300"/>
                </a:solidFill>
                <a:latin typeface="Times New Roman" panose="02020603050405020304" pitchFamily="18" charset="0"/>
                <a:ea typeface="+mj-ea"/>
                <a:cs typeface="Times New Roman" panose="02020603050405020304" pitchFamily="18" charset="0"/>
              </a:rPr>
              <a:t>§4</a:t>
            </a:r>
            <a:r>
              <a:rPr lang="en-US" altLang="zh-CN" sz="2800" dirty="0" smtClean="0">
                <a:solidFill>
                  <a:srgbClr val="FF3300"/>
                </a:solidFill>
                <a:latin typeface="Times New Roman" panose="02020603050405020304" pitchFamily="18" charset="0"/>
                <a:ea typeface="+mj-ea"/>
                <a:cs typeface="Times New Roman" panose="02020603050405020304" pitchFamily="18" charset="0"/>
              </a:rPr>
              <a:t>.3 </a:t>
            </a:r>
            <a:r>
              <a:rPr lang="zh-CN" altLang="en-US" sz="2800" dirty="0" smtClean="0">
                <a:solidFill>
                  <a:srgbClr val="FF3300"/>
                </a:solidFill>
                <a:latin typeface="Times New Roman" panose="02020603050405020304" pitchFamily="18" charset="0"/>
                <a:ea typeface="+mj-ea"/>
                <a:cs typeface="Times New Roman" panose="02020603050405020304" pitchFamily="18" charset="0"/>
              </a:rPr>
              <a:t>基础最终沉降量</a:t>
            </a:r>
            <a:endParaRPr lang="zh-CN" altLang="en-US" sz="28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395288" y="743939"/>
            <a:ext cx="8496300" cy="183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nSpc>
                <a:spcPct val="150000"/>
              </a:lnSpc>
              <a:spcBef>
                <a:spcPct val="50000"/>
              </a:spcBef>
              <a:buFontTx/>
              <a:buChar char="•"/>
            </a:pPr>
            <a:r>
              <a:rPr lang="zh-CN" altLang="en-US" sz="2400" dirty="0">
                <a:solidFill>
                  <a:srgbClr val="990033"/>
                </a:solidFill>
                <a:latin typeface="+mn-ea"/>
                <a:ea typeface="+mn-ea"/>
              </a:rPr>
              <a:t>主固结沉降</a:t>
            </a:r>
            <a:r>
              <a:rPr lang="en-US" altLang="zh-CN" sz="2400" dirty="0">
                <a:solidFill>
                  <a:srgbClr val="990033"/>
                </a:solidFill>
                <a:latin typeface="+mn-ea"/>
                <a:ea typeface="+mn-ea"/>
              </a:rPr>
              <a:t>(</a:t>
            </a:r>
            <a:r>
              <a:rPr lang="zh-CN" altLang="en-US" sz="2400" dirty="0">
                <a:solidFill>
                  <a:srgbClr val="990033"/>
                </a:solidFill>
                <a:latin typeface="+mn-ea"/>
                <a:ea typeface="+mn-ea"/>
              </a:rPr>
              <a:t>渗流固结沉降</a:t>
            </a:r>
            <a:r>
              <a:rPr lang="en-US" altLang="zh-CN" sz="2400" dirty="0">
                <a:solidFill>
                  <a:srgbClr val="990033"/>
                </a:solidFill>
                <a:latin typeface="+mn-ea"/>
                <a:ea typeface="+mn-ea"/>
              </a:rPr>
              <a:t>) </a:t>
            </a:r>
            <a:r>
              <a:rPr lang="en-US" altLang="zh-CN" sz="2400" dirty="0" err="1">
                <a:solidFill>
                  <a:srgbClr val="990033"/>
                </a:solidFill>
                <a:latin typeface="+mn-ea"/>
                <a:ea typeface="+mn-ea"/>
              </a:rPr>
              <a:t>S</a:t>
            </a:r>
            <a:r>
              <a:rPr lang="en-US" altLang="zh-CN" sz="2400" baseline="-25000" dirty="0" err="1">
                <a:solidFill>
                  <a:srgbClr val="990033"/>
                </a:solidFill>
                <a:latin typeface="+mn-ea"/>
                <a:ea typeface="+mn-ea"/>
              </a:rPr>
              <a:t>c</a:t>
            </a:r>
            <a:endParaRPr lang="en-US" altLang="zh-CN" sz="2400" baseline="-25000" dirty="0">
              <a:solidFill>
                <a:srgbClr val="990033"/>
              </a:solidFill>
              <a:latin typeface="+mn-ea"/>
              <a:ea typeface="+mn-ea"/>
            </a:endParaRPr>
          </a:p>
          <a:p>
            <a:pPr>
              <a:lnSpc>
                <a:spcPct val="150000"/>
              </a:lnSpc>
              <a:spcBef>
                <a:spcPct val="20000"/>
              </a:spcBef>
            </a:pPr>
            <a:r>
              <a:rPr lang="zh-CN" altLang="en-US" sz="2400" dirty="0">
                <a:solidFill>
                  <a:srgbClr val="008000"/>
                </a:solidFill>
                <a:latin typeface="+mn-ea"/>
                <a:ea typeface="+mn-ea"/>
              </a:rPr>
              <a:t>由于超孔隙水压力逐渐向有效应力转化而发生的土渗透固结变形引起的</a:t>
            </a:r>
            <a:r>
              <a:rPr lang="zh-CN" altLang="en-US" sz="2400" dirty="0" smtClean="0">
                <a:solidFill>
                  <a:srgbClr val="008000"/>
                </a:solidFill>
                <a:latin typeface="+mn-ea"/>
                <a:ea typeface="+mn-ea"/>
              </a:rPr>
              <a:t>。</a:t>
            </a:r>
            <a:r>
              <a:rPr lang="zh-CN" altLang="en-US" sz="2400" dirty="0" smtClean="0">
                <a:solidFill>
                  <a:srgbClr val="0000FF"/>
                </a:solidFill>
                <a:latin typeface="+mn-ea"/>
                <a:ea typeface="+mn-ea"/>
              </a:rPr>
              <a:t>是</a:t>
            </a:r>
            <a:r>
              <a:rPr lang="zh-CN" altLang="en-US" sz="2400" dirty="0">
                <a:solidFill>
                  <a:srgbClr val="0000FF"/>
                </a:solidFill>
                <a:latin typeface="+mn-ea"/>
                <a:ea typeface="+mn-ea"/>
              </a:rPr>
              <a:t>地基变形的主要部分。</a:t>
            </a:r>
            <a:endParaRPr lang="zh-CN" altLang="en-US" sz="2400" dirty="0">
              <a:solidFill>
                <a:srgbClr val="0000FF"/>
              </a:solidFill>
              <a:latin typeface="+mn-ea"/>
              <a:ea typeface="+mn-ea"/>
            </a:endParaRPr>
          </a:p>
        </p:txBody>
      </p:sp>
      <p:sp>
        <p:nvSpPr>
          <p:cNvPr id="2" name="矩形 1"/>
          <p:cNvSpPr/>
          <p:nvPr/>
        </p:nvSpPr>
        <p:spPr>
          <a:xfrm>
            <a:off x="1259632" y="2694469"/>
            <a:ext cx="5448928" cy="461665"/>
          </a:xfrm>
          <a:prstGeom prst="rect">
            <a:avLst/>
          </a:prstGeom>
        </p:spPr>
        <p:txBody>
          <a:bodyPr wrap="none">
            <a:spAutoFit/>
          </a:bodyPr>
          <a:lstStyle/>
          <a:p>
            <a:pPr eaLnBrk="1" hangingPunct="1"/>
            <a:r>
              <a:rPr kumimoji="1" lang="en-US" altLang="zh-CN" sz="2400" dirty="0" err="1">
                <a:latin typeface="Times New Roman" panose="02020603050405020304" pitchFamily="18" charset="0"/>
                <a:cs typeface="Times New Roman" panose="02020603050405020304" pitchFamily="18" charset="0"/>
              </a:rPr>
              <a:t>Skempton</a:t>
            </a:r>
            <a:r>
              <a:rPr kumimoji="1" lang="zh-CN" altLang="en-US" sz="2400" dirty="0">
                <a:latin typeface="Times New Roman" panose="02020603050405020304" pitchFamily="18" charset="0"/>
                <a:cs typeface="Times New Roman" panose="02020603050405020304" pitchFamily="18" charset="0"/>
              </a:rPr>
              <a:t>和</a:t>
            </a:r>
            <a:r>
              <a:rPr kumimoji="1" lang="en-US" altLang="zh-CN" sz="2400" dirty="0">
                <a:latin typeface="Times New Roman" panose="02020603050405020304" pitchFamily="18" charset="0"/>
                <a:cs typeface="Times New Roman" panose="02020603050405020304" pitchFamily="18" charset="0"/>
              </a:rPr>
              <a:t>Bjerrum</a:t>
            </a:r>
            <a:r>
              <a:rPr kumimoji="1" lang="zh-CN" altLang="en-US" sz="2400" dirty="0">
                <a:latin typeface="Times New Roman" panose="02020603050405020304" pitchFamily="18" charset="0"/>
                <a:cs typeface="Times New Roman" panose="02020603050405020304" pitchFamily="18" charset="0"/>
              </a:rPr>
              <a:t>建议考虑侧向变形</a:t>
            </a:r>
            <a:endParaRPr kumimoji="1" lang="ja-JP" altLang="en-US" sz="2400" dirty="0">
              <a:latin typeface="Times New Roman" panose="02020603050405020304" pitchFamily="18" charset="0"/>
              <a:cs typeface="Times New Roman" panose="02020603050405020304" pitchFamily="18" charset="0"/>
            </a:endParaRPr>
          </a:p>
        </p:txBody>
      </p:sp>
      <p:sp>
        <p:nvSpPr>
          <p:cNvPr id="9" name="Rectangle 16"/>
          <p:cNvSpPr>
            <a:spLocks noChangeArrowheads="1"/>
          </p:cNvSpPr>
          <p:nvPr/>
        </p:nvSpPr>
        <p:spPr bwMode="auto">
          <a:xfrm>
            <a:off x="2614470" y="3348167"/>
            <a:ext cx="2022475" cy="579437"/>
          </a:xfrm>
          <a:prstGeom prst="rect">
            <a:avLst/>
          </a:prstGeom>
          <a:solidFill>
            <a:schemeClr val="accent1"/>
          </a:solidFill>
          <a:ln>
            <a:noFill/>
          </a:ln>
          <a:extLst>
            <a:ext uri="{91240B29-F687-4F45-9708-019B960494DF}">
              <a14:hiddenLine xmlns:a14="http://schemas.microsoft.com/office/drawing/2010/main" w="19050">
                <a:solidFill>
                  <a:srgbClr val="000000"/>
                </a:solidFill>
                <a:miter lim="800000"/>
                <a:headEnd type="none" w="med" len="lg"/>
                <a:tailEnd type="none" w="med" len="lg"/>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dirty="0">
                <a:solidFill>
                  <a:srgbClr val="990033"/>
                </a:solidFill>
                <a:latin typeface="Times New Roman" panose="02020603050405020304" pitchFamily="18" charset="0"/>
                <a:ea typeface="黑体" panose="02010609060101010101" pitchFamily="49" charset="-122"/>
              </a:rPr>
              <a:t>S</a:t>
            </a:r>
            <a:r>
              <a:rPr lang="en-US" altLang="zh-CN" sz="3200" baseline="-25000" dirty="0">
                <a:solidFill>
                  <a:srgbClr val="990033"/>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3200" dirty="0">
                <a:solidFill>
                  <a:srgbClr val="990033"/>
                </a:solidFill>
                <a:latin typeface="Times New Roman" panose="02020603050405020304" pitchFamily="18" charset="0"/>
              </a:rPr>
              <a:t> </a:t>
            </a:r>
            <a:r>
              <a:rPr lang="en-US" altLang="zh-CN" sz="3200" dirty="0" smtClean="0">
                <a:solidFill>
                  <a:srgbClr val="990033"/>
                </a:solidFill>
                <a:latin typeface="Times New Roman" panose="02020603050405020304" pitchFamily="18" charset="0"/>
              </a:rPr>
              <a:t>= </a:t>
            </a:r>
            <a:r>
              <a:rPr lang="en-US" altLang="zh-CN" sz="3200" dirty="0">
                <a:solidFill>
                  <a:srgbClr val="990033"/>
                </a:solidFill>
                <a:latin typeface="Times New Roman" panose="02020603050405020304" pitchFamily="18" charset="0"/>
                <a:sym typeface="Symbol" panose="05050102010706020507" pitchFamily="18" charset="2"/>
              </a:rPr>
              <a:t></a:t>
            </a:r>
            <a:r>
              <a:rPr lang="en-US" altLang="zh-CN" sz="3200" dirty="0">
                <a:solidFill>
                  <a:srgbClr val="990033"/>
                </a:solidFill>
                <a:latin typeface="Times New Roman" panose="02020603050405020304" pitchFamily="18" charset="0"/>
              </a:rPr>
              <a:t>S</a:t>
            </a:r>
            <a:r>
              <a:rPr lang="en-US" altLang="zh-CN" sz="3200" baseline="-25000" dirty="0">
                <a:solidFill>
                  <a:srgbClr val="990033"/>
                </a:solidFill>
                <a:latin typeface="Times New Roman" panose="02020603050405020304" pitchFamily="18" charset="0"/>
                <a:ea typeface="黑体" panose="02010609060101010101" pitchFamily="49" charset="-122"/>
              </a:rPr>
              <a:t> </a:t>
            </a:r>
            <a:endParaRPr lang="zh-CN" altLang="en-US" sz="3200" b="0" dirty="0">
              <a:solidFill>
                <a:srgbClr val="666633"/>
              </a:solidFill>
              <a:latin typeface="Times New Roman" panose="02020603050405020304" pitchFamily="18" charset="0"/>
            </a:endParaRPr>
          </a:p>
        </p:txBody>
      </p:sp>
      <p:sp>
        <p:nvSpPr>
          <p:cNvPr id="10" name="正方形/長方形 6"/>
          <p:cNvSpPr>
            <a:spLocks noChangeArrowheads="1"/>
          </p:cNvSpPr>
          <p:nvPr/>
        </p:nvSpPr>
        <p:spPr bwMode="auto">
          <a:xfrm>
            <a:off x="1115616" y="4199620"/>
            <a:ext cx="6523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a:latin typeface="Times New Roman" panose="02020603050405020304" pitchFamily="18" charset="0"/>
                <a:ea typeface="+mn-ea"/>
                <a:cs typeface="Times New Roman" panose="02020603050405020304" pitchFamily="18" charset="0"/>
              </a:rPr>
              <a:t>S</a:t>
            </a:r>
            <a:r>
              <a:rPr lang="en-US" altLang="zh-CN" sz="2400" baseline="-25000" dirty="0">
                <a:latin typeface="Times New Roman" panose="02020603050405020304" pitchFamily="18" charset="0"/>
                <a:ea typeface="+mn-ea"/>
                <a:cs typeface="Times New Roman" panose="02020603050405020304" pitchFamily="18" charset="0"/>
              </a:rPr>
              <a:t> ∞ </a:t>
            </a:r>
            <a:r>
              <a:rPr lang="zh-CN" altLang="en-US" sz="2400" dirty="0">
                <a:latin typeface="Times New Roman" panose="02020603050405020304" pitchFamily="18" charset="0"/>
                <a:ea typeface="+mn-ea"/>
                <a:cs typeface="Times New Roman" panose="02020603050405020304" pitchFamily="18" charset="0"/>
              </a:rPr>
              <a:t>为单向压缩条件下计算所得地基沉降量</a:t>
            </a:r>
            <a:endParaRPr lang="ja-JP" altLang="en-US" sz="2400" dirty="0">
              <a:latin typeface="Times New Roman" panose="02020603050405020304" pitchFamily="18" charset="0"/>
              <a:ea typeface="+mn-ea"/>
              <a:cs typeface="Times New Roman" panose="02020603050405020304" pitchFamily="18" charset="0"/>
            </a:endParaRPr>
          </a:p>
        </p:txBody>
      </p:sp>
      <p:sp>
        <p:nvSpPr>
          <p:cNvPr id="11" name="テキスト ボックス 5"/>
          <p:cNvSpPr txBox="1">
            <a:spLocks noChangeArrowheads="1"/>
          </p:cNvSpPr>
          <p:nvPr/>
        </p:nvSpPr>
        <p:spPr bwMode="auto">
          <a:xfrm>
            <a:off x="992783" y="4848853"/>
            <a:ext cx="7747000" cy="113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Symbol" panose="05050102010706020507" pitchFamily="18" charset="2"/>
              <a:buChar char="l"/>
            </a:pPr>
            <a:r>
              <a:rPr kumimoji="1" lang="zh-CN" altLang="en-US" sz="2400" dirty="0">
                <a:latin typeface="Times New Roman" panose="02020603050405020304" pitchFamily="18" charset="0"/>
                <a:ea typeface="+mn-ea"/>
                <a:cs typeface="Times New Roman" panose="02020603050405020304" pitchFamily="18" charset="0"/>
                <a:sym typeface="Symbol" panose="05050102010706020507" pitchFamily="18" charset="2"/>
              </a:rPr>
              <a:t>为固结沉降此系数，与土的</a:t>
            </a:r>
            <a:r>
              <a:rPr kumimoji="1" lang="en-US" altLang="zh-CN" sz="2400" dirty="0">
                <a:latin typeface="Times New Roman" panose="02020603050405020304" pitchFamily="18" charset="0"/>
                <a:ea typeface="+mn-ea"/>
                <a:cs typeface="Times New Roman" panose="02020603050405020304" pitchFamily="18" charset="0"/>
                <a:sym typeface="Symbol" panose="05050102010706020507" pitchFamily="18" charset="2"/>
              </a:rPr>
              <a:t>OCR</a:t>
            </a:r>
            <a:r>
              <a:rPr kumimoji="1" lang="zh-CN" altLang="en-US" sz="2400" dirty="0">
                <a:latin typeface="Times New Roman" panose="02020603050405020304" pitchFamily="18" charset="0"/>
                <a:ea typeface="+mn-ea"/>
                <a:cs typeface="Times New Roman" panose="02020603050405020304" pitchFamily="18" charset="0"/>
                <a:sym typeface="Symbol" panose="05050102010706020507" pitchFamily="18" charset="2"/>
              </a:rPr>
              <a:t>（</a:t>
            </a:r>
            <a:r>
              <a:rPr kumimoji="1" lang="en-US" altLang="zh-CN" sz="2400" dirty="0">
                <a:latin typeface="Times New Roman" panose="02020603050405020304" pitchFamily="18" charset="0"/>
                <a:ea typeface="+mn-ea"/>
                <a:cs typeface="Times New Roman" panose="02020603050405020304" pitchFamily="18" charset="0"/>
                <a:sym typeface="Symbol" panose="05050102010706020507" pitchFamily="18" charset="2"/>
              </a:rPr>
              <a:t>OCR</a:t>
            </a:r>
            <a:r>
              <a:rPr kumimoji="1" lang="zh-CN" altLang="en-US" sz="2400" dirty="0">
                <a:latin typeface="Times New Roman" panose="02020603050405020304" pitchFamily="18" charset="0"/>
                <a:ea typeface="+mn-ea"/>
                <a:cs typeface="Times New Roman" panose="02020603050405020304" pitchFamily="18" charset="0"/>
                <a:sym typeface="Symbol" panose="05050102010706020507" pitchFamily="18" charset="2"/>
              </a:rPr>
              <a:t>大，</a:t>
            </a:r>
            <a:r>
              <a:rPr kumimoji="1" lang="ja-JP" altLang="en-US" sz="2400" dirty="0">
                <a:latin typeface="Times New Roman" panose="02020603050405020304" pitchFamily="18" charset="0"/>
                <a:ea typeface="+mn-ea"/>
                <a:cs typeface="Times New Roman" panose="02020603050405020304" pitchFamily="18" charset="0"/>
                <a:sym typeface="Symbol" panose="05050102010706020507" pitchFamily="18" charset="2"/>
              </a:rPr>
              <a:t> </a:t>
            </a:r>
            <a:r>
              <a:rPr kumimoji="1" lang="zh-CN" altLang="en-US" sz="2400" dirty="0">
                <a:latin typeface="Times New Roman" panose="02020603050405020304" pitchFamily="18" charset="0"/>
                <a:ea typeface="+mn-ea"/>
                <a:cs typeface="Times New Roman" panose="02020603050405020304" pitchFamily="18" charset="0"/>
                <a:sym typeface="Symbol" panose="05050102010706020507" pitchFamily="18" charset="2"/>
              </a:rPr>
              <a:t>小）</a:t>
            </a:r>
            <a:endParaRPr kumimoji="1" lang="en-US" altLang="zh-CN" sz="2400" dirty="0">
              <a:latin typeface="Times New Roman" panose="02020603050405020304" pitchFamily="18" charset="0"/>
              <a:ea typeface="+mn-ea"/>
              <a:cs typeface="Times New Roman" panose="02020603050405020304" pitchFamily="18" charset="0"/>
              <a:sym typeface="Symbol" panose="05050102010706020507" pitchFamily="18" charset="2"/>
            </a:endParaRPr>
          </a:p>
          <a:p>
            <a:pPr eaLnBrk="1" hangingPunct="1">
              <a:lnSpc>
                <a:spcPct val="150000"/>
              </a:lnSpc>
            </a:pPr>
            <a:r>
              <a:rPr kumimoji="1" lang="zh-CN" altLang="en-US" sz="2400" dirty="0">
                <a:latin typeface="Times New Roman" panose="02020603050405020304" pitchFamily="18" charset="0"/>
                <a:ea typeface="+mn-ea"/>
                <a:cs typeface="Times New Roman" panose="02020603050405020304" pitchFamily="18" charset="0"/>
                <a:sym typeface="Symbol" panose="05050102010706020507" pitchFamily="18" charset="2"/>
              </a:rPr>
              <a:t>和基础形状有关（圆形大于条形）</a:t>
            </a:r>
            <a:endParaRPr kumimoji="1" lang="ja-JP" altLang="en-US" sz="2400" dirty="0">
              <a:latin typeface="Times New Roman" panose="02020603050405020304" pitchFamily="18" charset="0"/>
              <a:ea typeface="+mn-ea"/>
              <a:cs typeface="Times New Roman" panose="02020603050405020304" pitchFamily="18" charset="0"/>
            </a:endParaRPr>
          </a:p>
        </p:txBody>
      </p:sp>
      <p:sp>
        <p:nvSpPr>
          <p:cNvPr id="12" name="Rectangle 5"/>
          <p:cNvSpPr>
            <a:spLocks noChangeArrowheads="1"/>
          </p:cNvSpPr>
          <p:nvPr/>
        </p:nvSpPr>
        <p:spPr bwMode="auto">
          <a:xfrm>
            <a:off x="-18854" y="-21483"/>
            <a:ext cx="3594101"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FF3300"/>
                </a:solidFill>
                <a:latin typeface="Times New Roman" panose="02020603050405020304" pitchFamily="18" charset="0"/>
                <a:ea typeface="+mj-ea"/>
                <a:cs typeface="Times New Roman" panose="02020603050405020304" pitchFamily="18" charset="0"/>
              </a:rPr>
              <a:t>§4</a:t>
            </a:r>
            <a:r>
              <a:rPr lang="en-US" altLang="zh-CN" sz="2800" dirty="0" smtClean="0">
                <a:solidFill>
                  <a:srgbClr val="FF3300"/>
                </a:solidFill>
                <a:latin typeface="Times New Roman" panose="02020603050405020304" pitchFamily="18" charset="0"/>
                <a:ea typeface="+mj-ea"/>
                <a:cs typeface="Times New Roman" panose="02020603050405020304" pitchFamily="18" charset="0"/>
              </a:rPr>
              <a:t>.3 </a:t>
            </a:r>
            <a:r>
              <a:rPr lang="zh-CN" altLang="en-US" sz="2800" dirty="0" smtClean="0">
                <a:solidFill>
                  <a:srgbClr val="FF3300"/>
                </a:solidFill>
                <a:latin typeface="Times New Roman" panose="02020603050405020304" pitchFamily="18" charset="0"/>
                <a:ea typeface="+mj-ea"/>
                <a:cs typeface="Times New Roman" panose="02020603050405020304" pitchFamily="18" charset="0"/>
              </a:rPr>
              <a:t>基础最终沉降量</a:t>
            </a:r>
            <a:endParaRPr lang="zh-CN" altLang="en-US" sz="28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xEl>
                                              <p:pRg st="4294967295" end="4294967295"/>
                                            </p:txEl>
                                          </p:spTgt>
                                        </p:tgtEl>
                                        <p:attrNameLst>
                                          <p:attrName>style.visibility</p:attrName>
                                        </p:attrNameLst>
                                      </p:cBhvr>
                                      <p:to>
                                        <p:strVal val="visible"/>
                                      </p:to>
                                    </p:set>
                                    <p:animEffect transition="in" filter="wipe(left)">
                                      <p:cBhvr>
                                        <p:cTn id="15" dur="500"/>
                                        <p:tgtEl>
                                          <p:spTgt spid="9">
                                            <p:txEl>
                                              <p:pRg st="4294967295" end="4294967295"/>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left)">
                                      <p:cBhvr>
                                        <p:cTn id="1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build="p"/>
      <p:bldP spid="9" grpId="0" autoUpdateAnimBg="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4"/>
          <p:cNvGraphicFramePr>
            <a:graphicFrameLocks noChangeAspect="1"/>
          </p:cNvGraphicFramePr>
          <p:nvPr/>
        </p:nvGraphicFramePr>
        <p:xfrm>
          <a:off x="1235980" y="4960254"/>
          <a:ext cx="2783607" cy="893995"/>
        </p:xfrm>
        <a:graphic>
          <a:graphicData uri="http://schemas.openxmlformats.org/presentationml/2006/ole">
            <mc:AlternateContent xmlns:mc="http://schemas.openxmlformats.org/markup-compatibility/2006">
              <mc:Choice xmlns:v="urn:schemas-microsoft-com:vml" Requires="v">
                <p:oleObj spid="_x0000_s8337" name="Equation" r:id="rId1" imgW="1384300" imgH="444500" progId="Equation.DSMT4">
                  <p:embed/>
                </p:oleObj>
              </mc:Choice>
              <mc:Fallback>
                <p:oleObj name="Equation" r:id="rId1" imgW="1384300" imgH="444500" progId="Equation.DSMT4">
                  <p:embed/>
                  <p:pic>
                    <p:nvPicPr>
                      <p:cNvPr id="0" name="Object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980" y="4960254"/>
                        <a:ext cx="2783607" cy="893995"/>
                      </a:xfrm>
                      <a:prstGeom prst="rect">
                        <a:avLst/>
                      </a:prstGeom>
                      <a:noFill/>
                      <a:ln w="9525">
                        <a:solidFill>
                          <a:srgbClr val="3333FF"/>
                        </a:solidFill>
                        <a:miter lim="800000"/>
                        <a:headEnd/>
                        <a:tailEnd/>
                      </a:ln>
                    </p:spPr>
                  </p:pic>
                </p:oleObj>
              </mc:Fallback>
            </mc:AlternateContent>
          </a:graphicData>
        </a:graphic>
      </p:graphicFrame>
      <p:sp>
        <p:nvSpPr>
          <p:cNvPr id="3" name="Rectangle 6"/>
          <p:cNvSpPr>
            <a:spLocks noChangeArrowheads="1"/>
          </p:cNvSpPr>
          <p:nvPr/>
        </p:nvSpPr>
        <p:spPr bwMode="auto">
          <a:xfrm>
            <a:off x="395536" y="692696"/>
            <a:ext cx="4536504" cy="404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med" len="lg"/>
                <a:tailEnd type="none" w="med" len="lg"/>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nSpc>
                <a:spcPct val="150000"/>
              </a:lnSpc>
              <a:spcBef>
                <a:spcPct val="50000"/>
              </a:spcBef>
              <a:buFontTx/>
              <a:buChar char="•"/>
            </a:pPr>
            <a:r>
              <a:rPr lang="zh-CN" altLang="en-US" sz="2400" dirty="0">
                <a:solidFill>
                  <a:srgbClr val="990033"/>
                </a:solidFill>
                <a:latin typeface="+mn-ea"/>
                <a:ea typeface="+mn-ea"/>
              </a:rPr>
              <a:t>次固结沉降  </a:t>
            </a:r>
            <a:r>
              <a:rPr lang="en-US" altLang="zh-CN" sz="2400" dirty="0" err="1">
                <a:solidFill>
                  <a:srgbClr val="990033"/>
                </a:solidFill>
                <a:latin typeface="+mn-ea"/>
                <a:ea typeface="+mn-ea"/>
              </a:rPr>
              <a:t>S</a:t>
            </a:r>
            <a:r>
              <a:rPr lang="en-US" altLang="zh-CN" sz="2400" baseline="-25000" dirty="0" err="1">
                <a:solidFill>
                  <a:srgbClr val="990033"/>
                </a:solidFill>
                <a:latin typeface="+mn-ea"/>
                <a:ea typeface="+mn-ea"/>
              </a:rPr>
              <a:t>s</a:t>
            </a:r>
            <a:endParaRPr lang="en-US" altLang="zh-CN" sz="2400" baseline="-25000" dirty="0">
              <a:solidFill>
                <a:srgbClr val="990033"/>
              </a:solidFill>
              <a:latin typeface="+mn-ea"/>
              <a:ea typeface="+mn-ea"/>
            </a:endParaRPr>
          </a:p>
          <a:p>
            <a:pPr>
              <a:lnSpc>
                <a:spcPct val="150000"/>
              </a:lnSpc>
              <a:spcBef>
                <a:spcPct val="20000"/>
              </a:spcBef>
            </a:pPr>
            <a:r>
              <a:rPr lang="zh-CN" altLang="en-US" sz="2400" dirty="0">
                <a:solidFill>
                  <a:srgbClr val="008000"/>
                </a:solidFill>
                <a:latin typeface="+mn-ea"/>
                <a:ea typeface="+mn-ea"/>
              </a:rPr>
              <a:t>主固结沉降完成以后，在有效应力不变条件下，由于土骨架的蠕变特性引起的变形。这种变形的速率与孔压消散的速率无关，取决于土的蠕变性质，既包括剪应变，又包括体应变。</a:t>
            </a:r>
            <a:endParaRPr lang="zh-CN" altLang="en-US" sz="2400" dirty="0">
              <a:solidFill>
                <a:srgbClr val="008000"/>
              </a:solidFill>
              <a:latin typeface="+mn-ea"/>
              <a:ea typeface="+mn-ea"/>
            </a:endParaRPr>
          </a:p>
        </p:txBody>
      </p:sp>
      <p:sp>
        <p:nvSpPr>
          <p:cNvPr id="8201" name="テキスト ボックス 6"/>
          <p:cNvSpPr txBox="1">
            <a:spLocks noChangeArrowheads="1"/>
          </p:cNvSpPr>
          <p:nvPr/>
        </p:nvSpPr>
        <p:spPr bwMode="auto">
          <a:xfrm>
            <a:off x="5771482" y="4911076"/>
            <a:ext cx="2343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000" dirty="0">
                <a:latin typeface="Times New Roman" panose="02020603050405020304" pitchFamily="18" charset="0"/>
              </a:rPr>
              <a:t>C</a:t>
            </a:r>
            <a:r>
              <a:rPr kumimoji="1" lang="en-US" altLang="zh-CN" sz="2000" baseline="-25000" dirty="0">
                <a:latin typeface="Times New Roman" panose="02020603050405020304" pitchFamily="18" charset="0"/>
                <a:sym typeface="Symbol" panose="05050102010706020507" pitchFamily="18" charset="2"/>
              </a:rPr>
              <a:t></a:t>
            </a:r>
            <a:r>
              <a:rPr kumimoji="1" lang="en-US" altLang="zh-CN" sz="2000" dirty="0">
                <a:latin typeface="Times New Roman" panose="02020603050405020304" pitchFamily="18" charset="0"/>
                <a:sym typeface="Symbol" panose="05050102010706020507" pitchFamily="18" charset="2"/>
              </a:rPr>
              <a:t>   </a:t>
            </a:r>
            <a:r>
              <a:rPr kumimoji="1" lang="zh-CN" altLang="en-US" sz="2000" dirty="0">
                <a:latin typeface="Times New Roman" panose="02020603050405020304" pitchFamily="18" charset="0"/>
                <a:sym typeface="Symbol" panose="05050102010706020507" pitchFamily="18" charset="2"/>
              </a:rPr>
              <a:t>次固结系数</a:t>
            </a:r>
            <a:endParaRPr kumimoji="1" lang="ja-JP" altLang="en-US" sz="2000" dirty="0">
              <a:latin typeface="Times New Roman" panose="02020603050405020304" pitchFamily="18" charset="0"/>
            </a:endParaRPr>
          </a:p>
        </p:txBody>
      </p:sp>
      <p:graphicFrame>
        <p:nvGraphicFramePr>
          <p:cNvPr id="8195" name="Object 9"/>
          <p:cNvGraphicFramePr>
            <a:graphicFrameLocks noChangeAspect="1"/>
          </p:cNvGraphicFramePr>
          <p:nvPr/>
        </p:nvGraphicFramePr>
        <p:xfrm>
          <a:off x="4932040" y="1412776"/>
          <a:ext cx="4139877" cy="2952328"/>
        </p:xfrm>
        <a:graphic>
          <a:graphicData uri="http://schemas.openxmlformats.org/presentationml/2006/ole">
            <mc:AlternateContent xmlns:mc="http://schemas.openxmlformats.org/markup-compatibility/2006">
              <mc:Choice xmlns:v="urn:schemas-microsoft-com:vml" Requires="v">
                <p:oleObj spid="_x0000_s8338" name="Image" r:id="rId3" imgW="7086600" imgH="4914900" progId="Photoshop.Image.7">
                  <p:embed/>
                </p:oleObj>
              </mc:Choice>
              <mc:Fallback>
                <p:oleObj name="Image" r:id="rId3" imgW="7086600" imgH="4914900" progId="Photoshop.Image.7">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412776"/>
                        <a:ext cx="4139877" cy="2952328"/>
                      </a:xfrm>
                      <a:prstGeom prst="rect">
                        <a:avLst/>
                      </a:prstGeom>
                      <a:noFill/>
                      <a:ln>
                        <a:noFill/>
                      </a:ln>
                      <a:effectLst/>
                    </p:spPr>
                  </p:pic>
                </p:oleObj>
              </mc:Fallback>
            </mc:AlternateContent>
          </a:graphicData>
        </a:graphic>
      </p:graphicFrame>
      <p:graphicFrame>
        <p:nvGraphicFramePr>
          <p:cNvPr id="8196" name="Object 10"/>
          <p:cNvGraphicFramePr>
            <a:graphicFrameLocks noChangeAspect="1"/>
          </p:cNvGraphicFramePr>
          <p:nvPr/>
        </p:nvGraphicFramePr>
        <p:xfrm>
          <a:off x="5790655" y="5654691"/>
          <a:ext cx="2671762" cy="398463"/>
        </p:xfrm>
        <a:graphic>
          <a:graphicData uri="http://schemas.openxmlformats.org/presentationml/2006/ole">
            <mc:AlternateContent xmlns:mc="http://schemas.openxmlformats.org/markup-compatibility/2006">
              <mc:Choice xmlns:v="urn:schemas-microsoft-com:vml" Requires="v">
                <p:oleObj spid="_x0000_s8339" name="Equation" r:id="rId5" imgW="1765300" imgH="228600" progId="Equation.3">
                  <p:embed/>
                </p:oleObj>
              </mc:Choice>
              <mc:Fallback>
                <p:oleObj name="Equation" r:id="rId5" imgW="1765300" imgH="22860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0655" y="5654691"/>
                        <a:ext cx="2671762" cy="398463"/>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5"/>
          <p:cNvSpPr>
            <a:spLocks noChangeArrowheads="1"/>
          </p:cNvSpPr>
          <p:nvPr/>
        </p:nvSpPr>
        <p:spPr bwMode="auto">
          <a:xfrm>
            <a:off x="-18854" y="-21483"/>
            <a:ext cx="3594101"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FF3300"/>
                </a:solidFill>
                <a:latin typeface="Times New Roman" panose="02020603050405020304" pitchFamily="18" charset="0"/>
                <a:ea typeface="+mj-ea"/>
                <a:cs typeface="Times New Roman" panose="02020603050405020304" pitchFamily="18" charset="0"/>
              </a:rPr>
              <a:t>§4</a:t>
            </a:r>
            <a:r>
              <a:rPr lang="en-US" altLang="zh-CN" sz="2800" dirty="0" smtClean="0">
                <a:solidFill>
                  <a:srgbClr val="FF3300"/>
                </a:solidFill>
                <a:latin typeface="Times New Roman" panose="02020603050405020304" pitchFamily="18" charset="0"/>
                <a:ea typeface="+mj-ea"/>
                <a:cs typeface="Times New Roman" panose="02020603050405020304" pitchFamily="18" charset="0"/>
              </a:rPr>
              <a:t>.3 </a:t>
            </a:r>
            <a:r>
              <a:rPr lang="zh-CN" altLang="en-US" sz="2800" dirty="0" smtClean="0">
                <a:solidFill>
                  <a:srgbClr val="FF3300"/>
                </a:solidFill>
                <a:latin typeface="Times New Roman" panose="02020603050405020304" pitchFamily="18" charset="0"/>
                <a:ea typeface="+mj-ea"/>
                <a:cs typeface="Times New Roman" panose="02020603050405020304" pitchFamily="18" charset="0"/>
              </a:rPr>
              <a:t>基础最终沉降量</a:t>
            </a:r>
            <a:endParaRPr lang="zh-CN" altLang="en-US" sz="28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rrowheads="1"/>
          </p:cNvSpPr>
          <p:nvPr>
            <p:ph type="body" idx="1"/>
          </p:nvPr>
        </p:nvSpPr>
        <p:spPr>
          <a:xfrm>
            <a:off x="1979712" y="1412776"/>
            <a:ext cx="5472608" cy="4392488"/>
          </a:xfrm>
          <a:noFill/>
        </p:spPr>
        <p:txBody>
          <a:bodyPr/>
          <a:lstStyle/>
          <a:p>
            <a:pPr>
              <a:lnSpc>
                <a:spcPct val="150000"/>
              </a:lnSpc>
              <a:buFont typeface="Wingdings" panose="05000000000000000000" pitchFamily="2" charset="2"/>
              <a:buChar char="Ø"/>
            </a:pPr>
            <a:r>
              <a:rPr lang="en-US" altLang="zh-CN" sz="2400" b="1" dirty="0" err="1">
                <a:latin typeface="Times New Roman" panose="02020603050405020304" pitchFamily="18" charset="0"/>
                <a:cs typeface="Times New Roman" panose="02020603050405020304" pitchFamily="18" charset="0"/>
              </a:rPr>
              <a:t>Mesri</a:t>
            </a:r>
            <a:r>
              <a:rPr lang="en-US" altLang="zh-CN" sz="2400" b="1" dirty="0">
                <a:latin typeface="Times New Roman" panose="02020603050405020304" pitchFamily="18" charset="0"/>
                <a:cs typeface="Times New Roman" panose="02020603050405020304" pitchFamily="18" charset="0"/>
              </a:rPr>
              <a:t> and </a:t>
            </a:r>
            <a:r>
              <a:rPr lang="en-US" altLang="zh-CN" sz="2400" b="1" dirty="0" err="1">
                <a:latin typeface="Times New Roman" panose="02020603050405020304" pitchFamily="18" charset="0"/>
                <a:cs typeface="Times New Roman" panose="02020603050405020304" pitchFamily="18" charset="0"/>
              </a:rPr>
              <a:t>Godlewsia</a:t>
            </a:r>
            <a:r>
              <a:rPr lang="en-US" altLang="zh-CN" sz="2400" b="1" dirty="0">
                <a:latin typeface="Times New Roman" panose="02020603050405020304" pitchFamily="18" charset="0"/>
                <a:cs typeface="Times New Roman" panose="02020603050405020304" pitchFamily="18" charset="0"/>
              </a:rPr>
              <a:t> (1977) : </a:t>
            </a:r>
            <a:r>
              <a:rPr lang="en-US" altLang="zh-CN" sz="2400" b="1" i="1" dirty="0">
                <a:latin typeface="Times New Roman" panose="02020603050405020304" pitchFamily="18" charset="0"/>
                <a:cs typeface="Times New Roman" panose="02020603050405020304" pitchFamily="18" charset="0"/>
              </a:rPr>
              <a:t>C</a:t>
            </a:r>
            <a:r>
              <a:rPr kumimoji="1" lang="en-US" altLang="zh-CN" sz="2400" b="1" baseline="-250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dirty="0">
                <a:latin typeface="Times New Roman" panose="02020603050405020304" pitchFamily="18" charset="0"/>
                <a:cs typeface="Times New Roman" panose="02020603050405020304" pitchFamily="18" charset="0"/>
              </a:rPr>
              <a:t> /</a:t>
            </a:r>
            <a:r>
              <a:rPr lang="en-US" altLang="zh-CN" sz="2400" b="1" i="1" dirty="0">
                <a:latin typeface="Times New Roman" panose="02020603050405020304" pitchFamily="18" charset="0"/>
                <a:cs typeface="Times New Roman" panose="02020603050405020304" pitchFamily="18" charset="0"/>
              </a:rPr>
              <a:t>C</a:t>
            </a:r>
            <a:r>
              <a:rPr lang="en-US" altLang="zh-CN" sz="2400" b="1" baseline="-25000" dirty="0">
                <a:latin typeface="Times New Roman" panose="02020603050405020304" pitchFamily="18" charset="0"/>
                <a:cs typeface="Times New Roman" panose="02020603050405020304" pitchFamily="18" charset="0"/>
              </a:rPr>
              <a:t>c</a:t>
            </a:r>
            <a:r>
              <a:rPr lang="en-US" altLang="zh-CN" sz="2400" b="1" dirty="0">
                <a:latin typeface="Times New Roman" panose="02020603050405020304" pitchFamily="18" charset="0"/>
                <a:cs typeface="Times New Roman" panose="02020603050405020304" pitchFamily="18" charset="0"/>
              </a:rPr>
              <a:t>  </a:t>
            </a:r>
            <a:endParaRPr lang="en-US" altLang="zh-CN" sz="2400" b="1"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en-US" altLang="zh-CN" sz="2400" b="1" dirty="0">
                <a:latin typeface="Times New Roman" panose="02020603050405020304" pitchFamily="18" charset="0"/>
                <a:cs typeface="Times New Roman" panose="02020603050405020304" pitchFamily="18" charset="0"/>
              </a:rPr>
              <a:t> </a:t>
            </a:r>
            <a:r>
              <a:rPr lang="en-US" altLang="zh-CN" sz="2400" b="1" dirty="0" err="1">
                <a:latin typeface="Times New Roman" panose="02020603050405020304" pitchFamily="18" charset="0"/>
                <a:cs typeface="Times New Roman" panose="02020603050405020304" pitchFamily="18" charset="0"/>
              </a:rPr>
              <a:t>Mesri</a:t>
            </a:r>
            <a:r>
              <a:rPr lang="en-US" altLang="zh-CN" sz="2400" b="1" dirty="0">
                <a:latin typeface="Times New Roman" panose="02020603050405020304" pitchFamily="18" charset="0"/>
                <a:cs typeface="Times New Roman" panose="02020603050405020304" pitchFamily="18" charset="0"/>
              </a:rPr>
              <a:t> (1985, 1994):</a:t>
            </a:r>
            <a:endParaRPr lang="en-US" altLang="zh-CN" sz="2400" b="1" dirty="0">
              <a:latin typeface="Times New Roman" panose="02020603050405020304" pitchFamily="18" charset="0"/>
              <a:cs typeface="Times New Roman" panose="02020603050405020304" pitchFamily="18" charset="0"/>
            </a:endParaRPr>
          </a:p>
          <a:p>
            <a:pPr marL="0" indent="0">
              <a:lnSpc>
                <a:spcPct val="150000"/>
              </a:lnSpc>
              <a:buNone/>
            </a:pPr>
            <a:r>
              <a:rPr lang="zh-CN" altLang="en-US" sz="2400" b="1" dirty="0">
                <a:latin typeface="Times New Roman" panose="02020603050405020304" pitchFamily="18" charset="0"/>
                <a:cs typeface="Times New Roman" panose="02020603050405020304" pitchFamily="18" charset="0"/>
              </a:rPr>
              <a:t>     碎石类土：0.02 ±0.01</a:t>
            </a:r>
            <a:endParaRPr lang="zh-CN" altLang="en-US" sz="2400" b="1" dirty="0">
              <a:latin typeface="Times New Roman" panose="02020603050405020304" pitchFamily="18" charset="0"/>
              <a:cs typeface="Times New Roman" panose="02020603050405020304" pitchFamily="18" charset="0"/>
            </a:endParaRPr>
          </a:p>
          <a:p>
            <a:pPr marL="0" indent="0">
              <a:lnSpc>
                <a:spcPct val="150000"/>
              </a:lnSpc>
              <a:buNone/>
            </a:pPr>
            <a:r>
              <a:rPr lang="zh-CN" altLang="en-US" sz="2400" b="1" dirty="0">
                <a:latin typeface="Times New Roman" panose="02020603050405020304" pitchFamily="18" charset="0"/>
                <a:cs typeface="Times New Roman" panose="02020603050405020304" pitchFamily="18" charset="0"/>
              </a:rPr>
              <a:t>     页岩和泥岩：0.03 ± 0.01</a:t>
            </a:r>
            <a:endParaRPr lang="zh-CN" altLang="en-US" sz="2400" b="1" dirty="0">
              <a:latin typeface="Times New Roman" panose="02020603050405020304" pitchFamily="18" charset="0"/>
              <a:cs typeface="Times New Roman" panose="02020603050405020304" pitchFamily="18" charset="0"/>
            </a:endParaRPr>
          </a:p>
          <a:p>
            <a:pPr marL="0" indent="0">
              <a:lnSpc>
                <a:spcPct val="150000"/>
              </a:lnSpc>
              <a:buNone/>
            </a:pPr>
            <a:r>
              <a:rPr lang="zh-CN" altLang="en-US" sz="2400" b="1" dirty="0">
                <a:latin typeface="Times New Roman" panose="02020603050405020304" pitchFamily="18" charset="0"/>
                <a:cs typeface="Times New Roman" panose="02020603050405020304" pitchFamily="18" charset="0"/>
              </a:rPr>
              <a:t>     </a:t>
            </a:r>
            <a:r>
              <a:rPr lang="zh-CN" altLang="en-US" sz="2400" b="1" dirty="0" smtClean="0">
                <a:latin typeface="Times New Roman" panose="02020603050405020304" pitchFamily="18" charset="0"/>
                <a:cs typeface="Times New Roman" panose="02020603050405020304" pitchFamily="18" charset="0"/>
              </a:rPr>
              <a:t>无机黏土</a:t>
            </a:r>
            <a:r>
              <a:rPr lang="zh-CN" altLang="en-US" sz="2400" b="1" dirty="0">
                <a:latin typeface="Times New Roman" panose="02020603050405020304" pitchFamily="18" charset="0"/>
                <a:cs typeface="Times New Roman" panose="02020603050405020304" pitchFamily="18" charset="0"/>
              </a:rPr>
              <a:t>和粉土：0.04 ± 0.01</a:t>
            </a:r>
            <a:endParaRPr lang="zh-CN" altLang="en-US" sz="2400" b="1" dirty="0">
              <a:latin typeface="Times New Roman" panose="02020603050405020304" pitchFamily="18" charset="0"/>
              <a:cs typeface="Times New Roman" panose="02020603050405020304" pitchFamily="18" charset="0"/>
            </a:endParaRPr>
          </a:p>
          <a:p>
            <a:pPr marL="0" indent="0">
              <a:lnSpc>
                <a:spcPct val="150000"/>
              </a:lnSpc>
              <a:buNone/>
            </a:pPr>
            <a:r>
              <a:rPr lang="en-US" altLang="zh-CN" sz="2400" b="1" dirty="0">
                <a:latin typeface="Times New Roman" panose="02020603050405020304" pitchFamily="18" charset="0"/>
                <a:cs typeface="Times New Roman" panose="02020603050405020304" pitchFamily="18" charset="0"/>
              </a:rPr>
              <a:t>     </a:t>
            </a:r>
            <a:r>
              <a:rPr lang="zh-CN" altLang="en-US" sz="2400" b="1" dirty="0">
                <a:latin typeface="Times New Roman" panose="02020603050405020304" pitchFamily="18" charset="0"/>
                <a:cs typeface="Times New Roman" panose="02020603050405020304" pitchFamily="18" charset="0"/>
              </a:rPr>
              <a:t>含有</a:t>
            </a:r>
            <a:r>
              <a:rPr lang="zh-CN" altLang="en-US" sz="2400" b="1" dirty="0" smtClean="0">
                <a:latin typeface="Times New Roman" panose="02020603050405020304" pitchFamily="18" charset="0"/>
                <a:cs typeface="Times New Roman" panose="02020603050405020304" pitchFamily="18" charset="0"/>
              </a:rPr>
              <a:t>机黏土</a:t>
            </a:r>
            <a:r>
              <a:rPr lang="zh-CN" altLang="en-US" sz="2400" b="1" dirty="0">
                <a:latin typeface="Times New Roman" panose="02020603050405020304" pitchFamily="18" charset="0"/>
                <a:cs typeface="Times New Roman" panose="02020603050405020304" pitchFamily="18" charset="0"/>
              </a:rPr>
              <a:t>：0.05 ± 0.01</a:t>
            </a:r>
            <a:endParaRPr lang="zh-CN" altLang="en-US" sz="2400" b="1" dirty="0">
              <a:latin typeface="Times New Roman" panose="02020603050405020304" pitchFamily="18" charset="0"/>
              <a:cs typeface="Times New Roman" panose="02020603050405020304" pitchFamily="18" charset="0"/>
            </a:endParaRPr>
          </a:p>
          <a:p>
            <a:pPr marL="0" indent="0">
              <a:lnSpc>
                <a:spcPct val="150000"/>
              </a:lnSpc>
              <a:buNone/>
            </a:pPr>
            <a:r>
              <a:rPr lang="zh-CN" altLang="en-US" sz="2400" b="1" dirty="0">
                <a:latin typeface="Times New Roman" panose="02020603050405020304" pitchFamily="18" charset="0"/>
                <a:cs typeface="Times New Roman" panose="02020603050405020304" pitchFamily="18" charset="0"/>
              </a:rPr>
              <a:t>      淤泥和泥炭：0.06 ± 0.01</a:t>
            </a:r>
            <a:endParaRPr lang="en-US" altLang="zh-CN" sz="2400" b="1" dirty="0">
              <a:latin typeface="Times New Roman" panose="02020603050405020304" pitchFamily="18" charset="0"/>
              <a:cs typeface="Times New Roman" panose="02020603050405020304" pitchFamily="18" charset="0"/>
            </a:endParaRPr>
          </a:p>
          <a:p>
            <a:endParaRPr lang="zh-CN" altLang="en-US" dirty="0">
              <a:latin typeface="Times New Roman" panose="02020603050405020304" pitchFamily="18" charset="0"/>
              <a:ea typeface="幼圆" panose="02010509060101010101" pitchFamily="49" charset="-122"/>
              <a:cs typeface="Times New Roman" panose="02020603050405020304" pitchFamily="18" charset="0"/>
            </a:endParaRPr>
          </a:p>
          <a:p>
            <a:endParaRPr lang="zh-CN" altLang="en-US" dirty="0">
              <a:latin typeface="Times New Roman" panose="02020603050405020304" pitchFamily="18" charset="0"/>
              <a:ea typeface="幼圆" panose="02010509060101010101" pitchFamily="49" charset="-122"/>
              <a:cs typeface="Times New Roman" panose="02020603050405020304" pitchFamily="18" charset="0"/>
            </a:endParaRPr>
          </a:p>
        </p:txBody>
      </p:sp>
      <p:sp>
        <p:nvSpPr>
          <p:cNvPr id="5" name="Rectangle 5"/>
          <p:cNvSpPr>
            <a:spLocks noChangeArrowheads="1"/>
          </p:cNvSpPr>
          <p:nvPr/>
        </p:nvSpPr>
        <p:spPr bwMode="auto">
          <a:xfrm>
            <a:off x="-18854" y="-21483"/>
            <a:ext cx="3594101"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FF3300"/>
                </a:solidFill>
                <a:latin typeface="Times New Roman" panose="02020603050405020304" pitchFamily="18" charset="0"/>
                <a:ea typeface="+mj-ea"/>
                <a:cs typeface="Times New Roman" panose="02020603050405020304" pitchFamily="18" charset="0"/>
              </a:rPr>
              <a:t>§4</a:t>
            </a:r>
            <a:r>
              <a:rPr lang="en-US" altLang="zh-CN" sz="2800" dirty="0" smtClean="0">
                <a:solidFill>
                  <a:srgbClr val="FF3300"/>
                </a:solidFill>
                <a:latin typeface="Times New Roman" panose="02020603050405020304" pitchFamily="18" charset="0"/>
                <a:ea typeface="+mj-ea"/>
                <a:cs typeface="Times New Roman" panose="02020603050405020304" pitchFamily="18" charset="0"/>
              </a:rPr>
              <a:t>.3 </a:t>
            </a:r>
            <a:r>
              <a:rPr lang="zh-CN" altLang="en-US" sz="2800" dirty="0" smtClean="0">
                <a:solidFill>
                  <a:srgbClr val="FF3300"/>
                </a:solidFill>
                <a:latin typeface="Times New Roman" panose="02020603050405020304" pitchFamily="18" charset="0"/>
                <a:ea typeface="+mj-ea"/>
                <a:cs typeface="Times New Roman" panose="02020603050405020304" pitchFamily="18" charset="0"/>
              </a:rPr>
              <a:t>基础最终沉降量</a:t>
            </a:r>
            <a:endParaRPr lang="zh-CN" altLang="en-US" sz="28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灯片编号占位符 1"/>
          <p:cNvSpPr>
            <a:spLocks noGrp="1"/>
          </p:cNvSpPr>
          <p:nvPr>
            <p:ph type="sldNum" sz="quarter" idx="12"/>
          </p:nvPr>
        </p:nvSpPr>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47403C99-80B2-4ED9-83D1-A19DEE0BD1FF}" type="slidenum">
              <a:rPr lang="zh-CN" altLang="en-US">
                <a:latin typeface="Garamond" panose="02020404030301010803" pitchFamily="18" charset="0"/>
              </a:rPr>
            </a:fld>
            <a:endParaRPr lang="en-US" altLang="zh-CN">
              <a:latin typeface="Garamond" panose="02020404030301010803" pitchFamily="18" charset="0"/>
            </a:endParaRPr>
          </a:p>
        </p:txBody>
      </p:sp>
      <p:sp>
        <p:nvSpPr>
          <p:cNvPr id="758792" name="Rectangle 8"/>
          <p:cNvSpPr>
            <a:spLocks noChangeArrowheads="1"/>
          </p:cNvSpPr>
          <p:nvPr/>
        </p:nvSpPr>
        <p:spPr bwMode="auto">
          <a:xfrm>
            <a:off x="3251200" y="640556"/>
            <a:ext cx="350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None/>
            </a:pPr>
            <a:r>
              <a:rPr lang="zh-CN" altLang="en-US" sz="2200" dirty="0" smtClean="0">
                <a:solidFill>
                  <a:srgbClr val="800000"/>
                </a:solidFill>
                <a:latin typeface="黑体" panose="02010609060101010101" pitchFamily="49" charset="-122"/>
                <a:ea typeface="黑体" panose="02010609060101010101" pitchFamily="49" charset="-122"/>
              </a:rPr>
              <a:t>单向</a:t>
            </a:r>
            <a:r>
              <a:rPr lang="zh-CN" altLang="en-US" sz="2200" dirty="0">
                <a:solidFill>
                  <a:srgbClr val="800000"/>
                </a:solidFill>
                <a:latin typeface="黑体" panose="02010609060101010101" pitchFamily="49" charset="-122"/>
                <a:ea typeface="黑体" panose="02010609060101010101" pitchFamily="49" charset="-122"/>
              </a:rPr>
              <a:t>分层总和法的评价</a:t>
            </a:r>
            <a:endParaRPr lang="zh-CN" altLang="en-US" sz="2200" dirty="0">
              <a:solidFill>
                <a:srgbClr val="800000"/>
              </a:solidFill>
              <a:latin typeface="黑体" panose="02010609060101010101" pitchFamily="49" charset="-122"/>
              <a:ea typeface="黑体" panose="02010609060101010101" pitchFamily="49" charset="-122"/>
            </a:endParaRPr>
          </a:p>
        </p:txBody>
      </p:sp>
      <p:sp>
        <p:nvSpPr>
          <p:cNvPr id="758796" name="Rectangle 12"/>
          <p:cNvSpPr>
            <a:spLocks noChangeArrowheads="1"/>
          </p:cNvSpPr>
          <p:nvPr/>
        </p:nvSpPr>
        <p:spPr bwMode="auto">
          <a:xfrm>
            <a:off x="2714839" y="2029502"/>
            <a:ext cx="5029638" cy="1702711"/>
          </a:xfrm>
          <a:prstGeom prst="rect">
            <a:avLst/>
          </a:prstGeom>
          <a:noFill/>
          <a:ln w="41275" cap="rnd">
            <a:solidFill>
              <a:srgbClr val="FF6600"/>
            </a:solidFill>
            <a:prstDash val="sysDot"/>
            <a:miter lim="800000"/>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Char char="ü"/>
            </a:pPr>
            <a:r>
              <a:rPr lang="zh-CN" altLang="en-US" dirty="0">
                <a:solidFill>
                  <a:srgbClr val="0000FF"/>
                </a:solidFill>
              </a:rPr>
              <a:t>可计算多层地基；</a:t>
            </a:r>
            <a:endParaRPr lang="zh-CN" altLang="en-US" dirty="0">
              <a:solidFill>
                <a:srgbClr val="0000FF"/>
              </a:solidFill>
            </a:endParaRPr>
          </a:p>
          <a:p>
            <a:pPr>
              <a:lnSpc>
                <a:spcPct val="150000"/>
              </a:lnSpc>
              <a:buFont typeface="Wingdings" panose="05000000000000000000" pitchFamily="2" charset="2"/>
              <a:buChar char="ü"/>
            </a:pPr>
            <a:r>
              <a:rPr lang="zh-CN" altLang="en-US" dirty="0">
                <a:solidFill>
                  <a:srgbClr val="0000FF"/>
                </a:solidFill>
              </a:rPr>
              <a:t>可计算不同形状基础、不同分布的基底压力；</a:t>
            </a:r>
            <a:endParaRPr lang="zh-CN" altLang="en-US" dirty="0">
              <a:solidFill>
                <a:srgbClr val="0000FF"/>
              </a:solidFill>
            </a:endParaRPr>
          </a:p>
          <a:p>
            <a:pPr>
              <a:lnSpc>
                <a:spcPct val="150000"/>
              </a:lnSpc>
              <a:buFont typeface="Wingdings" panose="05000000000000000000" pitchFamily="2" charset="2"/>
              <a:buChar char="ü"/>
            </a:pPr>
            <a:r>
              <a:rPr lang="zh-CN" altLang="en-US" dirty="0">
                <a:solidFill>
                  <a:srgbClr val="0000FF"/>
                </a:solidFill>
              </a:rPr>
              <a:t>参数的试验测定方法简单；</a:t>
            </a:r>
            <a:endParaRPr lang="zh-CN" altLang="en-US" dirty="0">
              <a:solidFill>
                <a:srgbClr val="0000FF"/>
              </a:solidFill>
            </a:endParaRPr>
          </a:p>
          <a:p>
            <a:pPr>
              <a:lnSpc>
                <a:spcPct val="150000"/>
              </a:lnSpc>
              <a:buFont typeface="Wingdings" panose="05000000000000000000" pitchFamily="2" charset="2"/>
              <a:buChar char="ü"/>
            </a:pPr>
            <a:r>
              <a:rPr lang="zh-CN" altLang="en-US" dirty="0">
                <a:solidFill>
                  <a:srgbClr val="0000FF"/>
                </a:solidFill>
              </a:rPr>
              <a:t>已经积累了几十年应用的经验，适当修正。</a:t>
            </a:r>
            <a:endParaRPr lang="zh-CN" altLang="en-US" dirty="0">
              <a:solidFill>
                <a:srgbClr val="0000FF"/>
              </a:solidFill>
            </a:endParaRPr>
          </a:p>
        </p:txBody>
      </p:sp>
      <p:sp>
        <p:nvSpPr>
          <p:cNvPr id="758793" name="AutoShape 9"/>
          <p:cNvSpPr>
            <a:spLocks noChangeArrowheads="1"/>
          </p:cNvSpPr>
          <p:nvPr/>
        </p:nvSpPr>
        <p:spPr bwMode="auto">
          <a:xfrm>
            <a:off x="467544" y="1412875"/>
            <a:ext cx="2054224" cy="40862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type="none" w="med" len="lg"/>
                <a:tailEnd type="none" w="med" len="lg"/>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None/>
            </a:pPr>
            <a:r>
              <a:rPr lang="zh-CN" altLang="en-US" dirty="0">
                <a:solidFill>
                  <a:srgbClr val="008000"/>
                </a:solidFill>
                <a:latin typeface="黑体" panose="02010609060101010101" pitchFamily="49" charset="-122"/>
                <a:ea typeface="黑体" panose="02010609060101010101" pitchFamily="49" charset="-122"/>
              </a:rPr>
              <a:t>（1）基本假定：</a:t>
            </a:r>
            <a:endParaRPr lang="zh-CN" altLang="en-US" dirty="0">
              <a:solidFill>
                <a:srgbClr val="008000"/>
              </a:solidFill>
              <a:latin typeface="黑体" panose="02010609060101010101" pitchFamily="49" charset="-122"/>
              <a:ea typeface="黑体" panose="02010609060101010101" pitchFamily="49" charset="-122"/>
            </a:endParaRPr>
          </a:p>
        </p:txBody>
      </p:sp>
      <p:sp>
        <p:nvSpPr>
          <p:cNvPr id="758795" name="AutoShape 11"/>
          <p:cNvSpPr>
            <a:spLocks noChangeArrowheads="1"/>
          </p:cNvSpPr>
          <p:nvPr/>
        </p:nvSpPr>
        <p:spPr bwMode="auto">
          <a:xfrm>
            <a:off x="480309" y="2066431"/>
            <a:ext cx="2054225" cy="4318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0000" tIns="46800" rIns="90000" bIns="4680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None/>
            </a:pPr>
            <a:r>
              <a:rPr lang="zh-CN" altLang="en-US" dirty="0">
                <a:solidFill>
                  <a:srgbClr val="008000"/>
                </a:solidFill>
                <a:latin typeface="黑体" panose="02010609060101010101" pitchFamily="49" charset="-122"/>
                <a:ea typeface="黑体" panose="02010609060101010101" pitchFamily="49" charset="-122"/>
              </a:rPr>
              <a:t>（2）优  点：</a:t>
            </a:r>
            <a:endParaRPr lang="zh-CN" altLang="en-US" dirty="0">
              <a:solidFill>
                <a:srgbClr val="008000"/>
              </a:solidFill>
              <a:latin typeface="黑体" panose="02010609060101010101" pitchFamily="49" charset="-122"/>
              <a:ea typeface="黑体" panose="02010609060101010101" pitchFamily="49" charset="-122"/>
            </a:endParaRPr>
          </a:p>
        </p:txBody>
      </p:sp>
      <p:sp>
        <p:nvSpPr>
          <p:cNvPr id="79879" name="Rectangle 15"/>
          <p:cNvSpPr>
            <a:spLocks noChangeArrowheads="1"/>
          </p:cNvSpPr>
          <p:nvPr/>
        </p:nvSpPr>
        <p:spPr bwMode="auto">
          <a:xfrm>
            <a:off x="1177287" y="632066"/>
            <a:ext cx="1019175" cy="523220"/>
          </a:xfrm>
          <a:prstGeom prst="rect">
            <a:avLst/>
          </a:prstGeom>
          <a:solidFill>
            <a:srgbClr val="FFC000"/>
          </a:solidFill>
          <a:ln>
            <a:noFill/>
          </a:ln>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Wingdings" panose="05000000000000000000" pitchFamily="2" charset="2"/>
              <a:buNone/>
            </a:pPr>
            <a:r>
              <a:rPr lang="zh-CN" altLang="en-US" sz="2800" dirty="0" smtClean="0"/>
              <a:t>讨论</a:t>
            </a:r>
            <a:endParaRPr lang="zh-CN" altLang="en-US" sz="2800" dirty="0"/>
          </a:p>
        </p:txBody>
      </p:sp>
      <p:sp>
        <p:nvSpPr>
          <p:cNvPr id="760850" name="Rectangle 18"/>
          <p:cNvSpPr>
            <a:spLocks noChangeArrowheads="1"/>
          </p:cNvSpPr>
          <p:nvPr/>
        </p:nvSpPr>
        <p:spPr bwMode="auto">
          <a:xfrm>
            <a:off x="2730500" y="1412875"/>
            <a:ext cx="1439862" cy="503238"/>
          </a:xfrm>
          <a:prstGeom prst="rect">
            <a:avLst/>
          </a:prstGeom>
          <a:noFill/>
          <a:ln w="38100">
            <a:solidFill>
              <a:srgbClr val="FF6600"/>
            </a:solidFill>
            <a:prstDash val="sysDot"/>
            <a:miter lim="800000"/>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20000"/>
              </a:spcBef>
              <a:buClr>
                <a:srgbClr val="A50021"/>
              </a:buClr>
              <a:buSzPct val="75000"/>
              <a:buFont typeface="Wingdings" panose="05000000000000000000" pitchFamily="2" charset="2"/>
              <a:buNone/>
            </a:pPr>
            <a:r>
              <a:rPr lang="zh-CN" altLang="en-US">
                <a:solidFill>
                  <a:srgbClr val="0000FF"/>
                </a:solidFill>
              </a:rPr>
              <a:t>较多</a:t>
            </a:r>
            <a:endParaRPr lang="zh-CN" altLang="en-US">
              <a:solidFill>
                <a:srgbClr val="0000FF"/>
              </a:solidFill>
            </a:endParaRPr>
          </a:p>
        </p:txBody>
      </p:sp>
      <p:sp>
        <p:nvSpPr>
          <p:cNvPr id="760851" name="Rectangle 19"/>
          <p:cNvSpPr>
            <a:spLocks noChangeArrowheads="1"/>
          </p:cNvSpPr>
          <p:nvPr/>
        </p:nvSpPr>
        <p:spPr bwMode="auto">
          <a:xfrm>
            <a:off x="2698340" y="3845602"/>
            <a:ext cx="1689100" cy="434975"/>
          </a:xfrm>
          <a:prstGeom prst="rect">
            <a:avLst/>
          </a:prstGeom>
          <a:noFill/>
          <a:ln w="38100">
            <a:solidFill>
              <a:srgbClr val="FF6600"/>
            </a:solidFill>
            <a:prstDash val="sysDot"/>
            <a:miter lim="800000"/>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ü"/>
            </a:pPr>
            <a:r>
              <a:rPr lang="zh-CN" altLang="en-US">
                <a:solidFill>
                  <a:srgbClr val="0000FF"/>
                </a:solidFill>
              </a:rPr>
              <a:t>相差比较大</a:t>
            </a:r>
            <a:endParaRPr lang="zh-CN" altLang="en-US">
              <a:solidFill>
                <a:srgbClr val="0000FF"/>
              </a:solidFill>
            </a:endParaRPr>
          </a:p>
        </p:txBody>
      </p:sp>
      <p:sp>
        <p:nvSpPr>
          <p:cNvPr id="760852" name="AutoShape 20"/>
          <p:cNvSpPr>
            <a:spLocks noChangeArrowheads="1"/>
          </p:cNvSpPr>
          <p:nvPr/>
        </p:nvSpPr>
        <p:spPr bwMode="auto">
          <a:xfrm>
            <a:off x="480309" y="3797301"/>
            <a:ext cx="1771650" cy="43021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0000" tIns="46800" rIns="90000" bIns="4680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None/>
            </a:pPr>
            <a:r>
              <a:rPr lang="zh-CN" altLang="en-US" dirty="0">
                <a:solidFill>
                  <a:srgbClr val="008000"/>
                </a:solidFill>
                <a:latin typeface="黑体" panose="02010609060101010101" pitchFamily="49" charset="-122"/>
                <a:ea typeface="黑体" panose="02010609060101010101" pitchFamily="49" charset="-122"/>
              </a:rPr>
              <a:t>（3）精度：</a:t>
            </a:r>
            <a:endParaRPr lang="zh-CN" altLang="en-US" u="sng" dirty="0">
              <a:solidFill>
                <a:srgbClr val="008000"/>
              </a:solidFill>
              <a:latin typeface="黑体" panose="02010609060101010101" pitchFamily="49" charset="-122"/>
              <a:ea typeface="黑体" panose="02010609060101010101" pitchFamily="49" charset="-122"/>
            </a:endParaRPr>
          </a:p>
        </p:txBody>
      </p:sp>
      <p:sp>
        <p:nvSpPr>
          <p:cNvPr id="760853" name="Rectangle 21"/>
          <p:cNvSpPr>
            <a:spLocks noChangeArrowheads="1"/>
          </p:cNvSpPr>
          <p:nvPr/>
        </p:nvSpPr>
        <p:spPr bwMode="auto">
          <a:xfrm>
            <a:off x="4827588" y="4887913"/>
            <a:ext cx="3200400" cy="1977529"/>
          </a:xfrm>
          <a:prstGeom prst="rect">
            <a:avLst/>
          </a:prstGeom>
          <a:noFill/>
          <a:ln w="41275" cap="rnd">
            <a:solidFill>
              <a:srgbClr val="FF6600"/>
            </a:solidFill>
            <a:prstDash val="sysDot"/>
            <a:miter lim="800000"/>
            <a:headEnd type="none" w="med" len="lg"/>
            <a:tailEnd type="none" w="med" len="lg"/>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None/>
            </a:pPr>
            <a:endParaRPr lang="en-US" altLang="zh-CN" dirty="0">
              <a:solidFill>
                <a:srgbClr val="0000FF"/>
              </a:solidFill>
            </a:endParaRPr>
          </a:p>
          <a:p>
            <a:pPr>
              <a:lnSpc>
                <a:spcPct val="150000"/>
              </a:lnSpc>
              <a:buFont typeface="Wingdings" panose="05000000000000000000" pitchFamily="2" charset="2"/>
              <a:buNone/>
            </a:pPr>
            <a:r>
              <a:rPr lang="en-US" altLang="zh-CN" dirty="0">
                <a:solidFill>
                  <a:srgbClr val="0000FF"/>
                </a:solidFill>
              </a:rPr>
              <a:t>①</a:t>
            </a:r>
            <a:r>
              <a:rPr lang="zh-CN" altLang="en-US" dirty="0">
                <a:solidFill>
                  <a:srgbClr val="0000FF"/>
                </a:solidFill>
              </a:rPr>
              <a:t>欧美 </a:t>
            </a:r>
            <a:endParaRPr lang="zh-CN" altLang="en-US" dirty="0">
              <a:solidFill>
                <a:srgbClr val="0000FF"/>
              </a:solidFill>
            </a:endParaRPr>
          </a:p>
          <a:p>
            <a:pPr>
              <a:lnSpc>
                <a:spcPct val="150000"/>
              </a:lnSpc>
              <a:buFont typeface="Wingdings" panose="05000000000000000000" pitchFamily="2" charset="2"/>
              <a:buNone/>
            </a:pPr>
            <a:r>
              <a:rPr lang="zh-CN" altLang="en-US" dirty="0">
                <a:solidFill>
                  <a:srgbClr val="0000FF"/>
                </a:solidFill>
              </a:rPr>
              <a:t>②可判定原状土压缩曲线 </a:t>
            </a:r>
            <a:endParaRPr lang="zh-CN" altLang="en-US" dirty="0">
              <a:solidFill>
                <a:srgbClr val="0000FF"/>
              </a:solidFill>
            </a:endParaRPr>
          </a:p>
          <a:p>
            <a:pPr>
              <a:lnSpc>
                <a:spcPct val="150000"/>
              </a:lnSpc>
              <a:buFont typeface="Wingdings" panose="05000000000000000000" pitchFamily="2" charset="2"/>
              <a:buNone/>
            </a:pPr>
            <a:r>
              <a:rPr lang="zh-CN" altLang="en-US" dirty="0">
                <a:solidFill>
                  <a:srgbClr val="0000FF"/>
                </a:solidFill>
              </a:rPr>
              <a:t>③区分不同固结状态  </a:t>
            </a:r>
            <a:endParaRPr lang="zh-CN" altLang="en-US" dirty="0">
              <a:solidFill>
                <a:srgbClr val="0000FF"/>
              </a:solidFill>
            </a:endParaRPr>
          </a:p>
          <a:p>
            <a:pPr>
              <a:lnSpc>
                <a:spcPct val="150000"/>
              </a:lnSpc>
              <a:buFont typeface="Wingdings" panose="05000000000000000000" pitchFamily="2" charset="2"/>
              <a:buNone/>
            </a:pPr>
            <a:r>
              <a:rPr lang="zh-CN" altLang="en-US" dirty="0">
                <a:solidFill>
                  <a:srgbClr val="0000FF"/>
                </a:solidFill>
              </a:rPr>
              <a:t>④计算结果偏大</a:t>
            </a:r>
            <a:endParaRPr lang="zh-CN" altLang="en-US" dirty="0">
              <a:solidFill>
                <a:srgbClr val="0000FF"/>
              </a:solidFill>
            </a:endParaRPr>
          </a:p>
        </p:txBody>
      </p:sp>
      <p:sp>
        <p:nvSpPr>
          <p:cNvPr id="760854" name="AutoShape 22"/>
          <p:cNvSpPr>
            <a:spLocks noChangeArrowheads="1"/>
          </p:cNvSpPr>
          <p:nvPr/>
        </p:nvSpPr>
        <p:spPr bwMode="auto">
          <a:xfrm>
            <a:off x="461134" y="4386661"/>
            <a:ext cx="4872038" cy="41103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0000" tIns="46800" rIns="90000" bIns="4680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spcBef>
                <a:spcPct val="50000"/>
              </a:spcBef>
              <a:buFont typeface="Wingdings" panose="05000000000000000000" pitchFamily="2" charset="2"/>
              <a:buNone/>
            </a:pPr>
            <a:r>
              <a:rPr lang="zh-CN" altLang="en-US" dirty="0">
                <a:solidFill>
                  <a:srgbClr val="008000"/>
                </a:solidFill>
                <a:latin typeface="黑体" panose="02010609060101010101" pitchFamily="49" charset="-122"/>
                <a:ea typeface="黑体" panose="02010609060101010101" pitchFamily="49" charset="-122"/>
              </a:rPr>
              <a:t>（4）</a:t>
            </a:r>
            <a:r>
              <a:rPr lang="en-US" altLang="zh-CN" b="0" dirty="0">
                <a:solidFill>
                  <a:srgbClr val="008000"/>
                </a:solidFill>
                <a:latin typeface="Arial Black" panose="020B0A04020102020204" pitchFamily="34" charset="0"/>
                <a:ea typeface="黑体" panose="02010609060101010101" pitchFamily="49" charset="-122"/>
              </a:rPr>
              <a:t>e- </a:t>
            </a:r>
            <a:r>
              <a:rPr lang="en-US" altLang="zh-CN" b="0" dirty="0" smtClean="0">
                <a:solidFill>
                  <a:srgbClr val="008000"/>
                </a:solidFill>
                <a:latin typeface="Arial Black" panose="020B0A04020102020204" pitchFamily="34" charset="0"/>
                <a:ea typeface="黑体" panose="02010609060101010101" pitchFamily="49" charset="-122"/>
              </a:rPr>
              <a:t>p</a:t>
            </a:r>
            <a:r>
              <a:rPr lang="zh-CN" altLang="en-US" dirty="0" smtClean="0">
                <a:solidFill>
                  <a:srgbClr val="008000"/>
                </a:solidFill>
                <a:latin typeface="黑体" panose="02010609060101010101" pitchFamily="49" charset="-122"/>
                <a:ea typeface="黑体" panose="02010609060101010101" pitchFamily="49" charset="-122"/>
              </a:rPr>
              <a:t>曲线</a:t>
            </a:r>
            <a:r>
              <a:rPr lang="zh-CN" altLang="en-US" dirty="0">
                <a:solidFill>
                  <a:srgbClr val="008000"/>
                </a:solidFill>
                <a:latin typeface="黑体" panose="02010609060101010101" pitchFamily="49" charset="-122"/>
                <a:ea typeface="黑体" panose="02010609060101010101" pitchFamily="49" charset="-122"/>
              </a:rPr>
              <a:t>与</a:t>
            </a:r>
            <a:r>
              <a:rPr lang="en-US" altLang="zh-CN" b="0" dirty="0">
                <a:solidFill>
                  <a:srgbClr val="008000"/>
                </a:solidFill>
                <a:latin typeface="Arial Black" panose="020B0A04020102020204" pitchFamily="34" charset="0"/>
                <a:ea typeface="黑体" panose="02010609060101010101" pitchFamily="49" charset="-122"/>
              </a:rPr>
              <a:t>e-</a:t>
            </a:r>
            <a:r>
              <a:rPr lang="en-US" altLang="zh-CN" b="0" dirty="0" err="1">
                <a:solidFill>
                  <a:srgbClr val="008000"/>
                </a:solidFill>
                <a:latin typeface="Arial Black" panose="020B0A04020102020204" pitchFamily="34" charset="0"/>
                <a:ea typeface="黑体" panose="02010609060101010101" pitchFamily="49" charset="-122"/>
              </a:rPr>
              <a:t>lg</a:t>
            </a:r>
            <a:r>
              <a:rPr lang="en-US" altLang="zh-CN" b="0" dirty="0">
                <a:solidFill>
                  <a:srgbClr val="008000"/>
                </a:solidFill>
                <a:latin typeface="Arial Black" panose="020B0A04020102020204" pitchFamily="34" charset="0"/>
                <a:ea typeface="黑体" panose="02010609060101010101" pitchFamily="49" charset="-122"/>
              </a:rPr>
              <a:t> </a:t>
            </a:r>
            <a:r>
              <a:rPr lang="en-US" altLang="zh-CN" b="0" dirty="0" smtClean="0">
                <a:solidFill>
                  <a:srgbClr val="008000"/>
                </a:solidFill>
                <a:latin typeface="Arial Black" panose="020B0A04020102020204" pitchFamily="34" charset="0"/>
                <a:ea typeface="黑体" panose="02010609060101010101" pitchFamily="49" charset="-122"/>
              </a:rPr>
              <a:t>p</a:t>
            </a:r>
            <a:r>
              <a:rPr lang="zh-CN" altLang="en-US" dirty="0" smtClean="0">
                <a:solidFill>
                  <a:srgbClr val="008000"/>
                </a:solidFill>
                <a:latin typeface="黑体" panose="02010609060101010101" pitchFamily="49" charset="-122"/>
                <a:ea typeface="黑体" panose="02010609060101010101" pitchFamily="49" charset="-122"/>
              </a:rPr>
              <a:t>曲线</a:t>
            </a:r>
            <a:r>
              <a:rPr lang="zh-CN" altLang="en-US" dirty="0">
                <a:solidFill>
                  <a:srgbClr val="008000"/>
                </a:solidFill>
                <a:latin typeface="黑体" panose="02010609060101010101" pitchFamily="49" charset="-122"/>
                <a:ea typeface="黑体" panose="02010609060101010101" pitchFamily="49" charset="-122"/>
              </a:rPr>
              <a:t>的对比：           </a:t>
            </a:r>
            <a:endParaRPr lang="zh-CN" altLang="en-US" dirty="0">
              <a:solidFill>
                <a:srgbClr val="008000"/>
              </a:solidFill>
              <a:latin typeface="黑体" panose="02010609060101010101" pitchFamily="49" charset="-122"/>
              <a:ea typeface="黑体" panose="02010609060101010101" pitchFamily="49" charset="-122"/>
            </a:endParaRPr>
          </a:p>
        </p:txBody>
      </p:sp>
      <p:sp>
        <p:nvSpPr>
          <p:cNvPr id="760855" name="Rectangle 23"/>
          <p:cNvSpPr>
            <a:spLocks noChangeArrowheads="1"/>
          </p:cNvSpPr>
          <p:nvPr/>
        </p:nvSpPr>
        <p:spPr bwMode="auto">
          <a:xfrm>
            <a:off x="1169988" y="4868863"/>
            <a:ext cx="3099223" cy="1979710"/>
          </a:xfrm>
          <a:prstGeom prst="rect">
            <a:avLst/>
          </a:prstGeom>
          <a:noFill/>
          <a:ln w="38100" cap="rnd">
            <a:solidFill>
              <a:srgbClr val="FF6600"/>
            </a:solidFill>
            <a:prstDash val="sysDot"/>
            <a:miter lim="800000"/>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en-US" altLang="zh-CN" dirty="0">
              <a:solidFill>
                <a:srgbClr val="0000FF"/>
              </a:solidFill>
            </a:endParaRPr>
          </a:p>
          <a:p>
            <a:pPr eaLnBrk="1" hangingPunct="1">
              <a:lnSpc>
                <a:spcPct val="150000"/>
              </a:lnSpc>
            </a:pPr>
            <a:r>
              <a:rPr lang="en-US" altLang="zh-CN" dirty="0">
                <a:solidFill>
                  <a:srgbClr val="0000FF"/>
                </a:solidFill>
              </a:rPr>
              <a:t>①</a:t>
            </a:r>
            <a:r>
              <a:rPr lang="zh-CN" altLang="en-US" dirty="0">
                <a:solidFill>
                  <a:srgbClr val="0000FF"/>
                </a:solidFill>
              </a:rPr>
              <a:t>原苏联 </a:t>
            </a:r>
            <a:endParaRPr lang="zh-CN" altLang="en-US" dirty="0">
              <a:solidFill>
                <a:srgbClr val="0000FF"/>
              </a:solidFill>
            </a:endParaRPr>
          </a:p>
          <a:p>
            <a:pPr eaLnBrk="1" hangingPunct="1">
              <a:lnSpc>
                <a:spcPct val="150000"/>
              </a:lnSpc>
            </a:pPr>
            <a:r>
              <a:rPr lang="zh-CN" altLang="en-US" dirty="0">
                <a:solidFill>
                  <a:srgbClr val="0000FF"/>
                </a:solidFill>
              </a:rPr>
              <a:t>②无法确定现场土压缩曲线  </a:t>
            </a:r>
            <a:endParaRPr lang="zh-CN" altLang="en-US" dirty="0">
              <a:solidFill>
                <a:srgbClr val="0000FF"/>
              </a:solidFill>
            </a:endParaRPr>
          </a:p>
          <a:p>
            <a:pPr eaLnBrk="1" hangingPunct="1">
              <a:lnSpc>
                <a:spcPct val="150000"/>
              </a:lnSpc>
            </a:pPr>
            <a:r>
              <a:rPr lang="zh-CN" altLang="en-US" dirty="0">
                <a:solidFill>
                  <a:srgbClr val="0000FF"/>
                </a:solidFill>
              </a:rPr>
              <a:t>③不区分不同固结状态 </a:t>
            </a:r>
            <a:endParaRPr lang="zh-CN" altLang="en-US" dirty="0">
              <a:solidFill>
                <a:srgbClr val="0000FF"/>
              </a:solidFill>
            </a:endParaRPr>
          </a:p>
          <a:p>
            <a:pPr eaLnBrk="1" hangingPunct="1">
              <a:lnSpc>
                <a:spcPct val="150000"/>
              </a:lnSpc>
            </a:pPr>
            <a:r>
              <a:rPr lang="zh-CN" altLang="en-US" dirty="0">
                <a:solidFill>
                  <a:srgbClr val="0000FF"/>
                </a:solidFill>
              </a:rPr>
              <a:t>④计算结果偏小</a:t>
            </a:r>
            <a:endParaRPr lang="zh-CN" altLang="en-US" dirty="0">
              <a:solidFill>
                <a:srgbClr val="0000FF"/>
              </a:solidFill>
            </a:endParaRPr>
          </a:p>
        </p:txBody>
      </p:sp>
      <p:sp>
        <p:nvSpPr>
          <p:cNvPr id="760856" name="AutoShape 24"/>
          <p:cNvSpPr>
            <a:spLocks noChangeArrowheads="1"/>
          </p:cNvSpPr>
          <p:nvPr/>
        </p:nvSpPr>
        <p:spPr bwMode="auto">
          <a:xfrm>
            <a:off x="2730500" y="4921250"/>
            <a:ext cx="911225" cy="411036"/>
          </a:xfrm>
          <a:prstGeom prst="roundRect">
            <a:avLst>
              <a:gd name="adj" fmla="val 16667"/>
            </a:avLst>
          </a:prstGeom>
          <a:solidFill>
            <a:srgbClr val="FFFFFF"/>
          </a:solidFill>
          <a:ln w="38100">
            <a:solidFill>
              <a:schemeClr val="accent2"/>
            </a:solidFill>
            <a:round/>
          </a:ln>
        </p:spPr>
        <p:txBody>
          <a:bodyPr lIns="90000" tIns="46800" rIns="90000" bIns="4680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b="0" dirty="0" smtClean="0">
                <a:solidFill>
                  <a:srgbClr val="008000"/>
                </a:solidFill>
                <a:latin typeface="Arial Black" panose="020B0A04020102020204" pitchFamily="34" charset="0"/>
              </a:rPr>
              <a:t>e-p</a:t>
            </a:r>
            <a:endParaRPr lang="zh-CN" altLang="en-US" b="0" dirty="0">
              <a:solidFill>
                <a:srgbClr val="008000"/>
              </a:solidFill>
              <a:latin typeface="Arial Black" panose="020B0A04020102020204" pitchFamily="34" charset="0"/>
            </a:endParaRPr>
          </a:p>
        </p:txBody>
      </p:sp>
      <p:sp>
        <p:nvSpPr>
          <p:cNvPr id="760857" name="AutoShape 25"/>
          <p:cNvSpPr>
            <a:spLocks noChangeArrowheads="1"/>
          </p:cNvSpPr>
          <p:nvPr/>
        </p:nvSpPr>
        <p:spPr bwMode="auto">
          <a:xfrm>
            <a:off x="5970588" y="4921250"/>
            <a:ext cx="1214437" cy="411036"/>
          </a:xfrm>
          <a:prstGeom prst="roundRect">
            <a:avLst>
              <a:gd name="adj" fmla="val 16667"/>
            </a:avLst>
          </a:prstGeom>
          <a:solidFill>
            <a:srgbClr val="FFFFFF"/>
          </a:solidFill>
          <a:ln w="38100">
            <a:solidFill>
              <a:schemeClr val="accent2"/>
            </a:solidFill>
            <a:round/>
          </a:ln>
        </p:spPr>
        <p:txBody>
          <a:bodyPr lIns="90000" tIns="46800" rIns="90000" bIns="4680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b="0" dirty="0" smtClean="0">
                <a:solidFill>
                  <a:srgbClr val="008000"/>
                </a:solidFill>
                <a:latin typeface="Arial Black" panose="020B0A04020102020204" pitchFamily="34" charset="0"/>
              </a:rPr>
              <a:t>e-</a:t>
            </a:r>
            <a:r>
              <a:rPr lang="en-US" altLang="zh-CN" b="0" dirty="0" err="1" smtClean="0">
                <a:solidFill>
                  <a:srgbClr val="008000"/>
                </a:solidFill>
                <a:latin typeface="Arial Black" panose="020B0A04020102020204" pitchFamily="34" charset="0"/>
              </a:rPr>
              <a:t>lgp</a:t>
            </a:r>
            <a:endParaRPr lang="zh-CN" altLang="en-US" dirty="0">
              <a:solidFill>
                <a:srgbClr val="008000"/>
              </a:solidFill>
            </a:endParaRPr>
          </a:p>
        </p:txBody>
      </p:sp>
      <p:sp>
        <p:nvSpPr>
          <p:cNvPr id="18" name="Rectangle 5"/>
          <p:cNvSpPr>
            <a:spLocks noChangeArrowheads="1"/>
          </p:cNvSpPr>
          <p:nvPr/>
        </p:nvSpPr>
        <p:spPr bwMode="auto">
          <a:xfrm>
            <a:off x="-18854" y="-21483"/>
            <a:ext cx="3594101"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FF3300"/>
                </a:solidFill>
                <a:latin typeface="Times New Roman" panose="02020603050405020304" pitchFamily="18" charset="0"/>
                <a:ea typeface="+mj-ea"/>
                <a:cs typeface="Times New Roman" panose="02020603050405020304" pitchFamily="18" charset="0"/>
              </a:rPr>
              <a:t>§4</a:t>
            </a:r>
            <a:r>
              <a:rPr lang="en-US" altLang="zh-CN" sz="2800" dirty="0" smtClean="0">
                <a:solidFill>
                  <a:srgbClr val="FF3300"/>
                </a:solidFill>
                <a:latin typeface="Times New Roman" panose="02020603050405020304" pitchFamily="18" charset="0"/>
                <a:ea typeface="+mj-ea"/>
                <a:cs typeface="Times New Roman" panose="02020603050405020304" pitchFamily="18" charset="0"/>
              </a:rPr>
              <a:t>.3 </a:t>
            </a:r>
            <a:r>
              <a:rPr lang="zh-CN" altLang="en-US" sz="2800" dirty="0" smtClean="0">
                <a:solidFill>
                  <a:srgbClr val="FF3300"/>
                </a:solidFill>
                <a:latin typeface="Times New Roman" panose="02020603050405020304" pitchFamily="18" charset="0"/>
                <a:ea typeface="+mj-ea"/>
                <a:cs typeface="Times New Roman" panose="02020603050405020304" pitchFamily="18" charset="0"/>
              </a:rPr>
              <a:t>基础最终沉降量</a:t>
            </a:r>
            <a:endParaRPr lang="zh-CN" altLang="en-US" sz="28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8792">
                                            <p:txEl>
                                              <p:pRg st="0" end="0"/>
                                            </p:txEl>
                                          </p:spTgt>
                                        </p:tgtEl>
                                        <p:attrNameLst>
                                          <p:attrName>style.visibility</p:attrName>
                                        </p:attrNameLst>
                                      </p:cBhvr>
                                      <p:to>
                                        <p:strVal val="visible"/>
                                      </p:to>
                                    </p:set>
                                    <p:animEffect transition="in" filter="wipe(left)">
                                      <p:cBhvr>
                                        <p:cTn id="7" dur="500"/>
                                        <p:tgtEl>
                                          <p:spTgt spid="7587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58793"/>
                                        </p:tgtEl>
                                        <p:attrNameLst>
                                          <p:attrName>style.visibility</p:attrName>
                                        </p:attrNameLst>
                                      </p:cBhvr>
                                      <p:to>
                                        <p:strVal val="visible"/>
                                      </p:to>
                                    </p:set>
                                    <p:animEffect transition="in" filter="wipe(left)">
                                      <p:cBhvr>
                                        <p:cTn id="12" dur="500"/>
                                        <p:tgtEl>
                                          <p:spTgt spid="75879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60850">
                                            <p:bg/>
                                          </p:spTgt>
                                        </p:tgtEl>
                                        <p:attrNameLst>
                                          <p:attrName>style.visibility</p:attrName>
                                        </p:attrNameLst>
                                      </p:cBhvr>
                                      <p:to>
                                        <p:strVal val="visible"/>
                                      </p:to>
                                    </p:set>
                                    <p:animEffect transition="in" filter="wipe(left)">
                                      <p:cBhvr>
                                        <p:cTn id="16" dur="500"/>
                                        <p:tgtEl>
                                          <p:spTgt spid="760850">
                                            <p:bg/>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60850">
                                            <p:txEl>
                                              <p:pRg st="0" end="0"/>
                                            </p:txEl>
                                          </p:spTgt>
                                        </p:tgtEl>
                                        <p:attrNameLst>
                                          <p:attrName>style.visibility</p:attrName>
                                        </p:attrNameLst>
                                      </p:cBhvr>
                                      <p:to>
                                        <p:strVal val="visible"/>
                                      </p:to>
                                    </p:set>
                                    <p:animEffect transition="in" filter="wipe(left)">
                                      <p:cBhvr>
                                        <p:cTn id="20" dur="500"/>
                                        <p:tgtEl>
                                          <p:spTgt spid="76085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58795"/>
                                        </p:tgtEl>
                                        <p:attrNameLst>
                                          <p:attrName>style.visibility</p:attrName>
                                        </p:attrNameLst>
                                      </p:cBhvr>
                                      <p:to>
                                        <p:strVal val="visible"/>
                                      </p:to>
                                    </p:set>
                                    <p:animEffect transition="in" filter="wipe(left)">
                                      <p:cBhvr>
                                        <p:cTn id="25" dur="500"/>
                                        <p:tgtEl>
                                          <p:spTgt spid="758795"/>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758796">
                                            <p:bg/>
                                          </p:spTgt>
                                        </p:tgtEl>
                                        <p:attrNameLst>
                                          <p:attrName>style.visibility</p:attrName>
                                        </p:attrNameLst>
                                      </p:cBhvr>
                                      <p:to>
                                        <p:strVal val="visible"/>
                                      </p:to>
                                    </p:set>
                                    <p:animEffect transition="in" filter="wipe(down)">
                                      <p:cBhvr>
                                        <p:cTn id="29" dur="500"/>
                                        <p:tgtEl>
                                          <p:spTgt spid="758796">
                                            <p:bg/>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58796">
                                            <p:txEl>
                                              <p:pRg st="0" end="0"/>
                                            </p:txEl>
                                          </p:spTgt>
                                        </p:tgtEl>
                                        <p:attrNameLst>
                                          <p:attrName>style.visibility</p:attrName>
                                        </p:attrNameLst>
                                      </p:cBhvr>
                                      <p:to>
                                        <p:strVal val="visible"/>
                                      </p:to>
                                    </p:set>
                                    <p:animEffect transition="in" filter="wipe(down)">
                                      <p:cBhvr>
                                        <p:cTn id="34" dur="500"/>
                                        <p:tgtEl>
                                          <p:spTgt spid="75879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58796">
                                            <p:txEl>
                                              <p:pRg st="1" end="1"/>
                                            </p:txEl>
                                          </p:spTgt>
                                        </p:tgtEl>
                                        <p:attrNameLst>
                                          <p:attrName>style.visibility</p:attrName>
                                        </p:attrNameLst>
                                      </p:cBhvr>
                                      <p:to>
                                        <p:strVal val="visible"/>
                                      </p:to>
                                    </p:set>
                                    <p:animEffect transition="in" filter="wipe(down)">
                                      <p:cBhvr>
                                        <p:cTn id="39" dur="500"/>
                                        <p:tgtEl>
                                          <p:spTgt spid="758796">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758796">
                                            <p:txEl>
                                              <p:pRg st="2" end="2"/>
                                            </p:txEl>
                                          </p:spTgt>
                                        </p:tgtEl>
                                        <p:attrNameLst>
                                          <p:attrName>style.visibility</p:attrName>
                                        </p:attrNameLst>
                                      </p:cBhvr>
                                      <p:to>
                                        <p:strVal val="visible"/>
                                      </p:to>
                                    </p:set>
                                    <p:animEffect transition="in" filter="wipe(down)">
                                      <p:cBhvr>
                                        <p:cTn id="44" dur="500"/>
                                        <p:tgtEl>
                                          <p:spTgt spid="758796">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758796">
                                            <p:txEl>
                                              <p:pRg st="3" end="3"/>
                                            </p:txEl>
                                          </p:spTgt>
                                        </p:tgtEl>
                                        <p:attrNameLst>
                                          <p:attrName>style.visibility</p:attrName>
                                        </p:attrNameLst>
                                      </p:cBhvr>
                                      <p:to>
                                        <p:strVal val="visible"/>
                                      </p:to>
                                    </p:set>
                                    <p:animEffect transition="in" filter="wipe(down)">
                                      <p:cBhvr>
                                        <p:cTn id="49" dur="500"/>
                                        <p:tgtEl>
                                          <p:spTgt spid="758796">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60852"/>
                                        </p:tgtEl>
                                        <p:attrNameLst>
                                          <p:attrName>style.visibility</p:attrName>
                                        </p:attrNameLst>
                                      </p:cBhvr>
                                      <p:to>
                                        <p:strVal val="visible"/>
                                      </p:to>
                                    </p:set>
                                    <p:animEffect transition="in" filter="wipe(left)">
                                      <p:cBhvr>
                                        <p:cTn id="54" dur="500"/>
                                        <p:tgtEl>
                                          <p:spTgt spid="760852"/>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760851">
                                            <p:bg/>
                                          </p:spTgt>
                                        </p:tgtEl>
                                        <p:attrNameLst>
                                          <p:attrName>style.visibility</p:attrName>
                                        </p:attrNameLst>
                                      </p:cBhvr>
                                      <p:to>
                                        <p:strVal val="visible"/>
                                      </p:to>
                                    </p:set>
                                    <p:animEffect transition="in" filter="wipe(left)">
                                      <p:cBhvr>
                                        <p:cTn id="58" dur="500"/>
                                        <p:tgtEl>
                                          <p:spTgt spid="760851">
                                            <p:bg/>
                                          </p:spTgt>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760851">
                                            <p:txEl>
                                              <p:pRg st="0" end="0"/>
                                            </p:txEl>
                                          </p:spTgt>
                                        </p:tgtEl>
                                        <p:attrNameLst>
                                          <p:attrName>style.visibility</p:attrName>
                                        </p:attrNameLst>
                                      </p:cBhvr>
                                      <p:to>
                                        <p:strVal val="visible"/>
                                      </p:to>
                                    </p:set>
                                    <p:animEffect transition="in" filter="wipe(left)">
                                      <p:cBhvr>
                                        <p:cTn id="62" dur="500"/>
                                        <p:tgtEl>
                                          <p:spTgt spid="76085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60854"/>
                                        </p:tgtEl>
                                        <p:attrNameLst>
                                          <p:attrName>style.visibility</p:attrName>
                                        </p:attrNameLst>
                                      </p:cBhvr>
                                      <p:to>
                                        <p:strVal val="visible"/>
                                      </p:to>
                                    </p:set>
                                    <p:animEffect transition="in" filter="wipe(left)">
                                      <p:cBhvr>
                                        <p:cTn id="67" dur="500"/>
                                        <p:tgtEl>
                                          <p:spTgt spid="760854"/>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760856"/>
                                        </p:tgtEl>
                                        <p:attrNameLst>
                                          <p:attrName>style.visibility</p:attrName>
                                        </p:attrNameLst>
                                      </p:cBhvr>
                                      <p:to>
                                        <p:strVal val="visible"/>
                                      </p:to>
                                    </p:set>
                                    <p:animEffect transition="in" filter="wipe(left)">
                                      <p:cBhvr>
                                        <p:cTn id="71" dur="500"/>
                                        <p:tgtEl>
                                          <p:spTgt spid="760856"/>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760857"/>
                                        </p:tgtEl>
                                        <p:attrNameLst>
                                          <p:attrName>style.visibility</p:attrName>
                                        </p:attrNameLst>
                                      </p:cBhvr>
                                      <p:to>
                                        <p:strVal val="visible"/>
                                      </p:to>
                                    </p:set>
                                    <p:animEffect transition="in" filter="wipe(left)">
                                      <p:cBhvr>
                                        <p:cTn id="75" dur="500"/>
                                        <p:tgtEl>
                                          <p:spTgt spid="760857"/>
                                        </p:tgtEl>
                                      </p:cBhvr>
                                    </p:animEffect>
                                  </p:childTnLst>
                                </p:cTn>
                              </p:par>
                            </p:childTnLst>
                          </p:cTn>
                        </p:par>
                        <p:par>
                          <p:cTn id="76" fill="hold">
                            <p:stCondLst>
                              <p:cond delay="1500"/>
                            </p:stCondLst>
                            <p:childTnLst>
                              <p:par>
                                <p:cTn id="77" presetID="22" presetClass="entr" presetSubtype="8" fill="hold" grpId="0" nodeType="afterEffect">
                                  <p:stCondLst>
                                    <p:cond delay="0"/>
                                  </p:stCondLst>
                                  <p:childTnLst>
                                    <p:set>
                                      <p:cBhvr>
                                        <p:cTn id="78" dur="1" fill="hold">
                                          <p:stCondLst>
                                            <p:cond delay="0"/>
                                          </p:stCondLst>
                                        </p:cTn>
                                        <p:tgtEl>
                                          <p:spTgt spid="760855">
                                            <p:bg/>
                                          </p:spTgt>
                                        </p:tgtEl>
                                        <p:attrNameLst>
                                          <p:attrName>style.visibility</p:attrName>
                                        </p:attrNameLst>
                                      </p:cBhvr>
                                      <p:to>
                                        <p:strVal val="visible"/>
                                      </p:to>
                                    </p:set>
                                    <p:animEffect transition="in" filter="wipe(left)">
                                      <p:cBhvr>
                                        <p:cTn id="79" dur="500"/>
                                        <p:tgtEl>
                                          <p:spTgt spid="760855">
                                            <p:bg/>
                                          </p:spTgt>
                                        </p:tgtEl>
                                      </p:cBhvr>
                                    </p:animEffect>
                                  </p:childTnLst>
                                </p:cTn>
                              </p:par>
                            </p:childTnLst>
                          </p:cTn>
                        </p:par>
                        <p:par>
                          <p:cTn id="80" fill="hold">
                            <p:stCondLst>
                              <p:cond delay="2000"/>
                            </p:stCondLst>
                            <p:childTnLst>
                              <p:par>
                                <p:cTn id="81" presetID="22" presetClass="entr" presetSubtype="8" fill="hold" grpId="0" nodeType="afterEffect">
                                  <p:stCondLst>
                                    <p:cond delay="0"/>
                                  </p:stCondLst>
                                  <p:childTnLst>
                                    <p:set>
                                      <p:cBhvr>
                                        <p:cTn id="82" dur="1" fill="hold">
                                          <p:stCondLst>
                                            <p:cond delay="0"/>
                                          </p:stCondLst>
                                        </p:cTn>
                                        <p:tgtEl>
                                          <p:spTgt spid="760853">
                                            <p:bg/>
                                          </p:spTgt>
                                        </p:tgtEl>
                                        <p:attrNameLst>
                                          <p:attrName>style.visibility</p:attrName>
                                        </p:attrNameLst>
                                      </p:cBhvr>
                                      <p:to>
                                        <p:strVal val="visible"/>
                                      </p:to>
                                    </p:set>
                                    <p:animEffect transition="in" filter="wipe(left)">
                                      <p:cBhvr>
                                        <p:cTn id="83" dur="500"/>
                                        <p:tgtEl>
                                          <p:spTgt spid="760853">
                                            <p:bg/>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60855">
                                            <p:txEl>
                                              <p:pRg st="1" end="1"/>
                                            </p:txEl>
                                          </p:spTgt>
                                        </p:tgtEl>
                                        <p:attrNameLst>
                                          <p:attrName>style.visibility</p:attrName>
                                        </p:attrNameLst>
                                      </p:cBhvr>
                                      <p:to>
                                        <p:strVal val="visible"/>
                                      </p:to>
                                    </p:set>
                                    <p:animEffect transition="in" filter="wipe(left)">
                                      <p:cBhvr>
                                        <p:cTn id="88" dur="500"/>
                                        <p:tgtEl>
                                          <p:spTgt spid="760855">
                                            <p:txEl>
                                              <p:pRg st="1" end="1"/>
                                            </p:txEl>
                                          </p:spTgt>
                                        </p:tgtEl>
                                      </p:cBhvr>
                                    </p:animEffect>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760853">
                                            <p:txEl>
                                              <p:pRg st="1" end="1"/>
                                            </p:txEl>
                                          </p:spTgt>
                                        </p:tgtEl>
                                        <p:attrNameLst>
                                          <p:attrName>style.visibility</p:attrName>
                                        </p:attrNameLst>
                                      </p:cBhvr>
                                      <p:to>
                                        <p:strVal val="visible"/>
                                      </p:to>
                                    </p:set>
                                    <p:animEffect transition="in" filter="wipe(left)">
                                      <p:cBhvr>
                                        <p:cTn id="92" dur="500"/>
                                        <p:tgtEl>
                                          <p:spTgt spid="760853">
                                            <p:txEl>
                                              <p:pRg st="1" end="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760855">
                                            <p:txEl>
                                              <p:pRg st="2" end="2"/>
                                            </p:txEl>
                                          </p:spTgt>
                                        </p:tgtEl>
                                        <p:attrNameLst>
                                          <p:attrName>style.visibility</p:attrName>
                                        </p:attrNameLst>
                                      </p:cBhvr>
                                      <p:to>
                                        <p:strVal val="visible"/>
                                      </p:to>
                                    </p:set>
                                    <p:animEffect transition="in" filter="wipe(left)">
                                      <p:cBhvr>
                                        <p:cTn id="97" dur="500"/>
                                        <p:tgtEl>
                                          <p:spTgt spid="760855">
                                            <p:txEl>
                                              <p:pRg st="2" end="2"/>
                                            </p:txEl>
                                          </p:spTgt>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760853">
                                            <p:txEl>
                                              <p:pRg st="2" end="2"/>
                                            </p:txEl>
                                          </p:spTgt>
                                        </p:tgtEl>
                                        <p:attrNameLst>
                                          <p:attrName>style.visibility</p:attrName>
                                        </p:attrNameLst>
                                      </p:cBhvr>
                                      <p:to>
                                        <p:strVal val="visible"/>
                                      </p:to>
                                    </p:set>
                                    <p:animEffect transition="in" filter="wipe(left)">
                                      <p:cBhvr>
                                        <p:cTn id="101" dur="500"/>
                                        <p:tgtEl>
                                          <p:spTgt spid="760853">
                                            <p:txEl>
                                              <p:pRg st="2" end="2"/>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760855">
                                            <p:txEl>
                                              <p:pRg st="3" end="3"/>
                                            </p:txEl>
                                          </p:spTgt>
                                        </p:tgtEl>
                                        <p:attrNameLst>
                                          <p:attrName>style.visibility</p:attrName>
                                        </p:attrNameLst>
                                      </p:cBhvr>
                                      <p:to>
                                        <p:strVal val="visible"/>
                                      </p:to>
                                    </p:set>
                                    <p:animEffect transition="in" filter="wipe(left)">
                                      <p:cBhvr>
                                        <p:cTn id="106" dur="500"/>
                                        <p:tgtEl>
                                          <p:spTgt spid="760855">
                                            <p:txEl>
                                              <p:pRg st="3" end="3"/>
                                            </p:txEl>
                                          </p:spTgt>
                                        </p:tgtEl>
                                      </p:cBhvr>
                                    </p:animEffect>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760853">
                                            <p:txEl>
                                              <p:pRg st="3" end="3"/>
                                            </p:txEl>
                                          </p:spTgt>
                                        </p:tgtEl>
                                        <p:attrNameLst>
                                          <p:attrName>style.visibility</p:attrName>
                                        </p:attrNameLst>
                                      </p:cBhvr>
                                      <p:to>
                                        <p:strVal val="visible"/>
                                      </p:to>
                                    </p:set>
                                    <p:animEffect transition="in" filter="wipe(left)">
                                      <p:cBhvr>
                                        <p:cTn id="110" dur="500"/>
                                        <p:tgtEl>
                                          <p:spTgt spid="760853">
                                            <p:txEl>
                                              <p:pRg st="3" end="3"/>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760855">
                                            <p:txEl>
                                              <p:pRg st="4" end="4"/>
                                            </p:txEl>
                                          </p:spTgt>
                                        </p:tgtEl>
                                        <p:attrNameLst>
                                          <p:attrName>style.visibility</p:attrName>
                                        </p:attrNameLst>
                                      </p:cBhvr>
                                      <p:to>
                                        <p:strVal val="visible"/>
                                      </p:to>
                                    </p:set>
                                    <p:animEffect transition="in" filter="wipe(left)">
                                      <p:cBhvr>
                                        <p:cTn id="115" dur="500"/>
                                        <p:tgtEl>
                                          <p:spTgt spid="760855">
                                            <p:txEl>
                                              <p:pRg st="4" end="4"/>
                                            </p:txEl>
                                          </p:spTgt>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760853">
                                            <p:txEl>
                                              <p:pRg st="4" end="4"/>
                                            </p:txEl>
                                          </p:spTgt>
                                        </p:tgtEl>
                                        <p:attrNameLst>
                                          <p:attrName>style.visibility</p:attrName>
                                        </p:attrNameLst>
                                      </p:cBhvr>
                                      <p:to>
                                        <p:strVal val="visible"/>
                                      </p:to>
                                    </p:set>
                                    <p:animEffect transition="in" filter="wipe(left)">
                                      <p:cBhvr>
                                        <p:cTn id="119" dur="500"/>
                                        <p:tgtEl>
                                          <p:spTgt spid="7608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792" grpId="0" advAuto="0" autoUpdateAnimBg="0" build="p"/>
      <p:bldP spid="758796" grpId="0" animBg="1" build="p"/>
      <p:bldP spid="758793" grpId="0"/>
      <p:bldP spid="758795" grpId="0"/>
      <p:bldP spid="760850" grpId="0" animBg="1" build="allAtOnce"/>
      <p:bldP spid="760851" grpId="0" animBg="1" build="p"/>
      <p:bldP spid="760852" grpId="0"/>
      <p:bldP spid="760853" grpId="0" animBg="1" build="p"/>
      <p:bldP spid="760854" grpId="0"/>
      <p:bldP spid="760855" grpId="0" animBg="1" build="p"/>
      <p:bldP spid="760856" grpId="0" bldLvl="0" animBg="1"/>
      <p:bldP spid="760857" grpId="0" bldLvl="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1"/>
          <p:cNvSpPr>
            <a:spLocks noGrp="1"/>
          </p:cNvSpPr>
          <p:nvPr>
            <p:ph type="sldNum" sz="quarter" idx="12"/>
          </p:nvPr>
        </p:nvSpPr>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0F2B818A-C78B-40B1-BF55-2BAFE6E75158}" type="slidenum">
              <a:rPr lang="zh-CN" altLang="en-US">
                <a:latin typeface="Garamond" panose="02020404030301010803" pitchFamily="18" charset="0"/>
              </a:rPr>
            </a:fld>
            <a:endParaRPr lang="en-US" altLang="zh-CN">
              <a:latin typeface="Garamond" panose="02020404030301010803" pitchFamily="18" charset="0"/>
            </a:endParaRPr>
          </a:p>
        </p:txBody>
      </p:sp>
      <p:sp>
        <p:nvSpPr>
          <p:cNvPr id="753680" name="Rectangle 16"/>
          <p:cNvSpPr>
            <a:spLocks noChangeArrowheads="1"/>
          </p:cNvSpPr>
          <p:nvPr/>
        </p:nvSpPr>
        <p:spPr bwMode="auto">
          <a:xfrm>
            <a:off x="611188" y="1196975"/>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None/>
            </a:pPr>
            <a:r>
              <a:rPr lang="zh-CN" altLang="en-US" sz="2400" dirty="0">
                <a:solidFill>
                  <a:srgbClr val="800000"/>
                </a:solidFill>
                <a:latin typeface="Times New Roman" panose="02020603050405020304" pitchFamily="18" charset="0"/>
                <a:ea typeface="+mn-ea"/>
                <a:cs typeface="Times New Roman" panose="02020603050405020304" pitchFamily="18" charset="0"/>
              </a:rPr>
              <a:t>1</a:t>
            </a:r>
            <a:r>
              <a:rPr lang="zh-CN" altLang="en-US" sz="2400" dirty="0" smtClean="0">
                <a:solidFill>
                  <a:srgbClr val="800000"/>
                </a:solidFill>
                <a:latin typeface="Times New Roman" panose="02020603050405020304" pitchFamily="18" charset="0"/>
                <a:ea typeface="+mn-ea"/>
                <a:cs typeface="Times New Roman" panose="02020603050405020304" pitchFamily="18" charset="0"/>
              </a:rPr>
              <a:t>、黏土</a:t>
            </a:r>
            <a:r>
              <a:rPr lang="zh-CN" altLang="en-US" sz="2400" dirty="0">
                <a:solidFill>
                  <a:srgbClr val="800000"/>
                </a:solidFill>
                <a:latin typeface="Times New Roman" panose="02020603050405020304" pitchFamily="18" charset="0"/>
                <a:ea typeface="+mn-ea"/>
                <a:cs typeface="Times New Roman" panose="02020603050405020304" pitchFamily="18" charset="0"/>
              </a:rPr>
              <a:t>地基的沉降量计算</a:t>
            </a:r>
            <a:endParaRPr lang="zh-CN" altLang="en-US" sz="2400" dirty="0">
              <a:solidFill>
                <a:srgbClr val="800000"/>
              </a:solidFill>
              <a:latin typeface="Times New Roman" panose="02020603050405020304" pitchFamily="18" charset="0"/>
              <a:ea typeface="+mn-ea"/>
              <a:cs typeface="Times New Roman" panose="02020603050405020304" pitchFamily="18" charset="0"/>
            </a:endParaRPr>
          </a:p>
        </p:txBody>
      </p:sp>
      <p:sp>
        <p:nvSpPr>
          <p:cNvPr id="753684" name="Oval 20"/>
          <p:cNvSpPr>
            <a:spLocks noChangeArrowheads="1"/>
          </p:cNvSpPr>
          <p:nvPr/>
        </p:nvSpPr>
        <p:spPr bwMode="auto">
          <a:xfrm>
            <a:off x="3858617" y="3317473"/>
            <a:ext cx="2436812" cy="1397000"/>
          </a:xfrm>
          <a:prstGeom prst="ellipse">
            <a:avLst/>
          </a:prstGeom>
          <a:solidFill>
            <a:srgbClr val="3333FF"/>
          </a:solidFill>
          <a:ln w="9525" algn="ctr">
            <a:solidFill>
              <a:srgbClr val="3333FF"/>
            </a:solidFill>
            <a:round/>
          </a:ln>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6000" b="0" dirty="0">
                <a:solidFill>
                  <a:srgbClr val="FFFFFF"/>
                </a:solidFill>
                <a:latin typeface="华文新魏" panose="02010800040101010101" pitchFamily="2" charset="-122"/>
                <a:ea typeface="华文新魏" panose="02010800040101010101" pitchFamily="2" charset="-122"/>
              </a:rPr>
              <a:t>自学</a:t>
            </a:r>
            <a:endParaRPr lang="zh-CN" altLang="en-US" sz="6000" b="0" dirty="0">
              <a:solidFill>
                <a:srgbClr val="FFFFFF"/>
              </a:solidFill>
              <a:latin typeface="华文新魏" panose="02010800040101010101" pitchFamily="2" charset="-122"/>
              <a:ea typeface="华文新魏" panose="02010800040101010101" pitchFamily="2" charset="-122"/>
            </a:endParaRPr>
          </a:p>
        </p:txBody>
      </p:sp>
      <p:pic>
        <p:nvPicPr>
          <p:cNvPr id="753685" name="Picture 21" descr="Click To Downloa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88831" y="4521200"/>
            <a:ext cx="1951038"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3686" name="Picture 22" descr="Click To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5432" y="4470466"/>
            <a:ext cx="1951038"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3687" name="Text Box 23"/>
          <p:cNvSpPr txBox="1">
            <a:spLocks noChangeArrowheads="1"/>
          </p:cNvSpPr>
          <p:nvPr/>
        </p:nvSpPr>
        <p:spPr bwMode="auto">
          <a:xfrm>
            <a:off x="323528" y="3495922"/>
            <a:ext cx="3384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宋体" panose="02010600030101010101" pitchFamily="2" charset="-122"/>
              </a:rPr>
              <a:t>（详见讲义</a:t>
            </a:r>
            <a:r>
              <a:rPr lang="en-US" altLang="zh-CN" sz="2800" dirty="0" smtClean="0">
                <a:latin typeface="宋体" panose="02010600030101010101" pitchFamily="2" charset="-122"/>
              </a:rPr>
              <a:t>P164-166</a:t>
            </a:r>
            <a:r>
              <a:rPr lang="zh-CN" altLang="en-US" sz="2800" dirty="0" smtClean="0">
                <a:latin typeface="宋体" panose="02010600030101010101" pitchFamily="2" charset="-122"/>
              </a:rPr>
              <a:t>）</a:t>
            </a:r>
            <a:endParaRPr lang="zh-CN" altLang="en-US" sz="2800" dirty="0">
              <a:latin typeface="宋体" panose="02010600030101010101" pitchFamily="2" charset="-122"/>
            </a:endParaRPr>
          </a:p>
        </p:txBody>
      </p:sp>
      <p:sp>
        <p:nvSpPr>
          <p:cNvPr id="753688" name="Rectangle 24"/>
          <p:cNvSpPr>
            <a:spLocks noChangeArrowheads="1"/>
          </p:cNvSpPr>
          <p:nvPr/>
        </p:nvSpPr>
        <p:spPr bwMode="auto">
          <a:xfrm>
            <a:off x="633413" y="1846263"/>
            <a:ext cx="4321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None/>
            </a:pPr>
            <a:r>
              <a:rPr lang="zh-CN" altLang="en-US" sz="2400" dirty="0">
                <a:solidFill>
                  <a:srgbClr val="800000"/>
                </a:solidFill>
                <a:latin typeface="Times New Roman" panose="02020603050405020304" pitchFamily="18" charset="0"/>
                <a:ea typeface="+mn-ea"/>
                <a:cs typeface="Times New Roman" panose="02020603050405020304" pitchFamily="18" charset="0"/>
              </a:rPr>
              <a:t>2、砂性土地基的沉降计算</a:t>
            </a:r>
            <a:endParaRPr lang="zh-CN" altLang="en-US" sz="2400" dirty="0">
              <a:solidFill>
                <a:srgbClr val="800000"/>
              </a:solidFill>
              <a:latin typeface="Times New Roman" panose="02020603050405020304" pitchFamily="18" charset="0"/>
              <a:ea typeface="+mn-ea"/>
              <a:cs typeface="Times New Roman" panose="02020603050405020304" pitchFamily="18" charset="0"/>
            </a:endParaRPr>
          </a:p>
        </p:txBody>
      </p:sp>
      <p:sp>
        <p:nvSpPr>
          <p:cNvPr id="753689" name="AutoShape 25"/>
          <p:cNvSpPr>
            <a:spLocks noChangeArrowheads="1"/>
          </p:cNvSpPr>
          <p:nvPr/>
        </p:nvSpPr>
        <p:spPr bwMode="auto">
          <a:xfrm>
            <a:off x="4695825" y="1427807"/>
            <a:ext cx="3990975" cy="1572276"/>
          </a:xfrm>
          <a:prstGeom prst="wedgeRoundRectCallout">
            <a:avLst>
              <a:gd name="adj1" fmla="val -59642"/>
              <a:gd name="adj2" fmla="val -4893"/>
              <a:gd name="adj3" fmla="val 16667"/>
            </a:avLst>
          </a:prstGeom>
          <a:noFill/>
          <a:ln w="9525">
            <a:solidFill>
              <a:srgbClr val="FF6600"/>
            </a:solidFill>
            <a:miter lim="800000"/>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None/>
            </a:pPr>
            <a:r>
              <a:rPr lang="zh-CN" altLang="en-US" sz="2000" dirty="0">
                <a:solidFill>
                  <a:srgbClr val="008000"/>
                </a:solidFill>
                <a:latin typeface="Times New Roman" panose="02020603050405020304" pitchFamily="18" charset="0"/>
              </a:rPr>
              <a:t>砂性土地基的沉降速率比较快，大部分沉降在施工期间便完成</a:t>
            </a:r>
            <a:r>
              <a:rPr lang="zh-CN" altLang="en-US" sz="2000" dirty="0" smtClean="0">
                <a:solidFill>
                  <a:srgbClr val="008000"/>
                </a:solidFill>
                <a:latin typeface="Times New Roman" panose="02020603050405020304" pitchFamily="18" charset="0"/>
              </a:rPr>
              <a:t>，营运期</a:t>
            </a:r>
            <a:r>
              <a:rPr lang="zh-CN" altLang="en-US" sz="2000" dirty="0">
                <a:solidFill>
                  <a:srgbClr val="008000"/>
                </a:solidFill>
                <a:latin typeface="Times New Roman" panose="02020603050405020304" pitchFamily="18" charset="0"/>
              </a:rPr>
              <a:t>沉降量一般不会很大。</a:t>
            </a:r>
            <a:endParaRPr lang="zh-CN" altLang="en-US" sz="2000" dirty="0">
              <a:solidFill>
                <a:srgbClr val="008000"/>
              </a:solidFill>
              <a:latin typeface="Times New Roman" panose="02020603050405020304" pitchFamily="18" charset="0"/>
            </a:endParaRPr>
          </a:p>
        </p:txBody>
      </p:sp>
      <p:sp>
        <p:nvSpPr>
          <p:cNvPr id="13" name="Rectangle 5"/>
          <p:cNvSpPr>
            <a:spLocks noChangeArrowheads="1"/>
          </p:cNvSpPr>
          <p:nvPr/>
        </p:nvSpPr>
        <p:spPr bwMode="auto">
          <a:xfrm>
            <a:off x="-18854" y="-21483"/>
            <a:ext cx="3594101" cy="430530"/>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FF3300"/>
                </a:solidFill>
                <a:latin typeface="Times New Roman" panose="02020603050405020304" pitchFamily="18" charset="0"/>
                <a:ea typeface="+mj-ea"/>
                <a:cs typeface="Times New Roman" panose="02020603050405020304" pitchFamily="18" charset="0"/>
              </a:rPr>
              <a:t>§4</a:t>
            </a:r>
            <a:r>
              <a:rPr lang="en-US" altLang="zh-CN" sz="2800" dirty="0" smtClean="0">
                <a:solidFill>
                  <a:srgbClr val="FF3300"/>
                </a:solidFill>
                <a:latin typeface="Times New Roman" panose="02020603050405020304" pitchFamily="18" charset="0"/>
                <a:ea typeface="+mj-ea"/>
                <a:cs typeface="Times New Roman" panose="02020603050405020304" pitchFamily="18" charset="0"/>
              </a:rPr>
              <a:t>.3 </a:t>
            </a:r>
            <a:r>
              <a:rPr lang="zh-CN" altLang="en-US" sz="2800" dirty="0" smtClean="0">
                <a:solidFill>
                  <a:srgbClr val="FF3300"/>
                </a:solidFill>
                <a:latin typeface="Times New Roman" panose="02020603050405020304" pitchFamily="18" charset="0"/>
                <a:ea typeface="+mj-ea"/>
                <a:cs typeface="Times New Roman" panose="02020603050405020304" pitchFamily="18" charset="0"/>
              </a:rPr>
              <a:t>基础最终沉降量</a:t>
            </a:r>
            <a:endParaRPr lang="zh-CN" altLang="en-US" sz="28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3680"/>
                                        </p:tgtEl>
                                        <p:attrNameLst>
                                          <p:attrName>style.visibility</p:attrName>
                                        </p:attrNameLst>
                                      </p:cBhvr>
                                      <p:to>
                                        <p:strVal val="visible"/>
                                      </p:to>
                                    </p:set>
                                    <p:animEffect transition="in" filter="wipe(left)">
                                      <p:cBhvr>
                                        <p:cTn id="7" dur="500"/>
                                        <p:tgtEl>
                                          <p:spTgt spid="75368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53688">
                                            <p:txEl>
                                              <p:pRg st="0" end="0"/>
                                            </p:txEl>
                                          </p:spTgt>
                                        </p:tgtEl>
                                        <p:attrNameLst>
                                          <p:attrName>style.visibility</p:attrName>
                                        </p:attrNameLst>
                                      </p:cBhvr>
                                      <p:to>
                                        <p:strVal val="visible"/>
                                      </p:to>
                                    </p:set>
                                    <p:animEffect transition="in" filter="wipe(left)">
                                      <p:cBhvr>
                                        <p:cTn id="11" dur="500"/>
                                        <p:tgtEl>
                                          <p:spTgt spid="753688">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53689"/>
                                        </p:tgtEl>
                                        <p:attrNameLst>
                                          <p:attrName>style.visibility</p:attrName>
                                        </p:attrNameLst>
                                      </p:cBhvr>
                                      <p:to>
                                        <p:strVal val="visible"/>
                                      </p:to>
                                    </p:set>
                                    <p:animEffect transition="in" filter="wipe(left)">
                                      <p:cBhvr>
                                        <p:cTn id="15" dur="500"/>
                                        <p:tgtEl>
                                          <p:spTgt spid="753689"/>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grpId="0" nodeType="clickEffect">
                                  <p:stCondLst>
                                    <p:cond delay="0"/>
                                  </p:stCondLst>
                                  <p:childTnLst>
                                    <p:set>
                                      <p:cBhvr>
                                        <p:cTn id="19" dur="1" fill="hold">
                                          <p:stCondLst>
                                            <p:cond delay="0"/>
                                          </p:stCondLst>
                                        </p:cTn>
                                        <p:tgtEl>
                                          <p:spTgt spid="753687"/>
                                        </p:tgtEl>
                                        <p:attrNameLst>
                                          <p:attrName>style.visibility</p:attrName>
                                        </p:attrNameLst>
                                      </p:cBhvr>
                                      <p:to>
                                        <p:strVal val="visible"/>
                                      </p:to>
                                    </p:set>
                                    <p:animEffect transition="in" filter="slide(fromTop)">
                                      <p:cBhvr>
                                        <p:cTn id="20" dur="500"/>
                                        <p:tgtEl>
                                          <p:spTgt spid="753687"/>
                                        </p:tgtEl>
                                      </p:cBhvr>
                                    </p:animEffect>
                                  </p:childTnLst>
                                </p:cTn>
                              </p:par>
                            </p:childTnLst>
                          </p:cTn>
                        </p:par>
                        <p:par>
                          <p:cTn id="21" fill="hold">
                            <p:stCondLst>
                              <p:cond delay="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753684"/>
                                        </p:tgtEl>
                                        <p:attrNameLst>
                                          <p:attrName>style.visibility</p:attrName>
                                        </p:attrNameLst>
                                      </p:cBhvr>
                                      <p:to>
                                        <p:strVal val="visible"/>
                                      </p:to>
                                    </p:set>
                                    <p:anim calcmode="lin" valueType="num">
                                      <p:cBhvr>
                                        <p:cTn id="24" dur="500" fill="hold"/>
                                        <p:tgtEl>
                                          <p:spTgt spid="75368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753684"/>
                                        </p:tgtEl>
                                        <p:attrNameLst>
                                          <p:attrName>ppt_y</p:attrName>
                                        </p:attrNameLst>
                                      </p:cBhvr>
                                      <p:tavLst>
                                        <p:tav tm="0">
                                          <p:val>
                                            <p:strVal val="#ppt_y"/>
                                          </p:val>
                                        </p:tav>
                                        <p:tav tm="100000">
                                          <p:val>
                                            <p:strVal val="#ppt_y"/>
                                          </p:val>
                                        </p:tav>
                                      </p:tavLst>
                                    </p:anim>
                                    <p:anim calcmode="lin" valueType="num">
                                      <p:cBhvr>
                                        <p:cTn id="26" dur="500" fill="hold"/>
                                        <p:tgtEl>
                                          <p:spTgt spid="75368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75368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753684"/>
                                        </p:tgtEl>
                                      </p:cBhvr>
                                    </p:animEffect>
                                  </p:childTnLst>
                                </p:cTn>
                              </p:par>
                            </p:childTnLst>
                          </p:cTn>
                        </p:par>
                        <p:par>
                          <p:cTn id="29" fill="hold">
                            <p:stCondLst>
                              <p:cond delay="1049"/>
                            </p:stCondLst>
                            <p:childTnLst>
                              <p:par>
                                <p:cTn id="30" presetID="47" presetClass="entr" presetSubtype="0" fill="hold" nodeType="afterEffect">
                                  <p:stCondLst>
                                    <p:cond delay="0"/>
                                  </p:stCondLst>
                                  <p:childTnLst>
                                    <p:set>
                                      <p:cBhvr>
                                        <p:cTn id="31" dur="1" fill="hold">
                                          <p:stCondLst>
                                            <p:cond delay="0"/>
                                          </p:stCondLst>
                                        </p:cTn>
                                        <p:tgtEl>
                                          <p:spTgt spid="753686"/>
                                        </p:tgtEl>
                                        <p:attrNameLst>
                                          <p:attrName>style.visibility</p:attrName>
                                        </p:attrNameLst>
                                      </p:cBhvr>
                                      <p:to>
                                        <p:strVal val="visible"/>
                                      </p:to>
                                    </p:set>
                                    <p:animEffect transition="in" filter="fade">
                                      <p:cBhvr>
                                        <p:cTn id="32" dur="1000"/>
                                        <p:tgtEl>
                                          <p:spTgt spid="753686"/>
                                        </p:tgtEl>
                                      </p:cBhvr>
                                    </p:animEffect>
                                    <p:anim calcmode="lin" valueType="num">
                                      <p:cBhvr>
                                        <p:cTn id="33" dur="1000" fill="hold"/>
                                        <p:tgtEl>
                                          <p:spTgt spid="753686"/>
                                        </p:tgtEl>
                                        <p:attrNameLst>
                                          <p:attrName>ppt_x</p:attrName>
                                        </p:attrNameLst>
                                      </p:cBhvr>
                                      <p:tavLst>
                                        <p:tav tm="0">
                                          <p:val>
                                            <p:strVal val="#ppt_x"/>
                                          </p:val>
                                        </p:tav>
                                        <p:tav tm="100000">
                                          <p:val>
                                            <p:strVal val="#ppt_x"/>
                                          </p:val>
                                        </p:tav>
                                      </p:tavLst>
                                    </p:anim>
                                    <p:anim calcmode="lin" valueType="num">
                                      <p:cBhvr>
                                        <p:cTn id="34" dur="1000" fill="hold"/>
                                        <p:tgtEl>
                                          <p:spTgt spid="753686"/>
                                        </p:tgtEl>
                                        <p:attrNameLst>
                                          <p:attrName>ppt_y</p:attrName>
                                        </p:attrNameLst>
                                      </p:cBhvr>
                                      <p:tavLst>
                                        <p:tav tm="0">
                                          <p:val>
                                            <p:strVal val="#ppt_y-.1"/>
                                          </p:val>
                                        </p:tav>
                                        <p:tav tm="100000">
                                          <p:val>
                                            <p:strVal val="#ppt_y"/>
                                          </p:val>
                                        </p:tav>
                                      </p:tavLst>
                                    </p:anim>
                                  </p:childTnLst>
                                </p:cTn>
                              </p:par>
                            </p:childTnLst>
                          </p:cTn>
                        </p:par>
                        <p:par>
                          <p:cTn id="35" fill="hold">
                            <p:stCondLst>
                              <p:cond delay="2049"/>
                            </p:stCondLst>
                            <p:childTnLst>
                              <p:par>
                                <p:cTn id="36" presetID="12" presetClass="entr" presetSubtype="8" fill="hold" nodeType="afterEffect">
                                  <p:stCondLst>
                                    <p:cond delay="0"/>
                                  </p:stCondLst>
                                  <p:childTnLst>
                                    <p:set>
                                      <p:cBhvr>
                                        <p:cTn id="37" dur="1" fill="hold">
                                          <p:stCondLst>
                                            <p:cond delay="0"/>
                                          </p:stCondLst>
                                        </p:cTn>
                                        <p:tgtEl>
                                          <p:spTgt spid="753685"/>
                                        </p:tgtEl>
                                        <p:attrNameLst>
                                          <p:attrName>style.visibility</p:attrName>
                                        </p:attrNameLst>
                                      </p:cBhvr>
                                      <p:to>
                                        <p:strVal val="visible"/>
                                      </p:to>
                                    </p:set>
                                    <p:animEffect transition="in" filter="slide(fromLeft)">
                                      <p:cBhvr>
                                        <p:cTn id="38" dur="500"/>
                                        <p:tgtEl>
                                          <p:spTgt spid="753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3680" grpId="0"/>
      <p:bldP spid="753684" grpId="0" animBg="1"/>
      <p:bldP spid="753687" grpId="0"/>
      <p:bldP spid="753688" grpId="0" advAuto="0" autoUpdateAnimBg="0" build="p"/>
      <p:bldP spid="75368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fld id="{01D06F86-3335-4F38-B28B-8CBA0643D8D1}" type="slidenum">
              <a:rPr lang="zh-CN" altLang="en-US" sz="1200" smtClean="0">
                <a:latin typeface="Garamond" panose="02020404030301010803" pitchFamily="18" charset="0"/>
              </a:rPr>
            </a:fld>
            <a:endParaRPr lang="en-US" altLang="zh-CN" sz="1200">
              <a:latin typeface="Garamond" panose="02020404030301010803" pitchFamily="18" charset="0"/>
            </a:endParaRPr>
          </a:p>
        </p:txBody>
      </p:sp>
      <p:sp>
        <p:nvSpPr>
          <p:cNvPr id="5123" name="Text Box 6"/>
          <p:cNvSpPr txBox="1">
            <a:spLocks noChangeArrowheads="1"/>
          </p:cNvSpPr>
          <p:nvPr/>
        </p:nvSpPr>
        <p:spPr bwMode="auto">
          <a:xfrm>
            <a:off x="1857991" y="533400"/>
            <a:ext cx="538734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a:spcBef>
                <a:spcPct val="50000"/>
              </a:spcBef>
            </a:pPr>
            <a:r>
              <a:rPr kumimoji="1" lang="zh-CN" altLang="en-US" sz="4800" b="1" dirty="0">
                <a:solidFill>
                  <a:srgbClr val="FF0000"/>
                </a:solidFill>
                <a:latin typeface="+mj-ea"/>
                <a:ea typeface="+mj-ea"/>
              </a:rPr>
              <a:t>第四章 土的压缩性</a:t>
            </a:r>
            <a:endParaRPr kumimoji="1" lang="zh-CN" altLang="en-US" sz="4800" b="1" dirty="0">
              <a:solidFill>
                <a:srgbClr val="FF0000"/>
              </a:solidFill>
              <a:latin typeface="+mj-ea"/>
              <a:ea typeface="+mj-ea"/>
            </a:endParaRPr>
          </a:p>
        </p:txBody>
      </p:sp>
      <p:sp>
        <p:nvSpPr>
          <p:cNvPr id="5124" name="Text Box 9"/>
          <p:cNvSpPr txBox="1">
            <a:spLocks noChangeArrowheads="1"/>
          </p:cNvSpPr>
          <p:nvPr/>
        </p:nvSpPr>
        <p:spPr bwMode="auto">
          <a:xfrm>
            <a:off x="1143000" y="1905000"/>
            <a:ext cx="7239000"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600" b="1" dirty="0">
                <a:solidFill>
                  <a:schemeClr val="bg1"/>
                </a:solidFill>
                <a:latin typeface="Times New Roman" panose="02020603050405020304" pitchFamily="18" charset="0"/>
                <a:ea typeface="+mn-ea"/>
                <a:cs typeface="Times New Roman" panose="02020603050405020304" pitchFamily="18" charset="0"/>
              </a:rPr>
              <a:t>§ 4.1 </a:t>
            </a:r>
            <a:r>
              <a:rPr lang="zh-CN" altLang="en-US" sz="3600" b="1" dirty="0">
                <a:solidFill>
                  <a:schemeClr val="bg1"/>
                </a:solidFill>
                <a:latin typeface="Times New Roman" panose="02020603050405020304" pitchFamily="18" charset="0"/>
                <a:ea typeface="+mn-ea"/>
                <a:cs typeface="Times New Roman" panose="02020603050405020304" pitchFamily="18" charset="0"/>
              </a:rPr>
              <a:t>概述</a:t>
            </a:r>
            <a:endParaRPr lang="en-US" altLang="zh-CN" sz="3600" b="1" dirty="0">
              <a:solidFill>
                <a:schemeClr val="bg1"/>
              </a:solidFill>
              <a:latin typeface="Times New Roman" panose="02020603050405020304" pitchFamily="18" charset="0"/>
              <a:ea typeface="+mn-ea"/>
              <a:cs typeface="Times New Roman" panose="02020603050405020304" pitchFamily="18" charset="0"/>
            </a:endParaRPr>
          </a:p>
          <a:p>
            <a:pPr>
              <a:spcBef>
                <a:spcPct val="50000"/>
              </a:spcBef>
            </a:pPr>
            <a:r>
              <a:rPr lang="en-US" altLang="zh-CN" sz="3600" b="1" dirty="0">
                <a:latin typeface="Times New Roman" panose="02020603050405020304" pitchFamily="18" charset="0"/>
                <a:ea typeface="+mn-ea"/>
                <a:cs typeface="Times New Roman" panose="02020603050405020304" pitchFamily="18" charset="0"/>
              </a:rPr>
              <a:t>§ 4.2 </a:t>
            </a:r>
            <a:r>
              <a:rPr lang="zh-CN" altLang="en-US" sz="3600" b="1" dirty="0">
                <a:latin typeface="Times New Roman" panose="02020603050405020304" pitchFamily="18" charset="0"/>
                <a:ea typeface="+mn-ea"/>
                <a:cs typeface="Times New Roman" panose="02020603050405020304" pitchFamily="18" charset="0"/>
              </a:rPr>
              <a:t>固结试验及压缩性指标</a:t>
            </a:r>
            <a:endParaRPr lang="en-US" altLang="zh-CN" sz="3600" b="1" dirty="0">
              <a:latin typeface="Times New Roman" panose="02020603050405020304" pitchFamily="18" charset="0"/>
              <a:ea typeface="+mn-ea"/>
              <a:cs typeface="Times New Roman" panose="02020603050405020304" pitchFamily="18" charset="0"/>
            </a:endParaRPr>
          </a:p>
          <a:p>
            <a:pPr>
              <a:spcBef>
                <a:spcPct val="50000"/>
              </a:spcBef>
            </a:pPr>
            <a:r>
              <a:rPr lang="en-US" altLang="zh-CN" sz="3600" b="1" dirty="0">
                <a:solidFill>
                  <a:schemeClr val="bg1"/>
                </a:solidFill>
                <a:latin typeface="Times New Roman" panose="02020603050405020304" pitchFamily="18" charset="0"/>
                <a:ea typeface="+mn-ea"/>
                <a:cs typeface="Times New Roman" panose="02020603050405020304" pitchFamily="18" charset="0"/>
              </a:rPr>
              <a:t>§ 4.3 </a:t>
            </a:r>
            <a:r>
              <a:rPr lang="zh-CN" altLang="en-US" sz="3600" b="1" dirty="0">
                <a:solidFill>
                  <a:schemeClr val="bg1"/>
                </a:solidFill>
                <a:latin typeface="Times New Roman" panose="02020603050405020304" pitchFamily="18" charset="0"/>
                <a:ea typeface="+mn-ea"/>
                <a:cs typeface="Times New Roman" panose="02020603050405020304" pitchFamily="18" charset="0"/>
              </a:rPr>
              <a:t>应力历史对压缩性的影响</a:t>
            </a:r>
            <a:endParaRPr lang="en-US" altLang="zh-CN" sz="3600" b="1" dirty="0">
              <a:solidFill>
                <a:schemeClr val="bg1"/>
              </a:solidFill>
              <a:latin typeface="Times New Roman" panose="02020603050405020304" pitchFamily="18" charset="0"/>
              <a:ea typeface="+mn-ea"/>
              <a:cs typeface="Times New Roman" panose="02020603050405020304" pitchFamily="18" charset="0"/>
            </a:endParaRPr>
          </a:p>
          <a:p>
            <a:pPr>
              <a:spcBef>
                <a:spcPct val="50000"/>
              </a:spcBef>
            </a:pPr>
            <a:r>
              <a:rPr lang="en-US" altLang="zh-CN" sz="3600" b="1" dirty="0">
                <a:solidFill>
                  <a:schemeClr val="bg1"/>
                </a:solidFill>
                <a:latin typeface="Times New Roman" panose="02020603050405020304" pitchFamily="18" charset="0"/>
                <a:ea typeface="+mn-ea"/>
                <a:cs typeface="Times New Roman" panose="02020603050405020304" pitchFamily="18" charset="0"/>
              </a:rPr>
              <a:t>§ 4.4 </a:t>
            </a:r>
            <a:r>
              <a:rPr lang="zh-CN" altLang="en-US" sz="3600" b="1" dirty="0">
                <a:solidFill>
                  <a:schemeClr val="bg1"/>
                </a:solidFill>
                <a:latin typeface="Times New Roman" panose="02020603050405020304" pitchFamily="18" charset="0"/>
                <a:ea typeface="+mn-ea"/>
                <a:cs typeface="Times New Roman" panose="02020603050405020304" pitchFamily="18" charset="0"/>
              </a:rPr>
              <a:t>土的变形模量</a:t>
            </a:r>
            <a:endParaRPr lang="en-US" altLang="zh-CN" sz="3600" b="1" dirty="0">
              <a:solidFill>
                <a:schemeClr val="bg1"/>
              </a:solidFill>
              <a:latin typeface="Times New Roman" panose="02020603050405020304" pitchFamily="18" charset="0"/>
              <a:ea typeface="+mn-ea"/>
              <a:cs typeface="Times New Roman" panose="02020603050405020304" pitchFamily="18" charset="0"/>
            </a:endParaRPr>
          </a:p>
          <a:p>
            <a:pPr>
              <a:spcBef>
                <a:spcPct val="50000"/>
              </a:spcBef>
            </a:pPr>
            <a:r>
              <a:rPr lang="en-US" altLang="zh-CN" sz="3600" b="1" dirty="0">
                <a:solidFill>
                  <a:schemeClr val="bg1"/>
                </a:solidFill>
                <a:latin typeface="Times New Roman" panose="02020603050405020304" pitchFamily="18" charset="0"/>
                <a:ea typeface="+mn-ea"/>
                <a:cs typeface="Times New Roman" panose="02020603050405020304" pitchFamily="18" charset="0"/>
              </a:rPr>
              <a:t>§ 4.5 </a:t>
            </a:r>
            <a:r>
              <a:rPr lang="zh-CN" altLang="en-US" sz="3600" b="1" dirty="0">
                <a:solidFill>
                  <a:schemeClr val="bg1"/>
                </a:solidFill>
                <a:latin typeface="Times New Roman" panose="02020603050405020304" pitchFamily="18" charset="0"/>
                <a:ea typeface="+mn-ea"/>
                <a:cs typeface="Times New Roman" panose="02020603050405020304" pitchFamily="18" charset="0"/>
              </a:rPr>
              <a:t>土的</a:t>
            </a:r>
            <a:r>
              <a:rPr lang="zh-CN" altLang="en-US" sz="3600" b="1" dirty="0" smtClean="0">
                <a:solidFill>
                  <a:schemeClr val="bg1"/>
                </a:solidFill>
                <a:latin typeface="Times New Roman" panose="02020603050405020304" pitchFamily="18" charset="0"/>
                <a:ea typeface="+mn-ea"/>
                <a:cs typeface="Times New Roman" panose="02020603050405020304" pitchFamily="18" charset="0"/>
              </a:rPr>
              <a:t>弹性模量</a:t>
            </a:r>
            <a:endParaRPr lang="en-US" altLang="zh-CN" sz="3600" b="1" dirty="0">
              <a:solidFill>
                <a:schemeClr val="bg1"/>
              </a:solidFill>
              <a:latin typeface="Times New Roman" panose="02020603050405020304" pitchFamily="18" charset="0"/>
              <a:ea typeface="+mn-ea"/>
              <a:cs typeface="Times New Roman" panose="02020603050405020304" pitchFamily="18" charset="0"/>
            </a:endParaRPr>
          </a:p>
        </p:txBody>
      </p:sp>
      <p:sp>
        <p:nvSpPr>
          <p:cNvPr id="2" name="矩形 1"/>
          <p:cNvSpPr/>
          <p:nvPr/>
        </p:nvSpPr>
        <p:spPr>
          <a:xfrm>
            <a:off x="2895600" y="3505200"/>
            <a:ext cx="3810000" cy="1880579"/>
          </a:xfrm>
          <a:prstGeom prst="rect">
            <a:avLst/>
          </a:prstGeom>
        </p:spPr>
        <p:txBody>
          <a:bodyPr wrap="square">
            <a:spAutoFit/>
          </a:bodyPr>
          <a:lstStyle/>
          <a:p>
            <a:pPr marL="0" indent="0" eaLnBrk="1" hangingPunct="1">
              <a:lnSpc>
                <a:spcPct val="150000"/>
              </a:lnSpc>
              <a:buFont typeface="Wingdings" panose="05000000000000000000" pitchFamily="2" charset="2"/>
              <a:buNone/>
              <a:defRPr/>
            </a:pPr>
            <a:r>
              <a:rPr lang="en-US" altLang="zh-CN" b="1" dirty="0" smtClean="0">
                <a:latin typeface="Times New Roman" panose="02020603050405020304" pitchFamily="18" charset="0"/>
                <a:ea typeface="+mn-ea"/>
                <a:cs typeface="Times New Roman" panose="02020603050405020304" pitchFamily="18" charset="0"/>
              </a:rPr>
              <a:t>1. </a:t>
            </a:r>
            <a:r>
              <a:rPr lang="zh-CN" altLang="en-US" b="1" dirty="0">
                <a:latin typeface="Times New Roman" panose="02020603050405020304" pitchFamily="18" charset="0"/>
                <a:ea typeface="+mn-ea"/>
                <a:cs typeface="Times New Roman" panose="02020603050405020304" pitchFamily="18" charset="0"/>
              </a:rPr>
              <a:t>固结试验和压缩曲线</a:t>
            </a:r>
            <a:endParaRPr lang="zh-CN" altLang="en-US" b="1" dirty="0">
              <a:latin typeface="Times New Roman" panose="02020603050405020304" pitchFamily="18" charset="0"/>
              <a:ea typeface="+mn-ea"/>
              <a:cs typeface="Times New Roman" panose="02020603050405020304" pitchFamily="18" charset="0"/>
            </a:endParaRPr>
          </a:p>
          <a:p>
            <a:pPr marL="0" indent="0" eaLnBrk="1" hangingPunct="1">
              <a:lnSpc>
                <a:spcPct val="150000"/>
              </a:lnSpc>
              <a:buFont typeface="Wingdings" panose="05000000000000000000" pitchFamily="2" charset="2"/>
              <a:buNone/>
              <a:defRPr/>
            </a:pPr>
            <a:r>
              <a:rPr lang="en-US" altLang="zh-CN" b="1" dirty="0" smtClean="0">
                <a:latin typeface="Times New Roman" panose="02020603050405020304" pitchFamily="18" charset="0"/>
                <a:ea typeface="+mn-ea"/>
                <a:cs typeface="Times New Roman" panose="02020603050405020304" pitchFamily="18" charset="0"/>
              </a:rPr>
              <a:t>2. </a:t>
            </a:r>
            <a:r>
              <a:rPr lang="zh-CN" altLang="en-US" b="1" dirty="0">
                <a:latin typeface="Times New Roman" panose="02020603050405020304" pitchFamily="18" charset="0"/>
                <a:ea typeface="+mn-ea"/>
                <a:cs typeface="Times New Roman" panose="02020603050405020304" pitchFamily="18" charset="0"/>
              </a:rPr>
              <a:t>土的压缩系数和压缩指数</a:t>
            </a:r>
            <a:endParaRPr lang="zh-CN" altLang="en-US" b="1" dirty="0">
              <a:latin typeface="Times New Roman" panose="02020603050405020304" pitchFamily="18" charset="0"/>
              <a:ea typeface="+mn-ea"/>
              <a:cs typeface="Times New Roman" panose="02020603050405020304" pitchFamily="18" charset="0"/>
            </a:endParaRPr>
          </a:p>
          <a:p>
            <a:pPr marL="0" indent="0" eaLnBrk="1" hangingPunct="1">
              <a:lnSpc>
                <a:spcPct val="150000"/>
              </a:lnSpc>
              <a:buFont typeface="Wingdings" panose="05000000000000000000" pitchFamily="2" charset="2"/>
              <a:buNone/>
              <a:defRPr/>
            </a:pPr>
            <a:r>
              <a:rPr lang="en-US" altLang="zh-CN" b="1" dirty="0" smtClean="0">
                <a:latin typeface="Times New Roman" panose="02020603050405020304" pitchFamily="18" charset="0"/>
                <a:ea typeface="+mn-ea"/>
                <a:cs typeface="Times New Roman" panose="02020603050405020304" pitchFamily="18" charset="0"/>
              </a:rPr>
              <a:t>3. </a:t>
            </a:r>
            <a:r>
              <a:rPr lang="zh-CN" altLang="en-US" b="1" dirty="0">
                <a:latin typeface="Times New Roman" panose="02020603050405020304" pitchFamily="18" charset="0"/>
                <a:ea typeface="+mn-ea"/>
                <a:cs typeface="Times New Roman" panose="02020603050405020304" pitchFamily="18" charset="0"/>
              </a:rPr>
              <a:t>土的压缩模量和体积压缩系数</a:t>
            </a:r>
            <a:endParaRPr lang="zh-CN" altLang="en-US" b="1" dirty="0">
              <a:latin typeface="Times New Roman" panose="02020603050405020304" pitchFamily="18" charset="0"/>
              <a:ea typeface="+mn-ea"/>
              <a:cs typeface="Times New Roman" panose="02020603050405020304" pitchFamily="18" charset="0"/>
            </a:endParaRPr>
          </a:p>
          <a:p>
            <a:pPr marL="0" indent="0" eaLnBrk="1" hangingPunct="1">
              <a:lnSpc>
                <a:spcPct val="150000"/>
              </a:lnSpc>
              <a:buFont typeface="Wingdings" panose="05000000000000000000" pitchFamily="2" charset="2"/>
              <a:buNone/>
              <a:defRPr/>
            </a:pPr>
            <a:r>
              <a:rPr lang="en-US" altLang="zh-CN" b="1" dirty="0" smtClean="0">
                <a:latin typeface="Times New Roman" panose="02020603050405020304" pitchFamily="18" charset="0"/>
                <a:ea typeface="+mn-ea"/>
                <a:cs typeface="Times New Roman" panose="02020603050405020304" pitchFamily="18" charset="0"/>
              </a:rPr>
              <a:t>4. </a:t>
            </a:r>
            <a:r>
              <a:rPr lang="zh-CN" altLang="en-US" b="1" dirty="0">
                <a:latin typeface="Times New Roman" panose="02020603050405020304" pitchFamily="18" charset="0"/>
                <a:ea typeface="+mn-ea"/>
                <a:cs typeface="Times New Roman" panose="02020603050405020304" pitchFamily="18" charset="0"/>
              </a:rPr>
              <a:t>回弹曲线和再压缩曲线</a:t>
            </a:r>
            <a:endParaRPr lang="zh-CN" altLang="en-US" b="1" dirty="0">
              <a:latin typeface="Times New Roman" panose="02020603050405020304" pitchFamily="18" charset="0"/>
              <a:ea typeface="+mn-ea"/>
              <a:cs typeface="Times New Roman" panose="02020603050405020304" pitchFamily="18" charset="0"/>
            </a:endParaRPr>
          </a:p>
        </p:txBody>
      </p:sp>
    </p:spTree>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1"/>
          <p:cNvSpPr>
            <a:spLocks noGrp="1"/>
          </p:cNvSpPr>
          <p:nvPr>
            <p:ph type="sldNum" sz="quarter" idx="12"/>
          </p:nvPr>
        </p:nvSpPr>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30F617FB-5AF0-4882-A2AA-A0EAF40AD722}" type="slidenum">
              <a:rPr lang="zh-CN" altLang="en-US">
                <a:latin typeface="Garamond" panose="02020404030301010803" pitchFamily="18" charset="0"/>
              </a:rPr>
            </a:fld>
            <a:endParaRPr lang="en-US" altLang="zh-CN">
              <a:latin typeface="Garamond" panose="02020404030301010803" pitchFamily="18" charset="0"/>
            </a:endParaRPr>
          </a:p>
        </p:txBody>
      </p:sp>
      <p:sp>
        <p:nvSpPr>
          <p:cNvPr id="58372" name="Text Box 6"/>
          <p:cNvSpPr txBox="1">
            <a:spLocks noChangeArrowheads="1"/>
          </p:cNvSpPr>
          <p:nvPr/>
        </p:nvSpPr>
        <p:spPr bwMode="auto">
          <a:xfrm>
            <a:off x="1187624" y="650170"/>
            <a:ext cx="6256337" cy="829945"/>
          </a:xfrm>
          <a:prstGeom prst="rect">
            <a:avLst/>
          </a:prstGeom>
          <a:noFill/>
          <a:ln w="9525" algn="ctr">
            <a:noFill/>
            <a:miter lim="800000"/>
          </a:ln>
        </p:spPr>
        <p:txBody>
          <a:bodyPr>
            <a:spAutoFit/>
          </a:bodyPr>
          <a:lstStyle/>
          <a:p>
            <a:pPr algn="ctr">
              <a:spcBef>
                <a:spcPct val="50000"/>
              </a:spcBef>
              <a:defRPr/>
            </a:pPr>
            <a:r>
              <a:rPr kumimoji="1" lang="zh-CN" altLang="en-US" sz="4800" dirty="0">
                <a:solidFill>
                  <a:srgbClr val="FF0000"/>
                </a:solidFill>
                <a:effectLst>
                  <a:outerShdw blurRad="38100" dist="38100" dir="2700000" algn="tl">
                    <a:srgbClr val="C0C0C0"/>
                  </a:outerShdw>
                </a:effectLst>
                <a:latin typeface="+mj-ea"/>
                <a:ea typeface="+mj-ea"/>
              </a:rPr>
              <a:t>第四章  地基变形</a:t>
            </a:r>
            <a:endParaRPr kumimoji="1" lang="zh-CN" altLang="en-US" sz="4800" dirty="0">
              <a:solidFill>
                <a:srgbClr val="FF0000"/>
              </a:solidFill>
              <a:effectLst>
                <a:outerShdw blurRad="38100" dist="38100" dir="2700000" algn="tl">
                  <a:srgbClr val="C0C0C0"/>
                </a:outerShdw>
              </a:effectLst>
              <a:latin typeface="+mj-ea"/>
              <a:ea typeface="+mj-ea"/>
            </a:endParaRPr>
          </a:p>
        </p:txBody>
      </p:sp>
      <p:sp>
        <p:nvSpPr>
          <p:cNvPr id="62468" name="Text Box 9"/>
          <p:cNvSpPr txBox="1">
            <a:spLocks noChangeArrowheads="1"/>
          </p:cNvSpPr>
          <p:nvPr/>
        </p:nvSpPr>
        <p:spPr bwMode="auto">
          <a:xfrm>
            <a:off x="861392" y="1096110"/>
            <a:ext cx="7239000" cy="33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pPr>
            <a:r>
              <a:rPr lang="en-US" altLang="zh-CN" sz="2800" dirty="0">
                <a:solidFill>
                  <a:schemeClr val="bg1"/>
                </a:solidFill>
                <a:latin typeface="Times New Roman" panose="02020603050405020304" pitchFamily="18" charset="0"/>
                <a:ea typeface="+mj-ea"/>
                <a:cs typeface="Times New Roman" panose="02020603050405020304" pitchFamily="18" charset="0"/>
              </a:rPr>
              <a:t>§ 4.1 </a:t>
            </a:r>
            <a:r>
              <a:rPr lang="zh-CN" altLang="en-US" sz="2800" dirty="0">
                <a:solidFill>
                  <a:schemeClr val="bg1"/>
                </a:solidFill>
                <a:latin typeface="Times New Roman" panose="02020603050405020304" pitchFamily="18" charset="0"/>
                <a:ea typeface="+mj-ea"/>
                <a:cs typeface="Times New Roman" panose="02020603050405020304" pitchFamily="18" charset="0"/>
              </a:rPr>
              <a:t>概述</a:t>
            </a:r>
            <a:endParaRPr lang="en-US" altLang="zh-CN" sz="2800" dirty="0">
              <a:solidFill>
                <a:schemeClr val="bg1"/>
              </a:solidFill>
              <a:latin typeface="Times New Roman" panose="02020603050405020304" pitchFamily="18" charset="0"/>
              <a:ea typeface="+mj-ea"/>
              <a:cs typeface="Times New Roman" panose="02020603050405020304" pitchFamily="18" charset="0"/>
            </a:endParaRPr>
          </a:p>
          <a:p>
            <a:pPr eaLnBrk="1" hangingPunct="1">
              <a:lnSpc>
                <a:spcPct val="150000"/>
              </a:lnSpc>
              <a:spcBef>
                <a:spcPct val="50000"/>
              </a:spcBef>
            </a:pPr>
            <a:r>
              <a:rPr lang="en-US" altLang="zh-CN" sz="2800" dirty="0">
                <a:solidFill>
                  <a:schemeClr val="bg1"/>
                </a:solidFill>
                <a:latin typeface="Times New Roman" panose="02020603050405020304" pitchFamily="18" charset="0"/>
                <a:ea typeface="+mj-ea"/>
                <a:cs typeface="Times New Roman" panose="02020603050405020304" pitchFamily="18" charset="0"/>
              </a:rPr>
              <a:t>§ 4.2 </a:t>
            </a:r>
            <a:r>
              <a:rPr lang="zh-CN" altLang="en-US" sz="2800" dirty="0">
                <a:solidFill>
                  <a:schemeClr val="bg1"/>
                </a:solidFill>
                <a:latin typeface="Times New Roman" panose="02020603050405020304" pitchFamily="18" charset="0"/>
                <a:ea typeface="+mj-ea"/>
                <a:cs typeface="Times New Roman" panose="02020603050405020304" pitchFamily="18" charset="0"/>
              </a:rPr>
              <a:t>地基变形的弹性力学公式</a:t>
            </a:r>
            <a:endParaRPr lang="zh-CN" altLang="en-US" sz="2800" dirty="0">
              <a:solidFill>
                <a:schemeClr val="bg1"/>
              </a:solidFill>
              <a:latin typeface="Times New Roman" panose="02020603050405020304" pitchFamily="18" charset="0"/>
              <a:ea typeface="+mj-ea"/>
              <a:cs typeface="Times New Roman" panose="02020603050405020304" pitchFamily="18" charset="0"/>
            </a:endParaRPr>
          </a:p>
          <a:p>
            <a:pPr eaLnBrk="1" hangingPunct="1">
              <a:lnSpc>
                <a:spcPct val="150000"/>
              </a:lnSpc>
              <a:spcBef>
                <a:spcPct val="50000"/>
              </a:spcBef>
            </a:pPr>
            <a:r>
              <a:rPr lang="en-US" altLang="zh-CN" sz="2800" dirty="0">
                <a:solidFill>
                  <a:schemeClr val="bg1"/>
                </a:solidFill>
                <a:latin typeface="Times New Roman" panose="02020603050405020304" pitchFamily="18" charset="0"/>
                <a:ea typeface="+mj-ea"/>
                <a:cs typeface="Times New Roman" panose="02020603050405020304" pitchFamily="18" charset="0"/>
              </a:rPr>
              <a:t>§ 4.3 </a:t>
            </a:r>
            <a:r>
              <a:rPr lang="zh-CN" altLang="en-US" sz="2800" dirty="0">
                <a:solidFill>
                  <a:schemeClr val="bg1"/>
                </a:solidFill>
                <a:latin typeface="Times New Roman" panose="02020603050405020304" pitchFamily="18" charset="0"/>
                <a:ea typeface="+mj-ea"/>
                <a:cs typeface="Times New Roman" panose="02020603050405020304" pitchFamily="18" charset="0"/>
              </a:rPr>
              <a:t>基础最终沉降量</a:t>
            </a:r>
            <a:endParaRPr lang="zh-CN" altLang="en-US" sz="2800" dirty="0">
              <a:solidFill>
                <a:schemeClr val="bg1"/>
              </a:solidFill>
              <a:latin typeface="Times New Roman" panose="02020603050405020304" pitchFamily="18" charset="0"/>
              <a:ea typeface="+mj-ea"/>
              <a:cs typeface="Times New Roman" panose="02020603050405020304" pitchFamily="18" charset="0"/>
            </a:endParaRPr>
          </a:p>
          <a:p>
            <a:pPr eaLnBrk="1" hangingPunct="1">
              <a:lnSpc>
                <a:spcPct val="150000"/>
              </a:lnSpc>
              <a:spcBef>
                <a:spcPct val="50000"/>
              </a:spcBef>
            </a:pPr>
            <a:r>
              <a:rPr lang="en-US" altLang="zh-CN" sz="2800" dirty="0">
                <a:latin typeface="Times New Roman" panose="02020603050405020304" pitchFamily="18" charset="0"/>
                <a:ea typeface="+mj-ea"/>
                <a:cs typeface="Times New Roman" panose="02020603050405020304" pitchFamily="18" charset="0"/>
              </a:rPr>
              <a:t>§ 4</a:t>
            </a:r>
            <a:r>
              <a:rPr lang="en-US" altLang="zh-CN" sz="2800" dirty="0" smtClean="0">
                <a:latin typeface="Times New Roman" panose="02020603050405020304" pitchFamily="18" charset="0"/>
                <a:ea typeface="+mj-ea"/>
                <a:cs typeface="Times New Roman" panose="02020603050405020304" pitchFamily="18" charset="0"/>
              </a:rPr>
              <a:t>.4 </a:t>
            </a:r>
            <a:r>
              <a:rPr lang="zh-CN" altLang="en-US" sz="2800" dirty="0">
                <a:latin typeface="Times New Roman" panose="02020603050405020304" pitchFamily="18" charset="0"/>
                <a:ea typeface="+mj-ea"/>
                <a:cs typeface="Times New Roman" panose="02020603050405020304" pitchFamily="18" charset="0"/>
              </a:rPr>
              <a:t>地基变形与时间的关系</a:t>
            </a:r>
            <a:endParaRPr lang="zh-CN" altLang="en-US" sz="2800" dirty="0">
              <a:latin typeface="Times New Roman" panose="02020603050405020304" pitchFamily="18" charset="0"/>
              <a:ea typeface="+mj-ea"/>
              <a:cs typeface="Times New Roman" panose="02020603050405020304" pitchFamily="18" charset="0"/>
            </a:endParaRPr>
          </a:p>
        </p:txBody>
      </p:sp>
      <p:sp>
        <p:nvSpPr>
          <p:cNvPr id="2" name="文本框 1"/>
          <p:cNvSpPr txBox="1"/>
          <p:nvPr/>
        </p:nvSpPr>
        <p:spPr>
          <a:xfrm>
            <a:off x="3193156" y="4293096"/>
            <a:ext cx="4896544" cy="1938992"/>
          </a:xfrm>
          <a:prstGeom prst="rect">
            <a:avLst/>
          </a:prstGeom>
          <a:noFill/>
        </p:spPr>
        <p:txBody>
          <a:bodyPr wrap="square" rtlCol="0">
            <a:spAutoFit/>
          </a:bodyPr>
          <a:lstStyle/>
          <a:p>
            <a:r>
              <a:rPr lang="en-US" altLang="zh-CN" sz="2000" dirty="0" smtClean="0"/>
              <a:t>1. </a:t>
            </a:r>
            <a:r>
              <a:rPr lang="zh-CN" altLang="en-US" sz="2000" dirty="0" smtClean="0"/>
              <a:t>饱和土中的有效应力原理</a:t>
            </a:r>
            <a:endParaRPr lang="en-US" altLang="zh-CN" sz="2000" dirty="0" smtClean="0"/>
          </a:p>
          <a:p>
            <a:r>
              <a:rPr lang="en-US" altLang="zh-CN" sz="2000" dirty="0" smtClean="0"/>
              <a:t>2. </a:t>
            </a:r>
            <a:r>
              <a:rPr lang="zh-CN" altLang="en-US" sz="2000" dirty="0" smtClean="0"/>
              <a:t>一维固结理论</a:t>
            </a:r>
            <a:endParaRPr lang="en-US" altLang="zh-CN" sz="2000" dirty="0" smtClean="0"/>
          </a:p>
          <a:p>
            <a:r>
              <a:rPr lang="en-US" altLang="zh-CN" sz="2000" dirty="0" smtClean="0"/>
              <a:t>3. </a:t>
            </a:r>
            <a:r>
              <a:rPr lang="zh-CN" altLang="en-US" sz="2000" dirty="0" smtClean="0"/>
              <a:t>地基固结度</a:t>
            </a:r>
            <a:endParaRPr lang="en-US" altLang="zh-CN" sz="2000" dirty="0" smtClean="0"/>
          </a:p>
          <a:p>
            <a:r>
              <a:rPr lang="en-US" altLang="zh-CN" sz="2000" dirty="0" smtClean="0"/>
              <a:t>4. </a:t>
            </a:r>
            <a:r>
              <a:rPr lang="zh-CN" altLang="en-US" sz="2000" dirty="0" smtClean="0"/>
              <a:t>地基固结过程中任意时刻的变形量</a:t>
            </a:r>
            <a:endParaRPr lang="en-US" altLang="zh-CN" sz="2000" dirty="0" smtClean="0"/>
          </a:p>
          <a:p>
            <a:r>
              <a:rPr lang="en-US" altLang="zh-CN" sz="2000" dirty="0" smtClean="0"/>
              <a:t>5. </a:t>
            </a:r>
            <a:r>
              <a:rPr lang="zh-CN" altLang="en-US" sz="2000" dirty="0" smtClean="0"/>
              <a:t>土的固结系数</a:t>
            </a:r>
            <a:endParaRPr lang="en-US" altLang="zh-CN" sz="2000" dirty="0" smtClean="0"/>
          </a:p>
          <a:p>
            <a:r>
              <a:rPr lang="en-US" altLang="zh-CN" sz="2000" dirty="0" smtClean="0"/>
              <a:t>6. </a:t>
            </a:r>
            <a:r>
              <a:rPr lang="zh-CN" altLang="en-US" sz="2000" dirty="0" smtClean="0"/>
              <a:t>利用沉降观测资料推算后期沉降量</a:t>
            </a:r>
            <a:endParaRPr lang="zh-CN" altLang="en-US" sz="2000" dirty="0"/>
          </a:p>
        </p:txBody>
      </p:sp>
    </p:spTree>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1"/>
          <p:cNvSpPr>
            <a:spLocks noGrp="1"/>
          </p:cNvSpPr>
          <p:nvPr>
            <p:ph type="sldNum" sz="quarter" idx="12"/>
          </p:nvPr>
        </p:nvSpPr>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1DA79A3C-2236-449E-A4D9-EA7BB48EE45D}" type="slidenum">
              <a:rPr lang="zh-CN" altLang="en-US">
                <a:latin typeface="Garamond" panose="02020404030301010803" pitchFamily="18" charset="0"/>
              </a:rPr>
            </a:fld>
            <a:endParaRPr lang="en-US" altLang="zh-CN">
              <a:latin typeface="Garamond" panose="02020404030301010803" pitchFamily="18" charset="0"/>
            </a:endParaRPr>
          </a:p>
        </p:txBody>
      </p:sp>
      <p:sp>
        <p:nvSpPr>
          <p:cNvPr id="1033218" name="Text Box 2"/>
          <p:cNvSpPr txBox="1">
            <a:spLocks noChangeArrowheads="1"/>
          </p:cNvSpPr>
          <p:nvPr/>
        </p:nvSpPr>
        <p:spPr bwMode="auto">
          <a:xfrm>
            <a:off x="179388" y="836613"/>
            <a:ext cx="34575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4000" b="0">
                <a:latin typeface="隶书" panose="02010509060101010101" pitchFamily="49" charset="-122"/>
                <a:ea typeface="隶书" panose="02010509060101010101" pitchFamily="49" charset="-122"/>
              </a:rPr>
              <a:t>关西国际机场</a:t>
            </a:r>
            <a:endParaRPr lang="zh-CN" altLang="en-US" sz="4000" b="0">
              <a:latin typeface="隶书" panose="02010509060101010101" pitchFamily="49" charset="-122"/>
              <a:ea typeface="隶书" panose="02010509060101010101" pitchFamily="49" charset="-122"/>
            </a:endParaRPr>
          </a:p>
          <a:p>
            <a:pPr eaLnBrk="1" hangingPunct="1"/>
            <a:r>
              <a:rPr lang="zh-CN" altLang="en-US" sz="2800" b="0">
                <a:latin typeface="Times New Roman" panose="02020603050405020304" pitchFamily="18" charset="0"/>
                <a:ea typeface="华文行楷" panose="02010800040101010101" pitchFamily="2" charset="-122"/>
              </a:rPr>
              <a:t>世界最大人工岛</a:t>
            </a:r>
            <a:endParaRPr lang="zh-CN" altLang="en-US" sz="2800" b="0">
              <a:latin typeface="Times New Roman" panose="02020603050405020304" pitchFamily="18" charset="0"/>
              <a:ea typeface="华文行楷" panose="02010800040101010101" pitchFamily="2" charset="-122"/>
            </a:endParaRPr>
          </a:p>
        </p:txBody>
      </p:sp>
      <p:sp>
        <p:nvSpPr>
          <p:cNvPr id="1033219" name="Text Box 3"/>
          <p:cNvSpPr txBox="1">
            <a:spLocks noChangeArrowheads="1"/>
          </p:cNvSpPr>
          <p:nvPr/>
        </p:nvSpPr>
        <p:spPr bwMode="auto">
          <a:xfrm>
            <a:off x="107950" y="2276475"/>
            <a:ext cx="3455988" cy="301148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FFCC00"/>
                </a:solidFill>
              </a:rPr>
              <a:t>1986</a:t>
            </a:r>
            <a:r>
              <a:rPr lang="zh-CN" altLang="en-US" sz="2800" dirty="0">
                <a:solidFill>
                  <a:srgbClr val="FFCC00"/>
                </a:solidFill>
              </a:rPr>
              <a:t>年：</a:t>
            </a:r>
            <a:r>
              <a:rPr lang="zh-CN" altLang="en-US" sz="2800" dirty="0">
                <a:solidFill>
                  <a:srgbClr val="FFFFFF"/>
                </a:solidFill>
              </a:rPr>
              <a:t>开工</a:t>
            </a:r>
            <a:endParaRPr lang="zh-CN" altLang="en-US" sz="2800" dirty="0">
              <a:solidFill>
                <a:srgbClr val="FFFFFF"/>
              </a:solidFill>
            </a:endParaRPr>
          </a:p>
          <a:p>
            <a:pPr eaLnBrk="1" hangingPunct="1"/>
            <a:r>
              <a:rPr lang="en-US" altLang="zh-CN" sz="2800" dirty="0">
                <a:solidFill>
                  <a:srgbClr val="FFCC00"/>
                </a:solidFill>
              </a:rPr>
              <a:t>1990</a:t>
            </a:r>
            <a:r>
              <a:rPr lang="zh-CN" altLang="en-US" sz="2800" dirty="0">
                <a:solidFill>
                  <a:srgbClr val="FFCC00"/>
                </a:solidFill>
              </a:rPr>
              <a:t>年：</a:t>
            </a:r>
            <a:r>
              <a:rPr lang="zh-CN" altLang="en-US" sz="2800" dirty="0">
                <a:solidFill>
                  <a:srgbClr val="FFFFFF"/>
                </a:solidFill>
              </a:rPr>
              <a:t>人工岛完成</a:t>
            </a:r>
            <a:endParaRPr lang="zh-CN" altLang="en-US" sz="2800" dirty="0">
              <a:solidFill>
                <a:srgbClr val="FFFFFF"/>
              </a:solidFill>
            </a:endParaRPr>
          </a:p>
          <a:p>
            <a:pPr eaLnBrk="1" hangingPunct="1"/>
            <a:r>
              <a:rPr lang="en-US" altLang="zh-CN" sz="2800" dirty="0">
                <a:solidFill>
                  <a:srgbClr val="FFCC00"/>
                </a:solidFill>
              </a:rPr>
              <a:t>1994</a:t>
            </a:r>
            <a:r>
              <a:rPr lang="zh-CN" altLang="en-US" sz="2800" dirty="0">
                <a:solidFill>
                  <a:srgbClr val="FFCC00"/>
                </a:solidFill>
              </a:rPr>
              <a:t>年：</a:t>
            </a:r>
            <a:r>
              <a:rPr lang="zh-CN" altLang="en-US" sz="2800" dirty="0">
                <a:solidFill>
                  <a:srgbClr val="FFFFFF"/>
                </a:solidFill>
              </a:rPr>
              <a:t>机场运营</a:t>
            </a:r>
            <a:endParaRPr lang="zh-CN" altLang="en-US" sz="2800" dirty="0">
              <a:solidFill>
                <a:srgbClr val="FFFFFF"/>
              </a:solidFill>
            </a:endParaRPr>
          </a:p>
          <a:p>
            <a:pPr eaLnBrk="1" hangingPunct="1"/>
            <a:r>
              <a:rPr lang="zh-CN" altLang="en-US" sz="2800" dirty="0">
                <a:solidFill>
                  <a:srgbClr val="FFCC00"/>
                </a:solidFill>
              </a:rPr>
              <a:t>面积：</a:t>
            </a:r>
            <a:r>
              <a:rPr lang="en-US" altLang="zh-CN" sz="2800" dirty="0">
                <a:solidFill>
                  <a:srgbClr val="FFFFFF"/>
                </a:solidFill>
              </a:rPr>
              <a:t>4370m×1250m</a:t>
            </a:r>
            <a:endParaRPr lang="en-US" altLang="zh-CN" sz="2800" dirty="0">
              <a:solidFill>
                <a:srgbClr val="FFFFFF"/>
              </a:solidFill>
            </a:endParaRPr>
          </a:p>
          <a:p>
            <a:pPr eaLnBrk="1" hangingPunct="1"/>
            <a:r>
              <a:rPr lang="zh-CN" altLang="en-US" sz="2800" dirty="0">
                <a:solidFill>
                  <a:srgbClr val="FFCC00"/>
                </a:solidFill>
              </a:rPr>
              <a:t>填筑量：</a:t>
            </a:r>
            <a:r>
              <a:rPr lang="en-US" altLang="zh-CN" sz="2800" dirty="0">
                <a:solidFill>
                  <a:srgbClr val="FFFFFF"/>
                </a:solidFill>
              </a:rPr>
              <a:t>180×10</a:t>
            </a:r>
            <a:r>
              <a:rPr lang="en-US" altLang="zh-CN" sz="2800" baseline="30000" dirty="0">
                <a:solidFill>
                  <a:srgbClr val="FFFFFF"/>
                </a:solidFill>
              </a:rPr>
              <a:t>6</a:t>
            </a:r>
            <a:r>
              <a:rPr lang="en-US" altLang="zh-CN" sz="2800" dirty="0">
                <a:solidFill>
                  <a:srgbClr val="FFFFFF"/>
                </a:solidFill>
              </a:rPr>
              <a:t>m</a:t>
            </a:r>
            <a:r>
              <a:rPr lang="en-US" altLang="zh-CN" sz="2800" baseline="30000" dirty="0">
                <a:solidFill>
                  <a:srgbClr val="FFFFFF"/>
                </a:solidFill>
              </a:rPr>
              <a:t>3</a:t>
            </a:r>
            <a:endParaRPr lang="zh-CN" altLang="en-US" sz="2800" dirty="0">
              <a:solidFill>
                <a:srgbClr val="FFFFFF"/>
              </a:solidFill>
            </a:endParaRPr>
          </a:p>
          <a:p>
            <a:pPr eaLnBrk="1" hangingPunct="1"/>
            <a:r>
              <a:rPr lang="zh-CN" altLang="en-US" sz="2800" dirty="0">
                <a:solidFill>
                  <a:srgbClr val="FFCC00"/>
                </a:solidFill>
              </a:rPr>
              <a:t>平均厚度：</a:t>
            </a:r>
            <a:r>
              <a:rPr lang="en-US" altLang="zh-CN" sz="2800" dirty="0">
                <a:solidFill>
                  <a:srgbClr val="FFFFFF"/>
                </a:solidFill>
              </a:rPr>
              <a:t>33m</a:t>
            </a:r>
            <a:endParaRPr lang="en-US" altLang="zh-CN" sz="2800" dirty="0">
              <a:solidFill>
                <a:srgbClr val="FFFFFF"/>
              </a:solidFill>
            </a:endParaRPr>
          </a:p>
          <a:p>
            <a:pPr eaLnBrk="1" hangingPunct="1"/>
            <a:r>
              <a:rPr lang="zh-CN" altLang="en-US" sz="2800" dirty="0">
                <a:solidFill>
                  <a:srgbClr val="FFCC00"/>
                </a:solidFill>
              </a:rPr>
              <a:t>地基：</a:t>
            </a:r>
            <a:r>
              <a:rPr lang="en-US" altLang="zh-CN" sz="2800" dirty="0">
                <a:solidFill>
                  <a:srgbClr val="FFFFFF"/>
                </a:solidFill>
              </a:rPr>
              <a:t>15-21m</a:t>
            </a:r>
            <a:r>
              <a:rPr lang="zh-CN" altLang="en-US" sz="2800" dirty="0">
                <a:solidFill>
                  <a:srgbClr val="FFFFFF"/>
                </a:solidFill>
              </a:rPr>
              <a:t>厚粘土</a:t>
            </a:r>
            <a:endParaRPr lang="zh-CN" altLang="en-US" sz="2800" dirty="0">
              <a:solidFill>
                <a:srgbClr val="FFFFFF"/>
              </a:solidFill>
            </a:endParaRPr>
          </a:p>
        </p:txBody>
      </p:sp>
      <p:pic>
        <p:nvPicPr>
          <p:cNvPr id="1033220" name="Picture 4" descr="1st Phas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67125" y="1628775"/>
            <a:ext cx="5297488"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80902" name="Rectangle 5"/>
          <p:cNvSpPr>
            <a:spLocks noChangeArrowheads="1"/>
          </p:cNvSpPr>
          <p:nvPr/>
        </p:nvSpPr>
        <p:spPr bwMode="auto">
          <a:xfrm>
            <a:off x="1" y="0"/>
            <a:ext cx="5364088"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.4 </a:t>
            </a:r>
            <a:r>
              <a:rPr lang="zh-CN" altLang="en-US" sz="3200" dirty="0">
                <a:solidFill>
                  <a:srgbClr val="FF3300"/>
                </a:solidFill>
                <a:latin typeface="Times New Roman" panose="02020603050405020304" pitchFamily="18" charset="0"/>
                <a:ea typeface="+mj-ea"/>
                <a:cs typeface="Times New Roman" panose="02020603050405020304" pitchFamily="18" charset="0"/>
              </a:rPr>
              <a:t>地基</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变形与时间的关系</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33218"/>
                                        </p:tgtEl>
                                        <p:attrNameLst>
                                          <p:attrName>style.visibility</p:attrName>
                                        </p:attrNameLst>
                                      </p:cBhvr>
                                      <p:to>
                                        <p:strVal val="visible"/>
                                      </p:to>
                                    </p:set>
                                    <p:anim calcmode="lin" valueType="num">
                                      <p:cBhvr additive="base">
                                        <p:cTn id="7" dur="500" fill="hold"/>
                                        <p:tgtEl>
                                          <p:spTgt spid="1033218"/>
                                        </p:tgtEl>
                                        <p:attrNameLst>
                                          <p:attrName>ppt_x</p:attrName>
                                        </p:attrNameLst>
                                      </p:cBhvr>
                                      <p:tavLst>
                                        <p:tav tm="0">
                                          <p:val>
                                            <p:strVal val="0-#ppt_w/2"/>
                                          </p:val>
                                        </p:tav>
                                        <p:tav tm="100000">
                                          <p:val>
                                            <p:strVal val="#ppt_x"/>
                                          </p:val>
                                        </p:tav>
                                      </p:tavLst>
                                    </p:anim>
                                    <p:anim calcmode="lin" valueType="num">
                                      <p:cBhvr additive="base">
                                        <p:cTn id="8" dur="500" fill="hold"/>
                                        <p:tgtEl>
                                          <p:spTgt spid="10332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033220"/>
                                        </p:tgtEl>
                                        <p:attrNameLst>
                                          <p:attrName>style.visibility</p:attrName>
                                        </p:attrNameLst>
                                      </p:cBhvr>
                                      <p:to>
                                        <p:strVal val="visible"/>
                                      </p:to>
                                    </p:set>
                                    <p:anim calcmode="lin" valueType="num">
                                      <p:cBhvr>
                                        <p:cTn id="12" dur="500" fill="hold"/>
                                        <p:tgtEl>
                                          <p:spTgt spid="1033220"/>
                                        </p:tgtEl>
                                        <p:attrNameLst>
                                          <p:attrName>ppt_w</p:attrName>
                                        </p:attrNameLst>
                                      </p:cBhvr>
                                      <p:tavLst>
                                        <p:tav tm="0">
                                          <p:val>
                                            <p:fltVal val="0"/>
                                          </p:val>
                                        </p:tav>
                                        <p:tav tm="100000">
                                          <p:val>
                                            <p:strVal val="#ppt_w"/>
                                          </p:val>
                                        </p:tav>
                                      </p:tavLst>
                                    </p:anim>
                                    <p:anim calcmode="lin" valueType="num">
                                      <p:cBhvr>
                                        <p:cTn id="13" dur="500" fill="hold"/>
                                        <p:tgtEl>
                                          <p:spTgt spid="1033220"/>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33219"/>
                                        </p:tgtEl>
                                        <p:attrNameLst>
                                          <p:attrName>style.visibility</p:attrName>
                                        </p:attrNameLst>
                                      </p:cBhvr>
                                      <p:to>
                                        <p:strVal val="visible"/>
                                      </p:to>
                                    </p:set>
                                    <p:anim calcmode="lin" valueType="num">
                                      <p:cBhvr additive="base">
                                        <p:cTn id="17" dur="500" fill="hold"/>
                                        <p:tgtEl>
                                          <p:spTgt spid="1033219"/>
                                        </p:tgtEl>
                                        <p:attrNameLst>
                                          <p:attrName>ppt_x</p:attrName>
                                        </p:attrNameLst>
                                      </p:cBhvr>
                                      <p:tavLst>
                                        <p:tav tm="0">
                                          <p:val>
                                            <p:strVal val="0-#ppt_w/2"/>
                                          </p:val>
                                        </p:tav>
                                        <p:tav tm="100000">
                                          <p:val>
                                            <p:strVal val="#ppt_x"/>
                                          </p:val>
                                        </p:tav>
                                      </p:tavLst>
                                    </p:anim>
                                    <p:anim calcmode="lin" valueType="num">
                                      <p:cBhvr additive="base">
                                        <p:cTn id="18" dur="500" fill="hold"/>
                                        <p:tgtEl>
                                          <p:spTgt spid="10332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218" grpId="0"/>
      <p:bldP spid="1033219" grpId="0" bldLvl="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灯片编号占位符 1"/>
          <p:cNvSpPr>
            <a:spLocks noGrp="1"/>
          </p:cNvSpPr>
          <p:nvPr>
            <p:ph type="sldNum" sz="quarter" idx="12"/>
          </p:nvPr>
        </p:nvSpPr>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8EE5C396-797B-43AF-8A78-3ED4F7CA8706}" type="slidenum">
              <a:rPr lang="zh-CN" altLang="en-US">
                <a:latin typeface="Garamond" panose="02020404030301010803" pitchFamily="18" charset="0"/>
              </a:rPr>
            </a:fld>
            <a:endParaRPr lang="en-US" altLang="zh-CN">
              <a:latin typeface="Garamond" panose="02020404030301010803" pitchFamily="18" charset="0"/>
            </a:endParaRPr>
          </a:p>
        </p:txBody>
      </p:sp>
      <p:sp>
        <p:nvSpPr>
          <p:cNvPr id="81923" name="Text Box 2"/>
          <p:cNvSpPr txBox="1">
            <a:spLocks noChangeArrowheads="1"/>
          </p:cNvSpPr>
          <p:nvPr/>
        </p:nvSpPr>
        <p:spPr bwMode="auto">
          <a:xfrm>
            <a:off x="250825" y="692150"/>
            <a:ext cx="40338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4000" b="0">
                <a:latin typeface="隶书" panose="02010509060101010101" pitchFamily="49" charset="-122"/>
                <a:ea typeface="隶书" panose="02010509060101010101" pitchFamily="49" charset="-122"/>
              </a:rPr>
              <a:t>关西国际机场</a:t>
            </a:r>
            <a:endParaRPr lang="zh-CN" altLang="en-US" sz="4000" b="0">
              <a:latin typeface="隶书" panose="02010509060101010101" pitchFamily="49" charset="-122"/>
              <a:ea typeface="隶书" panose="02010509060101010101" pitchFamily="49" charset="-122"/>
            </a:endParaRPr>
          </a:p>
        </p:txBody>
      </p:sp>
      <p:sp>
        <p:nvSpPr>
          <p:cNvPr id="1035267" name="AutoShape 3"/>
          <p:cNvSpPr>
            <a:spLocks noChangeArrowheads="1"/>
          </p:cNvSpPr>
          <p:nvPr/>
        </p:nvSpPr>
        <p:spPr bwMode="auto">
          <a:xfrm>
            <a:off x="6113463" y="620713"/>
            <a:ext cx="2779712" cy="3584575"/>
          </a:xfrm>
          <a:prstGeom prst="roundRect">
            <a:avLst>
              <a:gd name="adj" fmla="val 16667"/>
            </a:avLst>
          </a:prstGeom>
          <a:solidFill>
            <a:schemeClr val="accent2"/>
          </a:solidFill>
          <a:ln w="9525" algn="ctr">
            <a:solidFill>
              <a:srgbClr val="990033"/>
            </a:solidFill>
            <a:round/>
          </a:ln>
        </p:spPr>
        <p:txBody>
          <a:bodyPr lIns="18000" tIns="10800" rIns="18000" bIns="1080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2400">
                <a:latin typeface="Times New Roman" panose="02020603050405020304" pitchFamily="18" charset="0"/>
              </a:rPr>
              <a:t>设计时预测沉降：</a:t>
            </a:r>
            <a:endParaRPr lang="zh-CN" altLang="en-US" sz="2400">
              <a:latin typeface="Times New Roman" panose="02020603050405020304" pitchFamily="18" charset="0"/>
            </a:endParaRPr>
          </a:p>
          <a:p>
            <a:pPr eaLnBrk="1" hangingPunct="1"/>
            <a:r>
              <a:rPr lang="zh-CN" altLang="en-US" sz="2400">
                <a:latin typeface="Times New Roman" panose="02020603050405020304" pitchFamily="18" charset="0"/>
              </a:rPr>
              <a:t>　</a:t>
            </a:r>
            <a:r>
              <a:rPr lang="en-US" altLang="zh-CN" sz="2400">
                <a:solidFill>
                  <a:srgbClr val="0000FF"/>
                </a:solidFill>
                <a:latin typeface="Times New Roman" panose="02020603050405020304" pitchFamily="18" charset="0"/>
              </a:rPr>
              <a:t>5.7</a:t>
            </a:r>
            <a:r>
              <a:rPr lang="zh-CN" altLang="en-US" sz="2400">
                <a:solidFill>
                  <a:srgbClr val="0000FF"/>
                </a:solidFill>
                <a:latin typeface="Times New Roman" panose="02020603050405020304" pitchFamily="18" charset="0"/>
              </a:rPr>
              <a:t>－</a:t>
            </a:r>
            <a:r>
              <a:rPr lang="en-US" altLang="zh-CN" sz="2400">
                <a:solidFill>
                  <a:srgbClr val="0000FF"/>
                </a:solidFill>
                <a:latin typeface="Times New Roman" panose="02020603050405020304" pitchFamily="18" charset="0"/>
              </a:rPr>
              <a:t>7.5 m</a:t>
            </a:r>
            <a:endParaRPr lang="en-US" altLang="zh-CN" sz="2400">
              <a:solidFill>
                <a:srgbClr val="0000FF"/>
              </a:solidFill>
              <a:latin typeface="Times New Roman" panose="02020603050405020304" pitchFamily="18" charset="0"/>
            </a:endParaRPr>
          </a:p>
          <a:p>
            <a:pPr eaLnBrk="1" hangingPunct="1"/>
            <a:r>
              <a:rPr lang="zh-CN" altLang="en-US" sz="2400">
                <a:latin typeface="Times New Roman" panose="02020603050405020304" pitchFamily="18" charset="0"/>
              </a:rPr>
              <a:t>完成时实际沉降：</a:t>
            </a:r>
            <a:endParaRPr lang="zh-CN" altLang="en-US" sz="2400">
              <a:latin typeface="Times New Roman" panose="02020603050405020304" pitchFamily="18" charset="0"/>
            </a:endParaRPr>
          </a:p>
          <a:p>
            <a:pPr eaLnBrk="1" hangingPunct="1"/>
            <a:r>
              <a:rPr lang="zh-CN" altLang="en-US" sz="2400">
                <a:latin typeface="Times New Roman" panose="02020603050405020304" pitchFamily="18" charset="0"/>
              </a:rPr>
              <a:t>　</a:t>
            </a:r>
            <a:r>
              <a:rPr lang="en-US" altLang="zh-CN" sz="2400">
                <a:solidFill>
                  <a:srgbClr val="0000FF"/>
                </a:solidFill>
                <a:latin typeface="Times New Roman" panose="02020603050405020304" pitchFamily="18" charset="0"/>
              </a:rPr>
              <a:t>8.1 m</a:t>
            </a:r>
            <a:r>
              <a:rPr lang="zh-CN" altLang="en-US" sz="2400">
                <a:solidFill>
                  <a:srgbClr val="0000FF"/>
                </a:solidFill>
                <a:latin typeface="Times New Roman" panose="02020603050405020304" pitchFamily="18" charset="0"/>
              </a:rPr>
              <a:t>，</a:t>
            </a:r>
            <a:r>
              <a:rPr lang="en-US" altLang="zh-CN" sz="2400">
                <a:solidFill>
                  <a:srgbClr val="0000FF"/>
                </a:solidFill>
                <a:latin typeface="Times New Roman" panose="02020603050405020304" pitchFamily="18" charset="0"/>
              </a:rPr>
              <a:t>5cm/</a:t>
            </a:r>
            <a:r>
              <a:rPr lang="zh-CN" altLang="en-US" sz="2400">
                <a:solidFill>
                  <a:srgbClr val="0000FF"/>
                </a:solidFill>
                <a:latin typeface="Times New Roman" panose="02020603050405020304" pitchFamily="18" charset="0"/>
              </a:rPr>
              <a:t>月</a:t>
            </a:r>
            <a:endParaRPr lang="zh-CN" altLang="en-US" sz="2400">
              <a:solidFill>
                <a:srgbClr val="0000FF"/>
              </a:solidFill>
              <a:latin typeface="Times New Roman" panose="02020603050405020304" pitchFamily="18" charset="0"/>
            </a:endParaRPr>
          </a:p>
          <a:p>
            <a:pPr eaLnBrk="1" hangingPunct="1"/>
            <a:r>
              <a:rPr lang="zh-CN" altLang="en-US" sz="2400">
                <a:solidFill>
                  <a:srgbClr val="0000FF"/>
                </a:solidFill>
                <a:latin typeface="Times New Roman" panose="02020603050405020304" pitchFamily="18" charset="0"/>
              </a:rPr>
              <a:t>　　</a:t>
            </a:r>
            <a:r>
              <a:rPr lang="en-US" altLang="zh-CN" sz="2400">
                <a:solidFill>
                  <a:srgbClr val="0000FF"/>
                </a:solidFill>
                <a:latin typeface="Times New Roman" panose="02020603050405020304" pitchFamily="18" charset="0"/>
              </a:rPr>
              <a:t>(1990</a:t>
            </a:r>
            <a:r>
              <a:rPr lang="zh-CN" altLang="en-US" sz="2400">
                <a:solidFill>
                  <a:srgbClr val="0000FF"/>
                </a:solidFill>
                <a:latin typeface="Times New Roman" panose="02020603050405020304" pitchFamily="18" charset="0"/>
              </a:rPr>
              <a:t>年</a:t>
            </a:r>
            <a:r>
              <a:rPr lang="en-US" altLang="zh-CN" sz="2400">
                <a:solidFill>
                  <a:srgbClr val="0000FF"/>
                </a:solidFill>
                <a:latin typeface="Times New Roman" panose="02020603050405020304" pitchFamily="18" charset="0"/>
              </a:rPr>
              <a:t>)</a:t>
            </a:r>
            <a:endParaRPr lang="zh-CN" altLang="en-US" sz="2400">
              <a:solidFill>
                <a:srgbClr val="0000FF"/>
              </a:solidFill>
              <a:latin typeface="Times New Roman" panose="02020603050405020304" pitchFamily="18" charset="0"/>
            </a:endParaRPr>
          </a:p>
          <a:p>
            <a:pPr eaLnBrk="1" hangingPunct="1"/>
            <a:r>
              <a:rPr lang="zh-CN" altLang="en-US" sz="2400">
                <a:latin typeface="Times New Roman" panose="02020603050405020304" pitchFamily="18" charset="0"/>
              </a:rPr>
              <a:t>预测主固结完成：</a:t>
            </a:r>
            <a:endParaRPr lang="zh-CN" altLang="en-US" sz="2400">
              <a:latin typeface="Times New Roman" panose="02020603050405020304" pitchFamily="18" charset="0"/>
            </a:endParaRPr>
          </a:p>
          <a:p>
            <a:pPr eaLnBrk="1" hangingPunct="1"/>
            <a:r>
              <a:rPr lang="zh-CN" altLang="en-US" sz="2400">
                <a:latin typeface="Times New Roman" panose="02020603050405020304" pitchFamily="18" charset="0"/>
              </a:rPr>
              <a:t>　</a:t>
            </a:r>
            <a:r>
              <a:rPr lang="en-US" altLang="zh-CN" sz="2400">
                <a:solidFill>
                  <a:srgbClr val="0000FF"/>
                </a:solidFill>
                <a:latin typeface="Times New Roman" panose="02020603050405020304" pitchFamily="18" charset="0"/>
              </a:rPr>
              <a:t>20</a:t>
            </a:r>
            <a:r>
              <a:rPr lang="zh-CN" altLang="en-US" sz="2400">
                <a:solidFill>
                  <a:srgbClr val="0000FF"/>
                </a:solidFill>
                <a:latin typeface="Times New Roman" panose="02020603050405020304" pitchFamily="18" charset="0"/>
              </a:rPr>
              <a:t>年后</a:t>
            </a:r>
            <a:endParaRPr lang="zh-CN" altLang="en-US" sz="2400">
              <a:solidFill>
                <a:srgbClr val="0000FF"/>
              </a:solidFill>
              <a:latin typeface="Times New Roman" panose="02020603050405020304" pitchFamily="18" charset="0"/>
            </a:endParaRPr>
          </a:p>
          <a:p>
            <a:pPr eaLnBrk="1" hangingPunct="1"/>
            <a:r>
              <a:rPr lang="zh-CN" altLang="en-US" sz="2400">
                <a:latin typeface="Times New Roman" panose="02020603050405020304" pitchFamily="18" charset="0"/>
              </a:rPr>
              <a:t>比设计超填：</a:t>
            </a:r>
            <a:endParaRPr lang="zh-CN" altLang="en-US" sz="2400">
              <a:latin typeface="Times New Roman" panose="02020603050405020304" pitchFamily="18" charset="0"/>
            </a:endParaRPr>
          </a:p>
          <a:p>
            <a:pPr eaLnBrk="1" hangingPunct="1"/>
            <a:r>
              <a:rPr lang="zh-CN" altLang="en-US" sz="2400">
                <a:solidFill>
                  <a:srgbClr val="FF0000"/>
                </a:solidFill>
                <a:latin typeface="Times New Roman" panose="02020603050405020304" pitchFamily="18" charset="0"/>
              </a:rPr>
              <a:t>　  </a:t>
            </a:r>
            <a:r>
              <a:rPr lang="en-US" altLang="zh-CN" sz="2400">
                <a:solidFill>
                  <a:srgbClr val="0000FF"/>
                </a:solidFill>
                <a:latin typeface="Times New Roman" panose="02020603050405020304" pitchFamily="18" charset="0"/>
              </a:rPr>
              <a:t>3.0 m</a:t>
            </a:r>
            <a:endParaRPr lang="en-US" altLang="zh-CN" sz="2400">
              <a:solidFill>
                <a:srgbClr val="0000FF"/>
              </a:solidFill>
              <a:latin typeface="Times New Roman" panose="02020603050405020304" pitchFamily="18" charset="0"/>
            </a:endParaRPr>
          </a:p>
        </p:txBody>
      </p:sp>
      <p:sp>
        <p:nvSpPr>
          <p:cNvPr id="1035268" name="AutoShape 4"/>
          <p:cNvSpPr>
            <a:spLocks noChangeArrowheads="1"/>
          </p:cNvSpPr>
          <p:nvPr/>
        </p:nvSpPr>
        <p:spPr bwMode="auto">
          <a:xfrm>
            <a:off x="755650" y="1557338"/>
            <a:ext cx="4105275" cy="923925"/>
          </a:xfrm>
          <a:prstGeom prst="wedgeRoundRectCallout">
            <a:avLst>
              <a:gd name="adj1" fmla="val 68755"/>
              <a:gd name="adj2" fmla="val -3778"/>
              <a:gd name="adj3" fmla="val 16667"/>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2800" b="0">
                <a:solidFill>
                  <a:srgbClr val="FFFFFF"/>
                </a:solidFill>
                <a:latin typeface="华文新魏" panose="02010800040101010101" pitchFamily="2" charset="-122"/>
                <a:ea typeface="华文新魏" panose="02010800040101010101" pitchFamily="2" charset="-122"/>
              </a:rPr>
              <a:t>问题：</a:t>
            </a:r>
            <a:endParaRPr lang="zh-CN" altLang="en-US" sz="2800" b="0">
              <a:solidFill>
                <a:srgbClr val="FFFFFF"/>
              </a:solidFill>
              <a:latin typeface="华文新魏" panose="02010800040101010101" pitchFamily="2" charset="-122"/>
              <a:ea typeface="华文新魏" panose="02010800040101010101" pitchFamily="2" charset="-122"/>
            </a:endParaRPr>
          </a:p>
          <a:p>
            <a:pPr eaLnBrk="1" hangingPunct="1"/>
            <a:r>
              <a:rPr lang="zh-CN" altLang="en-US" sz="2800" b="0">
                <a:solidFill>
                  <a:srgbClr val="FFCC00"/>
                </a:solidFill>
                <a:latin typeface="华文新魏" panose="02010800040101010101" pitchFamily="2" charset="-122"/>
                <a:ea typeface="华文新魏" panose="02010800040101010101" pitchFamily="2" charset="-122"/>
              </a:rPr>
              <a:t>沉降大且有不均匀沉降</a:t>
            </a:r>
            <a:endParaRPr lang="zh-CN" altLang="en-US" sz="2800" b="0">
              <a:solidFill>
                <a:srgbClr val="FFCC00"/>
              </a:solidFill>
              <a:latin typeface="华文新魏" panose="02010800040101010101" pitchFamily="2" charset="-122"/>
              <a:ea typeface="华文新魏" panose="02010800040101010101" pitchFamily="2" charset="-122"/>
            </a:endParaRPr>
          </a:p>
        </p:txBody>
      </p:sp>
      <p:pic>
        <p:nvPicPr>
          <p:cNvPr id="1035270" name="Picture 6" descr="0203-7"/>
          <p:cNvPicPr>
            <a:picLocks noChangeAspect="1" noChangeArrowheads="1"/>
          </p:cNvPicPr>
          <p:nvPr/>
        </p:nvPicPr>
        <p:blipFill>
          <a:blip r:embed="rId1">
            <a:grayscl/>
            <a:extLst>
              <a:ext uri="{28A0092B-C50C-407E-A947-70E740481C1C}">
                <a14:useLocalDpi xmlns:a14="http://schemas.microsoft.com/office/drawing/2010/main" val="0"/>
              </a:ext>
            </a:extLst>
          </a:blip>
          <a:srcRect/>
          <a:stretch>
            <a:fillRect/>
          </a:stretch>
        </p:blipFill>
        <p:spPr bwMode="auto">
          <a:xfrm>
            <a:off x="107950" y="2636838"/>
            <a:ext cx="5935663" cy="1766887"/>
          </a:xfrm>
          <a:prstGeom prst="rect">
            <a:avLst/>
          </a:prstGeom>
          <a:solidFill>
            <a:schemeClr val="accent2"/>
          </a:solidFill>
          <a:ln w="19050">
            <a:solidFill>
              <a:srgbClr val="CC6600"/>
            </a:solidFill>
            <a:miter lim="800000"/>
            <a:headEnd/>
            <a:tailEnd/>
          </a:ln>
        </p:spPr>
      </p:pic>
      <p:graphicFrame>
        <p:nvGraphicFramePr>
          <p:cNvPr id="1035271" name="Group 7"/>
          <p:cNvGraphicFramePr>
            <a:graphicFrameLocks noGrp="1"/>
          </p:cNvGraphicFramePr>
          <p:nvPr/>
        </p:nvGraphicFramePr>
        <p:xfrm>
          <a:off x="179388" y="4652963"/>
          <a:ext cx="8713787" cy="1565276"/>
        </p:xfrm>
        <a:graphic>
          <a:graphicData uri="http://schemas.openxmlformats.org/drawingml/2006/table">
            <a:tbl>
              <a:tblPr/>
              <a:tblGrid>
                <a:gridCol w="622300"/>
                <a:gridCol w="622300"/>
                <a:gridCol w="620712"/>
                <a:gridCol w="622300"/>
                <a:gridCol w="627063"/>
                <a:gridCol w="620712"/>
                <a:gridCol w="622300"/>
                <a:gridCol w="622300"/>
                <a:gridCol w="622300"/>
                <a:gridCol w="623888"/>
                <a:gridCol w="622300"/>
                <a:gridCol w="620712"/>
                <a:gridCol w="622300"/>
                <a:gridCol w="622300"/>
              </a:tblGrid>
              <a:tr h="392113">
                <a:tc rowSpan="2">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80000"/>
                        </a:lnSpc>
                        <a:spcBef>
                          <a:spcPct val="60000"/>
                        </a:spcBef>
                        <a:spcAft>
                          <a:spcPct val="0"/>
                        </a:spcAft>
                        <a:buClr>
                          <a:srgbClr val="A50021"/>
                        </a:buClr>
                        <a:buSzPct val="75000"/>
                        <a:buFont typeface="Wingdings" panose="05000000000000000000" pitchFamily="2" charset="2"/>
                        <a:buNone/>
                      </a:pPr>
                      <a:r>
                        <a:rPr kumimoji="1" lang="zh-CN" altLang="en-US" sz="2000" b="1" i="0" u="none" strike="noStrike" cap="none" normalizeH="0" baseline="0">
                          <a:ln>
                            <a:noFill/>
                          </a:ln>
                          <a:solidFill>
                            <a:srgbClr val="0000FF"/>
                          </a:solidFill>
                          <a:effectLst/>
                          <a:latin typeface="Times New Roman" panose="02020603050405020304" pitchFamily="18" charset="0"/>
                          <a:ea typeface="幼圆" panose="02010509060101010101" pitchFamily="49" charset="-122"/>
                        </a:rPr>
                        <a:t>日期</a:t>
                      </a:r>
                      <a:endParaRPr kumimoji="1" lang="zh-CN" altLang="en-US" sz="2000" b="1" i="0" u="none" strike="noStrike" cap="none" normalizeH="0" baseline="0">
                        <a:ln>
                          <a:noFill/>
                        </a:ln>
                        <a:solidFill>
                          <a:srgbClr val="0000FF"/>
                        </a:solidFill>
                        <a:effectLst/>
                        <a:latin typeface="Times New Roman" panose="02020603050405020304" pitchFamily="18" charset="0"/>
                        <a:ea typeface="幼圆" panose="02010509060101010101" pitchFamily="49"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13">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zh-CN" altLang="en-US" sz="2000" b="1" i="0" u="none" strike="noStrike" cap="none" normalizeH="0" baseline="0">
                          <a:ln>
                            <a:noFill/>
                          </a:ln>
                          <a:solidFill>
                            <a:srgbClr val="800000"/>
                          </a:solidFill>
                          <a:effectLst/>
                          <a:latin typeface="Times New Roman" panose="02020603050405020304" pitchFamily="18" charset="0"/>
                          <a:ea typeface="幼圆" panose="02010509060101010101" pitchFamily="49" charset="-122"/>
                        </a:rPr>
                        <a:t>测 点 及 沉 降 值（</a:t>
                      </a:r>
                      <a:r>
                        <a:rPr kumimoji="1" lang="en-US" altLang="zh-CN" sz="2000" b="1" i="0" u="none" strike="noStrike" cap="none" normalizeH="0" baseline="0">
                          <a:ln>
                            <a:noFill/>
                          </a:ln>
                          <a:solidFill>
                            <a:srgbClr val="800000"/>
                          </a:solidFill>
                          <a:effectLst/>
                          <a:latin typeface="Times New Roman" panose="02020603050405020304" pitchFamily="18" charset="0"/>
                          <a:ea typeface="幼圆" panose="02010509060101010101" pitchFamily="49" charset="-122"/>
                        </a:rPr>
                        <a:t>m</a:t>
                      </a:r>
                      <a:r>
                        <a:rPr kumimoji="1" lang="zh-CN" altLang="en-US" sz="2000" b="1" i="0" u="none" strike="noStrike" cap="none" normalizeH="0" baseline="0">
                          <a:ln>
                            <a:noFill/>
                          </a:ln>
                          <a:solidFill>
                            <a:srgbClr val="800000"/>
                          </a:solidFill>
                          <a:effectLst/>
                          <a:latin typeface="Times New Roman" panose="02020603050405020304" pitchFamily="18" charset="0"/>
                          <a:ea typeface="幼圆" panose="02010509060101010101" pitchFamily="49" charset="-122"/>
                        </a:rPr>
                        <a:t>）</a:t>
                      </a:r>
                      <a:endParaRPr kumimoji="1" lang="zh-CN" altLang="en-US" sz="2000" b="1" i="0" u="none" strike="noStrike" cap="none" normalizeH="0" baseline="0">
                        <a:ln>
                          <a:noFill/>
                        </a:ln>
                        <a:solidFill>
                          <a:srgbClr val="8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c hMerge="1">
                  <a:tcPr/>
                </a:tc>
                <a:tc hMerge="1">
                  <a:tcPr/>
                </a:tc>
                <a:tc hMerge="1">
                  <a:tcPr/>
                </a:tc>
                <a:tc hMerge="1">
                  <a:tcPr/>
                </a:tc>
                <a:tc hMerge="1">
                  <a:tcPr/>
                </a:tc>
                <a:tc hMerge="1">
                  <a:tcPr/>
                </a:tc>
                <a:tc hMerge="1">
                  <a:tcPr/>
                </a:tc>
              </a:tr>
              <a:tr h="390525">
                <a:tc vMerge="1">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800000"/>
                          </a:solidFill>
                          <a:effectLst/>
                          <a:latin typeface="Times New Roman" panose="02020603050405020304" pitchFamily="18" charset="0"/>
                          <a:ea typeface="幼圆" panose="02010509060101010101" pitchFamily="49" charset="-122"/>
                        </a:rPr>
                        <a:t>1</a:t>
                      </a:r>
                      <a:endParaRPr kumimoji="1" lang="en-US" altLang="zh-CN" sz="2000" b="1" i="0" u="none" strike="noStrike" cap="none" normalizeH="0" baseline="0">
                        <a:ln>
                          <a:noFill/>
                        </a:ln>
                        <a:solidFill>
                          <a:srgbClr val="8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800000"/>
                          </a:solidFill>
                          <a:effectLst/>
                          <a:latin typeface="Times New Roman" panose="02020603050405020304" pitchFamily="18" charset="0"/>
                          <a:ea typeface="幼圆" panose="02010509060101010101" pitchFamily="49" charset="-122"/>
                        </a:rPr>
                        <a:t>2</a:t>
                      </a:r>
                      <a:endParaRPr kumimoji="1" lang="en-US" altLang="zh-CN" sz="2000" b="1" i="0" u="none" strike="noStrike" cap="none" normalizeH="0" baseline="0">
                        <a:ln>
                          <a:noFill/>
                        </a:ln>
                        <a:solidFill>
                          <a:srgbClr val="8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800000"/>
                          </a:solidFill>
                          <a:effectLst/>
                          <a:latin typeface="Times New Roman" panose="02020603050405020304" pitchFamily="18" charset="0"/>
                          <a:ea typeface="幼圆" panose="02010509060101010101" pitchFamily="49" charset="-122"/>
                        </a:rPr>
                        <a:t>3</a:t>
                      </a:r>
                      <a:endParaRPr kumimoji="1" lang="en-US" altLang="zh-CN" sz="2000" b="1" i="0" u="none" strike="noStrike" cap="none" normalizeH="0" baseline="0">
                        <a:ln>
                          <a:noFill/>
                        </a:ln>
                        <a:solidFill>
                          <a:srgbClr val="8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800000"/>
                          </a:solidFill>
                          <a:effectLst/>
                          <a:latin typeface="Times New Roman" panose="02020603050405020304" pitchFamily="18" charset="0"/>
                          <a:ea typeface="幼圆" panose="02010509060101010101" pitchFamily="49" charset="-122"/>
                        </a:rPr>
                        <a:t>5</a:t>
                      </a:r>
                      <a:endParaRPr kumimoji="1" lang="en-US" altLang="zh-CN" sz="2000" b="1" i="0" u="none" strike="noStrike" cap="none" normalizeH="0" baseline="0">
                        <a:ln>
                          <a:noFill/>
                        </a:ln>
                        <a:solidFill>
                          <a:srgbClr val="8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800000"/>
                          </a:solidFill>
                          <a:effectLst/>
                          <a:latin typeface="Times New Roman" panose="02020603050405020304" pitchFamily="18" charset="0"/>
                          <a:ea typeface="幼圆" panose="02010509060101010101" pitchFamily="49" charset="-122"/>
                        </a:rPr>
                        <a:t>7</a:t>
                      </a:r>
                      <a:endParaRPr kumimoji="1" lang="en-US" altLang="zh-CN" sz="2000" b="1" i="0" u="none" strike="noStrike" cap="none" normalizeH="0" baseline="0">
                        <a:ln>
                          <a:noFill/>
                        </a:ln>
                        <a:solidFill>
                          <a:srgbClr val="8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800000"/>
                          </a:solidFill>
                          <a:effectLst/>
                          <a:latin typeface="Times New Roman" panose="02020603050405020304" pitchFamily="18" charset="0"/>
                          <a:ea typeface="幼圆" panose="02010509060101010101" pitchFamily="49" charset="-122"/>
                        </a:rPr>
                        <a:t>8</a:t>
                      </a:r>
                      <a:endParaRPr kumimoji="1" lang="en-US" altLang="zh-CN" sz="2000" b="1" i="0" u="none" strike="noStrike" cap="none" normalizeH="0" baseline="0">
                        <a:ln>
                          <a:noFill/>
                        </a:ln>
                        <a:solidFill>
                          <a:srgbClr val="8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800000"/>
                          </a:solidFill>
                          <a:effectLst/>
                          <a:latin typeface="Times New Roman" panose="02020603050405020304" pitchFamily="18" charset="0"/>
                          <a:ea typeface="幼圆" panose="02010509060101010101" pitchFamily="49" charset="-122"/>
                        </a:rPr>
                        <a:t>10</a:t>
                      </a:r>
                      <a:endParaRPr kumimoji="1" lang="en-US" altLang="zh-CN" sz="2000" b="1" i="0" u="none" strike="noStrike" cap="none" normalizeH="0" baseline="0">
                        <a:ln>
                          <a:noFill/>
                        </a:ln>
                        <a:solidFill>
                          <a:srgbClr val="8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800000"/>
                          </a:solidFill>
                          <a:effectLst/>
                          <a:latin typeface="Times New Roman" panose="02020603050405020304" pitchFamily="18" charset="0"/>
                          <a:ea typeface="幼圆" panose="02010509060101010101" pitchFamily="49" charset="-122"/>
                        </a:rPr>
                        <a:t>11</a:t>
                      </a:r>
                      <a:endParaRPr kumimoji="1" lang="en-US" altLang="zh-CN" sz="2000" b="1" i="0" u="none" strike="noStrike" cap="none" normalizeH="0" baseline="0">
                        <a:ln>
                          <a:noFill/>
                        </a:ln>
                        <a:solidFill>
                          <a:srgbClr val="8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800000"/>
                          </a:solidFill>
                          <a:effectLst/>
                          <a:latin typeface="Times New Roman" panose="02020603050405020304" pitchFamily="18" charset="0"/>
                          <a:ea typeface="幼圆" panose="02010509060101010101" pitchFamily="49" charset="-122"/>
                        </a:rPr>
                        <a:t>12</a:t>
                      </a:r>
                      <a:endParaRPr kumimoji="1" lang="en-US" altLang="zh-CN" sz="2000" b="1" i="0" u="none" strike="noStrike" cap="none" normalizeH="0" baseline="0">
                        <a:ln>
                          <a:noFill/>
                        </a:ln>
                        <a:solidFill>
                          <a:srgbClr val="8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800000"/>
                          </a:solidFill>
                          <a:effectLst/>
                          <a:latin typeface="Times New Roman" panose="02020603050405020304" pitchFamily="18" charset="0"/>
                          <a:ea typeface="幼圆" panose="02010509060101010101" pitchFamily="49" charset="-122"/>
                        </a:rPr>
                        <a:t>15</a:t>
                      </a:r>
                      <a:endParaRPr kumimoji="1" lang="en-US" altLang="zh-CN" sz="2000" b="1" i="0" u="none" strike="noStrike" cap="none" normalizeH="0" baseline="0">
                        <a:ln>
                          <a:noFill/>
                        </a:ln>
                        <a:solidFill>
                          <a:srgbClr val="8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800000"/>
                          </a:solidFill>
                          <a:effectLst/>
                          <a:latin typeface="Times New Roman" panose="02020603050405020304" pitchFamily="18" charset="0"/>
                          <a:ea typeface="幼圆" panose="02010509060101010101" pitchFamily="49" charset="-122"/>
                        </a:rPr>
                        <a:t>16</a:t>
                      </a:r>
                      <a:endParaRPr kumimoji="1" lang="en-US" altLang="zh-CN" sz="2000" b="1" i="0" u="none" strike="noStrike" cap="none" normalizeH="0" baseline="0">
                        <a:ln>
                          <a:noFill/>
                        </a:ln>
                        <a:solidFill>
                          <a:srgbClr val="8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800000"/>
                          </a:solidFill>
                          <a:effectLst/>
                          <a:latin typeface="Times New Roman" panose="02020603050405020304" pitchFamily="18" charset="0"/>
                          <a:ea typeface="幼圆" panose="02010509060101010101" pitchFamily="49" charset="-122"/>
                        </a:rPr>
                        <a:t>17</a:t>
                      </a:r>
                      <a:endParaRPr kumimoji="1" lang="en-US" altLang="zh-CN" sz="2000" b="1" i="0" u="none" strike="noStrike" cap="none" normalizeH="0" baseline="0">
                        <a:ln>
                          <a:noFill/>
                        </a:ln>
                        <a:solidFill>
                          <a:srgbClr val="8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zh-CN" altLang="en-US" sz="2000" b="1" i="0" u="none" strike="noStrike" cap="none" normalizeH="0" baseline="0">
                          <a:ln>
                            <a:noFill/>
                          </a:ln>
                          <a:solidFill>
                            <a:srgbClr val="800000"/>
                          </a:solidFill>
                          <a:effectLst/>
                          <a:latin typeface="Times New Roman" panose="02020603050405020304" pitchFamily="18" charset="0"/>
                          <a:ea typeface="幼圆" panose="02010509060101010101" pitchFamily="49" charset="-122"/>
                        </a:rPr>
                        <a:t>平均</a:t>
                      </a:r>
                      <a:endParaRPr kumimoji="1" lang="zh-CN" altLang="en-US" sz="2000" b="1" i="0" u="none" strike="noStrike" cap="none" normalizeH="0" baseline="0">
                        <a:ln>
                          <a:noFill/>
                        </a:ln>
                        <a:solidFill>
                          <a:srgbClr val="8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0000FF"/>
                          </a:solidFill>
                          <a:effectLst/>
                          <a:latin typeface="Times New Roman" panose="02020603050405020304" pitchFamily="18" charset="0"/>
                          <a:ea typeface="幼圆" panose="02010509060101010101" pitchFamily="49" charset="-122"/>
                        </a:rPr>
                        <a:t>00-12</a:t>
                      </a:r>
                      <a:endParaRPr kumimoji="1" lang="zh-CN" altLang="en-US" sz="2000" b="1" i="0" u="none" strike="noStrike" cap="none" normalizeH="0" baseline="0">
                        <a:ln>
                          <a:noFill/>
                        </a:ln>
                        <a:solidFill>
                          <a:srgbClr val="0000FF"/>
                        </a:solidFill>
                        <a:effectLst/>
                        <a:latin typeface="Times New Roman" panose="02020603050405020304" pitchFamily="18" charset="0"/>
                        <a:ea typeface="幼圆" panose="02010509060101010101" pitchFamily="49"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rPr>
                        <a:t>10.6</a:t>
                      </a:r>
                      <a:endPar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rPr>
                        <a:t>9.7</a:t>
                      </a:r>
                      <a:endPar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rPr>
                        <a:t>12.8</a:t>
                      </a:r>
                      <a:endPar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rPr>
                        <a:t>11.7</a:t>
                      </a:r>
                      <a:endPar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rPr>
                        <a:t>10.6</a:t>
                      </a:r>
                      <a:endPar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rPr>
                        <a:t>13.0</a:t>
                      </a:r>
                      <a:endPar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rPr>
                        <a:t>11.6</a:t>
                      </a:r>
                      <a:endPar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rPr>
                        <a:t>10.3</a:t>
                      </a:r>
                      <a:endPar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rPr>
                        <a:t>12.7</a:t>
                      </a:r>
                      <a:endPar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rPr>
                        <a:t>12.5</a:t>
                      </a:r>
                      <a:endPar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rPr>
                        <a:t>9.0</a:t>
                      </a:r>
                      <a:endPar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rPr>
                        <a:t>14.1</a:t>
                      </a:r>
                      <a:endPar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rPr>
                        <a:t>11.7</a:t>
                      </a:r>
                      <a:endPar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0000FF"/>
                          </a:solidFill>
                          <a:effectLst/>
                          <a:latin typeface="Times New Roman" panose="02020603050405020304" pitchFamily="18" charset="0"/>
                          <a:ea typeface="幼圆" panose="02010509060101010101" pitchFamily="49" charset="-122"/>
                        </a:rPr>
                        <a:t>01-12</a:t>
                      </a:r>
                      <a:endParaRPr kumimoji="1" lang="en-US" altLang="zh-CN" sz="2000" b="1" i="0" u="none" strike="noStrike" cap="none" normalizeH="0" baseline="0">
                        <a:ln>
                          <a:noFill/>
                        </a:ln>
                        <a:solidFill>
                          <a:srgbClr val="0000FF"/>
                        </a:solidFill>
                        <a:effectLst/>
                        <a:latin typeface="Times New Roman" panose="02020603050405020304" pitchFamily="18" charset="0"/>
                        <a:ea typeface="幼圆" panose="02010509060101010101" pitchFamily="49"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rPr>
                        <a:t>10.8</a:t>
                      </a:r>
                      <a:endPar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rPr>
                        <a:t>9.9</a:t>
                      </a:r>
                      <a:endPar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rPr>
                        <a:t>13.0</a:t>
                      </a:r>
                      <a:endPar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rPr>
                        <a:t>11.9</a:t>
                      </a:r>
                      <a:endPar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rPr>
                        <a:t>10.7</a:t>
                      </a:r>
                      <a:endPar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rPr>
                        <a:t>13.2</a:t>
                      </a:r>
                      <a:endPar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rPr>
                        <a:t>11.8</a:t>
                      </a:r>
                      <a:endPar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rPr>
                        <a:t>10.5</a:t>
                      </a:r>
                      <a:endPar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rPr>
                        <a:t>12.9</a:t>
                      </a:r>
                      <a:endPar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rPr>
                        <a:t>12.7</a:t>
                      </a:r>
                      <a:endPar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rPr>
                        <a:t>9.1</a:t>
                      </a:r>
                      <a:endPar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rPr>
                        <a:t>14.3</a:t>
                      </a:r>
                      <a:endPar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None/>
                      </a:pPr>
                      <a:r>
                        <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rPr>
                        <a:t>11.9</a:t>
                      </a:r>
                      <a:endParaRPr kumimoji="1" lang="en-US" altLang="zh-CN" sz="2000" b="1" i="0" u="none" strike="noStrike" cap="none" normalizeH="0" baseline="0">
                        <a:ln>
                          <a:noFill/>
                        </a:ln>
                        <a:solidFill>
                          <a:srgbClr val="000000"/>
                        </a:solidFill>
                        <a:effectLst/>
                        <a:latin typeface="Times New Roman" panose="02020603050405020304" pitchFamily="18" charset="0"/>
                        <a:ea typeface="幼圆" panose="02010509060101010101" pitchFamily="49" charset="-122"/>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Rectangle 5"/>
          <p:cNvSpPr>
            <a:spLocks noChangeArrowheads="1"/>
          </p:cNvSpPr>
          <p:nvPr/>
        </p:nvSpPr>
        <p:spPr bwMode="auto">
          <a:xfrm>
            <a:off x="1" y="0"/>
            <a:ext cx="5364088"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.4 </a:t>
            </a:r>
            <a:r>
              <a:rPr lang="zh-CN" altLang="en-US" sz="3200" dirty="0">
                <a:solidFill>
                  <a:srgbClr val="FF3300"/>
                </a:solidFill>
                <a:latin typeface="Times New Roman" panose="02020603050405020304" pitchFamily="18" charset="0"/>
                <a:ea typeface="+mj-ea"/>
                <a:cs typeface="Times New Roman" panose="02020603050405020304" pitchFamily="18" charset="0"/>
              </a:rPr>
              <a:t>地基</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变形与时间的关系</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35268">
                                            <p:bg/>
                                          </p:spTgt>
                                        </p:tgtEl>
                                        <p:attrNameLst>
                                          <p:attrName>style.visibility</p:attrName>
                                        </p:attrNameLst>
                                      </p:cBhvr>
                                      <p:to>
                                        <p:strVal val="visible"/>
                                      </p:to>
                                    </p:set>
                                    <p:anim calcmode="lin" valueType="num">
                                      <p:cBhvr additive="base">
                                        <p:cTn id="7" dur="500" fill="hold"/>
                                        <p:tgtEl>
                                          <p:spTgt spid="1035268">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1035268">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35268">
                                            <p:txEl>
                                              <p:pRg st="0" end="0"/>
                                            </p:txEl>
                                          </p:spTgt>
                                        </p:tgtEl>
                                        <p:attrNameLst>
                                          <p:attrName>style.visibility</p:attrName>
                                        </p:attrNameLst>
                                      </p:cBhvr>
                                      <p:to>
                                        <p:strVal val="visible"/>
                                      </p:to>
                                    </p:set>
                                    <p:anim calcmode="lin" valueType="num">
                                      <p:cBhvr additive="base">
                                        <p:cTn id="11" dur="500" fill="hold"/>
                                        <p:tgtEl>
                                          <p:spTgt spid="1035268">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3526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type="lt">
                                    <p:tmPct val="0"/>
                                  </p:iterate>
                                  <p:childTnLst>
                                    <p:set>
                                      <p:cBhvr>
                                        <p:cTn id="14" dur="1" fill="hold">
                                          <p:stCondLst>
                                            <p:cond delay="0"/>
                                          </p:stCondLst>
                                        </p:cTn>
                                        <p:tgtEl>
                                          <p:spTgt spid="1035268">
                                            <p:txEl>
                                              <p:pRg st="1" end="1"/>
                                            </p:txEl>
                                          </p:spTgt>
                                        </p:tgtEl>
                                        <p:attrNameLst>
                                          <p:attrName>style.visibility</p:attrName>
                                        </p:attrNameLst>
                                      </p:cBhvr>
                                      <p:to>
                                        <p:strVal val="visible"/>
                                      </p:to>
                                    </p:set>
                                    <p:anim calcmode="lin" valueType="num">
                                      <p:cBhvr additive="base">
                                        <p:cTn id="15" dur="500" fill="hold"/>
                                        <p:tgtEl>
                                          <p:spTgt spid="1035268">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35268">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34" presetClass="emph" presetSubtype="0" fill="hold" nodeType="afterEffect">
                                  <p:stCondLst>
                                    <p:cond delay="0"/>
                                  </p:stCondLst>
                                  <p:iterate type="lt">
                                    <p:tmPct val="10000"/>
                                  </p:iterate>
                                  <p:childTnLst>
                                    <p:animMotion origin="layout" path="M 0.0 0.0 L 0.0 -0.07213" pathEditMode="relative" ptsTypes="">
                                      <p:cBhvr>
                                        <p:cTn id="19" dur="250" accel="50000" decel="50000" autoRev="1" fill="hold">
                                          <p:stCondLst>
                                            <p:cond delay="0"/>
                                          </p:stCondLst>
                                        </p:cTn>
                                        <p:tgtEl>
                                          <p:spTgt spid="1035268">
                                            <p:txEl>
                                              <p:pRg st="1" end="1"/>
                                            </p:txEl>
                                          </p:spTgt>
                                        </p:tgtEl>
                                        <p:attrNameLst>
                                          <p:attrName>ppt_x</p:attrName>
                                          <p:attrName>ppt_y</p:attrName>
                                        </p:attrNameLst>
                                      </p:cBhvr>
                                    </p:animMotion>
                                    <p:animRot by="1500000">
                                      <p:cBhvr>
                                        <p:cTn id="20" dur="125" fill="hold">
                                          <p:stCondLst>
                                            <p:cond delay="0"/>
                                          </p:stCondLst>
                                        </p:cTn>
                                        <p:tgtEl>
                                          <p:spTgt spid="1035268">
                                            <p:txEl>
                                              <p:pRg st="1" end="1"/>
                                            </p:txEl>
                                          </p:spTgt>
                                        </p:tgtEl>
                                        <p:attrNameLst>
                                          <p:attrName>r</p:attrName>
                                        </p:attrNameLst>
                                      </p:cBhvr>
                                    </p:animRot>
                                    <p:animRot by="-1500000">
                                      <p:cBhvr>
                                        <p:cTn id="21" dur="125" fill="hold">
                                          <p:stCondLst>
                                            <p:cond delay="125"/>
                                          </p:stCondLst>
                                        </p:cTn>
                                        <p:tgtEl>
                                          <p:spTgt spid="1035268">
                                            <p:txEl>
                                              <p:pRg st="1" end="1"/>
                                            </p:txEl>
                                          </p:spTgt>
                                        </p:tgtEl>
                                        <p:attrNameLst>
                                          <p:attrName>r</p:attrName>
                                        </p:attrNameLst>
                                      </p:cBhvr>
                                    </p:animRot>
                                    <p:animRot by="-1500000">
                                      <p:cBhvr>
                                        <p:cTn id="22" dur="125" fill="hold">
                                          <p:stCondLst>
                                            <p:cond delay="250"/>
                                          </p:stCondLst>
                                        </p:cTn>
                                        <p:tgtEl>
                                          <p:spTgt spid="1035268">
                                            <p:txEl>
                                              <p:pRg st="1" end="1"/>
                                            </p:txEl>
                                          </p:spTgt>
                                        </p:tgtEl>
                                        <p:attrNameLst>
                                          <p:attrName>r</p:attrName>
                                        </p:attrNameLst>
                                      </p:cBhvr>
                                    </p:animRot>
                                    <p:animRot by="1500000">
                                      <p:cBhvr>
                                        <p:cTn id="23" dur="125" fill="hold">
                                          <p:stCondLst>
                                            <p:cond delay="375"/>
                                          </p:stCondLst>
                                        </p:cTn>
                                        <p:tgtEl>
                                          <p:spTgt spid="1035268">
                                            <p:txEl>
                                              <p:pRg st="1" end="1"/>
                                            </p:txEl>
                                          </p:spTgt>
                                        </p:tgtEl>
                                        <p:attrNameLst>
                                          <p:attrName>r</p:attrName>
                                        </p:attrNameLst>
                                      </p:cBhvr>
                                    </p:animRot>
                                  </p:childTnLst>
                                </p:cTn>
                              </p:par>
                            </p:childTnLst>
                          </p:cTn>
                        </p:par>
                        <p:par>
                          <p:cTn id="24" fill="hold">
                            <p:stCondLst>
                              <p:cond delay="1450"/>
                            </p:stCondLst>
                            <p:childTnLst>
                              <p:par>
                                <p:cTn id="25" presetID="47" presetClass="entr" presetSubtype="0" fill="hold" grpId="0" nodeType="afterEffect">
                                  <p:stCondLst>
                                    <p:cond delay="0"/>
                                  </p:stCondLst>
                                  <p:childTnLst>
                                    <p:set>
                                      <p:cBhvr>
                                        <p:cTn id="26" dur="1" fill="hold">
                                          <p:stCondLst>
                                            <p:cond delay="0"/>
                                          </p:stCondLst>
                                        </p:cTn>
                                        <p:tgtEl>
                                          <p:spTgt spid="1035267"/>
                                        </p:tgtEl>
                                        <p:attrNameLst>
                                          <p:attrName>style.visibility</p:attrName>
                                        </p:attrNameLst>
                                      </p:cBhvr>
                                      <p:to>
                                        <p:strVal val="visible"/>
                                      </p:to>
                                    </p:set>
                                    <p:animEffect transition="in" filter="fade">
                                      <p:cBhvr>
                                        <p:cTn id="27" dur="500"/>
                                        <p:tgtEl>
                                          <p:spTgt spid="1035267"/>
                                        </p:tgtEl>
                                      </p:cBhvr>
                                    </p:animEffect>
                                    <p:anim calcmode="lin" valueType="num">
                                      <p:cBhvr>
                                        <p:cTn id="28" dur="500" fill="hold"/>
                                        <p:tgtEl>
                                          <p:spTgt spid="1035267"/>
                                        </p:tgtEl>
                                        <p:attrNameLst>
                                          <p:attrName>ppt_x</p:attrName>
                                        </p:attrNameLst>
                                      </p:cBhvr>
                                      <p:tavLst>
                                        <p:tav tm="0">
                                          <p:val>
                                            <p:strVal val="#ppt_x"/>
                                          </p:val>
                                        </p:tav>
                                        <p:tav tm="100000">
                                          <p:val>
                                            <p:strVal val="#ppt_x"/>
                                          </p:val>
                                        </p:tav>
                                      </p:tavLst>
                                    </p:anim>
                                    <p:anim calcmode="lin" valueType="num">
                                      <p:cBhvr>
                                        <p:cTn id="29" dur="500" fill="hold"/>
                                        <p:tgtEl>
                                          <p:spTgt spid="103526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1035270"/>
                                        </p:tgtEl>
                                        <p:attrNameLst>
                                          <p:attrName>style.visibility</p:attrName>
                                        </p:attrNameLst>
                                      </p:cBhvr>
                                      <p:to>
                                        <p:strVal val="visible"/>
                                      </p:to>
                                    </p:set>
                                    <p:animEffect transition="in" filter="wipe(right)">
                                      <p:cBhvr>
                                        <p:cTn id="34" dur="500"/>
                                        <p:tgtEl>
                                          <p:spTgt spid="1035270"/>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1" fill="hold" nodeType="clickEffect">
                                  <p:stCondLst>
                                    <p:cond delay="0"/>
                                  </p:stCondLst>
                                  <p:childTnLst>
                                    <p:set>
                                      <p:cBhvr>
                                        <p:cTn id="38" dur="1" fill="hold">
                                          <p:stCondLst>
                                            <p:cond delay="0"/>
                                          </p:stCondLst>
                                        </p:cTn>
                                        <p:tgtEl>
                                          <p:spTgt spid="1035271"/>
                                        </p:tgtEl>
                                        <p:attrNameLst>
                                          <p:attrName>style.visibility</p:attrName>
                                        </p:attrNameLst>
                                      </p:cBhvr>
                                      <p:to>
                                        <p:strVal val="visible"/>
                                      </p:to>
                                    </p:set>
                                    <p:animEffect transition="in" filter="slide(fromTop)">
                                      <p:cBhvr>
                                        <p:cTn id="39" dur="500"/>
                                        <p:tgtEl>
                                          <p:spTgt spid="1035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267" grpId="0" bldLvl="0" animBg="1"/>
      <p:bldP spid="1035268" grpId="0" animBg="1" build="allAtOnce"/>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ChangeArrowheads="1"/>
          </p:cNvSpPr>
          <p:nvPr/>
        </p:nvSpPr>
        <p:spPr bwMode="auto">
          <a:xfrm>
            <a:off x="850900" y="2033588"/>
            <a:ext cx="8651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dirty="0">
                <a:solidFill>
                  <a:srgbClr val="800000"/>
                </a:solidFill>
                <a:latin typeface="Times New Roman" panose="02020603050405020304" pitchFamily="18" charset="0"/>
                <a:ea typeface="黑体" panose="02010609060101010101" pitchFamily="49" charset="-122"/>
                <a:sym typeface="Symbol" panose="05050102010706020507" pitchFamily="18" charset="2"/>
              </a:rPr>
              <a:t>土＝</a:t>
            </a:r>
            <a:endParaRPr lang="zh-CN" altLang="en-US" sz="2400" dirty="0">
              <a:solidFill>
                <a:srgbClr val="800000"/>
              </a:solidFill>
              <a:latin typeface="Times New Roman" panose="02020603050405020304" pitchFamily="18" charset="0"/>
              <a:ea typeface="黑体" panose="02010609060101010101" pitchFamily="49" charset="-122"/>
              <a:sym typeface="Symbol" panose="05050102010706020507" pitchFamily="18" charset="2"/>
            </a:endParaRPr>
          </a:p>
        </p:txBody>
      </p:sp>
      <p:sp>
        <p:nvSpPr>
          <p:cNvPr id="72708" name="Text Box 4"/>
          <p:cNvSpPr txBox="1">
            <a:spLocks noChangeArrowheads="1"/>
          </p:cNvSpPr>
          <p:nvPr/>
        </p:nvSpPr>
        <p:spPr bwMode="auto">
          <a:xfrm>
            <a:off x="4140200" y="2079625"/>
            <a:ext cx="836613" cy="314325"/>
          </a:xfrm>
          <a:prstGeom prst="rect">
            <a:avLst/>
          </a:prstGeom>
          <a:solidFill>
            <a:srgbClr val="66CCFF"/>
          </a:solidFill>
          <a:ln w="9525">
            <a:solidFill>
              <a:srgbClr val="99CCFF"/>
            </a:solidFill>
            <a:miter lim="800000"/>
          </a:ln>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000" dirty="0">
                <a:solidFill>
                  <a:srgbClr val="800000"/>
                </a:solidFill>
                <a:latin typeface="Times New Roman" panose="02020603050405020304" pitchFamily="18" charset="0"/>
                <a:ea typeface="幼圆" panose="02010509060101010101" pitchFamily="49" charset="-122"/>
                <a:sym typeface="Symbol" panose="05050102010706020507" pitchFamily="18" charset="2"/>
              </a:rPr>
              <a:t>孔隙水</a:t>
            </a:r>
            <a:endParaRPr lang="zh-CN" altLang="en-US" sz="2000" dirty="0">
              <a:solidFill>
                <a:srgbClr val="800000"/>
              </a:solidFill>
              <a:latin typeface="Times New Roman" panose="02020603050405020304" pitchFamily="18" charset="0"/>
              <a:ea typeface="幼圆" panose="02010509060101010101" pitchFamily="49" charset="-122"/>
              <a:sym typeface="Symbol" panose="05050102010706020507" pitchFamily="18" charset="2"/>
            </a:endParaRPr>
          </a:p>
        </p:txBody>
      </p:sp>
      <p:sp>
        <p:nvSpPr>
          <p:cNvPr id="72709" name="Rectangle 5"/>
          <p:cNvSpPr>
            <a:spLocks noChangeArrowheads="1"/>
          </p:cNvSpPr>
          <p:nvPr/>
        </p:nvSpPr>
        <p:spPr bwMode="auto">
          <a:xfrm>
            <a:off x="1787525" y="2085975"/>
            <a:ext cx="1524000" cy="3048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000" b="0" dirty="0">
                <a:solidFill>
                  <a:srgbClr val="990000"/>
                </a:solidFill>
                <a:latin typeface="Times New Roman" panose="02020603050405020304" pitchFamily="18" charset="0"/>
                <a:ea typeface="黑体" panose="02010609060101010101" pitchFamily="49" charset="-122"/>
                <a:sym typeface="Symbol" panose="05050102010706020507" pitchFamily="18" charset="2"/>
              </a:rPr>
              <a:t>固体颗粒骨架</a:t>
            </a:r>
            <a:endParaRPr lang="zh-CN" altLang="en-US" sz="2000" b="0" dirty="0">
              <a:solidFill>
                <a:srgbClr val="990000"/>
              </a:solidFill>
              <a:latin typeface="Times New Roman" panose="02020603050405020304" pitchFamily="18" charset="0"/>
              <a:ea typeface="黑体" panose="02010609060101010101" pitchFamily="49" charset="-122"/>
              <a:sym typeface="Symbol" panose="05050102010706020507" pitchFamily="18" charset="2"/>
            </a:endParaRPr>
          </a:p>
        </p:txBody>
      </p:sp>
      <p:sp>
        <p:nvSpPr>
          <p:cNvPr id="72710" name="Text Box 6"/>
          <p:cNvSpPr txBox="1">
            <a:spLocks noChangeArrowheads="1"/>
          </p:cNvSpPr>
          <p:nvPr/>
        </p:nvSpPr>
        <p:spPr bwMode="auto">
          <a:xfrm>
            <a:off x="3627438" y="2033588"/>
            <a:ext cx="2349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800">
                <a:solidFill>
                  <a:srgbClr val="FF0000"/>
                </a:solidFill>
                <a:latin typeface="Arial Black" panose="020B0A04020102020204" pitchFamily="34" charset="0"/>
              </a:rPr>
              <a:t>+</a:t>
            </a:r>
            <a:endParaRPr lang="zh-CN" altLang="en-US" sz="2800">
              <a:solidFill>
                <a:srgbClr val="FF0000"/>
              </a:solidFill>
              <a:latin typeface="Arial Black" panose="020B0A04020102020204" pitchFamily="34" charset="0"/>
            </a:endParaRPr>
          </a:p>
        </p:txBody>
      </p:sp>
      <p:sp>
        <p:nvSpPr>
          <p:cNvPr id="72711" name="AutoShape 7"/>
          <p:cNvSpPr>
            <a:spLocks noChangeArrowheads="1"/>
          </p:cNvSpPr>
          <p:nvPr/>
        </p:nvSpPr>
        <p:spPr bwMode="auto">
          <a:xfrm>
            <a:off x="369888" y="739787"/>
            <a:ext cx="3076575" cy="928687"/>
          </a:xfrm>
          <a:prstGeom prst="star16">
            <a:avLst>
              <a:gd name="adj" fmla="val 37500"/>
            </a:avLst>
          </a:prstGeom>
          <a:solidFill>
            <a:schemeClr val="accent1">
              <a:alpha val="50195"/>
            </a:schemeClr>
          </a:solidFill>
          <a:ln w="9525">
            <a:solidFill>
              <a:srgbClr val="99CCFF"/>
            </a:solidFill>
            <a:miter lim="800000"/>
          </a:ln>
        </p:spPr>
        <p:txBody>
          <a:bodyPr lIns="0" tIns="0" rIns="0" bIns="0"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200" b="0" dirty="0">
                <a:solidFill>
                  <a:srgbClr val="800000"/>
                </a:solidFill>
                <a:latin typeface="Times New Roman" panose="02020603050405020304" pitchFamily="18" charset="0"/>
                <a:ea typeface="黑体" panose="02010609060101010101" pitchFamily="49" charset="-122"/>
                <a:sym typeface="Symbol" panose="05050102010706020507" pitchFamily="18" charset="2"/>
              </a:rPr>
              <a:t>三相体系</a:t>
            </a:r>
            <a:endParaRPr lang="zh-CN" altLang="en-US" sz="3200" b="0" dirty="0">
              <a:solidFill>
                <a:srgbClr val="800000"/>
              </a:solidFill>
              <a:latin typeface="Times New Roman" panose="02020603050405020304" pitchFamily="18" charset="0"/>
              <a:ea typeface="黑体" panose="02010609060101010101" pitchFamily="49" charset="-122"/>
              <a:sym typeface="Symbol" panose="05050102010706020507" pitchFamily="18" charset="2"/>
            </a:endParaRPr>
          </a:p>
        </p:txBody>
      </p:sp>
      <p:sp>
        <p:nvSpPr>
          <p:cNvPr id="72712" name="Rectangle 8"/>
          <p:cNvSpPr>
            <a:spLocks noChangeArrowheads="1"/>
          </p:cNvSpPr>
          <p:nvPr/>
        </p:nvSpPr>
        <p:spPr bwMode="auto">
          <a:xfrm>
            <a:off x="611188" y="3878263"/>
            <a:ext cx="4951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Aft>
                <a:spcPct val="25000"/>
              </a:spcAft>
              <a:buFont typeface="Arial" panose="020B0604020202020204" pitchFamily="34" charset="0"/>
              <a:buNone/>
            </a:pPr>
            <a:r>
              <a:rPr lang="zh-CN" altLang="en-US" sz="2000" dirty="0">
                <a:solidFill>
                  <a:srgbClr val="006600"/>
                </a:solidFill>
                <a:latin typeface="Times New Roman" panose="02020603050405020304" pitchFamily="18" charset="0"/>
                <a:ea typeface="华文新魏" panose="02010800040101010101" pitchFamily="2" charset="-122"/>
                <a:sym typeface="Symbol" panose="05050102010706020507" pitchFamily="18" charset="2"/>
              </a:rPr>
              <a:t>对所受总应力，骨架和孔隙流体如何分担？</a:t>
            </a:r>
            <a:endParaRPr lang="zh-CN" altLang="en-US" sz="2000" dirty="0">
              <a:solidFill>
                <a:srgbClr val="006600"/>
              </a:solidFill>
              <a:latin typeface="Times New Roman" panose="02020603050405020304" pitchFamily="18" charset="0"/>
              <a:ea typeface="华文新魏" panose="02010800040101010101" pitchFamily="2" charset="-122"/>
              <a:sym typeface="Symbol" panose="05050102010706020507" pitchFamily="18" charset="2"/>
            </a:endParaRPr>
          </a:p>
        </p:txBody>
      </p:sp>
      <p:sp>
        <p:nvSpPr>
          <p:cNvPr id="72713" name="Text Box 10"/>
          <p:cNvSpPr txBox="1">
            <a:spLocks noChangeArrowheads="1"/>
          </p:cNvSpPr>
          <p:nvPr/>
        </p:nvSpPr>
        <p:spPr bwMode="auto">
          <a:xfrm>
            <a:off x="5435600" y="2070100"/>
            <a:ext cx="1116013" cy="314325"/>
          </a:xfrm>
          <a:prstGeom prst="rect">
            <a:avLst/>
          </a:prstGeom>
          <a:solidFill>
            <a:srgbClr val="FFFFCC"/>
          </a:solidFill>
          <a:ln w="9525">
            <a:solidFill>
              <a:srgbClr val="99CCFF"/>
            </a:solidFill>
            <a:miter lim="800000"/>
          </a:ln>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000">
                <a:solidFill>
                  <a:srgbClr val="800000"/>
                </a:solidFill>
                <a:latin typeface="Times New Roman" panose="02020603050405020304" pitchFamily="18" charset="0"/>
                <a:ea typeface="幼圆" panose="02010509060101010101" pitchFamily="49" charset="-122"/>
                <a:sym typeface="Symbol" panose="05050102010706020507" pitchFamily="18" charset="2"/>
              </a:rPr>
              <a:t>孔隙气体</a:t>
            </a:r>
            <a:endParaRPr lang="zh-CN" altLang="en-US" sz="2000">
              <a:solidFill>
                <a:srgbClr val="800000"/>
              </a:solidFill>
              <a:latin typeface="Times New Roman" panose="02020603050405020304" pitchFamily="18" charset="0"/>
              <a:ea typeface="幼圆" panose="02010509060101010101" pitchFamily="49" charset="-122"/>
              <a:sym typeface="Symbol" panose="05050102010706020507" pitchFamily="18" charset="2"/>
            </a:endParaRPr>
          </a:p>
        </p:txBody>
      </p:sp>
      <p:sp>
        <p:nvSpPr>
          <p:cNvPr id="72714" name="Text Box 11"/>
          <p:cNvSpPr txBox="1">
            <a:spLocks noChangeArrowheads="1"/>
          </p:cNvSpPr>
          <p:nvPr/>
        </p:nvSpPr>
        <p:spPr bwMode="auto">
          <a:xfrm>
            <a:off x="5057775" y="2033588"/>
            <a:ext cx="2349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800">
                <a:solidFill>
                  <a:srgbClr val="FF0000"/>
                </a:solidFill>
                <a:latin typeface="Arial Black" panose="020B0A04020102020204" pitchFamily="34" charset="0"/>
              </a:rPr>
              <a:t>+</a:t>
            </a:r>
            <a:endParaRPr lang="zh-CN" altLang="en-US" sz="2800">
              <a:solidFill>
                <a:srgbClr val="FF0000"/>
              </a:solidFill>
              <a:latin typeface="Arial Black" panose="020B0A04020102020204" pitchFamily="34" charset="0"/>
            </a:endParaRPr>
          </a:p>
        </p:txBody>
      </p:sp>
      <p:sp>
        <p:nvSpPr>
          <p:cNvPr id="72715" name="AutoShape 12"/>
          <p:cNvSpPr>
            <a:spLocks noChangeArrowheads="1"/>
          </p:cNvSpPr>
          <p:nvPr/>
        </p:nvSpPr>
        <p:spPr bwMode="auto">
          <a:xfrm>
            <a:off x="6515100" y="2700338"/>
            <a:ext cx="982663" cy="503237"/>
          </a:xfrm>
          <a:prstGeom prst="octagon">
            <a:avLst>
              <a:gd name="adj" fmla="val 29287"/>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720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dirty="0">
                <a:solidFill>
                  <a:schemeClr val="bg1"/>
                </a:solidFill>
                <a:latin typeface="幼圆" panose="02010509060101010101" pitchFamily="49" charset="-122"/>
                <a:ea typeface="幼圆" panose="02010509060101010101" pitchFamily="49" charset="-122"/>
                <a:sym typeface="Symbol" panose="05050102010706020507" pitchFamily="18" charset="2"/>
              </a:rPr>
              <a:t>总应力</a:t>
            </a:r>
            <a:endParaRPr lang="zh-CN" altLang="en-US" sz="2000" dirty="0">
              <a:solidFill>
                <a:schemeClr val="bg1"/>
              </a:solidFill>
              <a:latin typeface="幼圆" panose="02010509060101010101" pitchFamily="49" charset="-122"/>
              <a:ea typeface="幼圆" panose="02010509060101010101" pitchFamily="49" charset="-122"/>
              <a:sym typeface="Symbol" panose="05050102010706020507" pitchFamily="18" charset="2"/>
            </a:endParaRPr>
          </a:p>
        </p:txBody>
      </p:sp>
      <p:sp>
        <p:nvSpPr>
          <p:cNvPr id="72716" name="Text Box 13"/>
          <p:cNvSpPr txBox="1">
            <a:spLocks noChangeArrowheads="1"/>
          </p:cNvSpPr>
          <p:nvPr/>
        </p:nvSpPr>
        <p:spPr bwMode="auto">
          <a:xfrm>
            <a:off x="829158" y="3203575"/>
            <a:ext cx="414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dirty="0">
                <a:solidFill>
                  <a:srgbClr val="800000"/>
                </a:solidFill>
                <a:latin typeface="幼圆" panose="02010509060101010101" pitchFamily="49" charset="-122"/>
                <a:ea typeface="幼圆" panose="02010509060101010101" pitchFamily="49" charset="-122"/>
                <a:sym typeface="Symbol" panose="05050102010706020507" pitchFamily="18" charset="2"/>
              </a:rPr>
              <a:t>总应力由土骨架和孔隙流体共同承受</a:t>
            </a:r>
            <a:endParaRPr lang="zh-CN" altLang="en-US" sz="2000" dirty="0">
              <a:solidFill>
                <a:srgbClr val="800000"/>
              </a:solidFill>
              <a:latin typeface="幼圆" panose="02010509060101010101" pitchFamily="49" charset="-122"/>
              <a:ea typeface="幼圆" panose="02010509060101010101" pitchFamily="49" charset="-122"/>
              <a:sym typeface="Symbol" panose="05050102010706020507" pitchFamily="18" charset="2"/>
            </a:endParaRPr>
          </a:p>
        </p:txBody>
      </p:sp>
      <p:sp>
        <p:nvSpPr>
          <p:cNvPr id="72717" name="Text Box 14"/>
          <p:cNvSpPr txBox="1">
            <a:spLocks noChangeArrowheads="1"/>
          </p:cNvSpPr>
          <p:nvPr/>
        </p:nvSpPr>
        <p:spPr bwMode="auto">
          <a:xfrm>
            <a:off x="612775" y="4314825"/>
            <a:ext cx="3509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000" dirty="0">
                <a:solidFill>
                  <a:srgbClr val="006600"/>
                </a:solidFill>
                <a:latin typeface="幼圆" panose="02010509060101010101" pitchFamily="49" charset="-122"/>
                <a:ea typeface="华文新魏" panose="02010800040101010101" pitchFamily="2" charset="-122"/>
                <a:sym typeface="Symbol" panose="05050102010706020507" pitchFamily="18" charset="2"/>
              </a:rPr>
              <a:t>它们如何传递和相互转化？</a:t>
            </a:r>
            <a:endParaRPr lang="zh-CN" altLang="en-US" sz="2000" dirty="0">
              <a:solidFill>
                <a:srgbClr val="006600"/>
              </a:solidFill>
              <a:latin typeface="幼圆" panose="02010509060101010101" pitchFamily="49" charset="-122"/>
              <a:ea typeface="华文新魏" panose="02010800040101010101" pitchFamily="2" charset="-122"/>
              <a:sym typeface="Symbol" panose="05050102010706020507" pitchFamily="18" charset="2"/>
            </a:endParaRPr>
          </a:p>
        </p:txBody>
      </p:sp>
      <p:sp>
        <p:nvSpPr>
          <p:cNvPr id="72718" name="Text Box 15"/>
          <p:cNvSpPr txBox="1">
            <a:spLocks noChangeArrowheads="1"/>
          </p:cNvSpPr>
          <p:nvPr/>
        </p:nvSpPr>
        <p:spPr bwMode="auto">
          <a:xfrm>
            <a:off x="611188" y="4733925"/>
            <a:ext cx="40052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000" dirty="0">
                <a:solidFill>
                  <a:srgbClr val="006600"/>
                </a:solidFill>
                <a:latin typeface="幼圆" panose="02010509060101010101" pitchFamily="49" charset="-122"/>
                <a:ea typeface="华文新魏" panose="02010800040101010101" pitchFamily="2" charset="-122"/>
                <a:sym typeface="Symbol" panose="05050102010706020507" pitchFamily="18" charset="2"/>
              </a:rPr>
              <a:t>它们对土的变形和强度有何影响？</a:t>
            </a:r>
            <a:endParaRPr lang="zh-CN" altLang="en-US" sz="2000" dirty="0">
              <a:solidFill>
                <a:srgbClr val="006600"/>
              </a:solidFill>
              <a:latin typeface="幼圆" panose="02010509060101010101" pitchFamily="49" charset="-122"/>
              <a:ea typeface="华文新魏" panose="02010800040101010101" pitchFamily="2" charset="-122"/>
              <a:sym typeface="Symbol" panose="05050102010706020507" pitchFamily="18" charset="2"/>
            </a:endParaRPr>
          </a:p>
        </p:txBody>
      </p:sp>
      <p:sp>
        <p:nvSpPr>
          <p:cNvPr id="72719" name="Text Box 16"/>
          <p:cNvSpPr txBox="1">
            <a:spLocks noChangeArrowheads="1"/>
          </p:cNvSpPr>
          <p:nvPr/>
        </p:nvSpPr>
        <p:spPr bwMode="auto">
          <a:xfrm>
            <a:off x="6915150" y="1470645"/>
            <a:ext cx="1601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dirty="0">
                <a:solidFill>
                  <a:srgbClr val="006600"/>
                </a:solidFill>
                <a:latin typeface="幼圆" panose="02010509060101010101" pitchFamily="49" charset="-122"/>
                <a:ea typeface="幼圆" panose="02010509060101010101" pitchFamily="49" charset="-122"/>
                <a:sym typeface="Symbol" panose="05050102010706020507" pitchFamily="18" charset="2"/>
              </a:rPr>
              <a:t>受外荷载作用</a:t>
            </a:r>
            <a:endParaRPr lang="zh-CN" altLang="en-US" sz="2000" dirty="0">
              <a:solidFill>
                <a:srgbClr val="006600"/>
              </a:solidFill>
              <a:latin typeface="幼圆" panose="02010509060101010101" pitchFamily="49" charset="-122"/>
              <a:ea typeface="幼圆" panose="02010509060101010101" pitchFamily="49" charset="-122"/>
              <a:sym typeface="Symbol" panose="05050102010706020507" pitchFamily="18" charset="2"/>
            </a:endParaRPr>
          </a:p>
        </p:txBody>
      </p:sp>
      <p:sp>
        <p:nvSpPr>
          <p:cNvPr id="72720" name="Line 17"/>
          <p:cNvSpPr>
            <a:spLocks noChangeShapeType="1"/>
          </p:cNvSpPr>
          <p:nvPr/>
        </p:nvSpPr>
        <p:spPr bwMode="auto">
          <a:xfrm>
            <a:off x="7730306" y="2096120"/>
            <a:ext cx="7963" cy="395288"/>
          </a:xfrm>
          <a:prstGeom prst="line">
            <a:avLst/>
          </a:prstGeom>
          <a:noFill/>
          <a:ln w="57150">
            <a:solidFill>
              <a:srgbClr val="990033"/>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2721" name="AutoShape 18"/>
          <p:cNvSpPr>
            <a:spLocks noChangeArrowheads="1"/>
          </p:cNvSpPr>
          <p:nvPr/>
        </p:nvSpPr>
        <p:spPr bwMode="auto">
          <a:xfrm>
            <a:off x="694000" y="5141734"/>
            <a:ext cx="2668588" cy="1593850"/>
          </a:xfrm>
          <a:prstGeom prst="pentagon">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a:solidFill>
                  <a:schemeClr val="bg1"/>
                </a:solidFill>
                <a:latin typeface="幼圆" panose="02010509060101010101" pitchFamily="49" charset="-122"/>
                <a:ea typeface="幼圆" panose="02010509060101010101" pitchFamily="49" charset="-122"/>
                <a:sym typeface="Symbol" panose="05050102010706020507" pitchFamily="18" charset="2"/>
              </a:rPr>
              <a:t>Terzaghi</a:t>
            </a:r>
            <a:endParaRPr lang="en-US" altLang="zh-CN" sz="2000">
              <a:solidFill>
                <a:schemeClr val="bg1"/>
              </a:solidFill>
              <a:latin typeface="幼圆" panose="02010509060101010101" pitchFamily="49" charset="-122"/>
              <a:ea typeface="幼圆" panose="02010509060101010101" pitchFamily="49" charset="-122"/>
              <a:sym typeface="Symbol" panose="05050102010706020507" pitchFamily="18" charset="2"/>
            </a:endParaRPr>
          </a:p>
          <a:p>
            <a:pPr algn="ctr" eaLnBrk="1" hangingPunct="1">
              <a:buFont typeface="Arial" panose="020B0604020202020204" pitchFamily="34" charset="0"/>
              <a:buNone/>
            </a:pPr>
            <a:r>
              <a:rPr lang="zh-CN" altLang="en-US" sz="2000">
                <a:solidFill>
                  <a:schemeClr val="bg1"/>
                </a:solidFill>
                <a:latin typeface="幼圆" panose="02010509060101010101" pitchFamily="49" charset="-122"/>
                <a:ea typeface="幼圆" panose="02010509060101010101" pitchFamily="49" charset="-122"/>
                <a:sym typeface="Symbol" panose="05050102010706020507" pitchFamily="18" charset="2"/>
              </a:rPr>
              <a:t>（</a:t>
            </a:r>
            <a:r>
              <a:rPr lang="en-US" altLang="zh-CN" sz="2000">
                <a:solidFill>
                  <a:schemeClr val="bg1"/>
                </a:solidFill>
                <a:latin typeface="幼圆" panose="02010509060101010101" pitchFamily="49" charset="-122"/>
                <a:ea typeface="幼圆" panose="02010509060101010101" pitchFamily="49" charset="-122"/>
                <a:sym typeface="Symbol" panose="05050102010706020507" pitchFamily="18" charset="2"/>
              </a:rPr>
              <a:t>1923</a:t>
            </a:r>
            <a:r>
              <a:rPr lang="zh-CN" altLang="en-US" sz="2000">
                <a:solidFill>
                  <a:schemeClr val="bg1"/>
                </a:solidFill>
                <a:latin typeface="幼圆" panose="02010509060101010101" pitchFamily="49" charset="-122"/>
                <a:ea typeface="幼圆" panose="02010509060101010101" pitchFamily="49" charset="-122"/>
                <a:sym typeface="Symbol" panose="05050102010706020507" pitchFamily="18" charset="2"/>
              </a:rPr>
              <a:t>）</a:t>
            </a:r>
            <a:endParaRPr lang="zh-CN" altLang="en-US" sz="2000">
              <a:solidFill>
                <a:schemeClr val="bg1"/>
              </a:solidFill>
              <a:latin typeface="幼圆" panose="02010509060101010101" pitchFamily="49" charset="-122"/>
              <a:ea typeface="幼圆" panose="02010509060101010101" pitchFamily="49" charset="-122"/>
              <a:sym typeface="Symbol" panose="05050102010706020507" pitchFamily="18" charset="2"/>
            </a:endParaRPr>
          </a:p>
          <a:p>
            <a:pPr algn="ctr" eaLnBrk="1" hangingPunct="1">
              <a:buFont typeface="Arial" panose="020B0604020202020204" pitchFamily="34" charset="0"/>
              <a:buNone/>
            </a:pPr>
            <a:r>
              <a:rPr lang="zh-CN" altLang="en-US" sz="2000">
                <a:solidFill>
                  <a:schemeClr val="bg1"/>
                </a:solidFill>
                <a:latin typeface="幼圆" panose="02010509060101010101" pitchFamily="49" charset="-122"/>
                <a:ea typeface="幼圆" panose="02010509060101010101" pitchFamily="49" charset="-122"/>
                <a:sym typeface="Symbol" panose="05050102010706020507" pitchFamily="18" charset="2"/>
              </a:rPr>
              <a:t>有效应力原理</a:t>
            </a:r>
            <a:endParaRPr lang="zh-CN" altLang="en-US" sz="2000">
              <a:solidFill>
                <a:schemeClr val="bg1"/>
              </a:solidFill>
              <a:latin typeface="幼圆" panose="02010509060101010101" pitchFamily="49" charset="-122"/>
              <a:ea typeface="幼圆" panose="02010509060101010101" pitchFamily="49" charset="-122"/>
              <a:sym typeface="Symbol" panose="05050102010706020507" pitchFamily="18" charset="2"/>
            </a:endParaRPr>
          </a:p>
          <a:p>
            <a:pPr algn="ctr" eaLnBrk="1" hangingPunct="1">
              <a:buFont typeface="Arial" panose="020B0604020202020204" pitchFamily="34" charset="0"/>
              <a:buNone/>
            </a:pPr>
            <a:r>
              <a:rPr lang="zh-CN" altLang="en-US" sz="2000">
                <a:solidFill>
                  <a:schemeClr val="bg1"/>
                </a:solidFill>
                <a:latin typeface="幼圆" panose="02010509060101010101" pitchFamily="49" charset="-122"/>
                <a:ea typeface="幼圆" panose="02010509060101010101" pitchFamily="49" charset="-122"/>
                <a:sym typeface="Symbol" panose="05050102010706020507" pitchFamily="18" charset="2"/>
              </a:rPr>
              <a:t>固结理论</a:t>
            </a:r>
            <a:endParaRPr lang="zh-CN" altLang="en-US" sz="2000">
              <a:solidFill>
                <a:schemeClr val="bg1"/>
              </a:solidFill>
              <a:latin typeface="幼圆" panose="02010509060101010101" pitchFamily="49" charset="-122"/>
              <a:ea typeface="幼圆" panose="02010509060101010101" pitchFamily="49" charset="-122"/>
              <a:sym typeface="Symbol" panose="05050102010706020507" pitchFamily="18" charset="2"/>
            </a:endParaRPr>
          </a:p>
        </p:txBody>
      </p:sp>
      <p:sp>
        <p:nvSpPr>
          <p:cNvPr id="72722" name="Text Box 19"/>
          <p:cNvSpPr txBox="1">
            <a:spLocks noChangeArrowheads="1"/>
          </p:cNvSpPr>
          <p:nvPr/>
        </p:nvSpPr>
        <p:spPr bwMode="auto">
          <a:xfrm>
            <a:off x="4195763" y="5859463"/>
            <a:ext cx="375126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800">
                <a:solidFill>
                  <a:srgbClr val="800000"/>
                </a:solidFill>
                <a:latin typeface="隶书" panose="02010509060101010101" pitchFamily="49" charset="-122"/>
                <a:ea typeface="隶书" panose="02010509060101010101" pitchFamily="49" charset="-122"/>
                <a:sym typeface="Symbol" panose="05050102010706020507" pitchFamily="18" charset="2"/>
              </a:rPr>
              <a:t>土力学成为独立的学科</a:t>
            </a:r>
            <a:endParaRPr lang="zh-CN" altLang="en-US" sz="2800">
              <a:solidFill>
                <a:srgbClr val="800000"/>
              </a:solidFill>
              <a:latin typeface="隶书" panose="02010509060101010101" pitchFamily="49" charset="-122"/>
              <a:ea typeface="隶书" panose="02010509060101010101" pitchFamily="49" charset="-122"/>
              <a:sym typeface="Symbol" panose="05050102010706020507" pitchFamily="18" charset="2"/>
            </a:endParaRPr>
          </a:p>
        </p:txBody>
      </p:sp>
      <p:sp>
        <p:nvSpPr>
          <p:cNvPr id="72723" name="Line 20"/>
          <p:cNvSpPr>
            <a:spLocks noChangeShapeType="1"/>
          </p:cNvSpPr>
          <p:nvPr/>
        </p:nvSpPr>
        <p:spPr bwMode="auto">
          <a:xfrm>
            <a:off x="3446463" y="6129338"/>
            <a:ext cx="647700" cy="0"/>
          </a:xfrm>
          <a:prstGeom prst="line">
            <a:avLst/>
          </a:prstGeom>
          <a:noFill/>
          <a:ln w="57150">
            <a:solidFill>
              <a:srgbClr val="990033"/>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2724" name="Rectangle 21" descr="球体"/>
          <p:cNvSpPr>
            <a:spLocks noChangeAspect="1" noChangeArrowheads="1"/>
          </p:cNvSpPr>
          <p:nvPr/>
        </p:nvSpPr>
        <p:spPr bwMode="auto">
          <a:xfrm>
            <a:off x="6486525" y="3829050"/>
            <a:ext cx="2328863" cy="1655763"/>
          </a:xfrm>
          <a:prstGeom prst="rect">
            <a:avLst/>
          </a:prstGeom>
          <a:blipFill dpi="0" rotWithShape="0">
            <a:blip r:embed="rId1"/>
            <a:srcRect/>
            <a:tile tx="0" ty="0" sx="100000" sy="100000" flip="none" algn="tl"/>
          </a:blipFill>
          <a:ln w="25400">
            <a:solidFill>
              <a:srgbClr val="0000FF"/>
            </a:solidFill>
            <a:miter lim="800000"/>
          </a:ln>
        </p:spPr>
        <p:txBody>
          <a:bodyPr wrap="none" lIns="0" tIns="0" rIns="0" bIns="0"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ja-JP" altLang="en-US"/>
          </a:p>
        </p:txBody>
      </p:sp>
      <p:grpSp>
        <p:nvGrpSpPr>
          <p:cNvPr id="2" name="Group 21"/>
          <p:cNvGrpSpPr>
            <a:grpSpLocks noChangeAspect="1"/>
          </p:cNvGrpSpPr>
          <p:nvPr/>
        </p:nvGrpSpPr>
        <p:grpSpPr bwMode="auto">
          <a:xfrm>
            <a:off x="6473825" y="3800475"/>
            <a:ext cx="2346325" cy="1685925"/>
            <a:chOff x="0" y="0"/>
            <a:chExt cx="1478" cy="1062"/>
          </a:xfrm>
        </p:grpSpPr>
        <p:sp>
          <p:nvSpPr>
            <p:cNvPr id="85029" name="Freeform 23"/>
            <p:cNvSpPr>
              <a:spLocks noChangeAspect="1" noChangeArrowheads="1"/>
            </p:cNvSpPr>
            <p:nvPr/>
          </p:nvSpPr>
          <p:spPr bwMode="auto">
            <a:xfrm>
              <a:off x="0" y="19"/>
              <a:ext cx="598" cy="362"/>
            </a:xfrm>
            <a:custGeom>
              <a:avLst/>
              <a:gdLst>
                <a:gd name="T0" fmla="*/ 58 w 384"/>
                <a:gd name="T1" fmla="*/ 70 h 374"/>
                <a:gd name="T2" fmla="*/ 456 w 384"/>
                <a:gd name="T3" fmla="*/ 26 h 374"/>
                <a:gd name="T4" fmla="*/ 917 w 384"/>
                <a:gd name="T5" fmla="*/ 228 h 374"/>
                <a:gd name="T6" fmla="*/ 374 w 384"/>
                <a:gd name="T7" fmla="*/ 348 h 374"/>
                <a:gd name="T8" fmla="*/ 97 w 384"/>
                <a:gd name="T9" fmla="*/ 218 h 374"/>
                <a:gd name="T10" fmla="*/ 58 w 384"/>
                <a:gd name="T11" fmla="*/ 70 h 3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 h="374">
                  <a:moveTo>
                    <a:pt x="24" y="74"/>
                  </a:moveTo>
                  <a:cubicBezTo>
                    <a:pt x="49" y="40"/>
                    <a:pt x="129" y="0"/>
                    <a:pt x="188" y="28"/>
                  </a:cubicBezTo>
                  <a:cubicBezTo>
                    <a:pt x="247" y="56"/>
                    <a:pt x="384" y="187"/>
                    <a:pt x="378" y="244"/>
                  </a:cubicBezTo>
                  <a:cubicBezTo>
                    <a:pt x="372" y="301"/>
                    <a:pt x="210" y="374"/>
                    <a:pt x="154" y="372"/>
                  </a:cubicBezTo>
                  <a:cubicBezTo>
                    <a:pt x="98" y="370"/>
                    <a:pt x="62" y="282"/>
                    <a:pt x="40" y="232"/>
                  </a:cubicBezTo>
                  <a:cubicBezTo>
                    <a:pt x="18" y="182"/>
                    <a:pt x="0" y="111"/>
                    <a:pt x="24" y="74"/>
                  </a:cubicBezTo>
                  <a:close/>
                </a:path>
              </a:pathLst>
            </a:custGeom>
            <a:solidFill>
              <a:srgbClr val="FFCC99"/>
            </a:solidFill>
            <a:ln w="31750">
              <a:solidFill>
                <a:srgbClr val="993300"/>
              </a:solidFill>
              <a:round/>
            </a:ln>
          </p:spPr>
          <p:txBody>
            <a:bodyPr/>
            <a:lstStyle/>
            <a:p>
              <a:endParaRPr lang="zh-CN" altLang="en-US"/>
            </a:p>
          </p:txBody>
        </p:sp>
        <p:sp>
          <p:nvSpPr>
            <p:cNvPr id="85030" name="Freeform 24"/>
            <p:cNvSpPr>
              <a:spLocks noChangeAspect="1" noChangeArrowheads="1"/>
            </p:cNvSpPr>
            <p:nvPr/>
          </p:nvSpPr>
          <p:spPr bwMode="auto">
            <a:xfrm>
              <a:off x="637" y="18"/>
              <a:ext cx="319" cy="425"/>
            </a:xfrm>
            <a:custGeom>
              <a:avLst/>
              <a:gdLst>
                <a:gd name="T0" fmla="*/ 39 w 319"/>
                <a:gd name="T1" fmla="*/ 78 h 425"/>
                <a:gd name="T2" fmla="*/ 235 w 319"/>
                <a:gd name="T3" fmla="*/ 31 h 425"/>
                <a:gd name="T4" fmla="*/ 313 w 319"/>
                <a:gd name="T5" fmla="*/ 267 h 425"/>
                <a:gd name="T6" fmla="*/ 271 w 319"/>
                <a:gd name="T7" fmla="*/ 409 h 425"/>
                <a:gd name="T8" fmla="*/ 39 w 319"/>
                <a:gd name="T9" fmla="*/ 361 h 425"/>
                <a:gd name="T10" fmla="*/ 39 w 319"/>
                <a:gd name="T11" fmla="*/ 78 h 4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9" h="425">
                  <a:moveTo>
                    <a:pt x="39" y="78"/>
                  </a:moveTo>
                  <a:cubicBezTo>
                    <a:pt x="71" y="24"/>
                    <a:pt x="189" y="0"/>
                    <a:pt x="235" y="31"/>
                  </a:cubicBezTo>
                  <a:cubicBezTo>
                    <a:pt x="281" y="63"/>
                    <a:pt x="307" y="204"/>
                    <a:pt x="313" y="267"/>
                  </a:cubicBezTo>
                  <a:cubicBezTo>
                    <a:pt x="319" y="330"/>
                    <a:pt x="317" y="393"/>
                    <a:pt x="271" y="409"/>
                  </a:cubicBezTo>
                  <a:cubicBezTo>
                    <a:pt x="225" y="425"/>
                    <a:pt x="78" y="416"/>
                    <a:pt x="39" y="361"/>
                  </a:cubicBezTo>
                  <a:cubicBezTo>
                    <a:pt x="0" y="306"/>
                    <a:pt x="6" y="133"/>
                    <a:pt x="39" y="78"/>
                  </a:cubicBezTo>
                  <a:close/>
                </a:path>
              </a:pathLst>
            </a:custGeom>
            <a:solidFill>
              <a:srgbClr val="FFCC99"/>
            </a:solidFill>
            <a:ln w="31750">
              <a:solidFill>
                <a:srgbClr val="993300"/>
              </a:solidFill>
              <a:round/>
            </a:ln>
          </p:spPr>
          <p:txBody>
            <a:bodyPr/>
            <a:lstStyle/>
            <a:p>
              <a:endParaRPr lang="zh-CN" altLang="en-US"/>
            </a:p>
          </p:txBody>
        </p:sp>
        <p:sp>
          <p:nvSpPr>
            <p:cNvPr id="85031" name="Freeform 25"/>
            <p:cNvSpPr>
              <a:spLocks noChangeAspect="1" noChangeArrowheads="1"/>
            </p:cNvSpPr>
            <p:nvPr/>
          </p:nvSpPr>
          <p:spPr bwMode="auto">
            <a:xfrm>
              <a:off x="943" y="18"/>
              <a:ext cx="278" cy="372"/>
            </a:xfrm>
            <a:custGeom>
              <a:avLst/>
              <a:gdLst>
                <a:gd name="T0" fmla="*/ 44 w 278"/>
                <a:gd name="T1" fmla="*/ 60 h 372"/>
                <a:gd name="T2" fmla="*/ 207 w 278"/>
                <a:gd name="T3" fmla="*/ 24 h 372"/>
                <a:gd name="T4" fmla="*/ 272 w 278"/>
                <a:gd name="T5" fmla="*/ 205 h 372"/>
                <a:gd name="T6" fmla="*/ 173 w 278"/>
                <a:gd name="T7" fmla="*/ 365 h 372"/>
                <a:gd name="T8" fmla="*/ 21 w 278"/>
                <a:gd name="T9" fmla="*/ 247 h 372"/>
                <a:gd name="T10" fmla="*/ 44 w 278"/>
                <a:gd name="T11" fmla="*/ 60 h 3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8" h="372">
                  <a:moveTo>
                    <a:pt x="44" y="60"/>
                  </a:moveTo>
                  <a:cubicBezTo>
                    <a:pt x="71" y="18"/>
                    <a:pt x="169" y="0"/>
                    <a:pt x="207" y="24"/>
                  </a:cubicBezTo>
                  <a:cubicBezTo>
                    <a:pt x="245" y="48"/>
                    <a:pt x="278" y="148"/>
                    <a:pt x="272" y="205"/>
                  </a:cubicBezTo>
                  <a:cubicBezTo>
                    <a:pt x="266" y="262"/>
                    <a:pt x="215" y="358"/>
                    <a:pt x="173" y="365"/>
                  </a:cubicBezTo>
                  <a:cubicBezTo>
                    <a:pt x="131" y="372"/>
                    <a:pt x="42" y="298"/>
                    <a:pt x="21" y="247"/>
                  </a:cubicBezTo>
                  <a:cubicBezTo>
                    <a:pt x="0" y="196"/>
                    <a:pt x="39" y="99"/>
                    <a:pt x="44" y="60"/>
                  </a:cubicBezTo>
                  <a:close/>
                </a:path>
              </a:pathLst>
            </a:custGeom>
            <a:solidFill>
              <a:srgbClr val="FFCC99"/>
            </a:solidFill>
            <a:ln w="31750">
              <a:solidFill>
                <a:srgbClr val="993300"/>
              </a:solidFill>
              <a:round/>
            </a:ln>
          </p:spPr>
          <p:txBody>
            <a:bodyPr/>
            <a:lstStyle/>
            <a:p>
              <a:endParaRPr lang="zh-CN" altLang="en-US"/>
            </a:p>
          </p:txBody>
        </p:sp>
        <p:sp>
          <p:nvSpPr>
            <p:cNvPr id="85032" name="Freeform 26"/>
            <p:cNvSpPr>
              <a:spLocks noChangeAspect="1" noChangeArrowheads="1"/>
            </p:cNvSpPr>
            <p:nvPr/>
          </p:nvSpPr>
          <p:spPr bwMode="auto">
            <a:xfrm>
              <a:off x="1224" y="0"/>
              <a:ext cx="247" cy="350"/>
            </a:xfrm>
            <a:custGeom>
              <a:avLst/>
              <a:gdLst>
                <a:gd name="T0" fmla="*/ 30 w 247"/>
                <a:gd name="T1" fmla="*/ 91 h 350"/>
                <a:gd name="T2" fmla="*/ 122 w 247"/>
                <a:gd name="T3" fmla="*/ 35 h 350"/>
                <a:gd name="T4" fmla="*/ 240 w 247"/>
                <a:gd name="T5" fmla="*/ 299 h 350"/>
                <a:gd name="T6" fmla="*/ 166 w 247"/>
                <a:gd name="T7" fmla="*/ 343 h 350"/>
                <a:gd name="T8" fmla="*/ 24 w 247"/>
                <a:gd name="T9" fmla="*/ 305 h 350"/>
                <a:gd name="T10" fmla="*/ 30 w 247"/>
                <a:gd name="T11" fmla="*/ 91 h 3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7" h="350">
                  <a:moveTo>
                    <a:pt x="30" y="91"/>
                  </a:moveTo>
                  <a:cubicBezTo>
                    <a:pt x="46" y="46"/>
                    <a:pt x="87" y="0"/>
                    <a:pt x="122" y="35"/>
                  </a:cubicBezTo>
                  <a:cubicBezTo>
                    <a:pt x="157" y="70"/>
                    <a:pt x="233" y="248"/>
                    <a:pt x="240" y="299"/>
                  </a:cubicBezTo>
                  <a:cubicBezTo>
                    <a:pt x="247" y="350"/>
                    <a:pt x="202" y="342"/>
                    <a:pt x="166" y="343"/>
                  </a:cubicBezTo>
                  <a:cubicBezTo>
                    <a:pt x="130" y="344"/>
                    <a:pt x="47" y="347"/>
                    <a:pt x="24" y="305"/>
                  </a:cubicBezTo>
                  <a:cubicBezTo>
                    <a:pt x="1" y="263"/>
                    <a:pt x="0" y="134"/>
                    <a:pt x="30" y="91"/>
                  </a:cubicBezTo>
                  <a:close/>
                </a:path>
              </a:pathLst>
            </a:custGeom>
            <a:solidFill>
              <a:srgbClr val="FFCC99"/>
            </a:solidFill>
            <a:ln w="31750">
              <a:solidFill>
                <a:srgbClr val="993300"/>
              </a:solidFill>
              <a:round/>
            </a:ln>
          </p:spPr>
          <p:txBody>
            <a:bodyPr/>
            <a:lstStyle/>
            <a:p>
              <a:endParaRPr lang="zh-CN" altLang="en-US"/>
            </a:p>
          </p:txBody>
        </p:sp>
        <p:sp>
          <p:nvSpPr>
            <p:cNvPr id="85033" name="Freeform 27"/>
            <p:cNvSpPr>
              <a:spLocks noChangeAspect="1" noChangeArrowheads="1"/>
            </p:cNvSpPr>
            <p:nvPr/>
          </p:nvSpPr>
          <p:spPr bwMode="auto">
            <a:xfrm>
              <a:off x="354" y="290"/>
              <a:ext cx="389" cy="443"/>
            </a:xfrm>
            <a:custGeom>
              <a:avLst/>
              <a:gdLst>
                <a:gd name="T0" fmla="*/ 14 w 389"/>
                <a:gd name="T1" fmla="*/ 191 h 443"/>
                <a:gd name="T2" fmla="*/ 230 w 389"/>
                <a:gd name="T3" fmla="*/ 9 h 443"/>
                <a:gd name="T4" fmla="*/ 378 w 389"/>
                <a:gd name="T5" fmla="*/ 243 h 443"/>
                <a:gd name="T6" fmla="*/ 296 w 389"/>
                <a:gd name="T7" fmla="*/ 364 h 443"/>
                <a:gd name="T8" fmla="*/ 148 w 389"/>
                <a:gd name="T9" fmla="*/ 414 h 443"/>
                <a:gd name="T10" fmla="*/ 14 w 389"/>
                <a:gd name="T11" fmla="*/ 191 h 4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9" h="443">
                  <a:moveTo>
                    <a:pt x="14" y="191"/>
                  </a:moveTo>
                  <a:cubicBezTo>
                    <a:pt x="28" y="124"/>
                    <a:pt x="169" y="0"/>
                    <a:pt x="230" y="9"/>
                  </a:cubicBezTo>
                  <a:cubicBezTo>
                    <a:pt x="291" y="18"/>
                    <a:pt x="367" y="184"/>
                    <a:pt x="378" y="243"/>
                  </a:cubicBezTo>
                  <a:cubicBezTo>
                    <a:pt x="389" y="302"/>
                    <a:pt x="334" y="335"/>
                    <a:pt x="296" y="364"/>
                  </a:cubicBezTo>
                  <a:cubicBezTo>
                    <a:pt x="257" y="392"/>
                    <a:pt x="195" y="443"/>
                    <a:pt x="148" y="414"/>
                  </a:cubicBezTo>
                  <a:cubicBezTo>
                    <a:pt x="101" y="385"/>
                    <a:pt x="0" y="250"/>
                    <a:pt x="14" y="191"/>
                  </a:cubicBezTo>
                  <a:close/>
                </a:path>
              </a:pathLst>
            </a:custGeom>
            <a:solidFill>
              <a:srgbClr val="FFCC99"/>
            </a:solidFill>
            <a:ln w="31750">
              <a:solidFill>
                <a:srgbClr val="993300"/>
              </a:solidFill>
              <a:round/>
            </a:ln>
          </p:spPr>
          <p:txBody>
            <a:bodyPr/>
            <a:lstStyle/>
            <a:p>
              <a:endParaRPr lang="zh-CN" altLang="en-US"/>
            </a:p>
          </p:txBody>
        </p:sp>
        <p:sp>
          <p:nvSpPr>
            <p:cNvPr id="85034" name="Freeform 28"/>
            <p:cNvSpPr>
              <a:spLocks noChangeAspect="1" noChangeArrowheads="1"/>
            </p:cNvSpPr>
            <p:nvPr/>
          </p:nvSpPr>
          <p:spPr bwMode="auto">
            <a:xfrm>
              <a:off x="30" y="381"/>
              <a:ext cx="333" cy="322"/>
            </a:xfrm>
            <a:custGeom>
              <a:avLst/>
              <a:gdLst>
                <a:gd name="T0" fmla="*/ 56 w 333"/>
                <a:gd name="T1" fmla="*/ 54 h 322"/>
                <a:gd name="T2" fmla="*/ 252 w 333"/>
                <a:gd name="T3" fmla="*/ 21 h 322"/>
                <a:gd name="T4" fmla="*/ 330 w 333"/>
                <a:gd name="T5" fmla="*/ 182 h 322"/>
                <a:gd name="T6" fmla="*/ 236 w 333"/>
                <a:gd name="T7" fmla="*/ 311 h 322"/>
                <a:gd name="T8" fmla="*/ 56 w 333"/>
                <a:gd name="T9" fmla="*/ 247 h 322"/>
                <a:gd name="T10" fmla="*/ 0 w 333"/>
                <a:gd name="T11" fmla="*/ 142 h 322"/>
                <a:gd name="T12" fmla="*/ 56 w 333"/>
                <a:gd name="T13" fmla="*/ 54 h 3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3" h="322">
                  <a:moveTo>
                    <a:pt x="56" y="54"/>
                  </a:moveTo>
                  <a:cubicBezTo>
                    <a:pt x="94" y="34"/>
                    <a:pt x="206" y="0"/>
                    <a:pt x="252" y="21"/>
                  </a:cubicBezTo>
                  <a:cubicBezTo>
                    <a:pt x="298" y="43"/>
                    <a:pt x="333" y="134"/>
                    <a:pt x="330" y="182"/>
                  </a:cubicBezTo>
                  <a:cubicBezTo>
                    <a:pt x="327" y="230"/>
                    <a:pt x="282" y="300"/>
                    <a:pt x="236" y="311"/>
                  </a:cubicBezTo>
                  <a:cubicBezTo>
                    <a:pt x="190" y="322"/>
                    <a:pt x="95" y="275"/>
                    <a:pt x="56" y="247"/>
                  </a:cubicBezTo>
                  <a:cubicBezTo>
                    <a:pt x="17" y="219"/>
                    <a:pt x="0" y="174"/>
                    <a:pt x="0" y="142"/>
                  </a:cubicBezTo>
                  <a:cubicBezTo>
                    <a:pt x="0" y="110"/>
                    <a:pt x="44" y="72"/>
                    <a:pt x="56" y="54"/>
                  </a:cubicBezTo>
                  <a:close/>
                </a:path>
              </a:pathLst>
            </a:custGeom>
            <a:solidFill>
              <a:srgbClr val="FFCC99"/>
            </a:solidFill>
            <a:ln w="31750">
              <a:solidFill>
                <a:srgbClr val="993300"/>
              </a:solidFill>
              <a:round/>
            </a:ln>
          </p:spPr>
          <p:txBody>
            <a:bodyPr/>
            <a:lstStyle/>
            <a:p>
              <a:endParaRPr lang="zh-CN" altLang="en-US"/>
            </a:p>
          </p:txBody>
        </p:sp>
        <p:sp>
          <p:nvSpPr>
            <p:cNvPr id="85035" name="Freeform 29"/>
            <p:cNvSpPr>
              <a:spLocks noChangeAspect="1" noChangeArrowheads="1"/>
            </p:cNvSpPr>
            <p:nvPr/>
          </p:nvSpPr>
          <p:spPr bwMode="auto">
            <a:xfrm>
              <a:off x="734" y="426"/>
              <a:ext cx="262" cy="365"/>
            </a:xfrm>
            <a:custGeom>
              <a:avLst/>
              <a:gdLst>
                <a:gd name="T0" fmla="*/ 18 w 384"/>
                <a:gd name="T1" fmla="*/ 61 h 416"/>
                <a:gd name="T2" fmla="*/ 130 w 384"/>
                <a:gd name="T3" fmla="*/ 25 h 416"/>
                <a:gd name="T4" fmla="*/ 175 w 384"/>
                <a:gd name="T5" fmla="*/ 210 h 416"/>
                <a:gd name="T6" fmla="*/ 108 w 384"/>
                <a:gd name="T7" fmla="*/ 283 h 416"/>
                <a:gd name="T8" fmla="*/ 18 w 384"/>
                <a:gd name="T9" fmla="*/ 283 h 416"/>
                <a:gd name="T10" fmla="*/ 18 w 384"/>
                <a:gd name="T11" fmla="*/ 61 h 4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 h="416">
                  <a:moveTo>
                    <a:pt x="40" y="80"/>
                  </a:moveTo>
                  <a:cubicBezTo>
                    <a:pt x="80" y="24"/>
                    <a:pt x="224" y="0"/>
                    <a:pt x="280" y="32"/>
                  </a:cubicBezTo>
                  <a:cubicBezTo>
                    <a:pt x="336" y="64"/>
                    <a:pt x="384" y="216"/>
                    <a:pt x="376" y="272"/>
                  </a:cubicBezTo>
                  <a:cubicBezTo>
                    <a:pt x="368" y="328"/>
                    <a:pt x="288" y="352"/>
                    <a:pt x="232" y="368"/>
                  </a:cubicBezTo>
                  <a:cubicBezTo>
                    <a:pt x="176" y="384"/>
                    <a:pt x="80" y="416"/>
                    <a:pt x="40" y="368"/>
                  </a:cubicBezTo>
                  <a:cubicBezTo>
                    <a:pt x="0" y="320"/>
                    <a:pt x="0" y="136"/>
                    <a:pt x="40" y="80"/>
                  </a:cubicBezTo>
                  <a:close/>
                </a:path>
              </a:pathLst>
            </a:custGeom>
            <a:solidFill>
              <a:srgbClr val="FFCC99"/>
            </a:solidFill>
            <a:ln w="31750">
              <a:solidFill>
                <a:srgbClr val="993300"/>
              </a:solidFill>
              <a:round/>
            </a:ln>
          </p:spPr>
          <p:txBody>
            <a:bodyPr/>
            <a:lstStyle/>
            <a:p>
              <a:endParaRPr lang="zh-CN" altLang="en-US"/>
            </a:p>
          </p:txBody>
        </p:sp>
        <p:sp>
          <p:nvSpPr>
            <p:cNvPr id="85036" name="Freeform 30"/>
            <p:cNvSpPr>
              <a:spLocks noChangeAspect="1" noChangeArrowheads="1"/>
            </p:cNvSpPr>
            <p:nvPr/>
          </p:nvSpPr>
          <p:spPr bwMode="auto">
            <a:xfrm>
              <a:off x="307" y="709"/>
              <a:ext cx="490" cy="352"/>
            </a:xfrm>
            <a:custGeom>
              <a:avLst/>
              <a:gdLst>
                <a:gd name="T0" fmla="*/ 45 w 490"/>
                <a:gd name="T1" fmla="*/ 122 h 352"/>
                <a:gd name="T2" fmla="*/ 326 w 490"/>
                <a:gd name="T3" fmla="*/ 4 h 352"/>
                <a:gd name="T4" fmla="*/ 488 w 490"/>
                <a:gd name="T5" fmla="*/ 146 h 352"/>
                <a:gd name="T6" fmla="*/ 339 w 490"/>
                <a:gd name="T7" fmla="*/ 264 h 352"/>
                <a:gd name="T8" fmla="*/ 147 w 490"/>
                <a:gd name="T9" fmla="*/ 348 h 352"/>
                <a:gd name="T10" fmla="*/ 57 w 490"/>
                <a:gd name="T11" fmla="*/ 288 h 352"/>
                <a:gd name="T12" fmla="*/ 45 w 490"/>
                <a:gd name="T13" fmla="*/ 122 h 3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0" h="352">
                  <a:moveTo>
                    <a:pt x="45" y="122"/>
                  </a:moveTo>
                  <a:cubicBezTo>
                    <a:pt x="90" y="75"/>
                    <a:pt x="252" y="0"/>
                    <a:pt x="326" y="4"/>
                  </a:cubicBezTo>
                  <a:cubicBezTo>
                    <a:pt x="400" y="8"/>
                    <a:pt x="486" y="103"/>
                    <a:pt x="488" y="146"/>
                  </a:cubicBezTo>
                  <a:cubicBezTo>
                    <a:pt x="490" y="189"/>
                    <a:pt x="396" y="230"/>
                    <a:pt x="339" y="264"/>
                  </a:cubicBezTo>
                  <a:cubicBezTo>
                    <a:pt x="282" y="298"/>
                    <a:pt x="194" y="344"/>
                    <a:pt x="147" y="348"/>
                  </a:cubicBezTo>
                  <a:cubicBezTo>
                    <a:pt x="100" y="352"/>
                    <a:pt x="74" y="326"/>
                    <a:pt x="57" y="288"/>
                  </a:cubicBezTo>
                  <a:cubicBezTo>
                    <a:pt x="40" y="250"/>
                    <a:pt x="0" y="169"/>
                    <a:pt x="45" y="122"/>
                  </a:cubicBezTo>
                  <a:close/>
                </a:path>
              </a:pathLst>
            </a:custGeom>
            <a:solidFill>
              <a:srgbClr val="FFCC99"/>
            </a:solidFill>
            <a:ln w="31750">
              <a:solidFill>
                <a:srgbClr val="993300"/>
              </a:solidFill>
              <a:round/>
            </a:ln>
          </p:spPr>
          <p:txBody>
            <a:bodyPr/>
            <a:lstStyle/>
            <a:p>
              <a:endParaRPr lang="zh-CN" altLang="en-US"/>
            </a:p>
          </p:txBody>
        </p:sp>
        <p:sp>
          <p:nvSpPr>
            <p:cNvPr id="85037" name="Freeform 31"/>
            <p:cNvSpPr>
              <a:spLocks noChangeAspect="1" noChangeArrowheads="1"/>
            </p:cNvSpPr>
            <p:nvPr/>
          </p:nvSpPr>
          <p:spPr bwMode="auto">
            <a:xfrm>
              <a:off x="1182" y="336"/>
              <a:ext cx="296" cy="313"/>
            </a:xfrm>
            <a:custGeom>
              <a:avLst/>
              <a:gdLst>
                <a:gd name="T0" fmla="*/ 17 w 296"/>
                <a:gd name="T1" fmla="*/ 92 h 313"/>
                <a:gd name="T2" fmla="*/ 204 w 296"/>
                <a:gd name="T3" fmla="*/ 21 h 313"/>
                <a:gd name="T4" fmla="*/ 291 w 296"/>
                <a:gd name="T5" fmla="*/ 220 h 313"/>
                <a:gd name="T6" fmla="*/ 174 w 296"/>
                <a:gd name="T7" fmla="*/ 285 h 313"/>
                <a:gd name="T8" fmla="*/ 26 w 296"/>
                <a:gd name="T9" fmla="*/ 281 h 313"/>
                <a:gd name="T10" fmla="*/ 17 w 296"/>
                <a:gd name="T11" fmla="*/ 92 h 3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6" h="313">
                  <a:moveTo>
                    <a:pt x="17" y="92"/>
                  </a:moveTo>
                  <a:cubicBezTo>
                    <a:pt x="48" y="48"/>
                    <a:pt x="158" y="0"/>
                    <a:pt x="204" y="21"/>
                  </a:cubicBezTo>
                  <a:cubicBezTo>
                    <a:pt x="250" y="42"/>
                    <a:pt x="296" y="176"/>
                    <a:pt x="291" y="220"/>
                  </a:cubicBezTo>
                  <a:cubicBezTo>
                    <a:pt x="286" y="264"/>
                    <a:pt x="218" y="275"/>
                    <a:pt x="174" y="285"/>
                  </a:cubicBezTo>
                  <a:cubicBezTo>
                    <a:pt x="130" y="295"/>
                    <a:pt x="52" y="313"/>
                    <a:pt x="26" y="281"/>
                  </a:cubicBezTo>
                  <a:cubicBezTo>
                    <a:pt x="0" y="249"/>
                    <a:pt x="19" y="131"/>
                    <a:pt x="17" y="92"/>
                  </a:cubicBezTo>
                  <a:close/>
                </a:path>
              </a:pathLst>
            </a:custGeom>
            <a:solidFill>
              <a:srgbClr val="FFCC99"/>
            </a:solidFill>
            <a:ln w="31750">
              <a:solidFill>
                <a:srgbClr val="993300"/>
              </a:solidFill>
              <a:round/>
            </a:ln>
          </p:spPr>
          <p:txBody>
            <a:bodyPr/>
            <a:lstStyle/>
            <a:p>
              <a:endParaRPr lang="zh-CN" altLang="en-US"/>
            </a:p>
          </p:txBody>
        </p:sp>
        <p:sp>
          <p:nvSpPr>
            <p:cNvPr id="85038" name="Freeform 32"/>
            <p:cNvSpPr>
              <a:spLocks noChangeAspect="1" noChangeArrowheads="1"/>
            </p:cNvSpPr>
            <p:nvPr/>
          </p:nvSpPr>
          <p:spPr bwMode="auto">
            <a:xfrm rot="-5353173">
              <a:off x="1078" y="661"/>
              <a:ext cx="418" cy="365"/>
            </a:xfrm>
            <a:custGeom>
              <a:avLst/>
              <a:gdLst>
                <a:gd name="T0" fmla="*/ 48 w 384"/>
                <a:gd name="T1" fmla="*/ 61 h 416"/>
                <a:gd name="T2" fmla="*/ 332 w 384"/>
                <a:gd name="T3" fmla="*/ 25 h 416"/>
                <a:gd name="T4" fmla="*/ 445 w 384"/>
                <a:gd name="T5" fmla="*/ 210 h 416"/>
                <a:gd name="T6" fmla="*/ 275 w 384"/>
                <a:gd name="T7" fmla="*/ 283 h 416"/>
                <a:gd name="T8" fmla="*/ 48 w 384"/>
                <a:gd name="T9" fmla="*/ 283 h 416"/>
                <a:gd name="T10" fmla="*/ 48 w 384"/>
                <a:gd name="T11" fmla="*/ 61 h 4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 h="416">
                  <a:moveTo>
                    <a:pt x="40" y="80"/>
                  </a:moveTo>
                  <a:cubicBezTo>
                    <a:pt x="80" y="24"/>
                    <a:pt x="224" y="0"/>
                    <a:pt x="280" y="32"/>
                  </a:cubicBezTo>
                  <a:cubicBezTo>
                    <a:pt x="336" y="64"/>
                    <a:pt x="384" y="216"/>
                    <a:pt x="376" y="272"/>
                  </a:cubicBezTo>
                  <a:cubicBezTo>
                    <a:pt x="368" y="328"/>
                    <a:pt x="288" y="352"/>
                    <a:pt x="232" y="368"/>
                  </a:cubicBezTo>
                  <a:cubicBezTo>
                    <a:pt x="176" y="384"/>
                    <a:pt x="80" y="416"/>
                    <a:pt x="40" y="368"/>
                  </a:cubicBezTo>
                  <a:cubicBezTo>
                    <a:pt x="0" y="320"/>
                    <a:pt x="0" y="136"/>
                    <a:pt x="40" y="80"/>
                  </a:cubicBezTo>
                  <a:close/>
                </a:path>
              </a:pathLst>
            </a:custGeom>
            <a:solidFill>
              <a:srgbClr val="FFCC99"/>
            </a:solidFill>
            <a:ln w="31750">
              <a:solidFill>
                <a:srgbClr val="993300"/>
              </a:solidFill>
              <a:round/>
            </a:ln>
          </p:spPr>
          <p:txBody>
            <a:bodyPr/>
            <a:lstStyle/>
            <a:p>
              <a:endParaRPr lang="zh-CN" altLang="en-US"/>
            </a:p>
          </p:txBody>
        </p:sp>
        <p:sp>
          <p:nvSpPr>
            <p:cNvPr id="85039" name="Freeform 33"/>
            <p:cNvSpPr>
              <a:spLocks noChangeAspect="1" noChangeArrowheads="1"/>
            </p:cNvSpPr>
            <p:nvPr/>
          </p:nvSpPr>
          <p:spPr bwMode="auto">
            <a:xfrm>
              <a:off x="807" y="736"/>
              <a:ext cx="304" cy="325"/>
            </a:xfrm>
            <a:custGeom>
              <a:avLst/>
              <a:gdLst>
                <a:gd name="T0" fmla="*/ 43 w 304"/>
                <a:gd name="T1" fmla="*/ 63 h 325"/>
                <a:gd name="T2" fmla="*/ 187 w 304"/>
                <a:gd name="T3" fmla="*/ 23 h 325"/>
                <a:gd name="T4" fmla="*/ 301 w 304"/>
                <a:gd name="T5" fmla="*/ 201 h 325"/>
                <a:gd name="T6" fmla="*/ 205 w 304"/>
                <a:gd name="T7" fmla="*/ 315 h 325"/>
                <a:gd name="T8" fmla="*/ 27 w 304"/>
                <a:gd name="T9" fmla="*/ 261 h 325"/>
                <a:gd name="T10" fmla="*/ 43 w 304"/>
                <a:gd name="T11" fmla="*/ 63 h 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 h="325">
                  <a:moveTo>
                    <a:pt x="43" y="63"/>
                  </a:moveTo>
                  <a:cubicBezTo>
                    <a:pt x="70" y="23"/>
                    <a:pt x="144" y="0"/>
                    <a:pt x="187" y="23"/>
                  </a:cubicBezTo>
                  <a:cubicBezTo>
                    <a:pt x="230" y="46"/>
                    <a:pt x="298" y="152"/>
                    <a:pt x="301" y="201"/>
                  </a:cubicBezTo>
                  <a:cubicBezTo>
                    <a:pt x="304" y="250"/>
                    <a:pt x="251" y="305"/>
                    <a:pt x="205" y="315"/>
                  </a:cubicBezTo>
                  <a:cubicBezTo>
                    <a:pt x="159" y="325"/>
                    <a:pt x="54" y="303"/>
                    <a:pt x="27" y="261"/>
                  </a:cubicBezTo>
                  <a:cubicBezTo>
                    <a:pt x="0" y="219"/>
                    <a:pt x="13" y="100"/>
                    <a:pt x="43" y="63"/>
                  </a:cubicBezTo>
                  <a:close/>
                </a:path>
              </a:pathLst>
            </a:custGeom>
            <a:solidFill>
              <a:srgbClr val="FFCC99"/>
            </a:solidFill>
            <a:ln w="31750">
              <a:solidFill>
                <a:srgbClr val="993300"/>
              </a:solidFill>
              <a:round/>
            </a:ln>
          </p:spPr>
          <p:txBody>
            <a:bodyPr/>
            <a:lstStyle/>
            <a:p>
              <a:endParaRPr lang="zh-CN" altLang="en-US"/>
            </a:p>
          </p:txBody>
        </p:sp>
        <p:sp>
          <p:nvSpPr>
            <p:cNvPr id="85040" name="Freeform 34"/>
            <p:cNvSpPr>
              <a:spLocks noChangeAspect="1" noChangeArrowheads="1"/>
            </p:cNvSpPr>
            <p:nvPr/>
          </p:nvSpPr>
          <p:spPr bwMode="auto">
            <a:xfrm rot="-960443">
              <a:off x="8" y="671"/>
              <a:ext cx="314" cy="381"/>
            </a:xfrm>
            <a:custGeom>
              <a:avLst/>
              <a:gdLst>
                <a:gd name="T0" fmla="*/ 27 w 384"/>
                <a:gd name="T1" fmla="*/ 67 h 416"/>
                <a:gd name="T2" fmla="*/ 187 w 384"/>
                <a:gd name="T3" fmla="*/ 27 h 416"/>
                <a:gd name="T4" fmla="*/ 251 w 384"/>
                <a:gd name="T5" fmla="*/ 228 h 416"/>
                <a:gd name="T6" fmla="*/ 155 w 384"/>
                <a:gd name="T7" fmla="*/ 309 h 416"/>
                <a:gd name="T8" fmla="*/ 27 w 384"/>
                <a:gd name="T9" fmla="*/ 309 h 416"/>
                <a:gd name="T10" fmla="*/ 27 w 384"/>
                <a:gd name="T11" fmla="*/ 67 h 4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 h="416">
                  <a:moveTo>
                    <a:pt x="40" y="80"/>
                  </a:moveTo>
                  <a:cubicBezTo>
                    <a:pt x="80" y="24"/>
                    <a:pt x="224" y="0"/>
                    <a:pt x="280" y="32"/>
                  </a:cubicBezTo>
                  <a:cubicBezTo>
                    <a:pt x="336" y="64"/>
                    <a:pt x="384" y="216"/>
                    <a:pt x="376" y="272"/>
                  </a:cubicBezTo>
                  <a:cubicBezTo>
                    <a:pt x="368" y="328"/>
                    <a:pt x="288" y="352"/>
                    <a:pt x="232" y="368"/>
                  </a:cubicBezTo>
                  <a:cubicBezTo>
                    <a:pt x="176" y="384"/>
                    <a:pt x="80" y="416"/>
                    <a:pt x="40" y="368"/>
                  </a:cubicBezTo>
                  <a:cubicBezTo>
                    <a:pt x="0" y="320"/>
                    <a:pt x="0" y="136"/>
                    <a:pt x="40" y="80"/>
                  </a:cubicBezTo>
                  <a:close/>
                </a:path>
              </a:pathLst>
            </a:custGeom>
            <a:solidFill>
              <a:srgbClr val="FFCC99"/>
            </a:solidFill>
            <a:ln w="31750">
              <a:solidFill>
                <a:srgbClr val="993300"/>
              </a:solidFill>
              <a:round/>
            </a:ln>
          </p:spPr>
          <p:txBody>
            <a:bodyPr/>
            <a:lstStyle/>
            <a:p>
              <a:endParaRPr lang="zh-CN" altLang="en-US"/>
            </a:p>
          </p:txBody>
        </p:sp>
        <p:sp>
          <p:nvSpPr>
            <p:cNvPr id="85041" name="Freeform 35"/>
            <p:cNvSpPr>
              <a:spLocks noChangeAspect="1" noChangeArrowheads="1"/>
            </p:cNvSpPr>
            <p:nvPr/>
          </p:nvSpPr>
          <p:spPr bwMode="auto">
            <a:xfrm>
              <a:off x="986" y="365"/>
              <a:ext cx="214" cy="380"/>
            </a:xfrm>
            <a:custGeom>
              <a:avLst/>
              <a:gdLst>
                <a:gd name="T0" fmla="*/ 20 w 214"/>
                <a:gd name="T1" fmla="*/ 188 h 380"/>
                <a:gd name="T2" fmla="*/ 40 w 214"/>
                <a:gd name="T3" fmla="*/ 110 h 380"/>
                <a:gd name="T4" fmla="*/ 164 w 214"/>
                <a:gd name="T5" fmla="*/ 30 h 380"/>
                <a:gd name="T6" fmla="*/ 206 w 214"/>
                <a:gd name="T7" fmla="*/ 290 h 380"/>
                <a:gd name="T8" fmla="*/ 118 w 214"/>
                <a:gd name="T9" fmla="*/ 372 h 380"/>
                <a:gd name="T10" fmla="*/ 16 w 214"/>
                <a:gd name="T11" fmla="*/ 338 h 380"/>
                <a:gd name="T12" fmla="*/ 20 w 214"/>
                <a:gd name="T13" fmla="*/ 188 h 3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380">
                  <a:moveTo>
                    <a:pt x="20" y="188"/>
                  </a:moveTo>
                  <a:cubicBezTo>
                    <a:pt x="24" y="150"/>
                    <a:pt x="16" y="136"/>
                    <a:pt x="40" y="110"/>
                  </a:cubicBezTo>
                  <a:cubicBezTo>
                    <a:pt x="64" y="84"/>
                    <a:pt x="136" y="0"/>
                    <a:pt x="164" y="30"/>
                  </a:cubicBezTo>
                  <a:cubicBezTo>
                    <a:pt x="192" y="60"/>
                    <a:pt x="214" y="233"/>
                    <a:pt x="206" y="290"/>
                  </a:cubicBezTo>
                  <a:cubicBezTo>
                    <a:pt x="198" y="347"/>
                    <a:pt x="150" y="364"/>
                    <a:pt x="118" y="372"/>
                  </a:cubicBezTo>
                  <a:cubicBezTo>
                    <a:pt x="86" y="380"/>
                    <a:pt x="32" y="369"/>
                    <a:pt x="16" y="338"/>
                  </a:cubicBezTo>
                  <a:cubicBezTo>
                    <a:pt x="0" y="307"/>
                    <a:pt x="20" y="226"/>
                    <a:pt x="20" y="188"/>
                  </a:cubicBezTo>
                  <a:close/>
                </a:path>
              </a:pathLst>
            </a:custGeom>
            <a:solidFill>
              <a:srgbClr val="FFCC99"/>
            </a:solidFill>
            <a:ln w="31750">
              <a:solidFill>
                <a:srgbClr val="993300"/>
              </a:solidFill>
              <a:round/>
            </a:ln>
          </p:spPr>
          <p:txBody>
            <a:bodyPr/>
            <a:lstStyle/>
            <a:p>
              <a:endParaRPr lang="zh-CN" altLang="en-US"/>
            </a:p>
          </p:txBody>
        </p:sp>
      </p:grpSp>
      <p:grpSp>
        <p:nvGrpSpPr>
          <p:cNvPr id="3" name="Group 35"/>
          <p:cNvGrpSpPr>
            <a:grpSpLocks noChangeAspect="1"/>
          </p:cNvGrpSpPr>
          <p:nvPr/>
        </p:nvGrpSpPr>
        <p:grpSpPr bwMode="auto">
          <a:xfrm>
            <a:off x="6502400" y="3338513"/>
            <a:ext cx="2303463" cy="498475"/>
            <a:chOff x="0" y="0"/>
            <a:chExt cx="1409" cy="314"/>
          </a:xfrm>
        </p:grpSpPr>
        <p:sp>
          <p:nvSpPr>
            <p:cNvPr id="85019" name="Line 37"/>
            <p:cNvSpPr>
              <a:spLocks noChangeAspect="1" noChangeShapeType="1"/>
            </p:cNvSpPr>
            <p:nvPr/>
          </p:nvSpPr>
          <p:spPr bwMode="auto">
            <a:xfrm>
              <a:off x="0" y="0"/>
              <a:ext cx="0" cy="314"/>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85020" name="Line 38"/>
            <p:cNvSpPr>
              <a:spLocks noChangeAspect="1" noChangeShapeType="1"/>
            </p:cNvSpPr>
            <p:nvPr/>
          </p:nvSpPr>
          <p:spPr bwMode="auto">
            <a:xfrm>
              <a:off x="156" y="0"/>
              <a:ext cx="0" cy="314"/>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85021" name="Line 39"/>
            <p:cNvSpPr>
              <a:spLocks noChangeAspect="1" noChangeShapeType="1"/>
            </p:cNvSpPr>
            <p:nvPr/>
          </p:nvSpPr>
          <p:spPr bwMode="auto">
            <a:xfrm>
              <a:off x="314" y="0"/>
              <a:ext cx="0" cy="314"/>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85022" name="Line 40"/>
            <p:cNvSpPr>
              <a:spLocks noChangeAspect="1" noChangeShapeType="1"/>
            </p:cNvSpPr>
            <p:nvPr/>
          </p:nvSpPr>
          <p:spPr bwMode="auto">
            <a:xfrm>
              <a:off x="470" y="0"/>
              <a:ext cx="0" cy="314"/>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85023" name="Line 41"/>
            <p:cNvSpPr>
              <a:spLocks noChangeAspect="1" noChangeShapeType="1"/>
            </p:cNvSpPr>
            <p:nvPr/>
          </p:nvSpPr>
          <p:spPr bwMode="auto">
            <a:xfrm>
              <a:off x="625" y="0"/>
              <a:ext cx="0" cy="314"/>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85024" name="Line 42"/>
            <p:cNvSpPr>
              <a:spLocks noChangeAspect="1" noChangeShapeType="1"/>
            </p:cNvSpPr>
            <p:nvPr/>
          </p:nvSpPr>
          <p:spPr bwMode="auto">
            <a:xfrm>
              <a:off x="783" y="0"/>
              <a:ext cx="0" cy="314"/>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85025" name="Line 43"/>
            <p:cNvSpPr>
              <a:spLocks noChangeAspect="1" noChangeShapeType="1"/>
            </p:cNvSpPr>
            <p:nvPr/>
          </p:nvSpPr>
          <p:spPr bwMode="auto">
            <a:xfrm>
              <a:off x="939" y="0"/>
              <a:ext cx="0" cy="314"/>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85026" name="Line 44"/>
            <p:cNvSpPr>
              <a:spLocks noChangeAspect="1" noChangeShapeType="1"/>
            </p:cNvSpPr>
            <p:nvPr/>
          </p:nvSpPr>
          <p:spPr bwMode="auto">
            <a:xfrm>
              <a:off x="1097" y="0"/>
              <a:ext cx="0" cy="314"/>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85027" name="Line 45"/>
            <p:cNvSpPr>
              <a:spLocks noChangeAspect="1" noChangeShapeType="1"/>
            </p:cNvSpPr>
            <p:nvPr/>
          </p:nvSpPr>
          <p:spPr bwMode="auto">
            <a:xfrm>
              <a:off x="1253" y="0"/>
              <a:ext cx="0" cy="314"/>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85028" name="Line 46"/>
            <p:cNvSpPr>
              <a:spLocks noChangeAspect="1" noChangeShapeType="1"/>
            </p:cNvSpPr>
            <p:nvPr/>
          </p:nvSpPr>
          <p:spPr bwMode="auto">
            <a:xfrm>
              <a:off x="1409" y="0"/>
              <a:ext cx="0" cy="314"/>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grpSp>
      <p:graphicFrame>
        <p:nvGraphicFramePr>
          <p:cNvPr id="72750" name="Object 46"/>
          <p:cNvGraphicFramePr>
            <a:graphicFrameLocks noChangeAspect="1"/>
          </p:cNvGraphicFramePr>
          <p:nvPr/>
        </p:nvGraphicFramePr>
        <p:xfrm>
          <a:off x="7556500" y="2754313"/>
          <a:ext cx="460375" cy="392112"/>
        </p:xfrm>
        <a:graphic>
          <a:graphicData uri="http://schemas.openxmlformats.org/presentationml/2006/ole">
            <mc:AlternateContent xmlns:mc="http://schemas.openxmlformats.org/markup-compatibility/2006">
              <mc:Choice xmlns:v="urn:schemas-microsoft-com:vml" Requires="v">
                <p:oleObj spid="_x0000_s76815" name="" r:id="rId2" imgW="137795" imgH="127635" progId="Equation.3">
                  <p:embed/>
                </p:oleObj>
              </mc:Choice>
              <mc:Fallback>
                <p:oleObj name="" r:id="rId2" imgW="137795" imgH="127635" progId="Equation.3">
                  <p:embed/>
                  <p:pic>
                    <p:nvPicPr>
                      <p:cNvPr id="0" name="Object 46"/>
                      <p:cNvPicPr>
                        <a:picLocks noChangeAspect="1" noChangeArrowheads="1"/>
                      </p:cNvPicPr>
                      <p:nvPr/>
                    </p:nvPicPr>
                    <p:blipFill>
                      <a:blip r:embed="rId3">
                        <a:extLst>
                          <a:ext uri="{28A0092B-C50C-407E-A947-70E740481C1C}">
                            <a14:useLocalDpi xmlns:a14="http://schemas.microsoft.com/office/drawing/2010/main" val="0"/>
                          </a:ext>
                        </a:extLst>
                      </a:blip>
                      <a:srcRect l="-8511" r="-8511"/>
                      <a:stretch>
                        <a:fillRect/>
                      </a:stretch>
                    </p:blipFill>
                    <p:spPr bwMode="auto">
                      <a:xfrm>
                        <a:off x="7556500" y="2754313"/>
                        <a:ext cx="46037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72751" name="AutoShape 48"/>
          <p:cNvSpPr>
            <a:spLocks noChangeArrowheads="1"/>
          </p:cNvSpPr>
          <p:nvPr/>
        </p:nvSpPr>
        <p:spPr bwMode="auto">
          <a:xfrm>
            <a:off x="3986213" y="1989138"/>
            <a:ext cx="2611437" cy="495300"/>
          </a:xfrm>
          <a:prstGeom prst="wedgeRoundRectCallout">
            <a:avLst>
              <a:gd name="adj1" fmla="val -44407"/>
              <a:gd name="adj2" fmla="val -96796"/>
              <a:gd name="adj3" fmla="val 16667"/>
            </a:avLst>
          </a:prstGeom>
          <a:noFill/>
          <a:ln w="12700">
            <a:solidFill>
              <a:srgbClr val="990033"/>
            </a:solidFill>
            <a:miter lim="800000"/>
          </a:ln>
          <a:extLst>
            <a:ext uri="{909E8E84-426E-40DD-AFC4-6F175D3DCCD1}">
              <a14:hiddenFill xmlns:a14="http://schemas.microsoft.com/office/drawing/2010/main">
                <a:solidFill>
                  <a:srgbClr val="FFFFFF"/>
                </a:solidFill>
              </a14:hiddenFill>
            </a:ext>
          </a:extLst>
        </p:spPr>
        <p:txBody>
          <a:bodyPr lIns="0" tIns="0" rIns="0" bIns="0"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000">
              <a:solidFill>
                <a:srgbClr val="666633"/>
              </a:solidFill>
              <a:latin typeface="幼圆" panose="02010509060101010101" pitchFamily="49" charset="-122"/>
              <a:ea typeface="幼圆" panose="02010509060101010101" pitchFamily="49" charset="-122"/>
              <a:sym typeface="Symbol" panose="05050102010706020507" pitchFamily="18" charset="2"/>
            </a:endParaRPr>
          </a:p>
        </p:txBody>
      </p:sp>
      <p:sp>
        <p:nvSpPr>
          <p:cNvPr id="72752" name="Text Box 49"/>
          <p:cNvSpPr txBox="1">
            <a:spLocks noChangeArrowheads="1"/>
          </p:cNvSpPr>
          <p:nvPr/>
        </p:nvSpPr>
        <p:spPr bwMode="auto">
          <a:xfrm>
            <a:off x="3624263" y="1403350"/>
            <a:ext cx="1082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a:solidFill>
                  <a:srgbClr val="0000FF"/>
                </a:solidFill>
                <a:latin typeface="幼圆" panose="02010509060101010101" pitchFamily="49" charset="-122"/>
                <a:ea typeface="幼圆" panose="02010509060101010101" pitchFamily="49" charset="-122"/>
                <a:sym typeface="Symbol" panose="05050102010706020507" pitchFamily="18" charset="2"/>
              </a:rPr>
              <a:t>孔隙流体</a:t>
            </a:r>
            <a:endParaRPr lang="zh-CN" altLang="en-US" sz="2000">
              <a:solidFill>
                <a:srgbClr val="0000FF"/>
              </a:solidFill>
              <a:latin typeface="幼圆" panose="02010509060101010101" pitchFamily="49" charset="-122"/>
              <a:ea typeface="幼圆" panose="02010509060101010101" pitchFamily="49" charset="-122"/>
              <a:sym typeface="Symbol" panose="05050102010706020507" pitchFamily="18" charset="2"/>
            </a:endParaRPr>
          </a:p>
        </p:txBody>
      </p:sp>
      <p:sp>
        <p:nvSpPr>
          <p:cNvPr id="50" name="Rectangle 5"/>
          <p:cNvSpPr>
            <a:spLocks noChangeArrowheads="1"/>
          </p:cNvSpPr>
          <p:nvPr/>
        </p:nvSpPr>
        <p:spPr bwMode="auto">
          <a:xfrm>
            <a:off x="1" y="0"/>
            <a:ext cx="5364088"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.4 </a:t>
            </a:r>
            <a:r>
              <a:rPr lang="zh-CN" altLang="en-US" sz="3200" dirty="0">
                <a:solidFill>
                  <a:srgbClr val="FF3300"/>
                </a:solidFill>
                <a:latin typeface="Times New Roman" panose="02020603050405020304" pitchFamily="18" charset="0"/>
                <a:ea typeface="+mj-ea"/>
                <a:cs typeface="Times New Roman" panose="02020603050405020304" pitchFamily="18" charset="0"/>
              </a:rPr>
              <a:t>地基</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变形与时间的关系</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2711"/>
                                        </p:tgtEl>
                                        <p:attrNameLst>
                                          <p:attrName>style.visibility</p:attrName>
                                        </p:attrNameLst>
                                      </p:cBhvr>
                                      <p:to>
                                        <p:strVal val="visible"/>
                                      </p:to>
                                    </p:set>
                                    <p:animEffect transition="in" filter="wipe(right)">
                                      <p:cBhvr>
                                        <p:cTn id="7" dur="500"/>
                                        <p:tgtEl>
                                          <p:spTgt spid="7271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2707">
                                            <p:txEl>
                                              <p:pRg st="0" end="0"/>
                                            </p:txEl>
                                          </p:spTgt>
                                        </p:tgtEl>
                                        <p:attrNameLst>
                                          <p:attrName>style.visibility</p:attrName>
                                        </p:attrNameLst>
                                      </p:cBhvr>
                                      <p:to>
                                        <p:strVal val="visible"/>
                                      </p:to>
                                    </p:set>
                                    <p:anim calcmode="lin" valueType="num">
                                      <p:cBhvr additive="base">
                                        <p:cTn id="11" dur="500" fill="hold"/>
                                        <p:tgtEl>
                                          <p:spTgt spid="72707">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270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2709"/>
                                        </p:tgtEl>
                                        <p:attrNameLst>
                                          <p:attrName>style.visibility</p:attrName>
                                        </p:attrNameLst>
                                      </p:cBhvr>
                                      <p:to>
                                        <p:strVal val="visible"/>
                                      </p:to>
                                    </p:set>
                                    <p:animEffect transition="in" filter="wipe(left)">
                                      <p:cBhvr>
                                        <p:cTn id="16" dur="500"/>
                                        <p:tgtEl>
                                          <p:spTgt spid="72709"/>
                                        </p:tgtEl>
                                      </p:cBhvr>
                                    </p:animEffect>
                                  </p:childTnLst>
                                </p:cTn>
                              </p:par>
                            </p:childTnLst>
                          </p:cTn>
                        </p:par>
                        <p:par>
                          <p:cTn id="17" fill="hold">
                            <p:stCondLst>
                              <p:cond delay="1500"/>
                            </p:stCondLst>
                            <p:childTnLst>
                              <p:par>
                                <p:cTn id="18" presetID="38" presetClass="entr" presetSubtype="0" accel="50000" fill="hold" grpId="0" nodeType="afterEffect">
                                  <p:stCondLst>
                                    <p:cond delay="0"/>
                                  </p:stCondLst>
                                  <p:iterate type="lt">
                                    <p:tmPct val="50000"/>
                                  </p:iterate>
                                  <p:childTnLst>
                                    <p:set>
                                      <p:cBhvr>
                                        <p:cTn id="19" dur="1" fill="hold">
                                          <p:stCondLst>
                                            <p:cond delay="0"/>
                                          </p:stCondLst>
                                        </p:cTn>
                                        <p:tgtEl>
                                          <p:spTgt spid="72710">
                                            <p:txEl>
                                              <p:pRg st="0" end="0"/>
                                            </p:txEl>
                                          </p:spTgt>
                                        </p:tgtEl>
                                        <p:attrNameLst>
                                          <p:attrName>style.visibility</p:attrName>
                                        </p:attrNameLst>
                                      </p:cBhvr>
                                      <p:to>
                                        <p:strVal val="visible"/>
                                      </p:to>
                                    </p:set>
                                    <p:set>
                                      <p:cBhvr>
                                        <p:cTn id="20" dur="455" fill="hold">
                                          <p:stCondLst>
                                            <p:cond delay="0"/>
                                          </p:stCondLst>
                                        </p:cTn>
                                        <p:tgtEl>
                                          <p:spTgt spid="72710">
                                            <p:txEl>
                                              <p:pRg st="0" end="0"/>
                                            </p:txEl>
                                          </p:spTgt>
                                        </p:tgtEl>
                                        <p:attrNameLst>
                                          <p:attrName>style.rotation</p:attrName>
                                        </p:attrNameLst>
                                      </p:cBhvr>
                                      <p:to>
                                        <p:strVal val="-45.0"/>
                                      </p:to>
                                    </p:set>
                                    <p:anim calcmode="lin" valueType="num">
                                      <p:cBhvr>
                                        <p:cTn id="21" dur="455" fill="hold">
                                          <p:stCondLst>
                                            <p:cond delay="455"/>
                                          </p:stCondLst>
                                        </p:cTn>
                                        <p:tgtEl>
                                          <p:spTgt spid="72710">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2" dur="455" fill="hold">
                                          <p:stCondLst>
                                            <p:cond delay="0"/>
                                          </p:stCondLst>
                                        </p:cTn>
                                        <p:tgtEl>
                                          <p:spTgt spid="72710">
                                            <p:txEl>
                                              <p:pRg st="0" end="0"/>
                                            </p:txEl>
                                          </p:spTgt>
                                        </p:tgtEl>
                                        <p:attrNameLst>
                                          <p:attrName>ppt_y</p:attrName>
                                        </p:attrNameLst>
                                      </p:cBhvr>
                                      <p:tavLst>
                                        <p:tav tm="0">
                                          <p:val>
                                            <p:strVal val="#ppt_y-1"/>
                                          </p:val>
                                        </p:tav>
                                        <p:tav tm="100000">
                                          <p:val>
                                            <p:strVal val="#ppt_y-(0.354*#ppt_w-0.172*#ppt_h)"/>
                                          </p:val>
                                        </p:tav>
                                      </p:tavLst>
                                    </p:anim>
                                    <p:anim calcmode="lin" valueType="num">
                                      <p:cBhvr>
                                        <p:cTn id="23" dur="156" decel="50000" autoRev="1" fill="hold">
                                          <p:stCondLst>
                                            <p:cond delay="455"/>
                                          </p:stCondLst>
                                        </p:cTn>
                                        <p:tgtEl>
                                          <p:spTgt spid="72710">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4" dur="136" fill="hold">
                                          <p:stCondLst>
                                            <p:cond delay="864"/>
                                          </p:stCondLst>
                                        </p:cTn>
                                        <p:tgtEl>
                                          <p:spTgt spid="72710">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72708"/>
                                        </p:tgtEl>
                                        <p:attrNameLst>
                                          <p:attrName>style.visibility</p:attrName>
                                        </p:attrNameLst>
                                      </p:cBhvr>
                                      <p:to>
                                        <p:strVal val="visible"/>
                                      </p:to>
                                    </p:set>
                                    <p:animEffect transition="in" filter="wipe(left)">
                                      <p:cBhvr>
                                        <p:cTn id="28" dur="500"/>
                                        <p:tgtEl>
                                          <p:spTgt spid="72708"/>
                                        </p:tgtEl>
                                      </p:cBhvr>
                                    </p:animEffect>
                                  </p:childTnLst>
                                </p:cTn>
                              </p:par>
                            </p:childTnLst>
                          </p:cTn>
                        </p:par>
                        <p:par>
                          <p:cTn id="29" fill="hold">
                            <p:stCondLst>
                              <p:cond delay="3000"/>
                            </p:stCondLst>
                            <p:childTnLst>
                              <p:par>
                                <p:cTn id="30" presetID="38" presetClass="entr" presetSubtype="0" accel="50000" fill="hold" grpId="0" nodeType="afterEffect">
                                  <p:stCondLst>
                                    <p:cond delay="0"/>
                                  </p:stCondLst>
                                  <p:iterate type="lt">
                                    <p:tmPct val="50000"/>
                                  </p:iterate>
                                  <p:childTnLst>
                                    <p:set>
                                      <p:cBhvr>
                                        <p:cTn id="31" dur="1" fill="hold">
                                          <p:stCondLst>
                                            <p:cond delay="0"/>
                                          </p:stCondLst>
                                        </p:cTn>
                                        <p:tgtEl>
                                          <p:spTgt spid="72714">
                                            <p:txEl>
                                              <p:pRg st="0" end="0"/>
                                            </p:txEl>
                                          </p:spTgt>
                                        </p:tgtEl>
                                        <p:attrNameLst>
                                          <p:attrName>style.visibility</p:attrName>
                                        </p:attrNameLst>
                                      </p:cBhvr>
                                      <p:to>
                                        <p:strVal val="visible"/>
                                      </p:to>
                                    </p:set>
                                    <p:set>
                                      <p:cBhvr>
                                        <p:cTn id="32" dur="455" fill="hold">
                                          <p:stCondLst>
                                            <p:cond delay="0"/>
                                          </p:stCondLst>
                                        </p:cTn>
                                        <p:tgtEl>
                                          <p:spTgt spid="72714">
                                            <p:txEl>
                                              <p:pRg st="0" end="0"/>
                                            </p:txEl>
                                          </p:spTgt>
                                        </p:tgtEl>
                                        <p:attrNameLst>
                                          <p:attrName>style.rotation</p:attrName>
                                        </p:attrNameLst>
                                      </p:cBhvr>
                                      <p:to>
                                        <p:strVal val="-45.0"/>
                                      </p:to>
                                    </p:set>
                                    <p:anim calcmode="lin" valueType="num">
                                      <p:cBhvr>
                                        <p:cTn id="33" dur="455" fill="hold">
                                          <p:stCondLst>
                                            <p:cond delay="455"/>
                                          </p:stCondLst>
                                        </p:cTn>
                                        <p:tgtEl>
                                          <p:spTgt spid="7271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34" dur="455" fill="hold">
                                          <p:stCondLst>
                                            <p:cond delay="0"/>
                                          </p:stCondLst>
                                        </p:cTn>
                                        <p:tgtEl>
                                          <p:spTgt spid="72714">
                                            <p:txEl>
                                              <p:pRg st="0" end="0"/>
                                            </p:txEl>
                                          </p:spTgt>
                                        </p:tgtEl>
                                        <p:attrNameLst>
                                          <p:attrName>ppt_y</p:attrName>
                                        </p:attrNameLst>
                                      </p:cBhvr>
                                      <p:tavLst>
                                        <p:tav tm="0">
                                          <p:val>
                                            <p:strVal val="#ppt_y-1"/>
                                          </p:val>
                                        </p:tav>
                                        <p:tav tm="100000">
                                          <p:val>
                                            <p:strVal val="#ppt_y-(0.354*#ppt_w-0.172*#ppt_h)"/>
                                          </p:val>
                                        </p:tav>
                                      </p:tavLst>
                                    </p:anim>
                                    <p:anim calcmode="lin" valueType="num">
                                      <p:cBhvr>
                                        <p:cTn id="35" dur="156" decel="50000" autoRev="1" fill="hold">
                                          <p:stCondLst>
                                            <p:cond delay="455"/>
                                          </p:stCondLst>
                                        </p:cTn>
                                        <p:tgtEl>
                                          <p:spTgt spid="7271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6" dur="136" fill="hold">
                                          <p:stCondLst>
                                            <p:cond delay="864"/>
                                          </p:stCondLst>
                                        </p:cTn>
                                        <p:tgtEl>
                                          <p:spTgt spid="72714">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72713"/>
                                        </p:tgtEl>
                                        <p:attrNameLst>
                                          <p:attrName>style.visibility</p:attrName>
                                        </p:attrNameLst>
                                      </p:cBhvr>
                                      <p:to>
                                        <p:strVal val="visible"/>
                                      </p:to>
                                    </p:set>
                                    <p:animEffect transition="in" filter="wipe(left)">
                                      <p:cBhvr>
                                        <p:cTn id="40" dur="500"/>
                                        <p:tgtEl>
                                          <p:spTgt spid="72713"/>
                                        </p:tgtEl>
                                      </p:cBhvr>
                                    </p:animEffect>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72751"/>
                                        </p:tgtEl>
                                        <p:attrNameLst>
                                          <p:attrName>style.visibility</p:attrName>
                                        </p:attrNameLst>
                                      </p:cBhvr>
                                      <p:to>
                                        <p:strVal val="visible"/>
                                      </p:to>
                                    </p:set>
                                    <p:animEffect transition="in" filter="wipe(down)">
                                      <p:cBhvr>
                                        <p:cTn id="44" dur="500"/>
                                        <p:tgtEl>
                                          <p:spTgt spid="72751"/>
                                        </p:tgtEl>
                                      </p:cBhvr>
                                    </p:animEffect>
                                  </p:childTnLst>
                                </p:cTn>
                              </p:par>
                            </p:childTnLst>
                          </p:cTn>
                        </p:par>
                        <p:par>
                          <p:cTn id="45" fill="hold">
                            <p:stCondLst>
                              <p:cond delay="5000"/>
                            </p:stCondLst>
                            <p:childTnLst>
                              <p:par>
                                <p:cTn id="46" presetID="22" presetClass="entr" presetSubtype="4" fill="hold" grpId="0" nodeType="afterEffect">
                                  <p:stCondLst>
                                    <p:cond delay="0"/>
                                  </p:stCondLst>
                                  <p:childTnLst>
                                    <p:set>
                                      <p:cBhvr>
                                        <p:cTn id="47" dur="1" fill="hold">
                                          <p:stCondLst>
                                            <p:cond delay="0"/>
                                          </p:stCondLst>
                                        </p:cTn>
                                        <p:tgtEl>
                                          <p:spTgt spid="72752"/>
                                        </p:tgtEl>
                                        <p:attrNameLst>
                                          <p:attrName>style.visibility</p:attrName>
                                        </p:attrNameLst>
                                      </p:cBhvr>
                                      <p:to>
                                        <p:strVal val="visible"/>
                                      </p:to>
                                    </p:set>
                                    <p:animEffect transition="in" filter="wipe(down)">
                                      <p:cBhvr>
                                        <p:cTn id="48" dur="500"/>
                                        <p:tgtEl>
                                          <p:spTgt spid="72752"/>
                                        </p:tgtEl>
                                      </p:cBhvr>
                                    </p:animEffect>
                                  </p:childTnLst>
                                </p:cTn>
                              </p:par>
                            </p:childTnLst>
                          </p:cTn>
                        </p:par>
                        <p:par>
                          <p:cTn id="49" fill="hold">
                            <p:stCondLst>
                              <p:cond delay="5500"/>
                            </p:stCondLst>
                            <p:childTnLst>
                              <p:par>
                                <p:cTn id="50" presetID="17" presetClass="entr" presetSubtype="10" fill="hold" nodeType="afterEffect">
                                  <p:stCondLst>
                                    <p:cond delay="200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
                                          </p:val>
                                        </p:tav>
                                        <p:tav tm="100000">
                                          <p:val>
                                            <p:strVal val="#ppt_w"/>
                                          </p:val>
                                        </p:tav>
                                      </p:tavLst>
                                    </p:anim>
                                    <p:anim calcmode="lin" valueType="num">
                                      <p:cBhvr>
                                        <p:cTn id="53" dur="500" fill="hold"/>
                                        <p:tgtEl>
                                          <p:spTgt spid="2"/>
                                        </p:tgtEl>
                                        <p:attrNameLst>
                                          <p:attrName>ppt_h</p:attrName>
                                        </p:attrNameLst>
                                      </p:cBhvr>
                                      <p:tavLst>
                                        <p:tav tm="0">
                                          <p:val>
                                            <p:strVal val="#ppt_h"/>
                                          </p:val>
                                        </p:tav>
                                        <p:tav tm="100000">
                                          <p:val>
                                            <p:strVal val="#ppt_h"/>
                                          </p:val>
                                        </p:tav>
                                      </p:tavLst>
                                    </p:anim>
                                  </p:childTnLst>
                                </p:cTn>
                              </p:par>
                            </p:childTnLst>
                          </p:cTn>
                        </p:par>
                        <p:par>
                          <p:cTn id="54" fill="hold">
                            <p:stCondLst>
                              <p:cond delay="8000"/>
                            </p:stCondLst>
                            <p:childTnLst>
                              <p:par>
                                <p:cTn id="55" presetID="22" presetClass="entr" presetSubtype="4" fill="hold" grpId="0" nodeType="afterEffect">
                                  <p:stCondLst>
                                    <p:cond delay="0"/>
                                  </p:stCondLst>
                                  <p:childTnLst>
                                    <p:set>
                                      <p:cBhvr>
                                        <p:cTn id="56" dur="1" fill="hold">
                                          <p:stCondLst>
                                            <p:cond delay="0"/>
                                          </p:stCondLst>
                                        </p:cTn>
                                        <p:tgtEl>
                                          <p:spTgt spid="72724"/>
                                        </p:tgtEl>
                                        <p:attrNameLst>
                                          <p:attrName>style.visibility</p:attrName>
                                        </p:attrNameLst>
                                      </p:cBhvr>
                                      <p:to>
                                        <p:strVal val="visible"/>
                                      </p:to>
                                    </p:set>
                                    <p:animEffect transition="in" filter="wipe(down)">
                                      <p:cBhvr>
                                        <p:cTn id="57" dur="500"/>
                                        <p:tgtEl>
                                          <p:spTgt spid="72724"/>
                                        </p:tgtEl>
                                      </p:cBhvr>
                                    </p:animEffect>
                                  </p:childTnLst>
                                </p:cTn>
                              </p:par>
                            </p:childTnLst>
                          </p:cTn>
                        </p:par>
                      </p:childTnLst>
                    </p:cTn>
                  </p:par>
                  <p:par>
                    <p:cTn id="58" fill="hold">
                      <p:stCondLst>
                        <p:cond delay="indefinite"/>
                      </p:stCondLst>
                      <p:childTnLst>
                        <p:par>
                          <p:cTn id="59" fill="hold">
                            <p:stCondLst>
                              <p:cond delay="0"/>
                            </p:stCondLst>
                            <p:childTnLst>
                              <p:par>
                                <p:cTn id="60" presetID="27" presetClass="entr" presetSubtype="0" fill="hold" grpId="0" nodeType="clickEffect">
                                  <p:stCondLst>
                                    <p:cond delay="0"/>
                                  </p:stCondLst>
                                  <p:iterate type="lt">
                                    <p:tmPct val="50000"/>
                                  </p:iterate>
                                  <p:childTnLst>
                                    <p:set>
                                      <p:cBhvr>
                                        <p:cTn id="61" dur="1" fill="hold">
                                          <p:stCondLst>
                                            <p:cond delay="0"/>
                                          </p:stCondLst>
                                        </p:cTn>
                                        <p:tgtEl>
                                          <p:spTgt spid="72719"/>
                                        </p:tgtEl>
                                        <p:attrNameLst>
                                          <p:attrName>style.visibility</p:attrName>
                                        </p:attrNameLst>
                                      </p:cBhvr>
                                      <p:to>
                                        <p:strVal val="visible"/>
                                      </p:to>
                                    </p:set>
                                    <p:anim calcmode="discrete" valueType="clr">
                                      <p:cBhvr override="childStyle">
                                        <p:cTn id="62" dur="80"/>
                                        <p:tgtEl>
                                          <p:spTgt spid="72719"/>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72719"/>
                                        </p:tgtEl>
                                        <p:attrNameLst>
                                          <p:attrName>fillcolor</p:attrName>
                                        </p:attrNameLst>
                                      </p:cBhvr>
                                      <p:tavLst>
                                        <p:tav tm="0">
                                          <p:val>
                                            <p:clrVal>
                                              <a:schemeClr val="accent2"/>
                                            </p:clrVal>
                                          </p:val>
                                        </p:tav>
                                        <p:tav tm="50000">
                                          <p:val>
                                            <p:clrVal>
                                              <a:schemeClr val="hlink"/>
                                            </p:clrVal>
                                          </p:val>
                                        </p:tav>
                                      </p:tavLst>
                                    </p:anim>
                                    <p:set>
                                      <p:cBhvr>
                                        <p:cTn id="64" dur="80"/>
                                        <p:tgtEl>
                                          <p:spTgt spid="72719"/>
                                        </p:tgtEl>
                                        <p:attrNameLst>
                                          <p:attrName>fill.type</p:attrName>
                                        </p:attrNameLst>
                                      </p:cBhvr>
                                      <p:to>
                                        <p:strVal val="solid"/>
                                      </p:to>
                                    </p:set>
                                  </p:childTnLst>
                                </p:cTn>
                              </p:par>
                            </p:childTnLst>
                          </p:cTn>
                        </p:par>
                        <p:par>
                          <p:cTn id="65" fill="hold">
                            <p:stCondLst>
                              <p:cond delay="280"/>
                            </p:stCondLst>
                            <p:childTnLst>
                              <p:par>
                                <p:cTn id="66" presetID="12" presetClass="entr" presetSubtype="8" fill="hold" nodeType="afterEffect">
                                  <p:stCondLst>
                                    <p:cond delay="0"/>
                                  </p:stCondLst>
                                  <p:childTnLst>
                                    <p:set>
                                      <p:cBhvr>
                                        <p:cTn id="67" dur="1" fill="hold">
                                          <p:stCondLst>
                                            <p:cond delay="0"/>
                                          </p:stCondLst>
                                        </p:cTn>
                                        <p:tgtEl>
                                          <p:spTgt spid="72720"/>
                                        </p:tgtEl>
                                        <p:attrNameLst>
                                          <p:attrName>style.visibility</p:attrName>
                                        </p:attrNameLst>
                                      </p:cBhvr>
                                      <p:to>
                                        <p:strVal val="visible"/>
                                      </p:to>
                                    </p:set>
                                    <p:animEffect transition="in" filter="slide(fromLeft)">
                                      <p:cBhvr>
                                        <p:cTn id="68" dur="500"/>
                                        <p:tgtEl>
                                          <p:spTgt spid="72720"/>
                                        </p:tgtEl>
                                      </p:cBhvr>
                                    </p:animEffect>
                                  </p:childTnLst>
                                </p:cTn>
                              </p:par>
                            </p:childTnLst>
                          </p:cTn>
                        </p:par>
                        <p:par>
                          <p:cTn id="69" fill="hold">
                            <p:stCondLst>
                              <p:cond delay="780"/>
                            </p:stCondLst>
                            <p:childTnLst>
                              <p:par>
                                <p:cTn id="70" presetID="38" presetClass="entr" presetSubtype="0" accel="50000" fill="hold" grpId="0" nodeType="afterEffect">
                                  <p:stCondLst>
                                    <p:cond delay="0"/>
                                  </p:stCondLst>
                                  <p:iterate type="lt">
                                    <p:tmPct val="50000"/>
                                  </p:iterate>
                                  <p:childTnLst>
                                    <p:set>
                                      <p:cBhvr>
                                        <p:cTn id="71" dur="1" fill="hold">
                                          <p:stCondLst>
                                            <p:cond delay="0"/>
                                          </p:stCondLst>
                                        </p:cTn>
                                        <p:tgtEl>
                                          <p:spTgt spid="72715"/>
                                        </p:tgtEl>
                                        <p:attrNameLst>
                                          <p:attrName>style.visibility</p:attrName>
                                        </p:attrNameLst>
                                      </p:cBhvr>
                                      <p:to>
                                        <p:strVal val="visible"/>
                                      </p:to>
                                    </p:set>
                                    <p:set>
                                      <p:cBhvr>
                                        <p:cTn id="72" dur="455" fill="hold">
                                          <p:stCondLst>
                                            <p:cond delay="0"/>
                                          </p:stCondLst>
                                        </p:cTn>
                                        <p:tgtEl>
                                          <p:spTgt spid="72715"/>
                                        </p:tgtEl>
                                        <p:attrNameLst>
                                          <p:attrName>style.rotation</p:attrName>
                                        </p:attrNameLst>
                                      </p:cBhvr>
                                      <p:to>
                                        <p:strVal val="-45.0"/>
                                      </p:to>
                                    </p:set>
                                    <p:anim calcmode="lin" valueType="num">
                                      <p:cBhvr>
                                        <p:cTn id="73" dur="455" fill="hold">
                                          <p:stCondLst>
                                            <p:cond delay="455"/>
                                          </p:stCondLst>
                                        </p:cTn>
                                        <p:tgtEl>
                                          <p:spTgt spid="72715"/>
                                        </p:tgtEl>
                                        <p:attrNameLst>
                                          <p:attrName>style.rotation</p:attrName>
                                        </p:attrNameLst>
                                      </p:cBhvr>
                                      <p:tavLst>
                                        <p:tav tm="0">
                                          <p:val>
                                            <p:fltVal val="-45"/>
                                          </p:val>
                                        </p:tav>
                                        <p:tav tm="69900">
                                          <p:val>
                                            <p:fltVal val="45"/>
                                          </p:val>
                                        </p:tav>
                                        <p:tav tm="100000">
                                          <p:val>
                                            <p:fltVal val="0"/>
                                          </p:val>
                                        </p:tav>
                                      </p:tavLst>
                                    </p:anim>
                                    <p:anim calcmode="lin" valueType="num">
                                      <p:cBhvr>
                                        <p:cTn id="74" dur="455" fill="hold">
                                          <p:stCondLst>
                                            <p:cond delay="0"/>
                                          </p:stCondLst>
                                        </p:cTn>
                                        <p:tgtEl>
                                          <p:spTgt spid="72715"/>
                                        </p:tgtEl>
                                        <p:attrNameLst>
                                          <p:attrName>ppt_y</p:attrName>
                                        </p:attrNameLst>
                                      </p:cBhvr>
                                      <p:tavLst>
                                        <p:tav tm="0">
                                          <p:val>
                                            <p:strVal val="#ppt_y-1"/>
                                          </p:val>
                                        </p:tav>
                                        <p:tav tm="100000">
                                          <p:val>
                                            <p:strVal val="#ppt_y-(0.354*#ppt_w-0.172*#ppt_h)"/>
                                          </p:val>
                                        </p:tav>
                                      </p:tavLst>
                                    </p:anim>
                                    <p:anim calcmode="lin" valueType="num">
                                      <p:cBhvr>
                                        <p:cTn id="75" dur="156" decel="50000" autoRev="1" fill="hold">
                                          <p:stCondLst>
                                            <p:cond delay="455"/>
                                          </p:stCondLst>
                                        </p:cTn>
                                        <p:tgtEl>
                                          <p:spTgt spid="72715"/>
                                        </p:tgtEl>
                                        <p:attrNameLst>
                                          <p:attrName>ppt_y</p:attrName>
                                        </p:attrNameLst>
                                      </p:cBhvr>
                                      <p:tavLst>
                                        <p:tav tm="0">
                                          <p:val>
                                            <p:strVal val="#ppt_y-(0.354*#ppt_w-0.172*#ppt_h)"/>
                                          </p:val>
                                        </p:tav>
                                        <p:tav tm="100000">
                                          <p:val>
                                            <p:strVal val="#ppt_y-(0.354*#ppt_w-0.172*#ppt_h)-#ppt_h/2"/>
                                          </p:val>
                                        </p:tav>
                                      </p:tavLst>
                                    </p:anim>
                                    <p:anim calcmode="lin" valueType="num">
                                      <p:cBhvr>
                                        <p:cTn id="76" dur="136" fill="hold">
                                          <p:stCondLst>
                                            <p:cond delay="864"/>
                                          </p:stCondLst>
                                        </p:cTn>
                                        <p:tgtEl>
                                          <p:spTgt spid="72715"/>
                                        </p:tgtEl>
                                        <p:attrNameLst>
                                          <p:attrName>ppt_y</p:attrName>
                                        </p:attrNameLst>
                                      </p:cBhvr>
                                      <p:tavLst>
                                        <p:tav tm="0">
                                          <p:val>
                                            <p:strVal val="#ppt_y-(0.354*#ppt_w-0.172*#ppt_h)"/>
                                          </p:val>
                                        </p:tav>
                                        <p:tav tm="100000">
                                          <p:val>
                                            <p:strVal val="#ppt_y"/>
                                          </p:val>
                                        </p:tav>
                                      </p:tavLst>
                                    </p:anim>
                                  </p:childTnLst>
                                </p:cTn>
                              </p:par>
                            </p:childTnLst>
                          </p:cTn>
                        </p:par>
                        <p:par>
                          <p:cTn id="77" fill="hold">
                            <p:stCondLst>
                              <p:cond delay="2779"/>
                            </p:stCondLst>
                            <p:childTnLst>
                              <p:par>
                                <p:cTn id="78" presetID="22" presetClass="entr" presetSubtype="8" fill="hold" nodeType="afterEffect">
                                  <p:stCondLst>
                                    <p:cond delay="0"/>
                                  </p:stCondLst>
                                  <p:childTnLst>
                                    <p:set>
                                      <p:cBhvr>
                                        <p:cTn id="79" dur="1" fill="hold">
                                          <p:stCondLst>
                                            <p:cond delay="0"/>
                                          </p:stCondLst>
                                        </p:cTn>
                                        <p:tgtEl>
                                          <p:spTgt spid="72750"/>
                                        </p:tgtEl>
                                        <p:attrNameLst>
                                          <p:attrName>style.visibility</p:attrName>
                                        </p:attrNameLst>
                                      </p:cBhvr>
                                      <p:to>
                                        <p:strVal val="visible"/>
                                      </p:to>
                                    </p:set>
                                    <p:animEffect transition="in" filter="wipe(left)">
                                      <p:cBhvr>
                                        <p:cTn id="80" dur="500"/>
                                        <p:tgtEl>
                                          <p:spTgt spid="72750"/>
                                        </p:tgtEl>
                                      </p:cBhvr>
                                    </p:animEffect>
                                  </p:childTnLst>
                                </p:cTn>
                              </p:par>
                            </p:childTnLst>
                          </p:cTn>
                        </p:par>
                        <p:par>
                          <p:cTn id="81" fill="hold">
                            <p:stCondLst>
                              <p:cond delay="3279"/>
                            </p:stCondLst>
                            <p:childTnLst>
                              <p:par>
                                <p:cTn id="82" presetID="12" presetClass="entr" presetSubtype="1" fill="hold" nodeType="after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slide(fromTop)">
                                      <p:cBhvr>
                                        <p:cTn id="84" dur="500"/>
                                        <p:tgtEl>
                                          <p:spTgt spid="3"/>
                                        </p:tgtEl>
                                      </p:cBhvr>
                                    </p:animEffect>
                                  </p:childTnLst>
                                </p:cTn>
                              </p:par>
                            </p:childTnLst>
                          </p:cTn>
                        </p:par>
                      </p:childTnLst>
                    </p:cTn>
                  </p:par>
                  <p:par>
                    <p:cTn id="85" fill="hold">
                      <p:stCondLst>
                        <p:cond delay="indefinite"/>
                      </p:stCondLst>
                      <p:childTnLst>
                        <p:par>
                          <p:cTn id="86" fill="hold">
                            <p:stCondLst>
                              <p:cond delay="0"/>
                            </p:stCondLst>
                            <p:childTnLst>
                              <p:par>
                                <p:cTn id="87" presetID="27" presetClass="entr" presetSubtype="0" fill="hold" grpId="0" nodeType="clickEffect">
                                  <p:stCondLst>
                                    <p:cond delay="0"/>
                                  </p:stCondLst>
                                  <p:iterate type="lt">
                                    <p:tmPct val="50000"/>
                                  </p:iterate>
                                  <p:childTnLst>
                                    <p:set>
                                      <p:cBhvr>
                                        <p:cTn id="88" dur="1" fill="hold">
                                          <p:stCondLst>
                                            <p:cond delay="0"/>
                                          </p:stCondLst>
                                        </p:cTn>
                                        <p:tgtEl>
                                          <p:spTgt spid="72716"/>
                                        </p:tgtEl>
                                        <p:attrNameLst>
                                          <p:attrName>style.visibility</p:attrName>
                                        </p:attrNameLst>
                                      </p:cBhvr>
                                      <p:to>
                                        <p:strVal val="visible"/>
                                      </p:to>
                                    </p:set>
                                    <p:anim calcmode="discrete" valueType="clr">
                                      <p:cBhvr override="childStyle">
                                        <p:cTn id="89" dur="80"/>
                                        <p:tgtEl>
                                          <p:spTgt spid="72716"/>
                                        </p:tgtEl>
                                        <p:attrNameLst>
                                          <p:attrName>style.color</p:attrName>
                                        </p:attrNameLst>
                                      </p:cBhvr>
                                      <p:tavLst>
                                        <p:tav tm="0">
                                          <p:val>
                                            <p:clrVal>
                                              <a:schemeClr val="accent2"/>
                                            </p:clrVal>
                                          </p:val>
                                        </p:tav>
                                        <p:tav tm="50000">
                                          <p:val>
                                            <p:clrVal>
                                              <a:schemeClr val="hlink"/>
                                            </p:clrVal>
                                          </p:val>
                                        </p:tav>
                                      </p:tavLst>
                                    </p:anim>
                                    <p:anim calcmode="discrete" valueType="clr">
                                      <p:cBhvr>
                                        <p:cTn id="90" dur="80"/>
                                        <p:tgtEl>
                                          <p:spTgt spid="72716"/>
                                        </p:tgtEl>
                                        <p:attrNameLst>
                                          <p:attrName>fillcolor</p:attrName>
                                        </p:attrNameLst>
                                      </p:cBhvr>
                                      <p:tavLst>
                                        <p:tav tm="0">
                                          <p:val>
                                            <p:clrVal>
                                              <a:schemeClr val="accent2"/>
                                            </p:clrVal>
                                          </p:val>
                                        </p:tav>
                                        <p:tav tm="50000">
                                          <p:val>
                                            <p:clrVal>
                                              <a:schemeClr val="hlink"/>
                                            </p:clrVal>
                                          </p:val>
                                        </p:tav>
                                      </p:tavLst>
                                    </p:anim>
                                    <p:set>
                                      <p:cBhvr>
                                        <p:cTn id="91" dur="80"/>
                                        <p:tgtEl>
                                          <p:spTgt spid="72716"/>
                                        </p:tgtEl>
                                        <p:attrNameLst>
                                          <p:attrName>fill.type</p:attrName>
                                        </p:attrNameLst>
                                      </p:cBhvr>
                                      <p:to>
                                        <p:strVal val="solid"/>
                                      </p:to>
                                    </p:set>
                                  </p:childTnLst>
                                </p:cTn>
                              </p:par>
                            </p:childTnLst>
                          </p:cTn>
                        </p:par>
                      </p:childTnLst>
                    </p:cTn>
                  </p:par>
                  <p:par>
                    <p:cTn id="92" fill="hold">
                      <p:stCondLst>
                        <p:cond delay="indefinite"/>
                      </p:stCondLst>
                      <p:childTnLst>
                        <p:par>
                          <p:cTn id="93" fill="hold">
                            <p:stCondLst>
                              <p:cond delay="0"/>
                            </p:stCondLst>
                            <p:childTnLst>
                              <p:par>
                                <p:cTn id="94" presetID="27" presetClass="entr" presetSubtype="0" fill="hold" grpId="0" nodeType="clickEffect">
                                  <p:stCondLst>
                                    <p:cond delay="0"/>
                                  </p:stCondLst>
                                  <p:iterate type="lt">
                                    <p:tmPct val="50000"/>
                                  </p:iterate>
                                  <p:childTnLst>
                                    <p:set>
                                      <p:cBhvr>
                                        <p:cTn id="95" dur="1" fill="hold">
                                          <p:stCondLst>
                                            <p:cond delay="0"/>
                                          </p:stCondLst>
                                        </p:cTn>
                                        <p:tgtEl>
                                          <p:spTgt spid="72712"/>
                                        </p:tgtEl>
                                        <p:attrNameLst>
                                          <p:attrName>style.visibility</p:attrName>
                                        </p:attrNameLst>
                                      </p:cBhvr>
                                      <p:to>
                                        <p:strVal val="visible"/>
                                      </p:to>
                                    </p:set>
                                    <p:anim calcmode="discrete" valueType="clr">
                                      <p:cBhvr override="childStyle">
                                        <p:cTn id="96" dur="80"/>
                                        <p:tgtEl>
                                          <p:spTgt spid="72712"/>
                                        </p:tgtEl>
                                        <p:attrNameLst>
                                          <p:attrName>style.color</p:attrName>
                                        </p:attrNameLst>
                                      </p:cBhvr>
                                      <p:tavLst>
                                        <p:tav tm="0">
                                          <p:val>
                                            <p:clrVal>
                                              <a:schemeClr val="accent2"/>
                                            </p:clrVal>
                                          </p:val>
                                        </p:tav>
                                        <p:tav tm="50000">
                                          <p:val>
                                            <p:clrVal>
                                              <a:schemeClr val="hlink"/>
                                            </p:clrVal>
                                          </p:val>
                                        </p:tav>
                                      </p:tavLst>
                                    </p:anim>
                                    <p:anim calcmode="discrete" valueType="clr">
                                      <p:cBhvr>
                                        <p:cTn id="97" dur="80"/>
                                        <p:tgtEl>
                                          <p:spTgt spid="72712"/>
                                        </p:tgtEl>
                                        <p:attrNameLst>
                                          <p:attrName>fillcolor</p:attrName>
                                        </p:attrNameLst>
                                      </p:cBhvr>
                                      <p:tavLst>
                                        <p:tav tm="0">
                                          <p:val>
                                            <p:clrVal>
                                              <a:schemeClr val="accent2"/>
                                            </p:clrVal>
                                          </p:val>
                                        </p:tav>
                                        <p:tav tm="50000">
                                          <p:val>
                                            <p:clrVal>
                                              <a:schemeClr val="hlink"/>
                                            </p:clrVal>
                                          </p:val>
                                        </p:tav>
                                      </p:tavLst>
                                    </p:anim>
                                    <p:set>
                                      <p:cBhvr>
                                        <p:cTn id="98" dur="80"/>
                                        <p:tgtEl>
                                          <p:spTgt spid="72712"/>
                                        </p:tgtEl>
                                        <p:attrNameLst>
                                          <p:attrName>fill.type</p:attrName>
                                        </p:attrNameLst>
                                      </p:cBhvr>
                                      <p:to>
                                        <p:strVal val="solid"/>
                                      </p:to>
                                    </p:set>
                                  </p:childTnLst>
                                </p:cTn>
                              </p:par>
                            </p:childTnLst>
                          </p:cTn>
                        </p:par>
                      </p:childTnLst>
                    </p:cTn>
                  </p:par>
                  <p:par>
                    <p:cTn id="99" fill="hold">
                      <p:stCondLst>
                        <p:cond delay="indefinite"/>
                      </p:stCondLst>
                      <p:childTnLst>
                        <p:par>
                          <p:cTn id="100" fill="hold">
                            <p:stCondLst>
                              <p:cond delay="0"/>
                            </p:stCondLst>
                            <p:childTnLst>
                              <p:par>
                                <p:cTn id="101" presetID="27" presetClass="entr" presetSubtype="0" fill="hold" grpId="0" nodeType="clickEffect">
                                  <p:stCondLst>
                                    <p:cond delay="0"/>
                                  </p:stCondLst>
                                  <p:iterate type="lt">
                                    <p:tmPct val="50000"/>
                                  </p:iterate>
                                  <p:childTnLst>
                                    <p:set>
                                      <p:cBhvr>
                                        <p:cTn id="102" dur="1" fill="hold">
                                          <p:stCondLst>
                                            <p:cond delay="0"/>
                                          </p:stCondLst>
                                        </p:cTn>
                                        <p:tgtEl>
                                          <p:spTgt spid="72717"/>
                                        </p:tgtEl>
                                        <p:attrNameLst>
                                          <p:attrName>style.visibility</p:attrName>
                                        </p:attrNameLst>
                                      </p:cBhvr>
                                      <p:to>
                                        <p:strVal val="visible"/>
                                      </p:to>
                                    </p:set>
                                    <p:anim calcmode="discrete" valueType="clr">
                                      <p:cBhvr override="childStyle">
                                        <p:cTn id="103" dur="80"/>
                                        <p:tgtEl>
                                          <p:spTgt spid="72717"/>
                                        </p:tgtEl>
                                        <p:attrNameLst>
                                          <p:attrName>style.color</p:attrName>
                                        </p:attrNameLst>
                                      </p:cBhvr>
                                      <p:tavLst>
                                        <p:tav tm="0">
                                          <p:val>
                                            <p:clrVal>
                                              <a:schemeClr val="accent2"/>
                                            </p:clrVal>
                                          </p:val>
                                        </p:tav>
                                        <p:tav tm="50000">
                                          <p:val>
                                            <p:clrVal>
                                              <a:schemeClr val="hlink"/>
                                            </p:clrVal>
                                          </p:val>
                                        </p:tav>
                                      </p:tavLst>
                                    </p:anim>
                                    <p:anim calcmode="discrete" valueType="clr">
                                      <p:cBhvr>
                                        <p:cTn id="104" dur="80"/>
                                        <p:tgtEl>
                                          <p:spTgt spid="72717"/>
                                        </p:tgtEl>
                                        <p:attrNameLst>
                                          <p:attrName>fillcolor</p:attrName>
                                        </p:attrNameLst>
                                      </p:cBhvr>
                                      <p:tavLst>
                                        <p:tav tm="0">
                                          <p:val>
                                            <p:clrVal>
                                              <a:schemeClr val="accent2"/>
                                            </p:clrVal>
                                          </p:val>
                                        </p:tav>
                                        <p:tav tm="50000">
                                          <p:val>
                                            <p:clrVal>
                                              <a:schemeClr val="hlink"/>
                                            </p:clrVal>
                                          </p:val>
                                        </p:tav>
                                      </p:tavLst>
                                    </p:anim>
                                    <p:set>
                                      <p:cBhvr>
                                        <p:cTn id="105" dur="80"/>
                                        <p:tgtEl>
                                          <p:spTgt spid="72717"/>
                                        </p:tgtEl>
                                        <p:attrNameLst>
                                          <p:attrName>fill.type</p:attrName>
                                        </p:attrNameLst>
                                      </p:cBhvr>
                                      <p:to>
                                        <p:strVal val="solid"/>
                                      </p:to>
                                    </p:set>
                                  </p:childTnLst>
                                </p:cTn>
                              </p:par>
                            </p:childTnLst>
                          </p:cTn>
                        </p:par>
                      </p:childTnLst>
                    </p:cTn>
                  </p:par>
                  <p:par>
                    <p:cTn id="106" fill="hold">
                      <p:stCondLst>
                        <p:cond delay="indefinite"/>
                      </p:stCondLst>
                      <p:childTnLst>
                        <p:par>
                          <p:cTn id="107" fill="hold">
                            <p:stCondLst>
                              <p:cond delay="0"/>
                            </p:stCondLst>
                            <p:childTnLst>
                              <p:par>
                                <p:cTn id="108" presetID="27" presetClass="entr" presetSubtype="0" fill="hold" grpId="0" nodeType="clickEffect">
                                  <p:stCondLst>
                                    <p:cond delay="0"/>
                                  </p:stCondLst>
                                  <p:iterate type="lt">
                                    <p:tmPct val="50000"/>
                                  </p:iterate>
                                  <p:childTnLst>
                                    <p:set>
                                      <p:cBhvr>
                                        <p:cTn id="109" dur="1" fill="hold">
                                          <p:stCondLst>
                                            <p:cond delay="0"/>
                                          </p:stCondLst>
                                        </p:cTn>
                                        <p:tgtEl>
                                          <p:spTgt spid="72718"/>
                                        </p:tgtEl>
                                        <p:attrNameLst>
                                          <p:attrName>style.visibility</p:attrName>
                                        </p:attrNameLst>
                                      </p:cBhvr>
                                      <p:to>
                                        <p:strVal val="visible"/>
                                      </p:to>
                                    </p:set>
                                    <p:anim calcmode="discrete" valueType="clr">
                                      <p:cBhvr override="childStyle">
                                        <p:cTn id="110" dur="80"/>
                                        <p:tgtEl>
                                          <p:spTgt spid="72718"/>
                                        </p:tgtEl>
                                        <p:attrNameLst>
                                          <p:attrName>style.color</p:attrName>
                                        </p:attrNameLst>
                                      </p:cBhvr>
                                      <p:tavLst>
                                        <p:tav tm="0">
                                          <p:val>
                                            <p:clrVal>
                                              <a:schemeClr val="accent2"/>
                                            </p:clrVal>
                                          </p:val>
                                        </p:tav>
                                        <p:tav tm="50000">
                                          <p:val>
                                            <p:clrVal>
                                              <a:schemeClr val="hlink"/>
                                            </p:clrVal>
                                          </p:val>
                                        </p:tav>
                                      </p:tavLst>
                                    </p:anim>
                                    <p:anim calcmode="discrete" valueType="clr">
                                      <p:cBhvr>
                                        <p:cTn id="111" dur="80"/>
                                        <p:tgtEl>
                                          <p:spTgt spid="72718"/>
                                        </p:tgtEl>
                                        <p:attrNameLst>
                                          <p:attrName>fillcolor</p:attrName>
                                        </p:attrNameLst>
                                      </p:cBhvr>
                                      <p:tavLst>
                                        <p:tav tm="0">
                                          <p:val>
                                            <p:clrVal>
                                              <a:schemeClr val="accent2"/>
                                            </p:clrVal>
                                          </p:val>
                                        </p:tav>
                                        <p:tav tm="50000">
                                          <p:val>
                                            <p:clrVal>
                                              <a:schemeClr val="hlink"/>
                                            </p:clrVal>
                                          </p:val>
                                        </p:tav>
                                      </p:tavLst>
                                    </p:anim>
                                    <p:set>
                                      <p:cBhvr>
                                        <p:cTn id="112" dur="80"/>
                                        <p:tgtEl>
                                          <p:spTgt spid="72718"/>
                                        </p:tgtEl>
                                        <p:attrNameLst>
                                          <p:attrName>fill.type</p:attrName>
                                        </p:attrNameLst>
                                      </p:cBhvr>
                                      <p:to>
                                        <p:strVal val="solid"/>
                                      </p:to>
                                    </p:set>
                                  </p:childTnLst>
                                </p:cTn>
                              </p:par>
                            </p:childTnLst>
                          </p:cTn>
                        </p:par>
                      </p:childTnLst>
                    </p:cTn>
                  </p:par>
                  <p:par>
                    <p:cTn id="113" fill="hold">
                      <p:stCondLst>
                        <p:cond delay="indefinite"/>
                      </p:stCondLst>
                      <p:childTnLst>
                        <p:par>
                          <p:cTn id="114" fill="hold">
                            <p:stCondLst>
                              <p:cond delay="0"/>
                            </p:stCondLst>
                            <p:childTnLst>
                              <p:par>
                                <p:cTn id="115" presetID="27" presetClass="entr" presetSubtype="0" fill="hold" grpId="0" nodeType="clickEffect">
                                  <p:stCondLst>
                                    <p:cond delay="0"/>
                                  </p:stCondLst>
                                  <p:iterate type="lt">
                                    <p:tmPct val="50000"/>
                                  </p:iterate>
                                  <p:childTnLst>
                                    <p:set>
                                      <p:cBhvr>
                                        <p:cTn id="116" dur="1" fill="hold">
                                          <p:stCondLst>
                                            <p:cond delay="0"/>
                                          </p:stCondLst>
                                        </p:cTn>
                                        <p:tgtEl>
                                          <p:spTgt spid="72721"/>
                                        </p:tgtEl>
                                        <p:attrNameLst>
                                          <p:attrName>style.visibility</p:attrName>
                                        </p:attrNameLst>
                                      </p:cBhvr>
                                      <p:to>
                                        <p:strVal val="visible"/>
                                      </p:to>
                                    </p:set>
                                    <p:anim calcmode="discrete" valueType="clr">
                                      <p:cBhvr override="childStyle">
                                        <p:cTn id="117" dur="80"/>
                                        <p:tgtEl>
                                          <p:spTgt spid="72721"/>
                                        </p:tgtEl>
                                        <p:attrNameLst>
                                          <p:attrName>style.color</p:attrName>
                                        </p:attrNameLst>
                                      </p:cBhvr>
                                      <p:tavLst>
                                        <p:tav tm="0">
                                          <p:val>
                                            <p:clrVal>
                                              <a:schemeClr val="accent2"/>
                                            </p:clrVal>
                                          </p:val>
                                        </p:tav>
                                        <p:tav tm="50000">
                                          <p:val>
                                            <p:clrVal>
                                              <a:schemeClr val="hlink"/>
                                            </p:clrVal>
                                          </p:val>
                                        </p:tav>
                                      </p:tavLst>
                                    </p:anim>
                                    <p:anim calcmode="discrete" valueType="clr">
                                      <p:cBhvr>
                                        <p:cTn id="118" dur="80"/>
                                        <p:tgtEl>
                                          <p:spTgt spid="72721"/>
                                        </p:tgtEl>
                                        <p:attrNameLst>
                                          <p:attrName>fillcolor</p:attrName>
                                        </p:attrNameLst>
                                      </p:cBhvr>
                                      <p:tavLst>
                                        <p:tav tm="0">
                                          <p:val>
                                            <p:clrVal>
                                              <a:schemeClr val="accent2"/>
                                            </p:clrVal>
                                          </p:val>
                                        </p:tav>
                                        <p:tav tm="50000">
                                          <p:val>
                                            <p:clrVal>
                                              <a:schemeClr val="hlink"/>
                                            </p:clrVal>
                                          </p:val>
                                        </p:tav>
                                      </p:tavLst>
                                    </p:anim>
                                    <p:set>
                                      <p:cBhvr>
                                        <p:cTn id="119" dur="80"/>
                                        <p:tgtEl>
                                          <p:spTgt spid="72721"/>
                                        </p:tgtEl>
                                        <p:attrNameLst>
                                          <p:attrName>fill.type</p:attrName>
                                        </p:attrNameLst>
                                      </p:cBhvr>
                                      <p:to>
                                        <p:strVal val="solid"/>
                                      </p:to>
                                    </p:set>
                                  </p:childTnLst>
                                </p:cTn>
                              </p:par>
                            </p:childTnLst>
                          </p:cTn>
                        </p:par>
                        <p:par>
                          <p:cTn id="120" fill="hold">
                            <p:stCondLst>
                              <p:cond delay="1000"/>
                            </p:stCondLst>
                            <p:childTnLst>
                              <p:par>
                                <p:cTn id="121" presetID="12" presetClass="entr" presetSubtype="8" fill="hold" nodeType="afterEffect">
                                  <p:stCondLst>
                                    <p:cond delay="0"/>
                                  </p:stCondLst>
                                  <p:childTnLst>
                                    <p:set>
                                      <p:cBhvr>
                                        <p:cTn id="122" dur="1" fill="hold">
                                          <p:stCondLst>
                                            <p:cond delay="0"/>
                                          </p:stCondLst>
                                        </p:cTn>
                                        <p:tgtEl>
                                          <p:spTgt spid="72723"/>
                                        </p:tgtEl>
                                        <p:attrNameLst>
                                          <p:attrName>style.visibility</p:attrName>
                                        </p:attrNameLst>
                                      </p:cBhvr>
                                      <p:to>
                                        <p:strVal val="visible"/>
                                      </p:to>
                                    </p:set>
                                    <p:animEffect transition="in" filter="slide(fromLeft)">
                                      <p:cBhvr>
                                        <p:cTn id="123" dur="500"/>
                                        <p:tgtEl>
                                          <p:spTgt spid="72723"/>
                                        </p:tgtEl>
                                      </p:cBhvr>
                                    </p:animEffect>
                                  </p:childTnLst>
                                </p:cTn>
                              </p:par>
                            </p:childTnLst>
                          </p:cTn>
                        </p:par>
                        <p:par>
                          <p:cTn id="124" fill="hold">
                            <p:stCondLst>
                              <p:cond delay="1500"/>
                            </p:stCondLst>
                            <p:childTnLst>
                              <p:par>
                                <p:cTn id="125" presetID="27" presetClass="entr" presetSubtype="0" fill="hold" grpId="0" nodeType="afterEffect">
                                  <p:stCondLst>
                                    <p:cond delay="0"/>
                                  </p:stCondLst>
                                  <p:iterate type="lt">
                                    <p:tmPct val="50000"/>
                                  </p:iterate>
                                  <p:childTnLst>
                                    <p:set>
                                      <p:cBhvr>
                                        <p:cTn id="126" dur="1" fill="hold">
                                          <p:stCondLst>
                                            <p:cond delay="0"/>
                                          </p:stCondLst>
                                        </p:cTn>
                                        <p:tgtEl>
                                          <p:spTgt spid="72722"/>
                                        </p:tgtEl>
                                        <p:attrNameLst>
                                          <p:attrName>style.visibility</p:attrName>
                                        </p:attrNameLst>
                                      </p:cBhvr>
                                      <p:to>
                                        <p:strVal val="visible"/>
                                      </p:to>
                                    </p:set>
                                    <p:anim calcmode="discrete" valueType="clr">
                                      <p:cBhvr override="childStyle">
                                        <p:cTn id="127" dur="80"/>
                                        <p:tgtEl>
                                          <p:spTgt spid="72722"/>
                                        </p:tgtEl>
                                        <p:attrNameLst>
                                          <p:attrName>style.color</p:attrName>
                                        </p:attrNameLst>
                                      </p:cBhvr>
                                      <p:tavLst>
                                        <p:tav tm="0">
                                          <p:val>
                                            <p:clrVal>
                                              <a:schemeClr val="accent2"/>
                                            </p:clrVal>
                                          </p:val>
                                        </p:tav>
                                        <p:tav tm="50000">
                                          <p:val>
                                            <p:clrVal>
                                              <a:schemeClr val="hlink"/>
                                            </p:clrVal>
                                          </p:val>
                                        </p:tav>
                                      </p:tavLst>
                                    </p:anim>
                                    <p:anim calcmode="discrete" valueType="clr">
                                      <p:cBhvr>
                                        <p:cTn id="128" dur="80"/>
                                        <p:tgtEl>
                                          <p:spTgt spid="72722"/>
                                        </p:tgtEl>
                                        <p:attrNameLst>
                                          <p:attrName>fillcolor</p:attrName>
                                        </p:attrNameLst>
                                      </p:cBhvr>
                                      <p:tavLst>
                                        <p:tav tm="0">
                                          <p:val>
                                            <p:clrVal>
                                              <a:schemeClr val="accent2"/>
                                            </p:clrVal>
                                          </p:val>
                                        </p:tav>
                                        <p:tav tm="50000">
                                          <p:val>
                                            <p:clrVal>
                                              <a:schemeClr val="hlink"/>
                                            </p:clrVal>
                                          </p:val>
                                        </p:tav>
                                      </p:tavLst>
                                    </p:anim>
                                    <p:set>
                                      <p:cBhvr>
                                        <p:cTn id="129" dur="80"/>
                                        <p:tgtEl>
                                          <p:spTgt spid="727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P spid="72708" grpId="0" bldLvl="0" animBg="1"/>
      <p:bldP spid="72709" grpId="0" bldLvl="0" animBg="1"/>
      <p:bldP spid="72710" grpId="0" advAuto="0" build="p"/>
      <p:bldP spid="72711" grpId="0" bldLvl="0" animBg="1"/>
      <p:bldP spid="72712" grpId="0"/>
      <p:bldP spid="72713" grpId="0" bldLvl="0" animBg="1"/>
      <p:bldP spid="72714" grpId="0" advAuto="0" build="p"/>
      <p:bldP spid="72715" grpId="0" animBg="1"/>
      <p:bldP spid="72716" grpId="0"/>
      <p:bldP spid="72717" grpId="0"/>
      <p:bldP spid="72718" grpId="0"/>
      <p:bldP spid="72719" grpId="0"/>
      <p:bldP spid="72721" grpId="0" animBg="1"/>
      <p:bldP spid="72722" grpId="0"/>
      <p:bldP spid="72724" grpId="0" bldLvl="0" animBg="1"/>
      <p:bldP spid="72751" grpId="0" bldLvl="0" animBg="1"/>
      <p:bldP spid="7275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395288" y="1052513"/>
            <a:ext cx="3168650" cy="365125"/>
          </a:xfrm>
          <a:prstGeom prst="rect">
            <a:avLst/>
          </a:prstGeom>
          <a:solidFill>
            <a:schemeClr val="tx2">
              <a:lumMod val="20000"/>
              <a:lumOff val="80000"/>
            </a:schemeClr>
          </a:solidFill>
          <a:ln>
            <a:noFill/>
          </a:ln>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0" dirty="0">
                <a:solidFill>
                  <a:srgbClr val="800000"/>
                </a:solidFill>
                <a:latin typeface="Times New Roman" panose="02020603050405020304" pitchFamily="18" charset="0"/>
                <a:ea typeface="黑体" panose="02010609060101010101" pitchFamily="49" charset="-122"/>
                <a:sym typeface="Symbol" panose="05050102010706020507" pitchFamily="18" charset="2"/>
              </a:rPr>
              <a:t>1. </a:t>
            </a:r>
            <a:r>
              <a:rPr lang="zh-CN" altLang="en-US" sz="2400" b="0" dirty="0">
                <a:solidFill>
                  <a:srgbClr val="800000"/>
                </a:solidFill>
                <a:latin typeface="Times New Roman" panose="02020603050405020304" pitchFamily="18" charset="0"/>
                <a:ea typeface="黑体" panose="02010609060101010101" pitchFamily="49" charset="-122"/>
                <a:sym typeface="Symbol" panose="05050102010706020507" pitchFamily="18" charset="2"/>
              </a:rPr>
              <a:t>饱和土中的应力形态</a:t>
            </a:r>
            <a:endParaRPr lang="zh-CN" altLang="en-US" sz="2400" b="0" dirty="0">
              <a:solidFill>
                <a:srgbClr val="800000"/>
              </a:solidFill>
              <a:latin typeface="Times New Roman" panose="02020603050405020304" pitchFamily="18" charset="0"/>
              <a:ea typeface="黑体" panose="02010609060101010101" pitchFamily="49" charset="-122"/>
              <a:sym typeface="Symbol" panose="05050102010706020507" pitchFamily="18" charset="2"/>
            </a:endParaRPr>
          </a:p>
        </p:txBody>
      </p:sp>
      <p:sp>
        <p:nvSpPr>
          <p:cNvPr id="73731" name="Freeform 3"/>
          <p:cNvSpPr>
            <a:spLocks noChangeAspect="1" noChangeArrowheads="1"/>
          </p:cNvSpPr>
          <p:nvPr/>
        </p:nvSpPr>
        <p:spPr bwMode="auto">
          <a:xfrm>
            <a:off x="7373938" y="4473575"/>
            <a:ext cx="679450" cy="766763"/>
          </a:xfrm>
          <a:custGeom>
            <a:avLst/>
            <a:gdLst>
              <a:gd name="T0" fmla="*/ 125231128 w 384"/>
              <a:gd name="T1" fmla="*/ 271784306 h 416"/>
              <a:gd name="T2" fmla="*/ 876617897 w 384"/>
              <a:gd name="T3" fmla="*/ 108714460 h 416"/>
              <a:gd name="T4" fmla="*/ 1177173666 w 384"/>
              <a:gd name="T5" fmla="*/ 924069222 h 416"/>
              <a:gd name="T6" fmla="*/ 726340897 w 384"/>
              <a:gd name="T7" fmla="*/ 1250210758 h 416"/>
              <a:gd name="T8" fmla="*/ 125231128 w 384"/>
              <a:gd name="T9" fmla="*/ 1250210758 h 416"/>
              <a:gd name="T10" fmla="*/ 125231128 w 384"/>
              <a:gd name="T11" fmla="*/ 271784306 h 4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 h="416">
                <a:moveTo>
                  <a:pt x="40" y="80"/>
                </a:moveTo>
                <a:cubicBezTo>
                  <a:pt x="80" y="24"/>
                  <a:pt x="224" y="0"/>
                  <a:pt x="280" y="32"/>
                </a:cubicBezTo>
                <a:cubicBezTo>
                  <a:pt x="336" y="64"/>
                  <a:pt x="384" y="216"/>
                  <a:pt x="376" y="272"/>
                </a:cubicBezTo>
                <a:cubicBezTo>
                  <a:pt x="368" y="328"/>
                  <a:pt x="288" y="352"/>
                  <a:pt x="232" y="368"/>
                </a:cubicBezTo>
                <a:cubicBezTo>
                  <a:pt x="176" y="384"/>
                  <a:pt x="80" y="416"/>
                  <a:pt x="40" y="368"/>
                </a:cubicBezTo>
                <a:cubicBezTo>
                  <a:pt x="0" y="320"/>
                  <a:pt x="0" y="136"/>
                  <a:pt x="40" y="80"/>
                </a:cubicBezTo>
                <a:close/>
              </a:path>
            </a:pathLst>
          </a:custGeom>
          <a:solidFill>
            <a:srgbClr val="FFCC99"/>
          </a:solidFill>
          <a:ln w="31750">
            <a:solidFill>
              <a:srgbClr val="993300"/>
            </a:solidFill>
            <a:round/>
          </a:ln>
        </p:spPr>
        <p:txBody>
          <a:bodyPr/>
          <a:lstStyle/>
          <a:p>
            <a:endParaRPr lang="zh-CN" altLang="en-US"/>
          </a:p>
        </p:txBody>
      </p:sp>
      <p:sp>
        <p:nvSpPr>
          <p:cNvPr id="73732" name="Freeform 4"/>
          <p:cNvSpPr>
            <a:spLocks noChangeAspect="1" noChangeArrowheads="1"/>
          </p:cNvSpPr>
          <p:nvPr/>
        </p:nvSpPr>
        <p:spPr bwMode="auto">
          <a:xfrm rot="-249540">
            <a:off x="7458075" y="5154613"/>
            <a:ext cx="595313" cy="766762"/>
          </a:xfrm>
          <a:custGeom>
            <a:avLst/>
            <a:gdLst>
              <a:gd name="T0" fmla="*/ 96136848 w 384"/>
              <a:gd name="T1" fmla="*/ 271783952 h 416"/>
              <a:gd name="T2" fmla="*/ 672954838 w 384"/>
              <a:gd name="T3" fmla="*/ 108714318 h 416"/>
              <a:gd name="T4" fmla="*/ 903683584 w 384"/>
              <a:gd name="T5" fmla="*/ 924066173 h 416"/>
              <a:gd name="T6" fmla="*/ 557591240 w 384"/>
              <a:gd name="T7" fmla="*/ 1250207284 h 416"/>
              <a:gd name="T8" fmla="*/ 96136848 w 384"/>
              <a:gd name="T9" fmla="*/ 1250207284 h 416"/>
              <a:gd name="T10" fmla="*/ 96136848 w 384"/>
              <a:gd name="T11" fmla="*/ 271783952 h 4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 h="416">
                <a:moveTo>
                  <a:pt x="40" y="80"/>
                </a:moveTo>
                <a:cubicBezTo>
                  <a:pt x="80" y="24"/>
                  <a:pt x="224" y="0"/>
                  <a:pt x="280" y="32"/>
                </a:cubicBezTo>
                <a:cubicBezTo>
                  <a:pt x="336" y="64"/>
                  <a:pt x="384" y="216"/>
                  <a:pt x="376" y="272"/>
                </a:cubicBezTo>
                <a:cubicBezTo>
                  <a:pt x="368" y="328"/>
                  <a:pt x="288" y="352"/>
                  <a:pt x="232" y="368"/>
                </a:cubicBezTo>
                <a:cubicBezTo>
                  <a:pt x="176" y="384"/>
                  <a:pt x="80" y="416"/>
                  <a:pt x="40" y="368"/>
                </a:cubicBezTo>
                <a:cubicBezTo>
                  <a:pt x="0" y="320"/>
                  <a:pt x="0" y="136"/>
                  <a:pt x="40" y="80"/>
                </a:cubicBezTo>
                <a:close/>
              </a:path>
            </a:pathLst>
          </a:custGeom>
          <a:solidFill>
            <a:srgbClr val="FFCC99"/>
          </a:solidFill>
          <a:ln w="31750">
            <a:solidFill>
              <a:srgbClr val="993300"/>
            </a:solidFill>
            <a:round/>
          </a:ln>
        </p:spPr>
        <p:txBody>
          <a:bodyPr/>
          <a:lstStyle/>
          <a:p>
            <a:endParaRPr lang="zh-CN" altLang="en-US"/>
          </a:p>
        </p:txBody>
      </p:sp>
      <p:sp>
        <p:nvSpPr>
          <p:cNvPr id="73733" name="Line 5"/>
          <p:cNvSpPr>
            <a:spLocks noChangeAspect="1" noChangeShapeType="1"/>
          </p:cNvSpPr>
          <p:nvPr/>
        </p:nvSpPr>
        <p:spPr bwMode="auto">
          <a:xfrm>
            <a:off x="7277100" y="4103688"/>
            <a:ext cx="428625" cy="1108075"/>
          </a:xfrm>
          <a:prstGeom prst="line">
            <a:avLst/>
          </a:prstGeom>
          <a:noFill/>
          <a:ln w="57150">
            <a:solidFill>
              <a:srgbClr val="0000FF"/>
            </a:solidFill>
            <a:round/>
            <a:tailEnd type="triangle" w="sm" len="lg"/>
          </a:ln>
          <a:extLst>
            <a:ext uri="{909E8E84-426E-40DD-AFC4-6F175D3DCCD1}">
              <a14:hiddenFill xmlns:a14="http://schemas.microsoft.com/office/drawing/2010/main">
                <a:noFill/>
              </a14:hiddenFill>
            </a:ext>
          </a:extLst>
        </p:spPr>
        <p:txBody>
          <a:bodyPr/>
          <a:lstStyle/>
          <a:p>
            <a:endParaRPr lang="zh-CN" altLang="en-US"/>
          </a:p>
        </p:txBody>
      </p:sp>
      <p:sp>
        <p:nvSpPr>
          <p:cNvPr id="73734" name="Freeform 6"/>
          <p:cNvSpPr>
            <a:spLocks noChangeAspect="1" noChangeArrowheads="1"/>
          </p:cNvSpPr>
          <p:nvPr/>
        </p:nvSpPr>
        <p:spPr bwMode="auto">
          <a:xfrm>
            <a:off x="7700963" y="3619500"/>
            <a:ext cx="15875" cy="2898775"/>
          </a:xfrm>
          <a:custGeom>
            <a:avLst/>
            <a:gdLst>
              <a:gd name="T0" fmla="*/ 0 w 10"/>
              <a:gd name="T1" fmla="*/ 0 h 1826"/>
              <a:gd name="T2" fmla="*/ 25201563 w 10"/>
              <a:gd name="T3" fmla="*/ 2147483646 h 1826"/>
              <a:gd name="T4" fmla="*/ 0 60000 65536"/>
              <a:gd name="T5" fmla="*/ 0 60000 65536"/>
            </a:gdLst>
            <a:ahLst/>
            <a:cxnLst>
              <a:cxn ang="T4">
                <a:pos x="T0" y="T1"/>
              </a:cxn>
              <a:cxn ang="T5">
                <a:pos x="T2" y="T3"/>
              </a:cxn>
            </a:cxnLst>
            <a:rect l="0" t="0" r="r" b="b"/>
            <a:pathLst>
              <a:path w="10" h="1826">
                <a:moveTo>
                  <a:pt x="0" y="0"/>
                </a:moveTo>
                <a:lnTo>
                  <a:pt x="10" y="1826"/>
                </a:lnTo>
              </a:path>
            </a:pathLst>
          </a:custGeom>
          <a:noFill/>
          <a:ln w="19050">
            <a:solidFill>
              <a:srgbClr val="FF3300"/>
            </a:solidFill>
            <a:prstDash val="sysDot"/>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735" name="Freeform 7"/>
          <p:cNvSpPr>
            <a:spLocks noChangeAspect="1" noChangeArrowheads="1"/>
          </p:cNvSpPr>
          <p:nvPr/>
        </p:nvSpPr>
        <p:spPr bwMode="auto">
          <a:xfrm>
            <a:off x="7705725" y="5203825"/>
            <a:ext cx="398463" cy="1055688"/>
          </a:xfrm>
          <a:custGeom>
            <a:avLst/>
            <a:gdLst>
              <a:gd name="T0" fmla="*/ 632560806 w 251"/>
              <a:gd name="T1" fmla="*/ 1675905494 h 665"/>
              <a:gd name="T2" fmla="*/ 0 w 251"/>
              <a:gd name="T3" fmla="*/ 0 h 665"/>
              <a:gd name="T4" fmla="*/ 0 60000 65536"/>
              <a:gd name="T5" fmla="*/ 0 60000 65536"/>
            </a:gdLst>
            <a:ahLst/>
            <a:cxnLst>
              <a:cxn ang="T4">
                <a:pos x="T0" y="T1"/>
              </a:cxn>
              <a:cxn ang="T5">
                <a:pos x="T2" y="T3"/>
              </a:cxn>
            </a:cxnLst>
            <a:rect l="0" t="0" r="r" b="b"/>
            <a:pathLst>
              <a:path w="251" h="665">
                <a:moveTo>
                  <a:pt x="251" y="665"/>
                </a:moveTo>
                <a:lnTo>
                  <a:pt x="0" y="0"/>
                </a:lnTo>
              </a:path>
            </a:pathLst>
          </a:custGeom>
          <a:noFill/>
          <a:ln w="57150">
            <a:solidFill>
              <a:srgbClr val="0000FF"/>
            </a:solidFill>
            <a:round/>
            <a:tailEnd type="triangle" w="sm"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736" name="Text Box 8"/>
          <p:cNvSpPr txBox="1">
            <a:spLocks noChangeAspect="1" noChangeArrowheads="1"/>
          </p:cNvSpPr>
          <p:nvPr/>
        </p:nvSpPr>
        <p:spPr bwMode="auto">
          <a:xfrm>
            <a:off x="8172450" y="6165850"/>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0">
                <a:solidFill>
                  <a:srgbClr val="0000FF"/>
                </a:solidFill>
                <a:latin typeface="Arial Black" panose="020B0A04020102020204" pitchFamily="34" charset="0"/>
              </a:rPr>
              <a:t>P</a:t>
            </a:r>
            <a:r>
              <a:rPr lang="en-US" altLang="zh-CN" sz="2400" b="0" baseline="-25000">
                <a:solidFill>
                  <a:srgbClr val="0000FF"/>
                </a:solidFill>
                <a:latin typeface="Arial Black" panose="020B0A04020102020204" pitchFamily="34" charset="0"/>
              </a:rPr>
              <a:t>S</a:t>
            </a:r>
            <a:endParaRPr lang="en-US" altLang="zh-CN" sz="2400" b="0" baseline="-25000">
              <a:solidFill>
                <a:srgbClr val="0000FF"/>
              </a:solidFill>
              <a:latin typeface="Arial Black" panose="020B0A04020102020204" pitchFamily="34" charset="0"/>
            </a:endParaRPr>
          </a:p>
        </p:txBody>
      </p:sp>
      <p:sp>
        <p:nvSpPr>
          <p:cNvPr id="73737" name="Text Box 9"/>
          <p:cNvSpPr txBox="1">
            <a:spLocks noChangeAspect="1" noChangeArrowheads="1"/>
          </p:cNvSpPr>
          <p:nvPr/>
        </p:nvSpPr>
        <p:spPr bwMode="auto">
          <a:xfrm>
            <a:off x="7791450" y="4000500"/>
            <a:ext cx="5254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0">
                <a:solidFill>
                  <a:srgbClr val="008000"/>
                </a:solidFill>
                <a:latin typeface="Arial Black" panose="020B0A04020102020204" pitchFamily="34" charset="0"/>
              </a:rPr>
              <a:t>P</a:t>
            </a:r>
            <a:r>
              <a:rPr lang="en-US" altLang="zh-CN" sz="2400" b="0" baseline="-25000">
                <a:solidFill>
                  <a:srgbClr val="008000"/>
                </a:solidFill>
                <a:latin typeface="Arial Black" panose="020B0A04020102020204" pitchFamily="34" charset="0"/>
              </a:rPr>
              <a:t>SV</a:t>
            </a:r>
            <a:endParaRPr lang="en-US" altLang="zh-CN" sz="2400" b="0" baseline="-25000">
              <a:solidFill>
                <a:srgbClr val="008000"/>
              </a:solidFill>
              <a:latin typeface="Arial Black" panose="020B0A04020102020204" pitchFamily="34" charset="0"/>
            </a:endParaRPr>
          </a:p>
        </p:txBody>
      </p:sp>
      <p:grpSp>
        <p:nvGrpSpPr>
          <p:cNvPr id="2" name="Group 10"/>
          <p:cNvGrpSpPr>
            <a:grpSpLocks noChangeAspect="1"/>
          </p:cNvGrpSpPr>
          <p:nvPr/>
        </p:nvGrpSpPr>
        <p:grpSpPr bwMode="auto">
          <a:xfrm>
            <a:off x="5927725" y="1744663"/>
            <a:ext cx="2346325" cy="1685925"/>
            <a:chOff x="0" y="0"/>
            <a:chExt cx="1478" cy="1062"/>
          </a:xfrm>
        </p:grpSpPr>
        <p:sp>
          <p:nvSpPr>
            <p:cNvPr id="86067" name="Rectangle 11" descr="球体"/>
            <p:cNvSpPr>
              <a:spLocks noChangeAspect="1" noChangeArrowheads="1"/>
            </p:cNvSpPr>
            <p:nvPr/>
          </p:nvSpPr>
          <p:spPr bwMode="auto">
            <a:xfrm>
              <a:off x="8" y="18"/>
              <a:ext cx="1467" cy="1043"/>
            </a:xfrm>
            <a:prstGeom prst="rect">
              <a:avLst/>
            </a:prstGeom>
            <a:blipFill dpi="0" rotWithShape="0">
              <a:blip r:embed="rId1"/>
              <a:srcRect/>
              <a:tile tx="0" ty="0" sx="100000" sy="100000" flip="none" algn="tl"/>
            </a:blipFill>
            <a:ln w="25400">
              <a:solidFill>
                <a:srgbClr val="0000FF"/>
              </a:solidFill>
              <a:miter lim="800000"/>
            </a:ln>
          </p:spPr>
          <p:txBody>
            <a:bodyPr wrap="none" lIns="0" tIns="0" rIns="0" bIns="0"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ja-JP" altLang="en-US"/>
            </a:p>
          </p:txBody>
        </p:sp>
        <p:sp>
          <p:nvSpPr>
            <p:cNvPr id="86068" name="Freeform 12"/>
            <p:cNvSpPr>
              <a:spLocks noChangeAspect="1" noChangeArrowheads="1"/>
            </p:cNvSpPr>
            <p:nvPr/>
          </p:nvSpPr>
          <p:spPr bwMode="auto">
            <a:xfrm>
              <a:off x="0" y="19"/>
              <a:ext cx="598" cy="362"/>
            </a:xfrm>
            <a:custGeom>
              <a:avLst/>
              <a:gdLst>
                <a:gd name="T0" fmla="*/ 58 w 384"/>
                <a:gd name="T1" fmla="*/ 70 h 374"/>
                <a:gd name="T2" fmla="*/ 456 w 384"/>
                <a:gd name="T3" fmla="*/ 26 h 374"/>
                <a:gd name="T4" fmla="*/ 917 w 384"/>
                <a:gd name="T5" fmla="*/ 228 h 374"/>
                <a:gd name="T6" fmla="*/ 374 w 384"/>
                <a:gd name="T7" fmla="*/ 348 h 374"/>
                <a:gd name="T8" fmla="*/ 97 w 384"/>
                <a:gd name="T9" fmla="*/ 218 h 374"/>
                <a:gd name="T10" fmla="*/ 58 w 384"/>
                <a:gd name="T11" fmla="*/ 70 h 3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 h="374">
                  <a:moveTo>
                    <a:pt x="24" y="74"/>
                  </a:moveTo>
                  <a:cubicBezTo>
                    <a:pt x="49" y="40"/>
                    <a:pt x="129" y="0"/>
                    <a:pt x="188" y="28"/>
                  </a:cubicBezTo>
                  <a:cubicBezTo>
                    <a:pt x="247" y="56"/>
                    <a:pt x="384" y="187"/>
                    <a:pt x="378" y="244"/>
                  </a:cubicBezTo>
                  <a:cubicBezTo>
                    <a:pt x="372" y="301"/>
                    <a:pt x="210" y="374"/>
                    <a:pt x="154" y="372"/>
                  </a:cubicBezTo>
                  <a:cubicBezTo>
                    <a:pt x="98" y="370"/>
                    <a:pt x="62" y="282"/>
                    <a:pt x="40" y="232"/>
                  </a:cubicBezTo>
                  <a:cubicBezTo>
                    <a:pt x="18" y="182"/>
                    <a:pt x="0" y="111"/>
                    <a:pt x="24" y="74"/>
                  </a:cubicBezTo>
                  <a:close/>
                </a:path>
              </a:pathLst>
            </a:custGeom>
            <a:solidFill>
              <a:srgbClr val="FFCC99"/>
            </a:solidFill>
            <a:ln w="31750">
              <a:solidFill>
                <a:srgbClr val="993300"/>
              </a:solidFill>
              <a:round/>
            </a:ln>
          </p:spPr>
          <p:txBody>
            <a:bodyPr/>
            <a:lstStyle/>
            <a:p>
              <a:endParaRPr lang="zh-CN" altLang="en-US"/>
            </a:p>
          </p:txBody>
        </p:sp>
        <p:sp>
          <p:nvSpPr>
            <p:cNvPr id="86069" name="Freeform 13"/>
            <p:cNvSpPr>
              <a:spLocks noChangeAspect="1" noChangeArrowheads="1"/>
            </p:cNvSpPr>
            <p:nvPr/>
          </p:nvSpPr>
          <p:spPr bwMode="auto">
            <a:xfrm>
              <a:off x="637" y="18"/>
              <a:ext cx="319" cy="425"/>
            </a:xfrm>
            <a:custGeom>
              <a:avLst/>
              <a:gdLst>
                <a:gd name="T0" fmla="*/ 39 w 319"/>
                <a:gd name="T1" fmla="*/ 78 h 425"/>
                <a:gd name="T2" fmla="*/ 235 w 319"/>
                <a:gd name="T3" fmla="*/ 31 h 425"/>
                <a:gd name="T4" fmla="*/ 313 w 319"/>
                <a:gd name="T5" fmla="*/ 267 h 425"/>
                <a:gd name="T6" fmla="*/ 271 w 319"/>
                <a:gd name="T7" fmla="*/ 409 h 425"/>
                <a:gd name="T8" fmla="*/ 39 w 319"/>
                <a:gd name="T9" fmla="*/ 361 h 425"/>
                <a:gd name="T10" fmla="*/ 39 w 319"/>
                <a:gd name="T11" fmla="*/ 78 h 4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9" h="425">
                  <a:moveTo>
                    <a:pt x="39" y="78"/>
                  </a:moveTo>
                  <a:cubicBezTo>
                    <a:pt x="71" y="24"/>
                    <a:pt x="189" y="0"/>
                    <a:pt x="235" y="31"/>
                  </a:cubicBezTo>
                  <a:cubicBezTo>
                    <a:pt x="281" y="63"/>
                    <a:pt x="307" y="204"/>
                    <a:pt x="313" y="267"/>
                  </a:cubicBezTo>
                  <a:cubicBezTo>
                    <a:pt x="319" y="330"/>
                    <a:pt x="317" y="393"/>
                    <a:pt x="271" y="409"/>
                  </a:cubicBezTo>
                  <a:cubicBezTo>
                    <a:pt x="225" y="425"/>
                    <a:pt x="78" y="416"/>
                    <a:pt x="39" y="361"/>
                  </a:cubicBezTo>
                  <a:cubicBezTo>
                    <a:pt x="0" y="306"/>
                    <a:pt x="6" y="133"/>
                    <a:pt x="39" y="78"/>
                  </a:cubicBezTo>
                  <a:close/>
                </a:path>
              </a:pathLst>
            </a:custGeom>
            <a:solidFill>
              <a:srgbClr val="FFCC99"/>
            </a:solidFill>
            <a:ln w="31750">
              <a:solidFill>
                <a:srgbClr val="993300"/>
              </a:solidFill>
              <a:round/>
            </a:ln>
          </p:spPr>
          <p:txBody>
            <a:bodyPr/>
            <a:lstStyle/>
            <a:p>
              <a:endParaRPr lang="zh-CN" altLang="en-US"/>
            </a:p>
          </p:txBody>
        </p:sp>
        <p:sp>
          <p:nvSpPr>
            <p:cNvPr id="86070" name="Freeform 14"/>
            <p:cNvSpPr>
              <a:spLocks noChangeAspect="1" noChangeArrowheads="1"/>
            </p:cNvSpPr>
            <p:nvPr/>
          </p:nvSpPr>
          <p:spPr bwMode="auto">
            <a:xfrm>
              <a:off x="943" y="18"/>
              <a:ext cx="278" cy="372"/>
            </a:xfrm>
            <a:custGeom>
              <a:avLst/>
              <a:gdLst>
                <a:gd name="T0" fmla="*/ 44 w 278"/>
                <a:gd name="T1" fmla="*/ 60 h 372"/>
                <a:gd name="T2" fmla="*/ 207 w 278"/>
                <a:gd name="T3" fmla="*/ 24 h 372"/>
                <a:gd name="T4" fmla="*/ 272 w 278"/>
                <a:gd name="T5" fmla="*/ 205 h 372"/>
                <a:gd name="T6" fmla="*/ 173 w 278"/>
                <a:gd name="T7" fmla="*/ 365 h 372"/>
                <a:gd name="T8" fmla="*/ 21 w 278"/>
                <a:gd name="T9" fmla="*/ 247 h 372"/>
                <a:gd name="T10" fmla="*/ 44 w 278"/>
                <a:gd name="T11" fmla="*/ 60 h 3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8" h="372">
                  <a:moveTo>
                    <a:pt x="44" y="60"/>
                  </a:moveTo>
                  <a:cubicBezTo>
                    <a:pt x="71" y="18"/>
                    <a:pt x="169" y="0"/>
                    <a:pt x="207" y="24"/>
                  </a:cubicBezTo>
                  <a:cubicBezTo>
                    <a:pt x="245" y="48"/>
                    <a:pt x="278" y="148"/>
                    <a:pt x="272" y="205"/>
                  </a:cubicBezTo>
                  <a:cubicBezTo>
                    <a:pt x="266" y="262"/>
                    <a:pt x="215" y="358"/>
                    <a:pt x="173" y="365"/>
                  </a:cubicBezTo>
                  <a:cubicBezTo>
                    <a:pt x="131" y="372"/>
                    <a:pt x="42" y="298"/>
                    <a:pt x="21" y="247"/>
                  </a:cubicBezTo>
                  <a:cubicBezTo>
                    <a:pt x="0" y="196"/>
                    <a:pt x="39" y="99"/>
                    <a:pt x="44" y="60"/>
                  </a:cubicBezTo>
                  <a:close/>
                </a:path>
              </a:pathLst>
            </a:custGeom>
            <a:solidFill>
              <a:srgbClr val="FFCC99"/>
            </a:solidFill>
            <a:ln w="31750">
              <a:solidFill>
                <a:srgbClr val="993300"/>
              </a:solidFill>
              <a:round/>
            </a:ln>
          </p:spPr>
          <p:txBody>
            <a:bodyPr/>
            <a:lstStyle/>
            <a:p>
              <a:endParaRPr lang="zh-CN" altLang="en-US"/>
            </a:p>
          </p:txBody>
        </p:sp>
        <p:sp>
          <p:nvSpPr>
            <p:cNvPr id="86071" name="Freeform 15"/>
            <p:cNvSpPr>
              <a:spLocks noChangeAspect="1" noChangeArrowheads="1"/>
            </p:cNvSpPr>
            <p:nvPr/>
          </p:nvSpPr>
          <p:spPr bwMode="auto">
            <a:xfrm>
              <a:off x="1224" y="0"/>
              <a:ext cx="247" cy="350"/>
            </a:xfrm>
            <a:custGeom>
              <a:avLst/>
              <a:gdLst>
                <a:gd name="T0" fmla="*/ 30 w 247"/>
                <a:gd name="T1" fmla="*/ 91 h 350"/>
                <a:gd name="T2" fmla="*/ 122 w 247"/>
                <a:gd name="T3" fmla="*/ 35 h 350"/>
                <a:gd name="T4" fmla="*/ 240 w 247"/>
                <a:gd name="T5" fmla="*/ 299 h 350"/>
                <a:gd name="T6" fmla="*/ 166 w 247"/>
                <a:gd name="T7" fmla="*/ 343 h 350"/>
                <a:gd name="T8" fmla="*/ 24 w 247"/>
                <a:gd name="T9" fmla="*/ 305 h 350"/>
                <a:gd name="T10" fmla="*/ 30 w 247"/>
                <a:gd name="T11" fmla="*/ 91 h 3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7" h="350">
                  <a:moveTo>
                    <a:pt x="30" y="91"/>
                  </a:moveTo>
                  <a:cubicBezTo>
                    <a:pt x="46" y="46"/>
                    <a:pt x="87" y="0"/>
                    <a:pt x="122" y="35"/>
                  </a:cubicBezTo>
                  <a:cubicBezTo>
                    <a:pt x="157" y="70"/>
                    <a:pt x="233" y="248"/>
                    <a:pt x="240" y="299"/>
                  </a:cubicBezTo>
                  <a:cubicBezTo>
                    <a:pt x="247" y="350"/>
                    <a:pt x="202" y="342"/>
                    <a:pt x="166" y="343"/>
                  </a:cubicBezTo>
                  <a:cubicBezTo>
                    <a:pt x="130" y="344"/>
                    <a:pt x="47" y="347"/>
                    <a:pt x="24" y="305"/>
                  </a:cubicBezTo>
                  <a:cubicBezTo>
                    <a:pt x="1" y="263"/>
                    <a:pt x="0" y="134"/>
                    <a:pt x="30" y="91"/>
                  </a:cubicBezTo>
                  <a:close/>
                </a:path>
              </a:pathLst>
            </a:custGeom>
            <a:solidFill>
              <a:srgbClr val="FFCC99"/>
            </a:solidFill>
            <a:ln w="31750">
              <a:solidFill>
                <a:srgbClr val="993300"/>
              </a:solidFill>
              <a:round/>
            </a:ln>
          </p:spPr>
          <p:txBody>
            <a:bodyPr/>
            <a:lstStyle/>
            <a:p>
              <a:endParaRPr lang="zh-CN" altLang="en-US"/>
            </a:p>
          </p:txBody>
        </p:sp>
        <p:sp>
          <p:nvSpPr>
            <p:cNvPr id="86072" name="Freeform 16"/>
            <p:cNvSpPr>
              <a:spLocks noChangeAspect="1" noChangeArrowheads="1"/>
            </p:cNvSpPr>
            <p:nvPr/>
          </p:nvSpPr>
          <p:spPr bwMode="auto">
            <a:xfrm>
              <a:off x="354" y="290"/>
              <a:ext cx="389" cy="443"/>
            </a:xfrm>
            <a:custGeom>
              <a:avLst/>
              <a:gdLst>
                <a:gd name="T0" fmla="*/ 14 w 389"/>
                <a:gd name="T1" fmla="*/ 191 h 443"/>
                <a:gd name="T2" fmla="*/ 230 w 389"/>
                <a:gd name="T3" fmla="*/ 9 h 443"/>
                <a:gd name="T4" fmla="*/ 378 w 389"/>
                <a:gd name="T5" fmla="*/ 243 h 443"/>
                <a:gd name="T6" fmla="*/ 296 w 389"/>
                <a:gd name="T7" fmla="*/ 364 h 443"/>
                <a:gd name="T8" fmla="*/ 148 w 389"/>
                <a:gd name="T9" fmla="*/ 414 h 443"/>
                <a:gd name="T10" fmla="*/ 14 w 389"/>
                <a:gd name="T11" fmla="*/ 191 h 4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9" h="443">
                  <a:moveTo>
                    <a:pt x="14" y="191"/>
                  </a:moveTo>
                  <a:cubicBezTo>
                    <a:pt x="28" y="124"/>
                    <a:pt x="169" y="0"/>
                    <a:pt x="230" y="9"/>
                  </a:cubicBezTo>
                  <a:cubicBezTo>
                    <a:pt x="291" y="18"/>
                    <a:pt x="367" y="184"/>
                    <a:pt x="378" y="243"/>
                  </a:cubicBezTo>
                  <a:cubicBezTo>
                    <a:pt x="389" y="302"/>
                    <a:pt x="334" y="335"/>
                    <a:pt x="296" y="364"/>
                  </a:cubicBezTo>
                  <a:cubicBezTo>
                    <a:pt x="257" y="392"/>
                    <a:pt x="195" y="443"/>
                    <a:pt x="148" y="414"/>
                  </a:cubicBezTo>
                  <a:cubicBezTo>
                    <a:pt x="101" y="385"/>
                    <a:pt x="0" y="250"/>
                    <a:pt x="14" y="191"/>
                  </a:cubicBezTo>
                  <a:close/>
                </a:path>
              </a:pathLst>
            </a:custGeom>
            <a:solidFill>
              <a:srgbClr val="FFCC99"/>
            </a:solidFill>
            <a:ln w="31750">
              <a:solidFill>
                <a:srgbClr val="993300"/>
              </a:solidFill>
              <a:round/>
            </a:ln>
          </p:spPr>
          <p:txBody>
            <a:bodyPr/>
            <a:lstStyle/>
            <a:p>
              <a:endParaRPr lang="zh-CN" altLang="en-US"/>
            </a:p>
          </p:txBody>
        </p:sp>
        <p:sp>
          <p:nvSpPr>
            <p:cNvPr id="86073" name="Freeform 17"/>
            <p:cNvSpPr>
              <a:spLocks noChangeAspect="1" noChangeArrowheads="1"/>
            </p:cNvSpPr>
            <p:nvPr/>
          </p:nvSpPr>
          <p:spPr bwMode="auto">
            <a:xfrm>
              <a:off x="30" y="381"/>
              <a:ext cx="333" cy="322"/>
            </a:xfrm>
            <a:custGeom>
              <a:avLst/>
              <a:gdLst>
                <a:gd name="T0" fmla="*/ 56 w 333"/>
                <a:gd name="T1" fmla="*/ 54 h 322"/>
                <a:gd name="T2" fmla="*/ 252 w 333"/>
                <a:gd name="T3" fmla="*/ 21 h 322"/>
                <a:gd name="T4" fmla="*/ 330 w 333"/>
                <a:gd name="T5" fmla="*/ 182 h 322"/>
                <a:gd name="T6" fmla="*/ 236 w 333"/>
                <a:gd name="T7" fmla="*/ 311 h 322"/>
                <a:gd name="T8" fmla="*/ 56 w 333"/>
                <a:gd name="T9" fmla="*/ 247 h 322"/>
                <a:gd name="T10" fmla="*/ 0 w 333"/>
                <a:gd name="T11" fmla="*/ 142 h 322"/>
                <a:gd name="T12" fmla="*/ 56 w 333"/>
                <a:gd name="T13" fmla="*/ 54 h 3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3" h="322">
                  <a:moveTo>
                    <a:pt x="56" y="54"/>
                  </a:moveTo>
                  <a:cubicBezTo>
                    <a:pt x="94" y="34"/>
                    <a:pt x="206" y="0"/>
                    <a:pt x="252" y="21"/>
                  </a:cubicBezTo>
                  <a:cubicBezTo>
                    <a:pt x="298" y="43"/>
                    <a:pt x="333" y="134"/>
                    <a:pt x="330" y="182"/>
                  </a:cubicBezTo>
                  <a:cubicBezTo>
                    <a:pt x="327" y="230"/>
                    <a:pt x="282" y="300"/>
                    <a:pt x="236" y="311"/>
                  </a:cubicBezTo>
                  <a:cubicBezTo>
                    <a:pt x="190" y="322"/>
                    <a:pt x="95" y="275"/>
                    <a:pt x="56" y="247"/>
                  </a:cubicBezTo>
                  <a:cubicBezTo>
                    <a:pt x="17" y="219"/>
                    <a:pt x="0" y="174"/>
                    <a:pt x="0" y="142"/>
                  </a:cubicBezTo>
                  <a:cubicBezTo>
                    <a:pt x="0" y="110"/>
                    <a:pt x="44" y="72"/>
                    <a:pt x="56" y="54"/>
                  </a:cubicBezTo>
                  <a:close/>
                </a:path>
              </a:pathLst>
            </a:custGeom>
            <a:solidFill>
              <a:srgbClr val="FFCC99"/>
            </a:solidFill>
            <a:ln w="31750">
              <a:solidFill>
                <a:srgbClr val="993300"/>
              </a:solidFill>
              <a:round/>
            </a:ln>
          </p:spPr>
          <p:txBody>
            <a:bodyPr/>
            <a:lstStyle/>
            <a:p>
              <a:endParaRPr lang="zh-CN" altLang="en-US"/>
            </a:p>
          </p:txBody>
        </p:sp>
        <p:sp>
          <p:nvSpPr>
            <p:cNvPr id="86074" name="Freeform 18"/>
            <p:cNvSpPr>
              <a:spLocks noChangeAspect="1" noChangeArrowheads="1"/>
            </p:cNvSpPr>
            <p:nvPr/>
          </p:nvSpPr>
          <p:spPr bwMode="auto">
            <a:xfrm>
              <a:off x="734" y="426"/>
              <a:ext cx="262" cy="365"/>
            </a:xfrm>
            <a:custGeom>
              <a:avLst/>
              <a:gdLst>
                <a:gd name="T0" fmla="*/ 18 w 384"/>
                <a:gd name="T1" fmla="*/ 61 h 416"/>
                <a:gd name="T2" fmla="*/ 130 w 384"/>
                <a:gd name="T3" fmla="*/ 25 h 416"/>
                <a:gd name="T4" fmla="*/ 175 w 384"/>
                <a:gd name="T5" fmla="*/ 210 h 416"/>
                <a:gd name="T6" fmla="*/ 108 w 384"/>
                <a:gd name="T7" fmla="*/ 283 h 416"/>
                <a:gd name="T8" fmla="*/ 18 w 384"/>
                <a:gd name="T9" fmla="*/ 283 h 416"/>
                <a:gd name="T10" fmla="*/ 18 w 384"/>
                <a:gd name="T11" fmla="*/ 61 h 4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 h="416">
                  <a:moveTo>
                    <a:pt x="40" y="80"/>
                  </a:moveTo>
                  <a:cubicBezTo>
                    <a:pt x="80" y="24"/>
                    <a:pt x="224" y="0"/>
                    <a:pt x="280" y="32"/>
                  </a:cubicBezTo>
                  <a:cubicBezTo>
                    <a:pt x="336" y="64"/>
                    <a:pt x="384" y="216"/>
                    <a:pt x="376" y="272"/>
                  </a:cubicBezTo>
                  <a:cubicBezTo>
                    <a:pt x="368" y="328"/>
                    <a:pt x="288" y="352"/>
                    <a:pt x="232" y="368"/>
                  </a:cubicBezTo>
                  <a:cubicBezTo>
                    <a:pt x="176" y="384"/>
                    <a:pt x="80" y="416"/>
                    <a:pt x="40" y="368"/>
                  </a:cubicBezTo>
                  <a:cubicBezTo>
                    <a:pt x="0" y="320"/>
                    <a:pt x="0" y="136"/>
                    <a:pt x="40" y="80"/>
                  </a:cubicBezTo>
                  <a:close/>
                </a:path>
              </a:pathLst>
            </a:custGeom>
            <a:solidFill>
              <a:srgbClr val="FFCC99"/>
            </a:solidFill>
            <a:ln w="31750">
              <a:solidFill>
                <a:srgbClr val="993300"/>
              </a:solidFill>
              <a:round/>
            </a:ln>
          </p:spPr>
          <p:txBody>
            <a:bodyPr/>
            <a:lstStyle/>
            <a:p>
              <a:endParaRPr lang="zh-CN" altLang="en-US"/>
            </a:p>
          </p:txBody>
        </p:sp>
        <p:sp>
          <p:nvSpPr>
            <p:cNvPr id="86075" name="Freeform 19"/>
            <p:cNvSpPr>
              <a:spLocks noChangeAspect="1" noChangeArrowheads="1"/>
            </p:cNvSpPr>
            <p:nvPr/>
          </p:nvSpPr>
          <p:spPr bwMode="auto">
            <a:xfrm>
              <a:off x="307" y="709"/>
              <a:ext cx="490" cy="352"/>
            </a:xfrm>
            <a:custGeom>
              <a:avLst/>
              <a:gdLst>
                <a:gd name="T0" fmla="*/ 45 w 490"/>
                <a:gd name="T1" fmla="*/ 122 h 352"/>
                <a:gd name="T2" fmla="*/ 326 w 490"/>
                <a:gd name="T3" fmla="*/ 4 h 352"/>
                <a:gd name="T4" fmla="*/ 488 w 490"/>
                <a:gd name="T5" fmla="*/ 146 h 352"/>
                <a:gd name="T6" fmla="*/ 339 w 490"/>
                <a:gd name="T7" fmla="*/ 264 h 352"/>
                <a:gd name="T8" fmla="*/ 147 w 490"/>
                <a:gd name="T9" fmla="*/ 348 h 352"/>
                <a:gd name="T10" fmla="*/ 57 w 490"/>
                <a:gd name="T11" fmla="*/ 288 h 352"/>
                <a:gd name="T12" fmla="*/ 45 w 490"/>
                <a:gd name="T13" fmla="*/ 122 h 3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0" h="352">
                  <a:moveTo>
                    <a:pt x="45" y="122"/>
                  </a:moveTo>
                  <a:cubicBezTo>
                    <a:pt x="90" y="75"/>
                    <a:pt x="252" y="0"/>
                    <a:pt x="326" y="4"/>
                  </a:cubicBezTo>
                  <a:cubicBezTo>
                    <a:pt x="400" y="8"/>
                    <a:pt x="486" y="103"/>
                    <a:pt x="488" y="146"/>
                  </a:cubicBezTo>
                  <a:cubicBezTo>
                    <a:pt x="490" y="189"/>
                    <a:pt x="396" y="230"/>
                    <a:pt x="339" y="264"/>
                  </a:cubicBezTo>
                  <a:cubicBezTo>
                    <a:pt x="282" y="298"/>
                    <a:pt x="194" y="344"/>
                    <a:pt x="147" y="348"/>
                  </a:cubicBezTo>
                  <a:cubicBezTo>
                    <a:pt x="100" y="352"/>
                    <a:pt x="74" y="326"/>
                    <a:pt x="57" y="288"/>
                  </a:cubicBezTo>
                  <a:cubicBezTo>
                    <a:pt x="40" y="250"/>
                    <a:pt x="0" y="169"/>
                    <a:pt x="45" y="122"/>
                  </a:cubicBezTo>
                  <a:close/>
                </a:path>
              </a:pathLst>
            </a:custGeom>
            <a:solidFill>
              <a:srgbClr val="FFCC99"/>
            </a:solidFill>
            <a:ln w="31750">
              <a:solidFill>
                <a:srgbClr val="993300"/>
              </a:solidFill>
              <a:round/>
            </a:ln>
          </p:spPr>
          <p:txBody>
            <a:bodyPr/>
            <a:lstStyle/>
            <a:p>
              <a:endParaRPr lang="zh-CN" altLang="en-US"/>
            </a:p>
          </p:txBody>
        </p:sp>
        <p:sp>
          <p:nvSpPr>
            <p:cNvPr id="86076" name="Freeform 20"/>
            <p:cNvSpPr>
              <a:spLocks noChangeAspect="1" noChangeArrowheads="1"/>
            </p:cNvSpPr>
            <p:nvPr/>
          </p:nvSpPr>
          <p:spPr bwMode="auto">
            <a:xfrm>
              <a:off x="1182" y="336"/>
              <a:ext cx="296" cy="313"/>
            </a:xfrm>
            <a:custGeom>
              <a:avLst/>
              <a:gdLst>
                <a:gd name="T0" fmla="*/ 17 w 296"/>
                <a:gd name="T1" fmla="*/ 92 h 313"/>
                <a:gd name="T2" fmla="*/ 204 w 296"/>
                <a:gd name="T3" fmla="*/ 21 h 313"/>
                <a:gd name="T4" fmla="*/ 291 w 296"/>
                <a:gd name="T5" fmla="*/ 220 h 313"/>
                <a:gd name="T6" fmla="*/ 174 w 296"/>
                <a:gd name="T7" fmla="*/ 285 h 313"/>
                <a:gd name="T8" fmla="*/ 26 w 296"/>
                <a:gd name="T9" fmla="*/ 281 h 313"/>
                <a:gd name="T10" fmla="*/ 17 w 296"/>
                <a:gd name="T11" fmla="*/ 92 h 3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6" h="313">
                  <a:moveTo>
                    <a:pt x="17" y="92"/>
                  </a:moveTo>
                  <a:cubicBezTo>
                    <a:pt x="48" y="48"/>
                    <a:pt x="158" y="0"/>
                    <a:pt x="204" y="21"/>
                  </a:cubicBezTo>
                  <a:cubicBezTo>
                    <a:pt x="250" y="42"/>
                    <a:pt x="296" y="176"/>
                    <a:pt x="291" y="220"/>
                  </a:cubicBezTo>
                  <a:cubicBezTo>
                    <a:pt x="286" y="264"/>
                    <a:pt x="218" y="275"/>
                    <a:pt x="174" y="285"/>
                  </a:cubicBezTo>
                  <a:cubicBezTo>
                    <a:pt x="130" y="295"/>
                    <a:pt x="52" y="313"/>
                    <a:pt x="26" y="281"/>
                  </a:cubicBezTo>
                  <a:cubicBezTo>
                    <a:pt x="0" y="249"/>
                    <a:pt x="19" y="131"/>
                    <a:pt x="17" y="92"/>
                  </a:cubicBezTo>
                  <a:close/>
                </a:path>
              </a:pathLst>
            </a:custGeom>
            <a:solidFill>
              <a:srgbClr val="FFCC99"/>
            </a:solidFill>
            <a:ln w="31750">
              <a:solidFill>
                <a:srgbClr val="993300"/>
              </a:solidFill>
              <a:round/>
            </a:ln>
          </p:spPr>
          <p:txBody>
            <a:bodyPr/>
            <a:lstStyle/>
            <a:p>
              <a:endParaRPr lang="zh-CN" altLang="en-US"/>
            </a:p>
          </p:txBody>
        </p:sp>
        <p:sp>
          <p:nvSpPr>
            <p:cNvPr id="86077" name="Freeform 21"/>
            <p:cNvSpPr>
              <a:spLocks noChangeAspect="1" noChangeArrowheads="1"/>
            </p:cNvSpPr>
            <p:nvPr/>
          </p:nvSpPr>
          <p:spPr bwMode="auto">
            <a:xfrm rot="-5353173">
              <a:off x="1078" y="661"/>
              <a:ext cx="418" cy="365"/>
            </a:xfrm>
            <a:custGeom>
              <a:avLst/>
              <a:gdLst>
                <a:gd name="T0" fmla="*/ 48 w 384"/>
                <a:gd name="T1" fmla="*/ 61 h 416"/>
                <a:gd name="T2" fmla="*/ 332 w 384"/>
                <a:gd name="T3" fmla="*/ 25 h 416"/>
                <a:gd name="T4" fmla="*/ 445 w 384"/>
                <a:gd name="T5" fmla="*/ 210 h 416"/>
                <a:gd name="T6" fmla="*/ 275 w 384"/>
                <a:gd name="T7" fmla="*/ 283 h 416"/>
                <a:gd name="T8" fmla="*/ 48 w 384"/>
                <a:gd name="T9" fmla="*/ 283 h 416"/>
                <a:gd name="T10" fmla="*/ 48 w 384"/>
                <a:gd name="T11" fmla="*/ 61 h 4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 h="416">
                  <a:moveTo>
                    <a:pt x="40" y="80"/>
                  </a:moveTo>
                  <a:cubicBezTo>
                    <a:pt x="80" y="24"/>
                    <a:pt x="224" y="0"/>
                    <a:pt x="280" y="32"/>
                  </a:cubicBezTo>
                  <a:cubicBezTo>
                    <a:pt x="336" y="64"/>
                    <a:pt x="384" y="216"/>
                    <a:pt x="376" y="272"/>
                  </a:cubicBezTo>
                  <a:cubicBezTo>
                    <a:pt x="368" y="328"/>
                    <a:pt x="288" y="352"/>
                    <a:pt x="232" y="368"/>
                  </a:cubicBezTo>
                  <a:cubicBezTo>
                    <a:pt x="176" y="384"/>
                    <a:pt x="80" y="416"/>
                    <a:pt x="40" y="368"/>
                  </a:cubicBezTo>
                  <a:cubicBezTo>
                    <a:pt x="0" y="320"/>
                    <a:pt x="0" y="136"/>
                    <a:pt x="40" y="80"/>
                  </a:cubicBezTo>
                  <a:close/>
                </a:path>
              </a:pathLst>
            </a:custGeom>
            <a:solidFill>
              <a:srgbClr val="FFCC99"/>
            </a:solidFill>
            <a:ln w="31750">
              <a:solidFill>
                <a:srgbClr val="993300"/>
              </a:solidFill>
              <a:round/>
            </a:ln>
          </p:spPr>
          <p:txBody>
            <a:bodyPr/>
            <a:lstStyle/>
            <a:p>
              <a:endParaRPr lang="zh-CN" altLang="en-US"/>
            </a:p>
          </p:txBody>
        </p:sp>
        <p:sp>
          <p:nvSpPr>
            <p:cNvPr id="86078" name="Freeform 22"/>
            <p:cNvSpPr>
              <a:spLocks noChangeAspect="1" noChangeArrowheads="1"/>
            </p:cNvSpPr>
            <p:nvPr/>
          </p:nvSpPr>
          <p:spPr bwMode="auto">
            <a:xfrm>
              <a:off x="807" y="736"/>
              <a:ext cx="304" cy="325"/>
            </a:xfrm>
            <a:custGeom>
              <a:avLst/>
              <a:gdLst>
                <a:gd name="T0" fmla="*/ 43 w 304"/>
                <a:gd name="T1" fmla="*/ 63 h 325"/>
                <a:gd name="T2" fmla="*/ 187 w 304"/>
                <a:gd name="T3" fmla="*/ 23 h 325"/>
                <a:gd name="T4" fmla="*/ 301 w 304"/>
                <a:gd name="T5" fmla="*/ 201 h 325"/>
                <a:gd name="T6" fmla="*/ 205 w 304"/>
                <a:gd name="T7" fmla="*/ 315 h 325"/>
                <a:gd name="T8" fmla="*/ 27 w 304"/>
                <a:gd name="T9" fmla="*/ 261 h 325"/>
                <a:gd name="T10" fmla="*/ 43 w 304"/>
                <a:gd name="T11" fmla="*/ 63 h 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 h="325">
                  <a:moveTo>
                    <a:pt x="43" y="63"/>
                  </a:moveTo>
                  <a:cubicBezTo>
                    <a:pt x="70" y="23"/>
                    <a:pt x="144" y="0"/>
                    <a:pt x="187" y="23"/>
                  </a:cubicBezTo>
                  <a:cubicBezTo>
                    <a:pt x="230" y="46"/>
                    <a:pt x="298" y="152"/>
                    <a:pt x="301" y="201"/>
                  </a:cubicBezTo>
                  <a:cubicBezTo>
                    <a:pt x="304" y="250"/>
                    <a:pt x="251" y="305"/>
                    <a:pt x="205" y="315"/>
                  </a:cubicBezTo>
                  <a:cubicBezTo>
                    <a:pt x="159" y="325"/>
                    <a:pt x="54" y="303"/>
                    <a:pt x="27" y="261"/>
                  </a:cubicBezTo>
                  <a:cubicBezTo>
                    <a:pt x="0" y="219"/>
                    <a:pt x="13" y="100"/>
                    <a:pt x="43" y="63"/>
                  </a:cubicBezTo>
                  <a:close/>
                </a:path>
              </a:pathLst>
            </a:custGeom>
            <a:solidFill>
              <a:srgbClr val="FFCC99"/>
            </a:solidFill>
            <a:ln w="31750">
              <a:solidFill>
                <a:srgbClr val="993300"/>
              </a:solidFill>
              <a:round/>
            </a:ln>
          </p:spPr>
          <p:txBody>
            <a:bodyPr/>
            <a:lstStyle/>
            <a:p>
              <a:endParaRPr lang="zh-CN" altLang="en-US"/>
            </a:p>
          </p:txBody>
        </p:sp>
        <p:sp>
          <p:nvSpPr>
            <p:cNvPr id="86079" name="Freeform 23"/>
            <p:cNvSpPr>
              <a:spLocks noChangeAspect="1" noChangeArrowheads="1"/>
            </p:cNvSpPr>
            <p:nvPr/>
          </p:nvSpPr>
          <p:spPr bwMode="auto">
            <a:xfrm rot="-960443">
              <a:off x="8" y="671"/>
              <a:ext cx="314" cy="381"/>
            </a:xfrm>
            <a:custGeom>
              <a:avLst/>
              <a:gdLst>
                <a:gd name="T0" fmla="*/ 27 w 384"/>
                <a:gd name="T1" fmla="*/ 67 h 416"/>
                <a:gd name="T2" fmla="*/ 187 w 384"/>
                <a:gd name="T3" fmla="*/ 27 h 416"/>
                <a:gd name="T4" fmla="*/ 251 w 384"/>
                <a:gd name="T5" fmla="*/ 228 h 416"/>
                <a:gd name="T6" fmla="*/ 155 w 384"/>
                <a:gd name="T7" fmla="*/ 309 h 416"/>
                <a:gd name="T8" fmla="*/ 27 w 384"/>
                <a:gd name="T9" fmla="*/ 309 h 416"/>
                <a:gd name="T10" fmla="*/ 27 w 384"/>
                <a:gd name="T11" fmla="*/ 67 h 4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 h="416">
                  <a:moveTo>
                    <a:pt x="40" y="80"/>
                  </a:moveTo>
                  <a:cubicBezTo>
                    <a:pt x="80" y="24"/>
                    <a:pt x="224" y="0"/>
                    <a:pt x="280" y="32"/>
                  </a:cubicBezTo>
                  <a:cubicBezTo>
                    <a:pt x="336" y="64"/>
                    <a:pt x="384" y="216"/>
                    <a:pt x="376" y="272"/>
                  </a:cubicBezTo>
                  <a:cubicBezTo>
                    <a:pt x="368" y="328"/>
                    <a:pt x="288" y="352"/>
                    <a:pt x="232" y="368"/>
                  </a:cubicBezTo>
                  <a:cubicBezTo>
                    <a:pt x="176" y="384"/>
                    <a:pt x="80" y="416"/>
                    <a:pt x="40" y="368"/>
                  </a:cubicBezTo>
                  <a:cubicBezTo>
                    <a:pt x="0" y="320"/>
                    <a:pt x="0" y="136"/>
                    <a:pt x="40" y="80"/>
                  </a:cubicBezTo>
                  <a:close/>
                </a:path>
              </a:pathLst>
            </a:custGeom>
            <a:solidFill>
              <a:srgbClr val="FFCC99"/>
            </a:solidFill>
            <a:ln w="31750">
              <a:solidFill>
                <a:srgbClr val="993300"/>
              </a:solidFill>
              <a:round/>
            </a:ln>
          </p:spPr>
          <p:txBody>
            <a:bodyPr/>
            <a:lstStyle/>
            <a:p>
              <a:endParaRPr lang="zh-CN" altLang="en-US"/>
            </a:p>
          </p:txBody>
        </p:sp>
        <p:sp>
          <p:nvSpPr>
            <p:cNvPr id="86080" name="Freeform 24"/>
            <p:cNvSpPr>
              <a:spLocks noChangeAspect="1" noChangeArrowheads="1"/>
            </p:cNvSpPr>
            <p:nvPr/>
          </p:nvSpPr>
          <p:spPr bwMode="auto">
            <a:xfrm>
              <a:off x="986" y="365"/>
              <a:ext cx="214" cy="380"/>
            </a:xfrm>
            <a:custGeom>
              <a:avLst/>
              <a:gdLst>
                <a:gd name="T0" fmla="*/ 20 w 214"/>
                <a:gd name="T1" fmla="*/ 188 h 380"/>
                <a:gd name="T2" fmla="*/ 40 w 214"/>
                <a:gd name="T3" fmla="*/ 110 h 380"/>
                <a:gd name="T4" fmla="*/ 164 w 214"/>
                <a:gd name="T5" fmla="*/ 30 h 380"/>
                <a:gd name="T6" fmla="*/ 206 w 214"/>
                <a:gd name="T7" fmla="*/ 290 h 380"/>
                <a:gd name="T8" fmla="*/ 118 w 214"/>
                <a:gd name="T9" fmla="*/ 372 h 380"/>
                <a:gd name="T10" fmla="*/ 16 w 214"/>
                <a:gd name="T11" fmla="*/ 338 h 380"/>
                <a:gd name="T12" fmla="*/ 20 w 214"/>
                <a:gd name="T13" fmla="*/ 188 h 3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380">
                  <a:moveTo>
                    <a:pt x="20" y="188"/>
                  </a:moveTo>
                  <a:cubicBezTo>
                    <a:pt x="24" y="150"/>
                    <a:pt x="16" y="136"/>
                    <a:pt x="40" y="110"/>
                  </a:cubicBezTo>
                  <a:cubicBezTo>
                    <a:pt x="64" y="84"/>
                    <a:pt x="136" y="0"/>
                    <a:pt x="164" y="30"/>
                  </a:cubicBezTo>
                  <a:cubicBezTo>
                    <a:pt x="192" y="60"/>
                    <a:pt x="214" y="233"/>
                    <a:pt x="206" y="290"/>
                  </a:cubicBezTo>
                  <a:cubicBezTo>
                    <a:pt x="198" y="347"/>
                    <a:pt x="150" y="364"/>
                    <a:pt x="118" y="372"/>
                  </a:cubicBezTo>
                  <a:cubicBezTo>
                    <a:pt x="86" y="380"/>
                    <a:pt x="32" y="369"/>
                    <a:pt x="16" y="338"/>
                  </a:cubicBezTo>
                  <a:cubicBezTo>
                    <a:pt x="0" y="307"/>
                    <a:pt x="20" y="226"/>
                    <a:pt x="20" y="188"/>
                  </a:cubicBezTo>
                  <a:close/>
                </a:path>
              </a:pathLst>
            </a:custGeom>
            <a:solidFill>
              <a:srgbClr val="FFCC99"/>
            </a:solidFill>
            <a:ln w="31750">
              <a:solidFill>
                <a:srgbClr val="993300"/>
              </a:solidFill>
              <a:round/>
            </a:ln>
          </p:spPr>
          <p:txBody>
            <a:bodyPr/>
            <a:lstStyle/>
            <a:p>
              <a:endParaRPr lang="zh-CN" altLang="en-US"/>
            </a:p>
          </p:txBody>
        </p:sp>
      </p:grpSp>
      <p:grpSp>
        <p:nvGrpSpPr>
          <p:cNvPr id="3" name="Group 25"/>
          <p:cNvGrpSpPr>
            <a:grpSpLocks noChangeAspect="1"/>
          </p:cNvGrpSpPr>
          <p:nvPr/>
        </p:nvGrpSpPr>
        <p:grpSpPr bwMode="auto">
          <a:xfrm>
            <a:off x="5956300" y="1282700"/>
            <a:ext cx="2303463" cy="498475"/>
            <a:chOff x="0" y="0"/>
            <a:chExt cx="1409" cy="314"/>
          </a:xfrm>
        </p:grpSpPr>
        <p:sp>
          <p:nvSpPr>
            <p:cNvPr id="86057" name="Line 26"/>
            <p:cNvSpPr>
              <a:spLocks noChangeAspect="1" noChangeShapeType="1"/>
            </p:cNvSpPr>
            <p:nvPr/>
          </p:nvSpPr>
          <p:spPr bwMode="auto">
            <a:xfrm>
              <a:off x="0" y="0"/>
              <a:ext cx="0" cy="314"/>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86058" name="Line 27"/>
            <p:cNvSpPr>
              <a:spLocks noChangeAspect="1" noChangeShapeType="1"/>
            </p:cNvSpPr>
            <p:nvPr/>
          </p:nvSpPr>
          <p:spPr bwMode="auto">
            <a:xfrm>
              <a:off x="156" y="0"/>
              <a:ext cx="0" cy="314"/>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86059" name="Line 28"/>
            <p:cNvSpPr>
              <a:spLocks noChangeAspect="1" noChangeShapeType="1"/>
            </p:cNvSpPr>
            <p:nvPr/>
          </p:nvSpPr>
          <p:spPr bwMode="auto">
            <a:xfrm>
              <a:off x="314" y="0"/>
              <a:ext cx="0" cy="314"/>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86060" name="Line 29"/>
            <p:cNvSpPr>
              <a:spLocks noChangeAspect="1" noChangeShapeType="1"/>
            </p:cNvSpPr>
            <p:nvPr/>
          </p:nvSpPr>
          <p:spPr bwMode="auto">
            <a:xfrm>
              <a:off x="470" y="0"/>
              <a:ext cx="0" cy="314"/>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86061" name="Line 30"/>
            <p:cNvSpPr>
              <a:spLocks noChangeAspect="1" noChangeShapeType="1"/>
            </p:cNvSpPr>
            <p:nvPr/>
          </p:nvSpPr>
          <p:spPr bwMode="auto">
            <a:xfrm>
              <a:off x="625" y="0"/>
              <a:ext cx="0" cy="314"/>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86062" name="Line 31"/>
            <p:cNvSpPr>
              <a:spLocks noChangeAspect="1" noChangeShapeType="1"/>
            </p:cNvSpPr>
            <p:nvPr/>
          </p:nvSpPr>
          <p:spPr bwMode="auto">
            <a:xfrm>
              <a:off x="783" y="0"/>
              <a:ext cx="0" cy="314"/>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86063" name="Line 32"/>
            <p:cNvSpPr>
              <a:spLocks noChangeAspect="1" noChangeShapeType="1"/>
            </p:cNvSpPr>
            <p:nvPr/>
          </p:nvSpPr>
          <p:spPr bwMode="auto">
            <a:xfrm>
              <a:off x="939" y="0"/>
              <a:ext cx="0" cy="314"/>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86064" name="Line 33"/>
            <p:cNvSpPr>
              <a:spLocks noChangeAspect="1" noChangeShapeType="1"/>
            </p:cNvSpPr>
            <p:nvPr/>
          </p:nvSpPr>
          <p:spPr bwMode="auto">
            <a:xfrm>
              <a:off x="1097" y="0"/>
              <a:ext cx="0" cy="314"/>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86065" name="Line 34"/>
            <p:cNvSpPr>
              <a:spLocks noChangeAspect="1" noChangeShapeType="1"/>
            </p:cNvSpPr>
            <p:nvPr/>
          </p:nvSpPr>
          <p:spPr bwMode="auto">
            <a:xfrm>
              <a:off x="1253" y="0"/>
              <a:ext cx="0" cy="314"/>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86066" name="Line 35"/>
            <p:cNvSpPr>
              <a:spLocks noChangeAspect="1" noChangeShapeType="1"/>
            </p:cNvSpPr>
            <p:nvPr/>
          </p:nvSpPr>
          <p:spPr bwMode="auto">
            <a:xfrm>
              <a:off x="1409" y="0"/>
              <a:ext cx="0" cy="314"/>
            </a:xfrm>
            <a:prstGeom prst="line">
              <a:avLst/>
            </a:prstGeom>
            <a:noFill/>
            <a:ln w="38100">
              <a:solidFill>
                <a:srgbClr val="000000"/>
              </a:solidFill>
              <a:round/>
              <a:tailEnd type="stealth" w="med" len="med"/>
            </a:ln>
            <a:extLst>
              <a:ext uri="{909E8E84-426E-40DD-AFC4-6F175D3DCCD1}">
                <a14:hiddenFill xmlns:a14="http://schemas.microsoft.com/office/drawing/2010/main">
                  <a:noFill/>
                </a14:hiddenFill>
              </a:ext>
            </a:extLst>
          </p:spPr>
          <p:txBody>
            <a:bodyPr/>
            <a:lstStyle/>
            <a:p>
              <a:endParaRPr lang="zh-CN" altLang="en-US"/>
            </a:p>
          </p:txBody>
        </p:sp>
      </p:grpSp>
      <p:sp>
        <p:nvSpPr>
          <p:cNvPr id="73764" name="Text Box 36"/>
          <p:cNvSpPr txBox="1">
            <a:spLocks noChangeAspect="1" noChangeArrowheads="1"/>
          </p:cNvSpPr>
          <p:nvPr/>
        </p:nvSpPr>
        <p:spPr bwMode="auto">
          <a:xfrm>
            <a:off x="5508625" y="2708275"/>
            <a:ext cx="15081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b="0">
                <a:solidFill>
                  <a:srgbClr val="800000"/>
                </a:solidFill>
                <a:latin typeface="Arial Black" panose="020B0A04020102020204" pitchFamily="34" charset="0"/>
              </a:rPr>
              <a:t>a</a:t>
            </a:r>
            <a:endParaRPr lang="en-US" altLang="zh-CN" b="0">
              <a:solidFill>
                <a:srgbClr val="800000"/>
              </a:solidFill>
              <a:latin typeface="Arial Black" panose="020B0A04020102020204" pitchFamily="34" charset="0"/>
            </a:endParaRPr>
          </a:p>
        </p:txBody>
      </p:sp>
      <p:sp>
        <p:nvSpPr>
          <p:cNvPr id="73765" name="Text Box 37"/>
          <p:cNvSpPr txBox="1">
            <a:spLocks noChangeAspect="1" noChangeArrowheads="1"/>
          </p:cNvSpPr>
          <p:nvPr/>
        </p:nvSpPr>
        <p:spPr bwMode="auto">
          <a:xfrm>
            <a:off x="8532813" y="2708275"/>
            <a:ext cx="153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b="0">
                <a:solidFill>
                  <a:srgbClr val="800000"/>
                </a:solidFill>
                <a:latin typeface="Arial Black" panose="020B0A04020102020204" pitchFamily="34" charset="0"/>
              </a:rPr>
              <a:t>a</a:t>
            </a:r>
            <a:endParaRPr lang="en-US" altLang="zh-CN" b="0">
              <a:solidFill>
                <a:srgbClr val="800000"/>
              </a:solidFill>
              <a:latin typeface="Arial Black" panose="020B0A04020102020204" pitchFamily="34" charset="0"/>
            </a:endParaRPr>
          </a:p>
        </p:txBody>
      </p:sp>
      <p:graphicFrame>
        <p:nvGraphicFramePr>
          <p:cNvPr id="73766" name="Object 38"/>
          <p:cNvGraphicFramePr>
            <a:graphicFrameLocks noChangeAspect="1"/>
          </p:cNvGraphicFramePr>
          <p:nvPr/>
        </p:nvGraphicFramePr>
        <p:xfrm>
          <a:off x="6823075" y="765175"/>
          <a:ext cx="836613" cy="500063"/>
        </p:xfrm>
        <a:graphic>
          <a:graphicData uri="http://schemas.openxmlformats.org/presentationml/2006/ole">
            <mc:AlternateContent xmlns:mc="http://schemas.openxmlformats.org/markup-compatibility/2006">
              <mc:Choice xmlns:v="urn:schemas-microsoft-com:vml" Requires="v">
                <p:oleObj spid="_x0000_s77916" name="" r:id="rId2" imgW="245745" imgH="177165" progId="Equation.3">
                  <p:embed/>
                </p:oleObj>
              </mc:Choice>
              <mc:Fallback>
                <p:oleObj name="" r:id="rId2" imgW="245745" imgH="177165" progId="Equation.3">
                  <p:embed/>
                  <p:pic>
                    <p:nvPicPr>
                      <p:cNvPr id="0" name="Object 38"/>
                      <p:cNvPicPr>
                        <a:picLocks noChangeAspect="1" noChangeArrowheads="1"/>
                      </p:cNvPicPr>
                      <p:nvPr/>
                    </p:nvPicPr>
                    <p:blipFill>
                      <a:blip r:embed="rId3">
                        <a:extLst>
                          <a:ext uri="{28A0092B-C50C-407E-A947-70E740481C1C}">
                            <a14:useLocalDpi xmlns:a14="http://schemas.microsoft.com/office/drawing/2010/main" val="0"/>
                          </a:ext>
                        </a:extLst>
                      </a:blip>
                      <a:srcRect l="-8511" r="-8511"/>
                      <a:stretch>
                        <a:fillRect/>
                      </a:stretch>
                    </p:blipFill>
                    <p:spPr bwMode="auto">
                      <a:xfrm>
                        <a:off x="6823075" y="765175"/>
                        <a:ext cx="83661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73769" name="Freeform 42"/>
          <p:cNvSpPr>
            <a:spLocks noChangeAspect="1" noChangeArrowheads="1"/>
          </p:cNvSpPr>
          <p:nvPr/>
        </p:nvSpPr>
        <p:spPr bwMode="auto">
          <a:xfrm>
            <a:off x="7705725" y="4098925"/>
            <a:ext cx="1588" cy="1119188"/>
          </a:xfrm>
          <a:custGeom>
            <a:avLst/>
            <a:gdLst>
              <a:gd name="T0" fmla="*/ 0 w 1"/>
              <a:gd name="T1" fmla="*/ 0 h 705"/>
              <a:gd name="T2" fmla="*/ 0 w 1"/>
              <a:gd name="T3" fmla="*/ 1776711744 h 705"/>
              <a:gd name="T4" fmla="*/ 0 60000 65536"/>
              <a:gd name="T5" fmla="*/ 0 60000 65536"/>
            </a:gdLst>
            <a:ahLst/>
            <a:cxnLst>
              <a:cxn ang="T4">
                <a:pos x="T0" y="T1"/>
              </a:cxn>
              <a:cxn ang="T5">
                <a:pos x="T2" y="T3"/>
              </a:cxn>
            </a:cxnLst>
            <a:rect l="0" t="0" r="r" b="b"/>
            <a:pathLst>
              <a:path w="1" h="705">
                <a:moveTo>
                  <a:pt x="0" y="0"/>
                </a:moveTo>
                <a:lnTo>
                  <a:pt x="0" y="705"/>
                </a:lnTo>
              </a:path>
            </a:pathLst>
          </a:custGeom>
          <a:noFill/>
          <a:ln w="57150">
            <a:solidFill>
              <a:srgbClr val="008000"/>
            </a:solidFill>
            <a:round/>
            <a:tailEnd type="triangle" w="sm"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770" name="Text Box 43"/>
          <p:cNvSpPr txBox="1">
            <a:spLocks noChangeAspect="1" noChangeArrowheads="1"/>
          </p:cNvSpPr>
          <p:nvPr/>
        </p:nvSpPr>
        <p:spPr bwMode="auto">
          <a:xfrm>
            <a:off x="6661150" y="4076700"/>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0">
                <a:solidFill>
                  <a:srgbClr val="0000FF"/>
                </a:solidFill>
                <a:latin typeface="Arial Black" panose="020B0A04020102020204" pitchFamily="34" charset="0"/>
              </a:rPr>
              <a:t>P</a:t>
            </a:r>
            <a:r>
              <a:rPr lang="en-US" altLang="zh-CN" sz="2400" b="0" baseline="-25000">
                <a:solidFill>
                  <a:srgbClr val="0000FF"/>
                </a:solidFill>
                <a:latin typeface="Arial Black" panose="020B0A04020102020204" pitchFamily="34" charset="0"/>
              </a:rPr>
              <a:t>S</a:t>
            </a:r>
            <a:endParaRPr lang="en-US" altLang="zh-CN" sz="2400" b="0" baseline="-25000">
              <a:solidFill>
                <a:srgbClr val="0000FF"/>
              </a:solidFill>
              <a:latin typeface="Arial Black" panose="020B0A04020102020204" pitchFamily="34" charset="0"/>
            </a:endParaRPr>
          </a:p>
        </p:txBody>
      </p:sp>
      <p:sp>
        <p:nvSpPr>
          <p:cNvPr id="73771" name="Text Box 44"/>
          <p:cNvSpPr txBox="1">
            <a:spLocks noChangeArrowheads="1"/>
          </p:cNvSpPr>
          <p:nvPr/>
        </p:nvSpPr>
        <p:spPr bwMode="auto">
          <a:xfrm>
            <a:off x="466725" y="1935163"/>
            <a:ext cx="439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a:solidFill>
                  <a:srgbClr val="009900"/>
                </a:solidFill>
                <a:latin typeface="Times New Roman" panose="02020603050405020304" pitchFamily="18" charset="0"/>
                <a:ea typeface="幼圆" panose="02010509060101010101" pitchFamily="49" charset="-122"/>
                <a:sym typeface="Symbol" panose="05050102010706020507" pitchFamily="18" charset="2"/>
              </a:rPr>
              <a:t>A</a:t>
            </a:r>
            <a:r>
              <a:rPr lang="zh-CN" altLang="en-US" sz="2000">
                <a:solidFill>
                  <a:srgbClr val="009900"/>
                </a:solidFill>
                <a:latin typeface="Times New Roman" panose="02020603050405020304" pitchFamily="18" charset="0"/>
                <a:ea typeface="幼圆" panose="02010509060101010101" pitchFamily="49" charset="-122"/>
                <a:sym typeface="Symbol" panose="05050102010706020507" pitchFamily="18" charset="2"/>
              </a:rPr>
              <a:t>：</a:t>
            </a:r>
            <a:endParaRPr lang="zh-CN" altLang="en-US" sz="2000">
              <a:solidFill>
                <a:srgbClr val="009900"/>
              </a:solidFill>
              <a:latin typeface="Times New Roman" panose="02020603050405020304" pitchFamily="18" charset="0"/>
              <a:ea typeface="幼圆" panose="02010509060101010101" pitchFamily="49" charset="-122"/>
              <a:sym typeface="Symbol" panose="05050102010706020507" pitchFamily="18" charset="2"/>
            </a:endParaRPr>
          </a:p>
        </p:txBody>
      </p:sp>
      <p:sp>
        <p:nvSpPr>
          <p:cNvPr id="73772" name="Text Box 45"/>
          <p:cNvSpPr txBox="1">
            <a:spLocks noChangeArrowheads="1"/>
          </p:cNvSpPr>
          <p:nvPr/>
        </p:nvSpPr>
        <p:spPr bwMode="auto">
          <a:xfrm>
            <a:off x="466725" y="2798763"/>
            <a:ext cx="55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a:solidFill>
                  <a:srgbClr val="009900"/>
                </a:solidFill>
                <a:latin typeface="Times New Roman" panose="02020603050405020304" pitchFamily="18" charset="0"/>
                <a:ea typeface="幼圆" panose="02010509060101010101" pitchFamily="49" charset="-122"/>
                <a:sym typeface="Symbol" panose="05050102010706020507" pitchFamily="18" charset="2"/>
              </a:rPr>
              <a:t>A</a:t>
            </a:r>
            <a:r>
              <a:rPr lang="en-US" altLang="zh-CN" sz="2000" baseline="-25000">
                <a:solidFill>
                  <a:srgbClr val="009900"/>
                </a:solidFill>
                <a:latin typeface="Times New Roman" panose="02020603050405020304" pitchFamily="18" charset="0"/>
                <a:ea typeface="幼圆" panose="02010509060101010101" pitchFamily="49" charset="-122"/>
                <a:sym typeface="Symbol" panose="05050102010706020507" pitchFamily="18" charset="2"/>
              </a:rPr>
              <a:t>w</a:t>
            </a:r>
            <a:r>
              <a:rPr lang="zh-CN" altLang="en-US" sz="2000">
                <a:solidFill>
                  <a:srgbClr val="009900"/>
                </a:solidFill>
                <a:latin typeface="Times New Roman" panose="02020603050405020304" pitchFamily="18" charset="0"/>
                <a:ea typeface="幼圆" panose="02010509060101010101" pitchFamily="49" charset="-122"/>
                <a:sym typeface="Symbol" panose="05050102010706020507" pitchFamily="18" charset="2"/>
              </a:rPr>
              <a:t>：</a:t>
            </a:r>
            <a:endParaRPr lang="zh-CN" altLang="en-US" sz="2000">
              <a:solidFill>
                <a:srgbClr val="009900"/>
              </a:solidFill>
              <a:latin typeface="Times New Roman" panose="02020603050405020304" pitchFamily="18" charset="0"/>
              <a:ea typeface="幼圆" panose="02010509060101010101" pitchFamily="49" charset="-122"/>
              <a:sym typeface="Symbol" panose="05050102010706020507" pitchFamily="18" charset="2"/>
            </a:endParaRPr>
          </a:p>
        </p:txBody>
      </p:sp>
      <p:sp>
        <p:nvSpPr>
          <p:cNvPr id="73773" name="Text Box 46"/>
          <p:cNvSpPr txBox="1">
            <a:spLocks noChangeArrowheads="1"/>
          </p:cNvSpPr>
          <p:nvPr/>
        </p:nvSpPr>
        <p:spPr bwMode="auto">
          <a:xfrm>
            <a:off x="466725" y="2359025"/>
            <a:ext cx="503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a:solidFill>
                  <a:srgbClr val="009900"/>
                </a:solidFill>
                <a:latin typeface="Times New Roman" panose="02020603050405020304" pitchFamily="18" charset="0"/>
                <a:ea typeface="幼圆" panose="02010509060101010101" pitchFamily="49" charset="-122"/>
                <a:sym typeface="Symbol" panose="05050102010706020507" pitchFamily="18" charset="2"/>
              </a:rPr>
              <a:t>A</a:t>
            </a:r>
            <a:r>
              <a:rPr lang="en-US" altLang="zh-CN" sz="2000" baseline="-25000">
                <a:solidFill>
                  <a:srgbClr val="009900"/>
                </a:solidFill>
                <a:latin typeface="Times New Roman" panose="02020603050405020304" pitchFamily="18" charset="0"/>
                <a:ea typeface="幼圆" panose="02010509060101010101" pitchFamily="49" charset="-122"/>
                <a:sym typeface="Symbol" panose="05050102010706020507" pitchFamily="18" charset="2"/>
              </a:rPr>
              <a:t>s</a:t>
            </a:r>
            <a:r>
              <a:rPr lang="zh-CN" altLang="en-US" sz="2000">
                <a:solidFill>
                  <a:srgbClr val="009900"/>
                </a:solidFill>
                <a:latin typeface="Times New Roman" panose="02020603050405020304" pitchFamily="18" charset="0"/>
                <a:ea typeface="幼圆" panose="02010509060101010101" pitchFamily="49" charset="-122"/>
                <a:sym typeface="Symbol" panose="05050102010706020507" pitchFamily="18" charset="2"/>
              </a:rPr>
              <a:t>：</a:t>
            </a:r>
            <a:endParaRPr lang="zh-CN" altLang="en-US" sz="2000">
              <a:solidFill>
                <a:srgbClr val="009900"/>
              </a:solidFill>
              <a:latin typeface="Times New Roman" panose="02020603050405020304" pitchFamily="18" charset="0"/>
              <a:ea typeface="幼圆" panose="02010509060101010101" pitchFamily="49" charset="-122"/>
              <a:sym typeface="Symbol" panose="05050102010706020507" pitchFamily="18" charset="2"/>
            </a:endParaRPr>
          </a:p>
        </p:txBody>
      </p:sp>
      <p:sp>
        <p:nvSpPr>
          <p:cNvPr id="73774" name="Text Box 47"/>
          <p:cNvSpPr txBox="1">
            <a:spLocks noChangeArrowheads="1"/>
          </p:cNvSpPr>
          <p:nvPr/>
        </p:nvSpPr>
        <p:spPr bwMode="auto">
          <a:xfrm>
            <a:off x="785813" y="1916113"/>
            <a:ext cx="2259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a:solidFill>
                  <a:srgbClr val="0000FF"/>
                </a:solidFill>
                <a:latin typeface="幼圆" panose="02010509060101010101" pitchFamily="49" charset="-122"/>
                <a:ea typeface="幼圆" panose="02010509060101010101" pitchFamily="49" charset="-122"/>
                <a:sym typeface="Symbol" panose="05050102010706020507" pitchFamily="18" charset="2"/>
              </a:rPr>
              <a:t>土单元的断面积</a:t>
            </a:r>
            <a:endParaRPr lang="zh-CN" altLang="en-US" sz="2000">
              <a:solidFill>
                <a:srgbClr val="0000FF"/>
              </a:solidFill>
              <a:latin typeface="幼圆" panose="02010509060101010101" pitchFamily="49" charset="-122"/>
              <a:ea typeface="幼圆" panose="02010509060101010101" pitchFamily="49" charset="-122"/>
              <a:sym typeface="Symbol" panose="05050102010706020507" pitchFamily="18" charset="2"/>
            </a:endParaRPr>
          </a:p>
        </p:txBody>
      </p:sp>
      <p:sp>
        <p:nvSpPr>
          <p:cNvPr id="73775" name="Text Box 48"/>
          <p:cNvSpPr txBox="1">
            <a:spLocks noChangeArrowheads="1"/>
          </p:cNvSpPr>
          <p:nvPr/>
        </p:nvSpPr>
        <p:spPr bwMode="auto">
          <a:xfrm>
            <a:off x="1004888" y="23495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a:solidFill>
                  <a:srgbClr val="0000FF"/>
                </a:solidFill>
                <a:latin typeface="幼圆" panose="02010509060101010101" pitchFamily="49" charset="-122"/>
                <a:ea typeface="幼圆" panose="02010509060101010101" pitchFamily="49" charset="-122"/>
                <a:sym typeface="Symbol" panose="05050102010706020507" pitchFamily="18" charset="2"/>
              </a:rPr>
              <a:t>颗粒接触点的面积</a:t>
            </a:r>
            <a:endParaRPr lang="zh-CN" altLang="en-US" sz="2000">
              <a:solidFill>
                <a:srgbClr val="0000FF"/>
              </a:solidFill>
              <a:latin typeface="幼圆" panose="02010509060101010101" pitchFamily="49" charset="-122"/>
              <a:ea typeface="幼圆" panose="02010509060101010101" pitchFamily="49" charset="-122"/>
              <a:sym typeface="Symbol" panose="05050102010706020507" pitchFamily="18" charset="2"/>
            </a:endParaRPr>
          </a:p>
        </p:txBody>
      </p:sp>
      <p:sp>
        <p:nvSpPr>
          <p:cNvPr id="73776" name="Text Box 49"/>
          <p:cNvSpPr txBox="1">
            <a:spLocks noChangeArrowheads="1"/>
          </p:cNvSpPr>
          <p:nvPr/>
        </p:nvSpPr>
        <p:spPr bwMode="auto">
          <a:xfrm>
            <a:off x="1033463" y="2781300"/>
            <a:ext cx="1954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000">
                <a:solidFill>
                  <a:srgbClr val="0000FF"/>
                </a:solidFill>
                <a:latin typeface="幼圆" panose="02010509060101010101" pitchFamily="49" charset="-122"/>
                <a:ea typeface="幼圆" panose="02010509060101010101" pitchFamily="49" charset="-122"/>
                <a:sym typeface="Symbol" panose="05050102010706020507" pitchFamily="18" charset="2"/>
              </a:rPr>
              <a:t>孔隙水的断面积</a:t>
            </a:r>
            <a:endParaRPr lang="zh-CN" altLang="en-US" sz="2000">
              <a:solidFill>
                <a:srgbClr val="0000FF"/>
              </a:solidFill>
              <a:latin typeface="幼圆" panose="02010509060101010101" pitchFamily="49" charset="-122"/>
              <a:ea typeface="幼圆" panose="02010509060101010101" pitchFamily="49" charset="-122"/>
              <a:sym typeface="Symbol" panose="05050102010706020507" pitchFamily="18" charset="2"/>
            </a:endParaRPr>
          </a:p>
        </p:txBody>
      </p:sp>
      <p:sp>
        <p:nvSpPr>
          <p:cNvPr id="73777" name="AutoShape 50"/>
          <p:cNvSpPr>
            <a:spLocks noChangeArrowheads="1"/>
          </p:cNvSpPr>
          <p:nvPr/>
        </p:nvSpPr>
        <p:spPr bwMode="auto">
          <a:xfrm>
            <a:off x="3897313" y="1223963"/>
            <a:ext cx="1846262" cy="669925"/>
          </a:xfrm>
          <a:prstGeom prst="wedgeRoundRectCallout">
            <a:avLst>
              <a:gd name="adj1" fmla="val 53870"/>
              <a:gd name="adj2" fmla="val 192454"/>
              <a:gd name="adj3" fmla="val 16667"/>
            </a:avLst>
          </a:prstGeom>
          <a:noFill/>
          <a:ln w="12700">
            <a:solidFill>
              <a:srgbClr val="3366CC"/>
            </a:solid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a:solidFill>
                  <a:srgbClr val="009900"/>
                </a:solidFill>
                <a:latin typeface="幼圆" panose="02010509060101010101" pitchFamily="49" charset="-122"/>
                <a:ea typeface="幼圆" panose="02010509060101010101" pitchFamily="49" charset="-122"/>
                <a:sym typeface="Symbol" panose="05050102010706020507" pitchFamily="18" charset="2"/>
              </a:rPr>
              <a:t>a-a</a:t>
            </a:r>
            <a:r>
              <a:rPr lang="zh-CN" altLang="en-US" sz="2000">
                <a:solidFill>
                  <a:srgbClr val="009900"/>
                </a:solidFill>
                <a:latin typeface="幼圆" panose="02010509060101010101" pitchFamily="49" charset="-122"/>
                <a:ea typeface="幼圆" panose="02010509060101010101" pitchFamily="49" charset="-122"/>
                <a:sym typeface="Symbol" panose="05050102010706020507" pitchFamily="18" charset="2"/>
              </a:rPr>
              <a:t>断面通过土颗粒的接触点</a:t>
            </a:r>
            <a:endParaRPr lang="zh-CN" altLang="en-US" sz="2000">
              <a:solidFill>
                <a:srgbClr val="009900"/>
              </a:solidFill>
              <a:latin typeface="幼圆" panose="02010509060101010101" pitchFamily="49" charset="-122"/>
              <a:ea typeface="幼圆" panose="02010509060101010101" pitchFamily="49" charset="-122"/>
              <a:sym typeface="Symbol" panose="05050102010706020507" pitchFamily="18" charset="2"/>
            </a:endParaRPr>
          </a:p>
        </p:txBody>
      </p:sp>
      <p:sp>
        <p:nvSpPr>
          <p:cNvPr id="73778" name="AutoShape 51"/>
          <p:cNvSpPr>
            <a:spLocks noChangeArrowheads="1"/>
          </p:cNvSpPr>
          <p:nvPr/>
        </p:nvSpPr>
        <p:spPr bwMode="auto">
          <a:xfrm>
            <a:off x="3635375" y="3716338"/>
            <a:ext cx="865188" cy="865187"/>
          </a:xfrm>
          <a:prstGeom prst="wedgeEllipseCallout">
            <a:avLst>
              <a:gd name="adj1" fmla="val -60458"/>
              <a:gd name="adj2" fmla="val 75319"/>
            </a:avLst>
          </a:prstGeom>
          <a:noFill/>
          <a:ln w="31750">
            <a:solidFill>
              <a:srgbClr val="FF0000"/>
            </a:solidFill>
            <a:prstDash val="sysDot"/>
            <a:miter lim="800000"/>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000">
              <a:solidFill>
                <a:srgbClr val="666633"/>
              </a:solidFill>
              <a:latin typeface="幼圆" panose="02010509060101010101" pitchFamily="49" charset="-122"/>
              <a:ea typeface="幼圆" panose="02010509060101010101" pitchFamily="49" charset="-122"/>
              <a:sym typeface="Symbol" panose="05050102010706020507" pitchFamily="18" charset="2"/>
            </a:endParaRPr>
          </a:p>
        </p:txBody>
      </p:sp>
      <p:sp>
        <p:nvSpPr>
          <p:cNvPr id="73779" name="Rectangle 52"/>
          <p:cNvSpPr>
            <a:spLocks noChangeArrowheads="1"/>
          </p:cNvSpPr>
          <p:nvPr/>
        </p:nvSpPr>
        <p:spPr bwMode="auto">
          <a:xfrm>
            <a:off x="2555875" y="4897438"/>
            <a:ext cx="1944688" cy="466725"/>
          </a:xfrm>
          <a:prstGeom prst="rect">
            <a:avLst/>
          </a:prstGeom>
          <a:solidFill>
            <a:srgbClr val="FFFFCC"/>
          </a:solidFill>
          <a:ln w="9525">
            <a:solidFill>
              <a:srgbClr val="FF0000"/>
            </a:solidFill>
            <a:miter lim="800000"/>
          </a:ln>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a:solidFill>
                  <a:srgbClr val="800000"/>
                </a:solidFill>
                <a:latin typeface="Times New Roman" panose="02020603050405020304" pitchFamily="18" charset="0"/>
                <a:sym typeface="Symbol" panose="05050102010706020507" pitchFamily="18" charset="2"/>
              </a:rPr>
              <a:t>有效应力</a:t>
            </a:r>
            <a:r>
              <a:rPr lang="en-US" altLang="zh-CN" sz="2400">
                <a:solidFill>
                  <a:srgbClr val="800000"/>
                </a:solidFill>
                <a:latin typeface="Times New Roman" panose="02020603050405020304" pitchFamily="18" charset="0"/>
                <a:cs typeface="Times New Roman" panose="02020603050405020304" pitchFamily="18" charset="0"/>
                <a:sym typeface="Symbol" panose="05050102010706020507" pitchFamily="18" charset="2"/>
              </a:rPr>
              <a:t>σ’</a:t>
            </a:r>
            <a:endParaRPr lang="zh-CN" altLang="en-US" sz="2400">
              <a:solidFill>
                <a:srgbClr val="800000"/>
              </a:solidFill>
              <a:latin typeface="Times New Roman" panose="02020603050405020304" pitchFamily="18" charset="0"/>
              <a:cs typeface="Times New Roman" panose="02020603050405020304" pitchFamily="18" charset="0"/>
              <a:sym typeface="Symbol" panose="05050102010706020507" pitchFamily="18" charset="2"/>
            </a:endParaRPr>
          </a:p>
        </p:txBody>
      </p:sp>
      <p:sp>
        <p:nvSpPr>
          <p:cNvPr id="73780" name="AutoShape 53"/>
          <p:cNvSpPr>
            <a:spLocks noChangeArrowheads="1"/>
          </p:cNvSpPr>
          <p:nvPr/>
        </p:nvSpPr>
        <p:spPr bwMode="auto">
          <a:xfrm>
            <a:off x="4572000" y="3789363"/>
            <a:ext cx="863600" cy="762000"/>
          </a:xfrm>
          <a:prstGeom prst="wedgeEllipseCallout">
            <a:avLst>
              <a:gd name="adj1" fmla="val 11213"/>
              <a:gd name="adj2" fmla="val 93958"/>
            </a:avLst>
          </a:prstGeom>
          <a:noFill/>
          <a:ln w="31750">
            <a:solidFill>
              <a:srgbClr val="FF0000"/>
            </a:solidFill>
            <a:prstDash val="sysDot"/>
            <a:miter lim="800000"/>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000">
              <a:solidFill>
                <a:srgbClr val="666633"/>
              </a:solidFill>
              <a:latin typeface="幼圆" panose="02010509060101010101" pitchFamily="49" charset="-122"/>
              <a:ea typeface="幼圆" panose="02010509060101010101" pitchFamily="49" charset="-122"/>
              <a:sym typeface="Symbol" panose="05050102010706020507" pitchFamily="18" charset="2"/>
            </a:endParaRPr>
          </a:p>
        </p:txBody>
      </p:sp>
      <p:graphicFrame>
        <p:nvGraphicFramePr>
          <p:cNvPr id="73781" name="Object 53"/>
          <p:cNvGraphicFramePr>
            <a:graphicFrameLocks noChangeAspect="1"/>
          </p:cNvGraphicFramePr>
          <p:nvPr/>
        </p:nvGraphicFramePr>
        <p:xfrm>
          <a:off x="4789488" y="4914900"/>
          <a:ext cx="933450" cy="641350"/>
        </p:xfrm>
        <a:graphic>
          <a:graphicData uri="http://schemas.openxmlformats.org/presentationml/2006/ole">
            <mc:AlternateContent xmlns:mc="http://schemas.openxmlformats.org/markup-compatibility/2006">
              <mc:Choice xmlns:v="urn:schemas-microsoft-com:vml" Requires="v">
                <p:oleObj spid="_x0000_s77917" name="" r:id="rId4" imgW="501650" imgH="393065" progId="Equation.3">
                  <p:embed/>
                </p:oleObj>
              </mc:Choice>
              <mc:Fallback>
                <p:oleObj name="" r:id="rId4" imgW="501650" imgH="393065" progId="Equation.3">
                  <p:embed/>
                  <p:pic>
                    <p:nvPicPr>
                      <p:cNvPr id="0" name="Object 53"/>
                      <p:cNvPicPr>
                        <a:picLocks noChangeAspect="1" noChangeArrowheads="1"/>
                      </p:cNvPicPr>
                      <p:nvPr/>
                    </p:nvPicPr>
                    <p:blipFill>
                      <a:blip r:embed="rId5">
                        <a:extLst>
                          <a:ext uri="{28A0092B-C50C-407E-A947-70E740481C1C}">
                            <a14:useLocalDpi xmlns:a14="http://schemas.microsoft.com/office/drawing/2010/main" val="0"/>
                          </a:ext>
                        </a:extLst>
                      </a:blip>
                      <a:srcRect l="-8000" r="-8000"/>
                      <a:stretch>
                        <a:fillRect/>
                      </a:stretch>
                    </p:blipFill>
                    <p:spPr bwMode="auto">
                      <a:xfrm>
                        <a:off x="4789488" y="4914900"/>
                        <a:ext cx="933450" cy="641350"/>
                      </a:xfrm>
                      <a:prstGeom prst="rect">
                        <a:avLst/>
                      </a:prstGeom>
                      <a:solidFill>
                        <a:srgbClr val="FFFFCC"/>
                      </a:solidFill>
                      <a:ln w="9525">
                        <a:solidFill>
                          <a:srgbClr val="FF0000"/>
                        </a:solidFill>
                        <a:miter lim="800000"/>
                        <a:headEnd/>
                        <a:tailEnd/>
                      </a:ln>
                    </p:spPr>
                  </p:pic>
                </p:oleObj>
              </mc:Fallback>
            </mc:AlternateContent>
          </a:graphicData>
        </a:graphic>
      </p:graphicFrame>
      <p:graphicFrame>
        <p:nvGraphicFramePr>
          <p:cNvPr id="73782" name="Object 54"/>
          <p:cNvGraphicFramePr>
            <a:graphicFrameLocks noChangeAspect="1"/>
          </p:cNvGraphicFramePr>
          <p:nvPr/>
        </p:nvGraphicFramePr>
        <p:xfrm>
          <a:off x="3041650" y="5815013"/>
          <a:ext cx="2457450" cy="628650"/>
        </p:xfrm>
        <a:graphic>
          <a:graphicData uri="http://schemas.openxmlformats.org/presentationml/2006/ole">
            <mc:AlternateContent xmlns:mc="http://schemas.openxmlformats.org/markup-compatibility/2006">
              <mc:Choice xmlns:v="urn:schemas-microsoft-com:vml" Requires="v">
                <p:oleObj spid="_x0000_s77918" name="" r:id="rId6" imgW="600075" imgH="167005" progId="Equation.3">
                  <p:embed/>
                </p:oleObj>
              </mc:Choice>
              <mc:Fallback>
                <p:oleObj name="" r:id="rId6" imgW="600075" imgH="167005" progId="Equation.3">
                  <p:embed/>
                  <p:pic>
                    <p:nvPicPr>
                      <p:cNvPr id="0" name="Object 54"/>
                      <p:cNvPicPr>
                        <a:picLocks noChangeAspect="1" noChangeArrowheads="1"/>
                      </p:cNvPicPr>
                      <p:nvPr/>
                    </p:nvPicPr>
                    <p:blipFill>
                      <a:blip r:embed="rId7">
                        <a:extLst>
                          <a:ext uri="{28A0092B-C50C-407E-A947-70E740481C1C}">
                            <a14:useLocalDpi xmlns:a14="http://schemas.microsoft.com/office/drawing/2010/main" val="0"/>
                          </a:ext>
                        </a:extLst>
                      </a:blip>
                      <a:srcRect l="-8444" r="-8444"/>
                      <a:stretch>
                        <a:fillRect/>
                      </a:stretch>
                    </p:blipFill>
                    <p:spPr bwMode="auto">
                      <a:xfrm>
                        <a:off x="3041650" y="5815013"/>
                        <a:ext cx="2457450" cy="628650"/>
                      </a:xfrm>
                      <a:prstGeom prst="rect">
                        <a:avLst/>
                      </a:prstGeom>
                      <a:solidFill>
                        <a:srgbClr val="3333FF"/>
                      </a:solidFill>
                      <a:ln w="9525">
                        <a:solidFill>
                          <a:schemeClr val="bg1"/>
                        </a:solidFill>
                        <a:miter lim="800000"/>
                        <a:headEnd/>
                        <a:tailEnd/>
                      </a:ln>
                    </p:spPr>
                  </p:pic>
                </p:oleObj>
              </mc:Fallback>
            </mc:AlternateContent>
          </a:graphicData>
        </a:graphic>
      </p:graphicFrame>
      <p:sp>
        <p:nvSpPr>
          <p:cNvPr id="73783" name="AutoShape 56"/>
          <p:cNvSpPr>
            <a:spLocks noChangeArrowheads="1"/>
          </p:cNvSpPr>
          <p:nvPr/>
        </p:nvSpPr>
        <p:spPr bwMode="auto">
          <a:xfrm flipH="1">
            <a:off x="5832475" y="4643438"/>
            <a:ext cx="533400" cy="1371600"/>
          </a:xfrm>
          <a:prstGeom prst="curvedRightArrow">
            <a:avLst>
              <a:gd name="adj1" fmla="val 41286"/>
              <a:gd name="adj2" fmla="val 60714"/>
              <a:gd name="adj3" fmla="val 33319"/>
            </a:avLst>
          </a:prstGeom>
          <a:solidFill>
            <a:srgbClr val="FFCC00"/>
          </a:solidFill>
          <a:ln w="9525">
            <a:solidFill>
              <a:srgbClr val="FF0000"/>
            </a:solidFill>
            <a:miter lim="800000"/>
          </a:ln>
        </p:spPr>
        <p:txBody>
          <a:bodyPr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ja-JP" altLang="en-US"/>
          </a:p>
        </p:txBody>
      </p:sp>
      <p:graphicFrame>
        <p:nvGraphicFramePr>
          <p:cNvPr id="73784" name="Object 56"/>
          <p:cNvGraphicFramePr>
            <a:graphicFrameLocks noChangeAspect="1"/>
          </p:cNvGraphicFramePr>
          <p:nvPr/>
        </p:nvGraphicFramePr>
        <p:xfrm>
          <a:off x="341313" y="4000500"/>
          <a:ext cx="2659062" cy="463550"/>
        </p:xfrm>
        <a:graphic>
          <a:graphicData uri="http://schemas.openxmlformats.org/presentationml/2006/ole">
            <mc:AlternateContent xmlns:mc="http://schemas.openxmlformats.org/markup-compatibility/2006">
              <mc:Choice xmlns:v="urn:schemas-microsoft-com:vml" Requires="v">
                <p:oleObj spid="_x0000_s77919" name="" r:id="rId8" imgW="1278255" imgH="245745" progId="Equation.3">
                  <p:embed/>
                </p:oleObj>
              </mc:Choice>
              <mc:Fallback>
                <p:oleObj name="" r:id="rId8" imgW="1278255" imgH="245745" progId="Equation.3">
                  <p:embed/>
                  <p:pic>
                    <p:nvPicPr>
                      <p:cNvPr id="0" name="Object 56"/>
                      <p:cNvPicPr>
                        <a:picLocks noChangeAspect="1" noChangeArrowheads="1"/>
                      </p:cNvPicPr>
                      <p:nvPr/>
                    </p:nvPicPr>
                    <p:blipFill>
                      <a:blip r:embed="rId9">
                        <a:extLst>
                          <a:ext uri="{28A0092B-C50C-407E-A947-70E740481C1C}">
                            <a14:useLocalDpi xmlns:a14="http://schemas.microsoft.com/office/drawing/2010/main" val="0"/>
                          </a:ext>
                        </a:extLst>
                      </a:blip>
                      <a:srcRect l="-8018" r="-8018"/>
                      <a:stretch>
                        <a:fillRect/>
                      </a:stretch>
                    </p:blipFill>
                    <p:spPr bwMode="auto">
                      <a:xfrm>
                        <a:off x="341313" y="4000500"/>
                        <a:ext cx="26590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73785" name="Rectangle 58"/>
          <p:cNvSpPr>
            <a:spLocks noChangeArrowheads="1"/>
          </p:cNvSpPr>
          <p:nvPr/>
        </p:nvSpPr>
        <p:spPr bwMode="auto">
          <a:xfrm>
            <a:off x="468313" y="3316288"/>
            <a:ext cx="26146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000">
                <a:solidFill>
                  <a:srgbClr val="800000"/>
                </a:solidFill>
                <a:latin typeface="幼圆" panose="02010509060101010101" pitchFamily="49" charset="-122"/>
                <a:ea typeface="幼圆" panose="02010509060101010101" pitchFamily="49" charset="-122"/>
                <a:sym typeface="Symbol" panose="05050102010706020507" pitchFamily="18" charset="2"/>
              </a:rPr>
              <a:t>a-a</a:t>
            </a:r>
            <a:r>
              <a:rPr lang="zh-CN" altLang="en-US" sz="2000">
                <a:solidFill>
                  <a:srgbClr val="800000"/>
                </a:solidFill>
                <a:latin typeface="幼圆" panose="02010509060101010101" pitchFamily="49" charset="-122"/>
                <a:ea typeface="幼圆" panose="02010509060101010101" pitchFamily="49" charset="-122"/>
                <a:sym typeface="Symbol" panose="05050102010706020507" pitchFamily="18" charset="2"/>
              </a:rPr>
              <a:t>断面竖向力平衡：</a:t>
            </a:r>
            <a:endParaRPr lang="zh-CN" altLang="en-US" sz="2000">
              <a:solidFill>
                <a:srgbClr val="800000"/>
              </a:solidFill>
              <a:latin typeface="幼圆" panose="02010509060101010101" pitchFamily="49" charset="-122"/>
              <a:ea typeface="幼圆" panose="02010509060101010101" pitchFamily="49" charset="-122"/>
              <a:sym typeface="Symbol" panose="05050102010706020507" pitchFamily="18" charset="2"/>
            </a:endParaRPr>
          </a:p>
        </p:txBody>
      </p:sp>
      <p:graphicFrame>
        <p:nvGraphicFramePr>
          <p:cNvPr id="73786" name="Object 58"/>
          <p:cNvGraphicFramePr>
            <a:graphicFrameLocks noChangeAspect="1"/>
          </p:cNvGraphicFramePr>
          <p:nvPr/>
        </p:nvGraphicFramePr>
        <p:xfrm>
          <a:off x="3346450" y="2276475"/>
          <a:ext cx="1946275" cy="455613"/>
        </p:xfrm>
        <a:graphic>
          <a:graphicData uri="http://schemas.openxmlformats.org/presentationml/2006/ole">
            <mc:AlternateContent xmlns:mc="http://schemas.openxmlformats.org/markup-compatibility/2006">
              <mc:Choice xmlns:v="urn:schemas-microsoft-com:vml" Requires="v">
                <p:oleObj spid="_x0000_s77920" name="" r:id="rId10" imgW="845820" imgH="226060" progId="Equation.3">
                  <p:embed/>
                </p:oleObj>
              </mc:Choice>
              <mc:Fallback>
                <p:oleObj name="" r:id="rId10" imgW="845820" imgH="226060" progId="Equation.3">
                  <p:embed/>
                  <p:pic>
                    <p:nvPicPr>
                      <p:cNvPr id="0" name="Object 58"/>
                      <p:cNvPicPr>
                        <a:picLocks noChangeAspect="1" noChangeArrowheads="1"/>
                      </p:cNvPicPr>
                      <p:nvPr/>
                    </p:nvPicPr>
                    <p:blipFill>
                      <a:blip r:embed="rId11">
                        <a:extLst>
                          <a:ext uri="{28A0092B-C50C-407E-A947-70E740481C1C}">
                            <a14:useLocalDpi xmlns:a14="http://schemas.microsoft.com/office/drawing/2010/main" val="0"/>
                          </a:ext>
                        </a:extLst>
                      </a:blip>
                      <a:srcRect l="-8162" r="-8162"/>
                      <a:stretch>
                        <a:fillRect/>
                      </a:stretch>
                    </p:blipFill>
                    <p:spPr bwMode="auto">
                      <a:xfrm>
                        <a:off x="3346450" y="2276475"/>
                        <a:ext cx="194627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73787" name="AutoShape 60"/>
          <p:cNvSpPr/>
          <p:nvPr/>
        </p:nvSpPr>
        <p:spPr bwMode="auto">
          <a:xfrm>
            <a:off x="3132138" y="1989138"/>
            <a:ext cx="144462" cy="1079500"/>
          </a:xfrm>
          <a:prstGeom prst="rightBrace">
            <a:avLst>
              <a:gd name="adj1" fmla="val 62167"/>
              <a:gd name="adj2" fmla="val 50000"/>
            </a:avLst>
          </a:prstGeom>
          <a:noFill/>
          <a:ln w="38100">
            <a:solidFill>
              <a:srgbClr val="990033"/>
            </a:solidFill>
            <a:rou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ja-JP" altLang="en-US"/>
          </a:p>
        </p:txBody>
      </p:sp>
      <p:graphicFrame>
        <p:nvGraphicFramePr>
          <p:cNvPr id="73788" name="Object 60"/>
          <p:cNvGraphicFramePr>
            <a:graphicFrameLocks noChangeAspect="1"/>
          </p:cNvGraphicFramePr>
          <p:nvPr/>
        </p:nvGraphicFramePr>
        <p:xfrm>
          <a:off x="3051175" y="3789363"/>
          <a:ext cx="2592388" cy="782637"/>
        </p:xfrm>
        <a:graphic>
          <a:graphicData uri="http://schemas.openxmlformats.org/presentationml/2006/ole">
            <mc:AlternateContent xmlns:mc="http://schemas.openxmlformats.org/markup-compatibility/2006">
              <mc:Choice xmlns:v="urn:schemas-microsoft-com:vml" Requires="v">
                <p:oleObj spid="_x0000_s77921" name="" r:id="rId12" imgW="1258570" imgH="432435" progId="Equation.3">
                  <p:embed/>
                </p:oleObj>
              </mc:Choice>
              <mc:Fallback>
                <p:oleObj name="" r:id="rId12" imgW="1258570" imgH="432435" progId="Equation.3">
                  <p:embed/>
                  <p:pic>
                    <p:nvPicPr>
                      <p:cNvPr id="0" name="Object 60"/>
                      <p:cNvPicPr>
                        <a:picLocks noChangeAspect="1" noChangeArrowheads="1"/>
                      </p:cNvPicPr>
                      <p:nvPr/>
                    </p:nvPicPr>
                    <p:blipFill>
                      <a:blip r:embed="rId13">
                        <a:extLst>
                          <a:ext uri="{28A0092B-C50C-407E-A947-70E740481C1C}">
                            <a14:useLocalDpi xmlns:a14="http://schemas.microsoft.com/office/drawing/2010/main" val="0"/>
                          </a:ext>
                        </a:extLst>
                      </a:blip>
                      <a:srcRect l="-8099" r="-8099"/>
                      <a:stretch>
                        <a:fillRect/>
                      </a:stretch>
                    </p:blipFill>
                    <p:spPr bwMode="auto">
                      <a:xfrm>
                        <a:off x="3051175" y="3789363"/>
                        <a:ext cx="2592388"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73789" name="Freeform 62"/>
          <p:cNvSpPr>
            <a:spLocks noChangeArrowheads="1"/>
          </p:cNvSpPr>
          <p:nvPr/>
        </p:nvSpPr>
        <p:spPr bwMode="auto">
          <a:xfrm>
            <a:off x="5724525" y="2757488"/>
            <a:ext cx="2746375" cy="250825"/>
          </a:xfrm>
          <a:custGeom>
            <a:avLst/>
            <a:gdLst>
              <a:gd name="T0" fmla="*/ 0 w 1730"/>
              <a:gd name="T1" fmla="*/ 264617200 h 158"/>
              <a:gd name="T2" fmla="*/ 327620313 w 1730"/>
              <a:gd name="T3" fmla="*/ 183972200 h 158"/>
              <a:gd name="T4" fmla="*/ 685482500 w 1730"/>
              <a:gd name="T5" fmla="*/ 98286888 h 158"/>
              <a:gd name="T6" fmla="*/ 1028223750 w 1730"/>
              <a:gd name="T7" fmla="*/ 183972200 h 158"/>
              <a:gd name="T8" fmla="*/ 1249997500 w 1730"/>
              <a:gd name="T9" fmla="*/ 209173763 h 158"/>
              <a:gd name="T10" fmla="*/ 1486892188 w 1730"/>
              <a:gd name="T11" fmla="*/ 209173763 h 158"/>
              <a:gd name="T12" fmla="*/ 1748988438 w 1730"/>
              <a:gd name="T13" fmla="*/ 204133450 h 158"/>
              <a:gd name="T14" fmla="*/ 2046366875 w 1730"/>
              <a:gd name="T15" fmla="*/ 209173763 h 158"/>
              <a:gd name="T16" fmla="*/ 2147483646 w 1730"/>
              <a:gd name="T17" fmla="*/ 385584700 h 158"/>
              <a:gd name="T18" fmla="*/ 2147483646 w 1730"/>
              <a:gd name="T19" fmla="*/ 289818763 h 158"/>
              <a:gd name="T20" fmla="*/ 2147483646 w 1730"/>
              <a:gd name="T21" fmla="*/ 249496263 h 158"/>
              <a:gd name="T22" fmla="*/ 2147483646 w 1730"/>
              <a:gd name="T23" fmla="*/ 284778450 h 158"/>
              <a:gd name="T24" fmla="*/ 2147483646 w 1730"/>
              <a:gd name="T25" fmla="*/ 151209375 h 158"/>
              <a:gd name="T26" fmla="*/ 2147483646 w 1730"/>
              <a:gd name="T27" fmla="*/ 7561263 h 158"/>
              <a:gd name="T28" fmla="*/ 2147483646 w 1730"/>
              <a:gd name="T29" fmla="*/ 108367513 h 158"/>
              <a:gd name="T30" fmla="*/ 2147483646 w 1730"/>
              <a:gd name="T31" fmla="*/ 118448138 h 158"/>
              <a:gd name="T32" fmla="*/ 2147483646 w 1730"/>
              <a:gd name="T33" fmla="*/ 128528763 h 1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0" h="158">
                <a:moveTo>
                  <a:pt x="0" y="105"/>
                </a:moveTo>
                <a:cubicBezTo>
                  <a:pt x="22" y="100"/>
                  <a:pt x="85" y="84"/>
                  <a:pt x="130" y="73"/>
                </a:cubicBezTo>
                <a:cubicBezTo>
                  <a:pt x="175" y="62"/>
                  <a:pt x="226" y="39"/>
                  <a:pt x="272" y="39"/>
                </a:cubicBezTo>
                <a:cubicBezTo>
                  <a:pt x="318" y="39"/>
                  <a:pt x="371" y="66"/>
                  <a:pt x="408" y="73"/>
                </a:cubicBezTo>
                <a:cubicBezTo>
                  <a:pt x="445" y="80"/>
                  <a:pt x="466" y="81"/>
                  <a:pt x="496" y="83"/>
                </a:cubicBezTo>
                <a:cubicBezTo>
                  <a:pt x="526" y="85"/>
                  <a:pt x="557" y="83"/>
                  <a:pt x="590" y="83"/>
                </a:cubicBezTo>
                <a:cubicBezTo>
                  <a:pt x="623" y="83"/>
                  <a:pt x="657" y="81"/>
                  <a:pt x="694" y="81"/>
                </a:cubicBezTo>
                <a:cubicBezTo>
                  <a:pt x="731" y="81"/>
                  <a:pt x="773" y="71"/>
                  <a:pt x="812" y="83"/>
                </a:cubicBezTo>
                <a:cubicBezTo>
                  <a:pt x="851" y="95"/>
                  <a:pt x="893" y="148"/>
                  <a:pt x="932" y="153"/>
                </a:cubicBezTo>
                <a:cubicBezTo>
                  <a:pt x="971" y="158"/>
                  <a:pt x="1015" y="124"/>
                  <a:pt x="1046" y="115"/>
                </a:cubicBezTo>
                <a:cubicBezTo>
                  <a:pt x="1077" y="106"/>
                  <a:pt x="1093" y="99"/>
                  <a:pt x="1120" y="99"/>
                </a:cubicBezTo>
                <a:cubicBezTo>
                  <a:pt x="1147" y="99"/>
                  <a:pt x="1178" y="119"/>
                  <a:pt x="1210" y="113"/>
                </a:cubicBezTo>
                <a:cubicBezTo>
                  <a:pt x="1242" y="107"/>
                  <a:pt x="1275" y="78"/>
                  <a:pt x="1315" y="60"/>
                </a:cubicBezTo>
                <a:cubicBezTo>
                  <a:pt x="1355" y="42"/>
                  <a:pt x="1406" y="6"/>
                  <a:pt x="1452" y="3"/>
                </a:cubicBezTo>
                <a:cubicBezTo>
                  <a:pt x="1498" y="0"/>
                  <a:pt x="1556" y="36"/>
                  <a:pt x="1590" y="43"/>
                </a:cubicBezTo>
                <a:cubicBezTo>
                  <a:pt x="1624" y="50"/>
                  <a:pt x="1631" y="46"/>
                  <a:pt x="1654" y="47"/>
                </a:cubicBezTo>
                <a:cubicBezTo>
                  <a:pt x="1677" y="48"/>
                  <a:pt x="1714" y="50"/>
                  <a:pt x="1730" y="51"/>
                </a:cubicBezTo>
              </a:path>
            </a:pathLst>
          </a:custGeom>
          <a:noFill/>
          <a:ln w="28575">
            <a:solidFill>
              <a:srgbClr val="33CC33"/>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790" name="AutoShape 63"/>
          <p:cNvSpPr>
            <a:spLocks noChangeArrowheads="1"/>
          </p:cNvSpPr>
          <p:nvPr/>
        </p:nvSpPr>
        <p:spPr bwMode="auto">
          <a:xfrm>
            <a:off x="4032250" y="2843213"/>
            <a:ext cx="1225550" cy="673100"/>
          </a:xfrm>
          <a:prstGeom prst="wedgeRoundRectCallout">
            <a:avLst>
              <a:gd name="adj1" fmla="val 155051"/>
              <a:gd name="adj2" fmla="val -33727"/>
              <a:gd name="adj3" fmla="val 16667"/>
            </a:avLst>
          </a:prstGeom>
          <a:solidFill>
            <a:schemeClr val="bg1"/>
          </a:solidFill>
          <a:ln w="12700">
            <a:solidFill>
              <a:srgbClr val="990033"/>
            </a:solidFill>
            <a:miter lim="800000"/>
          </a:ln>
        </p:spPr>
        <p:txBody>
          <a:bodyPr lIns="0" tIns="0" rIns="0" bIns="0"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a:solidFill>
                  <a:srgbClr val="0000FF"/>
                </a:solidFill>
                <a:latin typeface="幼圆" panose="02010509060101010101" pitchFamily="49" charset="-122"/>
                <a:ea typeface="幼圆" panose="02010509060101010101" pitchFamily="49" charset="-122"/>
                <a:sym typeface="Symbol" panose="05050102010706020507" pitchFamily="18" charset="2"/>
              </a:rPr>
              <a:t>u</a:t>
            </a:r>
            <a:r>
              <a:rPr lang="zh-CN" altLang="en-US" sz="2000">
                <a:solidFill>
                  <a:srgbClr val="0000FF"/>
                </a:solidFill>
                <a:latin typeface="幼圆" panose="02010509060101010101" pitchFamily="49" charset="-122"/>
                <a:ea typeface="幼圆" panose="02010509060101010101" pitchFamily="49" charset="-122"/>
                <a:sym typeface="Symbol" panose="05050102010706020507" pitchFamily="18" charset="2"/>
              </a:rPr>
              <a:t>：孔隙水压力</a:t>
            </a:r>
            <a:endParaRPr lang="zh-CN" altLang="en-US" sz="2000">
              <a:solidFill>
                <a:srgbClr val="0000FF"/>
              </a:solidFill>
              <a:latin typeface="幼圆" panose="02010509060101010101" pitchFamily="49" charset="-122"/>
              <a:ea typeface="幼圆" panose="02010509060101010101" pitchFamily="49" charset="-122"/>
              <a:sym typeface="Symbol" panose="05050102010706020507" pitchFamily="18" charset="2"/>
            </a:endParaRPr>
          </a:p>
        </p:txBody>
      </p:sp>
      <p:sp>
        <p:nvSpPr>
          <p:cNvPr id="73791" name="Line 64"/>
          <p:cNvSpPr>
            <a:spLocks noChangeShapeType="1"/>
          </p:cNvSpPr>
          <p:nvPr/>
        </p:nvSpPr>
        <p:spPr bwMode="auto">
          <a:xfrm>
            <a:off x="5741988" y="2889250"/>
            <a:ext cx="2700337" cy="0"/>
          </a:xfrm>
          <a:prstGeom prst="line">
            <a:avLst/>
          </a:prstGeom>
          <a:noFill/>
          <a:ln w="762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73792" name="AutoShape 65"/>
          <p:cNvSpPr>
            <a:spLocks noChangeArrowheads="1"/>
          </p:cNvSpPr>
          <p:nvPr/>
        </p:nvSpPr>
        <p:spPr bwMode="auto">
          <a:xfrm>
            <a:off x="566738" y="5138738"/>
            <a:ext cx="1450975" cy="669925"/>
          </a:xfrm>
          <a:prstGeom prst="wedgeRoundRectCallout">
            <a:avLst>
              <a:gd name="adj1" fmla="val 86106"/>
              <a:gd name="adj2" fmla="val -37440"/>
              <a:gd name="adj3" fmla="val 16667"/>
            </a:avLst>
          </a:prstGeom>
          <a:solidFill>
            <a:schemeClr val="bg1"/>
          </a:solidFill>
          <a:ln w="12700">
            <a:solidFill>
              <a:srgbClr val="990033"/>
            </a:solidFill>
            <a:miter lim="800000"/>
          </a:ln>
        </p:spPr>
        <p:txBody>
          <a:bodyPr lIns="0" tIns="0" rIns="0" bIns="0"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a:solidFill>
                  <a:srgbClr val="0000FF"/>
                </a:solidFill>
                <a:latin typeface="幼圆" panose="02010509060101010101" pitchFamily="49" charset="-122"/>
                <a:ea typeface="幼圆" panose="02010509060101010101" pitchFamily="49" charset="-122"/>
                <a:sym typeface="Symbol" panose="05050102010706020507" pitchFamily="18" charset="2"/>
              </a:rPr>
              <a:t>土骨架承担</a:t>
            </a:r>
            <a:endParaRPr lang="zh-CN" altLang="en-US" sz="2000">
              <a:solidFill>
                <a:srgbClr val="0000FF"/>
              </a:solidFill>
              <a:latin typeface="幼圆" panose="02010509060101010101" pitchFamily="49" charset="-122"/>
              <a:ea typeface="幼圆" panose="02010509060101010101" pitchFamily="49" charset="-122"/>
              <a:sym typeface="Symbol" panose="05050102010706020507" pitchFamily="18" charset="2"/>
            </a:endParaRPr>
          </a:p>
          <a:p>
            <a:pPr algn="ctr" eaLnBrk="1" hangingPunct="1">
              <a:buFont typeface="Arial" panose="020B0604020202020204" pitchFamily="34" charset="0"/>
              <a:buNone/>
            </a:pPr>
            <a:r>
              <a:rPr lang="zh-CN" altLang="en-US" sz="2000">
                <a:solidFill>
                  <a:srgbClr val="0000FF"/>
                </a:solidFill>
                <a:latin typeface="幼圆" panose="02010509060101010101" pitchFamily="49" charset="-122"/>
                <a:ea typeface="幼圆" panose="02010509060101010101" pitchFamily="49" charset="-122"/>
                <a:sym typeface="Symbol" panose="05050102010706020507" pitchFamily="18" charset="2"/>
              </a:rPr>
              <a:t>土骨架传递</a:t>
            </a:r>
            <a:endParaRPr lang="zh-CN" altLang="en-US" sz="2000">
              <a:solidFill>
                <a:srgbClr val="0000FF"/>
              </a:solidFill>
              <a:latin typeface="幼圆" panose="02010509060101010101" pitchFamily="49" charset="-122"/>
              <a:ea typeface="幼圆" panose="02010509060101010101" pitchFamily="49" charset="-122"/>
              <a:sym typeface="Symbol" panose="05050102010706020507" pitchFamily="18" charset="2"/>
            </a:endParaRPr>
          </a:p>
        </p:txBody>
      </p:sp>
      <p:sp>
        <p:nvSpPr>
          <p:cNvPr id="65" name="Text Box 2"/>
          <p:cNvSpPr txBox="1">
            <a:spLocks noChangeArrowheads="1"/>
          </p:cNvSpPr>
          <p:nvPr/>
        </p:nvSpPr>
        <p:spPr bwMode="auto">
          <a:xfrm>
            <a:off x="2102665" y="552871"/>
            <a:ext cx="4104580" cy="430887"/>
          </a:xfrm>
          <a:prstGeom prst="rect">
            <a:avLst/>
          </a:prstGeom>
          <a:solidFill>
            <a:srgbClr val="FFC000"/>
          </a:solidFill>
          <a:ln>
            <a:noFill/>
          </a:ln>
        </p:spPr>
        <p:txBody>
          <a:bodyPr wrap="square"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800" dirty="0" smtClean="0">
                <a:latin typeface="宋体" panose="02010600030101010101" pitchFamily="2" charset="-122"/>
              </a:rPr>
              <a:t>饱和土中的</a:t>
            </a:r>
            <a:r>
              <a:rPr lang="zh-CN" altLang="en-US" sz="2800" dirty="0" smtClean="0">
                <a:latin typeface="宋体" panose="02010600030101010101" pitchFamily="2" charset="-122"/>
                <a:sym typeface="Symbol" panose="05050102010706020507" pitchFamily="18" charset="2"/>
              </a:rPr>
              <a:t>有效应力</a:t>
            </a:r>
            <a:r>
              <a:rPr lang="zh-CN" altLang="en-US" sz="2800" dirty="0">
                <a:latin typeface="宋体" panose="02010600030101010101" pitchFamily="2" charset="-122"/>
                <a:sym typeface="Symbol" panose="05050102010706020507" pitchFamily="18" charset="2"/>
              </a:rPr>
              <a:t>原理</a:t>
            </a:r>
            <a:endParaRPr lang="zh-CN" altLang="en-US" sz="2800" dirty="0">
              <a:latin typeface="宋体" panose="02010600030101010101" pitchFamily="2" charset="-122"/>
              <a:sym typeface="Symbol" panose="05050102010706020507" pitchFamily="18" charset="2"/>
            </a:endParaRPr>
          </a:p>
        </p:txBody>
      </p:sp>
      <p:sp>
        <p:nvSpPr>
          <p:cNvPr id="64" name="Rectangle 5"/>
          <p:cNvSpPr>
            <a:spLocks noChangeArrowheads="1"/>
          </p:cNvSpPr>
          <p:nvPr/>
        </p:nvSpPr>
        <p:spPr bwMode="auto">
          <a:xfrm>
            <a:off x="1" y="0"/>
            <a:ext cx="5364088"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.4 </a:t>
            </a:r>
            <a:r>
              <a:rPr lang="zh-CN" altLang="en-US" sz="3200" dirty="0">
                <a:solidFill>
                  <a:srgbClr val="FF3300"/>
                </a:solidFill>
                <a:latin typeface="Times New Roman" panose="02020603050405020304" pitchFamily="18" charset="0"/>
                <a:ea typeface="+mj-ea"/>
                <a:cs typeface="Times New Roman" panose="02020603050405020304" pitchFamily="18" charset="0"/>
              </a:rPr>
              <a:t>地基</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变形与时间的关系</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3730"/>
                                        </p:tgtEl>
                                        <p:attrNameLst>
                                          <p:attrName>style.visibility</p:attrName>
                                        </p:attrNameLst>
                                      </p:cBhvr>
                                      <p:to>
                                        <p:strVal val="visible"/>
                                      </p:to>
                                    </p:set>
                                    <p:anim calcmode="discrete" valueType="clr">
                                      <p:cBhvr override="childStyle">
                                        <p:cTn id="7" dur="80"/>
                                        <p:tgtEl>
                                          <p:spTgt spid="7373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3730"/>
                                        </p:tgtEl>
                                        <p:attrNameLst>
                                          <p:attrName>fillcolor</p:attrName>
                                        </p:attrNameLst>
                                      </p:cBhvr>
                                      <p:tavLst>
                                        <p:tav tm="0">
                                          <p:val>
                                            <p:clrVal>
                                              <a:schemeClr val="accent2"/>
                                            </p:clrVal>
                                          </p:val>
                                        </p:tav>
                                        <p:tav tm="50000">
                                          <p:val>
                                            <p:clrVal>
                                              <a:schemeClr val="hlink"/>
                                            </p:clrVal>
                                          </p:val>
                                        </p:tav>
                                      </p:tavLst>
                                    </p:anim>
                                    <p:set>
                                      <p:cBhvr>
                                        <p:cTn id="9" dur="80"/>
                                        <p:tgtEl>
                                          <p:spTgt spid="7373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3791"/>
                                        </p:tgtEl>
                                        <p:attrNameLst>
                                          <p:attrName>style.visibility</p:attrName>
                                        </p:attrNameLst>
                                      </p:cBhvr>
                                      <p:to>
                                        <p:strVal val="visible"/>
                                      </p:to>
                                    </p:set>
                                    <p:animEffect transition="in" filter="wipe(left)">
                                      <p:cBhvr>
                                        <p:cTn id="20" dur="500"/>
                                        <p:tgtEl>
                                          <p:spTgt spid="7379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8" fill="hold" nodeType="clickEffect">
                                  <p:stCondLst>
                                    <p:cond delay="0"/>
                                  </p:stCondLst>
                                  <p:childTnLst>
                                    <p:animEffect transition="out" filter="wipe(left)">
                                      <p:cBhvr>
                                        <p:cTn id="24" dur="2000"/>
                                        <p:tgtEl>
                                          <p:spTgt spid="73791"/>
                                        </p:tgtEl>
                                      </p:cBhvr>
                                    </p:animEffect>
                                    <p:set>
                                      <p:cBhvr>
                                        <p:cTn id="25" dur="1" fill="hold">
                                          <p:stCondLst>
                                            <p:cond delay="1999"/>
                                          </p:stCondLst>
                                        </p:cTn>
                                        <p:tgtEl>
                                          <p:spTgt spid="73791"/>
                                        </p:tgtEl>
                                        <p:attrNameLst>
                                          <p:attrName>style.visibility</p:attrName>
                                        </p:attrNameLst>
                                      </p:cBhvr>
                                      <p:to>
                                        <p:strVal val="hidden"/>
                                      </p:to>
                                    </p:set>
                                  </p:childTnLst>
                                </p:cTn>
                              </p:par>
                              <p:par>
                                <p:cTn id="26" presetID="22" presetClass="entr" presetSubtype="8" fill="hold" nodeType="withEffect">
                                  <p:stCondLst>
                                    <p:cond delay="0"/>
                                  </p:stCondLst>
                                  <p:childTnLst>
                                    <p:set>
                                      <p:cBhvr>
                                        <p:cTn id="27" dur="1" fill="hold">
                                          <p:stCondLst>
                                            <p:cond delay="0"/>
                                          </p:stCondLst>
                                        </p:cTn>
                                        <p:tgtEl>
                                          <p:spTgt spid="73789"/>
                                        </p:tgtEl>
                                        <p:attrNameLst>
                                          <p:attrName>style.visibility</p:attrName>
                                        </p:attrNameLst>
                                      </p:cBhvr>
                                      <p:to>
                                        <p:strVal val="visible"/>
                                      </p:to>
                                    </p:set>
                                    <p:animEffect transition="in" filter="wipe(left)">
                                      <p:cBhvr>
                                        <p:cTn id="28" dur="2000"/>
                                        <p:tgtEl>
                                          <p:spTgt spid="73789"/>
                                        </p:tgtEl>
                                      </p:cBhvr>
                                    </p:animEffect>
                                  </p:childTnLst>
                                </p:cTn>
                              </p:par>
                            </p:childTnLst>
                          </p:cTn>
                        </p:par>
                        <p:par>
                          <p:cTn id="29" fill="hold">
                            <p:stCondLst>
                              <p:cond delay="2000"/>
                            </p:stCondLst>
                            <p:childTnLst>
                              <p:par>
                                <p:cTn id="30" presetID="12" presetClass="entr" presetSubtype="2" fill="hold" grpId="0" nodeType="afterEffect">
                                  <p:stCondLst>
                                    <p:cond delay="0"/>
                                  </p:stCondLst>
                                  <p:childTnLst>
                                    <p:set>
                                      <p:cBhvr>
                                        <p:cTn id="31" dur="1" fill="hold">
                                          <p:stCondLst>
                                            <p:cond delay="0"/>
                                          </p:stCondLst>
                                        </p:cTn>
                                        <p:tgtEl>
                                          <p:spTgt spid="73764"/>
                                        </p:tgtEl>
                                        <p:attrNameLst>
                                          <p:attrName>style.visibility</p:attrName>
                                        </p:attrNameLst>
                                      </p:cBhvr>
                                      <p:to>
                                        <p:strVal val="visible"/>
                                      </p:to>
                                    </p:set>
                                    <p:animEffect transition="in" filter="slide(fromRight)">
                                      <p:cBhvr>
                                        <p:cTn id="32" dur="500"/>
                                        <p:tgtEl>
                                          <p:spTgt spid="73764"/>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73765"/>
                                        </p:tgtEl>
                                        <p:attrNameLst>
                                          <p:attrName>style.visibility</p:attrName>
                                        </p:attrNameLst>
                                      </p:cBhvr>
                                      <p:to>
                                        <p:strVal val="visible"/>
                                      </p:to>
                                    </p:set>
                                    <p:animEffect transition="in" filter="slide(fromLeft)">
                                      <p:cBhvr>
                                        <p:cTn id="35" dur="500"/>
                                        <p:tgtEl>
                                          <p:spTgt spid="73765"/>
                                        </p:tgtEl>
                                      </p:cBhvr>
                                    </p:animEffect>
                                  </p:childTnLst>
                                </p:cTn>
                              </p:par>
                            </p:childTnLst>
                          </p:cTn>
                        </p:par>
                        <p:par>
                          <p:cTn id="36" fill="hold">
                            <p:stCondLst>
                              <p:cond delay="2500"/>
                            </p:stCondLst>
                            <p:childTnLst>
                              <p:par>
                                <p:cTn id="37" presetID="27" presetClass="entr" presetSubtype="0" fill="hold" grpId="0" nodeType="afterEffect">
                                  <p:stCondLst>
                                    <p:cond delay="0"/>
                                  </p:stCondLst>
                                  <p:iterate type="lt">
                                    <p:tmPct val="50000"/>
                                  </p:iterate>
                                  <p:childTnLst>
                                    <p:set>
                                      <p:cBhvr>
                                        <p:cTn id="38" dur="1" fill="hold">
                                          <p:stCondLst>
                                            <p:cond delay="0"/>
                                          </p:stCondLst>
                                        </p:cTn>
                                        <p:tgtEl>
                                          <p:spTgt spid="73777"/>
                                        </p:tgtEl>
                                        <p:attrNameLst>
                                          <p:attrName>style.visibility</p:attrName>
                                        </p:attrNameLst>
                                      </p:cBhvr>
                                      <p:to>
                                        <p:strVal val="visible"/>
                                      </p:to>
                                    </p:set>
                                    <p:anim calcmode="discrete" valueType="clr">
                                      <p:cBhvr override="childStyle">
                                        <p:cTn id="39" dur="80"/>
                                        <p:tgtEl>
                                          <p:spTgt spid="73777"/>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73777"/>
                                        </p:tgtEl>
                                        <p:attrNameLst>
                                          <p:attrName>fillcolor</p:attrName>
                                        </p:attrNameLst>
                                      </p:cBhvr>
                                      <p:tavLst>
                                        <p:tav tm="0">
                                          <p:val>
                                            <p:clrVal>
                                              <a:schemeClr val="accent2"/>
                                            </p:clrVal>
                                          </p:val>
                                        </p:tav>
                                        <p:tav tm="50000">
                                          <p:val>
                                            <p:clrVal>
                                              <a:schemeClr val="hlink"/>
                                            </p:clrVal>
                                          </p:val>
                                        </p:tav>
                                      </p:tavLst>
                                    </p:anim>
                                    <p:set>
                                      <p:cBhvr>
                                        <p:cTn id="41" dur="80"/>
                                        <p:tgtEl>
                                          <p:spTgt spid="73777"/>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73771"/>
                                        </p:tgtEl>
                                        <p:attrNameLst>
                                          <p:attrName>style.visibility</p:attrName>
                                        </p:attrNameLst>
                                      </p:cBhvr>
                                      <p:to>
                                        <p:strVal val="visible"/>
                                      </p:to>
                                    </p:set>
                                    <p:anim calcmode="discrete" valueType="clr">
                                      <p:cBhvr override="childStyle">
                                        <p:cTn id="46" dur="80"/>
                                        <p:tgtEl>
                                          <p:spTgt spid="73771"/>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73771"/>
                                        </p:tgtEl>
                                        <p:attrNameLst>
                                          <p:attrName>fillcolor</p:attrName>
                                        </p:attrNameLst>
                                      </p:cBhvr>
                                      <p:tavLst>
                                        <p:tav tm="0">
                                          <p:val>
                                            <p:clrVal>
                                              <a:schemeClr val="accent2"/>
                                            </p:clrVal>
                                          </p:val>
                                        </p:tav>
                                        <p:tav tm="50000">
                                          <p:val>
                                            <p:clrVal>
                                              <a:schemeClr val="hlink"/>
                                            </p:clrVal>
                                          </p:val>
                                        </p:tav>
                                      </p:tavLst>
                                    </p:anim>
                                    <p:set>
                                      <p:cBhvr>
                                        <p:cTn id="48" dur="80"/>
                                        <p:tgtEl>
                                          <p:spTgt spid="73771"/>
                                        </p:tgtEl>
                                        <p:attrNameLst>
                                          <p:attrName>fill.type</p:attrName>
                                        </p:attrNameLst>
                                      </p:cBhvr>
                                      <p:to>
                                        <p:strVal val="solid"/>
                                      </p:to>
                                    </p:set>
                                  </p:childTnLst>
                                </p:cTn>
                              </p:par>
                            </p:childTnLst>
                          </p:cTn>
                        </p:par>
                        <p:par>
                          <p:cTn id="49" fill="hold">
                            <p:stCondLst>
                              <p:cond delay="119"/>
                            </p:stCondLst>
                            <p:childTnLst>
                              <p:par>
                                <p:cTn id="50" presetID="27" presetClass="entr" presetSubtype="0" fill="hold" grpId="0" nodeType="afterEffect">
                                  <p:stCondLst>
                                    <p:cond delay="0"/>
                                  </p:stCondLst>
                                  <p:iterate type="lt">
                                    <p:tmPct val="50000"/>
                                  </p:iterate>
                                  <p:childTnLst>
                                    <p:set>
                                      <p:cBhvr>
                                        <p:cTn id="51" dur="1" fill="hold">
                                          <p:stCondLst>
                                            <p:cond delay="0"/>
                                          </p:stCondLst>
                                        </p:cTn>
                                        <p:tgtEl>
                                          <p:spTgt spid="73774"/>
                                        </p:tgtEl>
                                        <p:attrNameLst>
                                          <p:attrName>style.visibility</p:attrName>
                                        </p:attrNameLst>
                                      </p:cBhvr>
                                      <p:to>
                                        <p:strVal val="visible"/>
                                      </p:to>
                                    </p:set>
                                    <p:anim calcmode="discrete" valueType="clr">
                                      <p:cBhvr override="childStyle">
                                        <p:cTn id="52" dur="80"/>
                                        <p:tgtEl>
                                          <p:spTgt spid="73774"/>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73774"/>
                                        </p:tgtEl>
                                        <p:attrNameLst>
                                          <p:attrName>fillcolor</p:attrName>
                                        </p:attrNameLst>
                                      </p:cBhvr>
                                      <p:tavLst>
                                        <p:tav tm="0">
                                          <p:val>
                                            <p:clrVal>
                                              <a:schemeClr val="accent2"/>
                                            </p:clrVal>
                                          </p:val>
                                        </p:tav>
                                        <p:tav tm="50000">
                                          <p:val>
                                            <p:clrVal>
                                              <a:schemeClr val="hlink"/>
                                            </p:clrVal>
                                          </p:val>
                                        </p:tav>
                                      </p:tavLst>
                                    </p:anim>
                                    <p:set>
                                      <p:cBhvr>
                                        <p:cTn id="54" dur="80"/>
                                        <p:tgtEl>
                                          <p:spTgt spid="73774"/>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27" presetClass="entr" presetSubtype="0" fill="hold" grpId="0" nodeType="clickEffect">
                                  <p:stCondLst>
                                    <p:cond delay="0"/>
                                  </p:stCondLst>
                                  <p:iterate type="lt">
                                    <p:tmPct val="50000"/>
                                  </p:iterate>
                                  <p:childTnLst>
                                    <p:set>
                                      <p:cBhvr>
                                        <p:cTn id="58" dur="1" fill="hold">
                                          <p:stCondLst>
                                            <p:cond delay="0"/>
                                          </p:stCondLst>
                                        </p:cTn>
                                        <p:tgtEl>
                                          <p:spTgt spid="73773"/>
                                        </p:tgtEl>
                                        <p:attrNameLst>
                                          <p:attrName>style.visibility</p:attrName>
                                        </p:attrNameLst>
                                      </p:cBhvr>
                                      <p:to>
                                        <p:strVal val="visible"/>
                                      </p:to>
                                    </p:set>
                                    <p:anim calcmode="discrete" valueType="clr">
                                      <p:cBhvr override="childStyle">
                                        <p:cTn id="59" dur="80"/>
                                        <p:tgtEl>
                                          <p:spTgt spid="73773"/>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73773"/>
                                        </p:tgtEl>
                                        <p:attrNameLst>
                                          <p:attrName>fillcolor</p:attrName>
                                        </p:attrNameLst>
                                      </p:cBhvr>
                                      <p:tavLst>
                                        <p:tav tm="0">
                                          <p:val>
                                            <p:clrVal>
                                              <a:schemeClr val="accent2"/>
                                            </p:clrVal>
                                          </p:val>
                                        </p:tav>
                                        <p:tav tm="50000">
                                          <p:val>
                                            <p:clrVal>
                                              <a:schemeClr val="hlink"/>
                                            </p:clrVal>
                                          </p:val>
                                        </p:tav>
                                      </p:tavLst>
                                    </p:anim>
                                    <p:set>
                                      <p:cBhvr>
                                        <p:cTn id="61" dur="80"/>
                                        <p:tgtEl>
                                          <p:spTgt spid="73773"/>
                                        </p:tgtEl>
                                        <p:attrNameLst>
                                          <p:attrName>fill.type</p:attrName>
                                        </p:attrNameLst>
                                      </p:cBhvr>
                                      <p:to>
                                        <p:strVal val="solid"/>
                                      </p:to>
                                    </p:set>
                                  </p:childTnLst>
                                </p:cTn>
                              </p:par>
                            </p:childTnLst>
                          </p:cTn>
                        </p:par>
                        <p:par>
                          <p:cTn id="62" fill="hold">
                            <p:stCondLst>
                              <p:cond delay="159"/>
                            </p:stCondLst>
                            <p:childTnLst>
                              <p:par>
                                <p:cTn id="63" presetID="27" presetClass="entr" presetSubtype="0" fill="hold" grpId="0" nodeType="afterEffect">
                                  <p:stCondLst>
                                    <p:cond delay="0"/>
                                  </p:stCondLst>
                                  <p:iterate type="lt">
                                    <p:tmPct val="50000"/>
                                  </p:iterate>
                                  <p:childTnLst>
                                    <p:set>
                                      <p:cBhvr>
                                        <p:cTn id="64" dur="1" fill="hold">
                                          <p:stCondLst>
                                            <p:cond delay="0"/>
                                          </p:stCondLst>
                                        </p:cTn>
                                        <p:tgtEl>
                                          <p:spTgt spid="73775"/>
                                        </p:tgtEl>
                                        <p:attrNameLst>
                                          <p:attrName>style.visibility</p:attrName>
                                        </p:attrNameLst>
                                      </p:cBhvr>
                                      <p:to>
                                        <p:strVal val="visible"/>
                                      </p:to>
                                    </p:set>
                                    <p:anim calcmode="discrete" valueType="clr">
                                      <p:cBhvr override="childStyle">
                                        <p:cTn id="65" dur="80"/>
                                        <p:tgtEl>
                                          <p:spTgt spid="73775"/>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73775"/>
                                        </p:tgtEl>
                                        <p:attrNameLst>
                                          <p:attrName>fillcolor</p:attrName>
                                        </p:attrNameLst>
                                      </p:cBhvr>
                                      <p:tavLst>
                                        <p:tav tm="0">
                                          <p:val>
                                            <p:clrVal>
                                              <a:schemeClr val="accent2"/>
                                            </p:clrVal>
                                          </p:val>
                                        </p:tav>
                                        <p:tav tm="50000">
                                          <p:val>
                                            <p:clrVal>
                                              <a:schemeClr val="hlink"/>
                                            </p:clrVal>
                                          </p:val>
                                        </p:tav>
                                      </p:tavLst>
                                    </p:anim>
                                    <p:set>
                                      <p:cBhvr>
                                        <p:cTn id="67" dur="80"/>
                                        <p:tgtEl>
                                          <p:spTgt spid="73775"/>
                                        </p:tgtEl>
                                        <p:attrNameLst>
                                          <p:attrName>fill.type</p:attrName>
                                        </p:attrNameLst>
                                      </p:cBhvr>
                                      <p:to>
                                        <p:strVal val="solid"/>
                                      </p:to>
                                    </p:set>
                                  </p:childTnLst>
                                </p:cTn>
                              </p:par>
                            </p:childTnLst>
                          </p:cTn>
                        </p:par>
                      </p:childTnLst>
                    </p:cTn>
                  </p:par>
                  <p:par>
                    <p:cTn id="68" fill="hold">
                      <p:stCondLst>
                        <p:cond delay="indefinite"/>
                      </p:stCondLst>
                      <p:childTnLst>
                        <p:par>
                          <p:cTn id="69" fill="hold">
                            <p:stCondLst>
                              <p:cond delay="0"/>
                            </p:stCondLst>
                            <p:childTnLst>
                              <p:par>
                                <p:cTn id="70" presetID="27" presetClass="entr" presetSubtype="0" fill="hold" grpId="0" nodeType="clickEffect">
                                  <p:stCondLst>
                                    <p:cond delay="0"/>
                                  </p:stCondLst>
                                  <p:iterate type="lt">
                                    <p:tmPct val="50000"/>
                                  </p:iterate>
                                  <p:childTnLst>
                                    <p:set>
                                      <p:cBhvr>
                                        <p:cTn id="71" dur="1" fill="hold">
                                          <p:stCondLst>
                                            <p:cond delay="0"/>
                                          </p:stCondLst>
                                        </p:cTn>
                                        <p:tgtEl>
                                          <p:spTgt spid="73772"/>
                                        </p:tgtEl>
                                        <p:attrNameLst>
                                          <p:attrName>style.visibility</p:attrName>
                                        </p:attrNameLst>
                                      </p:cBhvr>
                                      <p:to>
                                        <p:strVal val="visible"/>
                                      </p:to>
                                    </p:set>
                                    <p:anim calcmode="discrete" valueType="clr">
                                      <p:cBhvr override="childStyle">
                                        <p:cTn id="72" dur="80"/>
                                        <p:tgtEl>
                                          <p:spTgt spid="73772"/>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73772"/>
                                        </p:tgtEl>
                                        <p:attrNameLst>
                                          <p:attrName>fillcolor</p:attrName>
                                        </p:attrNameLst>
                                      </p:cBhvr>
                                      <p:tavLst>
                                        <p:tav tm="0">
                                          <p:val>
                                            <p:clrVal>
                                              <a:schemeClr val="accent2"/>
                                            </p:clrVal>
                                          </p:val>
                                        </p:tav>
                                        <p:tav tm="50000">
                                          <p:val>
                                            <p:clrVal>
                                              <a:schemeClr val="hlink"/>
                                            </p:clrVal>
                                          </p:val>
                                        </p:tav>
                                      </p:tavLst>
                                    </p:anim>
                                    <p:set>
                                      <p:cBhvr>
                                        <p:cTn id="74" dur="80"/>
                                        <p:tgtEl>
                                          <p:spTgt spid="73772"/>
                                        </p:tgtEl>
                                        <p:attrNameLst>
                                          <p:attrName>fill.type</p:attrName>
                                        </p:attrNameLst>
                                      </p:cBhvr>
                                      <p:to>
                                        <p:strVal val="solid"/>
                                      </p:to>
                                    </p:set>
                                  </p:childTnLst>
                                </p:cTn>
                              </p:par>
                            </p:childTnLst>
                          </p:cTn>
                        </p:par>
                        <p:par>
                          <p:cTn id="75" fill="hold">
                            <p:stCondLst>
                              <p:cond delay="159"/>
                            </p:stCondLst>
                            <p:childTnLst>
                              <p:par>
                                <p:cTn id="76" presetID="27" presetClass="entr" presetSubtype="0" fill="hold" grpId="0" nodeType="afterEffect">
                                  <p:stCondLst>
                                    <p:cond delay="0"/>
                                  </p:stCondLst>
                                  <p:iterate type="lt">
                                    <p:tmPct val="50000"/>
                                  </p:iterate>
                                  <p:childTnLst>
                                    <p:set>
                                      <p:cBhvr>
                                        <p:cTn id="77" dur="1" fill="hold">
                                          <p:stCondLst>
                                            <p:cond delay="0"/>
                                          </p:stCondLst>
                                        </p:cTn>
                                        <p:tgtEl>
                                          <p:spTgt spid="73776"/>
                                        </p:tgtEl>
                                        <p:attrNameLst>
                                          <p:attrName>style.visibility</p:attrName>
                                        </p:attrNameLst>
                                      </p:cBhvr>
                                      <p:to>
                                        <p:strVal val="visible"/>
                                      </p:to>
                                    </p:set>
                                    <p:anim calcmode="discrete" valueType="clr">
                                      <p:cBhvr override="childStyle">
                                        <p:cTn id="78" dur="80"/>
                                        <p:tgtEl>
                                          <p:spTgt spid="73776"/>
                                        </p:tgtEl>
                                        <p:attrNameLst>
                                          <p:attrName>style.color</p:attrName>
                                        </p:attrNameLst>
                                      </p:cBhvr>
                                      <p:tavLst>
                                        <p:tav tm="0">
                                          <p:val>
                                            <p:clrVal>
                                              <a:schemeClr val="accent2"/>
                                            </p:clrVal>
                                          </p:val>
                                        </p:tav>
                                        <p:tav tm="50000">
                                          <p:val>
                                            <p:clrVal>
                                              <a:schemeClr val="hlink"/>
                                            </p:clrVal>
                                          </p:val>
                                        </p:tav>
                                      </p:tavLst>
                                    </p:anim>
                                    <p:anim calcmode="discrete" valueType="clr">
                                      <p:cBhvr>
                                        <p:cTn id="79" dur="80"/>
                                        <p:tgtEl>
                                          <p:spTgt spid="73776"/>
                                        </p:tgtEl>
                                        <p:attrNameLst>
                                          <p:attrName>fillcolor</p:attrName>
                                        </p:attrNameLst>
                                      </p:cBhvr>
                                      <p:tavLst>
                                        <p:tav tm="0">
                                          <p:val>
                                            <p:clrVal>
                                              <a:schemeClr val="accent2"/>
                                            </p:clrVal>
                                          </p:val>
                                        </p:tav>
                                        <p:tav tm="50000">
                                          <p:val>
                                            <p:clrVal>
                                              <a:schemeClr val="hlink"/>
                                            </p:clrVal>
                                          </p:val>
                                        </p:tav>
                                      </p:tavLst>
                                    </p:anim>
                                    <p:set>
                                      <p:cBhvr>
                                        <p:cTn id="80" dur="80"/>
                                        <p:tgtEl>
                                          <p:spTgt spid="73776"/>
                                        </p:tgtEl>
                                        <p:attrNameLst>
                                          <p:attrName>fill.type</p:attrName>
                                        </p:attrNameLst>
                                      </p:cBhvr>
                                      <p:to>
                                        <p:strVal val="solid"/>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73787"/>
                                        </p:tgtEl>
                                        <p:attrNameLst>
                                          <p:attrName>style.visibility</p:attrName>
                                        </p:attrNameLst>
                                      </p:cBhvr>
                                      <p:to>
                                        <p:strVal val="visible"/>
                                      </p:to>
                                    </p:set>
                                    <p:animEffect transition="in" filter="wipe(left)">
                                      <p:cBhvr>
                                        <p:cTn id="85" dur="500"/>
                                        <p:tgtEl>
                                          <p:spTgt spid="73787"/>
                                        </p:tgtEl>
                                      </p:cBhvr>
                                    </p:animEffect>
                                  </p:childTnLst>
                                </p:cTn>
                              </p:par>
                            </p:childTnLst>
                          </p:cTn>
                        </p:par>
                        <p:par>
                          <p:cTn id="86" fill="hold">
                            <p:stCondLst>
                              <p:cond delay="500"/>
                            </p:stCondLst>
                            <p:childTnLst>
                              <p:par>
                                <p:cTn id="87" presetID="22" presetClass="entr" presetSubtype="8" fill="hold" nodeType="afterEffect">
                                  <p:stCondLst>
                                    <p:cond delay="0"/>
                                  </p:stCondLst>
                                  <p:childTnLst>
                                    <p:set>
                                      <p:cBhvr>
                                        <p:cTn id="88" dur="1" fill="hold">
                                          <p:stCondLst>
                                            <p:cond delay="0"/>
                                          </p:stCondLst>
                                        </p:cTn>
                                        <p:tgtEl>
                                          <p:spTgt spid="73786"/>
                                        </p:tgtEl>
                                        <p:attrNameLst>
                                          <p:attrName>style.visibility</p:attrName>
                                        </p:attrNameLst>
                                      </p:cBhvr>
                                      <p:to>
                                        <p:strVal val="visible"/>
                                      </p:to>
                                    </p:set>
                                    <p:animEffect transition="in" filter="wipe(left)">
                                      <p:cBhvr>
                                        <p:cTn id="89" dur="500"/>
                                        <p:tgtEl>
                                          <p:spTgt spid="73786"/>
                                        </p:tgtEl>
                                      </p:cBhvr>
                                    </p:animEffect>
                                  </p:childTnLst>
                                </p:cTn>
                              </p:par>
                            </p:childTnLst>
                          </p:cTn>
                        </p:par>
                      </p:childTnLst>
                    </p:cTn>
                  </p:par>
                  <p:par>
                    <p:cTn id="90" fill="hold">
                      <p:stCondLst>
                        <p:cond delay="indefinite"/>
                      </p:stCondLst>
                      <p:childTnLst>
                        <p:par>
                          <p:cTn id="91" fill="hold">
                            <p:stCondLst>
                              <p:cond delay="0"/>
                            </p:stCondLst>
                            <p:childTnLst>
                              <p:par>
                                <p:cTn id="92" presetID="12" presetClass="entr" presetSubtype="1" fill="hold" nodeType="click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slide(fromTop)">
                                      <p:cBhvr>
                                        <p:cTn id="94" dur="500"/>
                                        <p:tgtEl>
                                          <p:spTgt spid="3"/>
                                        </p:tgtEl>
                                      </p:cBhvr>
                                    </p:animEffect>
                                  </p:childTnLst>
                                </p:cTn>
                              </p:par>
                            </p:childTnLst>
                          </p:cTn>
                        </p:par>
                        <p:par>
                          <p:cTn id="95" fill="hold">
                            <p:stCondLst>
                              <p:cond delay="500"/>
                            </p:stCondLst>
                            <p:childTnLst>
                              <p:par>
                                <p:cTn id="96" presetID="12" presetClass="entr" presetSubtype="1" fill="hold" nodeType="afterEffect">
                                  <p:stCondLst>
                                    <p:cond delay="0"/>
                                  </p:stCondLst>
                                  <p:childTnLst>
                                    <p:set>
                                      <p:cBhvr>
                                        <p:cTn id="97" dur="1" fill="hold">
                                          <p:stCondLst>
                                            <p:cond delay="0"/>
                                          </p:stCondLst>
                                        </p:cTn>
                                        <p:tgtEl>
                                          <p:spTgt spid="73766"/>
                                        </p:tgtEl>
                                        <p:attrNameLst>
                                          <p:attrName>style.visibility</p:attrName>
                                        </p:attrNameLst>
                                      </p:cBhvr>
                                      <p:to>
                                        <p:strVal val="visible"/>
                                      </p:to>
                                    </p:set>
                                    <p:animEffect transition="in" filter="slide(fromTop)">
                                      <p:cBhvr>
                                        <p:cTn id="98" dur="500"/>
                                        <p:tgtEl>
                                          <p:spTgt spid="73766"/>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73785">
                                            <p:txEl>
                                              <p:pRg st="0" end="0"/>
                                            </p:txEl>
                                          </p:spTgt>
                                        </p:tgtEl>
                                        <p:attrNameLst>
                                          <p:attrName>style.visibility</p:attrName>
                                        </p:attrNameLst>
                                      </p:cBhvr>
                                      <p:to>
                                        <p:strVal val="visible"/>
                                      </p:to>
                                    </p:set>
                                    <p:animEffect transition="in" filter="wipe(left)">
                                      <p:cBhvr>
                                        <p:cTn id="103" dur="500"/>
                                        <p:tgtEl>
                                          <p:spTgt spid="73785">
                                            <p:txEl>
                                              <p:pRg st="0" end="0"/>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nodeType="clickEffect">
                                  <p:stCondLst>
                                    <p:cond delay="0"/>
                                  </p:stCondLst>
                                  <p:childTnLst>
                                    <p:set>
                                      <p:cBhvr>
                                        <p:cTn id="107" dur="1" fill="hold">
                                          <p:stCondLst>
                                            <p:cond delay="0"/>
                                          </p:stCondLst>
                                        </p:cTn>
                                        <p:tgtEl>
                                          <p:spTgt spid="73732"/>
                                        </p:tgtEl>
                                        <p:attrNameLst>
                                          <p:attrName>style.visibility</p:attrName>
                                        </p:attrNameLst>
                                      </p:cBhvr>
                                      <p:to>
                                        <p:strVal val="visible"/>
                                      </p:to>
                                    </p:set>
                                    <p:animEffect transition="in" filter="fade">
                                      <p:cBhvr>
                                        <p:cTn id="108" dur="1000"/>
                                        <p:tgtEl>
                                          <p:spTgt spid="73732"/>
                                        </p:tgtEl>
                                      </p:cBhvr>
                                    </p:animEffect>
                                    <p:anim calcmode="lin" valueType="num">
                                      <p:cBhvr>
                                        <p:cTn id="109" dur="1000" fill="hold"/>
                                        <p:tgtEl>
                                          <p:spTgt spid="73732"/>
                                        </p:tgtEl>
                                        <p:attrNameLst>
                                          <p:attrName>ppt_x</p:attrName>
                                        </p:attrNameLst>
                                      </p:cBhvr>
                                      <p:tavLst>
                                        <p:tav tm="0">
                                          <p:val>
                                            <p:strVal val="#ppt_x"/>
                                          </p:val>
                                        </p:tav>
                                        <p:tav tm="100000">
                                          <p:val>
                                            <p:strVal val="#ppt_x"/>
                                          </p:val>
                                        </p:tav>
                                      </p:tavLst>
                                    </p:anim>
                                    <p:anim calcmode="lin" valueType="num">
                                      <p:cBhvr>
                                        <p:cTn id="110" dur="1000" fill="hold"/>
                                        <p:tgtEl>
                                          <p:spTgt spid="73732"/>
                                        </p:tgtEl>
                                        <p:attrNameLst>
                                          <p:attrName>ppt_y</p:attrName>
                                        </p:attrNameLst>
                                      </p:cBhvr>
                                      <p:tavLst>
                                        <p:tav tm="0">
                                          <p:val>
                                            <p:strVal val="#ppt_y-.1"/>
                                          </p:val>
                                        </p:tav>
                                        <p:tav tm="100000">
                                          <p:val>
                                            <p:strVal val="#ppt_y"/>
                                          </p:val>
                                        </p:tav>
                                      </p:tavLst>
                                    </p:anim>
                                  </p:childTnLst>
                                </p:cTn>
                              </p:par>
                            </p:childTnLst>
                          </p:cTn>
                        </p:par>
                        <p:par>
                          <p:cTn id="111" fill="hold">
                            <p:stCondLst>
                              <p:cond delay="1000"/>
                            </p:stCondLst>
                            <p:childTnLst>
                              <p:par>
                                <p:cTn id="112" presetID="47" presetClass="entr" presetSubtype="0" fill="hold" nodeType="afterEffect">
                                  <p:stCondLst>
                                    <p:cond delay="0"/>
                                  </p:stCondLst>
                                  <p:childTnLst>
                                    <p:set>
                                      <p:cBhvr>
                                        <p:cTn id="113" dur="1" fill="hold">
                                          <p:stCondLst>
                                            <p:cond delay="0"/>
                                          </p:stCondLst>
                                        </p:cTn>
                                        <p:tgtEl>
                                          <p:spTgt spid="73731"/>
                                        </p:tgtEl>
                                        <p:attrNameLst>
                                          <p:attrName>style.visibility</p:attrName>
                                        </p:attrNameLst>
                                      </p:cBhvr>
                                      <p:to>
                                        <p:strVal val="visible"/>
                                      </p:to>
                                    </p:set>
                                    <p:animEffect transition="in" filter="fade">
                                      <p:cBhvr>
                                        <p:cTn id="114" dur="1000"/>
                                        <p:tgtEl>
                                          <p:spTgt spid="73731"/>
                                        </p:tgtEl>
                                      </p:cBhvr>
                                    </p:animEffect>
                                    <p:anim calcmode="lin" valueType="num">
                                      <p:cBhvr>
                                        <p:cTn id="115" dur="1000" fill="hold"/>
                                        <p:tgtEl>
                                          <p:spTgt spid="73731"/>
                                        </p:tgtEl>
                                        <p:attrNameLst>
                                          <p:attrName>ppt_x</p:attrName>
                                        </p:attrNameLst>
                                      </p:cBhvr>
                                      <p:tavLst>
                                        <p:tav tm="0">
                                          <p:val>
                                            <p:strVal val="#ppt_x"/>
                                          </p:val>
                                        </p:tav>
                                        <p:tav tm="100000">
                                          <p:val>
                                            <p:strVal val="#ppt_x"/>
                                          </p:val>
                                        </p:tav>
                                      </p:tavLst>
                                    </p:anim>
                                    <p:anim calcmode="lin" valueType="num">
                                      <p:cBhvr>
                                        <p:cTn id="116" dur="1000" fill="hold"/>
                                        <p:tgtEl>
                                          <p:spTgt spid="73731"/>
                                        </p:tgtEl>
                                        <p:attrNameLst>
                                          <p:attrName>ppt_y</p:attrName>
                                        </p:attrNameLst>
                                      </p:cBhvr>
                                      <p:tavLst>
                                        <p:tav tm="0">
                                          <p:val>
                                            <p:strVal val="#ppt_y-.1"/>
                                          </p:val>
                                        </p:tav>
                                        <p:tav tm="100000">
                                          <p:val>
                                            <p:strVal val="#ppt_y"/>
                                          </p:val>
                                        </p:tav>
                                      </p:tavLst>
                                    </p:anim>
                                  </p:childTnLst>
                                </p:cTn>
                              </p:par>
                            </p:childTnLst>
                          </p:cTn>
                        </p:par>
                        <p:par>
                          <p:cTn id="117" fill="hold">
                            <p:stCondLst>
                              <p:cond delay="2000"/>
                            </p:stCondLst>
                            <p:childTnLst>
                              <p:par>
                                <p:cTn id="118" presetID="22" presetClass="entr" presetSubtype="1" fill="hold" nodeType="afterEffect">
                                  <p:stCondLst>
                                    <p:cond delay="0"/>
                                  </p:stCondLst>
                                  <p:childTnLst>
                                    <p:set>
                                      <p:cBhvr>
                                        <p:cTn id="119" dur="1" fill="hold">
                                          <p:stCondLst>
                                            <p:cond delay="0"/>
                                          </p:stCondLst>
                                        </p:cTn>
                                        <p:tgtEl>
                                          <p:spTgt spid="73733"/>
                                        </p:tgtEl>
                                        <p:attrNameLst>
                                          <p:attrName>style.visibility</p:attrName>
                                        </p:attrNameLst>
                                      </p:cBhvr>
                                      <p:to>
                                        <p:strVal val="visible"/>
                                      </p:to>
                                    </p:set>
                                    <p:animEffect transition="in" filter="wipe(up)">
                                      <p:cBhvr>
                                        <p:cTn id="120" dur="500"/>
                                        <p:tgtEl>
                                          <p:spTgt spid="73733"/>
                                        </p:tgtEl>
                                      </p:cBhvr>
                                    </p:animEffect>
                                  </p:childTnLst>
                                </p:cTn>
                              </p:par>
                              <p:par>
                                <p:cTn id="121" presetID="22" presetClass="entr" presetSubtype="4" fill="hold" nodeType="withEffect">
                                  <p:stCondLst>
                                    <p:cond delay="0"/>
                                  </p:stCondLst>
                                  <p:childTnLst>
                                    <p:set>
                                      <p:cBhvr>
                                        <p:cTn id="122" dur="1" fill="hold">
                                          <p:stCondLst>
                                            <p:cond delay="0"/>
                                          </p:stCondLst>
                                        </p:cTn>
                                        <p:tgtEl>
                                          <p:spTgt spid="73735"/>
                                        </p:tgtEl>
                                        <p:attrNameLst>
                                          <p:attrName>style.visibility</p:attrName>
                                        </p:attrNameLst>
                                      </p:cBhvr>
                                      <p:to>
                                        <p:strVal val="visible"/>
                                      </p:to>
                                    </p:set>
                                    <p:animEffect transition="in" filter="wipe(down)">
                                      <p:cBhvr>
                                        <p:cTn id="123" dur="500"/>
                                        <p:tgtEl>
                                          <p:spTgt spid="73735"/>
                                        </p:tgtEl>
                                      </p:cBhvr>
                                    </p:animEffect>
                                  </p:childTnLst>
                                </p:cTn>
                              </p:par>
                            </p:childTnLst>
                          </p:cTn>
                        </p:par>
                        <p:par>
                          <p:cTn id="124" fill="hold">
                            <p:stCondLst>
                              <p:cond delay="2500"/>
                            </p:stCondLst>
                            <p:childTnLst>
                              <p:par>
                                <p:cTn id="125" presetID="27" presetClass="entr" presetSubtype="0" fill="hold" grpId="0" nodeType="afterEffect">
                                  <p:stCondLst>
                                    <p:cond delay="0"/>
                                  </p:stCondLst>
                                  <p:iterate type="lt">
                                    <p:tmPct val="50000"/>
                                  </p:iterate>
                                  <p:childTnLst>
                                    <p:set>
                                      <p:cBhvr>
                                        <p:cTn id="126" dur="1" fill="hold">
                                          <p:stCondLst>
                                            <p:cond delay="0"/>
                                          </p:stCondLst>
                                        </p:cTn>
                                        <p:tgtEl>
                                          <p:spTgt spid="73770"/>
                                        </p:tgtEl>
                                        <p:attrNameLst>
                                          <p:attrName>style.visibility</p:attrName>
                                        </p:attrNameLst>
                                      </p:cBhvr>
                                      <p:to>
                                        <p:strVal val="visible"/>
                                      </p:to>
                                    </p:set>
                                    <p:anim calcmode="discrete" valueType="clr">
                                      <p:cBhvr override="childStyle">
                                        <p:cTn id="127" dur="80"/>
                                        <p:tgtEl>
                                          <p:spTgt spid="73770"/>
                                        </p:tgtEl>
                                        <p:attrNameLst>
                                          <p:attrName>style.color</p:attrName>
                                        </p:attrNameLst>
                                      </p:cBhvr>
                                      <p:tavLst>
                                        <p:tav tm="0">
                                          <p:val>
                                            <p:clrVal>
                                              <a:schemeClr val="accent2"/>
                                            </p:clrVal>
                                          </p:val>
                                        </p:tav>
                                        <p:tav tm="50000">
                                          <p:val>
                                            <p:clrVal>
                                              <a:schemeClr val="hlink"/>
                                            </p:clrVal>
                                          </p:val>
                                        </p:tav>
                                      </p:tavLst>
                                    </p:anim>
                                    <p:anim calcmode="discrete" valueType="clr">
                                      <p:cBhvr>
                                        <p:cTn id="128" dur="80"/>
                                        <p:tgtEl>
                                          <p:spTgt spid="73770"/>
                                        </p:tgtEl>
                                        <p:attrNameLst>
                                          <p:attrName>fillcolor</p:attrName>
                                        </p:attrNameLst>
                                      </p:cBhvr>
                                      <p:tavLst>
                                        <p:tav tm="0">
                                          <p:val>
                                            <p:clrVal>
                                              <a:schemeClr val="accent2"/>
                                            </p:clrVal>
                                          </p:val>
                                        </p:tav>
                                        <p:tav tm="50000">
                                          <p:val>
                                            <p:clrVal>
                                              <a:schemeClr val="hlink"/>
                                            </p:clrVal>
                                          </p:val>
                                        </p:tav>
                                      </p:tavLst>
                                    </p:anim>
                                    <p:set>
                                      <p:cBhvr>
                                        <p:cTn id="129" dur="80"/>
                                        <p:tgtEl>
                                          <p:spTgt spid="73770"/>
                                        </p:tgtEl>
                                        <p:attrNameLst>
                                          <p:attrName>fill.type</p:attrName>
                                        </p:attrNameLst>
                                      </p:cBhvr>
                                      <p:to>
                                        <p:strVal val="solid"/>
                                      </p:to>
                                    </p:set>
                                  </p:childTnLst>
                                </p:cTn>
                              </p:par>
                              <p:par>
                                <p:cTn id="130" presetID="27" presetClass="entr" presetSubtype="0" fill="hold" grpId="0" nodeType="withEffect">
                                  <p:stCondLst>
                                    <p:cond delay="0"/>
                                  </p:stCondLst>
                                  <p:iterate type="lt">
                                    <p:tmPct val="50000"/>
                                  </p:iterate>
                                  <p:childTnLst>
                                    <p:set>
                                      <p:cBhvr>
                                        <p:cTn id="131" dur="1" fill="hold">
                                          <p:stCondLst>
                                            <p:cond delay="0"/>
                                          </p:stCondLst>
                                        </p:cTn>
                                        <p:tgtEl>
                                          <p:spTgt spid="73736"/>
                                        </p:tgtEl>
                                        <p:attrNameLst>
                                          <p:attrName>style.visibility</p:attrName>
                                        </p:attrNameLst>
                                      </p:cBhvr>
                                      <p:to>
                                        <p:strVal val="visible"/>
                                      </p:to>
                                    </p:set>
                                    <p:anim calcmode="discrete" valueType="clr">
                                      <p:cBhvr override="childStyle">
                                        <p:cTn id="132" dur="80"/>
                                        <p:tgtEl>
                                          <p:spTgt spid="73736"/>
                                        </p:tgtEl>
                                        <p:attrNameLst>
                                          <p:attrName>style.color</p:attrName>
                                        </p:attrNameLst>
                                      </p:cBhvr>
                                      <p:tavLst>
                                        <p:tav tm="0">
                                          <p:val>
                                            <p:clrVal>
                                              <a:schemeClr val="accent2"/>
                                            </p:clrVal>
                                          </p:val>
                                        </p:tav>
                                        <p:tav tm="50000">
                                          <p:val>
                                            <p:clrVal>
                                              <a:schemeClr val="hlink"/>
                                            </p:clrVal>
                                          </p:val>
                                        </p:tav>
                                      </p:tavLst>
                                    </p:anim>
                                    <p:anim calcmode="discrete" valueType="clr">
                                      <p:cBhvr>
                                        <p:cTn id="133" dur="80"/>
                                        <p:tgtEl>
                                          <p:spTgt spid="73736"/>
                                        </p:tgtEl>
                                        <p:attrNameLst>
                                          <p:attrName>fillcolor</p:attrName>
                                        </p:attrNameLst>
                                      </p:cBhvr>
                                      <p:tavLst>
                                        <p:tav tm="0">
                                          <p:val>
                                            <p:clrVal>
                                              <a:schemeClr val="accent2"/>
                                            </p:clrVal>
                                          </p:val>
                                        </p:tav>
                                        <p:tav tm="50000">
                                          <p:val>
                                            <p:clrVal>
                                              <a:schemeClr val="hlink"/>
                                            </p:clrVal>
                                          </p:val>
                                        </p:tav>
                                      </p:tavLst>
                                    </p:anim>
                                    <p:set>
                                      <p:cBhvr>
                                        <p:cTn id="134" dur="80"/>
                                        <p:tgtEl>
                                          <p:spTgt spid="73736"/>
                                        </p:tgtEl>
                                        <p:attrNameLst>
                                          <p:attrName>fill.type</p:attrName>
                                        </p:attrNameLst>
                                      </p:cBhvr>
                                      <p:to>
                                        <p:strVal val="solid"/>
                                      </p:to>
                                    </p:set>
                                  </p:childTnLst>
                                </p:cTn>
                              </p:par>
                            </p:childTnLst>
                          </p:cTn>
                        </p:par>
                        <p:par>
                          <p:cTn id="135" fill="hold">
                            <p:stCondLst>
                              <p:cond delay="2619"/>
                            </p:stCondLst>
                            <p:childTnLst>
                              <p:par>
                                <p:cTn id="136" presetID="17" presetClass="entr" presetSubtype="4" fill="hold" nodeType="afterEffect">
                                  <p:stCondLst>
                                    <p:cond delay="0"/>
                                  </p:stCondLst>
                                  <p:childTnLst>
                                    <p:set>
                                      <p:cBhvr>
                                        <p:cTn id="137" dur="1" fill="hold">
                                          <p:stCondLst>
                                            <p:cond delay="0"/>
                                          </p:stCondLst>
                                        </p:cTn>
                                        <p:tgtEl>
                                          <p:spTgt spid="73734"/>
                                        </p:tgtEl>
                                        <p:attrNameLst>
                                          <p:attrName>style.visibility</p:attrName>
                                        </p:attrNameLst>
                                      </p:cBhvr>
                                      <p:to>
                                        <p:strVal val="visible"/>
                                      </p:to>
                                    </p:set>
                                    <p:anim calcmode="lin" valueType="num">
                                      <p:cBhvr>
                                        <p:cTn id="138" dur="500" fill="hold"/>
                                        <p:tgtEl>
                                          <p:spTgt spid="73734"/>
                                        </p:tgtEl>
                                        <p:attrNameLst>
                                          <p:attrName>ppt_x</p:attrName>
                                        </p:attrNameLst>
                                      </p:cBhvr>
                                      <p:tavLst>
                                        <p:tav tm="0">
                                          <p:val>
                                            <p:strVal val="#ppt_x"/>
                                          </p:val>
                                        </p:tav>
                                        <p:tav tm="100000">
                                          <p:val>
                                            <p:strVal val="#ppt_x"/>
                                          </p:val>
                                        </p:tav>
                                      </p:tavLst>
                                    </p:anim>
                                    <p:anim calcmode="lin" valueType="num">
                                      <p:cBhvr>
                                        <p:cTn id="139" dur="500" fill="hold"/>
                                        <p:tgtEl>
                                          <p:spTgt spid="73734"/>
                                        </p:tgtEl>
                                        <p:attrNameLst>
                                          <p:attrName>ppt_y</p:attrName>
                                        </p:attrNameLst>
                                      </p:cBhvr>
                                      <p:tavLst>
                                        <p:tav tm="0">
                                          <p:val>
                                            <p:strVal val="#ppt_y+#ppt_h/2"/>
                                          </p:val>
                                        </p:tav>
                                        <p:tav tm="100000">
                                          <p:val>
                                            <p:strVal val="#ppt_y"/>
                                          </p:val>
                                        </p:tav>
                                      </p:tavLst>
                                    </p:anim>
                                    <p:anim calcmode="lin" valueType="num">
                                      <p:cBhvr>
                                        <p:cTn id="140" dur="500" fill="hold"/>
                                        <p:tgtEl>
                                          <p:spTgt spid="73734"/>
                                        </p:tgtEl>
                                        <p:attrNameLst>
                                          <p:attrName>ppt_w</p:attrName>
                                        </p:attrNameLst>
                                      </p:cBhvr>
                                      <p:tavLst>
                                        <p:tav tm="0">
                                          <p:val>
                                            <p:strVal val="#ppt_w"/>
                                          </p:val>
                                        </p:tav>
                                        <p:tav tm="100000">
                                          <p:val>
                                            <p:strVal val="#ppt_w"/>
                                          </p:val>
                                        </p:tav>
                                      </p:tavLst>
                                    </p:anim>
                                    <p:anim calcmode="lin" valueType="num">
                                      <p:cBhvr>
                                        <p:cTn id="141" dur="500" fill="hold"/>
                                        <p:tgtEl>
                                          <p:spTgt spid="73734"/>
                                        </p:tgtEl>
                                        <p:attrNameLst>
                                          <p:attrName>ppt_h</p:attrName>
                                        </p:attrNameLst>
                                      </p:cBhvr>
                                      <p:tavLst>
                                        <p:tav tm="0">
                                          <p:val>
                                            <p:fltVal val="0"/>
                                          </p:val>
                                        </p:tav>
                                        <p:tav tm="100000">
                                          <p:val>
                                            <p:strVal val="#ppt_h"/>
                                          </p:val>
                                        </p:tav>
                                      </p:tavLst>
                                    </p:anim>
                                  </p:childTnLst>
                                </p:cTn>
                              </p:par>
                            </p:childTnLst>
                          </p:cTn>
                        </p:par>
                        <p:par>
                          <p:cTn id="142" fill="hold">
                            <p:stCondLst>
                              <p:cond delay="3119"/>
                            </p:stCondLst>
                            <p:childTnLst>
                              <p:par>
                                <p:cTn id="143" presetID="12" presetClass="entr" presetSubtype="8" fill="hold" nodeType="afterEffect">
                                  <p:stCondLst>
                                    <p:cond delay="0"/>
                                  </p:stCondLst>
                                  <p:childTnLst>
                                    <p:set>
                                      <p:cBhvr>
                                        <p:cTn id="144" dur="1" fill="hold">
                                          <p:stCondLst>
                                            <p:cond delay="0"/>
                                          </p:stCondLst>
                                        </p:cTn>
                                        <p:tgtEl>
                                          <p:spTgt spid="73769"/>
                                        </p:tgtEl>
                                        <p:attrNameLst>
                                          <p:attrName>style.visibility</p:attrName>
                                        </p:attrNameLst>
                                      </p:cBhvr>
                                      <p:to>
                                        <p:strVal val="visible"/>
                                      </p:to>
                                    </p:set>
                                    <p:animEffect transition="in" filter="slide(fromLeft)">
                                      <p:cBhvr>
                                        <p:cTn id="145" dur="500"/>
                                        <p:tgtEl>
                                          <p:spTgt spid="73769"/>
                                        </p:tgtEl>
                                      </p:cBhvr>
                                    </p:animEffect>
                                  </p:childTnLst>
                                </p:cTn>
                              </p:par>
                            </p:childTnLst>
                          </p:cTn>
                        </p:par>
                        <p:par>
                          <p:cTn id="146" fill="hold">
                            <p:stCondLst>
                              <p:cond delay="3619"/>
                            </p:stCondLst>
                            <p:childTnLst>
                              <p:par>
                                <p:cTn id="147" presetID="12" presetClass="entr" presetSubtype="8" fill="hold" grpId="0" nodeType="afterEffect">
                                  <p:stCondLst>
                                    <p:cond delay="0"/>
                                  </p:stCondLst>
                                  <p:childTnLst>
                                    <p:set>
                                      <p:cBhvr>
                                        <p:cTn id="148" dur="1" fill="hold">
                                          <p:stCondLst>
                                            <p:cond delay="0"/>
                                          </p:stCondLst>
                                        </p:cTn>
                                        <p:tgtEl>
                                          <p:spTgt spid="73737"/>
                                        </p:tgtEl>
                                        <p:attrNameLst>
                                          <p:attrName>style.visibility</p:attrName>
                                        </p:attrNameLst>
                                      </p:cBhvr>
                                      <p:to>
                                        <p:strVal val="visible"/>
                                      </p:to>
                                    </p:set>
                                    <p:animEffect transition="in" filter="slide(fromLeft)">
                                      <p:cBhvr>
                                        <p:cTn id="149" dur="500"/>
                                        <p:tgtEl>
                                          <p:spTgt spid="73737"/>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grpId="0" nodeType="clickEffect">
                                  <p:stCondLst>
                                    <p:cond delay="0"/>
                                  </p:stCondLst>
                                  <p:childTnLst>
                                    <p:set>
                                      <p:cBhvr>
                                        <p:cTn id="153" dur="1" fill="hold">
                                          <p:stCondLst>
                                            <p:cond delay="0"/>
                                          </p:stCondLst>
                                        </p:cTn>
                                        <p:tgtEl>
                                          <p:spTgt spid="73790"/>
                                        </p:tgtEl>
                                        <p:attrNameLst>
                                          <p:attrName>style.visibility</p:attrName>
                                        </p:attrNameLst>
                                      </p:cBhvr>
                                      <p:to>
                                        <p:strVal val="visible"/>
                                      </p:to>
                                    </p:set>
                                    <p:animEffect transition="in" filter="wipe(left)">
                                      <p:cBhvr>
                                        <p:cTn id="154" dur="500"/>
                                        <p:tgtEl>
                                          <p:spTgt spid="73790"/>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nodeType="clickEffect">
                                  <p:stCondLst>
                                    <p:cond delay="0"/>
                                  </p:stCondLst>
                                  <p:childTnLst>
                                    <p:set>
                                      <p:cBhvr>
                                        <p:cTn id="158" dur="1" fill="hold">
                                          <p:stCondLst>
                                            <p:cond delay="0"/>
                                          </p:stCondLst>
                                        </p:cTn>
                                        <p:tgtEl>
                                          <p:spTgt spid="73784"/>
                                        </p:tgtEl>
                                        <p:attrNameLst>
                                          <p:attrName>style.visibility</p:attrName>
                                        </p:attrNameLst>
                                      </p:cBhvr>
                                      <p:to>
                                        <p:strVal val="visible"/>
                                      </p:to>
                                    </p:set>
                                    <p:animEffect transition="in" filter="wipe(left)">
                                      <p:cBhvr>
                                        <p:cTn id="159" dur="500"/>
                                        <p:tgtEl>
                                          <p:spTgt spid="73784"/>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nodeType="clickEffect">
                                  <p:stCondLst>
                                    <p:cond delay="0"/>
                                  </p:stCondLst>
                                  <p:childTnLst>
                                    <p:set>
                                      <p:cBhvr>
                                        <p:cTn id="163" dur="1" fill="hold">
                                          <p:stCondLst>
                                            <p:cond delay="0"/>
                                          </p:stCondLst>
                                        </p:cTn>
                                        <p:tgtEl>
                                          <p:spTgt spid="73788"/>
                                        </p:tgtEl>
                                        <p:attrNameLst>
                                          <p:attrName>style.visibility</p:attrName>
                                        </p:attrNameLst>
                                      </p:cBhvr>
                                      <p:to>
                                        <p:strVal val="visible"/>
                                      </p:to>
                                    </p:set>
                                    <p:animEffect transition="in" filter="wipe(left)">
                                      <p:cBhvr>
                                        <p:cTn id="164" dur="500"/>
                                        <p:tgtEl>
                                          <p:spTgt spid="73788"/>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1" fill="hold" grpId="0" nodeType="clickEffect">
                                  <p:stCondLst>
                                    <p:cond delay="0"/>
                                  </p:stCondLst>
                                  <p:childTnLst>
                                    <p:set>
                                      <p:cBhvr>
                                        <p:cTn id="168" dur="1" fill="hold">
                                          <p:stCondLst>
                                            <p:cond delay="0"/>
                                          </p:stCondLst>
                                        </p:cTn>
                                        <p:tgtEl>
                                          <p:spTgt spid="73778"/>
                                        </p:tgtEl>
                                        <p:attrNameLst>
                                          <p:attrName>style.visibility</p:attrName>
                                        </p:attrNameLst>
                                      </p:cBhvr>
                                      <p:to>
                                        <p:strVal val="visible"/>
                                      </p:to>
                                    </p:set>
                                    <p:animEffect transition="in" filter="wipe(up)">
                                      <p:cBhvr>
                                        <p:cTn id="169" dur="500"/>
                                        <p:tgtEl>
                                          <p:spTgt spid="73778"/>
                                        </p:tgtEl>
                                      </p:cBhvr>
                                    </p:animEffect>
                                  </p:childTnLst>
                                </p:cTn>
                              </p:par>
                            </p:childTnLst>
                          </p:cTn>
                        </p:par>
                        <p:par>
                          <p:cTn id="170" fill="hold">
                            <p:stCondLst>
                              <p:cond delay="500"/>
                            </p:stCondLst>
                            <p:childTnLst>
                              <p:par>
                                <p:cTn id="171" presetID="12" presetClass="entr" presetSubtype="1" fill="hold" grpId="0" nodeType="afterEffect">
                                  <p:stCondLst>
                                    <p:cond delay="0"/>
                                  </p:stCondLst>
                                  <p:childTnLst>
                                    <p:set>
                                      <p:cBhvr>
                                        <p:cTn id="172" dur="1" fill="hold">
                                          <p:stCondLst>
                                            <p:cond delay="0"/>
                                          </p:stCondLst>
                                        </p:cTn>
                                        <p:tgtEl>
                                          <p:spTgt spid="73779"/>
                                        </p:tgtEl>
                                        <p:attrNameLst>
                                          <p:attrName>style.visibility</p:attrName>
                                        </p:attrNameLst>
                                      </p:cBhvr>
                                      <p:to>
                                        <p:strVal val="visible"/>
                                      </p:to>
                                    </p:set>
                                    <p:animEffect transition="in" filter="slide(fromTop)">
                                      <p:cBhvr>
                                        <p:cTn id="173" dur="500"/>
                                        <p:tgtEl>
                                          <p:spTgt spid="73779"/>
                                        </p:tgtEl>
                                      </p:cBhvr>
                                    </p:animEffect>
                                  </p:childTnLst>
                                </p:cTn>
                              </p:par>
                            </p:childTnLst>
                          </p:cTn>
                        </p:par>
                        <p:par>
                          <p:cTn id="174" fill="hold">
                            <p:stCondLst>
                              <p:cond delay="1000"/>
                            </p:stCondLst>
                            <p:childTnLst>
                              <p:par>
                                <p:cTn id="175" presetID="22" presetClass="entr" presetSubtype="8" fill="hold" grpId="0" nodeType="afterEffect">
                                  <p:stCondLst>
                                    <p:cond delay="0"/>
                                  </p:stCondLst>
                                  <p:childTnLst>
                                    <p:set>
                                      <p:cBhvr>
                                        <p:cTn id="176" dur="1" fill="hold">
                                          <p:stCondLst>
                                            <p:cond delay="0"/>
                                          </p:stCondLst>
                                        </p:cTn>
                                        <p:tgtEl>
                                          <p:spTgt spid="73792"/>
                                        </p:tgtEl>
                                        <p:attrNameLst>
                                          <p:attrName>style.visibility</p:attrName>
                                        </p:attrNameLst>
                                      </p:cBhvr>
                                      <p:to>
                                        <p:strVal val="visible"/>
                                      </p:to>
                                    </p:set>
                                    <p:animEffect transition="in" filter="wipe(left)">
                                      <p:cBhvr>
                                        <p:cTn id="177" dur="500"/>
                                        <p:tgtEl>
                                          <p:spTgt spid="73792"/>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1" fill="hold" grpId="0" nodeType="clickEffect">
                                  <p:stCondLst>
                                    <p:cond delay="0"/>
                                  </p:stCondLst>
                                  <p:childTnLst>
                                    <p:set>
                                      <p:cBhvr>
                                        <p:cTn id="181" dur="1" fill="hold">
                                          <p:stCondLst>
                                            <p:cond delay="0"/>
                                          </p:stCondLst>
                                        </p:cTn>
                                        <p:tgtEl>
                                          <p:spTgt spid="73780"/>
                                        </p:tgtEl>
                                        <p:attrNameLst>
                                          <p:attrName>style.visibility</p:attrName>
                                        </p:attrNameLst>
                                      </p:cBhvr>
                                      <p:to>
                                        <p:strVal val="visible"/>
                                      </p:to>
                                    </p:set>
                                    <p:animEffect transition="in" filter="wipe(up)">
                                      <p:cBhvr>
                                        <p:cTn id="182" dur="500"/>
                                        <p:tgtEl>
                                          <p:spTgt spid="73780"/>
                                        </p:tgtEl>
                                      </p:cBhvr>
                                    </p:animEffect>
                                  </p:childTnLst>
                                </p:cTn>
                              </p:par>
                            </p:childTnLst>
                          </p:cTn>
                        </p:par>
                        <p:par>
                          <p:cTn id="183" fill="hold">
                            <p:stCondLst>
                              <p:cond delay="500"/>
                            </p:stCondLst>
                            <p:childTnLst>
                              <p:par>
                                <p:cTn id="184" presetID="12" presetClass="entr" presetSubtype="1" fill="hold" nodeType="afterEffect">
                                  <p:stCondLst>
                                    <p:cond delay="0"/>
                                  </p:stCondLst>
                                  <p:childTnLst>
                                    <p:set>
                                      <p:cBhvr>
                                        <p:cTn id="185" dur="1" fill="hold">
                                          <p:stCondLst>
                                            <p:cond delay="0"/>
                                          </p:stCondLst>
                                        </p:cTn>
                                        <p:tgtEl>
                                          <p:spTgt spid="73781"/>
                                        </p:tgtEl>
                                        <p:attrNameLst>
                                          <p:attrName>style.visibility</p:attrName>
                                        </p:attrNameLst>
                                      </p:cBhvr>
                                      <p:to>
                                        <p:strVal val="visible"/>
                                      </p:to>
                                    </p:set>
                                    <p:animEffect transition="in" filter="slide(fromTop)">
                                      <p:cBhvr>
                                        <p:cTn id="186" dur="500"/>
                                        <p:tgtEl>
                                          <p:spTgt spid="73781"/>
                                        </p:tgtEl>
                                      </p:cBhvr>
                                    </p:animEffect>
                                  </p:childTnLst>
                                </p:cTn>
                              </p:par>
                            </p:childTnLst>
                          </p:cTn>
                        </p:par>
                      </p:childTnLst>
                    </p:cTn>
                  </p:par>
                  <p:par>
                    <p:cTn id="187" fill="hold">
                      <p:stCondLst>
                        <p:cond delay="indefinite"/>
                      </p:stCondLst>
                      <p:childTnLst>
                        <p:par>
                          <p:cTn id="188" fill="hold">
                            <p:stCondLst>
                              <p:cond delay="0"/>
                            </p:stCondLst>
                            <p:childTnLst>
                              <p:par>
                                <p:cTn id="189" presetID="22" presetClass="entr" presetSubtype="1" fill="hold" grpId="0" nodeType="clickEffect">
                                  <p:stCondLst>
                                    <p:cond delay="0"/>
                                  </p:stCondLst>
                                  <p:childTnLst>
                                    <p:set>
                                      <p:cBhvr>
                                        <p:cTn id="190" dur="1" fill="hold">
                                          <p:stCondLst>
                                            <p:cond delay="0"/>
                                          </p:stCondLst>
                                        </p:cTn>
                                        <p:tgtEl>
                                          <p:spTgt spid="73783"/>
                                        </p:tgtEl>
                                        <p:attrNameLst>
                                          <p:attrName>style.visibility</p:attrName>
                                        </p:attrNameLst>
                                      </p:cBhvr>
                                      <p:to>
                                        <p:strVal val="visible"/>
                                      </p:to>
                                    </p:set>
                                    <p:animEffect transition="in" filter="wipe(up)">
                                      <p:cBhvr>
                                        <p:cTn id="191" dur="500"/>
                                        <p:tgtEl>
                                          <p:spTgt spid="73783"/>
                                        </p:tgtEl>
                                      </p:cBhvr>
                                    </p:animEffect>
                                  </p:childTnLst>
                                </p:cTn>
                              </p:par>
                            </p:childTnLst>
                          </p:cTn>
                        </p:par>
                        <p:par>
                          <p:cTn id="192" fill="hold">
                            <p:stCondLst>
                              <p:cond delay="500"/>
                            </p:stCondLst>
                            <p:childTnLst>
                              <p:par>
                                <p:cTn id="193" presetID="22" presetClass="entr" presetSubtype="8" fill="hold" nodeType="afterEffect">
                                  <p:stCondLst>
                                    <p:cond delay="0"/>
                                  </p:stCondLst>
                                  <p:childTnLst>
                                    <p:set>
                                      <p:cBhvr>
                                        <p:cTn id="194" dur="1" fill="hold">
                                          <p:stCondLst>
                                            <p:cond delay="0"/>
                                          </p:stCondLst>
                                        </p:cTn>
                                        <p:tgtEl>
                                          <p:spTgt spid="73782"/>
                                        </p:tgtEl>
                                        <p:attrNameLst>
                                          <p:attrName>style.visibility</p:attrName>
                                        </p:attrNameLst>
                                      </p:cBhvr>
                                      <p:to>
                                        <p:strVal val="visible"/>
                                      </p:to>
                                    </p:set>
                                    <p:animEffect transition="in" filter="wipe(left)">
                                      <p:cBhvr>
                                        <p:cTn id="195" dur="500"/>
                                        <p:tgtEl>
                                          <p:spTgt spid="73782"/>
                                        </p:tgtEl>
                                      </p:cBhvr>
                                    </p:animEffect>
                                  </p:childTnLst>
                                </p:cTn>
                              </p:par>
                            </p:childTnLst>
                          </p:cTn>
                        </p:par>
                        <p:par>
                          <p:cTn id="196" fill="hold">
                            <p:stCondLst>
                              <p:cond delay="1000"/>
                            </p:stCondLst>
                            <p:childTnLst>
                              <p:par>
                                <p:cTn id="197" presetID="27" presetClass="entr" presetSubtype="0" fill="hold" grpId="0" nodeType="afterEffect">
                                  <p:stCondLst>
                                    <p:cond delay="0"/>
                                  </p:stCondLst>
                                  <p:iterate type="lt">
                                    <p:tmPct val="50000"/>
                                  </p:iterate>
                                  <p:childTnLst>
                                    <p:set>
                                      <p:cBhvr>
                                        <p:cTn id="198" dur="1" fill="hold">
                                          <p:stCondLst>
                                            <p:cond delay="0"/>
                                          </p:stCondLst>
                                        </p:cTn>
                                        <p:tgtEl>
                                          <p:spTgt spid="65">
                                            <p:bg/>
                                          </p:spTgt>
                                        </p:tgtEl>
                                        <p:attrNameLst>
                                          <p:attrName>style.visibility</p:attrName>
                                        </p:attrNameLst>
                                      </p:cBhvr>
                                      <p:to>
                                        <p:strVal val="visible"/>
                                      </p:to>
                                    </p:set>
                                    <p:anim calcmode="discrete" valueType="clr">
                                      <p:cBhvr override="childStyle">
                                        <p:cTn id="199" dur="80"/>
                                        <p:tgtEl>
                                          <p:spTgt spid="65">
                                            <p:bg/>
                                          </p:spTgt>
                                        </p:tgtEl>
                                        <p:attrNameLst>
                                          <p:attrName>style.color</p:attrName>
                                        </p:attrNameLst>
                                      </p:cBhvr>
                                      <p:tavLst>
                                        <p:tav tm="0">
                                          <p:val>
                                            <p:clrVal>
                                              <a:schemeClr val="accent2"/>
                                            </p:clrVal>
                                          </p:val>
                                        </p:tav>
                                        <p:tav tm="50000">
                                          <p:val>
                                            <p:clrVal>
                                              <a:schemeClr val="hlink"/>
                                            </p:clrVal>
                                          </p:val>
                                        </p:tav>
                                      </p:tavLst>
                                    </p:anim>
                                    <p:anim calcmode="discrete" valueType="clr">
                                      <p:cBhvr>
                                        <p:cTn id="200" dur="80"/>
                                        <p:tgtEl>
                                          <p:spTgt spid="65">
                                            <p:bg/>
                                          </p:spTgt>
                                        </p:tgtEl>
                                        <p:attrNameLst>
                                          <p:attrName>fillcolor</p:attrName>
                                        </p:attrNameLst>
                                      </p:cBhvr>
                                      <p:tavLst>
                                        <p:tav tm="0">
                                          <p:val>
                                            <p:clrVal>
                                              <a:schemeClr val="accent2"/>
                                            </p:clrVal>
                                          </p:val>
                                        </p:tav>
                                        <p:tav tm="50000">
                                          <p:val>
                                            <p:clrVal>
                                              <a:schemeClr val="hlink"/>
                                            </p:clrVal>
                                          </p:val>
                                        </p:tav>
                                      </p:tavLst>
                                    </p:anim>
                                    <p:set>
                                      <p:cBhvr>
                                        <p:cTn id="201" dur="80"/>
                                        <p:tgtEl>
                                          <p:spTgt spid="65">
                                            <p:bg/>
                                          </p:spTgt>
                                        </p:tgtEl>
                                        <p:attrNameLst>
                                          <p:attrName>fill.type</p:attrName>
                                        </p:attrNameLst>
                                      </p:cBhvr>
                                      <p:to>
                                        <p:strVal val="solid"/>
                                      </p:to>
                                    </p:set>
                                  </p:childTnLst>
                                </p:cTn>
                              </p:par>
                            </p:childTnLst>
                          </p:cTn>
                        </p:par>
                        <p:par>
                          <p:cTn id="202" fill="hold">
                            <p:stCondLst>
                              <p:cond delay="1079"/>
                            </p:stCondLst>
                            <p:childTnLst>
                              <p:par>
                                <p:cTn id="203" presetID="27" presetClass="entr" presetSubtype="0" fill="hold" grpId="0" nodeType="afterEffect">
                                  <p:stCondLst>
                                    <p:cond delay="0"/>
                                  </p:stCondLst>
                                  <p:iterate type="lt">
                                    <p:tmPct val="50000"/>
                                  </p:iterate>
                                  <p:childTnLst>
                                    <p:set>
                                      <p:cBhvr>
                                        <p:cTn id="204" dur="1" fill="hold">
                                          <p:stCondLst>
                                            <p:cond delay="0"/>
                                          </p:stCondLst>
                                        </p:cTn>
                                        <p:tgtEl>
                                          <p:spTgt spid="65">
                                            <p:txEl>
                                              <p:pRg st="0" end="0"/>
                                            </p:txEl>
                                          </p:spTgt>
                                        </p:tgtEl>
                                        <p:attrNameLst>
                                          <p:attrName>style.visibility</p:attrName>
                                        </p:attrNameLst>
                                      </p:cBhvr>
                                      <p:to>
                                        <p:strVal val="visible"/>
                                      </p:to>
                                    </p:set>
                                    <p:anim calcmode="discrete" valueType="clr">
                                      <p:cBhvr override="childStyle">
                                        <p:cTn id="205" dur="80"/>
                                        <p:tgtEl>
                                          <p:spTgt spid="6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6" dur="80"/>
                                        <p:tgtEl>
                                          <p:spTgt spid="65">
                                            <p:txEl>
                                              <p:pRg st="0" end="0"/>
                                            </p:txEl>
                                          </p:spTgt>
                                        </p:tgtEl>
                                        <p:attrNameLst>
                                          <p:attrName>fillcolor</p:attrName>
                                        </p:attrNameLst>
                                      </p:cBhvr>
                                      <p:tavLst>
                                        <p:tav tm="0">
                                          <p:val>
                                            <p:clrVal>
                                              <a:schemeClr val="accent2"/>
                                            </p:clrVal>
                                          </p:val>
                                        </p:tav>
                                        <p:tav tm="50000">
                                          <p:val>
                                            <p:clrVal>
                                              <a:schemeClr val="hlink"/>
                                            </p:clrVal>
                                          </p:val>
                                        </p:tav>
                                      </p:tavLst>
                                    </p:anim>
                                    <p:set>
                                      <p:cBhvr>
                                        <p:cTn id="207" dur="80"/>
                                        <p:tgtEl>
                                          <p:spTgt spid="6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animBg="1"/>
      <p:bldP spid="73736" grpId="0"/>
      <p:bldP spid="73737" grpId="0"/>
      <p:bldP spid="73764" grpId="0"/>
      <p:bldP spid="73765" grpId="0"/>
      <p:bldP spid="73770" grpId="0"/>
      <p:bldP spid="73771" grpId="0"/>
      <p:bldP spid="73772" grpId="0"/>
      <p:bldP spid="73773" grpId="0"/>
      <p:bldP spid="73774" grpId="0"/>
      <p:bldP spid="73775" grpId="0"/>
      <p:bldP spid="73776" grpId="0"/>
      <p:bldP spid="73777" grpId="0" animBg="1"/>
      <p:bldP spid="73778" grpId="0" bldLvl="0" animBg="1"/>
      <p:bldP spid="73779" grpId="0" bldLvl="0" animBg="1"/>
      <p:bldP spid="73780" grpId="0" bldLvl="0" animBg="1"/>
      <p:bldP spid="73783" grpId="0" bldLvl="0" animBg="1"/>
      <p:bldP spid="73785" grpId="0" build="p"/>
      <p:bldP spid="73787" grpId="0" bldLvl="0" animBg="1"/>
      <p:bldP spid="73790" grpId="0" bldLvl="0" animBg="1"/>
      <p:bldP spid="73792" grpId="0" bldLvl="0" animBg="1"/>
      <p:bldP spid="65" grpId="0" animBg="1" advAuto="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3"/>
          <p:cNvSpPr>
            <a:spLocks noChangeArrowheads="1"/>
          </p:cNvSpPr>
          <p:nvPr/>
        </p:nvSpPr>
        <p:spPr bwMode="auto">
          <a:xfrm>
            <a:off x="630238" y="3149122"/>
            <a:ext cx="8135937" cy="18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en-US" altLang="zh-CN" sz="2800" dirty="0">
                <a:solidFill>
                  <a:srgbClr val="006600"/>
                </a:solidFill>
                <a:latin typeface="Times New Roman" panose="02020603050405020304" pitchFamily="18" charset="0"/>
                <a:ea typeface="+mn-ea"/>
                <a:cs typeface="Times New Roman" panose="02020603050405020304" pitchFamily="18" charset="0"/>
                <a:sym typeface="Symbol" panose="05050102010706020507" pitchFamily="18" charset="2"/>
              </a:rPr>
              <a:t>①</a:t>
            </a:r>
            <a:r>
              <a:rPr lang="zh-CN" altLang="en-US" sz="2800" u="sng" dirty="0">
                <a:solidFill>
                  <a:srgbClr val="006600"/>
                </a:solidFill>
                <a:latin typeface="Times New Roman" panose="02020603050405020304" pitchFamily="18" charset="0"/>
                <a:ea typeface="+mn-ea"/>
                <a:cs typeface="Times New Roman" panose="02020603050405020304" pitchFamily="18" charset="0"/>
                <a:sym typeface="Symbol" panose="05050102010706020507" pitchFamily="18" charset="2"/>
              </a:rPr>
              <a:t>变形的原因</a:t>
            </a:r>
            <a:endParaRPr lang="zh-CN" altLang="en-US" sz="2800" u="sng" dirty="0">
              <a:solidFill>
                <a:srgbClr val="006600"/>
              </a:solidFill>
              <a:latin typeface="Times New Roman" panose="02020603050405020304" pitchFamily="18" charset="0"/>
              <a:ea typeface="+mn-ea"/>
              <a:cs typeface="Times New Roman" panose="02020603050405020304" pitchFamily="18" charset="0"/>
              <a:sym typeface="Symbol" panose="05050102010706020507" pitchFamily="18" charset="2"/>
            </a:endParaRPr>
          </a:p>
          <a:p>
            <a:pPr eaLnBrk="1" hangingPunct="1">
              <a:lnSpc>
                <a:spcPct val="150000"/>
              </a:lnSpc>
              <a:buClr>
                <a:srgbClr val="009900"/>
              </a:buClr>
              <a:buSzPct val="70000"/>
              <a:buFont typeface="Wingdings" panose="05000000000000000000" pitchFamily="2" charset="2"/>
              <a:buChar char="l"/>
            </a:pPr>
            <a:r>
              <a:rPr lang="zh-CN" altLang="en-US" sz="2800"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 </a:t>
            </a:r>
            <a:r>
              <a:rPr lang="zh-CN" altLang="en-US" sz="2400"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颗粒间克服摩擦相对滑移、滚动—与 </a:t>
            </a:r>
            <a:r>
              <a:rPr lang="en-US" altLang="zh-CN" sz="2400"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σ’ </a:t>
            </a:r>
            <a:r>
              <a:rPr lang="zh-CN" altLang="en-US" sz="2400"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有关；</a:t>
            </a:r>
            <a:endParaRPr lang="zh-CN" altLang="en-US" sz="2400"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endParaRPr>
          </a:p>
          <a:p>
            <a:pPr eaLnBrk="1" hangingPunct="1">
              <a:lnSpc>
                <a:spcPct val="150000"/>
              </a:lnSpc>
              <a:buClr>
                <a:srgbClr val="009900"/>
              </a:buClr>
              <a:buSzPct val="70000"/>
              <a:buFont typeface="Wingdings" panose="05000000000000000000" pitchFamily="2" charset="2"/>
              <a:buChar char="l"/>
            </a:pPr>
            <a:r>
              <a:rPr lang="zh-CN" altLang="en-US" sz="2400"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 接触点处应力过大而破碎—与 </a:t>
            </a:r>
            <a:r>
              <a:rPr lang="en-US" altLang="zh-CN" sz="2400"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σ’</a:t>
            </a:r>
            <a:r>
              <a:rPr lang="zh-CN" altLang="en-US" sz="2400"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 有关。</a:t>
            </a:r>
            <a:endParaRPr lang="zh-CN" altLang="en-US" sz="2400"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87043" name="Rectangle 32"/>
          <p:cNvSpPr>
            <a:spLocks noChangeArrowheads="1"/>
          </p:cNvSpPr>
          <p:nvPr/>
        </p:nvSpPr>
        <p:spPr bwMode="auto">
          <a:xfrm>
            <a:off x="1116013" y="1928813"/>
            <a:ext cx="6934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25000"/>
              </a:spcBef>
              <a:buFont typeface="Wingdings" panose="05000000000000000000" pitchFamily="2" charset="2"/>
              <a:buChar char="§"/>
            </a:pPr>
            <a:endParaRPr lang="zh-CN" altLang="en-US" b="0">
              <a:solidFill>
                <a:srgbClr val="666633"/>
              </a:solidFill>
              <a:latin typeface="Times New Roman" panose="02020603050405020304" pitchFamily="18" charset="0"/>
              <a:sym typeface="Symbol" panose="05050102010706020507" pitchFamily="18" charset="2"/>
            </a:endParaRPr>
          </a:p>
          <a:p>
            <a:pPr eaLnBrk="1" hangingPunct="1">
              <a:spcBef>
                <a:spcPct val="25000"/>
              </a:spcBef>
              <a:buFont typeface="Wingdings" panose="05000000000000000000" pitchFamily="2" charset="2"/>
              <a:buChar char="§"/>
            </a:pPr>
            <a:endParaRPr lang="zh-CN" altLang="en-US" b="0">
              <a:solidFill>
                <a:srgbClr val="666633"/>
              </a:solidFill>
              <a:latin typeface="Times New Roman" panose="02020603050405020304" pitchFamily="18" charset="0"/>
              <a:sym typeface="Symbol" panose="05050102010706020507" pitchFamily="18" charset="2"/>
            </a:endParaRPr>
          </a:p>
        </p:txBody>
      </p:sp>
      <p:sp>
        <p:nvSpPr>
          <p:cNvPr id="75780" name="Rectangle 33"/>
          <p:cNvSpPr>
            <a:spLocks noChangeArrowheads="1"/>
          </p:cNvSpPr>
          <p:nvPr/>
        </p:nvSpPr>
        <p:spPr bwMode="auto">
          <a:xfrm>
            <a:off x="539552" y="5006065"/>
            <a:ext cx="53214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en-US" altLang="zh-CN" sz="2800" dirty="0">
                <a:solidFill>
                  <a:srgbClr val="006600"/>
                </a:solidFill>
                <a:latin typeface="+mn-ea"/>
                <a:ea typeface="+mn-ea"/>
                <a:sym typeface="Symbol" panose="05050102010706020507" pitchFamily="18" charset="2"/>
              </a:rPr>
              <a:t>②</a:t>
            </a:r>
            <a:r>
              <a:rPr lang="zh-CN" altLang="en-US" sz="2800" u="sng" dirty="0">
                <a:solidFill>
                  <a:srgbClr val="006600"/>
                </a:solidFill>
                <a:latin typeface="+mn-ea"/>
                <a:ea typeface="+mn-ea"/>
                <a:sym typeface="Symbol" panose="05050102010706020507" pitchFamily="18" charset="2"/>
              </a:rPr>
              <a:t>强度的成因</a:t>
            </a:r>
            <a:r>
              <a:rPr lang="zh-CN" altLang="en-US" sz="2800" dirty="0">
                <a:solidFill>
                  <a:srgbClr val="666633"/>
                </a:solidFill>
                <a:latin typeface="+mn-ea"/>
                <a:ea typeface="+mn-ea"/>
                <a:sym typeface="Symbol" panose="05050102010706020507" pitchFamily="18" charset="2"/>
              </a:rPr>
              <a:t>    </a:t>
            </a:r>
            <a:endParaRPr lang="zh-CN" altLang="en-US" sz="2800" dirty="0">
              <a:solidFill>
                <a:srgbClr val="666633"/>
              </a:solidFill>
              <a:latin typeface="+mn-ea"/>
              <a:ea typeface="+mn-ea"/>
              <a:sym typeface="Symbol" panose="05050102010706020507" pitchFamily="18" charset="2"/>
            </a:endParaRPr>
          </a:p>
          <a:p>
            <a:pPr eaLnBrk="1" hangingPunct="1">
              <a:lnSpc>
                <a:spcPct val="150000"/>
              </a:lnSpc>
              <a:buFont typeface="Arial" panose="020B0604020202020204" pitchFamily="34" charset="0"/>
              <a:buNone/>
            </a:pPr>
            <a:r>
              <a:rPr lang="zh-CN" altLang="en-US" sz="2800" dirty="0">
                <a:solidFill>
                  <a:srgbClr val="0000FF"/>
                </a:solidFill>
                <a:latin typeface="+mn-ea"/>
                <a:ea typeface="+mn-ea"/>
                <a:sym typeface="Symbol" panose="05050102010706020507" pitchFamily="18" charset="2"/>
              </a:rPr>
              <a:t>  </a:t>
            </a:r>
            <a:r>
              <a:rPr lang="zh-CN" altLang="en-US" sz="2400" dirty="0">
                <a:solidFill>
                  <a:srgbClr val="0000FF"/>
                </a:solidFill>
                <a:latin typeface="+mn-ea"/>
                <a:ea typeface="+mn-ea"/>
                <a:sym typeface="Symbol" panose="05050102010706020507" pitchFamily="18" charset="2"/>
              </a:rPr>
              <a:t>凝聚力和摩擦—与</a:t>
            </a:r>
            <a:r>
              <a:rPr lang="en-US" altLang="zh-CN" sz="2400" dirty="0">
                <a:solidFill>
                  <a:srgbClr val="0000FF"/>
                </a:solidFill>
                <a:latin typeface="+mn-ea"/>
                <a:ea typeface="+mn-ea"/>
                <a:sym typeface="Symbol" panose="05050102010706020507" pitchFamily="18" charset="2"/>
              </a:rPr>
              <a:t>σ</a:t>
            </a:r>
            <a:r>
              <a:rPr lang="en-US" altLang="zh-CN" sz="2400" dirty="0" smtClean="0">
                <a:solidFill>
                  <a:srgbClr val="0000FF"/>
                </a:solidFill>
                <a:latin typeface="+mn-ea"/>
                <a:ea typeface="+mn-ea"/>
                <a:sym typeface="Symbol" panose="05050102010706020507" pitchFamily="18" charset="2"/>
              </a:rPr>
              <a:t>’</a:t>
            </a:r>
            <a:r>
              <a:rPr lang="zh-CN" altLang="en-US" sz="2400" dirty="0" smtClean="0">
                <a:solidFill>
                  <a:srgbClr val="0000FF"/>
                </a:solidFill>
                <a:latin typeface="+mn-ea"/>
                <a:ea typeface="+mn-ea"/>
                <a:sym typeface="Symbol" panose="05050102010706020507" pitchFamily="18" charset="2"/>
              </a:rPr>
              <a:t>有关</a:t>
            </a:r>
            <a:endParaRPr lang="zh-CN" altLang="en-US" sz="2400" dirty="0">
              <a:solidFill>
                <a:srgbClr val="0000FF"/>
              </a:solidFill>
              <a:latin typeface="+mn-ea"/>
              <a:ea typeface="+mn-ea"/>
              <a:sym typeface="Symbol" panose="05050102010706020507" pitchFamily="18" charset="2"/>
            </a:endParaRPr>
          </a:p>
        </p:txBody>
      </p:sp>
      <p:sp>
        <p:nvSpPr>
          <p:cNvPr id="87046" name="Rectangle 37"/>
          <p:cNvSpPr>
            <a:spLocks noChangeArrowheads="1"/>
          </p:cNvSpPr>
          <p:nvPr/>
        </p:nvSpPr>
        <p:spPr bwMode="auto">
          <a:xfrm>
            <a:off x="630238" y="836712"/>
            <a:ext cx="3384550" cy="365125"/>
          </a:xfrm>
          <a:prstGeom prst="rect">
            <a:avLst/>
          </a:prstGeom>
          <a:solidFill>
            <a:schemeClr val="tx2">
              <a:lumMod val="20000"/>
              <a:lumOff val="80000"/>
            </a:schemeClr>
          </a:solidFill>
          <a:ln>
            <a:noFill/>
          </a:ln>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0" dirty="0">
                <a:solidFill>
                  <a:srgbClr val="000000"/>
                </a:solidFill>
                <a:latin typeface="Times New Roman" panose="02020603050405020304" pitchFamily="18" charset="0"/>
                <a:ea typeface="黑体" panose="02010609060101010101" pitchFamily="49" charset="-122"/>
                <a:sym typeface="Symbol" panose="05050102010706020507" pitchFamily="18" charset="2"/>
              </a:rPr>
              <a:t>2. </a:t>
            </a:r>
            <a:r>
              <a:rPr lang="zh-CN" altLang="en-US" sz="2400" b="0" dirty="0">
                <a:solidFill>
                  <a:srgbClr val="000000"/>
                </a:solidFill>
                <a:latin typeface="Times New Roman" panose="02020603050405020304" pitchFamily="18" charset="0"/>
                <a:ea typeface="黑体" panose="02010609060101010101" pitchFamily="49" charset="-122"/>
                <a:sym typeface="Symbol" panose="05050102010706020507" pitchFamily="18" charset="2"/>
              </a:rPr>
              <a:t>饱和土的有效应力原理</a:t>
            </a:r>
            <a:endParaRPr lang="zh-CN" altLang="en-US" sz="2400" b="0" dirty="0">
              <a:solidFill>
                <a:srgbClr val="000000"/>
              </a:solidFill>
              <a:latin typeface="Times New Roman" panose="02020603050405020304" pitchFamily="18" charset="0"/>
              <a:ea typeface="黑体" panose="02010609060101010101" pitchFamily="49" charset="-122"/>
              <a:sym typeface="Symbol" panose="05050102010706020507" pitchFamily="18" charset="2"/>
            </a:endParaRPr>
          </a:p>
        </p:txBody>
      </p:sp>
      <p:graphicFrame>
        <p:nvGraphicFramePr>
          <p:cNvPr id="75783" name="Object 7"/>
          <p:cNvGraphicFramePr>
            <a:graphicFrameLocks noChangeAspect="1"/>
          </p:cNvGraphicFramePr>
          <p:nvPr/>
        </p:nvGraphicFramePr>
        <p:xfrm>
          <a:off x="1808956" y="1487655"/>
          <a:ext cx="2224087" cy="568952"/>
        </p:xfrm>
        <a:graphic>
          <a:graphicData uri="http://schemas.openxmlformats.org/presentationml/2006/ole">
            <mc:AlternateContent xmlns:mc="http://schemas.openxmlformats.org/markup-compatibility/2006">
              <mc:Choice xmlns:v="urn:schemas-microsoft-com:vml" Requires="v">
                <p:oleObj spid="_x0000_s78865" name="" r:id="rId1" imgW="600075" imgH="167005" progId="Equation.3">
                  <p:embed/>
                </p:oleObj>
              </mc:Choice>
              <mc:Fallback>
                <p:oleObj name="" r:id="rId1" imgW="600075" imgH="167005" progId="Equation.3">
                  <p:embed/>
                  <p:pic>
                    <p:nvPicPr>
                      <p:cNvPr id="0" name="Object 7"/>
                      <p:cNvPicPr>
                        <a:picLocks noChangeAspect="1" noChangeArrowheads="1"/>
                      </p:cNvPicPr>
                      <p:nvPr/>
                    </p:nvPicPr>
                    <p:blipFill>
                      <a:blip r:embed="rId2">
                        <a:extLst>
                          <a:ext uri="{28A0092B-C50C-407E-A947-70E740481C1C}">
                            <a14:useLocalDpi xmlns:a14="http://schemas.microsoft.com/office/drawing/2010/main" val="0"/>
                          </a:ext>
                        </a:extLst>
                      </a:blip>
                      <a:srcRect l="-8444" r="-8444"/>
                      <a:stretch>
                        <a:fillRect/>
                      </a:stretch>
                    </p:blipFill>
                    <p:spPr bwMode="auto">
                      <a:xfrm>
                        <a:off x="1808956" y="1487655"/>
                        <a:ext cx="2224087" cy="568952"/>
                      </a:xfrm>
                      <a:prstGeom prst="rect">
                        <a:avLst/>
                      </a:prstGeom>
                      <a:solidFill>
                        <a:srgbClr val="00B0F0"/>
                      </a:solidFill>
                      <a:ln>
                        <a:noFill/>
                      </a:ln>
                    </p:spPr>
                  </p:pic>
                </p:oleObj>
              </mc:Fallback>
            </mc:AlternateContent>
          </a:graphicData>
        </a:graphic>
      </p:graphicFrame>
      <p:sp>
        <p:nvSpPr>
          <p:cNvPr id="75784" name="Text Box 39"/>
          <p:cNvSpPr txBox="1">
            <a:spLocks noChangeArrowheads="1"/>
          </p:cNvSpPr>
          <p:nvPr/>
        </p:nvSpPr>
        <p:spPr bwMode="auto">
          <a:xfrm>
            <a:off x="899592" y="2294307"/>
            <a:ext cx="6746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dirty="0">
                <a:solidFill>
                  <a:srgbClr val="006600"/>
                </a:solidFill>
                <a:latin typeface="幼圆" panose="02010509060101010101" pitchFamily="49" charset="-122"/>
                <a:ea typeface="幼圆" panose="02010509060101010101" pitchFamily="49" charset="-122"/>
                <a:sym typeface="Symbol" panose="05050102010706020507" pitchFamily="18" charset="2"/>
              </a:rPr>
              <a:t>（</a:t>
            </a:r>
            <a:r>
              <a:rPr lang="en-US" altLang="zh-CN" sz="2000" dirty="0">
                <a:solidFill>
                  <a:srgbClr val="006600"/>
                </a:solidFill>
                <a:latin typeface="幼圆" panose="02010509060101010101" pitchFamily="49" charset="-122"/>
                <a:ea typeface="幼圆" panose="02010509060101010101" pitchFamily="49" charset="-122"/>
                <a:sym typeface="Symbol" panose="05050102010706020507" pitchFamily="18" charset="2"/>
              </a:rPr>
              <a:t>2</a:t>
            </a:r>
            <a:r>
              <a:rPr lang="zh-CN" altLang="en-US" sz="2000" dirty="0">
                <a:solidFill>
                  <a:srgbClr val="006600"/>
                </a:solidFill>
                <a:latin typeface="幼圆" panose="02010509060101010101" pitchFamily="49" charset="-122"/>
                <a:ea typeface="幼圆" panose="02010509060101010101" pitchFamily="49" charset="-122"/>
                <a:sym typeface="Symbol" panose="05050102010706020507" pitchFamily="18" charset="2"/>
              </a:rPr>
              <a:t>）</a:t>
            </a:r>
            <a:endParaRPr lang="zh-CN" altLang="en-US" sz="2000" dirty="0">
              <a:solidFill>
                <a:srgbClr val="006600"/>
              </a:solidFill>
              <a:latin typeface="幼圆" panose="02010509060101010101" pitchFamily="49" charset="-122"/>
              <a:ea typeface="幼圆" panose="02010509060101010101" pitchFamily="49" charset="-122"/>
              <a:sym typeface="Symbol" panose="05050102010706020507" pitchFamily="18" charset="2"/>
            </a:endParaRPr>
          </a:p>
        </p:txBody>
      </p:sp>
      <p:sp>
        <p:nvSpPr>
          <p:cNvPr id="75785" name="Rectangle 40"/>
          <p:cNvSpPr>
            <a:spLocks noChangeArrowheads="1"/>
          </p:cNvSpPr>
          <p:nvPr/>
        </p:nvSpPr>
        <p:spPr bwMode="auto">
          <a:xfrm>
            <a:off x="899592" y="1590726"/>
            <a:ext cx="70167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dirty="0">
                <a:solidFill>
                  <a:srgbClr val="006600"/>
                </a:solidFill>
                <a:latin typeface="幼圆" panose="02010509060101010101" pitchFamily="49" charset="-122"/>
                <a:ea typeface="幼圆" panose="02010509060101010101" pitchFamily="49" charset="-122"/>
                <a:sym typeface="Symbol" panose="05050102010706020507" pitchFamily="18" charset="2"/>
              </a:rPr>
              <a:t>（</a:t>
            </a:r>
            <a:r>
              <a:rPr lang="en-US" altLang="zh-CN" sz="2000" dirty="0">
                <a:solidFill>
                  <a:srgbClr val="006600"/>
                </a:solidFill>
                <a:latin typeface="幼圆" panose="02010509060101010101" pitchFamily="49" charset="-122"/>
                <a:ea typeface="幼圆" panose="02010509060101010101" pitchFamily="49" charset="-122"/>
                <a:sym typeface="Symbol" panose="05050102010706020507" pitchFamily="18" charset="2"/>
              </a:rPr>
              <a:t>1</a:t>
            </a:r>
            <a:r>
              <a:rPr lang="zh-CN" altLang="en-US" sz="2000" dirty="0">
                <a:solidFill>
                  <a:srgbClr val="006600"/>
                </a:solidFill>
                <a:latin typeface="幼圆" panose="02010509060101010101" pitchFamily="49" charset="-122"/>
                <a:ea typeface="幼圆" panose="02010509060101010101" pitchFamily="49" charset="-122"/>
                <a:sym typeface="Symbol" panose="05050102010706020507" pitchFamily="18" charset="2"/>
              </a:rPr>
              <a:t>）</a:t>
            </a:r>
            <a:endParaRPr lang="zh-CN" altLang="en-US" sz="2000" dirty="0">
              <a:solidFill>
                <a:srgbClr val="006600"/>
              </a:solidFill>
              <a:latin typeface="幼圆" panose="02010509060101010101" pitchFamily="49" charset="-122"/>
              <a:ea typeface="幼圆" panose="02010509060101010101" pitchFamily="49" charset="-122"/>
              <a:sym typeface="Symbol" panose="05050102010706020507" pitchFamily="18" charset="2"/>
            </a:endParaRPr>
          </a:p>
        </p:txBody>
      </p:sp>
      <p:sp>
        <p:nvSpPr>
          <p:cNvPr id="75786" name="AutoShape 41"/>
          <p:cNvSpPr>
            <a:spLocks noChangeArrowheads="1"/>
          </p:cNvSpPr>
          <p:nvPr/>
        </p:nvSpPr>
        <p:spPr bwMode="auto">
          <a:xfrm>
            <a:off x="1691680" y="2330267"/>
            <a:ext cx="5184576" cy="448841"/>
          </a:xfrm>
          <a:prstGeom prst="roundRect">
            <a:avLst>
              <a:gd name="adj" fmla="val 16667"/>
            </a:avLst>
          </a:prstGeom>
          <a:solidFill>
            <a:srgbClr val="00B0F0"/>
          </a:solidFill>
          <a:ln>
            <a:noFill/>
          </a:ln>
        </p:spPr>
        <p:txBody>
          <a:bodyPr wrap="square" lIns="0" tIns="0" rIns="0" bIns="3600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400" dirty="0">
                <a:solidFill>
                  <a:schemeClr val="bg1"/>
                </a:solidFill>
                <a:latin typeface="+mn-ea"/>
                <a:ea typeface="+mn-ea"/>
                <a:sym typeface="Symbol" panose="05050102010706020507" pitchFamily="18" charset="2"/>
              </a:rPr>
              <a:t>土的变形与强度都只取决于有效应力</a:t>
            </a:r>
            <a:endParaRPr lang="zh-CN" altLang="en-US" sz="2400" dirty="0">
              <a:solidFill>
                <a:schemeClr val="bg1"/>
              </a:solidFill>
              <a:latin typeface="+mn-ea"/>
              <a:ea typeface="+mn-ea"/>
              <a:sym typeface="Symbol" panose="05050102010706020507" pitchFamily="18" charset="2"/>
            </a:endParaRPr>
          </a:p>
        </p:txBody>
      </p:sp>
      <p:sp>
        <p:nvSpPr>
          <p:cNvPr id="10" name="Rectangle 5"/>
          <p:cNvSpPr>
            <a:spLocks noChangeArrowheads="1"/>
          </p:cNvSpPr>
          <p:nvPr/>
        </p:nvSpPr>
        <p:spPr bwMode="auto">
          <a:xfrm>
            <a:off x="1" y="0"/>
            <a:ext cx="5364088"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.4 </a:t>
            </a:r>
            <a:r>
              <a:rPr lang="zh-CN" altLang="en-US" sz="3200" dirty="0">
                <a:solidFill>
                  <a:srgbClr val="FF3300"/>
                </a:solidFill>
                <a:latin typeface="Times New Roman" panose="02020603050405020304" pitchFamily="18" charset="0"/>
                <a:ea typeface="+mj-ea"/>
                <a:cs typeface="Times New Roman" panose="02020603050405020304" pitchFamily="18" charset="0"/>
              </a:rPr>
              <a:t>地基</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变形与时间的关系</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5785"/>
                                        </p:tgtEl>
                                        <p:attrNameLst>
                                          <p:attrName>style.visibility</p:attrName>
                                        </p:attrNameLst>
                                      </p:cBhvr>
                                      <p:to>
                                        <p:strVal val="visible"/>
                                      </p:to>
                                    </p:set>
                                    <p:anim calcmode="discrete" valueType="clr">
                                      <p:cBhvr override="childStyle">
                                        <p:cTn id="7" dur="80"/>
                                        <p:tgtEl>
                                          <p:spTgt spid="7578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5785"/>
                                        </p:tgtEl>
                                        <p:attrNameLst>
                                          <p:attrName>fillcolor</p:attrName>
                                        </p:attrNameLst>
                                      </p:cBhvr>
                                      <p:tavLst>
                                        <p:tav tm="0">
                                          <p:val>
                                            <p:clrVal>
                                              <a:schemeClr val="accent2"/>
                                            </p:clrVal>
                                          </p:val>
                                        </p:tav>
                                        <p:tav tm="50000">
                                          <p:val>
                                            <p:clrVal>
                                              <a:schemeClr val="hlink"/>
                                            </p:clrVal>
                                          </p:val>
                                        </p:tav>
                                      </p:tavLst>
                                    </p:anim>
                                    <p:set>
                                      <p:cBhvr>
                                        <p:cTn id="9" dur="80"/>
                                        <p:tgtEl>
                                          <p:spTgt spid="75785"/>
                                        </p:tgtEl>
                                        <p:attrNameLst>
                                          <p:attrName>fill.type</p:attrName>
                                        </p:attrNameLst>
                                      </p:cBhvr>
                                      <p:to>
                                        <p:strVal val="solid"/>
                                      </p:to>
                                    </p:set>
                                  </p:childTnLst>
                                </p:cTn>
                              </p:par>
                            </p:childTnLst>
                          </p:cTn>
                        </p:par>
                        <p:par>
                          <p:cTn id="10" fill="hold">
                            <p:stCondLst>
                              <p:cond delay="159"/>
                            </p:stCondLst>
                            <p:childTnLst>
                              <p:par>
                                <p:cTn id="11" presetID="22" presetClass="entr" presetSubtype="8" fill="hold" nodeType="afterEffect">
                                  <p:stCondLst>
                                    <p:cond delay="0"/>
                                  </p:stCondLst>
                                  <p:childTnLst>
                                    <p:set>
                                      <p:cBhvr>
                                        <p:cTn id="12" dur="1" fill="hold">
                                          <p:stCondLst>
                                            <p:cond delay="0"/>
                                          </p:stCondLst>
                                        </p:cTn>
                                        <p:tgtEl>
                                          <p:spTgt spid="75783"/>
                                        </p:tgtEl>
                                        <p:attrNameLst>
                                          <p:attrName>style.visibility</p:attrName>
                                        </p:attrNameLst>
                                      </p:cBhvr>
                                      <p:to>
                                        <p:strVal val="visible"/>
                                      </p:to>
                                    </p:set>
                                    <p:animEffect transition="in" filter="wipe(left)">
                                      <p:cBhvr>
                                        <p:cTn id="13" dur="500"/>
                                        <p:tgtEl>
                                          <p:spTgt spid="75783"/>
                                        </p:tgtEl>
                                      </p:cBhvr>
                                    </p:animEffect>
                                  </p:childTnLst>
                                </p:cTn>
                              </p:par>
                            </p:childTnLst>
                          </p:cTn>
                        </p:par>
                        <p:par>
                          <p:cTn id="14" fill="hold">
                            <p:stCondLst>
                              <p:cond delay="659"/>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75784"/>
                                        </p:tgtEl>
                                        <p:attrNameLst>
                                          <p:attrName>style.visibility</p:attrName>
                                        </p:attrNameLst>
                                      </p:cBhvr>
                                      <p:to>
                                        <p:strVal val="visible"/>
                                      </p:to>
                                    </p:set>
                                    <p:anim calcmode="discrete" valueType="clr">
                                      <p:cBhvr override="childStyle">
                                        <p:cTn id="17" dur="80"/>
                                        <p:tgtEl>
                                          <p:spTgt spid="75784"/>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75784"/>
                                        </p:tgtEl>
                                        <p:attrNameLst>
                                          <p:attrName>fillcolor</p:attrName>
                                        </p:attrNameLst>
                                      </p:cBhvr>
                                      <p:tavLst>
                                        <p:tav tm="0">
                                          <p:val>
                                            <p:clrVal>
                                              <a:schemeClr val="accent2"/>
                                            </p:clrVal>
                                          </p:val>
                                        </p:tav>
                                        <p:tav tm="50000">
                                          <p:val>
                                            <p:clrVal>
                                              <a:schemeClr val="hlink"/>
                                            </p:clrVal>
                                          </p:val>
                                        </p:tav>
                                      </p:tavLst>
                                    </p:anim>
                                    <p:set>
                                      <p:cBhvr>
                                        <p:cTn id="19" dur="80"/>
                                        <p:tgtEl>
                                          <p:spTgt spid="75784"/>
                                        </p:tgtEl>
                                        <p:attrNameLst>
                                          <p:attrName>fill.type</p:attrName>
                                        </p:attrNameLst>
                                      </p:cBhvr>
                                      <p:to>
                                        <p:strVal val="solid"/>
                                      </p:to>
                                    </p:set>
                                  </p:childTnLst>
                                </p:cTn>
                              </p:par>
                            </p:childTnLst>
                          </p:cTn>
                        </p:par>
                        <p:par>
                          <p:cTn id="20" fill="hold">
                            <p:stCondLst>
                              <p:cond delay="819"/>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75786"/>
                                        </p:tgtEl>
                                        <p:attrNameLst>
                                          <p:attrName>style.visibility</p:attrName>
                                        </p:attrNameLst>
                                      </p:cBhvr>
                                      <p:to>
                                        <p:strVal val="visible"/>
                                      </p:to>
                                    </p:set>
                                    <p:anim calcmode="discrete" valueType="clr">
                                      <p:cBhvr override="childStyle">
                                        <p:cTn id="23" dur="80"/>
                                        <p:tgtEl>
                                          <p:spTgt spid="75786"/>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75786"/>
                                        </p:tgtEl>
                                        <p:attrNameLst>
                                          <p:attrName>fillcolor</p:attrName>
                                        </p:attrNameLst>
                                      </p:cBhvr>
                                      <p:tavLst>
                                        <p:tav tm="0">
                                          <p:val>
                                            <p:clrVal>
                                              <a:schemeClr val="accent2"/>
                                            </p:clrVal>
                                          </p:val>
                                        </p:tav>
                                        <p:tav tm="50000">
                                          <p:val>
                                            <p:clrVal>
                                              <a:schemeClr val="hlink"/>
                                            </p:clrVal>
                                          </p:val>
                                        </p:tav>
                                      </p:tavLst>
                                    </p:anim>
                                    <p:set>
                                      <p:cBhvr>
                                        <p:cTn id="25" dur="80"/>
                                        <p:tgtEl>
                                          <p:spTgt spid="75786"/>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5778">
                                            <p:txEl>
                                              <p:pRg st="0" end="0"/>
                                            </p:txEl>
                                          </p:spTgt>
                                        </p:tgtEl>
                                        <p:attrNameLst>
                                          <p:attrName>style.visibility</p:attrName>
                                        </p:attrNameLst>
                                      </p:cBhvr>
                                      <p:to>
                                        <p:strVal val="visible"/>
                                      </p:to>
                                    </p:set>
                                    <p:animEffect transition="in" filter="wipe(left)">
                                      <p:cBhvr>
                                        <p:cTn id="30" dur="500"/>
                                        <p:tgtEl>
                                          <p:spTgt spid="7577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5778">
                                            <p:txEl>
                                              <p:pRg st="1" end="1"/>
                                            </p:txEl>
                                          </p:spTgt>
                                        </p:tgtEl>
                                        <p:attrNameLst>
                                          <p:attrName>style.visibility</p:attrName>
                                        </p:attrNameLst>
                                      </p:cBhvr>
                                      <p:to>
                                        <p:strVal val="visible"/>
                                      </p:to>
                                    </p:set>
                                    <p:animEffect transition="in" filter="wipe(left)">
                                      <p:cBhvr>
                                        <p:cTn id="35" dur="500"/>
                                        <p:tgtEl>
                                          <p:spTgt spid="7577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5778">
                                            <p:txEl>
                                              <p:pRg st="2" end="2"/>
                                            </p:txEl>
                                          </p:spTgt>
                                        </p:tgtEl>
                                        <p:attrNameLst>
                                          <p:attrName>style.visibility</p:attrName>
                                        </p:attrNameLst>
                                      </p:cBhvr>
                                      <p:to>
                                        <p:strVal val="visible"/>
                                      </p:to>
                                    </p:set>
                                    <p:animEffect transition="in" filter="wipe(left)">
                                      <p:cBhvr>
                                        <p:cTn id="40" dur="500"/>
                                        <p:tgtEl>
                                          <p:spTgt spid="75778">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5780">
                                            <p:txEl>
                                              <p:pRg st="0" end="0"/>
                                            </p:txEl>
                                          </p:spTgt>
                                        </p:tgtEl>
                                        <p:attrNameLst>
                                          <p:attrName>style.visibility</p:attrName>
                                        </p:attrNameLst>
                                      </p:cBhvr>
                                      <p:to>
                                        <p:strVal val="visible"/>
                                      </p:to>
                                    </p:set>
                                    <p:animEffect transition="in" filter="wipe(left)">
                                      <p:cBhvr>
                                        <p:cTn id="45" dur="500"/>
                                        <p:tgtEl>
                                          <p:spTgt spid="75780">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5780">
                                            <p:txEl>
                                              <p:pRg st="1" end="1"/>
                                            </p:txEl>
                                          </p:spTgt>
                                        </p:tgtEl>
                                        <p:attrNameLst>
                                          <p:attrName>style.visibility</p:attrName>
                                        </p:attrNameLst>
                                      </p:cBhvr>
                                      <p:to>
                                        <p:strVal val="visible"/>
                                      </p:to>
                                    </p:set>
                                    <p:animEffect transition="in" filter="wipe(left)">
                                      <p:cBhvr>
                                        <p:cTn id="50" dur="500"/>
                                        <p:tgtEl>
                                          <p:spTgt spid="757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dvAuto="0" build="p"/>
      <p:bldP spid="75780" grpId="0" advAuto="0" build="p"/>
      <p:bldP spid="75784" grpId="0"/>
      <p:bldP spid="75785" grpId="0"/>
      <p:bldP spid="75786"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2"/>
          <p:cNvSpPr>
            <a:spLocks noChangeArrowheads="1"/>
          </p:cNvSpPr>
          <p:nvPr/>
        </p:nvSpPr>
        <p:spPr bwMode="auto">
          <a:xfrm>
            <a:off x="683568" y="1052736"/>
            <a:ext cx="7669212"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buFont typeface="Arial" panose="020B0604020202020204" pitchFamily="34" charset="0"/>
              <a:buNone/>
            </a:pPr>
            <a:r>
              <a:rPr lang="zh-CN" altLang="en-US" sz="2800" u="sng" dirty="0" smtClean="0">
                <a:solidFill>
                  <a:srgbClr val="006600"/>
                </a:solidFill>
                <a:latin typeface="+mn-ea"/>
                <a:ea typeface="+mn-ea"/>
                <a:sym typeface="Symbol" panose="05050102010706020507" pitchFamily="18" charset="2"/>
              </a:rPr>
              <a:t>孔隙水压力</a:t>
            </a:r>
            <a:r>
              <a:rPr lang="zh-CN" altLang="en-US" sz="2800" u="sng" dirty="0">
                <a:solidFill>
                  <a:srgbClr val="006600"/>
                </a:solidFill>
                <a:latin typeface="+mn-ea"/>
                <a:ea typeface="+mn-ea"/>
                <a:sym typeface="Symbol" panose="05050102010706020507" pitchFamily="18" charset="2"/>
              </a:rPr>
              <a:t>的作用</a:t>
            </a:r>
            <a:endParaRPr lang="zh-CN" altLang="en-US" sz="2800" u="sng" dirty="0">
              <a:solidFill>
                <a:srgbClr val="006600"/>
              </a:solidFill>
              <a:latin typeface="+mn-ea"/>
              <a:ea typeface="+mn-ea"/>
              <a:sym typeface="Symbol" panose="05050102010706020507" pitchFamily="18" charset="2"/>
            </a:endParaRPr>
          </a:p>
          <a:p>
            <a:pPr eaLnBrk="1" hangingPunct="1">
              <a:lnSpc>
                <a:spcPct val="150000"/>
              </a:lnSpc>
              <a:buClr>
                <a:srgbClr val="009900"/>
              </a:buClr>
              <a:buSzPct val="70000"/>
              <a:buFont typeface="Wingdings" panose="05000000000000000000" pitchFamily="2" charset="2"/>
              <a:buChar char="l"/>
            </a:pPr>
            <a:r>
              <a:rPr lang="zh-CN" altLang="en-US" sz="2800" dirty="0">
                <a:solidFill>
                  <a:srgbClr val="0000FF"/>
                </a:solidFill>
                <a:latin typeface="+mn-ea"/>
                <a:ea typeface="+mn-ea"/>
                <a:sym typeface="Symbol" panose="05050102010706020507" pitchFamily="18" charset="2"/>
              </a:rPr>
              <a:t> </a:t>
            </a:r>
            <a:r>
              <a:rPr lang="zh-CN" altLang="en-US" sz="2400" dirty="0">
                <a:solidFill>
                  <a:srgbClr val="0000FF"/>
                </a:solidFill>
                <a:latin typeface="+mn-ea"/>
                <a:ea typeface="+mn-ea"/>
                <a:sym typeface="Symbol" panose="05050102010706020507" pitchFamily="18" charset="2"/>
              </a:rPr>
              <a:t>对土颗粒间摩擦、土粒的破碎没有贡献，并且水不能承受剪应力，因而孔隙水压力对土的强度没有直接的影响；</a:t>
            </a:r>
            <a:endParaRPr lang="zh-CN" altLang="en-US" sz="2400" dirty="0">
              <a:solidFill>
                <a:srgbClr val="0000FF"/>
              </a:solidFill>
              <a:latin typeface="+mn-ea"/>
              <a:ea typeface="+mn-ea"/>
              <a:sym typeface="Symbol" panose="05050102010706020507" pitchFamily="18" charset="2"/>
            </a:endParaRPr>
          </a:p>
          <a:p>
            <a:pPr eaLnBrk="1" hangingPunct="1">
              <a:lnSpc>
                <a:spcPct val="150000"/>
              </a:lnSpc>
              <a:spcBef>
                <a:spcPct val="50000"/>
              </a:spcBef>
              <a:buClr>
                <a:srgbClr val="009900"/>
              </a:buClr>
              <a:buSzPct val="70000"/>
              <a:buFont typeface="Wingdings" panose="05000000000000000000" pitchFamily="2" charset="2"/>
              <a:buChar char="l"/>
            </a:pPr>
            <a:r>
              <a:rPr lang="zh-CN" altLang="en-US" sz="2400" dirty="0">
                <a:solidFill>
                  <a:srgbClr val="0000FF"/>
                </a:solidFill>
                <a:latin typeface="+mn-ea"/>
                <a:ea typeface="+mn-ea"/>
                <a:sym typeface="Symbol" panose="05050102010706020507" pitchFamily="18" charset="2"/>
              </a:rPr>
              <a:t> 它在各个方向相等，只能使土颗粒本身受到等向压力，由于颗粒本身压缩模量很大，故土粒本身压缩变形极小</a:t>
            </a:r>
            <a:r>
              <a:rPr lang="zh-CN" altLang="en-US" sz="2400" dirty="0" smtClean="0">
                <a:solidFill>
                  <a:srgbClr val="0000FF"/>
                </a:solidFill>
                <a:latin typeface="+mn-ea"/>
                <a:ea typeface="+mn-ea"/>
                <a:sym typeface="Symbol" panose="05050102010706020507" pitchFamily="18" charset="2"/>
              </a:rPr>
              <a:t>。</a:t>
            </a:r>
            <a:endParaRPr lang="en-US" altLang="zh-CN" sz="2400" dirty="0" smtClean="0">
              <a:solidFill>
                <a:srgbClr val="0000FF"/>
              </a:solidFill>
              <a:latin typeface="+mn-ea"/>
              <a:ea typeface="+mn-ea"/>
              <a:sym typeface="Symbol" panose="05050102010706020507" pitchFamily="18" charset="2"/>
            </a:endParaRPr>
          </a:p>
          <a:p>
            <a:pPr marL="342900" indent="-342900" eaLnBrk="1" hangingPunct="1">
              <a:lnSpc>
                <a:spcPct val="150000"/>
              </a:lnSpc>
              <a:spcBef>
                <a:spcPct val="50000"/>
              </a:spcBef>
              <a:buClr>
                <a:srgbClr val="009900"/>
              </a:buClr>
              <a:buSzPct val="70000"/>
              <a:buFont typeface="Wingdings" panose="05000000000000000000" pitchFamily="2" charset="2"/>
              <a:buChar char="Ø"/>
            </a:pPr>
            <a:r>
              <a:rPr lang="zh-CN" altLang="en-US" sz="2400" dirty="0" smtClean="0">
                <a:solidFill>
                  <a:srgbClr val="0000FF"/>
                </a:solidFill>
                <a:latin typeface="+mn-ea"/>
                <a:ea typeface="+mn-ea"/>
                <a:sym typeface="Symbol" panose="05050102010706020507" pitchFamily="18" charset="2"/>
              </a:rPr>
              <a:t>孔隙水压力</a:t>
            </a:r>
            <a:r>
              <a:rPr lang="zh-CN" altLang="en-US" sz="2400" dirty="0">
                <a:solidFill>
                  <a:srgbClr val="0000FF"/>
                </a:solidFill>
                <a:latin typeface="+mn-ea"/>
                <a:ea typeface="+mn-ea"/>
                <a:sym typeface="Symbol" panose="05050102010706020507" pitchFamily="18" charset="2"/>
              </a:rPr>
              <a:t>对变形也没有直接的影响，土体不会因为受到水压力的作用而变得密实。</a:t>
            </a:r>
            <a:endParaRPr lang="zh-CN" altLang="en-US" sz="2400" dirty="0">
              <a:solidFill>
                <a:srgbClr val="0000FF"/>
              </a:solidFill>
              <a:latin typeface="+mn-ea"/>
              <a:ea typeface="+mn-ea"/>
              <a:sym typeface="Symbol" panose="05050102010706020507" pitchFamily="18" charset="2"/>
            </a:endParaRPr>
          </a:p>
        </p:txBody>
      </p:sp>
      <p:sp>
        <p:nvSpPr>
          <p:cNvPr id="4" name="Rectangle 5"/>
          <p:cNvSpPr>
            <a:spLocks noChangeArrowheads="1"/>
          </p:cNvSpPr>
          <p:nvPr/>
        </p:nvSpPr>
        <p:spPr bwMode="auto">
          <a:xfrm>
            <a:off x="1" y="0"/>
            <a:ext cx="5364088"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.4 </a:t>
            </a:r>
            <a:r>
              <a:rPr lang="zh-CN" altLang="en-US" sz="3200" dirty="0">
                <a:solidFill>
                  <a:srgbClr val="FF3300"/>
                </a:solidFill>
                <a:latin typeface="Times New Roman" panose="02020603050405020304" pitchFamily="18" charset="0"/>
                <a:ea typeface="+mj-ea"/>
                <a:cs typeface="Times New Roman" panose="02020603050405020304" pitchFamily="18" charset="0"/>
              </a:rPr>
              <a:t>地基</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变形与时间的关系</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802">
                                            <p:txEl>
                                              <p:pRg st="0" end="0"/>
                                            </p:txEl>
                                          </p:spTgt>
                                        </p:tgtEl>
                                        <p:attrNameLst>
                                          <p:attrName>style.visibility</p:attrName>
                                        </p:attrNameLst>
                                      </p:cBhvr>
                                      <p:to>
                                        <p:strVal val="visible"/>
                                      </p:to>
                                    </p:set>
                                    <p:animEffect transition="in" filter="wipe(left)">
                                      <p:cBhvr>
                                        <p:cTn id="7" dur="500"/>
                                        <p:tgtEl>
                                          <p:spTgt spid="768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6802">
                                            <p:txEl>
                                              <p:pRg st="1" end="1"/>
                                            </p:txEl>
                                          </p:spTgt>
                                        </p:tgtEl>
                                        <p:attrNameLst>
                                          <p:attrName>style.visibility</p:attrName>
                                        </p:attrNameLst>
                                      </p:cBhvr>
                                      <p:to>
                                        <p:strVal val="visible"/>
                                      </p:to>
                                    </p:set>
                                    <p:anim calcmode="discrete" valueType="clr">
                                      <p:cBhvr override="childStyle">
                                        <p:cTn id="12" dur="80"/>
                                        <p:tgtEl>
                                          <p:spTgt spid="7680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6802">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76802">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76802">
                                            <p:txEl>
                                              <p:pRg st="2" end="2"/>
                                            </p:txEl>
                                          </p:spTgt>
                                        </p:tgtEl>
                                        <p:attrNameLst>
                                          <p:attrName>style.visibility</p:attrName>
                                        </p:attrNameLst>
                                      </p:cBhvr>
                                      <p:to>
                                        <p:strVal val="visible"/>
                                      </p:to>
                                    </p:set>
                                    <p:anim calcmode="discrete" valueType="clr">
                                      <p:cBhvr override="childStyle">
                                        <p:cTn id="19" dur="80"/>
                                        <p:tgtEl>
                                          <p:spTgt spid="7680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6802">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76802">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76802">
                                            <p:txEl>
                                              <p:pRg st="3" end="3"/>
                                            </p:txEl>
                                          </p:spTgt>
                                        </p:tgtEl>
                                        <p:attrNameLst>
                                          <p:attrName>style.visibility</p:attrName>
                                        </p:attrNameLst>
                                      </p:cBhvr>
                                      <p:to>
                                        <p:strVal val="visible"/>
                                      </p:to>
                                    </p:set>
                                    <p:anim calcmode="discrete" valueType="clr">
                                      <p:cBhvr override="childStyle">
                                        <p:cTn id="26" dur="80"/>
                                        <p:tgtEl>
                                          <p:spTgt spid="7680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76802">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76802">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1477567" y="1959769"/>
            <a:ext cx="4174331" cy="3034904"/>
            <a:chOff x="281" y="926"/>
            <a:chExt cx="3506" cy="2549"/>
          </a:xfrm>
        </p:grpSpPr>
        <p:sp>
          <p:nvSpPr>
            <p:cNvPr id="72753" name="Rectangle 3" descr="小棋盘"/>
            <p:cNvSpPr>
              <a:spLocks noChangeAspect="1" noChangeArrowheads="1"/>
            </p:cNvSpPr>
            <p:nvPr/>
          </p:nvSpPr>
          <p:spPr bwMode="auto">
            <a:xfrm>
              <a:off x="281" y="926"/>
              <a:ext cx="3506" cy="1125"/>
            </a:xfrm>
            <a:prstGeom prst="rect">
              <a:avLst/>
            </a:prstGeom>
            <a:blipFill dpi="0" rotWithShape="0">
              <a:blip r:embed="rId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p>
          </p:txBody>
        </p:sp>
        <p:sp>
          <p:nvSpPr>
            <p:cNvPr id="72754" name="Rectangle 4" descr="小棋盘"/>
            <p:cNvSpPr>
              <a:spLocks noChangeAspect="1" noChangeArrowheads="1"/>
            </p:cNvSpPr>
            <p:nvPr/>
          </p:nvSpPr>
          <p:spPr bwMode="auto">
            <a:xfrm>
              <a:off x="281" y="2052"/>
              <a:ext cx="3506" cy="1423"/>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p>
          </p:txBody>
        </p:sp>
        <p:sp>
          <p:nvSpPr>
            <p:cNvPr id="72755" name="Line 5"/>
            <p:cNvSpPr>
              <a:spLocks noChangeAspect="1" noChangeShapeType="1"/>
            </p:cNvSpPr>
            <p:nvPr/>
          </p:nvSpPr>
          <p:spPr bwMode="auto">
            <a:xfrm>
              <a:off x="281" y="926"/>
              <a:ext cx="3506" cy="0"/>
            </a:xfrm>
            <a:prstGeom prst="line">
              <a:avLst/>
            </a:prstGeom>
            <a:noFill/>
            <a:ln w="31750">
              <a:solidFill>
                <a:srgbClr val="808000"/>
              </a:solidFill>
              <a:miter lim="800000"/>
              <a:headEnd type="none" w="sm" len="med"/>
              <a:tailEnd type="none" w="sm" len="med"/>
            </a:ln>
            <a:extLst>
              <a:ext uri="{909E8E84-426E-40DD-AFC4-6F175D3DCCD1}">
                <a14:hiddenFill xmlns:a14="http://schemas.microsoft.com/office/drawing/2010/main">
                  <a:noFill/>
                </a14:hiddenFill>
              </a:ext>
            </a:extLst>
          </p:spPr>
          <p:txBody>
            <a:bodyPr wrap="none"/>
            <a:lstStyle/>
            <a:p>
              <a:endParaRPr lang="zh-CN" altLang="en-US"/>
            </a:p>
          </p:txBody>
        </p:sp>
        <p:sp>
          <p:nvSpPr>
            <p:cNvPr id="72756" name="Line 6"/>
            <p:cNvSpPr>
              <a:spLocks noChangeAspect="1" noChangeShapeType="1"/>
            </p:cNvSpPr>
            <p:nvPr/>
          </p:nvSpPr>
          <p:spPr bwMode="auto">
            <a:xfrm>
              <a:off x="281" y="2052"/>
              <a:ext cx="3506" cy="0"/>
            </a:xfrm>
            <a:prstGeom prst="line">
              <a:avLst/>
            </a:prstGeom>
            <a:noFill/>
            <a:ln w="38100">
              <a:solidFill>
                <a:srgbClr val="0000FF"/>
              </a:solidFill>
              <a:miter lim="800000"/>
              <a:headEnd type="none" w="sm" len="med"/>
              <a:tailEnd type="none" w="sm" len="med"/>
            </a:ln>
            <a:extLst>
              <a:ext uri="{909E8E84-426E-40DD-AFC4-6F175D3DCCD1}">
                <a14:hiddenFill xmlns:a14="http://schemas.microsoft.com/office/drawing/2010/main">
                  <a:noFill/>
                </a14:hiddenFill>
              </a:ext>
            </a:extLst>
          </p:spPr>
          <p:txBody>
            <a:bodyPr wrap="none"/>
            <a:lstStyle/>
            <a:p>
              <a:endParaRPr lang="zh-CN" altLang="en-US"/>
            </a:p>
          </p:txBody>
        </p:sp>
      </p:grpSp>
      <p:graphicFrame>
        <p:nvGraphicFramePr>
          <p:cNvPr id="824327" name="Object 2"/>
          <p:cNvGraphicFramePr>
            <a:graphicFrameLocks noChangeAspect="1"/>
          </p:cNvGraphicFramePr>
          <p:nvPr/>
        </p:nvGraphicFramePr>
        <p:xfrm>
          <a:off x="1519239" y="3952876"/>
          <a:ext cx="494110" cy="422672"/>
        </p:xfrm>
        <a:graphic>
          <a:graphicData uri="http://schemas.openxmlformats.org/presentationml/2006/ole">
            <mc:AlternateContent xmlns:mc="http://schemas.openxmlformats.org/markup-compatibility/2006">
              <mc:Choice xmlns:v="urn:schemas-microsoft-com:vml" Requires="v">
                <p:oleObj spid="_x0000_s105516" name="公式" r:id="rId3" imgW="317500" imgH="228600" progId="Equation.3">
                  <p:embed/>
                </p:oleObj>
              </mc:Choice>
              <mc:Fallback>
                <p:oleObj name="公式" r:id="rId3" imgW="31750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9239" y="3952876"/>
                        <a:ext cx="494110" cy="4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4328" name="Freeform 8" descr="窄横线"/>
          <p:cNvSpPr>
            <a:spLocks noChangeAspect="1"/>
          </p:cNvSpPr>
          <p:nvPr/>
        </p:nvSpPr>
        <p:spPr bwMode="auto">
          <a:xfrm>
            <a:off x="2580086" y="1959770"/>
            <a:ext cx="1669256" cy="3018235"/>
          </a:xfrm>
          <a:custGeom>
            <a:avLst/>
            <a:gdLst>
              <a:gd name="T0" fmla="*/ 0 w 1820"/>
              <a:gd name="T1" fmla="*/ 0 h 2877"/>
              <a:gd name="T2" fmla="*/ 0 w 1820"/>
              <a:gd name="T3" fmla="*/ 2147483647 h 2877"/>
              <a:gd name="T4" fmla="*/ 2147483647 w 1820"/>
              <a:gd name="T5" fmla="*/ 2147483647 h 2877"/>
              <a:gd name="T6" fmla="*/ 2147483647 w 1820"/>
              <a:gd name="T7" fmla="*/ 2147483647 h 2877"/>
              <a:gd name="T8" fmla="*/ 0 w 1820"/>
              <a:gd name="T9" fmla="*/ 0 h 2877"/>
              <a:gd name="T10" fmla="*/ 0 60000 65536"/>
              <a:gd name="T11" fmla="*/ 0 60000 65536"/>
              <a:gd name="T12" fmla="*/ 0 60000 65536"/>
              <a:gd name="T13" fmla="*/ 0 60000 65536"/>
              <a:gd name="T14" fmla="*/ 0 60000 65536"/>
              <a:gd name="T15" fmla="*/ 0 w 1820"/>
              <a:gd name="T16" fmla="*/ 0 h 2877"/>
              <a:gd name="T17" fmla="*/ 1820 w 1820"/>
              <a:gd name="T18" fmla="*/ 2877 h 2877"/>
            </a:gdLst>
            <a:ahLst/>
            <a:cxnLst>
              <a:cxn ang="T10">
                <a:pos x="T0" y="T1"/>
              </a:cxn>
              <a:cxn ang="T11">
                <a:pos x="T2" y="T3"/>
              </a:cxn>
              <a:cxn ang="T12">
                <a:pos x="T4" y="T5"/>
              </a:cxn>
              <a:cxn ang="T13">
                <a:pos x="T6" y="T7"/>
              </a:cxn>
              <a:cxn ang="T14">
                <a:pos x="T8" y="T9"/>
              </a:cxn>
            </a:cxnLst>
            <a:rect l="T15" t="T16" r="T17" b="T18"/>
            <a:pathLst>
              <a:path w="1820" h="2877">
                <a:moveTo>
                  <a:pt x="0" y="0"/>
                </a:moveTo>
                <a:lnTo>
                  <a:pt x="0" y="2877"/>
                </a:lnTo>
                <a:lnTo>
                  <a:pt x="1820" y="2876"/>
                </a:lnTo>
                <a:lnTo>
                  <a:pt x="574" y="1242"/>
                </a:lnTo>
                <a:lnTo>
                  <a:pt x="0" y="0"/>
                </a:lnTo>
                <a:close/>
              </a:path>
            </a:pathLst>
          </a:custGeom>
          <a:blipFill dpi="0" rotWithShape="0">
            <a:blip r:embed="rId5"/>
            <a:srcRect/>
            <a:tile tx="0" ty="0" sx="100000" sy="100000" flip="none" algn="tl"/>
          </a:blipFill>
          <a:ln w="22225">
            <a:solidFill>
              <a:srgbClr val="993300"/>
            </a:solidFill>
            <a:miter lim="800000"/>
          </a:ln>
        </p:spPr>
        <p:txBody>
          <a:bodyPr wrap="none"/>
          <a:lstStyle/>
          <a:p>
            <a:endParaRPr lang="zh-CN" altLang="en-US"/>
          </a:p>
        </p:txBody>
      </p:sp>
      <p:graphicFrame>
        <p:nvGraphicFramePr>
          <p:cNvPr id="824329" name="Object 3"/>
          <p:cNvGraphicFramePr>
            <a:graphicFrameLocks noChangeAspect="1"/>
          </p:cNvGraphicFramePr>
          <p:nvPr/>
        </p:nvGraphicFramePr>
        <p:xfrm>
          <a:off x="1601392" y="2406255"/>
          <a:ext cx="245269" cy="348853"/>
        </p:xfrm>
        <a:graphic>
          <a:graphicData uri="http://schemas.openxmlformats.org/presentationml/2006/ole">
            <mc:AlternateContent xmlns:mc="http://schemas.openxmlformats.org/markup-compatibility/2006">
              <mc:Choice xmlns:v="urn:schemas-microsoft-com:vml" Requires="v">
                <p:oleObj spid="_x0000_s105517" name="Equation" r:id="rId6" imgW="88900" imgH="139700" progId="Equation.3">
                  <p:embed/>
                </p:oleObj>
              </mc:Choice>
              <mc:Fallback>
                <p:oleObj name="Equation" r:id="rId6" imgW="88900" imgH="1397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1392" y="2406255"/>
                        <a:ext cx="245269" cy="34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 name="Group 11"/>
          <p:cNvGrpSpPr/>
          <p:nvPr/>
        </p:nvGrpSpPr>
        <p:grpSpPr bwMode="auto">
          <a:xfrm>
            <a:off x="1543051" y="3073004"/>
            <a:ext cx="417910" cy="456009"/>
            <a:chOff x="336" y="1861"/>
            <a:chExt cx="351" cy="383"/>
          </a:xfrm>
        </p:grpSpPr>
        <p:sp>
          <p:nvSpPr>
            <p:cNvPr id="72749" name="Line 12"/>
            <p:cNvSpPr>
              <a:spLocks noChangeAspect="1" noChangeShapeType="1"/>
            </p:cNvSpPr>
            <p:nvPr/>
          </p:nvSpPr>
          <p:spPr bwMode="auto">
            <a:xfrm>
              <a:off x="336" y="2110"/>
              <a:ext cx="351" cy="4"/>
            </a:xfrm>
            <a:prstGeom prst="line">
              <a:avLst/>
            </a:prstGeom>
            <a:noFill/>
            <a:ln w="38100">
              <a:solidFill>
                <a:srgbClr val="0000FF"/>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72750" name="AutoShape 13"/>
            <p:cNvSpPr>
              <a:spLocks noChangeAspect="1" noChangeArrowheads="1"/>
            </p:cNvSpPr>
            <p:nvPr/>
          </p:nvSpPr>
          <p:spPr bwMode="auto">
            <a:xfrm flipV="1">
              <a:off x="411" y="1861"/>
              <a:ext cx="195" cy="168"/>
            </a:xfrm>
            <a:prstGeom prst="triangle">
              <a:avLst>
                <a:gd name="adj" fmla="val 50000"/>
              </a:avLst>
            </a:prstGeom>
            <a:noFill/>
            <a:ln w="38100">
              <a:solidFill>
                <a:srgbClr val="0000FF"/>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p>
          </p:txBody>
        </p:sp>
        <p:sp>
          <p:nvSpPr>
            <p:cNvPr id="72751" name="Freeform 14"/>
            <p:cNvSpPr>
              <a:spLocks noChangeAspect="1"/>
            </p:cNvSpPr>
            <p:nvPr/>
          </p:nvSpPr>
          <p:spPr bwMode="auto">
            <a:xfrm>
              <a:off x="413" y="2180"/>
              <a:ext cx="189" cy="1"/>
            </a:xfrm>
            <a:custGeom>
              <a:avLst/>
              <a:gdLst>
                <a:gd name="T0" fmla="*/ 0 w 246"/>
                <a:gd name="T1" fmla="*/ 0 h 1"/>
                <a:gd name="T2" fmla="*/ 2 w 246"/>
                <a:gd name="T3" fmla="*/ 0 h 1"/>
                <a:gd name="T4" fmla="*/ 0 60000 65536"/>
                <a:gd name="T5" fmla="*/ 0 60000 65536"/>
                <a:gd name="T6" fmla="*/ 0 w 246"/>
                <a:gd name="T7" fmla="*/ 0 h 1"/>
                <a:gd name="T8" fmla="*/ 246 w 246"/>
                <a:gd name="T9" fmla="*/ 1 h 1"/>
              </a:gdLst>
              <a:ahLst/>
              <a:cxnLst>
                <a:cxn ang="T4">
                  <a:pos x="T0" y="T1"/>
                </a:cxn>
                <a:cxn ang="T5">
                  <a:pos x="T2" y="T3"/>
                </a:cxn>
              </a:cxnLst>
              <a:rect l="T6" t="T7" r="T8" b="T9"/>
              <a:pathLst>
                <a:path w="246" h="1">
                  <a:moveTo>
                    <a:pt x="0" y="0"/>
                  </a:moveTo>
                  <a:lnTo>
                    <a:pt x="246" y="0"/>
                  </a:lnTo>
                </a:path>
              </a:pathLst>
            </a:custGeom>
            <a:noFill/>
            <a:ln w="38100">
              <a:solidFill>
                <a:srgbClr val="0000FF"/>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72752" name="Freeform 15"/>
            <p:cNvSpPr>
              <a:spLocks noChangeAspect="1"/>
            </p:cNvSpPr>
            <p:nvPr/>
          </p:nvSpPr>
          <p:spPr bwMode="auto">
            <a:xfrm>
              <a:off x="439" y="2241"/>
              <a:ext cx="132" cy="3"/>
            </a:xfrm>
            <a:custGeom>
              <a:avLst/>
              <a:gdLst>
                <a:gd name="T0" fmla="*/ 0 w 171"/>
                <a:gd name="T1" fmla="*/ 0 h 4"/>
                <a:gd name="T2" fmla="*/ 2 w 171"/>
                <a:gd name="T3" fmla="*/ 2 h 4"/>
                <a:gd name="T4" fmla="*/ 0 60000 65536"/>
                <a:gd name="T5" fmla="*/ 0 60000 65536"/>
                <a:gd name="T6" fmla="*/ 0 w 171"/>
                <a:gd name="T7" fmla="*/ 0 h 4"/>
                <a:gd name="T8" fmla="*/ 171 w 171"/>
                <a:gd name="T9" fmla="*/ 4 h 4"/>
              </a:gdLst>
              <a:ahLst/>
              <a:cxnLst>
                <a:cxn ang="T4">
                  <a:pos x="T0" y="T1"/>
                </a:cxn>
                <a:cxn ang="T5">
                  <a:pos x="T2" y="T3"/>
                </a:cxn>
              </a:cxnLst>
              <a:rect l="T6" t="T7" r="T8" b="T9"/>
              <a:pathLst>
                <a:path w="171" h="4">
                  <a:moveTo>
                    <a:pt x="0" y="0"/>
                  </a:moveTo>
                  <a:lnTo>
                    <a:pt x="171" y="4"/>
                  </a:lnTo>
                </a:path>
              </a:pathLst>
            </a:custGeom>
            <a:noFill/>
            <a:ln w="38100">
              <a:solidFill>
                <a:srgbClr val="003399"/>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grpSp>
      <p:grpSp>
        <p:nvGrpSpPr>
          <p:cNvPr id="4" name="Group 16"/>
          <p:cNvGrpSpPr/>
          <p:nvPr/>
        </p:nvGrpSpPr>
        <p:grpSpPr bwMode="auto">
          <a:xfrm>
            <a:off x="1466851" y="4745832"/>
            <a:ext cx="4185047" cy="456010"/>
            <a:chOff x="272" y="3266"/>
            <a:chExt cx="3515" cy="383"/>
          </a:xfrm>
        </p:grpSpPr>
        <p:sp>
          <p:nvSpPr>
            <p:cNvPr id="72743" name="Line 17"/>
            <p:cNvSpPr>
              <a:spLocks noChangeAspect="1" noChangeShapeType="1"/>
            </p:cNvSpPr>
            <p:nvPr/>
          </p:nvSpPr>
          <p:spPr bwMode="auto">
            <a:xfrm>
              <a:off x="272" y="3460"/>
              <a:ext cx="3515" cy="0"/>
            </a:xfrm>
            <a:prstGeom prst="line">
              <a:avLst/>
            </a:prstGeom>
            <a:noFill/>
            <a:ln w="38100">
              <a:solidFill>
                <a:srgbClr val="003399"/>
              </a:solidFill>
              <a:prstDash val="sysDot"/>
              <a:miter lim="800000"/>
              <a:headEnd type="none" w="sm" len="med"/>
              <a:tailEnd type="none" w="sm" len="med"/>
            </a:ln>
            <a:extLst>
              <a:ext uri="{909E8E84-426E-40DD-AFC4-6F175D3DCCD1}">
                <a14:hiddenFill xmlns:a14="http://schemas.microsoft.com/office/drawing/2010/main">
                  <a:noFill/>
                </a14:hiddenFill>
              </a:ext>
            </a:extLst>
          </p:spPr>
          <p:txBody>
            <a:bodyPr wrap="none"/>
            <a:lstStyle/>
            <a:p>
              <a:endParaRPr lang="zh-CN" altLang="en-US"/>
            </a:p>
          </p:txBody>
        </p:sp>
        <p:grpSp>
          <p:nvGrpSpPr>
            <p:cNvPr id="72744" name="Group 18"/>
            <p:cNvGrpSpPr/>
            <p:nvPr/>
          </p:nvGrpSpPr>
          <p:grpSpPr bwMode="auto">
            <a:xfrm>
              <a:off x="327" y="3266"/>
              <a:ext cx="351" cy="383"/>
              <a:chOff x="327" y="3266"/>
              <a:chExt cx="351" cy="383"/>
            </a:xfrm>
          </p:grpSpPr>
          <p:sp>
            <p:nvSpPr>
              <p:cNvPr id="72745" name="Line 19"/>
              <p:cNvSpPr>
                <a:spLocks noChangeAspect="1" noChangeShapeType="1"/>
              </p:cNvSpPr>
              <p:nvPr/>
            </p:nvSpPr>
            <p:spPr bwMode="auto">
              <a:xfrm>
                <a:off x="327" y="3515"/>
                <a:ext cx="351" cy="4"/>
              </a:xfrm>
              <a:prstGeom prst="line">
                <a:avLst/>
              </a:prstGeom>
              <a:noFill/>
              <a:ln w="38100">
                <a:solidFill>
                  <a:srgbClr val="003399"/>
                </a:solidFill>
                <a:prstDash val="sysDot"/>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72746" name="AutoShape 20"/>
              <p:cNvSpPr>
                <a:spLocks noChangeAspect="1" noChangeArrowheads="1"/>
              </p:cNvSpPr>
              <p:nvPr/>
            </p:nvSpPr>
            <p:spPr bwMode="auto">
              <a:xfrm flipV="1">
                <a:off x="401" y="3266"/>
                <a:ext cx="196" cy="167"/>
              </a:xfrm>
              <a:prstGeom prst="triangle">
                <a:avLst>
                  <a:gd name="adj" fmla="val 50000"/>
                </a:avLst>
              </a:prstGeom>
              <a:noFill/>
              <a:ln w="38100">
                <a:solidFill>
                  <a:srgbClr val="003399"/>
                </a:solidFill>
                <a:prstDash val="sysDot"/>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p>
            </p:txBody>
          </p:sp>
          <p:sp>
            <p:nvSpPr>
              <p:cNvPr id="72747" name="Freeform 21"/>
              <p:cNvSpPr>
                <a:spLocks noChangeAspect="1"/>
              </p:cNvSpPr>
              <p:nvPr/>
            </p:nvSpPr>
            <p:spPr bwMode="auto">
              <a:xfrm>
                <a:off x="404" y="3585"/>
                <a:ext cx="189" cy="1"/>
              </a:xfrm>
              <a:custGeom>
                <a:avLst/>
                <a:gdLst>
                  <a:gd name="T0" fmla="*/ 0 w 246"/>
                  <a:gd name="T1" fmla="*/ 0 h 1"/>
                  <a:gd name="T2" fmla="*/ 2 w 246"/>
                  <a:gd name="T3" fmla="*/ 0 h 1"/>
                  <a:gd name="T4" fmla="*/ 0 60000 65536"/>
                  <a:gd name="T5" fmla="*/ 0 60000 65536"/>
                  <a:gd name="T6" fmla="*/ 0 w 246"/>
                  <a:gd name="T7" fmla="*/ 0 h 1"/>
                  <a:gd name="T8" fmla="*/ 246 w 246"/>
                  <a:gd name="T9" fmla="*/ 1 h 1"/>
                </a:gdLst>
                <a:ahLst/>
                <a:cxnLst>
                  <a:cxn ang="T4">
                    <a:pos x="T0" y="T1"/>
                  </a:cxn>
                  <a:cxn ang="T5">
                    <a:pos x="T2" y="T3"/>
                  </a:cxn>
                </a:cxnLst>
                <a:rect l="T6" t="T7" r="T8" b="T9"/>
                <a:pathLst>
                  <a:path w="246" h="1">
                    <a:moveTo>
                      <a:pt x="0" y="0"/>
                    </a:moveTo>
                    <a:lnTo>
                      <a:pt x="246" y="0"/>
                    </a:lnTo>
                  </a:path>
                </a:pathLst>
              </a:custGeom>
              <a:noFill/>
              <a:ln w="38100">
                <a:solidFill>
                  <a:srgbClr val="003399"/>
                </a:solidFill>
                <a:prstDash val="sysDot"/>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72748" name="Freeform 22"/>
              <p:cNvSpPr>
                <a:spLocks noChangeAspect="1"/>
              </p:cNvSpPr>
              <p:nvPr/>
            </p:nvSpPr>
            <p:spPr bwMode="auto">
              <a:xfrm>
                <a:off x="430" y="3645"/>
                <a:ext cx="132" cy="4"/>
              </a:xfrm>
              <a:custGeom>
                <a:avLst/>
                <a:gdLst>
                  <a:gd name="T0" fmla="*/ 0 w 171"/>
                  <a:gd name="T1" fmla="*/ 0 h 4"/>
                  <a:gd name="T2" fmla="*/ 2 w 171"/>
                  <a:gd name="T3" fmla="*/ 4 h 4"/>
                  <a:gd name="T4" fmla="*/ 0 60000 65536"/>
                  <a:gd name="T5" fmla="*/ 0 60000 65536"/>
                  <a:gd name="T6" fmla="*/ 0 w 171"/>
                  <a:gd name="T7" fmla="*/ 0 h 4"/>
                  <a:gd name="T8" fmla="*/ 171 w 171"/>
                  <a:gd name="T9" fmla="*/ 4 h 4"/>
                </a:gdLst>
                <a:ahLst/>
                <a:cxnLst>
                  <a:cxn ang="T4">
                    <a:pos x="T0" y="T1"/>
                  </a:cxn>
                  <a:cxn ang="T5">
                    <a:pos x="T2" y="T3"/>
                  </a:cxn>
                </a:cxnLst>
                <a:rect l="T6" t="T7" r="T8" b="T9"/>
                <a:pathLst>
                  <a:path w="171" h="4">
                    <a:moveTo>
                      <a:pt x="0" y="0"/>
                    </a:moveTo>
                    <a:lnTo>
                      <a:pt x="171" y="4"/>
                    </a:lnTo>
                  </a:path>
                </a:pathLst>
              </a:custGeom>
              <a:noFill/>
              <a:ln w="38100">
                <a:solidFill>
                  <a:srgbClr val="003399"/>
                </a:solidFill>
                <a:prstDash val="sysDot"/>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grpSp>
      </p:grpSp>
      <p:sp>
        <p:nvSpPr>
          <p:cNvPr id="824350" name="Rectangle 30"/>
          <p:cNvSpPr>
            <a:spLocks noChangeArrowheads="1"/>
          </p:cNvSpPr>
          <p:nvPr/>
        </p:nvSpPr>
        <p:spPr bwMode="auto">
          <a:xfrm>
            <a:off x="591711" y="1304651"/>
            <a:ext cx="18103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sz="2000" dirty="0">
                <a:solidFill>
                  <a:srgbClr val="0066FF"/>
                </a:solidFill>
              </a:rPr>
              <a:t>(1) </a:t>
            </a:r>
            <a:r>
              <a:rPr lang="zh-CN" altLang="en-US" sz="2000" dirty="0">
                <a:solidFill>
                  <a:srgbClr val="0066FF"/>
                </a:solidFill>
              </a:rPr>
              <a:t>静水条件</a:t>
            </a:r>
            <a:endParaRPr lang="zh-CN" altLang="en-US" sz="2000" dirty="0">
              <a:solidFill>
                <a:srgbClr val="0066FF"/>
              </a:solidFill>
            </a:endParaRPr>
          </a:p>
        </p:txBody>
      </p:sp>
      <p:sp>
        <p:nvSpPr>
          <p:cNvPr id="824351" name="Text Box 31"/>
          <p:cNvSpPr txBox="1">
            <a:spLocks noChangeArrowheads="1"/>
          </p:cNvSpPr>
          <p:nvPr/>
        </p:nvSpPr>
        <p:spPr bwMode="auto">
          <a:xfrm>
            <a:off x="2513410" y="1538288"/>
            <a:ext cx="103105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sz="1650">
                <a:solidFill>
                  <a:srgbClr val="006600"/>
                </a:solidFill>
                <a:latin typeface="华文新魏" panose="02010800040101010101" pitchFamily="2" charset="-122"/>
                <a:ea typeface="华文新魏" panose="02010800040101010101" pitchFamily="2" charset="-122"/>
              </a:rPr>
              <a:t>地下水位</a:t>
            </a:r>
            <a:endParaRPr lang="zh-CN" altLang="en-US" sz="1650">
              <a:solidFill>
                <a:srgbClr val="006600"/>
              </a:solidFill>
              <a:latin typeface="华文新魏" panose="02010800040101010101" pitchFamily="2" charset="-122"/>
              <a:ea typeface="华文新魏" panose="02010800040101010101" pitchFamily="2" charset="-122"/>
            </a:endParaRPr>
          </a:p>
        </p:txBody>
      </p:sp>
      <p:graphicFrame>
        <p:nvGraphicFramePr>
          <p:cNvPr id="824352" name="Object 4"/>
          <p:cNvGraphicFramePr>
            <a:graphicFrameLocks noChangeAspect="1"/>
          </p:cNvGraphicFramePr>
          <p:nvPr/>
        </p:nvGraphicFramePr>
        <p:xfrm>
          <a:off x="2713032" y="5261969"/>
          <a:ext cx="1446610" cy="267890"/>
        </p:xfrm>
        <a:graphic>
          <a:graphicData uri="http://schemas.openxmlformats.org/presentationml/2006/ole">
            <mc:AlternateContent xmlns:mc="http://schemas.openxmlformats.org/markup-compatibility/2006">
              <mc:Choice xmlns:v="urn:schemas-microsoft-com:vml" Requires="v">
                <p:oleObj spid="_x0000_s105518" name="公式" r:id="rId8" imgW="1333500" imgH="228600" progId="Equation.3">
                  <p:embed/>
                </p:oleObj>
              </mc:Choice>
              <mc:Fallback>
                <p:oleObj name="公式" r:id="rId8" imgW="1333500" imgH="2286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l="-8734" r="-8734"/>
                      <a:stretch>
                        <a:fillRect/>
                      </a:stretch>
                    </p:blipFill>
                    <p:spPr bwMode="auto">
                      <a:xfrm>
                        <a:off x="2713032" y="5261969"/>
                        <a:ext cx="1446610" cy="26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4353" name="AutoShape 33"/>
          <p:cNvSpPr>
            <a:spLocks noChangeArrowheads="1"/>
          </p:cNvSpPr>
          <p:nvPr/>
        </p:nvSpPr>
        <p:spPr bwMode="auto">
          <a:xfrm>
            <a:off x="5922170" y="3361135"/>
            <a:ext cx="2034206" cy="571500"/>
          </a:xfrm>
          <a:prstGeom prst="wedgeRectCallout">
            <a:avLst>
              <a:gd name="adj1" fmla="val -193963"/>
              <a:gd name="adj2" fmla="val 86875"/>
            </a:avLst>
          </a:prstGeom>
          <a:solidFill>
            <a:srgbClr val="FFFFCC"/>
          </a:solidFill>
          <a:ln w="9525">
            <a:solidFill>
              <a:srgbClr val="0000FF"/>
            </a:solidFill>
            <a:miter lim="800000"/>
            <a:tailEnd type="none" w="med" len="lg"/>
          </a:ln>
        </p:spPr>
        <p:txBody>
          <a:bodyPr bIns="89100"/>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dirty="0">
                <a:latin typeface="华文新魏" panose="02010800040101010101" pitchFamily="2" charset="-122"/>
                <a:ea typeface="华文新魏" panose="02010800040101010101" pitchFamily="2" charset="-122"/>
              </a:rPr>
              <a:t>地下水位下降引起</a:t>
            </a:r>
            <a:r>
              <a:rPr lang="en-US" altLang="zh-CN" dirty="0">
                <a:solidFill>
                  <a:srgbClr val="CC6600"/>
                </a:solidFill>
                <a:latin typeface="华文新魏" panose="02010800040101010101" pitchFamily="2" charset="-122"/>
                <a:ea typeface="华文新魏" panose="02010800040101010101" pitchFamily="2" charset="-122"/>
                <a:cs typeface="Times New Roman" panose="02020603050405020304" pitchFamily="18" charset="0"/>
              </a:rPr>
              <a:t>σ</a:t>
            </a:r>
            <a:r>
              <a:rPr lang="en-US" altLang="zh-CN" dirty="0">
                <a:solidFill>
                  <a:srgbClr val="CC6600"/>
                </a:solidFill>
                <a:latin typeface="Arial Black" panose="020B0A04020102020204" pitchFamily="34" charset="0"/>
                <a:ea typeface="华文新魏" panose="02010800040101010101" pitchFamily="2" charset="-122"/>
              </a:rPr>
              <a:t>’</a:t>
            </a:r>
            <a:r>
              <a:rPr lang="zh-CN" altLang="en-US" dirty="0">
                <a:solidFill>
                  <a:srgbClr val="CC6600"/>
                </a:solidFill>
                <a:latin typeface="华文新魏" panose="02010800040101010101" pitchFamily="2" charset="-122"/>
                <a:ea typeface="华文新魏" panose="02010800040101010101" pitchFamily="2" charset="-122"/>
              </a:rPr>
              <a:t> </a:t>
            </a:r>
            <a:r>
              <a:rPr lang="zh-CN" altLang="en-US" dirty="0">
                <a:latin typeface="华文新魏" panose="02010800040101010101" pitchFamily="2" charset="-122"/>
                <a:ea typeface="华文新魏" panose="02010800040101010101" pitchFamily="2" charset="-122"/>
              </a:rPr>
              <a:t>增大的部分</a:t>
            </a:r>
            <a:endParaRPr lang="zh-CN" altLang="en-US" dirty="0">
              <a:latin typeface="华文新魏" panose="02010800040101010101" pitchFamily="2" charset="-122"/>
              <a:ea typeface="华文新魏" panose="02010800040101010101" pitchFamily="2" charset="-122"/>
            </a:endParaRPr>
          </a:p>
        </p:txBody>
      </p:sp>
      <p:grpSp>
        <p:nvGrpSpPr>
          <p:cNvPr id="6" name="Group 34"/>
          <p:cNvGrpSpPr/>
          <p:nvPr/>
        </p:nvGrpSpPr>
        <p:grpSpPr bwMode="auto">
          <a:xfrm>
            <a:off x="2209802" y="1962151"/>
            <a:ext cx="317898" cy="3013472"/>
            <a:chOff x="896" y="928"/>
            <a:chExt cx="267" cy="2531"/>
          </a:xfrm>
        </p:grpSpPr>
        <p:sp>
          <p:nvSpPr>
            <p:cNvPr id="72739" name="Line 35"/>
            <p:cNvSpPr>
              <a:spLocks noChangeShapeType="1"/>
            </p:cNvSpPr>
            <p:nvPr/>
          </p:nvSpPr>
          <p:spPr bwMode="auto">
            <a:xfrm>
              <a:off x="896" y="928"/>
              <a:ext cx="0" cy="1134"/>
            </a:xfrm>
            <a:prstGeom prst="line">
              <a:avLst/>
            </a:prstGeom>
            <a:noFill/>
            <a:ln w="12700">
              <a:solidFill>
                <a:srgbClr val="000000"/>
              </a:solidFill>
              <a:round/>
              <a:headEnd type="arrow" w="lg" len="lg"/>
              <a:tailEnd type="arrow" w="lg" len="lg"/>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sp>
          <p:nvSpPr>
            <p:cNvPr id="72740" name="Line 36"/>
            <p:cNvSpPr>
              <a:spLocks noChangeShapeType="1"/>
            </p:cNvSpPr>
            <p:nvPr/>
          </p:nvSpPr>
          <p:spPr bwMode="auto">
            <a:xfrm>
              <a:off x="896" y="2041"/>
              <a:ext cx="0" cy="1418"/>
            </a:xfrm>
            <a:prstGeom prst="line">
              <a:avLst/>
            </a:prstGeom>
            <a:noFill/>
            <a:ln w="12700">
              <a:solidFill>
                <a:srgbClr val="000000"/>
              </a:solidFill>
              <a:round/>
              <a:headEnd type="arrow" w="lg" len="lg"/>
              <a:tailEnd type="arrow" w="lg" len="lg"/>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sp>
          <p:nvSpPr>
            <p:cNvPr id="72741" name="Text Box 37"/>
            <p:cNvSpPr txBox="1">
              <a:spLocks noChangeArrowheads="1"/>
            </p:cNvSpPr>
            <p:nvPr/>
          </p:nvSpPr>
          <p:spPr bwMode="auto">
            <a:xfrm>
              <a:off x="952" y="1450"/>
              <a:ext cx="21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a:solidFill>
                    <a:srgbClr val="000000"/>
                  </a:solidFill>
                </a:rPr>
                <a:t>H</a:t>
              </a:r>
              <a:r>
                <a:rPr lang="en-US" altLang="zh-CN" baseline="-25000">
                  <a:solidFill>
                    <a:srgbClr val="000000"/>
                  </a:solidFill>
                </a:rPr>
                <a:t>1</a:t>
              </a:r>
              <a:endParaRPr lang="en-US" altLang="zh-CN" baseline="-25000">
                <a:solidFill>
                  <a:srgbClr val="000000"/>
                </a:solidFill>
              </a:endParaRPr>
            </a:p>
          </p:txBody>
        </p:sp>
        <p:sp>
          <p:nvSpPr>
            <p:cNvPr id="72742" name="Text Box 38"/>
            <p:cNvSpPr txBox="1">
              <a:spLocks noChangeArrowheads="1"/>
            </p:cNvSpPr>
            <p:nvPr/>
          </p:nvSpPr>
          <p:spPr bwMode="auto">
            <a:xfrm>
              <a:off x="945" y="2635"/>
              <a:ext cx="21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a:solidFill>
                    <a:srgbClr val="000000"/>
                  </a:solidFill>
                </a:rPr>
                <a:t>H</a:t>
              </a:r>
              <a:r>
                <a:rPr lang="en-US" altLang="zh-CN" baseline="-25000">
                  <a:solidFill>
                    <a:srgbClr val="000000"/>
                  </a:solidFill>
                </a:rPr>
                <a:t>2</a:t>
              </a:r>
              <a:endParaRPr lang="en-US" altLang="zh-CN" baseline="-25000">
                <a:solidFill>
                  <a:srgbClr val="000000"/>
                </a:solidFill>
              </a:endParaRPr>
            </a:p>
          </p:txBody>
        </p:sp>
      </p:grpSp>
      <p:sp>
        <p:nvSpPr>
          <p:cNvPr id="824359" name="Line 39"/>
          <p:cNvSpPr>
            <a:spLocks noChangeShapeType="1"/>
          </p:cNvSpPr>
          <p:nvPr/>
        </p:nvSpPr>
        <p:spPr bwMode="auto">
          <a:xfrm>
            <a:off x="2580085" y="5020867"/>
            <a:ext cx="0" cy="573881"/>
          </a:xfrm>
          <a:prstGeom prst="line">
            <a:avLst/>
          </a:prstGeom>
          <a:noFill/>
          <a:ln w="12700">
            <a:solidFill>
              <a:srgbClr val="000000"/>
            </a:solidFill>
            <a:roun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sp>
        <p:nvSpPr>
          <p:cNvPr id="824361" name="Line 41"/>
          <p:cNvSpPr>
            <a:spLocks noChangeShapeType="1"/>
          </p:cNvSpPr>
          <p:nvPr/>
        </p:nvSpPr>
        <p:spPr bwMode="auto">
          <a:xfrm>
            <a:off x="4268391" y="5030392"/>
            <a:ext cx="0" cy="573881"/>
          </a:xfrm>
          <a:prstGeom prst="line">
            <a:avLst/>
          </a:prstGeom>
          <a:noFill/>
          <a:ln w="12700">
            <a:solidFill>
              <a:srgbClr val="000000"/>
            </a:solidFill>
            <a:roun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sp>
        <p:nvSpPr>
          <p:cNvPr id="824364" name="Text Box 44"/>
          <p:cNvSpPr txBox="1">
            <a:spLocks noChangeArrowheads="1"/>
          </p:cNvSpPr>
          <p:nvPr/>
        </p:nvSpPr>
        <p:spPr bwMode="auto">
          <a:xfrm>
            <a:off x="2653903" y="5764375"/>
            <a:ext cx="7762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l-GR" altLang="zh-CN" dirty="0">
                <a:solidFill>
                  <a:srgbClr val="990000"/>
                </a:solidFill>
              </a:rPr>
              <a:t>σ</a:t>
            </a:r>
            <a:r>
              <a:rPr lang="en-US" altLang="zh-CN" dirty="0">
                <a:solidFill>
                  <a:srgbClr val="990000"/>
                </a:solidFill>
                <a:latin typeface="Times New Roman" panose="02020603050405020304" pitchFamily="18" charset="0"/>
              </a:rPr>
              <a:t>’</a:t>
            </a:r>
            <a:r>
              <a:rPr lang="en-US" altLang="zh-CN" dirty="0">
                <a:solidFill>
                  <a:srgbClr val="990000"/>
                </a:solidFill>
              </a:rPr>
              <a:t>=</a:t>
            </a:r>
            <a:r>
              <a:rPr lang="el-GR" altLang="zh-CN" dirty="0">
                <a:solidFill>
                  <a:srgbClr val="990000"/>
                </a:solidFill>
              </a:rPr>
              <a:t>σ</a:t>
            </a:r>
            <a:r>
              <a:rPr lang="en-US" altLang="zh-CN" dirty="0">
                <a:solidFill>
                  <a:srgbClr val="990000"/>
                </a:solidFill>
              </a:rPr>
              <a:t>-u</a:t>
            </a:r>
            <a:endParaRPr lang="el-GR" altLang="zh-CN" dirty="0">
              <a:solidFill>
                <a:srgbClr val="990000"/>
              </a:solidFill>
            </a:endParaRPr>
          </a:p>
        </p:txBody>
      </p:sp>
      <p:sp>
        <p:nvSpPr>
          <p:cNvPr id="824365" name="Text Box 45"/>
          <p:cNvSpPr txBox="1">
            <a:spLocks noChangeArrowheads="1"/>
          </p:cNvSpPr>
          <p:nvPr/>
        </p:nvSpPr>
        <p:spPr bwMode="auto">
          <a:xfrm>
            <a:off x="4421200" y="5764375"/>
            <a:ext cx="7758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dirty="0">
                <a:solidFill>
                  <a:srgbClr val="990000"/>
                </a:solidFill>
              </a:rPr>
              <a:t>u=</a:t>
            </a:r>
            <a:r>
              <a:rPr lang="el-GR" altLang="zh-CN" dirty="0">
                <a:solidFill>
                  <a:srgbClr val="990000"/>
                </a:solidFill>
              </a:rPr>
              <a:t>γ</a:t>
            </a:r>
            <a:r>
              <a:rPr lang="en-US" altLang="zh-CN" baseline="-25000" dirty="0">
                <a:solidFill>
                  <a:srgbClr val="990000"/>
                </a:solidFill>
              </a:rPr>
              <a:t>w</a:t>
            </a:r>
            <a:r>
              <a:rPr lang="en-US" altLang="zh-CN" dirty="0">
                <a:solidFill>
                  <a:srgbClr val="990000"/>
                </a:solidFill>
              </a:rPr>
              <a:t>H</a:t>
            </a:r>
            <a:r>
              <a:rPr lang="en-US" altLang="zh-CN" baseline="-25000" dirty="0">
                <a:solidFill>
                  <a:srgbClr val="990000"/>
                </a:solidFill>
              </a:rPr>
              <a:t>2</a:t>
            </a:r>
            <a:endParaRPr lang="en-US" altLang="zh-CN" baseline="-25000" dirty="0">
              <a:solidFill>
                <a:srgbClr val="990000"/>
              </a:solidFill>
            </a:endParaRPr>
          </a:p>
        </p:txBody>
      </p:sp>
      <p:sp>
        <p:nvSpPr>
          <p:cNvPr id="824366" name="Line 46"/>
          <p:cNvSpPr>
            <a:spLocks noChangeShapeType="1"/>
          </p:cNvSpPr>
          <p:nvPr/>
        </p:nvSpPr>
        <p:spPr bwMode="auto">
          <a:xfrm>
            <a:off x="2580085" y="5197079"/>
            <a:ext cx="1700213" cy="0"/>
          </a:xfrm>
          <a:prstGeom prst="line">
            <a:avLst/>
          </a:prstGeom>
          <a:noFill/>
          <a:ln w="12700">
            <a:solidFill>
              <a:srgbClr val="000000"/>
            </a:solidFill>
            <a:round/>
            <a:headEnd type="arrow" w="lg" len="lg"/>
            <a:tailEnd type="arrow" w="lg" len="lg"/>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sp>
        <p:nvSpPr>
          <p:cNvPr id="824371" name="Text Box 51"/>
          <p:cNvSpPr txBox="1">
            <a:spLocks noChangeArrowheads="1"/>
          </p:cNvSpPr>
          <p:nvPr/>
        </p:nvSpPr>
        <p:spPr bwMode="auto">
          <a:xfrm>
            <a:off x="6156176" y="1720612"/>
            <a:ext cx="2025253" cy="132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120000"/>
              </a:lnSpc>
            </a:pPr>
            <a:r>
              <a:rPr lang="el-GR" altLang="zh-CN" dirty="0">
                <a:solidFill>
                  <a:srgbClr val="990000"/>
                </a:solidFill>
              </a:rPr>
              <a:t>σ</a:t>
            </a:r>
            <a:r>
              <a:rPr lang="en-US" altLang="zh-CN" dirty="0">
                <a:solidFill>
                  <a:srgbClr val="990000"/>
                </a:solidFill>
                <a:latin typeface="Times New Roman" panose="02020603050405020304" pitchFamily="18" charset="0"/>
              </a:rPr>
              <a:t>’</a:t>
            </a:r>
            <a:r>
              <a:rPr lang="en-US" altLang="zh-CN" dirty="0">
                <a:solidFill>
                  <a:srgbClr val="990000"/>
                </a:solidFill>
              </a:rPr>
              <a:t>=</a:t>
            </a:r>
            <a:r>
              <a:rPr lang="el-GR" altLang="zh-CN" dirty="0">
                <a:solidFill>
                  <a:srgbClr val="990000"/>
                </a:solidFill>
              </a:rPr>
              <a:t>σ</a:t>
            </a:r>
            <a:r>
              <a:rPr lang="en-US" altLang="zh-CN" dirty="0">
                <a:solidFill>
                  <a:srgbClr val="990000"/>
                </a:solidFill>
              </a:rPr>
              <a:t>-u</a:t>
            </a:r>
            <a:endParaRPr lang="en-US" altLang="zh-CN" dirty="0">
              <a:solidFill>
                <a:srgbClr val="990000"/>
              </a:solidFill>
            </a:endParaRPr>
          </a:p>
          <a:p>
            <a:pPr eaLnBrk="1" hangingPunct="1">
              <a:lnSpc>
                <a:spcPct val="120000"/>
              </a:lnSpc>
            </a:pPr>
            <a:r>
              <a:rPr lang="en-US" altLang="zh-CN" dirty="0">
                <a:solidFill>
                  <a:srgbClr val="990000"/>
                </a:solidFill>
              </a:rPr>
              <a:t>   =</a:t>
            </a:r>
            <a:r>
              <a:rPr lang="el-GR" altLang="zh-CN" dirty="0">
                <a:solidFill>
                  <a:srgbClr val="990000"/>
                </a:solidFill>
              </a:rPr>
              <a:t>γ</a:t>
            </a:r>
            <a:r>
              <a:rPr lang="en-US" altLang="zh-CN" dirty="0">
                <a:solidFill>
                  <a:srgbClr val="990000"/>
                </a:solidFill>
              </a:rPr>
              <a:t>H</a:t>
            </a:r>
            <a:r>
              <a:rPr lang="en-US" altLang="zh-CN" baseline="-25000" dirty="0">
                <a:solidFill>
                  <a:srgbClr val="990000"/>
                </a:solidFill>
              </a:rPr>
              <a:t>1</a:t>
            </a:r>
            <a:r>
              <a:rPr lang="en-US" altLang="zh-CN" dirty="0">
                <a:solidFill>
                  <a:srgbClr val="990000"/>
                </a:solidFill>
              </a:rPr>
              <a:t>+</a:t>
            </a:r>
            <a:r>
              <a:rPr lang="el-GR" altLang="zh-CN" dirty="0">
                <a:solidFill>
                  <a:srgbClr val="990000"/>
                </a:solidFill>
              </a:rPr>
              <a:t>γ</a:t>
            </a:r>
            <a:r>
              <a:rPr lang="en-US" altLang="zh-CN" baseline="-25000" dirty="0">
                <a:solidFill>
                  <a:srgbClr val="990000"/>
                </a:solidFill>
              </a:rPr>
              <a:t>sat</a:t>
            </a:r>
            <a:r>
              <a:rPr lang="en-US" altLang="zh-CN" dirty="0">
                <a:solidFill>
                  <a:srgbClr val="990000"/>
                </a:solidFill>
              </a:rPr>
              <a:t>H</a:t>
            </a:r>
            <a:r>
              <a:rPr lang="en-US" altLang="zh-CN" baseline="-25000" dirty="0">
                <a:solidFill>
                  <a:srgbClr val="990000"/>
                </a:solidFill>
              </a:rPr>
              <a:t>2</a:t>
            </a:r>
            <a:r>
              <a:rPr lang="en-US" altLang="zh-CN" dirty="0">
                <a:solidFill>
                  <a:srgbClr val="990000"/>
                </a:solidFill>
              </a:rPr>
              <a:t>-</a:t>
            </a:r>
            <a:r>
              <a:rPr lang="el-GR" altLang="zh-CN" dirty="0">
                <a:solidFill>
                  <a:srgbClr val="990000"/>
                </a:solidFill>
              </a:rPr>
              <a:t>γ</a:t>
            </a:r>
            <a:r>
              <a:rPr lang="en-US" altLang="zh-CN" baseline="-25000" dirty="0">
                <a:solidFill>
                  <a:srgbClr val="990000"/>
                </a:solidFill>
              </a:rPr>
              <a:t>w</a:t>
            </a:r>
            <a:r>
              <a:rPr lang="en-US" altLang="zh-CN" dirty="0">
                <a:solidFill>
                  <a:srgbClr val="990000"/>
                </a:solidFill>
              </a:rPr>
              <a:t>H</a:t>
            </a:r>
            <a:r>
              <a:rPr lang="en-US" altLang="zh-CN" baseline="-25000" dirty="0">
                <a:solidFill>
                  <a:srgbClr val="990000"/>
                </a:solidFill>
              </a:rPr>
              <a:t>2</a:t>
            </a:r>
            <a:endParaRPr lang="en-US" altLang="zh-CN" baseline="-25000" dirty="0">
              <a:solidFill>
                <a:srgbClr val="990000"/>
              </a:solidFill>
            </a:endParaRPr>
          </a:p>
          <a:p>
            <a:pPr eaLnBrk="1" hangingPunct="1">
              <a:lnSpc>
                <a:spcPct val="120000"/>
              </a:lnSpc>
            </a:pPr>
            <a:r>
              <a:rPr lang="en-US" altLang="zh-CN" dirty="0">
                <a:solidFill>
                  <a:srgbClr val="990000"/>
                </a:solidFill>
              </a:rPr>
              <a:t>   =</a:t>
            </a:r>
            <a:r>
              <a:rPr lang="el-GR" altLang="zh-CN" dirty="0">
                <a:solidFill>
                  <a:srgbClr val="990000"/>
                </a:solidFill>
              </a:rPr>
              <a:t>γ</a:t>
            </a:r>
            <a:r>
              <a:rPr lang="en-US" altLang="zh-CN" dirty="0">
                <a:solidFill>
                  <a:srgbClr val="990000"/>
                </a:solidFill>
              </a:rPr>
              <a:t>H</a:t>
            </a:r>
            <a:r>
              <a:rPr lang="en-US" altLang="zh-CN" baseline="-25000" dirty="0">
                <a:solidFill>
                  <a:srgbClr val="990000"/>
                </a:solidFill>
              </a:rPr>
              <a:t>1</a:t>
            </a:r>
            <a:r>
              <a:rPr lang="en-US" altLang="zh-CN" dirty="0">
                <a:solidFill>
                  <a:srgbClr val="990000"/>
                </a:solidFill>
              </a:rPr>
              <a:t>+(</a:t>
            </a:r>
            <a:r>
              <a:rPr lang="el-GR" altLang="zh-CN" dirty="0">
                <a:solidFill>
                  <a:srgbClr val="990000"/>
                </a:solidFill>
              </a:rPr>
              <a:t>γ</a:t>
            </a:r>
            <a:r>
              <a:rPr lang="en-US" altLang="zh-CN" baseline="-25000" dirty="0">
                <a:solidFill>
                  <a:srgbClr val="990000"/>
                </a:solidFill>
              </a:rPr>
              <a:t>sat</a:t>
            </a:r>
            <a:r>
              <a:rPr lang="en-US" altLang="zh-CN" dirty="0">
                <a:solidFill>
                  <a:srgbClr val="990000"/>
                </a:solidFill>
              </a:rPr>
              <a:t>-</a:t>
            </a:r>
            <a:r>
              <a:rPr lang="el-GR" altLang="zh-CN" dirty="0">
                <a:solidFill>
                  <a:srgbClr val="990000"/>
                </a:solidFill>
              </a:rPr>
              <a:t>γ</a:t>
            </a:r>
            <a:r>
              <a:rPr lang="en-US" altLang="zh-CN" baseline="-25000" dirty="0">
                <a:solidFill>
                  <a:srgbClr val="990000"/>
                </a:solidFill>
              </a:rPr>
              <a:t>w</a:t>
            </a:r>
            <a:r>
              <a:rPr lang="en-US" altLang="zh-CN" dirty="0">
                <a:solidFill>
                  <a:srgbClr val="990000"/>
                </a:solidFill>
              </a:rPr>
              <a:t>)H</a:t>
            </a:r>
            <a:r>
              <a:rPr lang="en-US" altLang="zh-CN" baseline="-25000" dirty="0">
                <a:solidFill>
                  <a:srgbClr val="990000"/>
                </a:solidFill>
              </a:rPr>
              <a:t>2</a:t>
            </a:r>
            <a:endParaRPr lang="en-US" altLang="zh-CN" baseline="-25000" dirty="0">
              <a:solidFill>
                <a:srgbClr val="990000"/>
              </a:solidFill>
            </a:endParaRPr>
          </a:p>
          <a:p>
            <a:pPr eaLnBrk="1" hangingPunct="1">
              <a:lnSpc>
                <a:spcPct val="120000"/>
              </a:lnSpc>
            </a:pPr>
            <a:r>
              <a:rPr lang="en-US" altLang="zh-CN" dirty="0">
                <a:solidFill>
                  <a:srgbClr val="990000"/>
                </a:solidFill>
              </a:rPr>
              <a:t>   =</a:t>
            </a:r>
            <a:r>
              <a:rPr lang="el-GR" altLang="zh-CN" dirty="0">
                <a:solidFill>
                  <a:srgbClr val="990000"/>
                </a:solidFill>
              </a:rPr>
              <a:t>γ</a:t>
            </a:r>
            <a:r>
              <a:rPr lang="en-US" altLang="zh-CN" dirty="0">
                <a:solidFill>
                  <a:srgbClr val="990000"/>
                </a:solidFill>
              </a:rPr>
              <a:t>H</a:t>
            </a:r>
            <a:r>
              <a:rPr lang="en-US" altLang="zh-CN" baseline="-25000" dirty="0">
                <a:solidFill>
                  <a:srgbClr val="990000"/>
                </a:solidFill>
              </a:rPr>
              <a:t>1</a:t>
            </a:r>
            <a:r>
              <a:rPr lang="en-US" altLang="zh-CN" dirty="0">
                <a:solidFill>
                  <a:srgbClr val="990000"/>
                </a:solidFill>
              </a:rPr>
              <a:t>+</a:t>
            </a:r>
            <a:r>
              <a:rPr lang="el-GR" altLang="zh-CN" dirty="0">
                <a:solidFill>
                  <a:srgbClr val="990000"/>
                </a:solidFill>
              </a:rPr>
              <a:t>γ</a:t>
            </a:r>
            <a:r>
              <a:rPr lang="en-US" altLang="zh-CN" dirty="0">
                <a:solidFill>
                  <a:srgbClr val="990000"/>
                </a:solidFill>
                <a:latin typeface="Times New Roman" panose="02020603050405020304" pitchFamily="18" charset="0"/>
              </a:rPr>
              <a:t>’</a:t>
            </a:r>
            <a:r>
              <a:rPr lang="en-US" altLang="zh-CN" dirty="0">
                <a:solidFill>
                  <a:srgbClr val="990000"/>
                </a:solidFill>
              </a:rPr>
              <a:t>H</a:t>
            </a:r>
            <a:r>
              <a:rPr lang="en-US" altLang="zh-CN" baseline="-25000" dirty="0">
                <a:solidFill>
                  <a:srgbClr val="990000"/>
                </a:solidFill>
              </a:rPr>
              <a:t>2</a:t>
            </a:r>
            <a:endParaRPr lang="zh-CN" altLang="el-GR" baseline="-25000" dirty="0">
              <a:solidFill>
                <a:srgbClr val="990000"/>
              </a:solidFill>
            </a:endParaRPr>
          </a:p>
        </p:txBody>
      </p:sp>
      <p:sp>
        <p:nvSpPr>
          <p:cNvPr id="824372" name="AutoShape 52"/>
          <p:cNvSpPr>
            <a:spLocks noChangeArrowheads="1"/>
          </p:cNvSpPr>
          <p:nvPr/>
        </p:nvSpPr>
        <p:spPr bwMode="auto">
          <a:xfrm>
            <a:off x="5980894" y="4390121"/>
            <a:ext cx="2718618" cy="1471041"/>
          </a:xfrm>
          <a:prstGeom prst="roundRect">
            <a:avLst>
              <a:gd name="adj" fmla="val 16667"/>
            </a:avLst>
          </a:prstGeom>
          <a:noFill/>
          <a:ln w="12700" algn="ctr">
            <a:solidFill>
              <a:schemeClr val="hlink"/>
            </a:solidFill>
            <a:rou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120000"/>
              </a:lnSpc>
              <a:spcBef>
                <a:spcPct val="50000"/>
              </a:spcBef>
            </a:pPr>
            <a:r>
              <a:rPr lang="zh-CN" altLang="en-US" dirty="0">
                <a:solidFill>
                  <a:srgbClr val="0066FF"/>
                </a:solidFill>
                <a:latin typeface="新宋体" panose="02010609030101010101" charset="-122"/>
                <a:ea typeface="新宋体" panose="02010609030101010101" charset="-122"/>
              </a:rPr>
              <a:t>地下水位下降会引起</a:t>
            </a:r>
            <a:r>
              <a:rPr lang="en-US" altLang="zh-CN" dirty="0">
                <a:solidFill>
                  <a:srgbClr val="0066FF"/>
                </a:solidFill>
                <a:latin typeface="新宋体" panose="02010609030101010101" charset="-122"/>
                <a:ea typeface="新宋体" panose="02010609030101010101" charset="-122"/>
              </a:rPr>
              <a:t>σ’</a:t>
            </a:r>
            <a:r>
              <a:rPr lang="zh-CN" altLang="en-US" dirty="0">
                <a:solidFill>
                  <a:srgbClr val="0066FF"/>
                </a:solidFill>
                <a:latin typeface="新宋体" panose="02010609030101010101" charset="-122"/>
                <a:ea typeface="新宋体" panose="02010609030101010101" charset="-122"/>
              </a:rPr>
              <a:t>增大，土会产生压缩，这是城市抽水引起地面沉降的一个主要原因。</a:t>
            </a:r>
            <a:endParaRPr lang="zh-CN" altLang="en-US" dirty="0">
              <a:solidFill>
                <a:srgbClr val="0066FF"/>
              </a:solidFill>
              <a:latin typeface="新宋体" panose="02010609030101010101" charset="-122"/>
              <a:ea typeface="新宋体" panose="02010609030101010101" charset="-122"/>
            </a:endParaRPr>
          </a:p>
        </p:txBody>
      </p:sp>
      <p:sp>
        <p:nvSpPr>
          <p:cNvPr id="53" name="Rectangle 3"/>
          <p:cNvSpPr>
            <a:spLocks noChangeArrowheads="1"/>
          </p:cNvSpPr>
          <p:nvPr/>
        </p:nvSpPr>
        <p:spPr bwMode="auto">
          <a:xfrm>
            <a:off x="591710" y="754269"/>
            <a:ext cx="4124306" cy="369332"/>
          </a:xfrm>
          <a:prstGeom prst="rect">
            <a:avLst/>
          </a:prstGeom>
          <a:solidFill>
            <a:schemeClr val="tx2">
              <a:lumMod val="20000"/>
              <a:lumOff val="80000"/>
            </a:schemeClr>
          </a:solidFill>
          <a:ln>
            <a:noFill/>
          </a:ln>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spcBef>
                <a:spcPct val="50000"/>
              </a:spcBef>
              <a:buFont typeface="Wingdings" panose="05000000000000000000" pitchFamily="2" charset="2"/>
              <a:buNone/>
            </a:pPr>
            <a:r>
              <a:rPr lang="en-US" altLang="zh-CN" sz="2400" dirty="0" smtClean="0">
                <a:latin typeface="Times New Roman" panose="02020603050405020304" pitchFamily="18" charset="0"/>
                <a:ea typeface="+mn-ea"/>
                <a:cs typeface="Times New Roman" panose="02020603050405020304" pitchFamily="18" charset="0"/>
              </a:rPr>
              <a:t>3.</a:t>
            </a:r>
            <a:r>
              <a:rPr lang="zh-CN" altLang="en-US" sz="2400" dirty="0" smtClean="0">
                <a:latin typeface="Times New Roman" panose="02020603050405020304" pitchFamily="18" charset="0"/>
                <a:ea typeface="+mn-ea"/>
                <a:cs typeface="Times New Roman" panose="02020603050405020304" pitchFamily="18" charset="0"/>
              </a:rPr>
              <a:t>简单条件下有效应力</a:t>
            </a:r>
            <a:r>
              <a:rPr lang="zh-CN" altLang="en-US" sz="2400" dirty="0">
                <a:latin typeface="Times New Roman" panose="02020603050405020304" pitchFamily="18" charset="0"/>
                <a:ea typeface="+mn-ea"/>
                <a:cs typeface="Times New Roman" panose="02020603050405020304" pitchFamily="18" charset="0"/>
              </a:rPr>
              <a:t>的计算 </a:t>
            </a:r>
            <a:endParaRPr lang="zh-CN" altLang="en-US" sz="2400" dirty="0">
              <a:latin typeface="Times New Roman" panose="02020603050405020304" pitchFamily="18" charset="0"/>
              <a:ea typeface="+mn-ea"/>
              <a:cs typeface="Times New Roman" panose="02020603050405020304" pitchFamily="18" charset="0"/>
            </a:endParaRPr>
          </a:p>
        </p:txBody>
      </p:sp>
      <p:sp>
        <p:nvSpPr>
          <p:cNvPr id="5" name="文本框 4"/>
          <p:cNvSpPr txBox="1"/>
          <p:nvPr/>
        </p:nvSpPr>
        <p:spPr>
          <a:xfrm>
            <a:off x="1762862" y="5253657"/>
            <a:ext cx="950170" cy="307777"/>
          </a:xfrm>
          <a:prstGeom prst="rect">
            <a:avLst/>
          </a:prstGeom>
          <a:noFill/>
        </p:spPr>
        <p:txBody>
          <a:bodyPr wrap="square" rtlCol="0">
            <a:spAutoFit/>
          </a:bodyPr>
          <a:lstStyle/>
          <a:p>
            <a:r>
              <a:rPr lang="zh-CN" altLang="en-US" sz="1400" dirty="0" smtClean="0"/>
              <a:t>总应力</a:t>
            </a:r>
            <a:endParaRPr lang="zh-CN" altLang="en-US" sz="1400" dirty="0"/>
          </a:p>
        </p:txBody>
      </p:sp>
      <p:sp>
        <p:nvSpPr>
          <p:cNvPr id="7" name="文本框 6"/>
          <p:cNvSpPr txBox="1"/>
          <p:nvPr/>
        </p:nvSpPr>
        <p:spPr>
          <a:xfrm>
            <a:off x="6444208" y="1294971"/>
            <a:ext cx="1224136" cy="369332"/>
          </a:xfrm>
          <a:prstGeom prst="rect">
            <a:avLst/>
          </a:prstGeom>
          <a:noFill/>
        </p:spPr>
        <p:txBody>
          <a:bodyPr wrap="square" rtlCol="0">
            <a:spAutoFit/>
          </a:bodyPr>
          <a:lstStyle/>
          <a:p>
            <a:r>
              <a:rPr lang="zh-CN" altLang="en-US" dirty="0" smtClean="0"/>
              <a:t>有效应力</a:t>
            </a:r>
            <a:endParaRPr lang="zh-CN" altLang="en-US" dirty="0"/>
          </a:p>
        </p:txBody>
      </p:sp>
      <p:sp>
        <p:nvSpPr>
          <p:cNvPr id="41" name="Rectangle 5"/>
          <p:cNvSpPr>
            <a:spLocks noChangeArrowheads="1"/>
          </p:cNvSpPr>
          <p:nvPr/>
        </p:nvSpPr>
        <p:spPr bwMode="auto">
          <a:xfrm>
            <a:off x="1" y="0"/>
            <a:ext cx="5364088"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.4 </a:t>
            </a:r>
            <a:r>
              <a:rPr lang="zh-CN" altLang="en-US" sz="3200" dirty="0">
                <a:solidFill>
                  <a:srgbClr val="FF3300"/>
                </a:solidFill>
                <a:latin typeface="Times New Roman" panose="02020603050405020304" pitchFamily="18" charset="0"/>
                <a:ea typeface="+mj-ea"/>
                <a:cs typeface="Times New Roman" panose="02020603050405020304" pitchFamily="18" charset="0"/>
              </a:rPr>
              <a:t>地基</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变形与时间的关系</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4350">
                                            <p:txEl>
                                              <p:pRg st="0" end="0"/>
                                            </p:txEl>
                                          </p:spTgt>
                                        </p:tgtEl>
                                        <p:attrNameLst>
                                          <p:attrName>style.visibility</p:attrName>
                                        </p:attrNameLst>
                                      </p:cBhvr>
                                      <p:to>
                                        <p:strVal val="visible"/>
                                      </p:to>
                                    </p:set>
                                    <p:animEffect transition="in" filter="wipe(left)">
                                      <p:cBhvr>
                                        <p:cTn id="7" dur="500"/>
                                        <p:tgtEl>
                                          <p:spTgt spid="8243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824351"/>
                                        </p:tgtEl>
                                        <p:attrNameLst>
                                          <p:attrName>style.visibility</p:attrName>
                                        </p:attrNameLst>
                                      </p:cBhvr>
                                      <p:to>
                                        <p:strVal val="visible"/>
                                      </p:to>
                                    </p:set>
                                    <p:anim calcmode="discrete" valueType="clr">
                                      <p:cBhvr override="childStyle">
                                        <p:cTn id="12" dur="80"/>
                                        <p:tgtEl>
                                          <p:spTgt spid="82435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24351"/>
                                        </p:tgtEl>
                                        <p:attrNameLst>
                                          <p:attrName>fillcolor</p:attrName>
                                        </p:attrNameLst>
                                      </p:cBhvr>
                                      <p:tavLst>
                                        <p:tav tm="0">
                                          <p:val>
                                            <p:clrVal>
                                              <a:schemeClr val="accent2"/>
                                            </p:clrVal>
                                          </p:val>
                                        </p:tav>
                                        <p:tav tm="50000">
                                          <p:val>
                                            <p:clrVal>
                                              <a:schemeClr val="hlink"/>
                                            </p:clrVal>
                                          </p:val>
                                        </p:tav>
                                      </p:tavLst>
                                    </p:anim>
                                    <p:set>
                                      <p:cBhvr>
                                        <p:cTn id="14" dur="80"/>
                                        <p:tgtEl>
                                          <p:spTgt spid="82435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0.70"/>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strVal val="#ppt_w*0.70"/>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Effect transition="in" filter="fade">
                                      <p:cBhvr>
                                        <p:cTn id="35" dur="1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nodeType="clickEffect">
                                  <p:stCondLst>
                                    <p:cond delay="0"/>
                                  </p:stCondLst>
                                  <p:childTnLst>
                                    <p:set>
                                      <p:cBhvr>
                                        <p:cTn id="39" dur="1" fill="hold">
                                          <p:stCondLst>
                                            <p:cond delay="0"/>
                                          </p:stCondLst>
                                        </p:cTn>
                                        <p:tgtEl>
                                          <p:spTgt spid="824329"/>
                                        </p:tgtEl>
                                        <p:attrNameLst>
                                          <p:attrName>style.visibility</p:attrName>
                                        </p:attrNameLst>
                                      </p:cBhvr>
                                      <p:to>
                                        <p:strVal val="visible"/>
                                      </p:to>
                                    </p:set>
                                    <p:anim calcmode="lin" valueType="num">
                                      <p:cBhvr>
                                        <p:cTn id="40" dur="1000" fill="hold"/>
                                        <p:tgtEl>
                                          <p:spTgt spid="824329"/>
                                        </p:tgtEl>
                                        <p:attrNameLst>
                                          <p:attrName>ppt_w</p:attrName>
                                        </p:attrNameLst>
                                      </p:cBhvr>
                                      <p:tavLst>
                                        <p:tav tm="0">
                                          <p:val>
                                            <p:fltVal val="0"/>
                                          </p:val>
                                        </p:tav>
                                        <p:tav tm="100000">
                                          <p:val>
                                            <p:strVal val="#ppt_w"/>
                                          </p:val>
                                        </p:tav>
                                      </p:tavLst>
                                    </p:anim>
                                    <p:anim calcmode="lin" valueType="num">
                                      <p:cBhvr>
                                        <p:cTn id="41" dur="1000" fill="hold"/>
                                        <p:tgtEl>
                                          <p:spTgt spid="824329"/>
                                        </p:tgtEl>
                                        <p:attrNameLst>
                                          <p:attrName>ppt_h</p:attrName>
                                        </p:attrNameLst>
                                      </p:cBhvr>
                                      <p:tavLst>
                                        <p:tav tm="0">
                                          <p:val>
                                            <p:fltVal val="0"/>
                                          </p:val>
                                        </p:tav>
                                        <p:tav tm="100000">
                                          <p:val>
                                            <p:strVal val="#ppt_h"/>
                                          </p:val>
                                        </p:tav>
                                      </p:tavLst>
                                    </p:anim>
                                    <p:anim calcmode="lin" valueType="num">
                                      <p:cBhvr>
                                        <p:cTn id="42" dur="1000" fill="hold"/>
                                        <p:tgtEl>
                                          <p:spTgt spid="824329"/>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82432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4" fill="hold">
                      <p:stCondLst>
                        <p:cond delay="indefinite"/>
                      </p:stCondLst>
                      <p:childTnLst>
                        <p:par>
                          <p:cTn id="45" fill="hold">
                            <p:stCondLst>
                              <p:cond delay="0"/>
                            </p:stCondLst>
                            <p:childTnLst>
                              <p:par>
                                <p:cTn id="46" presetID="15" presetClass="entr" presetSubtype="0" fill="hold" nodeType="clickEffect">
                                  <p:stCondLst>
                                    <p:cond delay="0"/>
                                  </p:stCondLst>
                                  <p:childTnLst>
                                    <p:set>
                                      <p:cBhvr>
                                        <p:cTn id="47" dur="1" fill="hold">
                                          <p:stCondLst>
                                            <p:cond delay="0"/>
                                          </p:stCondLst>
                                        </p:cTn>
                                        <p:tgtEl>
                                          <p:spTgt spid="824327"/>
                                        </p:tgtEl>
                                        <p:attrNameLst>
                                          <p:attrName>style.visibility</p:attrName>
                                        </p:attrNameLst>
                                      </p:cBhvr>
                                      <p:to>
                                        <p:strVal val="visible"/>
                                      </p:to>
                                    </p:set>
                                    <p:anim calcmode="lin" valueType="num">
                                      <p:cBhvr>
                                        <p:cTn id="48" dur="1000" fill="hold"/>
                                        <p:tgtEl>
                                          <p:spTgt spid="824327"/>
                                        </p:tgtEl>
                                        <p:attrNameLst>
                                          <p:attrName>ppt_w</p:attrName>
                                        </p:attrNameLst>
                                      </p:cBhvr>
                                      <p:tavLst>
                                        <p:tav tm="0">
                                          <p:val>
                                            <p:fltVal val="0"/>
                                          </p:val>
                                        </p:tav>
                                        <p:tav tm="100000">
                                          <p:val>
                                            <p:strVal val="#ppt_w"/>
                                          </p:val>
                                        </p:tav>
                                      </p:tavLst>
                                    </p:anim>
                                    <p:anim calcmode="lin" valueType="num">
                                      <p:cBhvr>
                                        <p:cTn id="49" dur="1000" fill="hold"/>
                                        <p:tgtEl>
                                          <p:spTgt spid="824327"/>
                                        </p:tgtEl>
                                        <p:attrNameLst>
                                          <p:attrName>ppt_h</p:attrName>
                                        </p:attrNameLst>
                                      </p:cBhvr>
                                      <p:tavLst>
                                        <p:tav tm="0">
                                          <p:val>
                                            <p:fltVal val="0"/>
                                          </p:val>
                                        </p:tav>
                                        <p:tav tm="100000">
                                          <p:val>
                                            <p:strVal val="#ppt_h"/>
                                          </p:val>
                                        </p:tav>
                                      </p:tavLst>
                                    </p:anim>
                                    <p:anim calcmode="lin" valueType="num">
                                      <p:cBhvr>
                                        <p:cTn id="50" dur="1000" fill="hold"/>
                                        <p:tgtEl>
                                          <p:spTgt spid="824327"/>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82432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824328"/>
                                        </p:tgtEl>
                                        <p:attrNameLst>
                                          <p:attrName>style.visibility</p:attrName>
                                        </p:attrNameLst>
                                      </p:cBhvr>
                                      <p:to>
                                        <p:strVal val="visible"/>
                                      </p:to>
                                    </p:set>
                                    <p:animEffect transition="in" filter="wipe(up)">
                                      <p:cBhvr>
                                        <p:cTn id="56" dur="5000"/>
                                        <p:tgtEl>
                                          <p:spTgt spid="824328"/>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1" fill="hold" nodeType="clickEffect">
                                  <p:stCondLst>
                                    <p:cond delay="0"/>
                                  </p:stCondLst>
                                  <p:childTnLst>
                                    <p:set>
                                      <p:cBhvr>
                                        <p:cTn id="60" dur="1" fill="hold">
                                          <p:stCondLst>
                                            <p:cond delay="0"/>
                                          </p:stCondLst>
                                        </p:cTn>
                                        <p:tgtEl>
                                          <p:spTgt spid="824359"/>
                                        </p:tgtEl>
                                        <p:attrNameLst>
                                          <p:attrName>style.visibility</p:attrName>
                                        </p:attrNameLst>
                                      </p:cBhvr>
                                      <p:to>
                                        <p:strVal val="visible"/>
                                      </p:to>
                                    </p:set>
                                    <p:animEffect transition="in" filter="slide(fromTop)">
                                      <p:cBhvr>
                                        <p:cTn id="61" dur="500"/>
                                        <p:tgtEl>
                                          <p:spTgt spid="824359"/>
                                        </p:tgtEl>
                                      </p:cBhvr>
                                    </p:animEffect>
                                  </p:childTnLst>
                                </p:cTn>
                              </p:par>
                              <p:par>
                                <p:cTn id="62" presetID="12" presetClass="entr" presetSubtype="1" fill="hold" nodeType="withEffect">
                                  <p:stCondLst>
                                    <p:cond delay="0"/>
                                  </p:stCondLst>
                                  <p:childTnLst>
                                    <p:set>
                                      <p:cBhvr>
                                        <p:cTn id="63" dur="1" fill="hold">
                                          <p:stCondLst>
                                            <p:cond delay="0"/>
                                          </p:stCondLst>
                                        </p:cTn>
                                        <p:tgtEl>
                                          <p:spTgt spid="824361"/>
                                        </p:tgtEl>
                                        <p:attrNameLst>
                                          <p:attrName>style.visibility</p:attrName>
                                        </p:attrNameLst>
                                      </p:cBhvr>
                                      <p:to>
                                        <p:strVal val="visible"/>
                                      </p:to>
                                    </p:set>
                                    <p:animEffect transition="in" filter="slide(fromTop)">
                                      <p:cBhvr>
                                        <p:cTn id="64" dur="500"/>
                                        <p:tgtEl>
                                          <p:spTgt spid="824361"/>
                                        </p:tgtEl>
                                      </p:cBhvr>
                                    </p:animEffect>
                                  </p:childTnLst>
                                </p:cTn>
                              </p:par>
                              <p:par>
                                <p:cTn id="65" presetID="12" presetClass="entr" presetSubtype="1" fill="hold" nodeType="withEffect">
                                  <p:stCondLst>
                                    <p:cond delay="0"/>
                                  </p:stCondLst>
                                  <p:childTnLst>
                                    <p:set>
                                      <p:cBhvr>
                                        <p:cTn id="66" dur="1" fill="hold">
                                          <p:stCondLst>
                                            <p:cond delay="0"/>
                                          </p:stCondLst>
                                        </p:cTn>
                                        <p:tgtEl>
                                          <p:spTgt spid="824366"/>
                                        </p:tgtEl>
                                        <p:attrNameLst>
                                          <p:attrName>style.visibility</p:attrName>
                                        </p:attrNameLst>
                                      </p:cBhvr>
                                      <p:to>
                                        <p:strVal val="visible"/>
                                      </p:to>
                                    </p:set>
                                    <p:animEffect transition="in" filter="slide(fromTop)">
                                      <p:cBhvr>
                                        <p:cTn id="67" dur="500"/>
                                        <p:tgtEl>
                                          <p:spTgt spid="824366"/>
                                        </p:tgtEl>
                                      </p:cBhvr>
                                    </p:animEffect>
                                  </p:childTnLst>
                                </p:cTn>
                              </p:par>
                              <p:par>
                                <p:cTn id="68" presetID="12" presetClass="entr" presetSubtype="1" fill="hold" nodeType="withEffect">
                                  <p:stCondLst>
                                    <p:cond delay="0"/>
                                  </p:stCondLst>
                                  <p:childTnLst>
                                    <p:set>
                                      <p:cBhvr>
                                        <p:cTn id="69" dur="1" fill="hold">
                                          <p:stCondLst>
                                            <p:cond delay="0"/>
                                          </p:stCondLst>
                                        </p:cTn>
                                        <p:tgtEl>
                                          <p:spTgt spid="824352"/>
                                        </p:tgtEl>
                                        <p:attrNameLst>
                                          <p:attrName>style.visibility</p:attrName>
                                        </p:attrNameLst>
                                      </p:cBhvr>
                                      <p:to>
                                        <p:strVal val="visible"/>
                                      </p:to>
                                    </p:set>
                                    <p:animEffect transition="in" filter="slide(fromTop)">
                                      <p:cBhvr>
                                        <p:cTn id="70" dur="500"/>
                                        <p:tgtEl>
                                          <p:spTgt spid="824352"/>
                                        </p:tgtEl>
                                      </p:cBhvr>
                                    </p:animEffect>
                                  </p:childTnLst>
                                </p:cTn>
                              </p:par>
                              <p:par>
                                <p:cTn id="71" presetID="12" presetClass="entr" presetSubtype="1" fill="hold" grpId="0" nodeType="withEffect">
                                  <p:stCondLst>
                                    <p:cond delay="0"/>
                                  </p:stCondLst>
                                  <p:childTnLst>
                                    <p:set>
                                      <p:cBhvr>
                                        <p:cTn id="72" dur="1" fill="hold">
                                          <p:stCondLst>
                                            <p:cond delay="0"/>
                                          </p:stCondLst>
                                        </p:cTn>
                                        <p:tgtEl>
                                          <p:spTgt spid="824365"/>
                                        </p:tgtEl>
                                        <p:attrNameLst>
                                          <p:attrName>style.visibility</p:attrName>
                                        </p:attrNameLst>
                                      </p:cBhvr>
                                      <p:to>
                                        <p:strVal val="visible"/>
                                      </p:to>
                                    </p:set>
                                    <p:animEffect transition="in" filter="slide(fromTop)">
                                      <p:cBhvr>
                                        <p:cTn id="73" dur="500"/>
                                        <p:tgtEl>
                                          <p:spTgt spid="824365"/>
                                        </p:tgtEl>
                                      </p:cBhvr>
                                    </p:animEffect>
                                  </p:childTnLst>
                                </p:cTn>
                              </p:par>
                              <p:par>
                                <p:cTn id="74" presetID="12" presetClass="entr" presetSubtype="1" fill="hold" grpId="0" nodeType="withEffect">
                                  <p:stCondLst>
                                    <p:cond delay="0"/>
                                  </p:stCondLst>
                                  <p:childTnLst>
                                    <p:set>
                                      <p:cBhvr>
                                        <p:cTn id="75" dur="1" fill="hold">
                                          <p:stCondLst>
                                            <p:cond delay="0"/>
                                          </p:stCondLst>
                                        </p:cTn>
                                        <p:tgtEl>
                                          <p:spTgt spid="824364"/>
                                        </p:tgtEl>
                                        <p:attrNameLst>
                                          <p:attrName>style.visibility</p:attrName>
                                        </p:attrNameLst>
                                      </p:cBhvr>
                                      <p:to>
                                        <p:strVal val="visible"/>
                                      </p:to>
                                    </p:set>
                                    <p:animEffect transition="in" filter="slide(fromTop)">
                                      <p:cBhvr>
                                        <p:cTn id="76" dur="500"/>
                                        <p:tgtEl>
                                          <p:spTgt spid="82436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824371"/>
                                        </p:tgtEl>
                                        <p:attrNameLst>
                                          <p:attrName>style.visibility</p:attrName>
                                        </p:attrNameLst>
                                      </p:cBhvr>
                                      <p:to>
                                        <p:strVal val="visible"/>
                                      </p:to>
                                    </p:set>
                                    <p:animEffect transition="in" filter="wipe(up)">
                                      <p:cBhvr>
                                        <p:cTn id="81" dur="500"/>
                                        <p:tgtEl>
                                          <p:spTgt spid="824371"/>
                                        </p:tgtEl>
                                      </p:cBhvr>
                                    </p:animEffect>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nodeType="click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fade">
                                      <p:cBhvr>
                                        <p:cTn id="86" dur="1000"/>
                                        <p:tgtEl>
                                          <p:spTgt spid="4"/>
                                        </p:tgtEl>
                                      </p:cBhvr>
                                    </p:animEffect>
                                    <p:anim calcmode="lin" valueType="num">
                                      <p:cBhvr>
                                        <p:cTn id="87" dur="1000" fill="hold"/>
                                        <p:tgtEl>
                                          <p:spTgt spid="4"/>
                                        </p:tgtEl>
                                        <p:attrNameLst>
                                          <p:attrName>ppt_x</p:attrName>
                                        </p:attrNameLst>
                                      </p:cBhvr>
                                      <p:tavLst>
                                        <p:tav tm="0">
                                          <p:val>
                                            <p:strVal val="#ppt_x"/>
                                          </p:val>
                                        </p:tav>
                                        <p:tav tm="100000">
                                          <p:val>
                                            <p:strVal val="#ppt_x"/>
                                          </p:val>
                                        </p:tav>
                                      </p:tavLst>
                                    </p:anim>
                                    <p:anim calcmode="lin" valueType="num">
                                      <p:cBhvr>
                                        <p:cTn id="8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2" presetClass="entr" presetSubtype="2" fill="hold" grpId="0" nodeType="clickEffect">
                                  <p:stCondLst>
                                    <p:cond delay="0"/>
                                  </p:stCondLst>
                                  <p:childTnLst>
                                    <p:set>
                                      <p:cBhvr>
                                        <p:cTn id="92" dur="1" fill="hold">
                                          <p:stCondLst>
                                            <p:cond delay="0"/>
                                          </p:stCondLst>
                                        </p:cTn>
                                        <p:tgtEl>
                                          <p:spTgt spid="824353"/>
                                        </p:tgtEl>
                                        <p:attrNameLst>
                                          <p:attrName>style.visibility</p:attrName>
                                        </p:attrNameLst>
                                      </p:cBhvr>
                                      <p:to>
                                        <p:strVal val="visible"/>
                                      </p:to>
                                    </p:set>
                                    <p:animEffect transition="in" filter="slide(fromRight)">
                                      <p:cBhvr>
                                        <p:cTn id="93" dur="500"/>
                                        <p:tgtEl>
                                          <p:spTgt spid="824353"/>
                                        </p:tgtEl>
                                      </p:cBhvr>
                                    </p:animEffect>
                                  </p:childTnLst>
                                </p:cTn>
                              </p:par>
                            </p:childTnLst>
                          </p:cTn>
                        </p:par>
                      </p:childTnLst>
                    </p:cTn>
                  </p:par>
                  <p:par>
                    <p:cTn id="94" fill="hold">
                      <p:stCondLst>
                        <p:cond delay="indefinite"/>
                      </p:stCondLst>
                      <p:childTnLst>
                        <p:par>
                          <p:cTn id="95" fill="hold">
                            <p:stCondLst>
                              <p:cond delay="0"/>
                            </p:stCondLst>
                            <p:childTnLst>
                              <p:par>
                                <p:cTn id="96" presetID="27" presetClass="entr" presetSubtype="0" fill="hold" grpId="0" nodeType="clickEffect">
                                  <p:stCondLst>
                                    <p:cond delay="0"/>
                                  </p:stCondLst>
                                  <p:iterate type="lt">
                                    <p:tmPct val="50000"/>
                                  </p:iterate>
                                  <p:childTnLst>
                                    <p:set>
                                      <p:cBhvr>
                                        <p:cTn id="97" dur="1" fill="hold">
                                          <p:stCondLst>
                                            <p:cond delay="0"/>
                                          </p:stCondLst>
                                        </p:cTn>
                                        <p:tgtEl>
                                          <p:spTgt spid="824372"/>
                                        </p:tgtEl>
                                        <p:attrNameLst>
                                          <p:attrName>style.visibility</p:attrName>
                                        </p:attrNameLst>
                                      </p:cBhvr>
                                      <p:to>
                                        <p:strVal val="visible"/>
                                      </p:to>
                                    </p:set>
                                    <p:anim calcmode="discrete" valueType="clr">
                                      <p:cBhvr override="childStyle">
                                        <p:cTn id="98" dur="80"/>
                                        <p:tgtEl>
                                          <p:spTgt spid="824372"/>
                                        </p:tgtEl>
                                        <p:attrNameLst>
                                          <p:attrName>style.color</p:attrName>
                                        </p:attrNameLst>
                                      </p:cBhvr>
                                      <p:tavLst>
                                        <p:tav tm="0">
                                          <p:val>
                                            <p:clrVal>
                                              <a:schemeClr val="accent2"/>
                                            </p:clrVal>
                                          </p:val>
                                        </p:tav>
                                        <p:tav tm="50000">
                                          <p:val>
                                            <p:clrVal>
                                              <a:schemeClr val="hlink"/>
                                            </p:clrVal>
                                          </p:val>
                                        </p:tav>
                                      </p:tavLst>
                                    </p:anim>
                                    <p:anim calcmode="discrete" valueType="clr">
                                      <p:cBhvr>
                                        <p:cTn id="99" dur="80"/>
                                        <p:tgtEl>
                                          <p:spTgt spid="824372"/>
                                        </p:tgtEl>
                                        <p:attrNameLst>
                                          <p:attrName>fillcolor</p:attrName>
                                        </p:attrNameLst>
                                      </p:cBhvr>
                                      <p:tavLst>
                                        <p:tav tm="0">
                                          <p:val>
                                            <p:clrVal>
                                              <a:schemeClr val="accent2"/>
                                            </p:clrVal>
                                          </p:val>
                                        </p:tav>
                                        <p:tav tm="50000">
                                          <p:val>
                                            <p:clrVal>
                                              <a:schemeClr val="hlink"/>
                                            </p:clrVal>
                                          </p:val>
                                        </p:tav>
                                      </p:tavLst>
                                    </p:anim>
                                    <p:set>
                                      <p:cBhvr>
                                        <p:cTn id="100" dur="80"/>
                                        <p:tgtEl>
                                          <p:spTgt spid="824372"/>
                                        </p:tgtEl>
                                        <p:attrNameLst>
                                          <p:attrName>fill.type</p:attrName>
                                        </p:attrNameLst>
                                      </p:cBhvr>
                                      <p:to>
                                        <p:strVal val="solid"/>
                                      </p:to>
                                    </p:set>
                                  </p:childTnLst>
                                </p:cTn>
                              </p:par>
                            </p:childTnLst>
                          </p:cTn>
                        </p:par>
                        <p:par>
                          <p:cTn id="101" fill="hold">
                            <p:stCondLst>
                              <p:cond delay="1679"/>
                            </p:stCondLst>
                            <p:childTnLst>
                              <p:par>
                                <p:cTn id="102" presetID="2" presetClass="entr" presetSubtype="8" fill="hold" grpId="0" nodeType="afterEffect">
                                  <p:stCondLst>
                                    <p:cond delay="0"/>
                                  </p:stCondLst>
                                  <p:childTnLst>
                                    <p:set>
                                      <p:cBhvr>
                                        <p:cTn id="103" dur="1" fill="hold">
                                          <p:stCondLst>
                                            <p:cond delay="0"/>
                                          </p:stCondLst>
                                        </p:cTn>
                                        <p:tgtEl>
                                          <p:spTgt spid="53">
                                            <p:txEl>
                                              <p:pRg st="4294967295" end="4294967295"/>
                                            </p:txEl>
                                          </p:spTgt>
                                        </p:tgtEl>
                                        <p:attrNameLst>
                                          <p:attrName>style.visibility</p:attrName>
                                        </p:attrNameLst>
                                      </p:cBhvr>
                                      <p:to>
                                        <p:strVal val="visible"/>
                                      </p:to>
                                    </p:set>
                                    <p:anim calcmode="lin" valueType="num">
                                      <p:cBhvr additive="base">
                                        <p:cTn id="104" dur="500" fill="hold"/>
                                        <p:tgtEl>
                                          <p:spTgt spid="53">
                                            <p:txEl>
                                              <p:pRg st="4294967295" end="4294967295"/>
                                            </p:txEl>
                                          </p:spTgt>
                                        </p:tgtEl>
                                        <p:attrNameLst>
                                          <p:attrName>ppt_x</p:attrName>
                                        </p:attrNameLst>
                                      </p:cBhvr>
                                      <p:tavLst>
                                        <p:tav tm="0">
                                          <p:val>
                                            <p:strVal val="0-#ppt_w/2"/>
                                          </p:val>
                                        </p:tav>
                                        <p:tav tm="100000">
                                          <p:val>
                                            <p:strVal val="#ppt_x"/>
                                          </p:val>
                                        </p:tav>
                                      </p:tavLst>
                                    </p:anim>
                                    <p:anim calcmode="lin" valueType="num">
                                      <p:cBhvr additive="base">
                                        <p:cTn id="105" dur="500" fill="hold"/>
                                        <p:tgtEl>
                                          <p:spTgt spid="53">
                                            <p:txEl>
                                              <p:pRg st="4294967295" end="4294967295"/>
                                            </p:txEl>
                                          </p:spTgt>
                                        </p:tgtEl>
                                        <p:attrNameLst>
                                          <p:attrName>ppt_y</p:attrName>
                                        </p:attrNameLst>
                                      </p:cBhvr>
                                      <p:tavLst>
                                        <p:tav tm="0">
                                          <p:val>
                                            <p:strVal val="#ppt_y"/>
                                          </p:val>
                                        </p:tav>
                                        <p:tav tm="100000">
                                          <p:val>
                                            <p:strVal val="#ppt_y"/>
                                          </p:val>
                                        </p:tav>
                                      </p:tavLst>
                                    </p:anim>
                                  </p:childTnLst>
                                </p:cTn>
                              </p:par>
                            </p:childTnLst>
                          </p:cTn>
                        </p:par>
                        <p:par>
                          <p:cTn id="106" fill="hold">
                            <p:stCondLst>
                              <p:cond delay="2179"/>
                            </p:stCondLst>
                            <p:childTnLst>
                              <p:par>
                                <p:cTn id="107" presetID="2" presetClass="entr" presetSubtype="8" fill="hold" grpId="0" nodeType="afterEffect">
                                  <p:stCondLst>
                                    <p:cond delay="0"/>
                                  </p:stCondLst>
                                  <p:childTnLst>
                                    <p:set>
                                      <p:cBhvr>
                                        <p:cTn id="108" dur="1" fill="hold">
                                          <p:stCondLst>
                                            <p:cond delay="0"/>
                                          </p:stCondLst>
                                        </p:cTn>
                                        <p:tgtEl>
                                          <p:spTgt spid="53">
                                            <p:txEl>
                                              <p:pRg st="0" end="0"/>
                                            </p:txEl>
                                          </p:spTgt>
                                        </p:tgtEl>
                                        <p:attrNameLst>
                                          <p:attrName>style.visibility</p:attrName>
                                        </p:attrNameLst>
                                      </p:cBhvr>
                                      <p:to>
                                        <p:strVal val="visible"/>
                                      </p:to>
                                    </p:set>
                                    <p:anim calcmode="lin" valueType="num">
                                      <p:cBhvr additive="base">
                                        <p:cTn id="109" dur="500" fill="hold"/>
                                        <p:tgtEl>
                                          <p:spTgt spid="53">
                                            <p:txEl>
                                              <p:pRg st="0" end="0"/>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5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50" grpId="0" autoUpdateAnimBg="0" build="p"/>
      <p:bldP spid="824351" grpId="0"/>
      <p:bldP spid="824353" grpId="0" bldLvl="0" animBg="1"/>
      <p:bldP spid="824364" grpId="0"/>
      <p:bldP spid="824365" grpId="0"/>
      <p:bldP spid="824371" grpId="0"/>
      <p:bldP spid="824372" grpId="0" animBg="1"/>
      <p:bldP spid="53" grpId="0" advAuto="0" autoUpdateAnimBg="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1423017" y="2488406"/>
            <a:ext cx="5705475" cy="2526506"/>
            <a:chOff x="243" y="1370"/>
            <a:chExt cx="4792" cy="2122"/>
          </a:xfrm>
        </p:grpSpPr>
        <p:sp>
          <p:nvSpPr>
            <p:cNvPr id="74815" name="Line 3"/>
            <p:cNvSpPr>
              <a:spLocks noChangeAspect="1" noChangeShapeType="1"/>
            </p:cNvSpPr>
            <p:nvPr/>
          </p:nvSpPr>
          <p:spPr bwMode="auto">
            <a:xfrm>
              <a:off x="243" y="1370"/>
              <a:ext cx="4792" cy="0"/>
            </a:xfrm>
            <a:prstGeom prst="line">
              <a:avLst/>
            </a:prstGeom>
            <a:noFill/>
            <a:ln w="38100">
              <a:solidFill>
                <a:srgbClr val="808000"/>
              </a:solidFill>
              <a:miter lim="800000"/>
              <a:headEnd type="none" w="sm" len="med"/>
              <a:tailEnd type="none" w="sm" len="med"/>
            </a:ln>
            <a:extLst>
              <a:ext uri="{909E8E84-426E-40DD-AFC4-6F175D3DCCD1}">
                <a14:hiddenFill xmlns:a14="http://schemas.microsoft.com/office/drawing/2010/main">
                  <a:noFill/>
                </a14:hiddenFill>
              </a:ext>
            </a:extLst>
          </p:spPr>
          <p:txBody>
            <a:bodyPr wrap="none"/>
            <a:lstStyle/>
            <a:p>
              <a:endParaRPr lang="zh-CN" altLang="en-US"/>
            </a:p>
          </p:txBody>
        </p:sp>
        <p:sp>
          <p:nvSpPr>
            <p:cNvPr id="74816" name="Rectangle 4" descr="50%"/>
            <p:cNvSpPr>
              <a:spLocks noChangeAspect="1" noChangeArrowheads="1"/>
            </p:cNvSpPr>
            <p:nvPr/>
          </p:nvSpPr>
          <p:spPr bwMode="auto">
            <a:xfrm>
              <a:off x="243" y="1379"/>
              <a:ext cx="4791" cy="2113"/>
            </a:xfrm>
            <a:prstGeom prst="rect">
              <a:avLst/>
            </a:prstGeom>
            <a:blipFill dpi="0" rotWithShape="0">
              <a:blip r:embed="rId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p>
          </p:txBody>
        </p:sp>
      </p:grpSp>
      <p:sp>
        <p:nvSpPr>
          <p:cNvPr id="826373" name="Rectangle 5" descr="小棋盘"/>
          <p:cNvSpPr>
            <a:spLocks noChangeAspect="1" noChangeArrowheads="1"/>
          </p:cNvSpPr>
          <p:nvPr/>
        </p:nvSpPr>
        <p:spPr bwMode="auto">
          <a:xfrm>
            <a:off x="1432322" y="3198020"/>
            <a:ext cx="5704284" cy="841772"/>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p>
        </p:txBody>
      </p:sp>
      <p:grpSp>
        <p:nvGrpSpPr>
          <p:cNvPr id="3" name="Group 6"/>
          <p:cNvGrpSpPr/>
          <p:nvPr/>
        </p:nvGrpSpPr>
        <p:grpSpPr bwMode="auto">
          <a:xfrm>
            <a:off x="1432322" y="4035030"/>
            <a:ext cx="5705475" cy="978694"/>
            <a:chOff x="243" y="2669"/>
            <a:chExt cx="4792" cy="822"/>
          </a:xfrm>
        </p:grpSpPr>
        <p:sp>
          <p:nvSpPr>
            <p:cNvPr id="74813" name="Rectangle 7" descr="小棋盘"/>
            <p:cNvSpPr>
              <a:spLocks noChangeAspect="1" noChangeArrowheads="1"/>
            </p:cNvSpPr>
            <p:nvPr/>
          </p:nvSpPr>
          <p:spPr bwMode="auto">
            <a:xfrm>
              <a:off x="243" y="2669"/>
              <a:ext cx="4791" cy="82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p>
          </p:txBody>
        </p:sp>
        <p:sp>
          <p:nvSpPr>
            <p:cNvPr id="74814" name="Line 8"/>
            <p:cNvSpPr>
              <a:spLocks noChangeAspect="1" noChangeShapeType="1"/>
            </p:cNvSpPr>
            <p:nvPr/>
          </p:nvSpPr>
          <p:spPr bwMode="auto">
            <a:xfrm>
              <a:off x="243" y="2669"/>
              <a:ext cx="4792" cy="0"/>
            </a:xfrm>
            <a:prstGeom prst="line">
              <a:avLst/>
            </a:prstGeom>
            <a:noFill/>
            <a:ln w="38100">
              <a:solidFill>
                <a:srgbClr val="0000FF"/>
              </a:solidFill>
              <a:miter lim="800000"/>
              <a:headEnd type="none" w="sm" len="med"/>
              <a:tailEnd type="none" w="sm" len="med"/>
            </a:ln>
            <a:extLst>
              <a:ext uri="{909E8E84-426E-40DD-AFC4-6F175D3DCCD1}">
                <a14:hiddenFill xmlns:a14="http://schemas.microsoft.com/office/drawing/2010/main">
                  <a:noFill/>
                </a14:hiddenFill>
              </a:ext>
            </a:extLst>
          </p:spPr>
          <p:txBody>
            <a:bodyPr wrap="none"/>
            <a:lstStyle/>
            <a:p>
              <a:endParaRPr lang="zh-CN" altLang="en-US"/>
            </a:p>
          </p:txBody>
        </p:sp>
      </p:grpSp>
      <p:graphicFrame>
        <p:nvGraphicFramePr>
          <p:cNvPr id="826377" name="Object 2"/>
          <p:cNvGraphicFramePr>
            <a:graphicFrameLocks noChangeAspect="1"/>
          </p:cNvGraphicFramePr>
          <p:nvPr/>
        </p:nvGraphicFramePr>
        <p:xfrm>
          <a:off x="1702595" y="2686051"/>
          <a:ext cx="302419" cy="327422"/>
        </p:xfrm>
        <a:graphic>
          <a:graphicData uri="http://schemas.openxmlformats.org/presentationml/2006/ole">
            <mc:AlternateContent xmlns:mc="http://schemas.openxmlformats.org/markup-compatibility/2006">
              <mc:Choice xmlns:v="urn:schemas-microsoft-com:vml" Requires="v">
                <p:oleObj spid="_x0000_s107665" name="公式" r:id="rId4" imgW="88900" imgH="139700" progId="Equation.3">
                  <p:embed/>
                </p:oleObj>
              </mc:Choice>
              <mc:Fallback>
                <p:oleObj name="公式" r:id="rId4" imgW="88900" imgH="1397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2595" y="2686051"/>
                        <a:ext cx="302419" cy="32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6378" name="Object 3"/>
          <p:cNvGraphicFramePr>
            <a:graphicFrameLocks noChangeAspect="1"/>
          </p:cNvGraphicFramePr>
          <p:nvPr/>
        </p:nvGraphicFramePr>
        <p:xfrm>
          <a:off x="1838325" y="3631406"/>
          <a:ext cx="539354" cy="425054"/>
        </p:xfrm>
        <a:graphic>
          <a:graphicData uri="http://schemas.openxmlformats.org/presentationml/2006/ole">
            <mc:AlternateContent xmlns:mc="http://schemas.openxmlformats.org/markup-compatibility/2006">
              <mc:Choice xmlns:v="urn:schemas-microsoft-com:vml" Requires="v">
                <p:oleObj spid="_x0000_s107666" name="公式" r:id="rId6" imgW="241300" imgH="228600" progId="Equation.3">
                  <p:embed/>
                </p:oleObj>
              </mc:Choice>
              <mc:Fallback>
                <p:oleObj name="公式" r:id="rId6" imgW="241300" imgH="2286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8325" y="3631406"/>
                        <a:ext cx="539354" cy="425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 name="Group 11"/>
          <p:cNvGrpSpPr/>
          <p:nvPr/>
        </p:nvGrpSpPr>
        <p:grpSpPr bwMode="auto">
          <a:xfrm>
            <a:off x="1432322" y="3881437"/>
            <a:ext cx="271463" cy="339329"/>
            <a:chOff x="243" y="2540"/>
            <a:chExt cx="228" cy="285"/>
          </a:xfrm>
        </p:grpSpPr>
        <p:sp>
          <p:nvSpPr>
            <p:cNvPr id="74809" name="Freeform 12"/>
            <p:cNvSpPr>
              <a:spLocks noChangeAspect="1"/>
            </p:cNvSpPr>
            <p:nvPr/>
          </p:nvSpPr>
          <p:spPr bwMode="auto">
            <a:xfrm>
              <a:off x="243" y="2721"/>
              <a:ext cx="228" cy="5"/>
            </a:xfrm>
            <a:custGeom>
              <a:avLst/>
              <a:gdLst>
                <a:gd name="T0" fmla="*/ 0 w 318"/>
                <a:gd name="T1" fmla="*/ 0 h 6"/>
                <a:gd name="T2" fmla="*/ 1 w 318"/>
                <a:gd name="T3" fmla="*/ 3 h 6"/>
                <a:gd name="T4" fmla="*/ 0 60000 65536"/>
                <a:gd name="T5" fmla="*/ 0 60000 65536"/>
                <a:gd name="T6" fmla="*/ 0 w 318"/>
                <a:gd name="T7" fmla="*/ 0 h 6"/>
                <a:gd name="T8" fmla="*/ 318 w 318"/>
                <a:gd name="T9" fmla="*/ 6 h 6"/>
              </a:gdLst>
              <a:ahLst/>
              <a:cxnLst>
                <a:cxn ang="T4">
                  <a:pos x="T0" y="T1"/>
                </a:cxn>
                <a:cxn ang="T5">
                  <a:pos x="T2" y="T3"/>
                </a:cxn>
              </a:cxnLst>
              <a:rect l="T6" t="T7" r="T8" b="T9"/>
              <a:pathLst>
                <a:path w="318" h="6">
                  <a:moveTo>
                    <a:pt x="0" y="0"/>
                  </a:moveTo>
                  <a:lnTo>
                    <a:pt x="318" y="6"/>
                  </a:lnTo>
                </a:path>
              </a:pathLst>
            </a:custGeom>
            <a:noFill/>
            <a:ln w="38100">
              <a:solidFill>
                <a:srgbClr val="0000FF"/>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74810" name="Freeform 13"/>
            <p:cNvSpPr>
              <a:spLocks noChangeAspect="1"/>
            </p:cNvSpPr>
            <p:nvPr/>
          </p:nvSpPr>
          <p:spPr bwMode="auto">
            <a:xfrm>
              <a:off x="288" y="2777"/>
              <a:ext cx="142" cy="1"/>
            </a:xfrm>
            <a:custGeom>
              <a:avLst/>
              <a:gdLst>
                <a:gd name="T0" fmla="*/ 0 w 198"/>
                <a:gd name="T1" fmla="*/ 0 h 1"/>
                <a:gd name="T2" fmla="*/ 1 w 198"/>
                <a:gd name="T3" fmla="*/ 1 h 1"/>
                <a:gd name="T4" fmla="*/ 0 60000 65536"/>
                <a:gd name="T5" fmla="*/ 0 60000 65536"/>
                <a:gd name="T6" fmla="*/ 0 w 198"/>
                <a:gd name="T7" fmla="*/ 0 h 1"/>
                <a:gd name="T8" fmla="*/ 198 w 198"/>
                <a:gd name="T9" fmla="*/ 1 h 1"/>
              </a:gdLst>
              <a:ahLst/>
              <a:cxnLst>
                <a:cxn ang="T4">
                  <a:pos x="T0" y="T1"/>
                </a:cxn>
                <a:cxn ang="T5">
                  <a:pos x="T2" y="T3"/>
                </a:cxn>
              </a:cxnLst>
              <a:rect l="T6" t="T7" r="T8" b="T9"/>
              <a:pathLst>
                <a:path w="198" h="1">
                  <a:moveTo>
                    <a:pt x="0" y="0"/>
                  </a:moveTo>
                  <a:lnTo>
                    <a:pt x="198" y="1"/>
                  </a:lnTo>
                </a:path>
              </a:pathLst>
            </a:custGeom>
            <a:noFill/>
            <a:ln w="38100">
              <a:solidFill>
                <a:srgbClr val="0000FF"/>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74811" name="AutoShape 14"/>
            <p:cNvSpPr>
              <a:spLocks noChangeAspect="1" noChangeArrowheads="1"/>
            </p:cNvSpPr>
            <p:nvPr/>
          </p:nvSpPr>
          <p:spPr bwMode="auto">
            <a:xfrm flipV="1">
              <a:off x="284" y="2540"/>
              <a:ext cx="162" cy="129"/>
            </a:xfrm>
            <a:prstGeom prst="triangle">
              <a:avLst>
                <a:gd name="adj" fmla="val 50000"/>
              </a:avLst>
            </a:prstGeom>
            <a:noFill/>
            <a:ln w="38100">
              <a:solidFill>
                <a:srgbClr val="0000FF"/>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p>
          </p:txBody>
        </p:sp>
        <p:sp>
          <p:nvSpPr>
            <p:cNvPr id="74812" name="Freeform 15"/>
            <p:cNvSpPr>
              <a:spLocks noChangeAspect="1"/>
            </p:cNvSpPr>
            <p:nvPr/>
          </p:nvSpPr>
          <p:spPr bwMode="auto">
            <a:xfrm>
              <a:off x="328" y="2824"/>
              <a:ext cx="67" cy="1"/>
            </a:xfrm>
            <a:custGeom>
              <a:avLst/>
              <a:gdLst>
                <a:gd name="T0" fmla="*/ 0 w 94"/>
                <a:gd name="T1" fmla="*/ 0 h 1"/>
                <a:gd name="T2" fmla="*/ 1 w 94"/>
                <a:gd name="T3" fmla="*/ 1 h 1"/>
                <a:gd name="T4" fmla="*/ 0 60000 65536"/>
                <a:gd name="T5" fmla="*/ 0 60000 65536"/>
                <a:gd name="T6" fmla="*/ 0 w 94"/>
                <a:gd name="T7" fmla="*/ 0 h 1"/>
                <a:gd name="T8" fmla="*/ 94 w 94"/>
                <a:gd name="T9" fmla="*/ 1 h 1"/>
              </a:gdLst>
              <a:ahLst/>
              <a:cxnLst>
                <a:cxn ang="T4">
                  <a:pos x="T0" y="T1"/>
                </a:cxn>
                <a:cxn ang="T5">
                  <a:pos x="T2" y="T3"/>
                </a:cxn>
              </a:cxnLst>
              <a:rect l="T6" t="T7" r="T8" b="T9"/>
              <a:pathLst>
                <a:path w="94" h="1">
                  <a:moveTo>
                    <a:pt x="0" y="0"/>
                  </a:moveTo>
                  <a:lnTo>
                    <a:pt x="94" y="1"/>
                  </a:lnTo>
                </a:path>
              </a:pathLst>
            </a:custGeom>
            <a:noFill/>
            <a:ln w="38100">
              <a:solidFill>
                <a:srgbClr val="0000FF"/>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grpSp>
      <p:grpSp>
        <p:nvGrpSpPr>
          <p:cNvPr id="5" name="Group 16"/>
          <p:cNvGrpSpPr/>
          <p:nvPr/>
        </p:nvGrpSpPr>
        <p:grpSpPr bwMode="auto">
          <a:xfrm>
            <a:off x="1457325" y="3223022"/>
            <a:ext cx="386954" cy="632222"/>
            <a:chOff x="4416" y="2400"/>
            <a:chExt cx="211" cy="237"/>
          </a:xfrm>
        </p:grpSpPr>
        <p:cxnSp>
          <p:nvCxnSpPr>
            <p:cNvPr id="74806" name="AutoShape 17"/>
            <p:cNvCxnSpPr>
              <a:cxnSpLocks noChangeShapeType="1"/>
            </p:cNvCxnSpPr>
            <p:nvPr/>
          </p:nvCxnSpPr>
          <p:spPr bwMode="auto">
            <a:xfrm rot="16200000" flipV="1">
              <a:off x="4324" y="2492"/>
              <a:ext cx="237" cy="53"/>
            </a:xfrm>
            <a:prstGeom prst="curvedConnector3">
              <a:avLst>
                <a:gd name="adj1" fmla="val 50000"/>
              </a:avLst>
            </a:prstGeom>
            <a:noFill/>
            <a:ln w="25400">
              <a:solidFill>
                <a:srgbClr val="FF6600"/>
              </a:solidFill>
              <a:miter lim="800000"/>
              <a:tailEnd type="stealth" w="sm" len="med"/>
            </a:ln>
            <a:extLst>
              <a:ext uri="{909E8E84-426E-40DD-AFC4-6F175D3DCCD1}">
                <a14:hiddenFill xmlns:a14="http://schemas.microsoft.com/office/drawing/2010/main">
                  <a:noFill/>
                </a14:hiddenFill>
              </a:ext>
            </a:extLst>
          </p:spPr>
        </p:cxnSp>
        <p:cxnSp>
          <p:nvCxnSpPr>
            <p:cNvPr id="74807" name="AutoShape 18"/>
            <p:cNvCxnSpPr>
              <a:cxnSpLocks noChangeShapeType="1"/>
            </p:cNvCxnSpPr>
            <p:nvPr/>
          </p:nvCxnSpPr>
          <p:spPr bwMode="auto">
            <a:xfrm rot="16200000" flipV="1">
              <a:off x="4403" y="2492"/>
              <a:ext cx="237" cy="53"/>
            </a:xfrm>
            <a:prstGeom prst="curvedConnector3">
              <a:avLst>
                <a:gd name="adj1" fmla="val 50000"/>
              </a:avLst>
            </a:prstGeom>
            <a:noFill/>
            <a:ln w="25400">
              <a:solidFill>
                <a:srgbClr val="FF6600"/>
              </a:solidFill>
              <a:miter lim="800000"/>
              <a:tailEnd type="stealth" w="sm" len="med"/>
            </a:ln>
            <a:extLst>
              <a:ext uri="{909E8E84-426E-40DD-AFC4-6F175D3DCCD1}">
                <a14:hiddenFill xmlns:a14="http://schemas.microsoft.com/office/drawing/2010/main">
                  <a:noFill/>
                </a14:hiddenFill>
              </a:ext>
            </a:extLst>
          </p:spPr>
        </p:cxnSp>
        <p:cxnSp>
          <p:nvCxnSpPr>
            <p:cNvPr id="74808" name="AutoShape 19"/>
            <p:cNvCxnSpPr>
              <a:cxnSpLocks noChangeShapeType="1"/>
            </p:cNvCxnSpPr>
            <p:nvPr/>
          </p:nvCxnSpPr>
          <p:spPr bwMode="auto">
            <a:xfrm rot="16200000" flipV="1">
              <a:off x="4482" y="2492"/>
              <a:ext cx="237" cy="53"/>
            </a:xfrm>
            <a:prstGeom prst="curvedConnector3">
              <a:avLst>
                <a:gd name="adj1" fmla="val 50000"/>
              </a:avLst>
            </a:prstGeom>
            <a:noFill/>
            <a:ln w="25400">
              <a:solidFill>
                <a:srgbClr val="FF6600"/>
              </a:solidFill>
              <a:miter lim="800000"/>
              <a:tailEnd type="stealth" w="sm" len="med"/>
            </a:ln>
            <a:extLst>
              <a:ext uri="{909E8E84-426E-40DD-AFC4-6F175D3DCCD1}">
                <a14:hiddenFill xmlns:a14="http://schemas.microsoft.com/office/drawing/2010/main">
                  <a:noFill/>
                </a14:hiddenFill>
              </a:ext>
            </a:extLst>
          </p:spPr>
        </p:cxnSp>
      </p:grpSp>
      <p:sp>
        <p:nvSpPr>
          <p:cNvPr id="826389" name="Freeform 21"/>
          <p:cNvSpPr>
            <a:spLocks noChangeAspect="1"/>
          </p:cNvSpPr>
          <p:nvPr/>
        </p:nvSpPr>
        <p:spPr bwMode="auto">
          <a:xfrm>
            <a:off x="3125392" y="2495550"/>
            <a:ext cx="1512094" cy="2514600"/>
          </a:xfrm>
          <a:custGeom>
            <a:avLst/>
            <a:gdLst>
              <a:gd name="T0" fmla="*/ 0 w 1774"/>
              <a:gd name="T1" fmla="*/ 0 h 2705"/>
              <a:gd name="T2" fmla="*/ 2147483647 w 1774"/>
              <a:gd name="T3" fmla="*/ 2147483647 h 2705"/>
              <a:gd name="T4" fmla="*/ 2147483647 w 1774"/>
              <a:gd name="T5" fmla="*/ 2147483647 h 2705"/>
              <a:gd name="T6" fmla="*/ 0 w 1774"/>
              <a:gd name="T7" fmla="*/ 2147483647 h 2705"/>
              <a:gd name="T8" fmla="*/ 0 w 1774"/>
              <a:gd name="T9" fmla="*/ 0 h 2705"/>
              <a:gd name="T10" fmla="*/ 0 60000 65536"/>
              <a:gd name="T11" fmla="*/ 0 60000 65536"/>
              <a:gd name="T12" fmla="*/ 0 60000 65536"/>
              <a:gd name="T13" fmla="*/ 0 60000 65536"/>
              <a:gd name="T14" fmla="*/ 0 60000 65536"/>
              <a:gd name="T15" fmla="*/ 0 w 1774"/>
              <a:gd name="T16" fmla="*/ 0 h 2705"/>
              <a:gd name="T17" fmla="*/ 1774 w 1774"/>
              <a:gd name="T18" fmla="*/ 2705 h 2705"/>
            </a:gdLst>
            <a:ahLst/>
            <a:cxnLst>
              <a:cxn ang="T10">
                <a:pos x="T0" y="T1"/>
              </a:cxn>
              <a:cxn ang="T11">
                <a:pos x="T2" y="T3"/>
              </a:cxn>
              <a:cxn ang="T12">
                <a:pos x="T4" y="T5"/>
              </a:cxn>
              <a:cxn ang="T13">
                <a:pos x="T6" y="T7"/>
              </a:cxn>
              <a:cxn ang="T14">
                <a:pos x="T8" y="T9"/>
              </a:cxn>
            </a:cxnLst>
            <a:rect l="T15" t="T16" r="T17" b="T18"/>
            <a:pathLst>
              <a:path w="1774" h="2705">
                <a:moveTo>
                  <a:pt x="0" y="0"/>
                </a:moveTo>
                <a:lnTo>
                  <a:pt x="250" y="744"/>
                </a:lnTo>
                <a:lnTo>
                  <a:pt x="1774" y="2705"/>
                </a:lnTo>
                <a:lnTo>
                  <a:pt x="0" y="2705"/>
                </a:lnTo>
                <a:lnTo>
                  <a:pt x="0" y="0"/>
                </a:lnTo>
                <a:close/>
              </a:path>
            </a:pathLst>
          </a:custGeom>
          <a:solidFill>
            <a:srgbClr val="009900"/>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lstStyle/>
          <a:p>
            <a:endParaRPr lang="zh-CN" altLang="en-US"/>
          </a:p>
        </p:txBody>
      </p:sp>
      <p:sp>
        <p:nvSpPr>
          <p:cNvPr id="826392" name="Rectangle 24"/>
          <p:cNvSpPr>
            <a:spLocks noChangeArrowheads="1"/>
          </p:cNvSpPr>
          <p:nvPr/>
        </p:nvSpPr>
        <p:spPr bwMode="auto">
          <a:xfrm>
            <a:off x="857154" y="1040311"/>
            <a:ext cx="30124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sz="2000" dirty="0" smtClean="0">
                <a:solidFill>
                  <a:srgbClr val="0066FF"/>
                </a:solidFill>
              </a:rPr>
              <a:t>(2)</a:t>
            </a:r>
            <a:r>
              <a:rPr lang="zh-CN" altLang="en-US" sz="2000" dirty="0">
                <a:solidFill>
                  <a:srgbClr val="0066FF"/>
                </a:solidFill>
              </a:rPr>
              <a:t>静水</a:t>
            </a:r>
            <a:r>
              <a:rPr lang="zh-CN" altLang="en-US" sz="2000" dirty="0" smtClean="0">
                <a:solidFill>
                  <a:srgbClr val="0066FF"/>
                </a:solidFill>
              </a:rPr>
              <a:t>条件下毛细饱和区</a:t>
            </a:r>
            <a:endParaRPr lang="zh-CN" altLang="en-US" sz="2000" dirty="0">
              <a:solidFill>
                <a:srgbClr val="0066FF"/>
              </a:solidFill>
            </a:endParaRPr>
          </a:p>
        </p:txBody>
      </p:sp>
      <p:sp>
        <p:nvSpPr>
          <p:cNvPr id="826397" name="Freeform 29"/>
          <p:cNvSpPr>
            <a:spLocks noChangeAspect="1"/>
          </p:cNvSpPr>
          <p:nvPr/>
        </p:nvSpPr>
        <p:spPr bwMode="auto">
          <a:xfrm>
            <a:off x="3120628" y="2505075"/>
            <a:ext cx="1098947" cy="2509838"/>
          </a:xfrm>
          <a:custGeom>
            <a:avLst/>
            <a:gdLst>
              <a:gd name="T0" fmla="*/ 2147483647 w 1289"/>
              <a:gd name="T1" fmla="*/ 0 h 2700"/>
              <a:gd name="T2" fmla="*/ 2147483647 w 1289"/>
              <a:gd name="T3" fmla="*/ 2147483647 h 2700"/>
              <a:gd name="T4" fmla="*/ 2147483647 w 1289"/>
              <a:gd name="T5" fmla="*/ 2147483647 h 2700"/>
              <a:gd name="T6" fmla="*/ 2147483647 w 1289"/>
              <a:gd name="T7" fmla="*/ 2147483647 h 2700"/>
              <a:gd name="T8" fmla="*/ 0 w 1289"/>
              <a:gd name="T9" fmla="*/ 2147483647 h 2700"/>
              <a:gd name="T10" fmla="*/ 2147483647 w 1289"/>
              <a:gd name="T11" fmla="*/ 0 h 2700"/>
              <a:gd name="T12" fmla="*/ 0 60000 65536"/>
              <a:gd name="T13" fmla="*/ 0 60000 65536"/>
              <a:gd name="T14" fmla="*/ 0 60000 65536"/>
              <a:gd name="T15" fmla="*/ 0 60000 65536"/>
              <a:gd name="T16" fmla="*/ 0 60000 65536"/>
              <a:gd name="T17" fmla="*/ 0 60000 65536"/>
              <a:gd name="T18" fmla="*/ 0 w 1289"/>
              <a:gd name="T19" fmla="*/ 0 h 2700"/>
              <a:gd name="T20" fmla="*/ 1289 w 1289"/>
              <a:gd name="T21" fmla="*/ 2700 h 2700"/>
            </a:gdLst>
            <a:ahLst/>
            <a:cxnLst>
              <a:cxn ang="T12">
                <a:pos x="T0" y="T1"/>
              </a:cxn>
              <a:cxn ang="T13">
                <a:pos x="T2" y="T3"/>
              </a:cxn>
              <a:cxn ang="T14">
                <a:pos x="T4" y="T5"/>
              </a:cxn>
              <a:cxn ang="T15">
                <a:pos x="T6" y="T7"/>
              </a:cxn>
              <a:cxn ang="T16">
                <a:pos x="T8" y="T9"/>
              </a:cxn>
              <a:cxn ang="T17">
                <a:pos x="T10" y="T11"/>
              </a:cxn>
            </a:cxnLst>
            <a:rect l="T18" t="T19" r="T20" b="T21"/>
            <a:pathLst>
              <a:path w="1289" h="2700">
                <a:moveTo>
                  <a:pt x="1" y="0"/>
                </a:moveTo>
                <a:lnTo>
                  <a:pt x="251" y="744"/>
                </a:lnTo>
                <a:lnTo>
                  <a:pt x="668" y="743"/>
                </a:lnTo>
                <a:lnTo>
                  <a:pt x="1289" y="2700"/>
                </a:lnTo>
                <a:lnTo>
                  <a:pt x="0" y="2700"/>
                </a:lnTo>
                <a:lnTo>
                  <a:pt x="1" y="0"/>
                </a:lnTo>
                <a:close/>
              </a:path>
            </a:pathLst>
          </a:custGeom>
          <a:solidFill>
            <a:srgbClr val="CC3300"/>
          </a:solidFill>
          <a:ln w="12700">
            <a:solidFill>
              <a:srgbClr val="800000"/>
            </a:solidFill>
            <a:miter lim="800000"/>
          </a:ln>
        </p:spPr>
        <p:txBody>
          <a:bodyPr wrap="none"/>
          <a:lstStyle/>
          <a:p>
            <a:endParaRPr lang="zh-CN" altLang="en-US"/>
          </a:p>
        </p:txBody>
      </p:sp>
      <p:sp>
        <p:nvSpPr>
          <p:cNvPr id="826398" name="Text Box 30"/>
          <p:cNvSpPr txBox="1">
            <a:spLocks noChangeArrowheads="1"/>
          </p:cNvSpPr>
          <p:nvPr/>
        </p:nvSpPr>
        <p:spPr bwMode="auto">
          <a:xfrm>
            <a:off x="1432322" y="3423048"/>
            <a:ext cx="708422"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type="none" w="med" len="lg"/>
                <a:tailEnd type="none" w="med" len="lg"/>
              </a14:hiddenLine>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80000"/>
              </a:lnSpc>
            </a:pPr>
            <a:r>
              <a:rPr lang="zh-CN" altLang="en-US">
                <a:latin typeface="华文新魏" panose="02010800040101010101" pitchFamily="2" charset="-122"/>
                <a:ea typeface="华文新魏" panose="02010800040101010101" pitchFamily="2" charset="-122"/>
              </a:rPr>
              <a:t>毛细饱和区</a:t>
            </a:r>
            <a:endParaRPr lang="zh-CN" altLang="en-US">
              <a:latin typeface="华文新魏" panose="02010800040101010101" pitchFamily="2" charset="-122"/>
              <a:ea typeface="华文新魏" panose="02010800040101010101" pitchFamily="2" charset="-122"/>
            </a:endParaRPr>
          </a:p>
        </p:txBody>
      </p:sp>
      <p:sp>
        <p:nvSpPr>
          <p:cNvPr id="826399" name="Line 31"/>
          <p:cNvSpPr>
            <a:spLocks noChangeShapeType="1"/>
          </p:cNvSpPr>
          <p:nvPr/>
        </p:nvSpPr>
        <p:spPr bwMode="auto">
          <a:xfrm>
            <a:off x="2513410" y="4036220"/>
            <a:ext cx="3572" cy="978694"/>
          </a:xfrm>
          <a:prstGeom prst="line">
            <a:avLst/>
          </a:prstGeom>
          <a:noFill/>
          <a:ln w="19050">
            <a:solidFill>
              <a:srgbClr val="993300"/>
            </a:solidFill>
            <a:miter lim="800000"/>
            <a:headEnd type="stealth" w="med" len="lg"/>
            <a:tailEnd type="stealth" w="med" len="lg"/>
          </a:ln>
          <a:extLst>
            <a:ext uri="{909E8E84-426E-40DD-AFC4-6F175D3DCCD1}">
              <a14:hiddenFill xmlns:a14="http://schemas.microsoft.com/office/drawing/2010/main">
                <a:noFill/>
              </a14:hiddenFill>
            </a:ext>
          </a:extLst>
        </p:spPr>
        <p:txBody>
          <a:bodyPr wrap="none"/>
          <a:lstStyle/>
          <a:p>
            <a:endParaRPr lang="zh-CN" altLang="en-US"/>
          </a:p>
        </p:txBody>
      </p:sp>
      <p:sp>
        <p:nvSpPr>
          <p:cNvPr id="826400" name="Line 32"/>
          <p:cNvSpPr>
            <a:spLocks noChangeShapeType="1"/>
          </p:cNvSpPr>
          <p:nvPr/>
        </p:nvSpPr>
        <p:spPr bwMode="auto">
          <a:xfrm>
            <a:off x="2513410" y="2483644"/>
            <a:ext cx="3572" cy="715566"/>
          </a:xfrm>
          <a:prstGeom prst="line">
            <a:avLst/>
          </a:prstGeom>
          <a:noFill/>
          <a:ln w="19050">
            <a:solidFill>
              <a:srgbClr val="993300"/>
            </a:solidFill>
            <a:miter lim="800000"/>
            <a:headEnd type="stealth" w="med" len="lg"/>
            <a:tailEnd type="stealth" w="med" len="lg"/>
          </a:ln>
          <a:extLst>
            <a:ext uri="{909E8E84-426E-40DD-AFC4-6F175D3DCCD1}">
              <a14:hiddenFill xmlns:a14="http://schemas.microsoft.com/office/drawing/2010/main">
                <a:noFill/>
              </a14:hiddenFill>
            </a:ext>
          </a:extLst>
        </p:spPr>
        <p:txBody>
          <a:bodyPr wrap="none"/>
          <a:lstStyle/>
          <a:p>
            <a:endParaRPr lang="zh-CN" altLang="en-US"/>
          </a:p>
        </p:txBody>
      </p:sp>
      <p:sp>
        <p:nvSpPr>
          <p:cNvPr id="826401" name="Line 33"/>
          <p:cNvSpPr>
            <a:spLocks noChangeShapeType="1"/>
          </p:cNvSpPr>
          <p:nvPr/>
        </p:nvSpPr>
        <p:spPr bwMode="auto">
          <a:xfrm>
            <a:off x="2344341" y="3187304"/>
            <a:ext cx="0" cy="1827609"/>
          </a:xfrm>
          <a:prstGeom prst="line">
            <a:avLst/>
          </a:prstGeom>
          <a:noFill/>
          <a:ln w="19050">
            <a:solidFill>
              <a:srgbClr val="993300"/>
            </a:solidFill>
            <a:miter lim="800000"/>
            <a:headEnd type="stealth" w="med" len="lg"/>
            <a:tailEnd type="stealth" w="med" len="lg"/>
          </a:ln>
          <a:extLst>
            <a:ext uri="{909E8E84-426E-40DD-AFC4-6F175D3DCCD1}">
              <a14:hiddenFill xmlns:a14="http://schemas.microsoft.com/office/drawing/2010/main">
                <a:noFill/>
              </a14:hiddenFill>
            </a:ext>
          </a:extLst>
        </p:spPr>
        <p:txBody>
          <a:bodyPr wrap="none"/>
          <a:lstStyle/>
          <a:p>
            <a:endParaRPr lang="zh-CN" altLang="en-US"/>
          </a:p>
        </p:txBody>
      </p:sp>
      <p:sp>
        <p:nvSpPr>
          <p:cNvPr id="826402" name="Line 34"/>
          <p:cNvSpPr>
            <a:spLocks noChangeShapeType="1"/>
          </p:cNvSpPr>
          <p:nvPr/>
        </p:nvSpPr>
        <p:spPr bwMode="auto">
          <a:xfrm flipH="1">
            <a:off x="2513410" y="3199210"/>
            <a:ext cx="3572" cy="837009"/>
          </a:xfrm>
          <a:prstGeom prst="line">
            <a:avLst/>
          </a:prstGeom>
          <a:noFill/>
          <a:ln w="19050">
            <a:solidFill>
              <a:srgbClr val="993300"/>
            </a:solidFill>
            <a:miter lim="800000"/>
            <a:headEnd type="stealth" w="med" len="lg"/>
            <a:tailEnd type="stealth" w="med" len="lg"/>
          </a:ln>
          <a:extLst>
            <a:ext uri="{909E8E84-426E-40DD-AFC4-6F175D3DCCD1}">
              <a14:hiddenFill xmlns:a14="http://schemas.microsoft.com/office/drawing/2010/main">
                <a:noFill/>
              </a14:hiddenFill>
            </a:ext>
          </a:extLst>
        </p:spPr>
        <p:txBody>
          <a:bodyPr wrap="none"/>
          <a:lstStyle/>
          <a:p>
            <a:endParaRPr lang="zh-CN" altLang="en-US"/>
          </a:p>
        </p:txBody>
      </p:sp>
      <p:graphicFrame>
        <p:nvGraphicFramePr>
          <p:cNvPr id="826403" name="Object 4"/>
          <p:cNvGraphicFramePr>
            <a:graphicFrameLocks noChangeAspect="1"/>
          </p:cNvGraphicFramePr>
          <p:nvPr/>
        </p:nvGraphicFramePr>
        <p:xfrm>
          <a:off x="2572942" y="2787255"/>
          <a:ext cx="244078" cy="207169"/>
        </p:xfrm>
        <a:graphic>
          <a:graphicData uri="http://schemas.openxmlformats.org/presentationml/2006/ole">
            <mc:AlternateContent xmlns:mc="http://schemas.openxmlformats.org/markup-compatibility/2006">
              <mc:Choice xmlns:v="urn:schemas-microsoft-com:vml" Requires="v">
                <p:oleObj spid="_x0000_s107667" name="Equation" r:id="rId8" imgW="139700" imgH="139700" progId="Equation.3">
                  <p:embed/>
                </p:oleObj>
              </mc:Choice>
              <mc:Fallback>
                <p:oleObj name="Equation" r:id="rId8" imgW="139700" imgH="1397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l="-8734" r="-8734"/>
                      <a:stretch>
                        <a:fillRect/>
                      </a:stretch>
                    </p:blipFill>
                    <p:spPr bwMode="auto">
                      <a:xfrm>
                        <a:off x="2572942" y="2787255"/>
                        <a:ext cx="244078"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6404" name="Object 5"/>
          <p:cNvGraphicFramePr>
            <a:graphicFrameLocks noChangeAspect="1"/>
          </p:cNvGraphicFramePr>
          <p:nvPr/>
        </p:nvGraphicFramePr>
        <p:xfrm>
          <a:off x="2546747" y="4435080"/>
          <a:ext cx="371475" cy="353615"/>
        </p:xfrm>
        <a:graphic>
          <a:graphicData uri="http://schemas.openxmlformats.org/presentationml/2006/ole">
            <mc:AlternateContent xmlns:mc="http://schemas.openxmlformats.org/markup-compatibility/2006">
              <mc:Choice xmlns:v="urn:schemas-microsoft-com:vml" Requires="v">
                <p:oleObj spid="_x0000_s107668" name="公式" r:id="rId10" imgW="190500" imgH="228600" progId="Equation.3">
                  <p:embed/>
                </p:oleObj>
              </mc:Choice>
              <mc:Fallback>
                <p:oleObj name="公式" r:id="rId10" imgW="190500" imgH="2286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l="-8734" r="-8734"/>
                      <a:stretch>
                        <a:fillRect/>
                      </a:stretch>
                    </p:blipFill>
                    <p:spPr bwMode="auto">
                      <a:xfrm>
                        <a:off x="2546747" y="4435080"/>
                        <a:ext cx="371475" cy="353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6405" name="Object 6"/>
          <p:cNvGraphicFramePr>
            <a:graphicFrameLocks noChangeAspect="1"/>
          </p:cNvGraphicFramePr>
          <p:nvPr/>
        </p:nvGraphicFramePr>
        <p:xfrm>
          <a:off x="2565797" y="3506391"/>
          <a:ext cx="332184" cy="361950"/>
        </p:xfrm>
        <a:graphic>
          <a:graphicData uri="http://schemas.openxmlformats.org/presentationml/2006/ole">
            <mc:AlternateContent xmlns:mc="http://schemas.openxmlformats.org/markup-compatibility/2006">
              <mc:Choice xmlns:v="urn:schemas-microsoft-com:vml" Requires="v">
                <p:oleObj spid="_x0000_s107669" name="Equation" r:id="rId12" imgW="165100" imgH="228600" progId="Equation.3">
                  <p:embed/>
                </p:oleObj>
              </mc:Choice>
              <mc:Fallback>
                <p:oleObj name="Equation" r:id="rId12" imgW="165100" imgH="22860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l="-8734" r="-8734"/>
                      <a:stretch>
                        <a:fillRect/>
                      </a:stretch>
                    </p:blipFill>
                    <p:spPr bwMode="auto">
                      <a:xfrm>
                        <a:off x="2565797" y="3506391"/>
                        <a:ext cx="332184"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6406" name="Object 7"/>
          <p:cNvGraphicFramePr>
            <a:graphicFrameLocks noChangeAspect="1"/>
          </p:cNvGraphicFramePr>
          <p:nvPr/>
        </p:nvGraphicFramePr>
        <p:xfrm>
          <a:off x="2040732" y="4030267"/>
          <a:ext cx="322660" cy="377428"/>
        </p:xfrm>
        <a:graphic>
          <a:graphicData uri="http://schemas.openxmlformats.org/presentationml/2006/ole">
            <mc:AlternateContent xmlns:mc="http://schemas.openxmlformats.org/markup-compatibility/2006">
              <mc:Choice xmlns:v="urn:schemas-microsoft-com:vml" Requires="v">
                <p:oleObj spid="_x0000_s107670" name="公式" r:id="rId14" imgW="139700" imgH="228600" progId="Equation.3">
                  <p:embed/>
                </p:oleObj>
              </mc:Choice>
              <mc:Fallback>
                <p:oleObj name="公式" r:id="rId14" imgW="139700" imgH="228600"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l="-8734" r="-8734"/>
                      <a:stretch>
                        <a:fillRect/>
                      </a:stretch>
                    </p:blipFill>
                    <p:spPr bwMode="auto">
                      <a:xfrm>
                        <a:off x="2040732" y="4030267"/>
                        <a:ext cx="322660" cy="377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6407" name="Line 39"/>
          <p:cNvSpPr>
            <a:spLocks noChangeShapeType="1"/>
          </p:cNvSpPr>
          <p:nvPr/>
        </p:nvSpPr>
        <p:spPr bwMode="auto">
          <a:xfrm>
            <a:off x="3125391" y="5251847"/>
            <a:ext cx="1514475" cy="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826408" name="Line 40"/>
          <p:cNvSpPr>
            <a:spLocks noChangeShapeType="1"/>
          </p:cNvSpPr>
          <p:nvPr/>
        </p:nvSpPr>
        <p:spPr bwMode="auto">
          <a:xfrm>
            <a:off x="4639866" y="5014914"/>
            <a:ext cx="0" cy="507206"/>
          </a:xfrm>
          <a:prstGeom prst="line">
            <a:avLst/>
          </a:prstGeom>
          <a:noFill/>
          <a:ln w="9525">
            <a:solidFill>
              <a:srgbClr val="000000"/>
            </a:solidFill>
            <a:round/>
            <a:tailEnd type="none" w="med" len="lg"/>
          </a:ln>
          <a:extLst>
            <a:ext uri="{909E8E84-426E-40DD-AFC4-6F175D3DCCD1}">
              <a14:hiddenFill xmlns:a14="http://schemas.microsoft.com/office/drawing/2010/main">
                <a:noFill/>
              </a14:hiddenFill>
            </a:ext>
          </a:extLst>
        </p:spPr>
        <p:txBody>
          <a:bodyPr>
            <a:spAutoFit/>
          </a:bodyPr>
          <a:lstStyle/>
          <a:p>
            <a:endParaRPr lang="zh-CN" altLang="en-US"/>
          </a:p>
        </p:txBody>
      </p:sp>
      <p:sp>
        <p:nvSpPr>
          <p:cNvPr id="826409" name="Line 41"/>
          <p:cNvSpPr>
            <a:spLocks noChangeShapeType="1"/>
          </p:cNvSpPr>
          <p:nvPr/>
        </p:nvSpPr>
        <p:spPr bwMode="auto">
          <a:xfrm flipH="1">
            <a:off x="3120630" y="5014912"/>
            <a:ext cx="5953" cy="472679"/>
          </a:xfrm>
          <a:prstGeom prst="line">
            <a:avLst/>
          </a:prstGeom>
          <a:noFill/>
          <a:ln w="9525">
            <a:solidFill>
              <a:srgbClr val="000000"/>
            </a:solidFill>
            <a:round/>
            <a:tailEnd type="none" w="med" len="lg"/>
          </a:ln>
          <a:extLst>
            <a:ext uri="{909E8E84-426E-40DD-AFC4-6F175D3DCCD1}">
              <a14:hiddenFill xmlns:a14="http://schemas.microsoft.com/office/drawing/2010/main">
                <a:noFill/>
              </a14:hiddenFill>
            </a:ext>
          </a:extLst>
        </p:spPr>
        <p:txBody>
          <a:bodyPr>
            <a:spAutoFit/>
          </a:bodyPr>
          <a:lstStyle/>
          <a:p>
            <a:endParaRPr lang="zh-CN" altLang="en-US"/>
          </a:p>
        </p:txBody>
      </p:sp>
      <p:graphicFrame>
        <p:nvGraphicFramePr>
          <p:cNvPr id="826410" name="Object 8"/>
          <p:cNvGraphicFramePr>
            <a:graphicFrameLocks noChangeAspect="1"/>
          </p:cNvGraphicFramePr>
          <p:nvPr/>
        </p:nvGraphicFramePr>
        <p:xfrm>
          <a:off x="3390901" y="5319712"/>
          <a:ext cx="1079897" cy="300038"/>
        </p:xfrm>
        <a:graphic>
          <a:graphicData uri="http://schemas.openxmlformats.org/presentationml/2006/ole">
            <mc:AlternateContent xmlns:mc="http://schemas.openxmlformats.org/markup-compatibility/2006">
              <mc:Choice xmlns:v="urn:schemas-microsoft-com:vml" Requires="v">
                <p:oleObj spid="_x0000_s107671" name="公式" r:id="rId16" imgW="850900" imgH="228600" progId="Equation.3">
                  <p:embed/>
                </p:oleObj>
              </mc:Choice>
              <mc:Fallback>
                <p:oleObj name="公式" r:id="rId16" imgW="850900" imgH="228600" progId="Equation.3">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l="-8734" r="-8734"/>
                      <a:stretch>
                        <a:fillRect/>
                      </a:stretch>
                    </p:blipFill>
                    <p:spPr bwMode="auto">
                      <a:xfrm>
                        <a:off x="3390901" y="5319712"/>
                        <a:ext cx="1079897"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6411" name="Object 9"/>
          <p:cNvGraphicFramePr>
            <a:graphicFrameLocks noChangeAspect="1"/>
          </p:cNvGraphicFramePr>
          <p:nvPr/>
        </p:nvGraphicFramePr>
        <p:xfrm>
          <a:off x="5482829" y="5336381"/>
          <a:ext cx="1924050" cy="320279"/>
        </p:xfrm>
        <a:graphic>
          <a:graphicData uri="http://schemas.openxmlformats.org/presentationml/2006/ole">
            <mc:AlternateContent xmlns:mc="http://schemas.openxmlformats.org/markup-compatibility/2006">
              <mc:Choice xmlns:v="urn:schemas-microsoft-com:vml" Requires="v">
                <p:oleObj spid="_x0000_s107672" name="公式" r:id="rId18" imgW="1485900" imgH="228600" progId="Equation.3">
                  <p:embed/>
                </p:oleObj>
              </mc:Choice>
              <mc:Fallback>
                <p:oleObj name="公式" r:id="rId18" imgW="1485900" imgH="228600" progId="Equation.3">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l="-8734" r="-8734"/>
                      <a:stretch>
                        <a:fillRect/>
                      </a:stretch>
                    </p:blipFill>
                    <p:spPr bwMode="auto">
                      <a:xfrm>
                        <a:off x="5482829" y="5336381"/>
                        <a:ext cx="1924050" cy="32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 name="Group 44"/>
          <p:cNvGrpSpPr/>
          <p:nvPr/>
        </p:nvGrpSpPr>
        <p:grpSpPr bwMode="auto">
          <a:xfrm>
            <a:off x="4943476" y="5049441"/>
            <a:ext cx="608410" cy="423863"/>
            <a:chOff x="3192" y="3521"/>
            <a:chExt cx="511" cy="356"/>
          </a:xfrm>
        </p:grpSpPr>
        <p:graphicFrame>
          <p:nvGraphicFramePr>
            <p:cNvPr id="74802" name="Object 12"/>
            <p:cNvGraphicFramePr>
              <a:graphicFrameLocks noChangeAspect="1"/>
            </p:cNvGraphicFramePr>
            <p:nvPr/>
          </p:nvGraphicFramePr>
          <p:xfrm>
            <a:off x="3192" y="3606"/>
            <a:ext cx="511" cy="271"/>
          </p:xfrm>
          <a:graphic>
            <a:graphicData uri="http://schemas.openxmlformats.org/presentationml/2006/ole">
              <mc:AlternateContent xmlns:mc="http://schemas.openxmlformats.org/markup-compatibility/2006">
                <mc:Choice xmlns:v="urn:schemas-microsoft-com:vml" Requires="v">
                  <p:oleObj spid="_x0000_s107673" name="公式" r:id="rId20" imgW="419100" imgH="228600" progId="Equation.3">
                    <p:embed/>
                  </p:oleObj>
                </mc:Choice>
                <mc:Fallback>
                  <p:oleObj name="公式" r:id="rId20" imgW="419100" imgH="228600" progId="Equation.3">
                    <p:embed/>
                    <p:pic>
                      <p:nvPicPr>
                        <p:cNvPr id="0" name="Object 12"/>
                        <p:cNvPicPr>
                          <a:picLocks noChangeAspect="1" noChangeArrowheads="1"/>
                        </p:cNvPicPr>
                        <p:nvPr/>
                      </p:nvPicPr>
                      <p:blipFill>
                        <a:blip r:embed="rId21">
                          <a:extLst>
                            <a:ext uri="{28A0092B-C50C-407E-A947-70E740481C1C}">
                              <a14:useLocalDpi xmlns:a14="http://schemas.microsoft.com/office/drawing/2010/main" val="0"/>
                            </a:ext>
                          </a:extLst>
                        </a:blip>
                        <a:srcRect l="-8798" r="-8798"/>
                        <a:stretch>
                          <a:fillRect/>
                        </a:stretch>
                      </p:blipFill>
                      <p:spPr bwMode="auto">
                        <a:xfrm>
                          <a:off x="3192" y="3606"/>
                          <a:ext cx="511"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4803" name="Line 46"/>
            <p:cNvSpPr>
              <a:spLocks noChangeShapeType="1"/>
            </p:cNvSpPr>
            <p:nvPr/>
          </p:nvSpPr>
          <p:spPr bwMode="auto">
            <a:xfrm>
              <a:off x="3589" y="3521"/>
              <a:ext cx="0" cy="144"/>
            </a:xfrm>
            <a:prstGeom prst="line">
              <a:avLst/>
            </a:prstGeom>
            <a:noFill/>
            <a:ln w="9525">
              <a:solidFill>
                <a:srgbClr val="000000"/>
              </a:solidFill>
              <a:round/>
              <a:tailEnd type="none" w="med" len="lg"/>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74804" name="Line 47"/>
            <p:cNvSpPr>
              <a:spLocks noChangeShapeType="1"/>
            </p:cNvSpPr>
            <p:nvPr/>
          </p:nvSpPr>
          <p:spPr bwMode="auto">
            <a:xfrm>
              <a:off x="3249" y="3521"/>
              <a:ext cx="0" cy="144"/>
            </a:xfrm>
            <a:prstGeom prst="line">
              <a:avLst/>
            </a:prstGeom>
            <a:noFill/>
            <a:ln w="9525">
              <a:solidFill>
                <a:srgbClr val="000000"/>
              </a:solidFill>
              <a:round/>
              <a:tailEnd type="none" w="med" len="lg"/>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74805" name="Line 48"/>
            <p:cNvSpPr>
              <a:spLocks noChangeShapeType="1"/>
            </p:cNvSpPr>
            <p:nvPr/>
          </p:nvSpPr>
          <p:spPr bwMode="auto">
            <a:xfrm>
              <a:off x="3249" y="3606"/>
              <a:ext cx="340" cy="0"/>
            </a:xfrm>
            <a:prstGeom prst="line">
              <a:avLst/>
            </a:prstGeom>
            <a:noFill/>
            <a:ln w="127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grpSp>
      <p:grpSp>
        <p:nvGrpSpPr>
          <p:cNvPr id="7" name="Group 49"/>
          <p:cNvGrpSpPr/>
          <p:nvPr/>
        </p:nvGrpSpPr>
        <p:grpSpPr bwMode="auto">
          <a:xfrm>
            <a:off x="4330304" y="3024186"/>
            <a:ext cx="912019" cy="564356"/>
            <a:chOff x="2677" y="1820"/>
            <a:chExt cx="766" cy="474"/>
          </a:xfrm>
        </p:grpSpPr>
        <p:graphicFrame>
          <p:nvGraphicFramePr>
            <p:cNvPr id="74798" name="Object 11"/>
            <p:cNvGraphicFramePr>
              <a:graphicFrameLocks noChangeAspect="1"/>
            </p:cNvGraphicFramePr>
            <p:nvPr/>
          </p:nvGraphicFramePr>
          <p:xfrm>
            <a:off x="2677" y="1959"/>
            <a:ext cx="766" cy="335"/>
          </p:xfrm>
          <a:graphic>
            <a:graphicData uri="http://schemas.openxmlformats.org/presentationml/2006/ole">
              <mc:AlternateContent xmlns:mc="http://schemas.openxmlformats.org/markup-compatibility/2006">
                <mc:Choice xmlns:v="urn:schemas-microsoft-com:vml" Requires="v">
                  <p:oleObj spid="_x0000_s107674" name="公式" r:id="rId22" imgW="520700" imgH="228600" progId="Equation.3">
                    <p:embed/>
                  </p:oleObj>
                </mc:Choice>
                <mc:Fallback>
                  <p:oleObj name="公式" r:id="rId22" imgW="520700" imgH="228600" progId="Equation.3">
                    <p:embed/>
                    <p:pic>
                      <p:nvPicPr>
                        <p:cNvPr id="0" name="Object 11"/>
                        <p:cNvPicPr>
                          <a:picLocks noChangeAspect="1" noChangeArrowheads="1"/>
                        </p:cNvPicPr>
                        <p:nvPr/>
                      </p:nvPicPr>
                      <p:blipFill>
                        <a:blip r:embed="rId23">
                          <a:extLst>
                            <a:ext uri="{28A0092B-C50C-407E-A947-70E740481C1C}">
                              <a14:useLocalDpi xmlns:a14="http://schemas.microsoft.com/office/drawing/2010/main" val="0"/>
                            </a:ext>
                          </a:extLst>
                        </a:blip>
                        <a:srcRect l="-8914" r="-8914"/>
                        <a:stretch>
                          <a:fillRect/>
                        </a:stretch>
                      </p:blipFill>
                      <p:spPr bwMode="auto">
                        <a:xfrm>
                          <a:off x="2677" y="1959"/>
                          <a:ext cx="766" cy="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4799" name="Line 51"/>
            <p:cNvSpPr>
              <a:spLocks noChangeShapeType="1"/>
            </p:cNvSpPr>
            <p:nvPr/>
          </p:nvSpPr>
          <p:spPr bwMode="auto">
            <a:xfrm>
              <a:off x="3249" y="1820"/>
              <a:ext cx="0" cy="144"/>
            </a:xfrm>
            <a:prstGeom prst="line">
              <a:avLst/>
            </a:prstGeom>
            <a:noFill/>
            <a:ln w="9525">
              <a:solidFill>
                <a:srgbClr val="000000"/>
              </a:solidFill>
              <a:round/>
              <a:tailEnd type="none" w="med" len="lg"/>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74800" name="Line 52"/>
            <p:cNvSpPr>
              <a:spLocks noChangeShapeType="1"/>
            </p:cNvSpPr>
            <p:nvPr/>
          </p:nvSpPr>
          <p:spPr bwMode="auto">
            <a:xfrm>
              <a:off x="2959" y="1820"/>
              <a:ext cx="0" cy="144"/>
            </a:xfrm>
            <a:prstGeom prst="line">
              <a:avLst/>
            </a:prstGeom>
            <a:noFill/>
            <a:ln w="9525">
              <a:solidFill>
                <a:srgbClr val="000000"/>
              </a:solidFill>
              <a:round/>
              <a:tailEnd type="none" w="med" len="lg"/>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74801" name="Line 53"/>
            <p:cNvSpPr>
              <a:spLocks noChangeShapeType="1"/>
            </p:cNvSpPr>
            <p:nvPr/>
          </p:nvSpPr>
          <p:spPr bwMode="auto">
            <a:xfrm>
              <a:off x="2959" y="1876"/>
              <a:ext cx="290" cy="1"/>
            </a:xfrm>
            <a:prstGeom prst="line">
              <a:avLst/>
            </a:prstGeom>
            <a:noFill/>
            <a:ln w="127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grpSp>
      <p:sp>
        <p:nvSpPr>
          <p:cNvPr id="826422" name="Line 54"/>
          <p:cNvSpPr>
            <a:spLocks noChangeShapeType="1"/>
          </p:cNvSpPr>
          <p:nvPr/>
        </p:nvSpPr>
        <p:spPr bwMode="auto">
          <a:xfrm>
            <a:off x="6902054" y="5014912"/>
            <a:ext cx="0" cy="338138"/>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sp>
        <p:nvSpPr>
          <p:cNvPr id="826423" name="Line 55"/>
          <p:cNvSpPr>
            <a:spLocks noChangeShapeType="1"/>
          </p:cNvSpPr>
          <p:nvPr/>
        </p:nvSpPr>
        <p:spPr bwMode="auto">
          <a:xfrm>
            <a:off x="5787629" y="5183981"/>
            <a:ext cx="1114425" cy="0"/>
          </a:xfrm>
          <a:prstGeom prst="line">
            <a:avLst/>
          </a:prstGeom>
          <a:noFill/>
          <a:ln w="127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sp>
        <p:nvSpPr>
          <p:cNvPr id="826424" name="Line 56"/>
          <p:cNvSpPr>
            <a:spLocks noChangeShapeType="1"/>
          </p:cNvSpPr>
          <p:nvPr/>
        </p:nvSpPr>
        <p:spPr bwMode="auto">
          <a:xfrm>
            <a:off x="5806679" y="5014912"/>
            <a:ext cx="0" cy="338138"/>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graphicFrame>
        <p:nvGraphicFramePr>
          <p:cNvPr id="826425" name="Object 10"/>
          <p:cNvGraphicFramePr>
            <a:graphicFrameLocks noChangeAspect="1"/>
          </p:cNvGraphicFramePr>
          <p:nvPr/>
        </p:nvGraphicFramePr>
        <p:xfrm>
          <a:off x="5718370" y="3223022"/>
          <a:ext cx="1020366" cy="300038"/>
        </p:xfrm>
        <a:graphic>
          <a:graphicData uri="http://schemas.openxmlformats.org/presentationml/2006/ole">
            <mc:AlternateContent xmlns:mc="http://schemas.openxmlformats.org/markup-compatibility/2006">
              <mc:Choice xmlns:v="urn:schemas-microsoft-com:vml" Requires="v">
                <p:oleObj spid="_x0000_s107675" name="公式" r:id="rId24" imgW="800100" imgH="228600" progId="Equation.3">
                  <p:embed/>
                </p:oleObj>
              </mc:Choice>
              <mc:Fallback>
                <p:oleObj name="公式" r:id="rId24" imgW="800100" imgH="228600" progId="Equation.3">
                  <p:embed/>
                  <p:pic>
                    <p:nvPicPr>
                      <p:cNvPr id="0" name="Object 10"/>
                      <p:cNvPicPr>
                        <a:picLocks noChangeAspect="1" noChangeArrowheads="1"/>
                      </p:cNvPicPr>
                      <p:nvPr/>
                    </p:nvPicPr>
                    <p:blipFill>
                      <a:blip r:embed="rId25">
                        <a:extLst>
                          <a:ext uri="{28A0092B-C50C-407E-A947-70E740481C1C}">
                            <a14:useLocalDpi xmlns:a14="http://schemas.microsoft.com/office/drawing/2010/main" val="0"/>
                          </a:ext>
                        </a:extLst>
                      </a:blip>
                      <a:srcRect l="-8734" r="-8734"/>
                      <a:stretch>
                        <a:fillRect/>
                      </a:stretch>
                    </p:blipFill>
                    <p:spPr bwMode="auto">
                      <a:xfrm>
                        <a:off x="5718370" y="3223022"/>
                        <a:ext cx="1020366"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6426" name="Text Box 58"/>
          <p:cNvSpPr txBox="1">
            <a:spLocks noChangeArrowheads="1"/>
          </p:cNvSpPr>
          <p:nvPr/>
        </p:nvSpPr>
        <p:spPr bwMode="auto">
          <a:xfrm>
            <a:off x="2833689" y="2051449"/>
            <a:ext cx="6973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a:t>总应力</a:t>
            </a:r>
            <a:endParaRPr lang="zh-CN" altLang="en-US"/>
          </a:p>
        </p:txBody>
      </p:sp>
      <p:sp>
        <p:nvSpPr>
          <p:cNvPr id="826427" name="Text Box 59"/>
          <p:cNvSpPr txBox="1">
            <a:spLocks noChangeArrowheads="1"/>
          </p:cNvSpPr>
          <p:nvPr/>
        </p:nvSpPr>
        <p:spPr bwMode="auto">
          <a:xfrm>
            <a:off x="3924300" y="2052639"/>
            <a:ext cx="11621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a:t>孔隙水压力</a:t>
            </a:r>
            <a:endParaRPr lang="zh-CN" altLang="en-US"/>
          </a:p>
        </p:txBody>
      </p:sp>
      <p:sp>
        <p:nvSpPr>
          <p:cNvPr id="826428" name="Text Box 60"/>
          <p:cNvSpPr txBox="1">
            <a:spLocks noChangeArrowheads="1"/>
          </p:cNvSpPr>
          <p:nvPr/>
        </p:nvSpPr>
        <p:spPr bwMode="auto">
          <a:xfrm>
            <a:off x="5787628" y="2045495"/>
            <a:ext cx="9297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a:t>有效应力</a:t>
            </a:r>
            <a:endParaRPr lang="zh-CN" altLang="en-US"/>
          </a:p>
        </p:txBody>
      </p:sp>
      <p:sp>
        <p:nvSpPr>
          <p:cNvPr id="826429" name="Text Box 61"/>
          <p:cNvSpPr txBox="1">
            <a:spLocks noChangeArrowheads="1"/>
          </p:cNvSpPr>
          <p:nvPr/>
        </p:nvSpPr>
        <p:spPr bwMode="auto">
          <a:xfrm>
            <a:off x="5219700" y="2031208"/>
            <a:ext cx="2324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a:t>＝</a:t>
            </a:r>
            <a:endParaRPr lang="zh-CN" altLang="en-US"/>
          </a:p>
        </p:txBody>
      </p:sp>
      <p:sp>
        <p:nvSpPr>
          <p:cNvPr id="826430" name="Text Box 62"/>
          <p:cNvSpPr txBox="1">
            <a:spLocks noChangeArrowheads="1"/>
          </p:cNvSpPr>
          <p:nvPr/>
        </p:nvSpPr>
        <p:spPr bwMode="auto">
          <a:xfrm>
            <a:off x="3570685" y="2045495"/>
            <a:ext cx="2324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a:t>－</a:t>
            </a:r>
            <a:endParaRPr lang="zh-CN" altLang="en-US"/>
          </a:p>
        </p:txBody>
      </p:sp>
      <p:sp>
        <p:nvSpPr>
          <p:cNvPr id="826431" name="Oval 63"/>
          <p:cNvSpPr>
            <a:spLocks noChangeArrowheads="1"/>
          </p:cNvSpPr>
          <p:nvPr/>
        </p:nvSpPr>
        <p:spPr bwMode="auto">
          <a:xfrm>
            <a:off x="5050632" y="4546998"/>
            <a:ext cx="191601" cy="45443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sz="2100">
                <a:solidFill>
                  <a:schemeClr val="bg1"/>
                </a:solidFill>
                <a:latin typeface="黑体" panose="02010609060101010101" pitchFamily="49" charset="-122"/>
                <a:ea typeface="黑体" panose="02010609060101010101" pitchFamily="49" charset="-122"/>
              </a:rPr>
              <a:t>+</a:t>
            </a:r>
            <a:endParaRPr lang="en-US" altLang="zh-CN" sz="2100">
              <a:solidFill>
                <a:schemeClr val="bg1"/>
              </a:solidFill>
              <a:latin typeface="黑体" panose="02010609060101010101" pitchFamily="49" charset="-122"/>
              <a:ea typeface="黑体" panose="02010609060101010101" pitchFamily="49" charset="-122"/>
            </a:endParaRPr>
          </a:p>
        </p:txBody>
      </p:sp>
      <p:sp>
        <p:nvSpPr>
          <p:cNvPr id="60" name="Rectangle 5"/>
          <p:cNvSpPr>
            <a:spLocks noChangeArrowheads="1"/>
          </p:cNvSpPr>
          <p:nvPr/>
        </p:nvSpPr>
        <p:spPr bwMode="auto">
          <a:xfrm>
            <a:off x="1" y="0"/>
            <a:ext cx="5364088"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.4 </a:t>
            </a:r>
            <a:r>
              <a:rPr lang="zh-CN" altLang="en-US" sz="3200" dirty="0">
                <a:solidFill>
                  <a:srgbClr val="FF3300"/>
                </a:solidFill>
                <a:latin typeface="Times New Roman" panose="02020603050405020304" pitchFamily="18" charset="0"/>
                <a:ea typeface="+mj-ea"/>
                <a:cs typeface="Times New Roman" panose="02020603050405020304" pitchFamily="18" charset="0"/>
              </a:rPr>
              <a:t>地基</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变形与时间的关系</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26392"/>
                                        </p:tgtEl>
                                        <p:attrNameLst>
                                          <p:attrName>style.visibility</p:attrName>
                                        </p:attrNameLst>
                                      </p:cBhvr>
                                      <p:to>
                                        <p:strVal val="visible"/>
                                      </p:to>
                                    </p:set>
                                    <p:anim calcmode="discrete" valueType="clr">
                                      <p:cBhvr override="childStyle">
                                        <p:cTn id="7" dur="80"/>
                                        <p:tgtEl>
                                          <p:spTgt spid="82639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26392"/>
                                        </p:tgtEl>
                                        <p:attrNameLst>
                                          <p:attrName>fillcolor</p:attrName>
                                        </p:attrNameLst>
                                      </p:cBhvr>
                                      <p:tavLst>
                                        <p:tav tm="0">
                                          <p:val>
                                            <p:clrVal>
                                              <a:schemeClr val="accent2"/>
                                            </p:clrVal>
                                          </p:val>
                                        </p:tav>
                                        <p:tav tm="50000">
                                          <p:val>
                                            <p:clrVal>
                                              <a:schemeClr val="hlink"/>
                                            </p:clrVal>
                                          </p:val>
                                        </p:tav>
                                      </p:tavLst>
                                    </p:anim>
                                    <p:set>
                                      <p:cBhvr>
                                        <p:cTn id="9" dur="80"/>
                                        <p:tgtEl>
                                          <p:spTgt spid="82639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lide(fromBottom)">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lide(fromBottom)">
                                      <p:cBhvr>
                                        <p:cTn id="19" dur="500"/>
                                        <p:tgtEl>
                                          <p:spTgt spid="3"/>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826399"/>
                                        </p:tgtEl>
                                        <p:attrNameLst>
                                          <p:attrName>style.visibility</p:attrName>
                                        </p:attrNameLst>
                                      </p:cBhvr>
                                      <p:to>
                                        <p:strVal val="visible"/>
                                      </p:to>
                                    </p:set>
                                    <p:animEffect transition="in" filter="slide(fromBottom)">
                                      <p:cBhvr>
                                        <p:cTn id="30" dur="500"/>
                                        <p:tgtEl>
                                          <p:spTgt spid="826399"/>
                                        </p:tgtEl>
                                      </p:cBhvr>
                                    </p:animEffect>
                                  </p:childTnLst>
                                </p:cTn>
                              </p:par>
                              <p:par>
                                <p:cTn id="31" presetID="12" presetClass="entr" presetSubtype="4" fill="hold" nodeType="withEffect">
                                  <p:stCondLst>
                                    <p:cond delay="0"/>
                                  </p:stCondLst>
                                  <p:childTnLst>
                                    <p:set>
                                      <p:cBhvr>
                                        <p:cTn id="32" dur="1" fill="hold">
                                          <p:stCondLst>
                                            <p:cond delay="0"/>
                                          </p:stCondLst>
                                        </p:cTn>
                                        <p:tgtEl>
                                          <p:spTgt spid="826404"/>
                                        </p:tgtEl>
                                        <p:attrNameLst>
                                          <p:attrName>style.visibility</p:attrName>
                                        </p:attrNameLst>
                                      </p:cBhvr>
                                      <p:to>
                                        <p:strVal val="visible"/>
                                      </p:to>
                                    </p:set>
                                    <p:animEffect transition="in" filter="slide(fromBottom)">
                                      <p:cBhvr>
                                        <p:cTn id="33" dur="500"/>
                                        <p:tgtEl>
                                          <p:spTgt spid="82640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00"/>
                                        <p:tgtEl>
                                          <p:spTgt spid="5"/>
                                        </p:tgtEl>
                                      </p:cBhvr>
                                    </p:animEffect>
                                  </p:childTnLst>
                                </p:cTn>
                              </p:par>
                            </p:childTnLst>
                          </p:cTn>
                        </p:par>
                        <p:par>
                          <p:cTn id="39" fill="hold">
                            <p:stCondLst>
                              <p:cond delay="500"/>
                            </p:stCondLst>
                            <p:childTnLst>
                              <p:par>
                                <p:cTn id="40" presetID="12" presetClass="entr" presetSubtype="4" fill="hold" grpId="0" nodeType="afterEffect">
                                  <p:stCondLst>
                                    <p:cond delay="0"/>
                                  </p:stCondLst>
                                  <p:childTnLst>
                                    <p:set>
                                      <p:cBhvr>
                                        <p:cTn id="41" dur="1" fill="hold">
                                          <p:stCondLst>
                                            <p:cond delay="0"/>
                                          </p:stCondLst>
                                        </p:cTn>
                                        <p:tgtEl>
                                          <p:spTgt spid="826373"/>
                                        </p:tgtEl>
                                        <p:attrNameLst>
                                          <p:attrName>style.visibility</p:attrName>
                                        </p:attrNameLst>
                                      </p:cBhvr>
                                      <p:to>
                                        <p:strVal val="visible"/>
                                      </p:to>
                                    </p:set>
                                    <p:animEffect transition="in" filter="slide(fromBottom)">
                                      <p:cBhvr>
                                        <p:cTn id="42" dur="500"/>
                                        <p:tgtEl>
                                          <p:spTgt spid="826373"/>
                                        </p:tgtEl>
                                      </p:cBhvr>
                                    </p:animEffect>
                                  </p:childTnLst>
                                </p:cTn>
                              </p:par>
                            </p:childTnLst>
                          </p:cTn>
                        </p:par>
                        <p:par>
                          <p:cTn id="43" fill="hold">
                            <p:stCondLst>
                              <p:cond delay="1000"/>
                            </p:stCondLst>
                            <p:childTnLst>
                              <p:par>
                                <p:cTn id="44" presetID="27" presetClass="entr" presetSubtype="0" fill="hold" grpId="0" nodeType="afterEffect">
                                  <p:stCondLst>
                                    <p:cond delay="0"/>
                                  </p:stCondLst>
                                  <p:iterate type="lt">
                                    <p:tmPct val="50000"/>
                                  </p:iterate>
                                  <p:childTnLst>
                                    <p:set>
                                      <p:cBhvr>
                                        <p:cTn id="45" dur="1" fill="hold">
                                          <p:stCondLst>
                                            <p:cond delay="0"/>
                                          </p:stCondLst>
                                        </p:cTn>
                                        <p:tgtEl>
                                          <p:spTgt spid="826398"/>
                                        </p:tgtEl>
                                        <p:attrNameLst>
                                          <p:attrName>style.visibility</p:attrName>
                                        </p:attrNameLst>
                                      </p:cBhvr>
                                      <p:to>
                                        <p:strVal val="visible"/>
                                      </p:to>
                                    </p:set>
                                    <p:anim calcmode="discrete" valueType="clr">
                                      <p:cBhvr override="childStyle">
                                        <p:cTn id="46" dur="80"/>
                                        <p:tgtEl>
                                          <p:spTgt spid="826398"/>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826398"/>
                                        </p:tgtEl>
                                        <p:attrNameLst>
                                          <p:attrName>fillcolor</p:attrName>
                                        </p:attrNameLst>
                                      </p:cBhvr>
                                      <p:tavLst>
                                        <p:tav tm="0">
                                          <p:val>
                                            <p:clrVal>
                                              <a:schemeClr val="accent2"/>
                                            </p:clrVal>
                                          </p:val>
                                        </p:tav>
                                        <p:tav tm="50000">
                                          <p:val>
                                            <p:clrVal>
                                              <a:schemeClr val="hlink"/>
                                            </p:clrVal>
                                          </p:val>
                                        </p:tav>
                                      </p:tavLst>
                                    </p:anim>
                                    <p:set>
                                      <p:cBhvr>
                                        <p:cTn id="48" dur="80"/>
                                        <p:tgtEl>
                                          <p:spTgt spid="826398"/>
                                        </p:tgtEl>
                                        <p:attrNameLst>
                                          <p:attrName>fill.type</p:attrName>
                                        </p:attrNameLst>
                                      </p:cBhvr>
                                      <p:to>
                                        <p:strVal val="solid"/>
                                      </p:to>
                                    </p:set>
                                  </p:childTnLst>
                                </p:cTn>
                              </p:par>
                            </p:childTnLst>
                          </p:cTn>
                        </p:par>
                        <p:par>
                          <p:cTn id="49" fill="hold">
                            <p:stCondLst>
                              <p:cond delay="1240"/>
                            </p:stCondLst>
                            <p:childTnLst>
                              <p:par>
                                <p:cTn id="50" presetID="17" presetClass="entr" presetSubtype="8" fill="hold" nodeType="afterEffect">
                                  <p:stCondLst>
                                    <p:cond delay="0"/>
                                  </p:stCondLst>
                                  <p:childTnLst>
                                    <p:set>
                                      <p:cBhvr>
                                        <p:cTn id="51" dur="1" fill="hold">
                                          <p:stCondLst>
                                            <p:cond delay="0"/>
                                          </p:stCondLst>
                                        </p:cTn>
                                        <p:tgtEl>
                                          <p:spTgt spid="826402"/>
                                        </p:tgtEl>
                                        <p:attrNameLst>
                                          <p:attrName>style.visibility</p:attrName>
                                        </p:attrNameLst>
                                      </p:cBhvr>
                                      <p:to>
                                        <p:strVal val="visible"/>
                                      </p:to>
                                    </p:set>
                                    <p:anim calcmode="lin" valueType="num">
                                      <p:cBhvr>
                                        <p:cTn id="52" dur="500" fill="hold"/>
                                        <p:tgtEl>
                                          <p:spTgt spid="826402"/>
                                        </p:tgtEl>
                                        <p:attrNameLst>
                                          <p:attrName>ppt_x</p:attrName>
                                        </p:attrNameLst>
                                      </p:cBhvr>
                                      <p:tavLst>
                                        <p:tav tm="0">
                                          <p:val>
                                            <p:strVal val="#ppt_x-#ppt_w/2"/>
                                          </p:val>
                                        </p:tav>
                                        <p:tav tm="100000">
                                          <p:val>
                                            <p:strVal val="#ppt_x"/>
                                          </p:val>
                                        </p:tav>
                                      </p:tavLst>
                                    </p:anim>
                                    <p:anim calcmode="lin" valueType="num">
                                      <p:cBhvr>
                                        <p:cTn id="53" dur="500" fill="hold"/>
                                        <p:tgtEl>
                                          <p:spTgt spid="826402"/>
                                        </p:tgtEl>
                                        <p:attrNameLst>
                                          <p:attrName>ppt_y</p:attrName>
                                        </p:attrNameLst>
                                      </p:cBhvr>
                                      <p:tavLst>
                                        <p:tav tm="0">
                                          <p:val>
                                            <p:strVal val="#ppt_y"/>
                                          </p:val>
                                        </p:tav>
                                        <p:tav tm="100000">
                                          <p:val>
                                            <p:strVal val="#ppt_y"/>
                                          </p:val>
                                        </p:tav>
                                      </p:tavLst>
                                    </p:anim>
                                    <p:anim calcmode="lin" valueType="num">
                                      <p:cBhvr>
                                        <p:cTn id="54" dur="500" fill="hold"/>
                                        <p:tgtEl>
                                          <p:spTgt spid="826402"/>
                                        </p:tgtEl>
                                        <p:attrNameLst>
                                          <p:attrName>ppt_w</p:attrName>
                                        </p:attrNameLst>
                                      </p:cBhvr>
                                      <p:tavLst>
                                        <p:tav tm="0">
                                          <p:val>
                                            <p:fltVal val="0"/>
                                          </p:val>
                                        </p:tav>
                                        <p:tav tm="100000">
                                          <p:val>
                                            <p:strVal val="#ppt_w"/>
                                          </p:val>
                                        </p:tav>
                                      </p:tavLst>
                                    </p:anim>
                                    <p:anim calcmode="lin" valueType="num">
                                      <p:cBhvr>
                                        <p:cTn id="55" dur="500" fill="hold"/>
                                        <p:tgtEl>
                                          <p:spTgt spid="826402"/>
                                        </p:tgtEl>
                                        <p:attrNameLst>
                                          <p:attrName>ppt_h</p:attrName>
                                        </p:attrNameLst>
                                      </p:cBhvr>
                                      <p:tavLst>
                                        <p:tav tm="0">
                                          <p:val>
                                            <p:strVal val="#ppt_h"/>
                                          </p:val>
                                        </p:tav>
                                        <p:tav tm="100000">
                                          <p:val>
                                            <p:strVal val="#ppt_h"/>
                                          </p:val>
                                        </p:tav>
                                      </p:tavLst>
                                    </p:anim>
                                  </p:childTnLst>
                                </p:cTn>
                              </p:par>
                              <p:par>
                                <p:cTn id="56" presetID="17" presetClass="entr" presetSubtype="8" fill="hold" nodeType="withEffect">
                                  <p:stCondLst>
                                    <p:cond delay="0"/>
                                  </p:stCondLst>
                                  <p:childTnLst>
                                    <p:set>
                                      <p:cBhvr>
                                        <p:cTn id="57" dur="1" fill="hold">
                                          <p:stCondLst>
                                            <p:cond delay="0"/>
                                          </p:stCondLst>
                                        </p:cTn>
                                        <p:tgtEl>
                                          <p:spTgt spid="826405"/>
                                        </p:tgtEl>
                                        <p:attrNameLst>
                                          <p:attrName>style.visibility</p:attrName>
                                        </p:attrNameLst>
                                      </p:cBhvr>
                                      <p:to>
                                        <p:strVal val="visible"/>
                                      </p:to>
                                    </p:set>
                                    <p:anim calcmode="lin" valueType="num">
                                      <p:cBhvr>
                                        <p:cTn id="58" dur="500" fill="hold"/>
                                        <p:tgtEl>
                                          <p:spTgt spid="826405"/>
                                        </p:tgtEl>
                                        <p:attrNameLst>
                                          <p:attrName>ppt_x</p:attrName>
                                        </p:attrNameLst>
                                      </p:cBhvr>
                                      <p:tavLst>
                                        <p:tav tm="0">
                                          <p:val>
                                            <p:strVal val="#ppt_x-#ppt_w/2"/>
                                          </p:val>
                                        </p:tav>
                                        <p:tav tm="100000">
                                          <p:val>
                                            <p:strVal val="#ppt_x"/>
                                          </p:val>
                                        </p:tav>
                                      </p:tavLst>
                                    </p:anim>
                                    <p:anim calcmode="lin" valueType="num">
                                      <p:cBhvr>
                                        <p:cTn id="59" dur="500" fill="hold"/>
                                        <p:tgtEl>
                                          <p:spTgt spid="826405"/>
                                        </p:tgtEl>
                                        <p:attrNameLst>
                                          <p:attrName>ppt_y</p:attrName>
                                        </p:attrNameLst>
                                      </p:cBhvr>
                                      <p:tavLst>
                                        <p:tav tm="0">
                                          <p:val>
                                            <p:strVal val="#ppt_y"/>
                                          </p:val>
                                        </p:tav>
                                        <p:tav tm="100000">
                                          <p:val>
                                            <p:strVal val="#ppt_y"/>
                                          </p:val>
                                        </p:tav>
                                      </p:tavLst>
                                    </p:anim>
                                    <p:anim calcmode="lin" valueType="num">
                                      <p:cBhvr>
                                        <p:cTn id="60" dur="500" fill="hold"/>
                                        <p:tgtEl>
                                          <p:spTgt spid="826405"/>
                                        </p:tgtEl>
                                        <p:attrNameLst>
                                          <p:attrName>ppt_w</p:attrName>
                                        </p:attrNameLst>
                                      </p:cBhvr>
                                      <p:tavLst>
                                        <p:tav tm="0">
                                          <p:val>
                                            <p:fltVal val="0"/>
                                          </p:val>
                                        </p:tav>
                                        <p:tav tm="100000">
                                          <p:val>
                                            <p:strVal val="#ppt_w"/>
                                          </p:val>
                                        </p:tav>
                                      </p:tavLst>
                                    </p:anim>
                                    <p:anim calcmode="lin" valueType="num">
                                      <p:cBhvr>
                                        <p:cTn id="61" dur="500" fill="hold"/>
                                        <p:tgtEl>
                                          <p:spTgt spid="826405"/>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55" presetClass="entr" presetSubtype="0" fill="hold" nodeType="clickEffect">
                                  <p:stCondLst>
                                    <p:cond delay="0"/>
                                  </p:stCondLst>
                                  <p:childTnLst>
                                    <p:set>
                                      <p:cBhvr>
                                        <p:cTn id="65" dur="1" fill="hold">
                                          <p:stCondLst>
                                            <p:cond delay="0"/>
                                          </p:stCondLst>
                                        </p:cTn>
                                        <p:tgtEl>
                                          <p:spTgt spid="826406"/>
                                        </p:tgtEl>
                                        <p:attrNameLst>
                                          <p:attrName>style.visibility</p:attrName>
                                        </p:attrNameLst>
                                      </p:cBhvr>
                                      <p:to>
                                        <p:strVal val="visible"/>
                                      </p:to>
                                    </p:set>
                                    <p:anim calcmode="lin" valueType="num">
                                      <p:cBhvr>
                                        <p:cTn id="66" dur="1000" fill="hold"/>
                                        <p:tgtEl>
                                          <p:spTgt spid="826406"/>
                                        </p:tgtEl>
                                        <p:attrNameLst>
                                          <p:attrName>ppt_w</p:attrName>
                                        </p:attrNameLst>
                                      </p:cBhvr>
                                      <p:tavLst>
                                        <p:tav tm="0">
                                          <p:val>
                                            <p:strVal val="#ppt_w*0.70"/>
                                          </p:val>
                                        </p:tav>
                                        <p:tav tm="100000">
                                          <p:val>
                                            <p:strVal val="#ppt_w"/>
                                          </p:val>
                                        </p:tav>
                                      </p:tavLst>
                                    </p:anim>
                                    <p:anim calcmode="lin" valueType="num">
                                      <p:cBhvr>
                                        <p:cTn id="67" dur="1000" fill="hold"/>
                                        <p:tgtEl>
                                          <p:spTgt spid="826406"/>
                                        </p:tgtEl>
                                        <p:attrNameLst>
                                          <p:attrName>ppt_h</p:attrName>
                                        </p:attrNameLst>
                                      </p:cBhvr>
                                      <p:tavLst>
                                        <p:tav tm="0">
                                          <p:val>
                                            <p:strVal val="#ppt_h"/>
                                          </p:val>
                                        </p:tav>
                                        <p:tav tm="100000">
                                          <p:val>
                                            <p:strVal val="#ppt_h"/>
                                          </p:val>
                                        </p:tav>
                                      </p:tavLst>
                                    </p:anim>
                                    <p:animEffect transition="in" filter="fade">
                                      <p:cBhvr>
                                        <p:cTn id="68" dur="1000"/>
                                        <p:tgtEl>
                                          <p:spTgt spid="826406"/>
                                        </p:tgtEl>
                                      </p:cBhvr>
                                    </p:animEffect>
                                  </p:childTnLst>
                                </p:cTn>
                              </p:par>
                              <p:par>
                                <p:cTn id="69" presetID="55" presetClass="entr" presetSubtype="0" fill="hold" nodeType="withEffect">
                                  <p:stCondLst>
                                    <p:cond delay="0"/>
                                  </p:stCondLst>
                                  <p:childTnLst>
                                    <p:set>
                                      <p:cBhvr>
                                        <p:cTn id="70" dur="1" fill="hold">
                                          <p:stCondLst>
                                            <p:cond delay="0"/>
                                          </p:stCondLst>
                                        </p:cTn>
                                        <p:tgtEl>
                                          <p:spTgt spid="826401"/>
                                        </p:tgtEl>
                                        <p:attrNameLst>
                                          <p:attrName>style.visibility</p:attrName>
                                        </p:attrNameLst>
                                      </p:cBhvr>
                                      <p:to>
                                        <p:strVal val="visible"/>
                                      </p:to>
                                    </p:set>
                                    <p:anim calcmode="lin" valueType="num">
                                      <p:cBhvr>
                                        <p:cTn id="71" dur="1000" fill="hold"/>
                                        <p:tgtEl>
                                          <p:spTgt spid="826401"/>
                                        </p:tgtEl>
                                        <p:attrNameLst>
                                          <p:attrName>ppt_w</p:attrName>
                                        </p:attrNameLst>
                                      </p:cBhvr>
                                      <p:tavLst>
                                        <p:tav tm="0">
                                          <p:val>
                                            <p:strVal val="#ppt_w*0.70"/>
                                          </p:val>
                                        </p:tav>
                                        <p:tav tm="100000">
                                          <p:val>
                                            <p:strVal val="#ppt_w"/>
                                          </p:val>
                                        </p:tav>
                                      </p:tavLst>
                                    </p:anim>
                                    <p:anim calcmode="lin" valueType="num">
                                      <p:cBhvr>
                                        <p:cTn id="72" dur="1000" fill="hold"/>
                                        <p:tgtEl>
                                          <p:spTgt spid="826401"/>
                                        </p:tgtEl>
                                        <p:attrNameLst>
                                          <p:attrName>ppt_h</p:attrName>
                                        </p:attrNameLst>
                                      </p:cBhvr>
                                      <p:tavLst>
                                        <p:tav tm="0">
                                          <p:val>
                                            <p:strVal val="#ppt_h"/>
                                          </p:val>
                                        </p:tav>
                                        <p:tav tm="100000">
                                          <p:val>
                                            <p:strVal val="#ppt_h"/>
                                          </p:val>
                                        </p:tav>
                                      </p:tavLst>
                                    </p:anim>
                                    <p:animEffect transition="in" filter="fade">
                                      <p:cBhvr>
                                        <p:cTn id="73" dur="1000"/>
                                        <p:tgtEl>
                                          <p:spTgt spid="826401"/>
                                        </p:tgtEl>
                                      </p:cBhvr>
                                    </p:animEffect>
                                  </p:childTnLst>
                                </p:cTn>
                              </p:par>
                            </p:childTnLst>
                          </p:cTn>
                        </p:par>
                      </p:childTnLst>
                    </p:cTn>
                  </p:par>
                  <p:par>
                    <p:cTn id="74" fill="hold">
                      <p:stCondLst>
                        <p:cond delay="indefinite"/>
                      </p:stCondLst>
                      <p:childTnLst>
                        <p:par>
                          <p:cTn id="75" fill="hold">
                            <p:stCondLst>
                              <p:cond delay="0"/>
                            </p:stCondLst>
                            <p:childTnLst>
                              <p:par>
                                <p:cTn id="76" presetID="15" presetClass="entr" presetSubtype="0" fill="hold" nodeType="clickEffect">
                                  <p:stCondLst>
                                    <p:cond delay="0"/>
                                  </p:stCondLst>
                                  <p:childTnLst>
                                    <p:set>
                                      <p:cBhvr>
                                        <p:cTn id="77" dur="1" fill="hold">
                                          <p:stCondLst>
                                            <p:cond delay="0"/>
                                          </p:stCondLst>
                                        </p:cTn>
                                        <p:tgtEl>
                                          <p:spTgt spid="826378"/>
                                        </p:tgtEl>
                                        <p:attrNameLst>
                                          <p:attrName>style.visibility</p:attrName>
                                        </p:attrNameLst>
                                      </p:cBhvr>
                                      <p:to>
                                        <p:strVal val="visible"/>
                                      </p:to>
                                    </p:set>
                                    <p:anim calcmode="lin" valueType="num">
                                      <p:cBhvr>
                                        <p:cTn id="78" dur="1000" fill="hold"/>
                                        <p:tgtEl>
                                          <p:spTgt spid="826378"/>
                                        </p:tgtEl>
                                        <p:attrNameLst>
                                          <p:attrName>ppt_w</p:attrName>
                                        </p:attrNameLst>
                                      </p:cBhvr>
                                      <p:tavLst>
                                        <p:tav tm="0">
                                          <p:val>
                                            <p:fltVal val="0"/>
                                          </p:val>
                                        </p:tav>
                                        <p:tav tm="100000">
                                          <p:val>
                                            <p:strVal val="#ppt_w"/>
                                          </p:val>
                                        </p:tav>
                                      </p:tavLst>
                                    </p:anim>
                                    <p:anim calcmode="lin" valueType="num">
                                      <p:cBhvr>
                                        <p:cTn id="79" dur="1000" fill="hold"/>
                                        <p:tgtEl>
                                          <p:spTgt spid="826378"/>
                                        </p:tgtEl>
                                        <p:attrNameLst>
                                          <p:attrName>ppt_h</p:attrName>
                                        </p:attrNameLst>
                                      </p:cBhvr>
                                      <p:tavLst>
                                        <p:tav tm="0">
                                          <p:val>
                                            <p:fltVal val="0"/>
                                          </p:val>
                                        </p:tav>
                                        <p:tav tm="100000">
                                          <p:val>
                                            <p:strVal val="#ppt_h"/>
                                          </p:val>
                                        </p:tav>
                                      </p:tavLst>
                                    </p:anim>
                                    <p:anim calcmode="lin" valueType="num">
                                      <p:cBhvr>
                                        <p:cTn id="80" dur="1000" fill="hold"/>
                                        <p:tgtEl>
                                          <p:spTgt spid="826378"/>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82637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2" fill="hold">
                      <p:stCondLst>
                        <p:cond delay="indefinite"/>
                      </p:stCondLst>
                      <p:childTnLst>
                        <p:par>
                          <p:cTn id="83" fill="hold">
                            <p:stCondLst>
                              <p:cond delay="0"/>
                            </p:stCondLst>
                            <p:childTnLst>
                              <p:par>
                                <p:cTn id="84" presetID="17" presetClass="entr" presetSubtype="4" fill="hold" nodeType="clickEffect">
                                  <p:stCondLst>
                                    <p:cond delay="0"/>
                                  </p:stCondLst>
                                  <p:childTnLst>
                                    <p:set>
                                      <p:cBhvr>
                                        <p:cTn id="85" dur="1" fill="hold">
                                          <p:stCondLst>
                                            <p:cond delay="0"/>
                                          </p:stCondLst>
                                        </p:cTn>
                                        <p:tgtEl>
                                          <p:spTgt spid="826400"/>
                                        </p:tgtEl>
                                        <p:attrNameLst>
                                          <p:attrName>style.visibility</p:attrName>
                                        </p:attrNameLst>
                                      </p:cBhvr>
                                      <p:to>
                                        <p:strVal val="visible"/>
                                      </p:to>
                                    </p:set>
                                    <p:anim calcmode="lin" valueType="num">
                                      <p:cBhvr>
                                        <p:cTn id="86" dur="500" fill="hold"/>
                                        <p:tgtEl>
                                          <p:spTgt spid="826400"/>
                                        </p:tgtEl>
                                        <p:attrNameLst>
                                          <p:attrName>ppt_x</p:attrName>
                                        </p:attrNameLst>
                                      </p:cBhvr>
                                      <p:tavLst>
                                        <p:tav tm="0">
                                          <p:val>
                                            <p:strVal val="#ppt_x"/>
                                          </p:val>
                                        </p:tav>
                                        <p:tav tm="100000">
                                          <p:val>
                                            <p:strVal val="#ppt_x"/>
                                          </p:val>
                                        </p:tav>
                                      </p:tavLst>
                                    </p:anim>
                                    <p:anim calcmode="lin" valueType="num">
                                      <p:cBhvr>
                                        <p:cTn id="87" dur="500" fill="hold"/>
                                        <p:tgtEl>
                                          <p:spTgt spid="826400"/>
                                        </p:tgtEl>
                                        <p:attrNameLst>
                                          <p:attrName>ppt_y</p:attrName>
                                        </p:attrNameLst>
                                      </p:cBhvr>
                                      <p:tavLst>
                                        <p:tav tm="0">
                                          <p:val>
                                            <p:strVal val="#ppt_y+#ppt_h/2"/>
                                          </p:val>
                                        </p:tav>
                                        <p:tav tm="100000">
                                          <p:val>
                                            <p:strVal val="#ppt_y"/>
                                          </p:val>
                                        </p:tav>
                                      </p:tavLst>
                                    </p:anim>
                                    <p:anim calcmode="lin" valueType="num">
                                      <p:cBhvr>
                                        <p:cTn id="88" dur="500" fill="hold"/>
                                        <p:tgtEl>
                                          <p:spTgt spid="826400"/>
                                        </p:tgtEl>
                                        <p:attrNameLst>
                                          <p:attrName>ppt_w</p:attrName>
                                        </p:attrNameLst>
                                      </p:cBhvr>
                                      <p:tavLst>
                                        <p:tav tm="0">
                                          <p:val>
                                            <p:strVal val="#ppt_w"/>
                                          </p:val>
                                        </p:tav>
                                        <p:tav tm="100000">
                                          <p:val>
                                            <p:strVal val="#ppt_w"/>
                                          </p:val>
                                        </p:tav>
                                      </p:tavLst>
                                    </p:anim>
                                    <p:anim calcmode="lin" valueType="num">
                                      <p:cBhvr>
                                        <p:cTn id="89" dur="500" fill="hold"/>
                                        <p:tgtEl>
                                          <p:spTgt spid="826400"/>
                                        </p:tgtEl>
                                        <p:attrNameLst>
                                          <p:attrName>ppt_h</p:attrName>
                                        </p:attrNameLst>
                                      </p:cBhvr>
                                      <p:tavLst>
                                        <p:tav tm="0">
                                          <p:val>
                                            <p:fltVal val="0"/>
                                          </p:val>
                                        </p:tav>
                                        <p:tav tm="100000">
                                          <p:val>
                                            <p:strVal val="#ppt_h"/>
                                          </p:val>
                                        </p:tav>
                                      </p:tavLst>
                                    </p:anim>
                                  </p:childTnLst>
                                </p:cTn>
                              </p:par>
                              <p:par>
                                <p:cTn id="90" presetID="17" presetClass="entr" presetSubtype="4" fill="hold" nodeType="withEffect">
                                  <p:stCondLst>
                                    <p:cond delay="0"/>
                                  </p:stCondLst>
                                  <p:childTnLst>
                                    <p:set>
                                      <p:cBhvr>
                                        <p:cTn id="91" dur="1" fill="hold">
                                          <p:stCondLst>
                                            <p:cond delay="0"/>
                                          </p:stCondLst>
                                        </p:cTn>
                                        <p:tgtEl>
                                          <p:spTgt spid="826403"/>
                                        </p:tgtEl>
                                        <p:attrNameLst>
                                          <p:attrName>style.visibility</p:attrName>
                                        </p:attrNameLst>
                                      </p:cBhvr>
                                      <p:to>
                                        <p:strVal val="visible"/>
                                      </p:to>
                                    </p:set>
                                    <p:anim calcmode="lin" valueType="num">
                                      <p:cBhvr>
                                        <p:cTn id="92" dur="500" fill="hold"/>
                                        <p:tgtEl>
                                          <p:spTgt spid="826403"/>
                                        </p:tgtEl>
                                        <p:attrNameLst>
                                          <p:attrName>ppt_x</p:attrName>
                                        </p:attrNameLst>
                                      </p:cBhvr>
                                      <p:tavLst>
                                        <p:tav tm="0">
                                          <p:val>
                                            <p:strVal val="#ppt_x"/>
                                          </p:val>
                                        </p:tav>
                                        <p:tav tm="100000">
                                          <p:val>
                                            <p:strVal val="#ppt_x"/>
                                          </p:val>
                                        </p:tav>
                                      </p:tavLst>
                                    </p:anim>
                                    <p:anim calcmode="lin" valueType="num">
                                      <p:cBhvr>
                                        <p:cTn id="93" dur="500" fill="hold"/>
                                        <p:tgtEl>
                                          <p:spTgt spid="826403"/>
                                        </p:tgtEl>
                                        <p:attrNameLst>
                                          <p:attrName>ppt_y</p:attrName>
                                        </p:attrNameLst>
                                      </p:cBhvr>
                                      <p:tavLst>
                                        <p:tav tm="0">
                                          <p:val>
                                            <p:strVal val="#ppt_y+#ppt_h/2"/>
                                          </p:val>
                                        </p:tav>
                                        <p:tav tm="100000">
                                          <p:val>
                                            <p:strVal val="#ppt_y"/>
                                          </p:val>
                                        </p:tav>
                                      </p:tavLst>
                                    </p:anim>
                                    <p:anim calcmode="lin" valueType="num">
                                      <p:cBhvr>
                                        <p:cTn id="94" dur="500" fill="hold"/>
                                        <p:tgtEl>
                                          <p:spTgt spid="826403"/>
                                        </p:tgtEl>
                                        <p:attrNameLst>
                                          <p:attrName>ppt_w</p:attrName>
                                        </p:attrNameLst>
                                      </p:cBhvr>
                                      <p:tavLst>
                                        <p:tav tm="0">
                                          <p:val>
                                            <p:strVal val="#ppt_w"/>
                                          </p:val>
                                        </p:tav>
                                        <p:tav tm="100000">
                                          <p:val>
                                            <p:strVal val="#ppt_w"/>
                                          </p:val>
                                        </p:tav>
                                      </p:tavLst>
                                    </p:anim>
                                    <p:anim calcmode="lin" valueType="num">
                                      <p:cBhvr>
                                        <p:cTn id="95" dur="500" fill="hold"/>
                                        <p:tgtEl>
                                          <p:spTgt spid="826403"/>
                                        </p:tgtEl>
                                        <p:attrNameLst>
                                          <p:attrName>ppt_h</p:attrName>
                                        </p:attrNameLst>
                                      </p:cBhvr>
                                      <p:tavLst>
                                        <p:tav tm="0">
                                          <p:val>
                                            <p:fltVal val="0"/>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ID="15" presetClass="entr" presetSubtype="0" fill="hold" nodeType="clickEffect">
                                  <p:stCondLst>
                                    <p:cond delay="0"/>
                                  </p:stCondLst>
                                  <p:childTnLst>
                                    <p:set>
                                      <p:cBhvr>
                                        <p:cTn id="99" dur="1" fill="hold">
                                          <p:stCondLst>
                                            <p:cond delay="0"/>
                                          </p:stCondLst>
                                        </p:cTn>
                                        <p:tgtEl>
                                          <p:spTgt spid="826377"/>
                                        </p:tgtEl>
                                        <p:attrNameLst>
                                          <p:attrName>style.visibility</p:attrName>
                                        </p:attrNameLst>
                                      </p:cBhvr>
                                      <p:to>
                                        <p:strVal val="visible"/>
                                      </p:to>
                                    </p:set>
                                    <p:anim calcmode="lin" valueType="num">
                                      <p:cBhvr>
                                        <p:cTn id="100" dur="1000" fill="hold"/>
                                        <p:tgtEl>
                                          <p:spTgt spid="826377"/>
                                        </p:tgtEl>
                                        <p:attrNameLst>
                                          <p:attrName>ppt_w</p:attrName>
                                        </p:attrNameLst>
                                      </p:cBhvr>
                                      <p:tavLst>
                                        <p:tav tm="0">
                                          <p:val>
                                            <p:fltVal val="0"/>
                                          </p:val>
                                        </p:tav>
                                        <p:tav tm="100000">
                                          <p:val>
                                            <p:strVal val="#ppt_w"/>
                                          </p:val>
                                        </p:tav>
                                      </p:tavLst>
                                    </p:anim>
                                    <p:anim calcmode="lin" valueType="num">
                                      <p:cBhvr>
                                        <p:cTn id="101" dur="1000" fill="hold"/>
                                        <p:tgtEl>
                                          <p:spTgt spid="826377"/>
                                        </p:tgtEl>
                                        <p:attrNameLst>
                                          <p:attrName>ppt_h</p:attrName>
                                        </p:attrNameLst>
                                      </p:cBhvr>
                                      <p:tavLst>
                                        <p:tav tm="0">
                                          <p:val>
                                            <p:fltVal val="0"/>
                                          </p:val>
                                        </p:tav>
                                        <p:tav tm="100000">
                                          <p:val>
                                            <p:strVal val="#ppt_h"/>
                                          </p:val>
                                        </p:tav>
                                      </p:tavLst>
                                    </p:anim>
                                    <p:anim calcmode="lin" valueType="num">
                                      <p:cBhvr>
                                        <p:cTn id="102" dur="1000" fill="hold"/>
                                        <p:tgtEl>
                                          <p:spTgt spid="826377"/>
                                        </p:tgtEl>
                                        <p:attrNameLst>
                                          <p:attrName>ppt_x</p:attrName>
                                        </p:attrNameLst>
                                      </p:cBhvr>
                                      <p:tavLst>
                                        <p:tav tm="0" fmla="#ppt_x+(cos(-2*pi*(1-$))*-#ppt_x-sin(-2*pi*(1-$))*(1-#ppt_y))*(1-$)">
                                          <p:val>
                                            <p:fltVal val="0"/>
                                          </p:val>
                                        </p:tav>
                                        <p:tav tm="100000">
                                          <p:val>
                                            <p:fltVal val="1"/>
                                          </p:val>
                                        </p:tav>
                                      </p:tavLst>
                                    </p:anim>
                                    <p:anim calcmode="lin" valueType="num">
                                      <p:cBhvr>
                                        <p:cTn id="103" dur="1000" fill="hold"/>
                                        <p:tgtEl>
                                          <p:spTgt spid="82637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nodeType="clickEffect">
                                  <p:stCondLst>
                                    <p:cond delay="0"/>
                                  </p:stCondLst>
                                  <p:childTnLst>
                                    <p:set>
                                      <p:cBhvr>
                                        <p:cTn id="107" dur="1" fill="hold">
                                          <p:stCondLst>
                                            <p:cond delay="0"/>
                                          </p:stCondLst>
                                        </p:cTn>
                                        <p:tgtEl>
                                          <p:spTgt spid="826389"/>
                                        </p:tgtEl>
                                        <p:attrNameLst>
                                          <p:attrName>style.visibility</p:attrName>
                                        </p:attrNameLst>
                                      </p:cBhvr>
                                      <p:to>
                                        <p:strVal val="visible"/>
                                      </p:to>
                                    </p:set>
                                    <p:animEffect transition="in" filter="wipe(up)">
                                      <p:cBhvr>
                                        <p:cTn id="108" dur="500"/>
                                        <p:tgtEl>
                                          <p:spTgt spid="826389"/>
                                        </p:tgtEl>
                                      </p:cBhvr>
                                    </p:animEffect>
                                  </p:childTnLst>
                                </p:cTn>
                              </p:par>
                            </p:childTnLst>
                          </p:cTn>
                        </p:par>
                      </p:childTnLst>
                    </p:cTn>
                  </p:par>
                  <p:par>
                    <p:cTn id="109" fill="hold">
                      <p:stCondLst>
                        <p:cond delay="indefinite"/>
                      </p:stCondLst>
                      <p:childTnLst>
                        <p:par>
                          <p:cTn id="110" fill="hold">
                            <p:stCondLst>
                              <p:cond delay="0"/>
                            </p:stCondLst>
                            <p:childTnLst>
                              <p:par>
                                <p:cTn id="111" presetID="47" presetClass="entr" presetSubtype="0" fill="hold" nodeType="clickEffect">
                                  <p:stCondLst>
                                    <p:cond delay="0"/>
                                  </p:stCondLst>
                                  <p:childTnLst>
                                    <p:set>
                                      <p:cBhvr>
                                        <p:cTn id="112" dur="1" fill="hold">
                                          <p:stCondLst>
                                            <p:cond delay="0"/>
                                          </p:stCondLst>
                                        </p:cTn>
                                        <p:tgtEl>
                                          <p:spTgt spid="826409"/>
                                        </p:tgtEl>
                                        <p:attrNameLst>
                                          <p:attrName>style.visibility</p:attrName>
                                        </p:attrNameLst>
                                      </p:cBhvr>
                                      <p:to>
                                        <p:strVal val="visible"/>
                                      </p:to>
                                    </p:set>
                                    <p:animEffect transition="in" filter="fade">
                                      <p:cBhvr>
                                        <p:cTn id="113" dur="1000"/>
                                        <p:tgtEl>
                                          <p:spTgt spid="826409"/>
                                        </p:tgtEl>
                                      </p:cBhvr>
                                    </p:animEffect>
                                    <p:anim calcmode="lin" valueType="num">
                                      <p:cBhvr>
                                        <p:cTn id="114" dur="1000" fill="hold"/>
                                        <p:tgtEl>
                                          <p:spTgt spid="826409"/>
                                        </p:tgtEl>
                                        <p:attrNameLst>
                                          <p:attrName>ppt_x</p:attrName>
                                        </p:attrNameLst>
                                      </p:cBhvr>
                                      <p:tavLst>
                                        <p:tav tm="0">
                                          <p:val>
                                            <p:strVal val="#ppt_x"/>
                                          </p:val>
                                        </p:tav>
                                        <p:tav tm="100000">
                                          <p:val>
                                            <p:strVal val="#ppt_x"/>
                                          </p:val>
                                        </p:tav>
                                      </p:tavLst>
                                    </p:anim>
                                    <p:anim calcmode="lin" valueType="num">
                                      <p:cBhvr>
                                        <p:cTn id="115" dur="1000" fill="hold"/>
                                        <p:tgtEl>
                                          <p:spTgt spid="826409"/>
                                        </p:tgtEl>
                                        <p:attrNameLst>
                                          <p:attrName>ppt_y</p:attrName>
                                        </p:attrNameLst>
                                      </p:cBhvr>
                                      <p:tavLst>
                                        <p:tav tm="0">
                                          <p:val>
                                            <p:strVal val="#ppt_y-.1"/>
                                          </p:val>
                                        </p:tav>
                                        <p:tav tm="100000">
                                          <p:val>
                                            <p:strVal val="#ppt_y"/>
                                          </p:val>
                                        </p:tav>
                                      </p:tavLst>
                                    </p:anim>
                                  </p:childTnLst>
                                </p:cTn>
                              </p:par>
                              <p:par>
                                <p:cTn id="116" presetID="47" presetClass="entr" presetSubtype="0" fill="hold" nodeType="withEffect">
                                  <p:stCondLst>
                                    <p:cond delay="0"/>
                                  </p:stCondLst>
                                  <p:childTnLst>
                                    <p:set>
                                      <p:cBhvr>
                                        <p:cTn id="117" dur="1" fill="hold">
                                          <p:stCondLst>
                                            <p:cond delay="0"/>
                                          </p:stCondLst>
                                        </p:cTn>
                                        <p:tgtEl>
                                          <p:spTgt spid="826408"/>
                                        </p:tgtEl>
                                        <p:attrNameLst>
                                          <p:attrName>style.visibility</p:attrName>
                                        </p:attrNameLst>
                                      </p:cBhvr>
                                      <p:to>
                                        <p:strVal val="visible"/>
                                      </p:to>
                                    </p:set>
                                    <p:animEffect transition="in" filter="fade">
                                      <p:cBhvr>
                                        <p:cTn id="118" dur="1000"/>
                                        <p:tgtEl>
                                          <p:spTgt spid="826408"/>
                                        </p:tgtEl>
                                      </p:cBhvr>
                                    </p:animEffect>
                                    <p:anim calcmode="lin" valueType="num">
                                      <p:cBhvr>
                                        <p:cTn id="119" dur="1000" fill="hold"/>
                                        <p:tgtEl>
                                          <p:spTgt spid="826408"/>
                                        </p:tgtEl>
                                        <p:attrNameLst>
                                          <p:attrName>ppt_x</p:attrName>
                                        </p:attrNameLst>
                                      </p:cBhvr>
                                      <p:tavLst>
                                        <p:tav tm="0">
                                          <p:val>
                                            <p:strVal val="#ppt_x"/>
                                          </p:val>
                                        </p:tav>
                                        <p:tav tm="100000">
                                          <p:val>
                                            <p:strVal val="#ppt_x"/>
                                          </p:val>
                                        </p:tav>
                                      </p:tavLst>
                                    </p:anim>
                                    <p:anim calcmode="lin" valueType="num">
                                      <p:cBhvr>
                                        <p:cTn id="120" dur="1000" fill="hold"/>
                                        <p:tgtEl>
                                          <p:spTgt spid="826408"/>
                                        </p:tgtEl>
                                        <p:attrNameLst>
                                          <p:attrName>ppt_y</p:attrName>
                                        </p:attrNameLst>
                                      </p:cBhvr>
                                      <p:tavLst>
                                        <p:tav tm="0">
                                          <p:val>
                                            <p:strVal val="#ppt_y-.1"/>
                                          </p:val>
                                        </p:tav>
                                        <p:tav tm="100000">
                                          <p:val>
                                            <p:strVal val="#ppt_y"/>
                                          </p:val>
                                        </p:tav>
                                      </p:tavLst>
                                    </p:anim>
                                  </p:childTnLst>
                                </p:cTn>
                              </p:par>
                              <p:par>
                                <p:cTn id="121" presetID="47" presetClass="entr" presetSubtype="0" fill="hold" nodeType="withEffect">
                                  <p:stCondLst>
                                    <p:cond delay="0"/>
                                  </p:stCondLst>
                                  <p:childTnLst>
                                    <p:set>
                                      <p:cBhvr>
                                        <p:cTn id="122" dur="1" fill="hold">
                                          <p:stCondLst>
                                            <p:cond delay="0"/>
                                          </p:stCondLst>
                                        </p:cTn>
                                        <p:tgtEl>
                                          <p:spTgt spid="826407"/>
                                        </p:tgtEl>
                                        <p:attrNameLst>
                                          <p:attrName>style.visibility</p:attrName>
                                        </p:attrNameLst>
                                      </p:cBhvr>
                                      <p:to>
                                        <p:strVal val="visible"/>
                                      </p:to>
                                    </p:set>
                                    <p:animEffect transition="in" filter="fade">
                                      <p:cBhvr>
                                        <p:cTn id="123" dur="1000"/>
                                        <p:tgtEl>
                                          <p:spTgt spid="826407"/>
                                        </p:tgtEl>
                                      </p:cBhvr>
                                    </p:animEffect>
                                    <p:anim calcmode="lin" valueType="num">
                                      <p:cBhvr>
                                        <p:cTn id="124" dur="1000" fill="hold"/>
                                        <p:tgtEl>
                                          <p:spTgt spid="826407"/>
                                        </p:tgtEl>
                                        <p:attrNameLst>
                                          <p:attrName>ppt_x</p:attrName>
                                        </p:attrNameLst>
                                      </p:cBhvr>
                                      <p:tavLst>
                                        <p:tav tm="0">
                                          <p:val>
                                            <p:strVal val="#ppt_x"/>
                                          </p:val>
                                        </p:tav>
                                        <p:tav tm="100000">
                                          <p:val>
                                            <p:strVal val="#ppt_x"/>
                                          </p:val>
                                        </p:tav>
                                      </p:tavLst>
                                    </p:anim>
                                    <p:anim calcmode="lin" valueType="num">
                                      <p:cBhvr>
                                        <p:cTn id="125" dur="1000" fill="hold"/>
                                        <p:tgtEl>
                                          <p:spTgt spid="826407"/>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826410"/>
                                        </p:tgtEl>
                                        <p:attrNameLst>
                                          <p:attrName>style.visibility</p:attrName>
                                        </p:attrNameLst>
                                      </p:cBhvr>
                                      <p:to>
                                        <p:strVal val="visible"/>
                                      </p:to>
                                    </p:set>
                                    <p:animEffect transition="in" filter="fade">
                                      <p:cBhvr>
                                        <p:cTn id="128" dur="1000"/>
                                        <p:tgtEl>
                                          <p:spTgt spid="826410"/>
                                        </p:tgtEl>
                                      </p:cBhvr>
                                    </p:animEffect>
                                    <p:anim calcmode="lin" valueType="num">
                                      <p:cBhvr>
                                        <p:cTn id="129" dur="1000" fill="hold"/>
                                        <p:tgtEl>
                                          <p:spTgt spid="826410"/>
                                        </p:tgtEl>
                                        <p:attrNameLst>
                                          <p:attrName>ppt_x</p:attrName>
                                        </p:attrNameLst>
                                      </p:cBhvr>
                                      <p:tavLst>
                                        <p:tav tm="0">
                                          <p:val>
                                            <p:strVal val="#ppt_x"/>
                                          </p:val>
                                        </p:tav>
                                        <p:tav tm="100000">
                                          <p:val>
                                            <p:strVal val="#ppt_x"/>
                                          </p:val>
                                        </p:tav>
                                      </p:tavLst>
                                    </p:anim>
                                    <p:anim calcmode="lin" valueType="num">
                                      <p:cBhvr>
                                        <p:cTn id="130" dur="1000" fill="hold"/>
                                        <p:tgtEl>
                                          <p:spTgt spid="826410"/>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15" presetClass="entr" presetSubtype="0" fill="hold" grpId="0" nodeType="clickEffect">
                                  <p:stCondLst>
                                    <p:cond delay="0"/>
                                  </p:stCondLst>
                                  <p:childTnLst>
                                    <p:set>
                                      <p:cBhvr>
                                        <p:cTn id="134" dur="1" fill="hold">
                                          <p:stCondLst>
                                            <p:cond delay="0"/>
                                          </p:stCondLst>
                                        </p:cTn>
                                        <p:tgtEl>
                                          <p:spTgt spid="826431"/>
                                        </p:tgtEl>
                                        <p:attrNameLst>
                                          <p:attrName>style.visibility</p:attrName>
                                        </p:attrNameLst>
                                      </p:cBhvr>
                                      <p:to>
                                        <p:strVal val="visible"/>
                                      </p:to>
                                    </p:set>
                                    <p:anim calcmode="lin" valueType="num">
                                      <p:cBhvr>
                                        <p:cTn id="135" dur="1000" fill="hold"/>
                                        <p:tgtEl>
                                          <p:spTgt spid="826431"/>
                                        </p:tgtEl>
                                        <p:attrNameLst>
                                          <p:attrName>ppt_w</p:attrName>
                                        </p:attrNameLst>
                                      </p:cBhvr>
                                      <p:tavLst>
                                        <p:tav tm="0">
                                          <p:val>
                                            <p:fltVal val="0"/>
                                          </p:val>
                                        </p:tav>
                                        <p:tav tm="100000">
                                          <p:val>
                                            <p:strVal val="#ppt_w"/>
                                          </p:val>
                                        </p:tav>
                                      </p:tavLst>
                                    </p:anim>
                                    <p:anim calcmode="lin" valueType="num">
                                      <p:cBhvr>
                                        <p:cTn id="136" dur="1000" fill="hold"/>
                                        <p:tgtEl>
                                          <p:spTgt spid="826431"/>
                                        </p:tgtEl>
                                        <p:attrNameLst>
                                          <p:attrName>ppt_h</p:attrName>
                                        </p:attrNameLst>
                                      </p:cBhvr>
                                      <p:tavLst>
                                        <p:tav tm="0">
                                          <p:val>
                                            <p:fltVal val="0"/>
                                          </p:val>
                                        </p:tav>
                                        <p:tav tm="100000">
                                          <p:val>
                                            <p:strVal val="#ppt_h"/>
                                          </p:val>
                                        </p:tav>
                                      </p:tavLst>
                                    </p:anim>
                                    <p:anim calcmode="lin" valueType="num">
                                      <p:cBhvr>
                                        <p:cTn id="137" dur="1000" fill="hold"/>
                                        <p:tgtEl>
                                          <p:spTgt spid="826431"/>
                                        </p:tgtEl>
                                        <p:attrNameLst>
                                          <p:attrName>ppt_x</p:attrName>
                                        </p:attrNameLst>
                                      </p:cBhvr>
                                      <p:tavLst>
                                        <p:tav tm="0" fmla="#ppt_x+(cos(-2*pi*(1-$))*-#ppt_x-sin(-2*pi*(1-$))*(1-#ppt_y))*(1-$)">
                                          <p:val>
                                            <p:fltVal val="0"/>
                                          </p:val>
                                        </p:tav>
                                        <p:tav tm="100000">
                                          <p:val>
                                            <p:fltVal val="1"/>
                                          </p:val>
                                        </p:tav>
                                      </p:tavLst>
                                    </p:anim>
                                    <p:anim calcmode="lin" valueType="num">
                                      <p:cBhvr>
                                        <p:cTn id="138" dur="1000" fill="hold"/>
                                        <p:tgtEl>
                                          <p:spTgt spid="82643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39" fill="hold">
                      <p:stCondLst>
                        <p:cond delay="indefinite"/>
                      </p:stCondLst>
                      <p:childTnLst>
                        <p:par>
                          <p:cTn id="140" fill="hold">
                            <p:stCondLst>
                              <p:cond delay="0"/>
                            </p:stCondLst>
                            <p:childTnLst>
                              <p:par>
                                <p:cTn id="141" presetID="22" presetClass="entr" presetSubtype="1" fill="hold" nodeType="clickEffect">
                                  <p:stCondLst>
                                    <p:cond delay="0"/>
                                  </p:stCondLst>
                                  <p:childTnLst>
                                    <p:set>
                                      <p:cBhvr>
                                        <p:cTn id="142" dur="1" fill="hold">
                                          <p:stCondLst>
                                            <p:cond delay="0"/>
                                          </p:stCondLst>
                                        </p:cTn>
                                        <p:tgtEl>
                                          <p:spTgt spid="6"/>
                                        </p:tgtEl>
                                        <p:attrNameLst>
                                          <p:attrName>style.visibility</p:attrName>
                                        </p:attrNameLst>
                                      </p:cBhvr>
                                      <p:to>
                                        <p:strVal val="visible"/>
                                      </p:to>
                                    </p:set>
                                    <p:animEffect transition="in" filter="wipe(up)">
                                      <p:cBhvr>
                                        <p:cTn id="143" dur="500"/>
                                        <p:tgtEl>
                                          <p:spTgt spid="6"/>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nodeType="clickEffect">
                                  <p:stCondLst>
                                    <p:cond delay="0"/>
                                  </p:stCondLst>
                                  <p:childTnLst>
                                    <p:set>
                                      <p:cBhvr>
                                        <p:cTn id="147" dur="1" fill="hold">
                                          <p:stCondLst>
                                            <p:cond delay="0"/>
                                          </p:stCondLst>
                                        </p:cTn>
                                        <p:tgtEl>
                                          <p:spTgt spid="7"/>
                                        </p:tgtEl>
                                        <p:attrNameLst>
                                          <p:attrName>style.visibility</p:attrName>
                                        </p:attrNameLst>
                                      </p:cBhvr>
                                      <p:to>
                                        <p:strVal val="visible"/>
                                      </p:to>
                                    </p:set>
                                    <p:animEffect transition="in" filter="wipe(down)">
                                      <p:cBhvr>
                                        <p:cTn id="148" dur="500"/>
                                        <p:tgtEl>
                                          <p:spTgt spid="7"/>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1" fill="hold" nodeType="clickEffect">
                                  <p:stCondLst>
                                    <p:cond delay="0"/>
                                  </p:stCondLst>
                                  <p:childTnLst>
                                    <p:set>
                                      <p:cBhvr>
                                        <p:cTn id="152" dur="1" fill="hold">
                                          <p:stCondLst>
                                            <p:cond delay="0"/>
                                          </p:stCondLst>
                                        </p:cTn>
                                        <p:tgtEl>
                                          <p:spTgt spid="826397"/>
                                        </p:tgtEl>
                                        <p:attrNameLst>
                                          <p:attrName>style.visibility</p:attrName>
                                        </p:attrNameLst>
                                      </p:cBhvr>
                                      <p:to>
                                        <p:strVal val="visible"/>
                                      </p:to>
                                    </p:set>
                                    <p:animEffect transition="in" filter="wipe(up)">
                                      <p:cBhvr>
                                        <p:cTn id="153" dur="500"/>
                                        <p:tgtEl>
                                          <p:spTgt spid="826397"/>
                                        </p:tgtEl>
                                      </p:cBhvr>
                                    </p:animEffect>
                                  </p:childTnLst>
                                </p:cTn>
                              </p:par>
                            </p:childTnLst>
                          </p:cTn>
                        </p:par>
                      </p:childTnLst>
                    </p:cTn>
                  </p:par>
                  <p:par>
                    <p:cTn id="154" fill="hold">
                      <p:stCondLst>
                        <p:cond delay="indefinite"/>
                      </p:stCondLst>
                      <p:childTnLst>
                        <p:par>
                          <p:cTn id="155" fill="hold">
                            <p:stCondLst>
                              <p:cond delay="0"/>
                            </p:stCondLst>
                            <p:childTnLst>
                              <p:par>
                                <p:cTn id="156" presetID="63" presetClass="path" presetSubtype="0" accel="50000" decel="50000" fill="hold" nodeType="clickEffect">
                                  <p:stCondLst>
                                    <p:cond delay="0"/>
                                  </p:stCondLst>
                                  <p:childTnLst>
                                    <p:animMotion origin="layout" path="M -2.77778E-6 -2.12815E-7 L 0.39254 0.00116 " pathEditMode="relative" rAng="0" ptsTypes="AA">
                                      <p:cBhvr>
                                        <p:cTn id="157" dur="2000" fill="hold"/>
                                        <p:tgtEl>
                                          <p:spTgt spid="826397"/>
                                        </p:tgtEl>
                                        <p:attrNameLst>
                                          <p:attrName>ppt_x</p:attrName>
                                          <p:attrName>ppt_y</p:attrName>
                                        </p:attrNameLst>
                                      </p:cBhvr>
                                      <p:rCtr x="19600" y="0"/>
                                    </p:animMotion>
                                  </p:childTnLst>
                                </p:cTn>
                              </p:par>
                            </p:childTnLst>
                          </p:cTn>
                        </p:par>
                      </p:childTnLst>
                    </p:cTn>
                  </p:par>
                  <p:par>
                    <p:cTn id="158" fill="hold">
                      <p:stCondLst>
                        <p:cond delay="indefinite"/>
                      </p:stCondLst>
                      <p:childTnLst>
                        <p:par>
                          <p:cTn id="159" fill="hold">
                            <p:stCondLst>
                              <p:cond delay="0"/>
                            </p:stCondLst>
                            <p:childTnLst>
                              <p:par>
                                <p:cTn id="160" presetID="22" presetClass="entr" presetSubtype="1" fill="hold" nodeType="clickEffect">
                                  <p:stCondLst>
                                    <p:cond delay="0"/>
                                  </p:stCondLst>
                                  <p:childTnLst>
                                    <p:set>
                                      <p:cBhvr>
                                        <p:cTn id="161" dur="1" fill="hold">
                                          <p:stCondLst>
                                            <p:cond delay="0"/>
                                          </p:stCondLst>
                                        </p:cTn>
                                        <p:tgtEl>
                                          <p:spTgt spid="826422"/>
                                        </p:tgtEl>
                                        <p:attrNameLst>
                                          <p:attrName>style.visibility</p:attrName>
                                        </p:attrNameLst>
                                      </p:cBhvr>
                                      <p:to>
                                        <p:strVal val="visible"/>
                                      </p:to>
                                    </p:set>
                                    <p:animEffect transition="in" filter="wipe(up)">
                                      <p:cBhvr>
                                        <p:cTn id="162" dur="500"/>
                                        <p:tgtEl>
                                          <p:spTgt spid="826422"/>
                                        </p:tgtEl>
                                      </p:cBhvr>
                                    </p:animEffect>
                                  </p:childTnLst>
                                </p:cTn>
                              </p:par>
                              <p:par>
                                <p:cTn id="163" presetID="22" presetClass="entr" presetSubtype="1" fill="hold" nodeType="withEffect">
                                  <p:stCondLst>
                                    <p:cond delay="0"/>
                                  </p:stCondLst>
                                  <p:childTnLst>
                                    <p:set>
                                      <p:cBhvr>
                                        <p:cTn id="164" dur="1" fill="hold">
                                          <p:stCondLst>
                                            <p:cond delay="0"/>
                                          </p:stCondLst>
                                        </p:cTn>
                                        <p:tgtEl>
                                          <p:spTgt spid="826423"/>
                                        </p:tgtEl>
                                        <p:attrNameLst>
                                          <p:attrName>style.visibility</p:attrName>
                                        </p:attrNameLst>
                                      </p:cBhvr>
                                      <p:to>
                                        <p:strVal val="visible"/>
                                      </p:to>
                                    </p:set>
                                    <p:animEffect transition="in" filter="wipe(up)">
                                      <p:cBhvr>
                                        <p:cTn id="165" dur="500"/>
                                        <p:tgtEl>
                                          <p:spTgt spid="826423"/>
                                        </p:tgtEl>
                                      </p:cBhvr>
                                    </p:animEffect>
                                  </p:childTnLst>
                                </p:cTn>
                              </p:par>
                              <p:par>
                                <p:cTn id="166" presetID="22" presetClass="entr" presetSubtype="1" fill="hold" nodeType="withEffect">
                                  <p:stCondLst>
                                    <p:cond delay="0"/>
                                  </p:stCondLst>
                                  <p:childTnLst>
                                    <p:set>
                                      <p:cBhvr>
                                        <p:cTn id="167" dur="1" fill="hold">
                                          <p:stCondLst>
                                            <p:cond delay="0"/>
                                          </p:stCondLst>
                                        </p:cTn>
                                        <p:tgtEl>
                                          <p:spTgt spid="826424"/>
                                        </p:tgtEl>
                                        <p:attrNameLst>
                                          <p:attrName>style.visibility</p:attrName>
                                        </p:attrNameLst>
                                      </p:cBhvr>
                                      <p:to>
                                        <p:strVal val="visible"/>
                                      </p:to>
                                    </p:set>
                                    <p:animEffect transition="in" filter="wipe(up)">
                                      <p:cBhvr>
                                        <p:cTn id="168" dur="500"/>
                                        <p:tgtEl>
                                          <p:spTgt spid="826424"/>
                                        </p:tgtEl>
                                      </p:cBhvr>
                                    </p:animEffect>
                                  </p:childTnLst>
                                </p:cTn>
                              </p:par>
                              <p:par>
                                <p:cTn id="169" presetID="22" presetClass="entr" presetSubtype="1" fill="hold" nodeType="withEffect">
                                  <p:stCondLst>
                                    <p:cond delay="0"/>
                                  </p:stCondLst>
                                  <p:childTnLst>
                                    <p:set>
                                      <p:cBhvr>
                                        <p:cTn id="170" dur="1" fill="hold">
                                          <p:stCondLst>
                                            <p:cond delay="0"/>
                                          </p:stCondLst>
                                        </p:cTn>
                                        <p:tgtEl>
                                          <p:spTgt spid="826411"/>
                                        </p:tgtEl>
                                        <p:attrNameLst>
                                          <p:attrName>style.visibility</p:attrName>
                                        </p:attrNameLst>
                                      </p:cBhvr>
                                      <p:to>
                                        <p:strVal val="visible"/>
                                      </p:to>
                                    </p:set>
                                    <p:animEffect transition="in" filter="wipe(up)">
                                      <p:cBhvr>
                                        <p:cTn id="171" dur="500"/>
                                        <p:tgtEl>
                                          <p:spTgt spid="826411"/>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4" fill="hold" nodeType="clickEffect">
                                  <p:stCondLst>
                                    <p:cond delay="0"/>
                                  </p:stCondLst>
                                  <p:childTnLst>
                                    <p:set>
                                      <p:cBhvr>
                                        <p:cTn id="175" dur="1" fill="hold">
                                          <p:stCondLst>
                                            <p:cond delay="0"/>
                                          </p:stCondLst>
                                        </p:cTn>
                                        <p:tgtEl>
                                          <p:spTgt spid="826425"/>
                                        </p:tgtEl>
                                        <p:attrNameLst>
                                          <p:attrName>style.visibility</p:attrName>
                                        </p:attrNameLst>
                                      </p:cBhvr>
                                      <p:to>
                                        <p:strVal val="visible"/>
                                      </p:to>
                                    </p:set>
                                    <p:animEffect transition="in" filter="wipe(down)">
                                      <p:cBhvr>
                                        <p:cTn id="176" dur="500"/>
                                        <p:tgtEl>
                                          <p:spTgt spid="826425"/>
                                        </p:tgtEl>
                                      </p:cBhvr>
                                    </p:animEffect>
                                  </p:childTnLst>
                                </p:cTn>
                              </p:par>
                            </p:childTnLst>
                          </p:cTn>
                        </p:par>
                      </p:childTnLst>
                    </p:cTn>
                  </p:par>
                  <p:par>
                    <p:cTn id="177" fill="hold">
                      <p:stCondLst>
                        <p:cond delay="indefinite"/>
                      </p:stCondLst>
                      <p:childTnLst>
                        <p:par>
                          <p:cTn id="178" fill="hold">
                            <p:stCondLst>
                              <p:cond delay="0"/>
                            </p:stCondLst>
                            <p:childTnLst>
                              <p:par>
                                <p:cTn id="179" presetID="12" presetClass="entr" presetSubtype="2" fill="hold" grpId="0" nodeType="clickEffect">
                                  <p:stCondLst>
                                    <p:cond delay="0"/>
                                  </p:stCondLst>
                                  <p:childTnLst>
                                    <p:set>
                                      <p:cBhvr>
                                        <p:cTn id="180" dur="1" fill="hold">
                                          <p:stCondLst>
                                            <p:cond delay="0"/>
                                          </p:stCondLst>
                                        </p:cTn>
                                        <p:tgtEl>
                                          <p:spTgt spid="826428"/>
                                        </p:tgtEl>
                                        <p:attrNameLst>
                                          <p:attrName>style.visibility</p:attrName>
                                        </p:attrNameLst>
                                      </p:cBhvr>
                                      <p:to>
                                        <p:strVal val="visible"/>
                                      </p:to>
                                    </p:set>
                                    <p:animEffect transition="in" filter="slide(fromRight)">
                                      <p:cBhvr>
                                        <p:cTn id="181" dur="500"/>
                                        <p:tgtEl>
                                          <p:spTgt spid="826428"/>
                                        </p:tgtEl>
                                      </p:cBhvr>
                                    </p:animEffect>
                                  </p:childTnLst>
                                </p:cTn>
                              </p:par>
                            </p:childTnLst>
                          </p:cTn>
                        </p:par>
                        <p:par>
                          <p:cTn id="182" fill="hold">
                            <p:stCondLst>
                              <p:cond delay="500"/>
                            </p:stCondLst>
                            <p:childTnLst>
                              <p:par>
                                <p:cTn id="183" presetID="12" presetClass="entr" presetSubtype="2" fill="hold" grpId="0" nodeType="afterEffect">
                                  <p:stCondLst>
                                    <p:cond delay="0"/>
                                  </p:stCondLst>
                                  <p:childTnLst>
                                    <p:set>
                                      <p:cBhvr>
                                        <p:cTn id="184" dur="1" fill="hold">
                                          <p:stCondLst>
                                            <p:cond delay="0"/>
                                          </p:stCondLst>
                                        </p:cTn>
                                        <p:tgtEl>
                                          <p:spTgt spid="826429"/>
                                        </p:tgtEl>
                                        <p:attrNameLst>
                                          <p:attrName>style.visibility</p:attrName>
                                        </p:attrNameLst>
                                      </p:cBhvr>
                                      <p:to>
                                        <p:strVal val="visible"/>
                                      </p:to>
                                    </p:set>
                                    <p:animEffect transition="in" filter="slide(fromRight)">
                                      <p:cBhvr>
                                        <p:cTn id="185" dur="500"/>
                                        <p:tgtEl>
                                          <p:spTgt spid="826429"/>
                                        </p:tgtEl>
                                      </p:cBhvr>
                                    </p:animEffect>
                                  </p:childTnLst>
                                </p:cTn>
                              </p:par>
                            </p:childTnLst>
                          </p:cTn>
                        </p:par>
                        <p:par>
                          <p:cTn id="186" fill="hold">
                            <p:stCondLst>
                              <p:cond delay="1000"/>
                            </p:stCondLst>
                            <p:childTnLst>
                              <p:par>
                                <p:cTn id="187" presetID="12" presetClass="entr" presetSubtype="2" fill="hold" grpId="0" nodeType="afterEffect">
                                  <p:stCondLst>
                                    <p:cond delay="0"/>
                                  </p:stCondLst>
                                  <p:childTnLst>
                                    <p:set>
                                      <p:cBhvr>
                                        <p:cTn id="188" dur="1" fill="hold">
                                          <p:stCondLst>
                                            <p:cond delay="0"/>
                                          </p:stCondLst>
                                        </p:cTn>
                                        <p:tgtEl>
                                          <p:spTgt spid="826426"/>
                                        </p:tgtEl>
                                        <p:attrNameLst>
                                          <p:attrName>style.visibility</p:attrName>
                                        </p:attrNameLst>
                                      </p:cBhvr>
                                      <p:to>
                                        <p:strVal val="visible"/>
                                      </p:to>
                                    </p:set>
                                    <p:animEffect transition="in" filter="slide(fromRight)">
                                      <p:cBhvr>
                                        <p:cTn id="189" dur="500"/>
                                        <p:tgtEl>
                                          <p:spTgt spid="826426"/>
                                        </p:tgtEl>
                                      </p:cBhvr>
                                    </p:animEffect>
                                  </p:childTnLst>
                                </p:cTn>
                              </p:par>
                            </p:childTnLst>
                          </p:cTn>
                        </p:par>
                        <p:par>
                          <p:cTn id="190" fill="hold">
                            <p:stCondLst>
                              <p:cond delay="1500"/>
                            </p:stCondLst>
                            <p:childTnLst>
                              <p:par>
                                <p:cTn id="191" presetID="12" presetClass="entr" presetSubtype="2" fill="hold" grpId="0" nodeType="afterEffect">
                                  <p:stCondLst>
                                    <p:cond delay="0"/>
                                  </p:stCondLst>
                                  <p:childTnLst>
                                    <p:set>
                                      <p:cBhvr>
                                        <p:cTn id="192" dur="1" fill="hold">
                                          <p:stCondLst>
                                            <p:cond delay="0"/>
                                          </p:stCondLst>
                                        </p:cTn>
                                        <p:tgtEl>
                                          <p:spTgt spid="826430"/>
                                        </p:tgtEl>
                                        <p:attrNameLst>
                                          <p:attrName>style.visibility</p:attrName>
                                        </p:attrNameLst>
                                      </p:cBhvr>
                                      <p:to>
                                        <p:strVal val="visible"/>
                                      </p:to>
                                    </p:set>
                                    <p:animEffect transition="in" filter="slide(fromRight)">
                                      <p:cBhvr>
                                        <p:cTn id="193" dur="500"/>
                                        <p:tgtEl>
                                          <p:spTgt spid="826430"/>
                                        </p:tgtEl>
                                      </p:cBhvr>
                                    </p:animEffect>
                                  </p:childTnLst>
                                </p:cTn>
                              </p:par>
                            </p:childTnLst>
                          </p:cTn>
                        </p:par>
                        <p:par>
                          <p:cTn id="194" fill="hold">
                            <p:stCondLst>
                              <p:cond delay="2000"/>
                            </p:stCondLst>
                            <p:childTnLst>
                              <p:par>
                                <p:cTn id="195" presetID="12" presetClass="entr" presetSubtype="2" fill="hold" grpId="0" nodeType="afterEffect">
                                  <p:stCondLst>
                                    <p:cond delay="0"/>
                                  </p:stCondLst>
                                  <p:childTnLst>
                                    <p:set>
                                      <p:cBhvr>
                                        <p:cTn id="196" dur="1" fill="hold">
                                          <p:stCondLst>
                                            <p:cond delay="0"/>
                                          </p:stCondLst>
                                        </p:cTn>
                                        <p:tgtEl>
                                          <p:spTgt spid="826427"/>
                                        </p:tgtEl>
                                        <p:attrNameLst>
                                          <p:attrName>style.visibility</p:attrName>
                                        </p:attrNameLst>
                                      </p:cBhvr>
                                      <p:to>
                                        <p:strVal val="visible"/>
                                      </p:to>
                                    </p:set>
                                    <p:animEffect transition="in" filter="slide(fromRight)">
                                      <p:cBhvr>
                                        <p:cTn id="197" dur="500"/>
                                        <p:tgtEl>
                                          <p:spTgt spid="826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373" grpId="0" bldLvl="0" animBg="1"/>
      <p:bldP spid="826392" grpId="0"/>
      <p:bldP spid="826398" grpId="0"/>
      <p:bldP spid="826426" grpId="0"/>
      <p:bldP spid="826427" grpId="0"/>
      <p:bldP spid="826428" grpId="0"/>
      <p:bldP spid="826429" grpId="0"/>
      <p:bldP spid="826430" grpId="0"/>
      <p:bldP spid="826431"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Freeform 2"/>
          <p:cNvSpPr/>
          <p:nvPr/>
        </p:nvSpPr>
        <p:spPr bwMode="auto">
          <a:xfrm>
            <a:off x="1943101" y="4065985"/>
            <a:ext cx="2103835" cy="369332"/>
          </a:xfrm>
          <a:custGeom>
            <a:avLst/>
            <a:gdLst>
              <a:gd name="T0" fmla="*/ 0 w 1767"/>
              <a:gd name="T1" fmla="*/ 0 h 2"/>
              <a:gd name="T2" fmla="*/ 2147483647 w 1767"/>
              <a:gd name="T3" fmla="*/ 2147483647 h 2"/>
              <a:gd name="T4" fmla="*/ 0 60000 65536"/>
              <a:gd name="T5" fmla="*/ 0 60000 65536"/>
              <a:gd name="T6" fmla="*/ 0 w 1767"/>
              <a:gd name="T7" fmla="*/ 0 h 2"/>
              <a:gd name="T8" fmla="*/ 1767 w 1767"/>
              <a:gd name="T9" fmla="*/ 2 h 2"/>
            </a:gdLst>
            <a:ahLst/>
            <a:cxnLst>
              <a:cxn ang="T4">
                <a:pos x="T0" y="T1"/>
              </a:cxn>
              <a:cxn ang="T5">
                <a:pos x="T2" y="T3"/>
              </a:cxn>
            </a:cxnLst>
            <a:rect l="T6" t="T7" r="T8" b="T9"/>
            <a:pathLst>
              <a:path w="1767" h="2">
                <a:moveTo>
                  <a:pt x="0" y="0"/>
                </a:moveTo>
                <a:lnTo>
                  <a:pt x="1767" y="2"/>
                </a:lnTo>
              </a:path>
            </a:pathLst>
          </a:custGeom>
          <a:noFill/>
          <a:ln w="28575">
            <a:solidFill>
              <a:srgbClr val="333333"/>
            </a:solidFill>
            <a:round/>
          </a:ln>
          <a:extLst>
            <a:ext uri="{909E8E84-426E-40DD-AFC4-6F175D3DCCD1}">
              <a14:hiddenFill xmlns:a14="http://schemas.microsoft.com/office/drawing/2010/main">
                <a:solidFill>
                  <a:srgbClr val="FFFFFF"/>
                </a:solidFill>
              </a14:hiddenFill>
            </a:ext>
          </a:extLst>
        </p:spPr>
        <p:txBody>
          <a:bodyPr lIns="0" rIns="0">
            <a:spAutoFit/>
          </a:bodyPr>
          <a:lstStyle/>
          <a:p>
            <a:endParaRPr lang="zh-CN" altLang="en-US"/>
          </a:p>
        </p:txBody>
      </p:sp>
      <p:sp>
        <p:nvSpPr>
          <p:cNvPr id="827395" name="Freeform 3"/>
          <p:cNvSpPr/>
          <p:nvPr/>
        </p:nvSpPr>
        <p:spPr bwMode="auto">
          <a:xfrm>
            <a:off x="1938338" y="2950369"/>
            <a:ext cx="2153841" cy="369332"/>
          </a:xfrm>
          <a:custGeom>
            <a:avLst/>
            <a:gdLst>
              <a:gd name="T0" fmla="*/ 0 w 1809"/>
              <a:gd name="T1" fmla="*/ 2147483647 h 1"/>
              <a:gd name="T2" fmla="*/ 2147483647 w 1809"/>
              <a:gd name="T3" fmla="*/ 0 h 1"/>
              <a:gd name="T4" fmla="*/ 0 60000 65536"/>
              <a:gd name="T5" fmla="*/ 0 60000 65536"/>
              <a:gd name="T6" fmla="*/ 0 w 1809"/>
              <a:gd name="T7" fmla="*/ 0 h 1"/>
              <a:gd name="T8" fmla="*/ 1809 w 1809"/>
              <a:gd name="T9" fmla="*/ 1 h 1"/>
            </a:gdLst>
            <a:ahLst/>
            <a:cxnLst>
              <a:cxn ang="T4">
                <a:pos x="T0" y="T1"/>
              </a:cxn>
              <a:cxn ang="T5">
                <a:pos x="T2" y="T3"/>
              </a:cxn>
            </a:cxnLst>
            <a:rect l="T6" t="T7" r="T8" b="T9"/>
            <a:pathLst>
              <a:path w="1809" h="1">
                <a:moveTo>
                  <a:pt x="0" y="1"/>
                </a:moveTo>
                <a:lnTo>
                  <a:pt x="1809" y="0"/>
                </a:lnTo>
              </a:path>
            </a:pathLst>
          </a:custGeom>
          <a:noFill/>
          <a:ln w="38100">
            <a:solidFill>
              <a:schemeClr val="tx1"/>
            </a:solidFill>
            <a:round/>
          </a:ln>
          <a:extLst>
            <a:ext uri="{909E8E84-426E-40DD-AFC4-6F175D3DCCD1}">
              <a14:hiddenFill xmlns:a14="http://schemas.microsoft.com/office/drawing/2010/main">
                <a:solidFill>
                  <a:srgbClr val="FFFFFF"/>
                </a:solidFill>
              </a14:hiddenFill>
            </a:ext>
          </a:extLst>
        </p:spPr>
        <p:txBody>
          <a:bodyPr lIns="0" rIns="0">
            <a:spAutoFit/>
          </a:bodyPr>
          <a:lstStyle/>
          <a:p>
            <a:endParaRPr lang="zh-CN" altLang="en-US"/>
          </a:p>
        </p:txBody>
      </p:sp>
      <p:grpSp>
        <p:nvGrpSpPr>
          <p:cNvPr id="2" name="Group 4"/>
          <p:cNvGrpSpPr/>
          <p:nvPr/>
        </p:nvGrpSpPr>
        <p:grpSpPr bwMode="auto">
          <a:xfrm>
            <a:off x="2296717" y="2530078"/>
            <a:ext cx="216694" cy="733425"/>
            <a:chOff x="3067" y="838"/>
            <a:chExt cx="182" cy="616"/>
          </a:xfrm>
        </p:grpSpPr>
        <p:sp>
          <p:nvSpPr>
            <p:cNvPr id="75828" name="Line 5"/>
            <p:cNvSpPr>
              <a:spLocks noChangeShapeType="1"/>
            </p:cNvSpPr>
            <p:nvPr/>
          </p:nvSpPr>
          <p:spPr bwMode="auto">
            <a:xfrm>
              <a:off x="3104" y="1246"/>
              <a:ext cx="90" cy="0"/>
            </a:xfrm>
            <a:prstGeom prst="line">
              <a:avLst/>
            </a:prstGeom>
            <a:noFill/>
            <a:ln w="28575">
              <a:solidFill>
                <a:srgbClr val="0000FF"/>
              </a:solidFill>
              <a:round/>
            </a:ln>
            <a:extLst>
              <a:ext uri="{909E8E84-426E-40DD-AFC4-6F175D3DCCD1}">
                <a14:hiddenFill xmlns:a14="http://schemas.microsoft.com/office/drawing/2010/main">
                  <a:noFill/>
                </a14:hiddenFill>
              </a:ext>
            </a:extLst>
          </p:spPr>
          <p:txBody>
            <a:bodyPr lIns="0" rIns="0">
              <a:spAutoFit/>
            </a:bodyPr>
            <a:lstStyle/>
            <a:p>
              <a:endParaRPr lang="zh-CN" altLang="en-US"/>
            </a:p>
          </p:txBody>
        </p:sp>
        <p:sp>
          <p:nvSpPr>
            <p:cNvPr id="75829" name="Line 6"/>
            <p:cNvSpPr>
              <a:spLocks noChangeShapeType="1"/>
            </p:cNvSpPr>
            <p:nvPr/>
          </p:nvSpPr>
          <p:spPr bwMode="auto">
            <a:xfrm>
              <a:off x="3128" y="1267"/>
              <a:ext cx="45" cy="0"/>
            </a:xfrm>
            <a:prstGeom prst="line">
              <a:avLst/>
            </a:prstGeom>
            <a:noFill/>
            <a:ln w="28575">
              <a:solidFill>
                <a:srgbClr val="0000FF"/>
              </a:solidFill>
              <a:round/>
            </a:ln>
            <a:extLst>
              <a:ext uri="{909E8E84-426E-40DD-AFC4-6F175D3DCCD1}">
                <a14:hiddenFill xmlns:a14="http://schemas.microsoft.com/office/drawing/2010/main">
                  <a:noFill/>
                </a14:hiddenFill>
              </a:ext>
            </a:extLst>
          </p:spPr>
          <p:txBody>
            <a:bodyPr lIns="0" rIns="0">
              <a:spAutoFit/>
            </a:bodyPr>
            <a:lstStyle/>
            <a:p>
              <a:endParaRPr lang="zh-CN" altLang="en-US"/>
            </a:p>
          </p:txBody>
        </p:sp>
        <p:sp>
          <p:nvSpPr>
            <p:cNvPr id="75830" name="AutoShape 7"/>
            <p:cNvSpPr>
              <a:spLocks noChangeArrowheads="1"/>
            </p:cNvSpPr>
            <p:nvPr/>
          </p:nvSpPr>
          <p:spPr bwMode="auto">
            <a:xfrm flipV="1">
              <a:off x="3076" y="838"/>
              <a:ext cx="0" cy="616"/>
            </a:xfrm>
            <a:prstGeom prst="triangle">
              <a:avLst>
                <a:gd name="adj" fmla="val 50000"/>
              </a:avLst>
            </a:prstGeom>
            <a:solidFill>
              <a:srgbClr val="FFFFFF"/>
            </a:solidFill>
            <a:ln w="28575" algn="ctr">
              <a:solidFill>
                <a:srgbClr val="0000FF"/>
              </a:solidFill>
              <a:miter lim="800000"/>
            </a:ln>
          </p:spPr>
          <p:txBody>
            <a:bodyPr wrap="none" lIns="0" rIns="0" anchor="ct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p>
          </p:txBody>
        </p:sp>
        <p:sp>
          <p:nvSpPr>
            <p:cNvPr id="75831" name="Line 8"/>
            <p:cNvSpPr>
              <a:spLocks noChangeShapeType="1"/>
            </p:cNvSpPr>
            <p:nvPr/>
          </p:nvSpPr>
          <p:spPr bwMode="auto">
            <a:xfrm>
              <a:off x="3067" y="1222"/>
              <a:ext cx="182" cy="0"/>
            </a:xfrm>
            <a:prstGeom prst="line">
              <a:avLst/>
            </a:prstGeom>
            <a:noFill/>
            <a:ln w="28575">
              <a:solidFill>
                <a:srgbClr val="0000FF"/>
              </a:solidFill>
              <a:round/>
            </a:ln>
            <a:extLst>
              <a:ext uri="{909E8E84-426E-40DD-AFC4-6F175D3DCCD1}">
                <a14:hiddenFill xmlns:a14="http://schemas.microsoft.com/office/drawing/2010/main">
                  <a:noFill/>
                </a14:hiddenFill>
              </a:ext>
            </a:extLst>
          </p:spPr>
          <p:txBody>
            <a:bodyPr lIns="0" rIns="0">
              <a:spAutoFit/>
            </a:bodyPr>
            <a:lstStyle/>
            <a:p>
              <a:endParaRPr lang="zh-CN" altLang="en-US"/>
            </a:p>
          </p:txBody>
        </p:sp>
      </p:grpSp>
      <p:sp>
        <p:nvSpPr>
          <p:cNvPr id="827401" name="Line 9"/>
          <p:cNvSpPr>
            <a:spLocks noChangeShapeType="1"/>
          </p:cNvSpPr>
          <p:nvPr/>
        </p:nvSpPr>
        <p:spPr bwMode="auto">
          <a:xfrm flipH="1">
            <a:off x="2006205" y="2958705"/>
            <a:ext cx="1190" cy="110609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lIns="0" rIns="0">
            <a:spAutoFit/>
          </a:bodyPr>
          <a:lstStyle/>
          <a:p>
            <a:endParaRPr lang="zh-CN" altLang="en-US"/>
          </a:p>
        </p:txBody>
      </p:sp>
      <p:sp>
        <p:nvSpPr>
          <p:cNvPr id="827402" name="Text Box 10"/>
          <p:cNvSpPr txBox="1">
            <a:spLocks noChangeArrowheads="1"/>
          </p:cNvSpPr>
          <p:nvPr/>
        </p:nvSpPr>
        <p:spPr bwMode="auto">
          <a:xfrm>
            <a:off x="2052638" y="3330179"/>
            <a:ext cx="166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r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a:ea typeface="宋体" panose="02010600030101010101" pitchFamily="2" charset="-122"/>
              </a:rPr>
              <a:t>H</a:t>
            </a:r>
            <a:endParaRPr lang="en-US" altLang="zh-CN" baseline="-25000">
              <a:ea typeface="宋体" panose="02010600030101010101" pitchFamily="2" charset="-122"/>
            </a:endParaRPr>
          </a:p>
        </p:txBody>
      </p:sp>
      <p:sp>
        <p:nvSpPr>
          <p:cNvPr id="827403" name="Line 11"/>
          <p:cNvSpPr>
            <a:spLocks noChangeShapeType="1"/>
          </p:cNvSpPr>
          <p:nvPr/>
        </p:nvSpPr>
        <p:spPr bwMode="auto">
          <a:xfrm>
            <a:off x="2411017" y="2182416"/>
            <a:ext cx="162044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lIns="0" rIns="0">
            <a:spAutoFit/>
          </a:bodyPr>
          <a:lstStyle/>
          <a:p>
            <a:endParaRPr lang="zh-CN" altLang="en-US"/>
          </a:p>
        </p:txBody>
      </p:sp>
      <p:sp>
        <p:nvSpPr>
          <p:cNvPr id="827404" name="Freeform 12"/>
          <p:cNvSpPr/>
          <p:nvPr/>
        </p:nvSpPr>
        <p:spPr bwMode="auto">
          <a:xfrm>
            <a:off x="3382567" y="2178844"/>
            <a:ext cx="1190" cy="369332"/>
          </a:xfrm>
          <a:custGeom>
            <a:avLst/>
            <a:gdLst>
              <a:gd name="T0" fmla="*/ 0 w 1"/>
              <a:gd name="T1" fmla="*/ 0 h 643"/>
              <a:gd name="T2" fmla="*/ 0 w 1"/>
              <a:gd name="T3" fmla="*/ 2147483647 h 643"/>
              <a:gd name="T4" fmla="*/ 0 60000 65536"/>
              <a:gd name="T5" fmla="*/ 0 60000 65536"/>
              <a:gd name="T6" fmla="*/ 0 w 1"/>
              <a:gd name="T7" fmla="*/ 0 h 643"/>
              <a:gd name="T8" fmla="*/ 1 w 1"/>
              <a:gd name="T9" fmla="*/ 643 h 643"/>
            </a:gdLst>
            <a:ahLst/>
            <a:cxnLst>
              <a:cxn ang="T4">
                <a:pos x="T0" y="T1"/>
              </a:cxn>
              <a:cxn ang="T5">
                <a:pos x="T2" y="T3"/>
              </a:cxn>
            </a:cxnLst>
            <a:rect l="T6" t="T7" r="T8" b="T9"/>
            <a:pathLst>
              <a:path w="1" h="643">
                <a:moveTo>
                  <a:pt x="0" y="0"/>
                </a:moveTo>
                <a:lnTo>
                  <a:pt x="0" y="643"/>
                </a:lnTo>
              </a:path>
            </a:pathLst>
          </a:custGeom>
          <a:noFill/>
          <a:ln w="9525">
            <a:solidFill>
              <a:schemeClr val="tx1"/>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lIns="0" rIns="0">
            <a:spAutoFit/>
          </a:bodyPr>
          <a:lstStyle/>
          <a:p>
            <a:endParaRPr lang="zh-CN" altLang="en-US"/>
          </a:p>
        </p:txBody>
      </p:sp>
      <p:sp>
        <p:nvSpPr>
          <p:cNvPr id="827405" name="Text Box 13"/>
          <p:cNvSpPr txBox="1">
            <a:spLocks noChangeArrowheads="1"/>
          </p:cNvSpPr>
          <p:nvPr/>
        </p:nvSpPr>
        <p:spPr bwMode="auto">
          <a:xfrm>
            <a:off x="2984898" y="2351485"/>
            <a:ext cx="3574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r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l-GR" altLang="zh-CN">
                <a:latin typeface="华文新魏" panose="02010800040101010101" pitchFamily="2" charset="-122"/>
                <a:ea typeface="华文新魏" panose="02010800040101010101" pitchFamily="2" charset="-122"/>
              </a:rPr>
              <a:t>Δ</a:t>
            </a:r>
            <a:r>
              <a:rPr lang="en-US" altLang="zh-CN">
                <a:latin typeface="华文新魏" panose="02010800040101010101" pitchFamily="2" charset="-122"/>
                <a:ea typeface="华文新魏" panose="02010800040101010101" pitchFamily="2" charset="-122"/>
              </a:rPr>
              <a:t>h</a:t>
            </a:r>
            <a:endParaRPr lang="el-GR" altLang="zh-CN">
              <a:latin typeface="华文新魏" panose="02010800040101010101" pitchFamily="2" charset="-122"/>
              <a:ea typeface="华文新魏" panose="02010800040101010101" pitchFamily="2" charset="-122"/>
            </a:endParaRPr>
          </a:p>
        </p:txBody>
      </p:sp>
      <p:grpSp>
        <p:nvGrpSpPr>
          <p:cNvPr id="3" name="Group 14"/>
          <p:cNvGrpSpPr/>
          <p:nvPr/>
        </p:nvGrpSpPr>
        <p:grpSpPr bwMode="auto">
          <a:xfrm>
            <a:off x="1962151" y="4080274"/>
            <a:ext cx="2097881" cy="325040"/>
            <a:chOff x="668" y="2563"/>
            <a:chExt cx="1762" cy="273"/>
          </a:xfrm>
        </p:grpSpPr>
        <p:sp>
          <p:nvSpPr>
            <p:cNvPr id="75818" name="Line 15"/>
            <p:cNvSpPr>
              <a:spLocks noChangeShapeType="1"/>
            </p:cNvSpPr>
            <p:nvPr/>
          </p:nvSpPr>
          <p:spPr bwMode="auto">
            <a:xfrm flipV="1">
              <a:off x="668" y="2563"/>
              <a:ext cx="0" cy="273"/>
            </a:xfrm>
            <a:prstGeom prst="line">
              <a:avLst/>
            </a:prstGeom>
            <a:noFill/>
            <a:ln w="57150">
              <a:solidFill>
                <a:srgbClr val="009900"/>
              </a:solidFill>
              <a:round/>
              <a:tailEnd type="triangle" w="med" len="med"/>
            </a:ln>
            <a:extLst>
              <a:ext uri="{909E8E84-426E-40DD-AFC4-6F175D3DCCD1}">
                <a14:hiddenFill xmlns:a14="http://schemas.microsoft.com/office/drawing/2010/main">
                  <a:noFill/>
                </a14:hiddenFill>
              </a:ext>
            </a:extLst>
          </p:spPr>
          <p:txBody>
            <a:bodyPr lIns="0" rIns="0">
              <a:spAutoFit/>
            </a:bodyPr>
            <a:lstStyle/>
            <a:p>
              <a:endParaRPr lang="zh-CN" altLang="en-US"/>
            </a:p>
          </p:txBody>
        </p:sp>
        <p:sp>
          <p:nvSpPr>
            <p:cNvPr id="75819" name="Line 16"/>
            <p:cNvSpPr>
              <a:spLocks noChangeShapeType="1"/>
            </p:cNvSpPr>
            <p:nvPr/>
          </p:nvSpPr>
          <p:spPr bwMode="auto">
            <a:xfrm flipV="1">
              <a:off x="864" y="2563"/>
              <a:ext cx="0" cy="273"/>
            </a:xfrm>
            <a:prstGeom prst="line">
              <a:avLst/>
            </a:prstGeom>
            <a:noFill/>
            <a:ln w="57150">
              <a:solidFill>
                <a:srgbClr val="009900"/>
              </a:solidFill>
              <a:round/>
              <a:tailEnd type="triangle" w="med" len="med"/>
            </a:ln>
            <a:extLst>
              <a:ext uri="{909E8E84-426E-40DD-AFC4-6F175D3DCCD1}">
                <a14:hiddenFill xmlns:a14="http://schemas.microsoft.com/office/drawing/2010/main">
                  <a:noFill/>
                </a14:hiddenFill>
              </a:ext>
            </a:extLst>
          </p:spPr>
          <p:txBody>
            <a:bodyPr lIns="0" rIns="0">
              <a:spAutoFit/>
            </a:bodyPr>
            <a:lstStyle/>
            <a:p>
              <a:endParaRPr lang="zh-CN" altLang="en-US"/>
            </a:p>
          </p:txBody>
        </p:sp>
        <p:sp>
          <p:nvSpPr>
            <p:cNvPr id="75820" name="Line 17"/>
            <p:cNvSpPr>
              <a:spLocks noChangeShapeType="1"/>
            </p:cNvSpPr>
            <p:nvPr/>
          </p:nvSpPr>
          <p:spPr bwMode="auto">
            <a:xfrm flipV="1">
              <a:off x="1056" y="2563"/>
              <a:ext cx="0" cy="273"/>
            </a:xfrm>
            <a:prstGeom prst="line">
              <a:avLst/>
            </a:prstGeom>
            <a:noFill/>
            <a:ln w="57150">
              <a:solidFill>
                <a:srgbClr val="009900"/>
              </a:solidFill>
              <a:round/>
              <a:tailEnd type="triangle" w="med" len="med"/>
            </a:ln>
            <a:extLst>
              <a:ext uri="{909E8E84-426E-40DD-AFC4-6F175D3DCCD1}">
                <a14:hiddenFill xmlns:a14="http://schemas.microsoft.com/office/drawing/2010/main">
                  <a:noFill/>
                </a14:hiddenFill>
              </a:ext>
            </a:extLst>
          </p:spPr>
          <p:txBody>
            <a:bodyPr lIns="0" rIns="0">
              <a:spAutoFit/>
            </a:bodyPr>
            <a:lstStyle/>
            <a:p>
              <a:endParaRPr lang="zh-CN" altLang="en-US"/>
            </a:p>
          </p:txBody>
        </p:sp>
        <p:sp>
          <p:nvSpPr>
            <p:cNvPr id="75821" name="Line 18"/>
            <p:cNvSpPr>
              <a:spLocks noChangeShapeType="1"/>
            </p:cNvSpPr>
            <p:nvPr/>
          </p:nvSpPr>
          <p:spPr bwMode="auto">
            <a:xfrm flipV="1">
              <a:off x="1252" y="2563"/>
              <a:ext cx="0" cy="273"/>
            </a:xfrm>
            <a:prstGeom prst="line">
              <a:avLst/>
            </a:prstGeom>
            <a:noFill/>
            <a:ln w="57150">
              <a:solidFill>
                <a:srgbClr val="009900"/>
              </a:solidFill>
              <a:round/>
              <a:tailEnd type="triangle" w="med" len="med"/>
            </a:ln>
            <a:extLst>
              <a:ext uri="{909E8E84-426E-40DD-AFC4-6F175D3DCCD1}">
                <a14:hiddenFill xmlns:a14="http://schemas.microsoft.com/office/drawing/2010/main">
                  <a:noFill/>
                </a14:hiddenFill>
              </a:ext>
            </a:extLst>
          </p:spPr>
          <p:txBody>
            <a:bodyPr lIns="0" rIns="0">
              <a:spAutoFit/>
            </a:bodyPr>
            <a:lstStyle/>
            <a:p>
              <a:endParaRPr lang="zh-CN" altLang="en-US"/>
            </a:p>
          </p:txBody>
        </p:sp>
        <p:sp>
          <p:nvSpPr>
            <p:cNvPr id="75822" name="Line 19"/>
            <p:cNvSpPr>
              <a:spLocks noChangeShapeType="1"/>
            </p:cNvSpPr>
            <p:nvPr/>
          </p:nvSpPr>
          <p:spPr bwMode="auto">
            <a:xfrm flipV="1">
              <a:off x="1445" y="2563"/>
              <a:ext cx="0" cy="273"/>
            </a:xfrm>
            <a:prstGeom prst="line">
              <a:avLst/>
            </a:prstGeom>
            <a:noFill/>
            <a:ln w="57150">
              <a:solidFill>
                <a:srgbClr val="009900"/>
              </a:solidFill>
              <a:round/>
              <a:tailEnd type="triangle" w="med" len="med"/>
            </a:ln>
            <a:extLst>
              <a:ext uri="{909E8E84-426E-40DD-AFC4-6F175D3DCCD1}">
                <a14:hiddenFill xmlns:a14="http://schemas.microsoft.com/office/drawing/2010/main">
                  <a:noFill/>
                </a14:hiddenFill>
              </a:ext>
            </a:extLst>
          </p:spPr>
          <p:txBody>
            <a:bodyPr lIns="0" rIns="0">
              <a:spAutoFit/>
            </a:bodyPr>
            <a:lstStyle/>
            <a:p>
              <a:endParaRPr lang="zh-CN" altLang="en-US"/>
            </a:p>
          </p:txBody>
        </p:sp>
        <p:sp>
          <p:nvSpPr>
            <p:cNvPr id="75823" name="Line 20"/>
            <p:cNvSpPr>
              <a:spLocks noChangeShapeType="1"/>
            </p:cNvSpPr>
            <p:nvPr/>
          </p:nvSpPr>
          <p:spPr bwMode="auto">
            <a:xfrm flipV="1">
              <a:off x="1641" y="2563"/>
              <a:ext cx="0" cy="273"/>
            </a:xfrm>
            <a:prstGeom prst="line">
              <a:avLst/>
            </a:prstGeom>
            <a:noFill/>
            <a:ln w="57150">
              <a:solidFill>
                <a:srgbClr val="009900"/>
              </a:solidFill>
              <a:round/>
              <a:tailEnd type="triangle" w="med" len="med"/>
            </a:ln>
            <a:extLst>
              <a:ext uri="{909E8E84-426E-40DD-AFC4-6F175D3DCCD1}">
                <a14:hiddenFill xmlns:a14="http://schemas.microsoft.com/office/drawing/2010/main">
                  <a:noFill/>
                </a14:hiddenFill>
              </a:ext>
            </a:extLst>
          </p:spPr>
          <p:txBody>
            <a:bodyPr lIns="0" rIns="0">
              <a:spAutoFit/>
            </a:bodyPr>
            <a:lstStyle/>
            <a:p>
              <a:endParaRPr lang="zh-CN" altLang="en-US"/>
            </a:p>
          </p:txBody>
        </p:sp>
        <p:sp>
          <p:nvSpPr>
            <p:cNvPr id="75824" name="Line 21"/>
            <p:cNvSpPr>
              <a:spLocks noChangeShapeType="1"/>
            </p:cNvSpPr>
            <p:nvPr/>
          </p:nvSpPr>
          <p:spPr bwMode="auto">
            <a:xfrm flipV="1">
              <a:off x="1833" y="2563"/>
              <a:ext cx="0" cy="273"/>
            </a:xfrm>
            <a:prstGeom prst="line">
              <a:avLst/>
            </a:prstGeom>
            <a:noFill/>
            <a:ln w="57150">
              <a:solidFill>
                <a:srgbClr val="009900"/>
              </a:solidFill>
              <a:round/>
              <a:tailEnd type="triangle" w="med" len="med"/>
            </a:ln>
            <a:extLst>
              <a:ext uri="{909E8E84-426E-40DD-AFC4-6F175D3DCCD1}">
                <a14:hiddenFill xmlns:a14="http://schemas.microsoft.com/office/drawing/2010/main">
                  <a:noFill/>
                </a14:hiddenFill>
              </a:ext>
            </a:extLst>
          </p:spPr>
          <p:txBody>
            <a:bodyPr lIns="0" rIns="0">
              <a:spAutoFit/>
            </a:bodyPr>
            <a:lstStyle/>
            <a:p>
              <a:endParaRPr lang="zh-CN" altLang="en-US"/>
            </a:p>
          </p:txBody>
        </p:sp>
        <p:sp>
          <p:nvSpPr>
            <p:cNvPr id="75825" name="Line 22"/>
            <p:cNvSpPr>
              <a:spLocks noChangeShapeType="1"/>
            </p:cNvSpPr>
            <p:nvPr/>
          </p:nvSpPr>
          <p:spPr bwMode="auto">
            <a:xfrm flipV="1">
              <a:off x="2029" y="2563"/>
              <a:ext cx="0" cy="273"/>
            </a:xfrm>
            <a:prstGeom prst="line">
              <a:avLst/>
            </a:prstGeom>
            <a:noFill/>
            <a:ln w="57150">
              <a:solidFill>
                <a:srgbClr val="009900"/>
              </a:solidFill>
              <a:round/>
              <a:tailEnd type="triangle" w="med" len="med"/>
            </a:ln>
            <a:extLst>
              <a:ext uri="{909E8E84-426E-40DD-AFC4-6F175D3DCCD1}">
                <a14:hiddenFill xmlns:a14="http://schemas.microsoft.com/office/drawing/2010/main">
                  <a:noFill/>
                </a14:hiddenFill>
              </a:ext>
            </a:extLst>
          </p:spPr>
          <p:txBody>
            <a:bodyPr lIns="0" rIns="0">
              <a:spAutoFit/>
            </a:bodyPr>
            <a:lstStyle/>
            <a:p>
              <a:endParaRPr lang="zh-CN" altLang="en-US"/>
            </a:p>
          </p:txBody>
        </p:sp>
        <p:sp>
          <p:nvSpPr>
            <p:cNvPr id="75826" name="Line 23"/>
            <p:cNvSpPr>
              <a:spLocks noChangeShapeType="1"/>
            </p:cNvSpPr>
            <p:nvPr/>
          </p:nvSpPr>
          <p:spPr bwMode="auto">
            <a:xfrm flipV="1">
              <a:off x="2234" y="2563"/>
              <a:ext cx="0" cy="273"/>
            </a:xfrm>
            <a:prstGeom prst="line">
              <a:avLst/>
            </a:prstGeom>
            <a:noFill/>
            <a:ln w="57150">
              <a:solidFill>
                <a:srgbClr val="009900"/>
              </a:solidFill>
              <a:round/>
              <a:tailEnd type="triangle" w="med" len="med"/>
            </a:ln>
            <a:extLst>
              <a:ext uri="{909E8E84-426E-40DD-AFC4-6F175D3DCCD1}">
                <a14:hiddenFill xmlns:a14="http://schemas.microsoft.com/office/drawing/2010/main">
                  <a:noFill/>
                </a14:hiddenFill>
              </a:ext>
            </a:extLst>
          </p:spPr>
          <p:txBody>
            <a:bodyPr lIns="0" rIns="0">
              <a:spAutoFit/>
            </a:bodyPr>
            <a:lstStyle/>
            <a:p>
              <a:endParaRPr lang="zh-CN" altLang="en-US"/>
            </a:p>
          </p:txBody>
        </p:sp>
        <p:sp>
          <p:nvSpPr>
            <p:cNvPr id="75827" name="Line 24"/>
            <p:cNvSpPr>
              <a:spLocks noChangeShapeType="1"/>
            </p:cNvSpPr>
            <p:nvPr/>
          </p:nvSpPr>
          <p:spPr bwMode="auto">
            <a:xfrm flipV="1">
              <a:off x="2430" y="2563"/>
              <a:ext cx="0" cy="273"/>
            </a:xfrm>
            <a:prstGeom prst="line">
              <a:avLst/>
            </a:prstGeom>
            <a:noFill/>
            <a:ln w="57150">
              <a:solidFill>
                <a:srgbClr val="009900"/>
              </a:solidFill>
              <a:round/>
              <a:tailEnd type="triangle" w="med" len="med"/>
            </a:ln>
            <a:extLst>
              <a:ext uri="{909E8E84-426E-40DD-AFC4-6F175D3DCCD1}">
                <a14:hiddenFill xmlns:a14="http://schemas.microsoft.com/office/drawing/2010/main">
                  <a:noFill/>
                </a14:hiddenFill>
              </a:ext>
            </a:extLst>
          </p:spPr>
          <p:txBody>
            <a:bodyPr lIns="0" rIns="0">
              <a:spAutoFit/>
            </a:bodyPr>
            <a:lstStyle/>
            <a:p>
              <a:endParaRPr lang="zh-CN" altLang="en-US"/>
            </a:p>
          </p:txBody>
        </p:sp>
      </p:grpSp>
      <p:sp>
        <p:nvSpPr>
          <p:cNvPr id="827417" name="AutoShape 25"/>
          <p:cNvSpPr>
            <a:spLocks noChangeArrowheads="1"/>
          </p:cNvSpPr>
          <p:nvPr/>
        </p:nvSpPr>
        <p:spPr bwMode="auto">
          <a:xfrm>
            <a:off x="3187305" y="3257432"/>
            <a:ext cx="377428" cy="437198"/>
          </a:xfrm>
          <a:prstGeom prst="upArrow">
            <a:avLst>
              <a:gd name="adj1" fmla="val 50000"/>
              <a:gd name="adj2" fmla="val 37145"/>
            </a:avLst>
          </a:prstGeom>
          <a:solidFill>
            <a:srgbClr val="0000FF"/>
          </a:solidFill>
          <a:ln w="19050" algn="ctr">
            <a:solidFill>
              <a:srgbClr val="0000FF"/>
            </a:solidFill>
            <a:miter lim="800000"/>
          </a:ln>
        </p:spPr>
        <p:txBody>
          <a:bodyPr lIns="0" rIns="0" anchor="ct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p>
        </p:txBody>
      </p:sp>
      <p:sp>
        <p:nvSpPr>
          <p:cNvPr id="827418" name="Text Box 26"/>
          <p:cNvSpPr txBox="1">
            <a:spLocks noChangeArrowheads="1"/>
          </p:cNvSpPr>
          <p:nvPr/>
        </p:nvSpPr>
        <p:spPr bwMode="auto">
          <a:xfrm>
            <a:off x="2377680" y="4445795"/>
            <a:ext cx="14168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a:solidFill>
                  <a:srgbClr val="CD8207"/>
                </a:solidFill>
                <a:ea typeface="宋体" panose="02010600030101010101" pitchFamily="2" charset="-122"/>
              </a:rPr>
              <a:t>砂层，</a:t>
            </a:r>
            <a:r>
              <a:rPr lang="zh-CN" altLang="en-US">
                <a:solidFill>
                  <a:srgbClr val="3333FF"/>
                </a:solidFill>
                <a:ea typeface="宋体" panose="02010600030101010101" pitchFamily="2" charset="-122"/>
              </a:rPr>
              <a:t>承压水</a:t>
            </a:r>
            <a:endParaRPr lang="zh-CN" altLang="en-US">
              <a:solidFill>
                <a:srgbClr val="3333FF"/>
              </a:solidFill>
              <a:ea typeface="宋体" panose="02010600030101010101" pitchFamily="2" charset="-122"/>
            </a:endParaRPr>
          </a:p>
        </p:txBody>
      </p:sp>
      <p:sp>
        <p:nvSpPr>
          <p:cNvPr id="827419" name="Freeform 27"/>
          <p:cNvSpPr/>
          <p:nvPr/>
        </p:nvSpPr>
        <p:spPr bwMode="auto">
          <a:xfrm>
            <a:off x="3862387" y="2078833"/>
            <a:ext cx="5954" cy="276999"/>
          </a:xfrm>
          <a:custGeom>
            <a:avLst/>
            <a:gdLst>
              <a:gd name="T0" fmla="*/ 0 w 5"/>
              <a:gd name="T1" fmla="*/ 0 h 1772"/>
              <a:gd name="T2" fmla="*/ 2147483647 w 5"/>
              <a:gd name="T3" fmla="*/ 2147483647 h 1772"/>
              <a:gd name="T4" fmla="*/ 0 60000 65536"/>
              <a:gd name="T5" fmla="*/ 0 60000 65536"/>
              <a:gd name="T6" fmla="*/ 0 w 5"/>
              <a:gd name="T7" fmla="*/ 0 h 1772"/>
              <a:gd name="T8" fmla="*/ 5 w 5"/>
              <a:gd name="T9" fmla="*/ 1772 h 1772"/>
            </a:gdLst>
            <a:ahLst/>
            <a:cxnLst>
              <a:cxn ang="T4">
                <a:pos x="T0" y="T1"/>
              </a:cxn>
              <a:cxn ang="T5">
                <a:pos x="T2" y="T3"/>
              </a:cxn>
            </a:cxnLst>
            <a:rect l="T6" t="T7" r="T8" b="T9"/>
            <a:pathLst>
              <a:path w="5" h="1772">
                <a:moveTo>
                  <a:pt x="0" y="0"/>
                </a:moveTo>
                <a:lnTo>
                  <a:pt x="5" y="1772"/>
                </a:lnTo>
              </a:path>
            </a:pathLst>
          </a:cu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zh-CN" altLang="en-US"/>
          </a:p>
        </p:txBody>
      </p:sp>
      <p:sp>
        <p:nvSpPr>
          <p:cNvPr id="827420" name="Freeform 28"/>
          <p:cNvSpPr/>
          <p:nvPr/>
        </p:nvSpPr>
        <p:spPr bwMode="auto">
          <a:xfrm>
            <a:off x="3921920" y="2078833"/>
            <a:ext cx="65" cy="276999"/>
          </a:xfrm>
          <a:custGeom>
            <a:avLst/>
            <a:gdLst>
              <a:gd name="T0" fmla="*/ 2147483647 w 1"/>
              <a:gd name="T1" fmla="*/ 0 h 1772"/>
              <a:gd name="T2" fmla="*/ 0 w 1"/>
              <a:gd name="T3" fmla="*/ 2147483647 h 1772"/>
              <a:gd name="T4" fmla="*/ 0 60000 65536"/>
              <a:gd name="T5" fmla="*/ 0 60000 65536"/>
              <a:gd name="T6" fmla="*/ 0 w 1"/>
              <a:gd name="T7" fmla="*/ 0 h 1772"/>
              <a:gd name="T8" fmla="*/ 1 w 1"/>
              <a:gd name="T9" fmla="*/ 1772 h 1772"/>
            </a:gdLst>
            <a:ahLst/>
            <a:cxnLst>
              <a:cxn ang="T4">
                <a:pos x="T0" y="T1"/>
              </a:cxn>
              <a:cxn ang="T5">
                <a:pos x="T2" y="T3"/>
              </a:cxn>
            </a:cxnLst>
            <a:rect l="T6" t="T7" r="T8" b="T9"/>
            <a:pathLst>
              <a:path w="1" h="1772">
                <a:moveTo>
                  <a:pt x="1" y="0"/>
                </a:moveTo>
                <a:lnTo>
                  <a:pt x="0" y="1772"/>
                </a:lnTo>
              </a:path>
            </a:pathLst>
          </a:cu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zh-CN" altLang="en-US"/>
          </a:p>
        </p:txBody>
      </p:sp>
      <p:sp>
        <p:nvSpPr>
          <p:cNvPr id="827421" name="Rectangle 29"/>
          <p:cNvSpPr>
            <a:spLocks noChangeArrowheads="1"/>
          </p:cNvSpPr>
          <p:nvPr/>
        </p:nvSpPr>
        <p:spPr bwMode="auto">
          <a:xfrm>
            <a:off x="3867150" y="2992846"/>
            <a:ext cx="53579" cy="276999"/>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p>
        </p:txBody>
      </p:sp>
      <p:sp>
        <p:nvSpPr>
          <p:cNvPr id="827422" name="Text Box 30"/>
          <p:cNvSpPr txBox="1">
            <a:spLocks noChangeArrowheads="1"/>
          </p:cNvSpPr>
          <p:nvPr/>
        </p:nvSpPr>
        <p:spPr bwMode="auto">
          <a:xfrm>
            <a:off x="2308623" y="3263503"/>
            <a:ext cx="6973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dirty="0" smtClean="0">
                <a:solidFill>
                  <a:srgbClr val="A50021"/>
                </a:solidFill>
              </a:rPr>
              <a:t>黏土</a:t>
            </a:r>
            <a:r>
              <a:rPr lang="zh-CN" altLang="en-US" dirty="0">
                <a:solidFill>
                  <a:srgbClr val="A50021"/>
                </a:solidFill>
              </a:rPr>
              <a:t>层</a:t>
            </a:r>
            <a:endParaRPr lang="zh-CN" altLang="en-US" dirty="0">
              <a:solidFill>
                <a:srgbClr val="A50021"/>
              </a:solidFill>
            </a:endParaRPr>
          </a:p>
          <a:p>
            <a:pPr eaLnBrk="1" hangingPunct="1"/>
            <a:r>
              <a:rPr lang="el-GR" altLang="zh-CN" dirty="0">
                <a:solidFill>
                  <a:srgbClr val="A50021"/>
                </a:solidFill>
              </a:rPr>
              <a:t>γ</a:t>
            </a:r>
            <a:r>
              <a:rPr lang="en-US" altLang="zh-CN" baseline="-25000" dirty="0">
                <a:solidFill>
                  <a:srgbClr val="A50021"/>
                </a:solidFill>
              </a:rPr>
              <a:t>sat</a:t>
            </a:r>
            <a:endParaRPr lang="el-GR" altLang="zh-CN" baseline="-25000" dirty="0">
              <a:solidFill>
                <a:srgbClr val="A50021"/>
              </a:solidFill>
            </a:endParaRPr>
          </a:p>
        </p:txBody>
      </p:sp>
      <p:sp>
        <p:nvSpPr>
          <p:cNvPr id="827423" name="Freeform 31"/>
          <p:cNvSpPr/>
          <p:nvPr/>
        </p:nvSpPr>
        <p:spPr bwMode="auto">
          <a:xfrm>
            <a:off x="5055395" y="4068366"/>
            <a:ext cx="2103835" cy="369332"/>
          </a:xfrm>
          <a:custGeom>
            <a:avLst/>
            <a:gdLst>
              <a:gd name="T0" fmla="*/ 0 w 1767"/>
              <a:gd name="T1" fmla="*/ 0 h 2"/>
              <a:gd name="T2" fmla="*/ 2147483647 w 1767"/>
              <a:gd name="T3" fmla="*/ 2147483647 h 2"/>
              <a:gd name="T4" fmla="*/ 0 60000 65536"/>
              <a:gd name="T5" fmla="*/ 0 60000 65536"/>
              <a:gd name="T6" fmla="*/ 0 w 1767"/>
              <a:gd name="T7" fmla="*/ 0 h 2"/>
              <a:gd name="T8" fmla="*/ 1767 w 1767"/>
              <a:gd name="T9" fmla="*/ 2 h 2"/>
            </a:gdLst>
            <a:ahLst/>
            <a:cxnLst>
              <a:cxn ang="T4">
                <a:pos x="T0" y="T1"/>
              </a:cxn>
              <a:cxn ang="T5">
                <a:pos x="T2" y="T3"/>
              </a:cxn>
            </a:cxnLst>
            <a:rect l="T6" t="T7" r="T8" b="T9"/>
            <a:pathLst>
              <a:path w="1767" h="2">
                <a:moveTo>
                  <a:pt x="0" y="0"/>
                </a:moveTo>
                <a:lnTo>
                  <a:pt x="1767" y="2"/>
                </a:lnTo>
              </a:path>
            </a:pathLst>
          </a:custGeom>
          <a:noFill/>
          <a:ln w="28575">
            <a:solidFill>
              <a:srgbClr val="333333"/>
            </a:solidFill>
            <a:round/>
          </a:ln>
          <a:extLst>
            <a:ext uri="{909E8E84-426E-40DD-AFC4-6F175D3DCCD1}">
              <a14:hiddenFill xmlns:a14="http://schemas.microsoft.com/office/drawing/2010/main">
                <a:solidFill>
                  <a:srgbClr val="FFFFFF"/>
                </a:solidFill>
              </a14:hiddenFill>
            </a:ext>
          </a:extLst>
        </p:spPr>
        <p:txBody>
          <a:bodyPr lIns="0" rIns="0">
            <a:spAutoFit/>
          </a:bodyPr>
          <a:lstStyle/>
          <a:p>
            <a:endParaRPr lang="zh-CN" altLang="en-US"/>
          </a:p>
        </p:txBody>
      </p:sp>
      <p:sp>
        <p:nvSpPr>
          <p:cNvPr id="827424" name="Freeform 32"/>
          <p:cNvSpPr/>
          <p:nvPr/>
        </p:nvSpPr>
        <p:spPr bwMode="auto">
          <a:xfrm>
            <a:off x="5050631" y="2952750"/>
            <a:ext cx="2153841" cy="369332"/>
          </a:xfrm>
          <a:custGeom>
            <a:avLst/>
            <a:gdLst>
              <a:gd name="T0" fmla="*/ 0 w 1809"/>
              <a:gd name="T1" fmla="*/ 2147483647 h 1"/>
              <a:gd name="T2" fmla="*/ 2147483647 w 1809"/>
              <a:gd name="T3" fmla="*/ 0 h 1"/>
              <a:gd name="T4" fmla="*/ 0 60000 65536"/>
              <a:gd name="T5" fmla="*/ 0 60000 65536"/>
              <a:gd name="T6" fmla="*/ 0 w 1809"/>
              <a:gd name="T7" fmla="*/ 0 h 1"/>
              <a:gd name="T8" fmla="*/ 1809 w 1809"/>
              <a:gd name="T9" fmla="*/ 1 h 1"/>
            </a:gdLst>
            <a:ahLst/>
            <a:cxnLst>
              <a:cxn ang="T4">
                <a:pos x="T0" y="T1"/>
              </a:cxn>
              <a:cxn ang="T5">
                <a:pos x="T2" y="T3"/>
              </a:cxn>
            </a:cxnLst>
            <a:rect l="T6" t="T7" r="T8" b="T9"/>
            <a:pathLst>
              <a:path w="1809" h="1">
                <a:moveTo>
                  <a:pt x="0" y="1"/>
                </a:moveTo>
                <a:lnTo>
                  <a:pt x="1809" y="0"/>
                </a:lnTo>
              </a:path>
            </a:pathLst>
          </a:custGeom>
          <a:noFill/>
          <a:ln w="38100">
            <a:solidFill>
              <a:schemeClr val="tx1"/>
            </a:solidFill>
            <a:round/>
          </a:ln>
          <a:extLst>
            <a:ext uri="{909E8E84-426E-40DD-AFC4-6F175D3DCCD1}">
              <a14:hiddenFill xmlns:a14="http://schemas.microsoft.com/office/drawing/2010/main">
                <a:solidFill>
                  <a:srgbClr val="FFFFFF"/>
                </a:solidFill>
              </a14:hiddenFill>
            </a:ext>
          </a:extLst>
        </p:spPr>
        <p:txBody>
          <a:bodyPr lIns="0" rIns="0">
            <a:spAutoFit/>
          </a:bodyPr>
          <a:lstStyle/>
          <a:p>
            <a:endParaRPr lang="zh-CN" altLang="en-US"/>
          </a:p>
        </p:txBody>
      </p:sp>
      <p:grpSp>
        <p:nvGrpSpPr>
          <p:cNvPr id="4" name="Group 33"/>
          <p:cNvGrpSpPr/>
          <p:nvPr/>
        </p:nvGrpSpPr>
        <p:grpSpPr bwMode="auto">
          <a:xfrm>
            <a:off x="5409011" y="2532460"/>
            <a:ext cx="216694" cy="733425"/>
            <a:chOff x="3067" y="838"/>
            <a:chExt cx="182" cy="616"/>
          </a:xfrm>
        </p:grpSpPr>
        <p:sp>
          <p:nvSpPr>
            <p:cNvPr id="75814" name="Line 34"/>
            <p:cNvSpPr>
              <a:spLocks noChangeShapeType="1"/>
            </p:cNvSpPr>
            <p:nvPr/>
          </p:nvSpPr>
          <p:spPr bwMode="auto">
            <a:xfrm>
              <a:off x="3104" y="1246"/>
              <a:ext cx="90" cy="0"/>
            </a:xfrm>
            <a:prstGeom prst="line">
              <a:avLst/>
            </a:prstGeom>
            <a:noFill/>
            <a:ln w="28575">
              <a:solidFill>
                <a:srgbClr val="0000FF"/>
              </a:solidFill>
              <a:round/>
            </a:ln>
            <a:extLst>
              <a:ext uri="{909E8E84-426E-40DD-AFC4-6F175D3DCCD1}">
                <a14:hiddenFill xmlns:a14="http://schemas.microsoft.com/office/drawing/2010/main">
                  <a:noFill/>
                </a14:hiddenFill>
              </a:ext>
            </a:extLst>
          </p:spPr>
          <p:txBody>
            <a:bodyPr lIns="0" rIns="0">
              <a:spAutoFit/>
            </a:bodyPr>
            <a:lstStyle/>
            <a:p>
              <a:endParaRPr lang="zh-CN" altLang="en-US"/>
            </a:p>
          </p:txBody>
        </p:sp>
        <p:sp>
          <p:nvSpPr>
            <p:cNvPr id="75815" name="Line 35"/>
            <p:cNvSpPr>
              <a:spLocks noChangeShapeType="1"/>
            </p:cNvSpPr>
            <p:nvPr/>
          </p:nvSpPr>
          <p:spPr bwMode="auto">
            <a:xfrm>
              <a:off x="3128" y="1267"/>
              <a:ext cx="45" cy="0"/>
            </a:xfrm>
            <a:prstGeom prst="line">
              <a:avLst/>
            </a:prstGeom>
            <a:noFill/>
            <a:ln w="28575">
              <a:solidFill>
                <a:srgbClr val="0000FF"/>
              </a:solidFill>
              <a:round/>
            </a:ln>
            <a:extLst>
              <a:ext uri="{909E8E84-426E-40DD-AFC4-6F175D3DCCD1}">
                <a14:hiddenFill xmlns:a14="http://schemas.microsoft.com/office/drawing/2010/main">
                  <a:noFill/>
                </a14:hiddenFill>
              </a:ext>
            </a:extLst>
          </p:spPr>
          <p:txBody>
            <a:bodyPr lIns="0" rIns="0">
              <a:spAutoFit/>
            </a:bodyPr>
            <a:lstStyle/>
            <a:p>
              <a:endParaRPr lang="zh-CN" altLang="en-US"/>
            </a:p>
          </p:txBody>
        </p:sp>
        <p:sp>
          <p:nvSpPr>
            <p:cNvPr id="75816" name="AutoShape 36"/>
            <p:cNvSpPr>
              <a:spLocks noChangeArrowheads="1"/>
            </p:cNvSpPr>
            <p:nvPr/>
          </p:nvSpPr>
          <p:spPr bwMode="auto">
            <a:xfrm flipV="1">
              <a:off x="3076" y="838"/>
              <a:ext cx="0" cy="616"/>
            </a:xfrm>
            <a:prstGeom prst="triangle">
              <a:avLst>
                <a:gd name="adj" fmla="val 50000"/>
              </a:avLst>
            </a:prstGeom>
            <a:solidFill>
              <a:srgbClr val="FFFFFF"/>
            </a:solidFill>
            <a:ln w="28575" algn="ctr">
              <a:solidFill>
                <a:srgbClr val="0000FF"/>
              </a:solidFill>
              <a:miter lim="800000"/>
            </a:ln>
          </p:spPr>
          <p:txBody>
            <a:bodyPr wrap="none" lIns="0" rIns="0" anchor="ct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p>
          </p:txBody>
        </p:sp>
        <p:sp>
          <p:nvSpPr>
            <p:cNvPr id="75817" name="Line 37"/>
            <p:cNvSpPr>
              <a:spLocks noChangeShapeType="1"/>
            </p:cNvSpPr>
            <p:nvPr/>
          </p:nvSpPr>
          <p:spPr bwMode="auto">
            <a:xfrm>
              <a:off x="3067" y="1222"/>
              <a:ext cx="182" cy="0"/>
            </a:xfrm>
            <a:prstGeom prst="line">
              <a:avLst/>
            </a:prstGeom>
            <a:noFill/>
            <a:ln w="28575">
              <a:solidFill>
                <a:srgbClr val="0000FF"/>
              </a:solidFill>
              <a:round/>
            </a:ln>
            <a:extLst>
              <a:ext uri="{909E8E84-426E-40DD-AFC4-6F175D3DCCD1}">
                <a14:hiddenFill xmlns:a14="http://schemas.microsoft.com/office/drawing/2010/main">
                  <a:noFill/>
                </a14:hiddenFill>
              </a:ext>
            </a:extLst>
          </p:spPr>
          <p:txBody>
            <a:bodyPr lIns="0" rIns="0">
              <a:spAutoFit/>
            </a:bodyPr>
            <a:lstStyle/>
            <a:p>
              <a:endParaRPr lang="zh-CN" altLang="en-US"/>
            </a:p>
          </p:txBody>
        </p:sp>
      </p:grpSp>
      <p:sp>
        <p:nvSpPr>
          <p:cNvPr id="827430" name="Line 38"/>
          <p:cNvSpPr>
            <a:spLocks noChangeShapeType="1"/>
          </p:cNvSpPr>
          <p:nvPr/>
        </p:nvSpPr>
        <p:spPr bwMode="auto">
          <a:xfrm flipH="1">
            <a:off x="5118499" y="2961086"/>
            <a:ext cx="1190" cy="110609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lIns="0" rIns="0">
            <a:spAutoFit/>
          </a:bodyPr>
          <a:lstStyle/>
          <a:p>
            <a:endParaRPr lang="zh-CN" altLang="en-US"/>
          </a:p>
        </p:txBody>
      </p:sp>
      <p:sp>
        <p:nvSpPr>
          <p:cNvPr id="827431" name="Text Box 39"/>
          <p:cNvSpPr txBox="1">
            <a:spLocks noChangeArrowheads="1"/>
          </p:cNvSpPr>
          <p:nvPr/>
        </p:nvSpPr>
        <p:spPr bwMode="auto">
          <a:xfrm>
            <a:off x="5164932" y="3332560"/>
            <a:ext cx="166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r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a:ea typeface="宋体" panose="02010600030101010101" pitchFamily="2" charset="-122"/>
              </a:rPr>
              <a:t>H</a:t>
            </a:r>
            <a:endParaRPr lang="en-US" altLang="zh-CN" baseline="-25000">
              <a:ea typeface="宋体" panose="02010600030101010101" pitchFamily="2" charset="-122"/>
            </a:endParaRPr>
          </a:p>
        </p:txBody>
      </p:sp>
      <p:sp>
        <p:nvSpPr>
          <p:cNvPr id="827432" name="Freeform 40"/>
          <p:cNvSpPr/>
          <p:nvPr/>
        </p:nvSpPr>
        <p:spPr bwMode="auto">
          <a:xfrm>
            <a:off x="6393657" y="3520679"/>
            <a:ext cx="702469" cy="369332"/>
          </a:xfrm>
          <a:custGeom>
            <a:avLst/>
            <a:gdLst>
              <a:gd name="T0" fmla="*/ 0 w 590"/>
              <a:gd name="T1" fmla="*/ 0 h 1"/>
              <a:gd name="T2" fmla="*/ 2147483647 w 590"/>
              <a:gd name="T3" fmla="*/ 2147483647 h 1"/>
              <a:gd name="T4" fmla="*/ 0 60000 65536"/>
              <a:gd name="T5" fmla="*/ 0 60000 65536"/>
              <a:gd name="T6" fmla="*/ 0 w 590"/>
              <a:gd name="T7" fmla="*/ 0 h 1"/>
              <a:gd name="T8" fmla="*/ 590 w 590"/>
              <a:gd name="T9" fmla="*/ 1 h 1"/>
            </a:gdLst>
            <a:ahLst/>
            <a:cxnLst>
              <a:cxn ang="T4">
                <a:pos x="T0" y="T1"/>
              </a:cxn>
              <a:cxn ang="T5">
                <a:pos x="T2" y="T3"/>
              </a:cxn>
            </a:cxnLst>
            <a:rect l="T6" t="T7" r="T8" b="T9"/>
            <a:pathLst>
              <a:path w="590" h="1">
                <a:moveTo>
                  <a:pt x="0" y="0"/>
                </a:moveTo>
                <a:lnTo>
                  <a:pt x="590" y="1"/>
                </a:lnTo>
              </a:path>
            </a:pathLst>
          </a:cu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lIns="0" rIns="0">
            <a:spAutoFit/>
          </a:bodyPr>
          <a:lstStyle/>
          <a:p>
            <a:endParaRPr lang="zh-CN" altLang="en-US"/>
          </a:p>
        </p:txBody>
      </p:sp>
      <p:sp>
        <p:nvSpPr>
          <p:cNvPr id="827433" name="Freeform 41"/>
          <p:cNvSpPr/>
          <p:nvPr/>
        </p:nvSpPr>
        <p:spPr bwMode="auto">
          <a:xfrm>
            <a:off x="6757988" y="2951560"/>
            <a:ext cx="1191" cy="369332"/>
          </a:xfrm>
          <a:custGeom>
            <a:avLst/>
            <a:gdLst>
              <a:gd name="T0" fmla="*/ 0 w 1"/>
              <a:gd name="T1" fmla="*/ 0 h 494"/>
              <a:gd name="T2" fmla="*/ 0 w 1"/>
              <a:gd name="T3" fmla="*/ 2147483647 h 494"/>
              <a:gd name="T4" fmla="*/ 0 60000 65536"/>
              <a:gd name="T5" fmla="*/ 0 60000 65536"/>
              <a:gd name="T6" fmla="*/ 0 w 1"/>
              <a:gd name="T7" fmla="*/ 0 h 494"/>
              <a:gd name="T8" fmla="*/ 1 w 1"/>
              <a:gd name="T9" fmla="*/ 494 h 494"/>
            </a:gdLst>
            <a:ahLst/>
            <a:cxnLst>
              <a:cxn ang="T4">
                <a:pos x="T0" y="T1"/>
              </a:cxn>
              <a:cxn ang="T5">
                <a:pos x="T2" y="T3"/>
              </a:cxn>
            </a:cxnLst>
            <a:rect l="T6" t="T7" r="T8" b="T9"/>
            <a:pathLst>
              <a:path w="1" h="494">
                <a:moveTo>
                  <a:pt x="0" y="0"/>
                </a:moveTo>
                <a:lnTo>
                  <a:pt x="0" y="494"/>
                </a:lnTo>
              </a:path>
            </a:pathLst>
          </a:custGeom>
          <a:noFill/>
          <a:ln w="9525">
            <a:solidFill>
              <a:schemeClr val="tx1"/>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lIns="0" rIns="0">
            <a:spAutoFit/>
          </a:bodyPr>
          <a:lstStyle/>
          <a:p>
            <a:endParaRPr lang="zh-CN" altLang="en-US"/>
          </a:p>
        </p:txBody>
      </p:sp>
      <p:sp>
        <p:nvSpPr>
          <p:cNvPr id="827434" name="Text Box 42"/>
          <p:cNvSpPr txBox="1">
            <a:spLocks noChangeArrowheads="1"/>
          </p:cNvSpPr>
          <p:nvPr/>
        </p:nvSpPr>
        <p:spPr bwMode="auto">
          <a:xfrm>
            <a:off x="6360319" y="3099197"/>
            <a:ext cx="3574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r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l-GR" altLang="zh-CN">
                <a:latin typeface="华文新魏" panose="02010800040101010101" pitchFamily="2" charset="-122"/>
                <a:ea typeface="华文新魏" panose="02010800040101010101" pitchFamily="2" charset="-122"/>
              </a:rPr>
              <a:t>Δ</a:t>
            </a:r>
            <a:r>
              <a:rPr lang="en-US" altLang="zh-CN">
                <a:latin typeface="华文新魏" panose="02010800040101010101" pitchFamily="2" charset="-122"/>
                <a:ea typeface="华文新魏" panose="02010800040101010101" pitchFamily="2" charset="-122"/>
              </a:rPr>
              <a:t>h</a:t>
            </a:r>
            <a:endParaRPr lang="el-GR" altLang="zh-CN">
              <a:latin typeface="华文新魏" panose="02010800040101010101" pitchFamily="2" charset="-122"/>
              <a:ea typeface="华文新魏" panose="02010800040101010101" pitchFamily="2" charset="-122"/>
            </a:endParaRPr>
          </a:p>
        </p:txBody>
      </p:sp>
      <p:sp>
        <p:nvSpPr>
          <p:cNvPr id="827435" name="AutoShape 43"/>
          <p:cNvSpPr>
            <a:spLocks noChangeArrowheads="1"/>
          </p:cNvSpPr>
          <p:nvPr/>
        </p:nvSpPr>
        <p:spPr bwMode="auto">
          <a:xfrm flipV="1">
            <a:off x="5920980" y="3259813"/>
            <a:ext cx="377428" cy="437198"/>
          </a:xfrm>
          <a:prstGeom prst="upArrow">
            <a:avLst>
              <a:gd name="adj1" fmla="val 50000"/>
              <a:gd name="adj2" fmla="val 37145"/>
            </a:avLst>
          </a:prstGeom>
          <a:solidFill>
            <a:srgbClr val="0000FF"/>
          </a:solidFill>
          <a:ln w="19050" algn="ctr">
            <a:solidFill>
              <a:srgbClr val="0000FF"/>
            </a:solidFill>
            <a:miter lim="800000"/>
          </a:ln>
        </p:spPr>
        <p:txBody>
          <a:bodyPr lIns="0" rIns="0" anchor="ct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p>
        </p:txBody>
      </p:sp>
      <p:sp>
        <p:nvSpPr>
          <p:cNvPr id="827436" name="Text Box 44"/>
          <p:cNvSpPr txBox="1">
            <a:spLocks noChangeArrowheads="1"/>
          </p:cNvSpPr>
          <p:nvPr/>
        </p:nvSpPr>
        <p:spPr bwMode="auto">
          <a:xfrm>
            <a:off x="5584031" y="4242199"/>
            <a:ext cx="12144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a:solidFill>
                  <a:srgbClr val="CD8207"/>
                </a:solidFill>
                <a:ea typeface="宋体" panose="02010600030101010101" pitchFamily="2" charset="-122"/>
              </a:rPr>
              <a:t>砂层，</a:t>
            </a:r>
            <a:r>
              <a:rPr lang="zh-CN" altLang="en-US">
                <a:solidFill>
                  <a:srgbClr val="3333FF"/>
                </a:solidFill>
                <a:ea typeface="宋体" panose="02010600030101010101" pitchFamily="2" charset="-122"/>
              </a:rPr>
              <a:t>排水</a:t>
            </a:r>
            <a:endParaRPr lang="zh-CN" altLang="en-US">
              <a:solidFill>
                <a:srgbClr val="3333FF"/>
              </a:solidFill>
              <a:ea typeface="宋体" panose="02010600030101010101" pitchFamily="2" charset="-122"/>
            </a:endParaRPr>
          </a:p>
        </p:txBody>
      </p:sp>
      <p:sp>
        <p:nvSpPr>
          <p:cNvPr id="827437" name="Freeform 45"/>
          <p:cNvSpPr/>
          <p:nvPr/>
        </p:nvSpPr>
        <p:spPr bwMode="auto">
          <a:xfrm>
            <a:off x="6974681" y="2081214"/>
            <a:ext cx="5954" cy="276999"/>
          </a:xfrm>
          <a:custGeom>
            <a:avLst/>
            <a:gdLst>
              <a:gd name="T0" fmla="*/ 0 w 5"/>
              <a:gd name="T1" fmla="*/ 0 h 1772"/>
              <a:gd name="T2" fmla="*/ 2147483647 w 5"/>
              <a:gd name="T3" fmla="*/ 2147483647 h 1772"/>
              <a:gd name="T4" fmla="*/ 0 60000 65536"/>
              <a:gd name="T5" fmla="*/ 0 60000 65536"/>
              <a:gd name="T6" fmla="*/ 0 w 5"/>
              <a:gd name="T7" fmla="*/ 0 h 1772"/>
              <a:gd name="T8" fmla="*/ 5 w 5"/>
              <a:gd name="T9" fmla="*/ 1772 h 1772"/>
            </a:gdLst>
            <a:ahLst/>
            <a:cxnLst>
              <a:cxn ang="T4">
                <a:pos x="T0" y="T1"/>
              </a:cxn>
              <a:cxn ang="T5">
                <a:pos x="T2" y="T3"/>
              </a:cxn>
            </a:cxnLst>
            <a:rect l="T6" t="T7" r="T8" b="T9"/>
            <a:pathLst>
              <a:path w="5" h="1772">
                <a:moveTo>
                  <a:pt x="0" y="0"/>
                </a:moveTo>
                <a:lnTo>
                  <a:pt x="5" y="1772"/>
                </a:lnTo>
              </a:path>
            </a:pathLst>
          </a:cu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zh-CN" altLang="en-US"/>
          </a:p>
        </p:txBody>
      </p:sp>
      <p:sp>
        <p:nvSpPr>
          <p:cNvPr id="827438" name="Freeform 46"/>
          <p:cNvSpPr/>
          <p:nvPr/>
        </p:nvSpPr>
        <p:spPr bwMode="auto">
          <a:xfrm>
            <a:off x="7034214" y="2081214"/>
            <a:ext cx="65" cy="276999"/>
          </a:xfrm>
          <a:custGeom>
            <a:avLst/>
            <a:gdLst>
              <a:gd name="T0" fmla="*/ 2147483647 w 1"/>
              <a:gd name="T1" fmla="*/ 0 h 1772"/>
              <a:gd name="T2" fmla="*/ 0 w 1"/>
              <a:gd name="T3" fmla="*/ 2147483647 h 1772"/>
              <a:gd name="T4" fmla="*/ 0 60000 65536"/>
              <a:gd name="T5" fmla="*/ 0 60000 65536"/>
              <a:gd name="T6" fmla="*/ 0 w 1"/>
              <a:gd name="T7" fmla="*/ 0 h 1772"/>
              <a:gd name="T8" fmla="*/ 1 w 1"/>
              <a:gd name="T9" fmla="*/ 1772 h 1772"/>
            </a:gdLst>
            <a:ahLst/>
            <a:cxnLst>
              <a:cxn ang="T4">
                <a:pos x="T0" y="T1"/>
              </a:cxn>
              <a:cxn ang="T5">
                <a:pos x="T2" y="T3"/>
              </a:cxn>
            </a:cxnLst>
            <a:rect l="T6" t="T7" r="T8" b="T9"/>
            <a:pathLst>
              <a:path w="1" h="1772">
                <a:moveTo>
                  <a:pt x="1" y="0"/>
                </a:moveTo>
                <a:lnTo>
                  <a:pt x="0" y="1772"/>
                </a:lnTo>
              </a:path>
            </a:pathLst>
          </a:cu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zh-CN" altLang="en-US"/>
          </a:p>
        </p:txBody>
      </p:sp>
      <p:sp>
        <p:nvSpPr>
          <p:cNvPr id="827439" name="Text Box 47"/>
          <p:cNvSpPr txBox="1">
            <a:spLocks noChangeArrowheads="1"/>
          </p:cNvSpPr>
          <p:nvPr/>
        </p:nvSpPr>
        <p:spPr bwMode="auto">
          <a:xfrm>
            <a:off x="5448300" y="3439717"/>
            <a:ext cx="4393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l-GR" altLang="zh-CN"/>
              <a:t>γ</a:t>
            </a:r>
            <a:r>
              <a:rPr lang="en-US" altLang="zh-CN" baseline="-25000"/>
              <a:t>sat</a:t>
            </a:r>
            <a:endParaRPr lang="el-GR" altLang="zh-CN" baseline="-25000"/>
          </a:p>
        </p:txBody>
      </p:sp>
      <p:sp>
        <p:nvSpPr>
          <p:cNvPr id="827440" name="Line 48"/>
          <p:cNvSpPr>
            <a:spLocks noChangeShapeType="1"/>
          </p:cNvSpPr>
          <p:nvPr/>
        </p:nvSpPr>
        <p:spPr bwMode="auto">
          <a:xfrm flipV="1">
            <a:off x="7008019" y="3521870"/>
            <a:ext cx="0" cy="540544"/>
          </a:xfrm>
          <a:prstGeom prst="line">
            <a:avLst/>
          </a:prstGeom>
          <a:noFill/>
          <a:ln w="63500">
            <a:solidFill>
              <a:srgbClr val="0066FF"/>
            </a:solidFill>
            <a:roun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sp>
        <p:nvSpPr>
          <p:cNvPr id="827441" name="Rectangle 49"/>
          <p:cNvSpPr>
            <a:spLocks noChangeArrowheads="1"/>
          </p:cNvSpPr>
          <p:nvPr/>
        </p:nvSpPr>
        <p:spPr bwMode="auto">
          <a:xfrm>
            <a:off x="683568" y="692696"/>
            <a:ext cx="21162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sz="2000" dirty="0" smtClean="0">
                <a:solidFill>
                  <a:srgbClr val="0000FF"/>
                </a:solidFill>
              </a:rPr>
              <a:t>(3) </a:t>
            </a:r>
            <a:r>
              <a:rPr lang="zh-CN" altLang="en-US" sz="2000" dirty="0">
                <a:solidFill>
                  <a:srgbClr val="0000FF"/>
                </a:solidFill>
              </a:rPr>
              <a:t>稳定渗流条件</a:t>
            </a:r>
            <a:endParaRPr lang="zh-CN" altLang="en-US" sz="2000" dirty="0">
              <a:solidFill>
                <a:srgbClr val="0000FF"/>
              </a:solidFill>
            </a:endParaRPr>
          </a:p>
        </p:txBody>
      </p:sp>
      <p:sp>
        <p:nvSpPr>
          <p:cNvPr id="827446" name="Text Box 54"/>
          <p:cNvSpPr txBox="1">
            <a:spLocks noChangeArrowheads="1"/>
          </p:cNvSpPr>
          <p:nvPr/>
        </p:nvSpPr>
        <p:spPr bwMode="auto">
          <a:xfrm>
            <a:off x="2581276" y="4927997"/>
            <a:ext cx="957005" cy="304263"/>
          </a:xfrm>
          <a:prstGeom prst="rect">
            <a:avLst/>
          </a:prstGeom>
          <a:solidFill>
            <a:srgbClr val="0000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27000" bIns="2700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a:solidFill>
                  <a:schemeClr val="bg1"/>
                </a:solidFill>
              </a:rPr>
              <a:t>向上渗流</a:t>
            </a:r>
            <a:endParaRPr lang="en-US" altLang="zh-CN">
              <a:solidFill>
                <a:schemeClr val="bg1"/>
              </a:solidFill>
            </a:endParaRPr>
          </a:p>
        </p:txBody>
      </p:sp>
      <p:sp>
        <p:nvSpPr>
          <p:cNvPr id="827447" name="Text Box 55"/>
          <p:cNvSpPr txBox="1">
            <a:spLocks noChangeArrowheads="1"/>
          </p:cNvSpPr>
          <p:nvPr/>
        </p:nvSpPr>
        <p:spPr bwMode="auto">
          <a:xfrm>
            <a:off x="5653089" y="4913710"/>
            <a:ext cx="957005" cy="304263"/>
          </a:xfrm>
          <a:prstGeom prst="rect">
            <a:avLst/>
          </a:prstGeom>
          <a:solidFill>
            <a:srgbClr val="0099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27000" bIns="2700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a:solidFill>
                  <a:schemeClr val="bg1"/>
                </a:solidFill>
              </a:rPr>
              <a:t>向下渗流</a:t>
            </a:r>
            <a:endParaRPr lang="en-US" altLang="zh-CN">
              <a:solidFill>
                <a:schemeClr val="bg1"/>
              </a:solidFill>
            </a:endParaRPr>
          </a:p>
        </p:txBody>
      </p:sp>
      <p:sp>
        <p:nvSpPr>
          <p:cNvPr id="57" name="AutoShape 67"/>
          <p:cNvSpPr>
            <a:spLocks noChangeArrowheads="1"/>
          </p:cNvSpPr>
          <p:nvPr/>
        </p:nvSpPr>
        <p:spPr bwMode="auto">
          <a:xfrm>
            <a:off x="3375959" y="1318260"/>
            <a:ext cx="2345216" cy="340519"/>
          </a:xfrm>
          <a:prstGeom prst="roundRect">
            <a:avLst>
              <a:gd name="adj" fmla="val 16667"/>
            </a:avLst>
          </a:prstGeom>
          <a:solidFill>
            <a:srgbClr val="800000"/>
          </a:solidFill>
          <a:ln>
            <a:noFill/>
          </a:ln>
          <a:extLst>
            <a:ext uri="{91240B29-F687-4F45-9708-019B960494DF}">
              <a14:hiddenLine xmlns:a14="http://schemas.microsoft.com/office/drawing/2010/main" w="12700">
                <a:solidFill>
                  <a:srgbClr val="000000"/>
                </a:solidFill>
                <a:rou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sz="2000" dirty="0">
                <a:solidFill>
                  <a:schemeClr val="bg1"/>
                </a:solidFill>
              </a:rPr>
              <a:t>渗透力产生有效应力</a:t>
            </a:r>
            <a:endParaRPr lang="en-US" altLang="zh-CN" sz="2000" dirty="0">
              <a:solidFill>
                <a:schemeClr val="bg1"/>
              </a:solidFill>
            </a:endParaRPr>
          </a:p>
        </p:txBody>
      </p:sp>
      <p:graphicFrame>
        <p:nvGraphicFramePr>
          <p:cNvPr id="58" name="Object 8"/>
          <p:cNvGraphicFramePr>
            <a:graphicFrameLocks noChangeAspect="1"/>
          </p:cNvGraphicFramePr>
          <p:nvPr/>
        </p:nvGraphicFramePr>
        <p:xfrm>
          <a:off x="6373416" y="1289941"/>
          <a:ext cx="769144" cy="361950"/>
        </p:xfrm>
        <a:graphic>
          <a:graphicData uri="http://schemas.openxmlformats.org/presentationml/2006/ole">
            <mc:AlternateContent xmlns:mc="http://schemas.openxmlformats.org/markup-compatibility/2006">
              <mc:Choice xmlns:v="urn:schemas-microsoft-com:vml" Requires="v">
                <p:oleObj spid="_x0000_s110619" name="公式" r:id="rId1" imgW="482600" imgH="228600" progId="Equation.3">
                  <p:embed/>
                </p:oleObj>
              </mc:Choice>
              <mc:Fallback>
                <p:oleObj name="公式" r:id="rId1" imgW="482600" imgH="228600" progId="Equation.3">
                  <p:embed/>
                  <p:pic>
                    <p:nvPicPr>
                      <p:cNvPr id="0" name="Object 8"/>
                      <p:cNvPicPr>
                        <a:picLocks noChangeAspect="1" noChangeArrowheads="1"/>
                      </p:cNvPicPr>
                      <p:nvPr/>
                    </p:nvPicPr>
                    <p:blipFill>
                      <a:blip r:embed="rId2">
                        <a:extLst>
                          <a:ext uri="{28A0092B-C50C-407E-A947-70E740481C1C}">
                            <a14:useLocalDpi xmlns:a14="http://schemas.microsoft.com/office/drawing/2010/main" val="0"/>
                          </a:ext>
                        </a:extLst>
                      </a:blip>
                      <a:srcRect l="-8099" r="-8099"/>
                      <a:stretch>
                        <a:fillRect/>
                      </a:stretch>
                    </p:blipFill>
                    <p:spPr bwMode="auto">
                      <a:xfrm>
                        <a:off x="6373416" y="1289941"/>
                        <a:ext cx="769144" cy="361950"/>
                      </a:xfrm>
                      <a:prstGeom prst="rect">
                        <a:avLst/>
                      </a:prstGeom>
                      <a:solidFill>
                        <a:srgbClr val="0000FF"/>
                      </a:solidFill>
                      <a:ln>
                        <a:noFill/>
                      </a:ln>
                      <a:effectLst/>
                      <a:extLst>
                        <a:ext uri="{91240B29-F687-4F45-9708-019B960494DF}">
                          <a14:hiddenLine xmlns:a14="http://schemas.microsoft.com/office/drawing/2010/main" w="9525">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 name="AutoShape 20"/>
          <p:cNvSpPr>
            <a:spLocks noChangeArrowheads="1"/>
          </p:cNvSpPr>
          <p:nvPr/>
        </p:nvSpPr>
        <p:spPr bwMode="auto">
          <a:xfrm>
            <a:off x="1215740" y="1318260"/>
            <a:ext cx="1580929" cy="340519"/>
          </a:xfrm>
          <a:prstGeom prst="roundRect">
            <a:avLst>
              <a:gd name="adj" fmla="val 16667"/>
            </a:avLst>
          </a:prstGeom>
          <a:noFill/>
          <a:ln w="12700" algn="ctr">
            <a:solidFill>
              <a:srgbClr val="FF3300"/>
            </a:solidFill>
            <a:rou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sz="2000" dirty="0">
                <a:solidFill>
                  <a:srgbClr val="800000"/>
                </a:solidFill>
                <a:ea typeface="宋体" panose="02010600030101010101" pitchFamily="2" charset="-122"/>
              </a:rPr>
              <a:t>土水整体分析</a:t>
            </a:r>
            <a:endParaRPr lang="zh-CN" altLang="en-US" sz="2000" dirty="0">
              <a:solidFill>
                <a:srgbClr val="800000"/>
              </a:solidFill>
              <a:ea typeface="宋体" panose="02010600030101010101" pitchFamily="2" charset="-122"/>
            </a:endParaRPr>
          </a:p>
        </p:txBody>
      </p:sp>
      <p:graphicFrame>
        <p:nvGraphicFramePr>
          <p:cNvPr id="60" name="Object 5"/>
          <p:cNvGraphicFramePr>
            <a:graphicFrameLocks noChangeAspect="1"/>
          </p:cNvGraphicFramePr>
          <p:nvPr/>
        </p:nvGraphicFramePr>
        <p:xfrm>
          <a:off x="1616309" y="5473619"/>
          <a:ext cx="1958578" cy="361950"/>
        </p:xfrm>
        <a:graphic>
          <a:graphicData uri="http://schemas.openxmlformats.org/presentationml/2006/ole">
            <mc:AlternateContent xmlns:mc="http://schemas.openxmlformats.org/markup-compatibility/2006">
              <mc:Choice xmlns:v="urn:schemas-microsoft-com:vml" Requires="v">
                <p:oleObj spid="_x0000_s110620" name="公式" r:id="rId3" imgW="1346200" imgH="228600" progId="Equation.3">
                  <p:embed/>
                </p:oleObj>
              </mc:Choice>
              <mc:Fallback>
                <p:oleObj name="公式" r:id="rId3" imgW="1346200" imgH="228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l="-8099" r="-8099"/>
                      <a:stretch>
                        <a:fillRect/>
                      </a:stretch>
                    </p:blipFill>
                    <p:spPr bwMode="auto">
                      <a:xfrm>
                        <a:off x="1616309" y="5473619"/>
                        <a:ext cx="1958578" cy="361950"/>
                      </a:xfrm>
                      <a:prstGeom prst="rect">
                        <a:avLst/>
                      </a:prstGeom>
                      <a:solidFill>
                        <a:srgbClr val="0000FF"/>
                      </a:solidFill>
                      <a:ln>
                        <a:noFill/>
                      </a:ln>
                      <a:effectLst/>
                      <a:extLst>
                        <a:ext uri="{91240B29-F687-4F45-9708-019B960494DF}">
                          <a14:hiddenLine xmlns:a14="http://schemas.microsoft.com/office/drawing/2010/main" w="9525">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 name="Object 7"/>
          <p:cNvGraphicFramePr>
            <a:graphicFrameLocks noChangeAspect="1"/>
          </p:cNvGraphicFramePr>
          <p:nvPr/>
        </p:nvGraphicFramePr>
        <p:xfrm>
          <a:off x="5606898" y="5431510"/>
          <a:ext cx="1981200" cy="361950"/>
        </p:xfrm>
        <a:graphic>
          <a:graphicData uri="http://schemas.openxmlformats.org/presentationml/2006/ole">
            <mc:AlternateContent xmlns:mc="http://schemas.openxmlformats.org/markup-compatibility/2006">
              <mc:Choice xmlns:v="urn:schemas-microsoft-com:vml" Requires="v">
                <p:oleObj spid="_x0000_s110621" name="公式" r:id="rId5" imgW="1358900" imgH="228600" progId="Equation.3">
                  <p:embed/>
                </p:oleObj>
              </mc:Choice>
              <mc:Fallback>
                <p:oleObj name="公式" r:id="rId5" imgW="1358900" imgH="2286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l="-8099" r="-8099"/>
                      <a:stretch>
                        <a:fillRect/>
                      </a:stretch>
                    </p:blipFill>
                    <p:spPr bwMode="auto">
                      <a:xfrm>
                        <a:off x="5606898" y="5431510"/>
                        <a:ext cx="1981200" cy="361950"/>
                      </a:xfrm>
                      <a:prstGeom prst="rect">
                        <a:avLst/>
                      </a:prstGeom>
                      <a:solidFill>
                        <a:srgbClr val="009900"/>
                      </a:solidFill>
                      <a:ln>
                        <a:noFill/>
                      </a:ln>
                      <a:effectLst/>
                      <a:extLst>
                        <a:ext uri="{91240B29-F687-4F45-9708-019B960494DF}">
                          <a14:hiddenLine xmlns:a14="http://schemas.microsoft.com/office/drawing/2010/main" w="9525">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 name="Rectangle 5"/>
          <p:cNvSpPr>
            <a:spLocks noChangeArrowheads="1"/>
          </p:cNvSpPr>
          <p:nvPr/>
        </p:nvSpPr>
        <p:spPr bwMode="auto">
          <a:xfrm>
            <a:off x="1" y="0"/>
            <a:ext cx="5364088" cy="492125"/>
          </a:xfrm>
          <a:prstGeom prst="rect">
            <a:avLst/>
          </a:prstGeom>
          <a:gradFill rotWithShape="1">
            <a:gsLst>
              <a:gs pos="0">
                <a:srgbClr val="333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latin typeface="Times New Roman" panose="02020603050405020304" pitchFamily="18" charset="0"/>
                <a:ea typeface="+mj-ea"/>
                <a:cs typeface="Times New Roman" panose="02020603050405020304" pitchFamily="18" charset="0"/>
              </a:rPr>
              <a:t>§4</a:t>
            </a:r>
            <a:r>
              <a:rPr lang="en-US" altLang="zh-CN" sz="3200" dirty="0" smtClean="0">
                <a:solidFill>
                  <a:srgbClr val="FF3300"/>
                </a:solidFill>
                <a:latin typeface="Times New Roman" panose="02020603050405020304" pitchFamily="18" charset="0"/>
                <a:ea typeface="+mj-ea"/>
                <a:cs typeface="Times New Roman" panose="02020603050405020304" pitchFamily="18" charset="0"/>
              </a:rPr>
              <a:t>.4 </a:t>
            </a:r>
            <a:r>
              <a:rPr lang="zh-CN" altLang="en-US" sz="3200" dirty="0">
                <a:solidFill>
                  <a:srgbClr val="FF3300"/>
                </a:solidFill>
                <a:latin typeface="Times New Roman" panose="02020603050405020304" pitchFamily="18" charset="0"/>
                <a:ea typeface="+mj-ea"/>
                <a:cs typeface="Times New Roman" panose="02020603050405020304" pitchFamily="18" charset="0"/>
              </a:rPr>
              <a:t>地基</a:t>
            </a:r>
            <a:r>
              <a:rPr lang="zh-CN" altLang="en-US" sz="3200" dirty="0" smtClean="0">
                <a:solidFill>
                  <a:srgbClr val="FF3300"/>
                </a:solidFill>
                <a:latin typeface="Times New Roman" panose="02020603050405020304" pitchFamily="18" charset="0"/>
                <a:ea typeface="+mj-ea"/>
                <a:cs typeface="Times New Roman" panose="02020603050405020304" pitchFamily="18" charset="0"/>
              </a:rPr>
              <a:t>变形与时间的关系</a:t>
            </a:r>
            <a:endParaRPr lang="zh-CN" altLang="en-US" sz="3200" dirty="0">
              <a:solidFill>
                <a:srgbClr val="FF33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27441">
                                            <p:txEl>
                                              <p:pRg st="0" end="0"/>
                                            </p:txEl>
                                          </p:spTgt>
                                        </p:tgtEl>
                                        <p:attrNameLst>
                                          <p:attrName>style.visibility</p:attrName>
                                        </p:attrNameLst>
                                      </p:cBhvr>
                                      <p:to>
                                        <p:strVal val="visible"/>
                                      </p:to>
                                    </p:set>
                                    <p:anim calcmode="lin" valueType="num">
                                      <p:cBhvr additive="base">
                                        <p:cTn id="7" dur="500" fill="hold"/>
                                        <p:tgtEl>
                                          <p:spTgt spid="82744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744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827395"/>
                                        </p:tgtEl>
                                        <p:attrNameLst>
                                          <p:attrName>style.visibility</p:attrName>
                                        </p:attrNameLst>
                                      </p:cBhvr>
                                      <p:to>
                                        <p:strVal val="visible"/>
                                      </p:to>
                                    </p:set>
                                    <p:anim calcmode="lin" valueType="num">
                                      <p:cBhvr>
                                        <p:cTn id="13" dur="500" fill="hold"/>
                                        <p:tgtEl>
                                          <p:spTgt spid="827395"/>
                                        </p:tgtEl>
                                        <p:attrNameLst>
                                          <p:attrName>ppt_w</p:attrName>
                                        </p:attrNameLst>
                                      </p:cBhvr>
                                      <p:tavLst>
                                        <p:tav tm="0">
                                          <p:val>
                                            <p:fltVal val="0"/>
                                          </p:val>
                                        </p:tav>
                                        <p:tav tm="100000">
                                          <p:val>
                                            <p:strVal val="#ppt_w"/>
                                          </p:val>
                                        </p:tav>
                                      </p:tavLst>
                                    </p:anim>
                                    <p:anim calcmode="lin" valueType="num">
                                      <p:cBhvr>
                                        <p:cTn id="14" dur="500" fill="hold"/>
                                        <p:tgtEl>
                                          <p:spTgt spid="827395"/>
                                        </p:tgtEl>
                                        <p:attrNameLst>
                                          <p:attrName>ppt_h</p:attrName>
                                        </p:attrNameLst>
                                      </p:cBhvr>
                                      <p:tavLst>
                                        <p:tav tm="0">
                                          <p:val>
                                            <p:strVal val="#ppt_h"/>
                                          </p:val>
                                        </p:tav>
                                        <p:tav tm="100000">
                                          <p:val>
                                            <p:strVal val="#ppt_h"/>
                                          </p:val>
                                        </p:tav>
                                      </p:tavLst>
                                    </p:anim>
                                  </p:childTnLst>
                                </p:cTn>
                              </p:par>
                              <p:par>
                                <p:cTn id="15" presetID="17" presetClass="entr" presetSubtype="10" fill="hold" nodeType="withEffect">
                                  <p:stCondLst>
                                    <p:cond delay="0"/>
                                  </p:stCondLst>
                                  <p:childTnLst>
                                    <p:set>
                                      <p:cBhvr>
                                        <p:cTn id="16" dur="1" fill="hold">
                                          <p:stCondLst>
                                            <p:cond delay="0"/>
                                          </p:stCondLst>
                                        </p:cTn>
                                        <p:tgtEl>
                                          <p:spTgt spid="827394"/>
                                        </p:tgtEl>
                                        <p:attrNameLst>
                                          <p:attrName>style.visibility</p:attrName>
                                        </p:attrNameLst>
                                      </p:cBhvr>
                                      <p:to>
                                        <p:strVal val="visible"/>
                                      </p:to>
                                    </p:set>
                                    <p:anim calcmode="lin" valueType="num">
                                      <p:cBhvr>
                                        <p:cTn id="17" dur="500" fill="hold"/>
                                        <p:tgtEl>
                                          <p:spTgt spid="827394"/>
                                        </p:tgtEl>
                                        <p:attrNameLst>
                                          <p:attrName>ppt_w</p:attrName>
                                        </p:attrNameLst>
                                      </p:cBhvr>
                                      <p:tavLst>
                                        <p:tav tm="0">
                                          <p:val>
                                            <p:fltVal val="0"/>
                                          </p:val>
                                        </p:tav>
                                        <p:tav tm="100000">
                                          <p:val>
                                            <p:strVal val="#ppt_w"/>
                                          </p:val>
                                        </p:tav>
                                      </p:tavLst>
                                    </p:anim>
                                    <p:anim calcmode="lin" valueType="num">
                                      <p:cBhvr>
                                        <p:cTn id="18" dur="500" fill="hold"/>
                                        <p:tgtEl>
                                          <p:spTgt spid="82739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827401"/>
                                        </p:tgtEl>
                                        <p:attrNameLst>
                                          <p:attrName>style.visibility</p:attrName>
                                        </p:attrNameLst>
                                      </p:cBhvr>
                                      <p:to>
                                        <p:strVal val="visible"/>
                                      </p:to>
                                    </p:set>
                                    <p:anim calcmode="lin" valueType="num">
                                      <p:cBhvr>
                                        <p:cTn id="23" dur="1000" fill="hold"/>
                                        <p:tgtEl>
                                          <p:spTgt spid="827401"/>
                                        </p:tgtEl>
                                        <p:attrNameLst>
                                          <p:attrName>ppt_w</p:attrName>
                                        </p:attrNameLst>
                                      </p:cBhvr>
                                      <p:tavLst>
                                        <p:tav tm="0">
                                          <p:val>
                                            <p:strVal val="#ppt_w*0.70"/>
                                          </p:val>
                                        </p:tav>
                                        <p:tav tm="100000">
                                          <p:val>
                                            <p:strVal val="#ppt_w"/>
                                          </p:val>
                                        </p:tav>
                                      </p:tavLst>
                                    </p:anim>
                                    <p:anim calcmode="lin" valueType="num">
                                      <p:cBhvr>
                                        <p:cTn id="24" dur="1000" fill="hold"/>
                                        <p:tgtEl>
                                          <p:spTgt spid="827401"/>
                                        </p:tgtEl>
                                        <p:attrNameLst>
                                          <p:attrName>ppt_h</p:attrName>
                                        </p:attrNameLst>
                                      </p:cBhvr>
                                      <p:tavLst>
                                        <p:tav tm="0">
                                          <p:val>
                                            <p:strVal val="#ppt_h"/>
                                          </p:val>
                                        </p:tav>
                                        <p:tav tm="100000">
                                          <p:val>
                                            <p:strVal val="#ppt_h"/>
                                          </p:val>
                                        </p:tav>
                                      </p:tavLst>
                                    </p:anim>
                                    <p:animEffect transition="in" filter="fade">
                                      <p:cBhvr>
                                        <p:cTn id="25" dur="1000"/>
                                        <p:tgtEl>
                                          <p:spTgt spid="827401"/>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827402"/>
                                        </p:tgtEl>
                                        <p:attrNameLst>
                                          <p:attrName>style.visibility</p:attrName>
                                        </p:attrNameLst>
                                      </p:cBhvr>
                                      <p:to>
                                        <p:strVal val="visible"/>
                                      </p:to>
                                    </p:set>
                                    <p:anim calcmode="lin" valueType="num">
                                      <p:cBhvr>
                                        <p:cTn id="28" dur="1000" fill="hold"/>
                                        <p:tgtEl>
                                          <p:spTgt spid="827402"/>
                                        </p:tgtEl>
                                        <p:attrNameLst>
                                          <p:attrName>ppt_w</p:attrName>
                                        </p:attrNameLst>
                                      </p:cBhvr>
                                      <p:tavLst>
                                        <p:tav tm="0">
                                          <p:val>
                                            <p:strVal val="#ppt_w*0.70"/>
                                          </p:val>
                                        </p:tav>
                                        <p:tav tm="100000">
                                          <p:val>
                                            <p:strVal val="#ppt_w"/>
                                          </p:val>
                                        </p:tav>
                                      </p:tavLst>
                                    </p:anim>
                                    <p:anim calcmode="lin" valueType="num">
                                      <p:cBhvr>
                                        <p:cTn id="29" dur="1000" fill="hold"/>
                                        <p:tgtEl>
                                          <p:spTgt spid="827402"/>
                                        </p:tgtEl>
                                        <p:attrNameLst>
                                          <p:attrName>ppt_h</p:attrName>
                                        </p:attrNameLst>
                                      </p:cBhvr>
                                      <p:tavLst>
                                        <p:tav tm="0">
                                          <p:val>
                                            <p:strVal val="#ppt_h"/>
                                          </p:val>
                                        </p:tav>
                                        <p:tav tm="100000">
                                          <p:val>
                                            <p:strVal val="#ppt_h"/>
                                          </p:val>
                                        </p:tav>
                                      </p:tavLst>
                                    </p:anim>
                                    <p:animEffect transition="in" filter="fade">
                                      <p:cBhvr>
                                        <p:cTn id="30" dur="1000"/>
                                        <p:tgtEl>
                                          <p:spTgt spid="827402"/>
                                        </p:tgtEl>
                                      </p:cBhvr>
                                    </p:animEffect>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827422"/>
                                        </p:tgtEl>
                                        <p:attrNameLst>
                                          <p:attrName>style.visibility</p:attrName>
                                        </p:attrNameLst>
                                      </p:cBhvr>
                                      <p:to>
                                        <p:strVal val="visible"/>
                                      </p:to>
                                    </p:set>
                                    <p:anim calcmode="lin" valueType="num">
                                      <p:cBhvr>
                                        <p:cTn id="35" dur="1000" fill="hold"/>
                                        <p:tgtEl>
                                          <p:spTgt spid="827422"/>
                                        </p:tgtEl>
                                        <p:attrNameLst>
                                          <p:attrName>ppt_w</p:attrName>
                                        </p:attrNameLst>
                                      </p:cBhvr>
                                      <p:tavLst>
                                        <p:tav tm="0">
                                          <p:val>
                                            <p:fltVal val="0"/>
                                          </p:val>
                                        </p:tav>
                                        <p:tav tm="100000">
                                          <p:val>
                                            <p:strVal val="#ppt_w"/>
                                          </p:val>
                                        </p:tav>
                                      </p:tavLst>
                                    </p:anim>
                                    <p:anim calcmode="lin" valueType="num">
                                      <p:cBhvr>
                                        <p:cTn id="36" dur="1000" fill="hold"/>
                                        <p:tgtEl>
                                          <p:spTgt spid="827422"/>
                                        </p:tgtEl>
                                        <p:attrNameLst>
                                          <p:attrName>ppt_h</p:attrName>
                                        </p:attrNameLst>
                                      </p:cBhvr>
                                      <p:tavLst>
                                        <p:tav tm="0">
                                          <p:val>
                                            <p:fltVal val="0"/>
                                          </p:val>
                                        </p:tav>
                                        <p:tav tm="100000">
                                          <p:val>
                                            <p:strVal val="#ppt_h"/>
                                          </p:val>
                                        </p:tav>
                                      </p:tavLst>
                                    </p:anim>
                                    <p:anim calcmode="lin" valueType="num">
                                      <p:cBhvr>
                                        <p:cTn id="37" dur="1000" fill="hold"/>
                                        <p:tgtEl>
                                          <p:spTgt spid="827422"/>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8274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827418"/>
                                        </p:tgtEl>
                                        <p:attrNameLst>
                                          <p:attrName>style.visibility</p:attrName>
                                        </p:attrNameLst>
                                      </p:cBhvr>
                                      <p:to>
                                        <p:strVal val="visible"/>
                                      </p:to>
                                    </p:set>
                                    <p:animEffect transition="in" filter="slide(fromBottom)">
                                      <p:cBhvr>
                                        <p:cTn id="50" dur="500"/>
                                        <p:tgtEl>
                                          <p:spTgt spid="827418"/>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slide(fromBottom)">
                                      <p:cBhvr>
                                        <p:cTn id="55" dur="500"/>
                                        <p:tgtEl>
                                          <p:spTgt spid="3"/>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1" fill="hold" nodeType="clickEffect">
                                  <p:stCondLst>
                                    <p:cond delay="0"/>
                                  </p:stCondLst>
                                  <p:childTnLst>
                                    <p:set>
                                      <p:cBhvr>
                                        <p:cTn id="59" dur="1" fill="hold">
                                          <p:stCondLst>
                                            <p:cond delay="0"/>
                                          </p:stCondLst>
                                        </p:cTn>
                                        <p:tgtEl>
                                          <p:spTgt spid="827419"/>
                                        </p:tgtEl>
                                        <p:attrNameLst>
                                          <p:attrName>style.visibility</p:attrName>
                                        </p:attrNameLst>
                                      </p:cBhvr>
                                      <p:to>
                                        <p:strVal val="visible"/>
                                      </p:to>
                                    </p:set>
                                    <p:animEffect transition="in" filter="slide(fromTop)">
                                      <p:cBhvr>
                                        <p:cTn id="60" dur="500"/>
                                        <p:tgtEl>
                                          <p:spTgt spid="827419"/>
                                        </p:tgtEl>
                                      </p:cBhvr>
                                    </p:animEffect>
                                  </p:childTnLst>
                                </p:cTn>
                              </p:par>
                              <p:par>
                                <p:cTn id="61" presetID="12" presetClass="entr" presetSubtype="1" fill="hold" nodeType="withEffect">
                                  <p:stCondLst>
                                    <p:cond delay="0"/>
                                  </p:stCondLst>
                                  <p:childTnLst>
                                    <p:set>
                                      <p:cBhvr>
                                        <p:cTn id="62" dur="1" fill="hold">
                                          <p:stCondLst>
                                            <p:cond delay="0"/>
                                          </p:stCondLst>
                                        </p:cTn>
                                        <p:tgtEl>
                                          <p:spTgt spid="827420"/>
                                        </p:tgtEl>
                                        <p:attrNameLst>
                                          <p:attrName>style.visibility</p:attrName>
                                        </p:attrNameLst>
                                      </p:cBhvr>
                                      <p:to>
                                        <p:strVal val="visible"/>
                                      </p:to>
                                    </p:set>
                                    <p:animEffect transition="in" filter="slide(fromTop)">
                                      <p:cBhvr>
                                        <p:cTn id="63" dur="500"/>
                                        <p:tgtEl>
                                          <p:spTgt spid="827420"/>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4" fill="hold" grpId="0" nodeType="clickEffect">
                                  <p:stCondLst>
                                    <p:cond delay="0"/>
                                  </p:stCondLst>
                                  <p:childTnLst>
                                    <p:set>
                                      <p:cBhvr>
                                        <p:cTn id="67" dur="1" fill="hold">
                                          <p:stCondLst>
                                            <p:cond delay="0"/>
                                          </p:stCondLst>
                                        </p:cTn>
                                        <p:tgtEl>
                                          <p:spTgt spid="827421"/>
                                        </p:tgtEl>
                                        <p:attrNameLst>
                                          <p:attrName>style.visibility</p:attrName>
                                        </p:attrNameLst>
                                      </p:cBhvr>
                                      <p:to>
                                        <p:strVal val="visible"/>
                                      </p:to>
                                    </p:set>
                                    <p:animEffect transition="in" filter="slide(fromBottom)">
                                      <p:cBhvr>
                                        <p:cTn id="68" dur="500"/>
                                        <p:tgtEl>
                                          <p:spTgt spid="827421"/>
                                        </p:tgtEl>
                                      </p:cBhvr>
                                    </p:animEffect>
                                  </p:childTnLst>
                                </p:cTn>
                              </p:par>
                            </p:childTnLst>
                          </p:cTn>
                        </p:par>
                      </p:childTnLst>
                    </p:cTn>
                  </p:par>
                  <p:par>
                    <p:cTn id="69" fill="hold">
                      <p:stCondLst>
                        <p:cond delay="indefinite"/>
                      </p:stCondLst>
                      <p:childTnLst>
                        <p:par>
                          <p:cTn id="70" fill="hold">
                            <p:stCondLst>
                              <p:cond delay="0"/>
                            </p:stCondLst>
                            <p:childTnLst>
                              <p:par>
                                <p:cTn id="71" presetID="17" presetClass="entr" presetSubtype="10" fill="hold" nodeType="clickEffect">
                                  <p:stCondLst>
                                    <p:cond delay="0"/>
                                  </p:stCondLst>
                                  <p:childTnLst>
                                    <p:set>
                                      <p:cBhvr>
                                        <p:cTn id="72" dur="1" fill="hold">
                                          <p:stCondLst>
                                            <p:cond delay="0"/>
                                          </p:stCondLst>
                                        </p:cTn>
                                        <p:tgtEl>
                                          <p:spTgt spid="827403"/>
                                        </p:tgtEl>
                                        <p:attrNameLst>
                                          <p:attrName>style.visibility</p:attrName>
                                        </p:attrNameLst>
                                      </p:cBhvr>
                                      <p:to>
                                        <p:strVal val="visible"/>
                                      </p:to>
                                    </p:set>
                                    <p:anim calcmode="lin" valueType="num">
                                      <p:cBhvr>
                                        <p:cTn id="73" dur="500" fill="hold"/>
                                        <p:tgtEl>
                                          <p:spTgt spid="827403"/>
                                        </p:tgtEl>
                                        <p:attrNameLst>
                                          <p:attrName>ppt_w</p:attrName>
                                        </p:attrNameLst>
                                      </p:cBhvr>
                                      <p:tavLst>
                                        <p:tav tm="0">
                                          <p:val>
                                            <p:fltVal val="0"/>
                                          </p:val>
                                        </p:tav>
                                        <p:tav tm="100000">
                                          <p:val>
                                            <p:strVal val="#ppt_w"/>
                                          </p:val>
                                        </p:tav>
                                      </p:tavLst>
                                    </p:anim>
                                    <p:anim calcmode="lin" valueType="num">
                                      <p:cBhvr>
                                        <p:cTn id="74" dur="500" fill="hold"/>
                                        <p:tgtEl>
                                          <p:spTgt spid="827403"/>
                                        </p:tgtEl>
                                        <p:attrNameLst>
                                          <p:attrName>ppt_h</p:attrName>
                                        </p:attrNameLst>
                                      </p:cBhvr>
                                      <p:tavLst>
                                        <p:tav tm="0">
                                          <p:val>
                                            <p:strVal val="#ppt_h"/>
                                          </p:val>
                                        </p:tav>
                                        <p:tav tm="100000">
                                          <p:val>
                                            <p:strVal val="#ppt_h"/>
                                          </p:val>
                                        </p:tav>
                                      </p:tavLst>
                                    </p:anim>
                                  </p:childTnLst>
                                </p:cTn>
                              </p:par>
                              <p:par>
                                <p:cTn id="75" presetID="17" presetClass="entr" presetSubtype="10" fill="hold" grpId="0" nodeType="withEffect">
                                  <p:stCondLst>
                                    <p:cond delay="0"/>
                                  </p:stCondLst>
                                  <p:childTnLst>
                                    <p:set>
                                      <p:cBhvr>
                                        <p:cTn id="76" dur="1" fill="hold">
                                          <p:stCondLst>
                                            <p:cond delay="0"/>
                                          </p:stCondLst>
                                        </p:cTn>
                                        <p:tgtEl>
                                          <p:spTgt spid="827405"/>
                                        </p:tgtEl>
                                        <p:attrNameLst>
                                          <p:attrName>style.visibility</p:attrName>
                                        </p:attrNameLst>
                                      </p:cBhvr>
                                      <p:to>
                                        <p:strVal val="visible"/>
                                      </p:to>
                                    </p:set>
                                    <p:anim calcmode="lin" valueType="num">
                                      <p:cBhvr>
                                        <p:cTn id="77" dur="500" fill="hold"/>
                                        <p:tgtEl>
                                          <p:spTgt spid="827405"/>
                                        </p:tgtEl>
                                        <p:attrNameLst>
                                          <p:attrName>ppt_w</p:attrName>
                                        </p:attrNameLst>
                                      </p:cBhvr>
                                      <p:tavLst>
                                        <p:tav tm="0">
                                          <p:val>
                                            <p:fltVal val="0"/>
                                          </p:val>
                                        </p:tav>
                                        <p:tav tm="100000">
                                          <p:val>
                                            <p:strVal val="#ppt_w"/>
                                          </p:val>
                                        </p:tav>
                                      </p:tavLst>
                                    </p:anim>
                                    <p:anim calcmode="lin" valueType="num">
                                      <p:cBhvr>
                                        <p:cTn id="78" dur="500" fill="hold"/>
                                        <p:tgtEl>
                                          <p:spTgt spid="827405"/>
                                        </p:tgtEl>
                                        <p:attrNameLst>
                                          <p:attrName>ppt_h</p:attrName>
                                        </p:attrNameLst>
                                      </p:cBhvr>
                                      <p:tavLst>
                                        <p:tav tm="0">
                                          <p:val>
                                            <p:strVal val="#ppt_h"/>
                                          </p:val>
                                        </p:tav>
                                        <p:tav tm="100000">
                                          <p:val>
                                            <p:strVal val="#ppt_h"/>
                                          </p:val>
                                        </p:tav>
                                      </p:tavLst>
                                    </p:anim>
                                  </p:childTnLst>
                                </p:cTn>
                              </p:par>
                              <p:par>
                                <p:cTn id="79" presetID="17" presetClass="entr" presetSubtype="10" fill="hold" nodeType="withEffect">
                                  <p:stCondLst>
                                    <p:cond delay="0"/>
                                  </p:stCondLst>
                                  <p:childTnLst>
                                    <p:set>
                                      <p:cBhvr>
                                        <p:cTn id="80" dur="1" fill="hold">
                                          <p:stCondLst>
                                            <p:cond delay="0"/>
                                          </p:stCondLst>
                                        </p:cTn>
                                        <p:tgtEl>
                                          <p:spTgt spid="827404"/>
                                        </p:tgtEl>
                                        <p:attrNameLst>
                                          <p:attrName>style.visibility</p:attrName>
                                        </p:attrNameLst>
                                      </p:cBhvr>
                                      <p:to>
                                        <p:strVal val="visible"/>
                                      </p:to>
                                    </p:set>
                                    <p:anim calcmode="lin" valueType="num">
                                      <p:cBhvr>
                                        <p:cTn id="81" dur="500" fill="hold"/>
                                        <p:tgtEl>
                                          <p:spTgt spid="827404"/>
                                        </p:tgtEl>
                                        <p:attrNameLst>
                                          <p:attrName>ppt_w</p:attrName>
                                        </p:attrNameLst>
                                      </p:cBhvr>
                                      <p:tavLst>
                                        <p:tav tm="0">
                                          <p:val>
                                            <p:fltVal val="0"/>
                                          </p:val>
                                        </p:tav>
                                        <p:tav tm="100000">
                                          <p:val>
                                            <p:strVal val="#ppt_w"/>
                                          </p:val>
                                        </p:tav>
                                      </p:tavLst>
                                    </p:anim>
                                    <p:anim calcmode="lin" valueType="num">
                                      <p:cBhvr>
                                        <p:cTn id="82" dur="500" fill="hold"/>
                                        <p:tgtEl>
                                          <p:spTgt spid="827404"/>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2" presetClass="entr" presetSubtype="4" fill="hold" grpId="0" nodeType="clickEffect">
                                  <p:stCondLst>
                                    <p:cond delay="0"/>
                                  </p:stCondLst>
                                  <p:childTnLst>
                                    <p:set>
                                      <p:cBhvr>
                                        <p:cTn id="86" dur="1" fill="hold">
                                          <p:stCondLst>
                                            <p:cond delay="0"/>
                                          </p:stCondLst>
                                        </p:cTn>
                                        <p:tgtEl>
                                          <p:spTgt spid="827417"/>
                                        </p:tgtEl>
                                        <p:attrNameLst>
                                          <p:attrName>style.visibility</p:attrName>
                                        </p:attrNameLst>
                                      </p:cBhvr>
                                      <p:to>
                                        <p:strVal val="visible"/>
                                      </p:to>
                                    </p:set>
                                    <p:animEffect transition="in" filter="slide(fromBottom)">
                                      <p:cBhvr>
                                        <p:cTn id="87" dur="500"/>
                                        <p:tgtEl>
                                          <p:spTgt spid="827417"/>
                                        </p:tgtEl>
                                      </p:cBhvr>
                                    </p:animEffect>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827446"/>
                                        </p:tgtEl>
                                        <p:attrNameLst>
                                          <p:attrName>style.visibility</p:attrName>
                                        </p:attrNameLst>
                                      </p:cBhvr>
                                      <p:to>
                                        <p:strVal val="visible"/>
                                      </p:to>
                                    </p:set>
                                    <p:animEffect transition="in" filter="fade">
                                      <p:cBhvr>
                                        <p:cTn id="92" dur="1000"/>
                                        <p:tgtEl>
                                          <p:spTgt spid="827446"/>
                                        </p:tgtEl>
                                      </p:cBhvr>
                                    </p:animEffect>
                                    <p:anim calcmode="lin" valueType="num">
                                      <p:cBhvr>
                                        <p:cTn id="93" dur="1000" fill="hold"/>
                                        <p:tgtEl>
                                          <p:spTgt spid="827446"/>
                                        </p:tgtEl>
                                        <p:attrNameLst>
                                          <p:attrName>ppt_x</p:attrName>
                                        </p:attrNameLst>
                                      </p:cBhvr>
                                      <p:tavLst>
                                        <p:tav tm="0">
                                          <p:val>
                                            <p:strVal val="#ppt_x"/>
                                          </p:val>
                                        </p:tav>
                                        <p:tav tm="100000">
                                          <p:val>
                                            <p:strVal val="#ppt_x"/>
                                          </p:val>
                                        </p:tav>
                                      </p:tavLst>
                                    </p:anim>
                                    <p:anim calcmode="lin" valueType="num">
                                      <p:cBhvr>
                                        <p:cTn id="94" dur="1000" fill="hold"/>
                                        <p:tgtEl>
                                          <p:spTgt spid="827446"/>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7" presetClass="entr" presetSubtype="10" fill="hold" nodeType="clickEffect">
                                  <p:stCondLst>
                                    <p:cond delay="0"/>
                                  </p:stCondLst>
                                  <p:childTnLst>
                                    <p:set>
                                      <p:cBhvr>
                                        <p:cTn id="98" dur="1" fill="hold">
                                          <p:stCondLst>
                                            <p:cond delay="0"/>
                                          </p:stCondLst>
                                        </p:cTn>
                                        <p:tgtEl>
                                          <p:spTgt spid="827424"/>
                                        </p:tgtEl>
                                        <p:attrNameLst>
                                          <p:attrName>style.visibility</p:attrName>
                                        </p:attrNameLst>
                                      </p:cBhvr>
                                      <p:to>
                                        <p:strVal val="visible"/>
                                      </p:to>
                                    </p:set>
                                    <p:anim calcmode="lin" valueType="num">
                                      <p:cBhvr>
                                        <p:cTn id="99" dur="500" fill="hold"/>
                                        <p:tgtEl>
                                          <p:spTgt spid="827424"/>
                                        </p:tgtEl>
                                        <p:attrNameLst>
                                          <p:attrName>ppt_w</p:attrName>
                                        </p:attrNameLst>
                                      </p:cBhvr>
                                      <p:tavLst>
                                        <p:tav tm="0">
                                          <p:val>
                                            <p:fltVal val="0"/>
                                          </p:val>
                                        </p:tav>
                                        <p:tav tm="100000">
                                          <p:val>
                                            <p:strVal val="#ppt_w"/>
                                          </p:val>
                                        </p:tav>
                                      </p:tavLst>
                                    </p:anim>
                                    <p:anim calcmode="lin" valueType="num">
                                      <p:cBhvr>
                                        <p:cTn id="100" dur="500" fill="hold"/>
                                        <p:tgtEl>
                                          <p:spTgt spid="827424"/>
                                        </p:tgtEl>
                                        <p:attrNameLst>
                                          <p:attrName>ppt_h</p:attrName>
                                        </p:attrNameLst>
                                      </p:cBhvr>
                                      <p:tavLst>
                                        <p:tav tm="0">
                                          <p:val>
                                            <p:strVal val="#ppt_h"/>
                                          </p:val>
                                        </p:tav>
                                        <p:tav tm="100000">
                                          <p:val>
                                            <p:strVal val="#ppt_h"/>
                                          </p:val>
                                        </p:tav>
                                      </p:tavLst>
                                    </p:anim>
                                  </p:childTnLst>
                                </p:cTn>
                              </p:par>
                            </p:childTnLst>
                          </p:cTn>
                        </p:par>
                        <p:par>
                          <p:cTn id="101" fill="hold">
                            <p:stCondLst>
                              <p:cond delay="500"/>
                            </p:stCondLst>
                            <p:childTnLst>
                              <p:par>
                                <p:cTn id="102" presetID="17" presetClass="entr" presetSubtype="10" fill="hold" nodeType="afterEffect">
                                  <p:stCondLst>
                                    <p:cond delay="0"/>
                                  </p:stCondLst>
                                  <p:childTnLst>
                                    <p:set>
                                      <p:cBhvr>
                                        <p:cTn id="103" dur="1" fill="hold">
                                          <p:stCondLst>
                                            <p:cond delay="0"/>
                                          </p:stCondLst>
                                        </p:cTn>
                                        <p:tgtEl>
                                          <p:spTgt spid="827423"/>
                                        </p:tgtEl>
                                        <p:attrNameLst>
                                          <p:attrName>style.visibility</p:attrName>
                                        </p:attrNameLst>
                                      </p:cBhvr>
                                      <p:to>
                                        <p:strVal val="visible"/>
                                      </p:to>
                                    </p:set>
                                    <p:anim calcmode="lin" valueType="num">
                                      <p:cBhvr>
                                        <p:cTn id="104" dur="500" fill="hold"/>
                                        <p:tgtEl>
                                          <p:spTgt spid="827423"/>
                                        </p:tgtEl>
                                        <p:attrNameLst>
                                          <p:attrName>ppt_w</p:attrName>
                                        </p:attrNameLst>
                                      </p:cBhvr>
                                      <p:tavLst>
                                        <p:tav tm="0">
                                          <p:val>
                                            <p:fltVal val="0"/>
                                          </p:val>
                                        </p:tav>
                                        <p:tav tm="100000">
                                          <p:val>
                                            <p:strVal val="#ppt_w"/>
                                          </p:val>
                                        </p:tav>
                                      </p:tavLst>
                                    </p:anim>
                                    <p:anim calcmode="lin" valueType="num">
                                      <p:cBhvr>
                                        <p:cTn id="105" dur="500" fill="hold"/>
                                        <p:tgtEl>
                                          <p:spTgt spid="827423"/>
                                        </p:tgtEl>
                                        <p:attrNameLst>
                                          <p:attrName>ppt_h</p:attrName>
                                        </p:attrNameLst>
                                      </p:cBhvr>
                                      <p:tavLst>
                                        <p:tav tm="0">
                                          <p:val>
                                            <p:strVal val="#ppt_h"/>
                                          </p:val>
                                        </p:tav>
                                        <p:tav tm="100000">
                                          <p:val>
                                            <p:strVal val="#ppt_h"/>
                                          </p:val>
                                        </p:tav>
                                      </p:tavLst>
                                    </p:anim>
                                  </p:childTnLst>
                                </p:cTn>
                              </p:par>
                            </p:childTnLst>
                          </p:cTn>
                        </p:par>
                      </p:childTnLst>
                    </p:cTn>
                  </p:par>
                  <p:par>
                    <p:cTn id="106" fill="hold">
                      <p:stCondLst>
                        <p:cond delay="indefinite"/>
                      </p:stCondLst>
                      <p:childTnLst>
                        <p:par>
                          <p:cTn id="107" fill="hold">
                            <p:stCondLst>
                              <p:cond delay="0"/>
                            </p:stCondLst>
                            <p:childTnLst>
                              <p:par>
                                <p:cTn id="108" presetID="17" presetClass="entr" presetSubtype="10" fill="hold" nodeType="clickEffect">
                                  <p:stCondLst>
                                    <p:cond delay="0"/>
                                  </p:stCondLst>
                                  <p:childTnLst>
                                    <p:set>
                                      <p:cBhvr>
                                        <p:cTn id="109" dur="1" fill="hold">
                                          <p:stCondLst>
                                            <p:cond delay="0"/>
                                          </p:stCondLst>
                                        </p:cTn>
                                        <p:tgtEl>
                                          <p:spTgt spid="827430"/>
                                        </p:tgtEl>
                                        <p:attrNameLst>
                                          <p:attrName>style.visibility</p:attrName>
                                        </p:attrNameLst>
                                      </p:cBhvr>
                                      <p:to>
                                        <p:strVal val="visible"/>
                                      </p:to>
                                    </p:set>
                                    <p:anim calcmode="lin" valueType="num">
                                      <p:cBhvr>
                                        <p:cTn id="110" dur="500" fill="hold"/>
                                        <p:tgtEl>
                                          <p:spTgt spid="827430"/>
                                        </p:tgtEl>
                                        <p:attrNameLst>
                                          <p:attrName>ppt_w</p:attrName>
                                        </p:attrNameLst>
                                      </p:cBhvr>
                                      <p:tavLst>
                                        <p:tav tm="0">
                                          <p:val>
                                            <p:fltVal val="0"/>
                                          </p:val>
                                        </p:tav>
                                        <p:tav tm="100000">
                                          <p:val>
                                            <p:strVal val="#ppt_w"/>
                                          </p:val>
                                        </p:tav>
                                      </p:tavLst>
                                    </p:anim>
                                    <p:anim calcmode="lin" valueType="num">
                                      <p:cBhvr>
                                        <p:cTn id="111" dur="500" fill="hold"/>
                                        <p:tgtEl>
                                          <p:spTgt spid="827430"/>
                                        </p:tgtEl>
                                        <p:attrNameLst>
                                          <p:attrName>ppt_h</p:attrName>
                                        </p:attrNameLst>
                                      </p:cBhvr>
                                      <p:tavLst>
                                        <p:tav tm="0">
                                          <p:val>
                                            <p:strVal val="#ppt_h"/>
                                          </p:val>
                                        </p:tav>
                                        <p:tav tm="100000">
                                          <p:val>
                                            <p:strVal val="#ppt_h"/>
                                          </p:val>
                                        </p:tav>
                                      </p:tavLst>
                                    </p:anim>
                                  </p:childTnLst>
                                </p:cTn>
                              </p:par>
                            </p:childTnLst>
                          </p:cTn>
                        </p:par>
                        <p:par>
                          <p:cTn id="112" fill="hold">
                            <p:stCondLst>
                              <p:cond delay="500"/>
                            </p:stCondLst>
                            <p:childTnLst>
                              <p:par>
                                <p:cTn id="113" presetID="17" presetClass="entr" presetSubtype="10" fill="hold" grpId="0" nodeType="afterEffect">
                                  <p:stCondLst>
                                    <p:cond delay="0"/>
                                  </p:stCondLst>
                                  <p:childTnLst>
                                    <p:set>
                                      <p:cBhvr>
                                        <p:cTn id="114" dur="1" fill="hold">
                                          <p:stCondLst>
                                            <p:cond delay="0"/>
                                          </p:stCondLst>
                                        </p:cTn>
                                        <p:tgtEl>
                                          <p:spTgt spid="827431"/>
                                        </p:tgtEl>
                                        <p:attrNameLst>
                                          <p:attrName>style.visibility</p:attrName>
                                        </p:attrNameLst>
                                      </p:cBhvr>
                                      <p:to>
                                        <p:strVal val="visible"/>
                                      </p:to>
                                    </p:set>
                                    <p:anim calcmode="lin" valueType="num">
                                      <p:cBhvr>
                                        <p:cTn id="115" dur="500" fill="hold"/>
                                        <p:tgtEl>
                                          <p:spTgt spid="827431"/>
                                        </p:tgtEl>
                                        <p:attrNameLst>
                                          <p:attrName>ppt_w</p:attrName>
                                        </p:attrNameLst>
                                      </p:cBhvr>
                                      <p:tavLst>
                                        <p:tav tm="0">
                                          <p:val>
                                            <p:fltVal val="0"/>
                                          </p:val>
                                        </p:tav>
                                        <p:tav tm="100000">
                                          <p:val>
                                            <p:strVal val="#ppt_w"/>
                                          </p:val>
                                        </p:tav>
                                      </p:tavLst>
                                    </p:anim>
                                    <p:anim calcmode="lin" valueType="num">
                                      <p:cBhvr>
                                        <p:cTn id="116" dur="500" fill="hold"/>
                                        <p:tgtEl>
                                          <p:spTgt spid="827431"/>
                                        </p:tgtEl>
                                        <p:attrNameLst>
                                          <p:attrName>ppt_h</p:attrName>
                                        </p:attrNameLst>
                                      </p:cBhvr>
                                      <p:tavLst>
                                        <p:tav tm="0">
                                          <p:val>
                                            <p:strVal val="#ppt_h"/>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15" presetClass="entr" presetSubtype="0" fill="hold" grpId="0" nodeType="clickEffect">
                                  <p:stCondLst>
                                    <p:cond delay="0"/>
                                  </p:stCondLst>
                                  <p:childTnLst>
                                    <p:set>
                                      <p:cBhvr>
                                        <p:cTn id="120" dur="1" fill="hold">
                                          <p:stCondLst>
                                            <p:cond delay="0"/>
                                          </p:stCondLst>
                                        </p:cTn>
                                        <p:tgtEl>
                                          <p:spTgt spid="827439"/>
                                        </p:tgtEl>
                                        <p:attrNameLst>
                                          <p:attrName>style.visibility</p:attrName>
                                        </p:attrNameLst>
                                      </p:cBhvr>
                                      <p:to>
                                        <p:strVal val="visible"/>
                                      </p:to>
                                    </p:set>
                                    <p:anim calcmode="lin" valueType="num">
                                      <p:cBhvr>
                                        <p:cTn id="121" dur="1000" fill="hold"/>
                                        <p:tgtEl>
                                          <p:spTgt spid="827439"/>
                                        </p:tgtEl>
                                        <p:attrNameLst>
                                          <p:attrName>ppt_w</p:attrName>
                                        </p:attrNameLst>
                                      </p:cBhvr>
                                      <p:tavLst>
                                        <p:tav tm="0">
                                          <p:val>
                                            <p:fltVal val="0"/>
                                          </p:val>
                                        </p:tav>
                                        <p:tav tm="100000">
                                          <p:val>
                                            <p:strVal val="#ppt_w"/>
                                          </p:val>
                                        </p:tav>
                                      </p:tavLst>
                                    </p:anim>
                                    <p:anim calcmode="lin" valueType="num">
                                      <p:cBhvr>
                                        <p:cTn id="122" dur="1000" fill="hold"/>
                                        <p:tgtEl>
                                          <p:spTgt spid="827439"/>
                                        </p:tgtEl>
                                        <p:attrNameLst>
                                          <p:attrName>ppt_h</p:attrName>
                                        </p:attrNameLst>
                                      </p:cBhvr>
                                      <p:tavLst>
                                        <p:tav tm="0">
                                          <p:val>
                                            <p:fltVal val="0"/>
                                          </p:val>
                                        </p:tav>
                                        <p:tav tm="100000">
                                          <p:val>
                                            <p:strVal val="#ppt_h"/>
                                          </p:val>
                                        </p:tav>
                                      </p:tavLst>
                                    </p:anim>
                                    <p:anim calcmode="lin" valueType="num">
                                      <p:cBhvr>
                                        <p:cTn id="123" dur="1000" fill="hold"/>
                                        <p:tgtEl>
                                          <p:spTgt spid="827439"/>
                                        </p:tgtEl>
                                        <p:attrNameLst>
                                          <p:attrName>ppt_x</p:attrName>
                                        </p:attrNameLst>
                                      </p:cBhvr>
                                      <p:tavLst>
                                        <p:tav tm="0" fmla="#ppt_x+(cos(-2*pi*(1-$))*-#ppt_x-sin(-2*pi*(1-$))*(1-#ppt_y))*(1-$)">
                                          <p:val>
                                            <p:fltVal val="0"/>
                                          </p:val>
                                        </p:tav>
                                        <p:tav tm="100000">
                                          <p:val>
                                            <p:fltVal val="1"/>
                                          </p:val>
                                        </p:tav>
                                      </p:tavLst>
                                    </p:anim>
                                    <p:anim calcmode="lin" valueType="num">
                                      <p:cBhvr>
                                        <p:cTn id="124" dur="1000" fill="hold"/>
                                        <p:tgtEl>
                                          <p:spTgt spid="8274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nodeType="clickEffect">
                                  <p:stCondLst>
                                    <p:cond delay="0"/>
                                  </p:stCondLst>
                                  <p:childTnLst>
                                    <p:set>
                                      <p:cBhvr>
                                        <p:cTn id="128" dur="1" fill="hold">
                                          <p:stCondLst>
                                            <p:cond delay="0"/>
                                          </p:stCondLst>
                                        </p:cTn>
                                        <p:tgtEl>
                                          <p:spTgt spid="4"/>
                                        </p:tgtEl>
                                        <p:attrNameLst>
                                          <p:attrName>style.visibility</p:attrName>
                                        </p:attrNameLst>
                                      </p:cBhvr>
                                      <p:to>
                                        <p:strVal val="visible"/>
                                      </p:to>
                                    </p:set>
                                    <p:animEffect transition="in" filter="fade">
                                      <p:cBhvr>
                                        <p:cTn id="129" dur="1000"/>
                                        <p:tgtEl>
                                          <p:spTgt spid="4"/>
                                        </p:tgtEl>
                                      </p:cBhvr>
                                    </p:animEffect>
                                    <p:anim calcmode="lin" valueType="num">
                                      <p:cBhvr>
                                        <p:cTn id="130" dur="1000" fill="hold"/>
                                        <p:tgtEl>
                                          <p:spTgt spid="4"/>
                                        </p:tgtEl>
                                        <p:attrNameLst>
                                          <p:attrName>ppt_x</p:attrName>
                                        </p:attrNameLst>
                                      </p:cBhvr>
                                      <p:tavLst>
                                        <p:tav tm="0">
                                          <p:val>
                                            <p:strVal val="#ppt_x"/>
                                          </p:val>
                                        </p:tav>
                                        <p:tav tm="100000">
                                          <p:val>
                                            <p:strVal val="#ppt_x"/>
                                          </p:val>
                                        </p:tav>
                                      </p:tavLst>
                                    </p:anim>
                                    <p:anim calcmode="lin" valueType="num">
                                      <p:cBhvr>
                                        <p:cTn id="1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827436"/>
                                        </p:tgtEl>
                                        <p:attrNameLst>
                                          <p:attrName>style.visibility</p:attrName>
                                        </p:attrNameLst>
                                      </p:cBhvr>
                                      <p:to>
                                        <p:strVal val="visible"/>
                                      </p:to>
                                    </p:set>
                                    <p:animEffect transition="in" filter="wipe(left)">
                                      <p:cBhvr>
                                        <p:cTn id="136" dur="500"/>
                                        <p:tgtEl>
                                          <p:spTgt spid="827436"/>
                                        </p:tgtEl>
                                      </p:cBhvr>
                                    </p:animEffect>
                                  </p:childTnLst>
                                </p:cTn>
                              </p:par>
                            </p:childTnLst>
                          </p:cTn>
                        </p:par>
                      </p:childTnLst>
                    </p:cTn>
                  </p:par>
                  <p:par>
                    <p:cTn id="137" fill="hold">
                      <p:stCondLst>
                        <p:cond delay="indefinite"/>
                      </p:stCondLst>
                      <p:childTnLst>
                        <p:par>
                          <p:cTn id="138" fill="hold">
                            <p:stCondLst>
                              <p:cond delay="0"/>
                            </p:stCondLst>
                            <p:childTnLst>
                              <p:par>
                                <p:cTn id="139" presetID="12" presetClass="entr" presetSubtype="4" fill="hold" nodeType="clickEffect">
                                  <p:stCondLst>
                                    <p:cond delay="0"/>
                                  </p:stCondLst>
                                  <p:childTnLst>
                                    <p:set>
                                      <p:cBhvr>
                                        <p:cTn id="140" dur="1" fill="hold">
                                          <p:stCondLst>
                                            <p:cond delay="0"/>
                                          </p:stCondLst>
                                        </p:cTn>
                                        <p:tgtEl>
                                          <p:spTgt spid="827437"/>
                                        </p:tgtEl>
                                        <p:attrNameLst>
                                          <p:attrName>style.visibility</p:attrName>
                                        </p:attrNameLst>
                                      </p:cBhvr>
                                      <p:to>
                                        <p:strVal val="visible"/>
                                      </p:to>
                                    </p:set>
                                    <p:animEffect transition="in" filter="slide(fromBottom)">
                                      <p:cBhvr>
                                        <p:cTn id="141" dur="500"/>
                                        <p:tgtEl>
                                          <p:spTgt spid="827437"/>
                                        </p:tgtEl>
                                      </p:cBhvr>
                                    </p:animEffect>
                                  </p:childTnLst>
                                </p:cTn>
                              </p:par>
                              <p:par>
                                <p:cTn id="142" presetID="12" presetClass="entr" presetSubtype="4" fill="hold" nodeType="withEffect">
                                  <p:stCondLst>
                                    <p:cond delay="0"/>
                                  </p:stCondLst>
                                  <p:childTnLst>
                                    <p:set>
                                      <p:cBhvr>
                                        <p:cTn id="143" dur="1" fill="hold">
                                          <p:stCondLst>
                                            <p:cond delay="0"/>
                                          </p:stCondLst>
                                        </p:cTn>
                                        <p:tgtEl>
                                          <p:spTgt spid="827438"/>
                                        </p:tgtEl>
                                        <p:attrNameLst>
                                          <p:attrName>style.visibility</p:attrName>
                                        </p:attrNameLst>
                                      </p:cBhvr>
                                      <p:to>
                                        <p:strVal val="visible"/>
                                      </p:to>
                                    </p:set>
                                    <p:animEffect transition="in" filter="slide(fromBottom)">
                                      <p:cBhvr>
                                        <p:cTn id="144" dur="500"/>
                                        <p:tgtEl>
                                          <p:spTgt spid="827438"/>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nodeType="clickEffect">
                                  <p:stCondLst>
                                    <p:cond delay="0"/>
                                  </p:stCondLst>
                                  <p:childTnLst>
                                    <p:set>
                                      <p:cBhvr>
                                        <p:cTn id="148" dur="1" fill="hold">
                                          <p:stCondLst>
                                            <p:cond delay="0"/>
                                          </p:stCondLst>
                                        </p:cTn>
                                        <p:tgtEl>
                                          <p:spTgt spid="827440"/>
                                        </p:tgtEl>
                                        <p:attrNameLst>
                                          <p:attrName>style.visibility</p:attrName>
                                        </p:attrNameLst>
                                      </p:cBhvr>
                                      <p:to>
                                        <p:strVal val="visible"/>
                                      </p:to>
                                    </p:set>
                                    <p:animEffect transition="in" filter="wipe(down)">
                                      <p:cBhvr>
                                        <p:cTn id="149" dur="500"/>
                                        <p:tgtEl>
                                          <p:spTgt spid="827440"/>
                                        </p:tgtEl>
                                      </p:cBhvr>
                                    </p:animEffect>
                                  </p:childTnLst>
                                </p:cTn>
                              </p:par>
                            </p:childTnLst>
                          </p:cTn>
                        </p:par>
                      </p:childTnLst>
                    </p:cTn>
                  </p:par>
                  <p:par>
                    <p:cTn id="150" fill="hold">
                      <p:stCondLst>
                        <p:cond delay="indefinite"/>
                      </p:stCondLst>
                      <p:childTnLst>
                        <p:par>
                          <p:cTn id="151" fill="hold">
                            <p:stCondLst>
                              <p:cond delay="0"/>
                            </p:stCondLst>
                            <p:childTnLst>
                              <p:par>
                                <p:cTn id="152" presetID="17" presetClass="entr" presetSubtype="10" fill="hold" nodeType="clickEffect">
                                  <p:stCondLst>
                                    <p:cond delay="0"/>
                                  </p:stCondLst>
                                  <p:childTnLst>
                                    <p:set>
                                      <p:cBhvr>
                                        <p:cTn id="153" dur="1" fill="hold">
                                          <p:stCondLst>
                                            <p:cond delay="0"/>
                                          </p:stCondLst>
                                        </p:cTn>
                                        <p:tgtEl>
                                          <p:spTgt spid="827432"/>
                                        </p:tgtEl>
                                        <p:attrNameLst>
                                          <p:attrName>style.visibility</p:attrName>
                                        </p:attrNameLst>
                                      </p:cBhvr>
                                      <p:to>
                                        <p:strVal val="visible"/>
                                      </p:to>
                                    </p:set>
                                    <p:anim calcmode="lin" valueType="num">
                                      <p:cBhvr>
                                        <p:cTn id="154" dur="500" fill="hold"/>
                                        <p:tgtEl>
                                          <p:spTgt spid="827432"/>
                                        </p:tgtEl>
                                        <p:attrNameLst>
                                          <p:attrName>ppt_w</p:attrName>
                                        </p:attrNameLst>
                                      </p:cBhvr>
                                      <p:tavLst>
                                        <p:tav tm="0">
                                          <p:val>
                                            <p:fltVal val="0"/>
                                          </p:val>
                                        </p:tav>
                                        <p:tav tm="100000">
                                          <p:val>
                                            <p:strVal val="#ppt_w"/>
                                          </p:val>
                                        </p:tav>
                                      </p:tavLst>
                                    </p:anim>
                                    <p:anim calcmode="lin" valueType="num">
                                      <p:cBhvr>
                                        <p:cTn id="155" dur="500" fill="hold"/>
                                        <p:tgtEl>
                                          <p:spTgt spid="827432"/>
                                        </p:tgtEl>
                                        <p:attrNameLst>
                                          <p:attrName>ppt_h</p:attrName>
                                        </p:attrNameLst>
                                      </p:cBhvr>
                                      <p:tavLst>
                                        <p:tav tm="0">
                                          <p:val>
                                            <p:strVal val="#ppt_h"/>
                                          </p:val>
                                        </p:tav>
                                        <p:tav tm="100000">
                                          <p:val>
                                            <p:strVal val="#ppt_h"/>
                                          </p:val>
                                        </p:tav>
                                      </p:tavLst>
                                    </p:anim>
                                  </p:childTnLst>
                                </p:cTn>
                              </p:par>
                            </p:childTnLst>
                          </p:cTn>
                        </p:par>
                        <p:par>
                          <p:cTn id="156" fill="hold">
                            <p:stCondLst>
                              <p:cond delay="500"/>
                            </p:stCondLst>
                            <p:childTnLst>
                              <p:par>
                                <p:cTn id="157" presetID="17" presetClass="entr" presetSubtype="10" fill="hold" grpId="0" nodeType="afterEffect">
                                  <p:stCondLst>
                                    <p:cond delay="0"/>
                                  </p:stCondLst>
                                  <p:childTnLst>
                                    <p:set>
                                      <p:cBhvr>
                                        <p:cTn id="158" dur="1" fill="hold">
                                          <p:stCondLst>
                                            <p:cond delay="0"/>
                                          </p:stCondLst>
                                        </p:cTn>
                                        <p:tgtEl>
                                          <p:spTgt spid="827434"/>
                                        </p:tgtEl>
                                        <p:attrNameLst>
                                          <p:attrName>style.visibility</p:attrName>
                                        </p:attrNameLst>
                                      </p:cBhvr>
                                      <p:to>
                                        <p:strVal val="visible"/>
                                      </p:to>
                                    </p:set>
                                    <p:anim calcmode="lin" valueType="num">
                                      <p:cBhvr>
                                        <p:cTn id="159" dur="500" fill="hold"/>
                                        <p:tgtEl>
                                          <p:spTgt spid="827434"/>
                                        </p:tgtEl>
                                        <p:attrNameLst>
                                          <p:attrName>ppt_w</p:attrName>
                                        </p:attrNameLst>
                                      </p:cBhvr>
                                      <p:tavLst>
                                        <p:tav tm="0">
                                          <p:val>
                                            <p:fltVal val="0"/>
                                          </p:val>
                                        </p:tav>
                                        <p:tav tm="100000">
                                          <p:val>
                                            <p:strVal val="#ppt_w"/>
                                          </p:val>
                                        </p:tav>
                                      </p:tavLst>
                                    </p:anim>
                                    <p:anim calcmode="lin" valueType="num">
                                      <p:cBhvr>
                                        <p:cTn id="160" dur="500" fill="hold"/>
                                        <p:tgtEl>
                                          <p:spTgt spid="827434"/>
                                        </p:tgtEl>
                                        <p:attrNameLst>
                                          <p:attrName>ppt_h</p:attrName>
                                        </p:attrNameLst>
                                      </p:cBhvr>
                                      <p:tavLst>
                                        <p:tav tm="0">
                                          <p:val>
                                            <p:strVal val="#ppt_h"/>
                                          </p:val>
                                        </p:tav>
                                        <p:tav tm="100000">
                                          <p:val>
                                            <p:strVal val="#ppt_h"/>
                                          </p:val>
                                        </p:tav>
                                      </p:tavLst>
                                    </p:anim>
                                  </p:childTnLst>
                                </p:cTn>
                              </p:par>
                            </p:childTnLst>
                          </p:cTn>
                        </p:par>
                        <p:par>
                          <p:cTn id="161" fill="hold">
                            <p:stCondLst>
                              <p:cond delay="1000"/>
                            </p:stCondLst>
                            <p:childTnLst>
                              <p:par>
                                <p:cTn id="162" presetID="17" presetClass="entr" presetSubtype="10" fill="hold" nodeType="afterEffect">
                                  <p:stCondLst>
                                    <p:cond delay="0"/>
                                  </p:stCondLst>
                                  <p:childTnLst>
                                    <p:set>
                                      <p:cBhvr>
                                        <p:cTn id="163" dur="1" fill="hold">
                                          <p:stCondLst>
                                            <p:cond delay="0"/>
                                          </p:stCondLst>
                                        </p:cTn>
                                        <p:tgtEl>
                                          <p:spTgt spid="827433"/>
                                        </p:tgtEl>
                                        <p:attrNameLst>
                                          <p:attrName>style.visibility</p:attrName>
                                        </p:attrNameLst>
                                      </p:cBhvr>
                                      <p:to>
                                        <p:strVal val="visible"/>
                                      </p:to>
                                    </p:set>
                                    <p:anim calcmode="lin" valueType="num">
                                      <p:cBhvr>
                                        <p:cTn id="164" dur="500" fill="hold"/>
                                        <p:tgtEl>
                                          <p:spTgt spid="827433"/>
                                        </p:tgtEl>
                                        <p:attrNameLst>
                                          <p:attrName>ppt_w</p:attrName>
                                        </p:attrNameLst>
                                      </p:cBhvr>
                                      <p:tavLst>
                                        <p:tav tm="0">
                                          <p:val>
                                            <p:fltVal val="0"/>
                                          </p:val>
                                        </p:tav>
                                        <p:tav tm="100000">
                                          <p:val>
                                            <p:strVal val="#ppt_w"/>
                                          </p:val>
                                        </p:tav>
                                      </p:tavLst>
                                    </p:anim>
                                    <p:anim calcmode="lin" valueType="num">
                                      <p:cBhvr>
                                        <p:cTn id="165" dur="500" fill="hold"/>
                                        <p:tgtEl>
                                          <p:spTgt spid="827433"/>
                                        </p:tgtEl>
                                        <p:attrNameLst>
                                          <p:attrName>ppt_h</p:attrName>
                                        </p:attrNameLst>
                                      </p:cBhvr>
                                      <p:tavLst>
                                        <p:tav tm="0">
                                          <p:val>
                                            <p:strVal val="#ppt_h"/>
                                          </p:val>
                                        </p:tav>
                                        <p:tav tm="100000">
                                          <p:val>
                                            <p:strVal val="#ppt_h"/>
                                          </p:val>
                                        </p:tav>
                                      </p:tavLst>
                                    </p:anim>
                                  </p:childTnLst>
                                </p:cTn>
                              </p:par>
                            </p:childTnLst>
                          </p:cTn>
                        </p:par>
                      </p:childTnLst>
                    </p:cTn>
                  </p:par>
                  <p:par>
                    <p:cTn id="166" fill="hold">
                      <p:stCondLst>
                        <p:cond delay="indefinite"/>
                      </p:stCondLst>
                      <p:childTnLst>
                        <p:par>
                          <p:cTn id="167" fill="hold">
                            <p:stCondLst>
                              <p:cond delay="0"/>
                            </p:stCondLst>
                            <p:childTnLst>
                              <p:par>
                                <p:cTn id="168" presetID="12" presetClass="entr" presetSubtype="1" fill="hold" grpId="0" nodeType="clickEffect">
                                  <p:stCondLst>
                                    <p:cond delay="0"/>
                                  </p:stCondLst>
                                  <p:childTnLst>
                                    <p:set>
                                      <p:cBhvr>
                                        <p:cTn id="169" dur="1" fill="hold">
                                          <p:stCondLst>
                                            <p:cond delay="0"/>
                                          </p:stCondLst>
                                        </p:cTn>
                                        <p:tgtEl>
                                          <p:spTgt spid="827435"/>
                                        </p:tgtEl>
                                        <p:attrNameLst>
                                          <p:attrName>style.visibility</p:attrName>
                                        </p:attrNameLst>
                                      </p:cBhvr>
                                      <p:to>
                                        <p:strVal val="visible"/>
                                      </p:to>
                                    </p:set>
                                    <p:animEffect transition="in" filter="slide(fromTop)">
                                      <p:cBhvr>
                                        <p:cTn id="170" dur="500"/>
                                        <p:tgtEl>
                                          <p:spTgt spid="827435"/>
                                        </p:tgtEl>
                                      </p:cBhvr>
                                    </p:animEffect>
                                  </p:childTnLst>
                                </p:cTn>
                              </p:par>
                            </p:childTnLst>
                          </p:cTn>
                        </p:par>
                      </p:childTnLst>
                    </p:cTn>
                  </p:par>
                  <p:par>
                    <p:cTn id="171" fill="hold">
                      <p:stCondLst>
                        <p:cond delay="indefinite"/>
                      </p:stCondLst>
                      <p:childTnLst>
                        <p:par>
                          <p:cTn id="172" fill="hold">
                            <p:stCondLst>
                              <p:cond delay="0"/>
                            </p:stCondLst>
                            <p:childTnLst>
                              <p:par>
                                <p:cTn id="173" presetID="47" presetClass="entr" presetSubtype="0" fill="hold" grpId="0" nodeType="clickEffect">
                                  <p:stCondLst>
                                    <p:cond delay="0"/>
                                  </p:stCondLst>
                                  <p:childTnLst>
                                    <p:set>
                                      <p:cBhvr>
                                        <p:cTn id="174" dur="1" fill="hold">
                                          <p:stCondLst>
                                            <p:cond delay="0"/>
                                          </p:stCondLst>
                                        </p:cTn>
                                        <p:tgtEl>
                                          <p:spTgt spid="827447"/>
                                        </p:tgtEl>
                                        <p:attrNameLst>
                                          <p:attrName>style.visibility</p:attrName>
                                        </p:attrNameLst>
                                      </p:cBhvr>
                                      <p:to>
                                        <p:strVal val="visible"/>
                                      </p:to>
                                    </p:set>
                                    <p:animEffect transition="in" filter="fade">
                                      <p:cBhvr>
                                        <p:cTn id="175" dur="1000"/>
                                        <p:tgtEl>
                                          <p:spTgt spid="827447"/>
                                        </p:tgtEl>
                                      </p:cBhvr>
                                    </p:animEffect>
                                    <p:anim calcmode="lin" valueType="num">
                                      <p:cBhvr>
                                        <p:cTn id="176" dur="1000" fill="hold"/>
                                        <p:tgtEl>
                                          <p:spTgt spid="827447"/>
                                        </p:tgtEl>
                                        <p:attrNameLst>
                                          <p:attrName>ppt_x</p:attrName>
                                        </p:attrNameLst>
                                      </p:cBhvr>
                                      <p:tavLst>
                                        <p:tav tm="0">
                                          <p:val>
                                            <p:strVal val="#ppt_x"/>
                                          </p:val>
                                        </p:tav>
                                        <p:tav tm="100000">
                                          <p:val>
                                            <p:strVal val="#ppt_x"/>
                                          </p:val>
                                        </p:tav>
                                      </p:tavLst>
                                    </p:anim>
                                    <p:anim calcmode="lin" valueType="num">
                                      <p:cBhvr>
                                        <p:cTn id="177" dur="1000" fill="hold"/>
                                        <p:tgtEl>
                                          <p:spTgt spid="827447"/>
                                        </p:tgtEl>
                                        <p:attrNameLst>
                                          <p:attrName>ppt_y</p:attrName>
                                        </p:attrNameLst>
                                      </p:cBhvr>
                                      <p:tavLst>
                                        <p:tav tm="0">
                                          <p:val>
                                            <p:strVal val="#ppt_y-.1"/>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38" presetClass="entr" presetSubtype="0" accel="50000" fill="hold" grpId="0" nodeType="clickEffect">
                                  <p:stCondLst>
                                    <p:cond delay="0"/>
                                  </p:stCondLst>
                                  <p:iterate type="lt">
                                    <p:tmPct val="50000"/>
                                  </p:iterate>
                                  <p:childTnLst>
                                    <p:set>
                                      <p:cBhvr>
                                        <p:cTn id="181" dur="1" fill="hold">
                                          <p:stCondLst>
                                            <p:cond delay="0"/>
                                          </p:stCondLst>
                                        </p:cTn>
                                        <p:tgtEl>
                                          <p:spTgt spid="57"/>
                                        </p:tgtEl>
                                        <p:attrNameLst>
                                          <p:attrName>style.visibility</p:attrName>
                                        </p:attrNameLst>
                                      </p:cBhvr>
                                      <p:to>
                                        <p:strVal val="visible"/>
                                      </p:to>
                                    </p:set>
                                    <p:set>
                                      <p:cBhvr>
                                        <p:cTn id="182" dur="228" fill="hold">
                                          <p:stCondLst>
                                            <p:cond delay="0"/>
                                          </p:stCondLst>
                                        </p:cTn>
                                        <p:tgtEl>
                                          <p:spTgt spid="57"/>
                                        </p:tgtEl>
                                        <p:attrNameLst>
                                          <p:attrName>style.rotation</p:attrName>
                                        </p:attrNameLst>
                                      </p:cBhvr>
                                      <p:to>
                                        <p:strVal val="-45.0"/>
                                      </p:to>
                                    </p:set>
                                    <p:anim calcmode="lin" valueType="num">
                                      <p:cBhvr>
                                        <p:cTn id="183" dur="228" fill="hold">
                                          <p:stCondLst>
                                            <p:cond delay="228"/>
                                          </p:stCondLst>
                                        </p:cTn>
                                        <p:tgtEl>
                                          <p:spTgt spid="57"/>
                                        </p:tgtEl>
                                        <p:attrNameLst>
                                          <p:attrName>style.rotation</p:attrName>
                                        </p:attrNameLst>
                                      </p:cBhvr>
                                      <p:tavLst>
                                        <p:tav tm="0">
                                          <p:val>
                                            <p:fltVal val="-45"/>
                                          </p:val>
                                        </p:tav>
                                        <p:tav tm="69900">
                                          <p:val>
                                            <p:fltVal val="45"/>
                                          </p:val>
                                        </p:tav>
                                        <p:tav tm="100000">
                                          <p:val>
                                            <p:fltVal val="0"/>
                                          </p:val>
                                        </p:tav>
                                      </p:tavLst>
                                    </p:anim>
                                    <p:anim calcmode="lin" valueType="num">
                                      <p:cBhvr>
                                        <p:cTn id="184" dur="228" fill="hold">
                                          <p:stCondLst>
                                            <p:cond delay="0"/>
                                          </p:stCondLst>
                                        </p:cTn>
                                        <p:tgtEl>
                                          <p:spTgt spid="57"/>
                                        </p:tgtEl>
                                        <p:attrNameLst>
                                          <p:attrName>ppt_y</p:attrName>
                                        </p:attrNameLst>
                                      </p:cBhvr>
                                      <p:tavLst>
                                        <p:tav tm="0">
                                          <p:val>
                                            <p:strVal val="#ppt_y-1"/>
                                          </p:val>
                                        </p:tav>
                                        <p:tav tm="100000">
                                          <p:val>
                                            <p:strVal val="#ppt_y-(0.354*#ppt_w-0.172*#ppt_h)"/>
                                          </p:val>
                                        </p:tav>
                                      </p:tavLst>
                                    </p:anim>
                                    <p:anim calcmode="lin" valueType="num">
                                      <p:cBhvr>
                                        <p:cTn id="185" dur="78" decel="50000" autoRev="1" fill="hold">
                                          <p:stCondLst>
                                            <p:cond delay="228"/>
                                          </p:stCondLst>
                                        </p:cTn>
                                        <p:tgtEl>
                                          <p:spTgt spid="57"/>
                                        </p:tgtEl>
                                        <p:attrNameLst>
                                          <p:attrName>ppt_y</p:attrName>
                                        </p:attrNameLst>
                                      </p:cBhvr>
                                      <p:tavLst>
                                        <p:tav tm="0">
                                          <p:val>
                                            <p:strVal val="#ppt_y-(0.354*#ppt_w-0.172*#ppt_h)"/>
                                          </p:val>
                                        </p:tav>
                                        <p:tav tm="100000">
                                          <p:val>
                                            <p:strVal val="#ppt_y-(0.354*#ppt_w-0.172*#ppt_h)-#ppt_h/2"/>
                                          </p:val>
                                        </p:tav>
                                      </p:tavLst>
                                    </p:anim>
                                    <p:anim calcmode="lin" valueType="num">
                                      <p:cBhvr>
                                        <p:cTn id="186" dur="68" fill="hold">
                                          <p:stCondLst>
                                            <p:cond delay="432"/>
                                          </p:stCondLst>
                                        </p:cTn>
                                        <p:tgtEl>
                                          <p:spTgt spid="57"/>
                                        </p:tgtEl>
                                        <p:attrNameLst>
                                          <p:attrName>ppt_y</p:attrName>
                                        </p:attrNameLst>
                                      </p:cBhvr>
                                      <p:tavLst>
                                        <p:tav tm="0">
                                          <p:val>
                                            <p:strVal val="#ppt_y-(0.354*#ppt_w-0.172*#ppt_h)"/>
                                          </p:val>
                                        </p:tav>
                                        <p:tav tm="100000">
                                          <p:val>
                                            <p:strVal val="#ppt_y"/>
                                          </p:val>
                                        </p:tav>
                                      </p:tavLst>
                                    </p:anim>
                                  </p:childTnLst>
                                </p:cTn>
                              </p:par>
                            </p:childTnLst>
                          </p:cTn>
                        </p:par>
                        <p:par>
                          <p:cTn id="187" fill="hold">
                            <p:stCondLst>
                              <p:cond delay="2500"/>
                            </p:stCondLst>
                            <p:childTnLst>
                              <p:par>
                                <p:cTn id="188" presetID="22" presetClass="entr" presetSubtype="8" fill="hold" nodeType="afterEffect">
                                  <p:stCondLst>
                                    <p:cond delay="0"/>
                                  </p:stCondLst>
                                  <p:childTnLst>
                                    <p:set>
                                      <p:cBhvr>
                                        <p:cTn id="189" dur="1" fill="hold">
                                          <p:stCondLst>
                                            <p:cond delay="0"/>
                                          </p:stCondLst>
                                        </p:cTn>
                                        <p:tgtEl>
                                          <p:spTgt spid="58"/>
                                        </p:tgtEl>
                                        <p:attrNameLst>
                                          <p:attrName>style.visibility</p:attrName>
                                        </p:attrNameLst>
                                      </p:cBhvr>
                                      <p:to>
                                        <p:strVal val="visible"/>
                                      </p:to>
                                    </p:set>
                                    <p:animEffect transition="in" filter="wipe(left)">
                                      <p:cBhvr>
                                        <p:cTn id="190" dur="500"/>
                                        <p:tgtEl>
                                          <p:spTgt spid="58"/>
                                        </p:tgtEl>
                                      </p:cBhvr>
                                    </p:animEffect>
                                  </p:childTnLst>
                                </p:cTn>
                              </p:par>
                            </p:childTnLst>
                          </p:cTn>
                        </p:par>
                      </p:childTnLst>
                    </p:cTn>
                  </p:par>
                  <p:par>
                    <p:cTn id="191" fill="hold">
                      <p:stCondLst>
                        <p:cond delay="indefinite"/>
                      </p:stCondLst>
                      <p:childTnLst>
                        <p:par>
                          <p:cTn id="192" fill="hold">
                            <p:stCondLst>
                              <p:cond delay="0"/>
                            </p:stCondLst>
                            <p:childTnLst>
                              <p:par>
                                <p:cTn id="193" presetID="27" presetClass="entr" presetSubtype="0" fill="hold" grpId="0" nodeType="clickEffect">
                                  <p:stCondLst>
                                    <p:cond delay="0"/>
                                  </p:stCondLst>
                                  <p:iterate type="lt">
                                    <p:tmPct val="50000"/>
                                  </p:iterate>
                                  <p:childTnLst>
                                    <p:set>
                                      <p:cBhvr>
                                        <p:cTn id="194" dur="1" fill="hold">
                                          <p:stCondLst>
                                            <p:cond delay="0"/>
                                          </p:stCondLst>
                                        </p:cTn>
                                        <p:tgtEl>
                                          <p:spTgt spid="59"/>
                                        </p:tgtEl>
                                        <p:attrNameLst>
                                          <p:attrName>style.visibility</p:attrName>
                                        </p:attrNameLst>
                                      </p:cBhvr>
                                      <p:to>
                                        <p:strVal val="visible"/>
                                      </p:to>
                                    </p:set>
                                    <p:anim calcmode="discrete" valueType="clr">
                                      <p:cBhvr override="childStyle">
                                        <p:cTn id="195" dur="80"/>
                                        <p:tgtEl>
                                          <p:spTgt spid="59"/>
                                        </p:tgtEl>
                                        <p:attrNameLst>
                                          <p:attrName>style.color</p:attrName>
                                        </p:attrNameLst>
                                      </p:cBhvr>
                                      <p:tavLst>
                                        <p:tav tm="0">
                                          <p:val>
                                            <p:clrVal>
                                              <a:schemeClr val="accent2"/>
                                            </p:clrVal>
                                          </p:val>
                                        </p:tav>
                                        <p:tav tm="50000">
                                          <p:val>
                                            <p:clrVal>
                                              <a:schemeClr val="hlink"/>
                                            </p:clrVal>
                                          </p:val>
                                        </p:tav>
                                      </p:tavLst>
                                    </p:anim>
                                    <p:anim calcmode="discrete" valueType="clr">
                                      <p:cBhvr>
                                        <p:cTn id="196" dur="80"/>
                                        <p:tgtEl>
                                          <p:spTgt spid="59"/>
                                        </p:tgtEl>
                                        <p:attrNameLst>
                                          <p:attrName>fillcolor</p:attrName>
                                        </p:attrNameLst>
                                      </p:cBhvr>
                                      <p:tavLst>
                                        <p:tav tm="0">
                                          <p:val>
                                            <p:clrVal>
                                              <a:schemeClr val="accent2"/>
                                            </p:clrVal>
                                          </p:val>
                                        </p:tav>
                                        <p:tav tm="50000">
                                          <p:val>
                                            <p:clrVal>
                                              <a:schemeClr val="hlink"/>
                                            </p:clrVal>
                                          </p:val>
                                        </p:tav>
                                      </p:tavLst>
                                    </p:anim>
                                    <p:set>
                                      <p:cBhvr>
                                        <p:cTn id="197" dur="80"/>
                                        <p:tgtEl>
                                          <p:spTgt spid="59"/>
                                        </p:tgtEl>
                                        <p:attrNameLst>
                                          <p:attrName>fill.type</p:attrName>
                                        </p:attrNameLst>
                                      </p:cBhvr>
                                      <p:to>
                                        <p:strVal val="solid"/>
                                      </p:to>
                                    </p:set>
                                  </p:childTnLst>
                                </p:cTn>
                              </p:par>
                            </p:childTnLst>
                          </p:cTn>
                        </p:par>
                      </p:childTnLst>
                    </p:cTn>
                  </p:par>
                  <p:par>
                    <p:cTn id="198" fill="hold">
                      <p:stCondLst>
                        <p:cond delay="indefinite"/>
                      </p:stCondLst>
                      <p:childTnLst>
                        <p:par>
                          <p:cTn id="199" fill="hold">
                            <p:stCondLst>
                              <p:cond delay="0"/>
                            </p:stCondLst>
                            <p:childTnLst>
                              <p:par>
                                <p:cTn id="200" presetID="22" presetClass="entr" presetSubtype="8" fill="hold" nodeType="clickEffect">
                                  <p:stCondLst>
                                    <p:cond delay="0"/>
                                  </p:stCondLst>
                                  <p:childTnLst>
                                    <p:set>
                                      <p:cBhvr>
                                        <p:cTn id="201" dur="1" fill="hold">
                                          <p:stCondLst>
                                            <p:cond delay="0"/>
                                          </p:stCondLst>
                                        </p:cTn>
                                        <p:tgtEl>
                                          <p:spTgt spid="60"/>
                                        </p:tgtEl>
                                        <p:attrNameLst>
                                          <p:attrName>style.visibility</p:attrName>
                                        </p:attrNameLst>
                                      </p:cBhvr>
                                      <p:to>
                                        <p:strVal val="visible"/>
                                      </p:to>
                                    </p:set>
                                    <p:animEffect transition="in" filter="wipe(left)">
                                      <p:cBhvr>
                                        <p:cTn id="202" dur="500"/>
                                        <p:tgtEl>
                                          <p:spTgt spid="60"/>
                                        </p:tgtEl>
                                      </p:cBhvr>
                                    </p:animEffect>
                                  </p:childTnLst>
                                </p:cTn>
                              </p:par>
                            </p:childTnLst>
                          </p:cTn>
                        </p:par>
                      </p:childTnLst>
                    </p:cTn>
                  </p:par>
                  <p:par>
                    <p:cTn id="203" fill="hold">
                      <p:stCondLst>
                        <p:cond delay="indefinite"/>
                      </p:stCondLst>
                      <p:childTnLst>
                        <p:par>
                          <p:cTn id="204" fill="hold">
                            <p:stCondLst>
                              <p:cond delay="0"/>
                            </p:stCondLst>
                            <p:childTnLst>
                              <p:par>
                                <p:cTn id="205" presetID="22" presetClass="entr" presetSubtype="8" fill="hold" nodeType="clickEffect">
                                  <p:stCondLst>
                                    <p:cond delay="0"/>
                                  </p:stCondLst>
                                  <p:childTnLst>
                                    <p:set>
                                      <p:cBhvr>
                                        <p:cTn id="206" dur="1" fill="hold">
                                          <p:stCondLst>
                                            <p:cond delay="0"/>
                                          </p:stCondLst>
                                        </p:cTn>
                                        <p:tgtEl>
                                          <p:spTgt spid="61"/>
                                        </p:tgtEl>
                                        <p:attrNameLst>
                                          <p:attrName>style.visibility</p:attrName>
                                        </p:attrNameLst>
                                      </p:cBhvr>
                                      <p:to>
                                        <p:strVal val="visible"/>
                                      </p:to>
                                    </p:set>
                                    <p:animEffect transition="in" filter="wipe(left)">
                                      <p:cBhvr>
                                        <p:cTn id="2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402" grpId="0"/>
      <p:bldP spid="827405" grpId="0"/>
      <p:bldP spid="827417" grpId="0" bldLvl="0" animBg="1"/>
      <p:bldP spid="827418" grpId="0"/>
      <p:bldP spid="827421" grpId="0" bldLvl="0" animBg="1"/>
      <p:bldP spid="827422" grpId="0"/>
      <p:bldP spid="827431" grpId="0" autoUpdateAnimBg="0"/>
      <p:bldP spid="827434" grpId="0" autoUpdateAnimBg="0"/>
      <p:bldP spid="827435" grpId="0" bldLvl="0" animBg="1"/>
      <p:bldP spid="827436" grpId="0" autoUpdateAnimBg="0"/>
      <p:bldP spid="827439" grpId="0"/>
      <p:bldP spid="827441" grpId="0" advAuto="0" autoUpdateAnimBg="0" build="p"/>
      <p:bldP spid="827446" grpId="0" bldLvl="0" animBg="1"/>
      <p:bldP spid="827447" grpId="0" bldLvl="0" animBg="1"/>
      <p:bldP spid="57" grpId="0" animBg="1"/>
      <p:bldP spid="59" grpId="0" animBg="1"/>
    </p:bldLst>
  </p:timing>
</p:sld>
</file>

<file path=ppt/theme/theme1.xml><?xml version="1.0" encoding="utf-8"?>
<a:theme xmlns:a="http://schemas.openxmlformats.org/drawingml/2006/main" name="主题20">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主题20</Template>
  <TotalTime>0</TotalTime>
  <Words>16438</Words>
  <Application>WPS 演示</Application>
  <PresentationFormat>全屏显示(4:3)</PresentationFormat>
  <Paragraphs>2320</Paragraphs>
  <Slides>129</Slides>
  <Notes>0</Notes>
  <HiddenSlides>0</HiddenSlides>
  <MMClips>0</MMClips>
  <ScaleCrop>false</ScaleCrop>
  <HeadingPairs>
    <vt:vector size="8" baseType="variant">
      <vt:variant>
        <vt:lpstr>已用的字体</vt:lpstr>
      </vt:variant>
      <vt:variant>
        <vt:i4>23</vt:i4>
      </vt:variant>
      <vt:variant>
        <vt:lpstr>主题</vt:lpstr>
      </vt:variant>
      <vt:variant>
        <vt:i4>1</vt:i4>
      </vt:variant>
      <vt:variant>
        <vt:lpstr>嵌入 OLE 服务器</vt:lpstr>
      </vt:variant>
      <vt:variant>
        <vt:i4>187</vt:i4>
      </vt:variant>
      <vt:variant>
        <vt:lpstr>幻灯片标题</vt:lpstr>
      </vt:variant>
      <vt:variant>
        <vt:i4>129</vt:i4>
      </vt:variant>
    </vt:vector>
  </HeadingPairs>
  <TitlesOfParts>
    <vt:vector size="340" baseType="lpstr">
      <vt:lpstr>Arial</vt:lpstr>
      <vt:lpstr>宋体</vt:lpstr>
      <vt:lpstr>Wingdings</vt:lpstr>
      <vt:lpstr>Garamond</vt:lpstr>
      <vt:lpstr>PMingLiU-ExtB</vt:lpstr>
      <vt:lpstr>Times New Roman</vt:lpstr>
      <vt:lpstr>黑体</vt:lpstr>
      <vt:lpstr>微软雅黑</vt:lpstr>
      <vt:lpstr>Arial Unicode MS</vt:lpstr>
      <vt:lpstr>Calibri</vt:lpstr>
      <vt:lpstr>Cambria Math</vt:lpstr>
      <vt:lpstr>Symbol</vt:lpstr>
      <vt:lpstr>幼圆</vt:lpstr>
      <vt:lpstr>隶书</vt:lpstr>
      <vt:lpstr>华文新魏</vt:lpstr>
      <vt:lpstr>Tahoma</vt:lpstr>
      <vt:lpstr>楷体_GB2312</vt:lpstr>
      <vt:lpstr>新宋体</vt:lpstr>
      <vt:lpstr>Arial</vt:lpstr>
      <vt:lpstr>Arial Black</vt:lpstr>
      <vt:lpstr>仿宋</vt:lpstr>
      <vt:lpstr>华文行楷</vt:lpstr>
      <vt:lpstr>MS PGothic</vt:lpstr>
      <vt:lpstr>主题20</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Equation.DSMT4</vt:lpstr>
      <vt:lpstr>Photoshop.Image.7</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Equation.DSMT4</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Equation.DSMT4</vt:lpstr>
      <vt:lpstr>Equation.3</vt:lpstr>
      <vt:lpstr>Equation.DSMT4</vt:lpstr>
      <vt:lpstr>Equation.3</vt:lpstr>
      <vt:lpstr>Equation.3</vt:lpstr>
      <vt:lpstr>Equation.3</vt:lpstr>
      <vt:lpstr>Equation.3</vt:lpstr>
      <vt:lpstr>Equation.3</vt:lpstr>
      <vt:lpstr>Equation.3</vt:lpstr>
      <vt:lpstr>Equation.3</vt:lpstr>
      <vt:lpstr>Equation.DSMT4</vt:lpstr>
      <vt:lpstr>Equation.3</vt:lpstr>
      <vt:lpstr>Equation.3</vt:lpstr>
      <vt:lpstr>Equation.3</vt:lpstr>
      <vt:lpstr>Equation.3</vt:lpstr>
      <vt:lpstr>Equation.3</vt:lpstr>
      <vt:lpstr>Equation.3</vt:lpstr>
      <vt:lpstr>Equation.3</vt:lpstr>
      <vt:lpstr>Equation.3</vt:lpstr>
      <vt:lpstr>Equation.3</vt:lpstr>
      <vt:lpstr>Equation.3</vt:lpstr>
      <vt:lpstr>Equation.DSMT4</vt:lpstr>
      <vt:lpstr>Equation.3</vt:lpstr>
      <vt:lpstr>Equation.3</vt:lpstr>
      <vt:lpstr>Equation.3</vt:lpstr>
      <vt:lpstr>Equation.3</vt:lpstr>
      <vt:lpstr>Equation.3</vt:lpstr>
      <vt:lpstr>Equation.3</vt:lpstr>
      <vt:lpstr>Equation.3</vt:lpstr>
      <vt:lpstr>Equation.3</vt:lpstr>
      <vt:lpstr>Equation.3</vt:lpstr>
      <vt:lpstr>Equation.DSMT4</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土的压缩性辨别 (a1-2 与 Cc)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载荷试验结果应用：确定地基土的变形模量E0</vt:lpstr>
      <vt:lpstr>PowerPoint 演示文稿</vt:lpstr>
      <vt:lpstr>PowerPoint 演示文稿</vt:lpstr>
      <vt:lpstr>PowerPoint 演示文稿</vt:lpstr>
      <vt:lpstr>PowerPoint 演示文稿</vt:lpstr>
      <vt:lpstr>PowerPoint 演示文稿</vt:lpstr>
      <vt:lpstr>要  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☞地基附加应力分布面积</vt:lpstr>
      <vt:lpstr>PowerPoint 演示文稿</vt:lpstr>
      <vt:lpstr> ☞地基沉降计算深度</vt:lpstr>
      <vt:lpstr>PowerPoint 演示文稿</vt:lpstr>
      <vt:lpstr>PowerPoint 演示文稿</vt:lpstr>
      <vt:lpstr>PowerPoint 演示文稿</vt:lpstr>
      <vt:lpstr>PowerPoint 演示文稿</vt:lpstr>
      <vt:lpstr>PowerPoint 演示文稿</vt:lpstr>
      <vt:lpstr>PowerPoint 演示文稿</vt:lpstr>
      <vt:lpstr>【例】厚度为5m的黏土层，其前期固结压力是200kPa，其初始孔隙比为0.98，此时该土层的平均自重应力为100kPa，当在该土层加载大面积均布200kPa荷载时，该土层的固结沉降是多少？(CC=0.3, Ce=0.06)</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1、求某一时刻t的固结度与沉降量</vt:lpstr>
      <vt:lpstr>2、求达到某一沉降量(固结度)所需要的时间</vt:lpstr>
      <vt:lpstr>3、根据前一阶段测定的沉降－时间曲线，推算以后的沉降－时间关系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有效应力原理  (Chapter 6)</vt:lpstr>
    </vt:vector>
  </TitlesOfParts>
  <Company>State of Michigan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LANDFILL DESIGN</dc:title>
  <dc:creator>Mich Dept of Environmental Quality</dc:creator>
  <cp:lastModifiedBy>32891</cp:lastModifiedBy>
  <cp:revision>980</cp:revision>
  <dcterms:created xsi:type="dcterms:W3CDTF">2001-10-17T12:46:00Z</dcterms:created>
  <dcterms:modified xsi:type="dcterms:W3CDTF">2025-11-07T12:09:26Z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F4067289DCA448668E69720C03082E92_13</vt:lpwstr>
  </property>
  <property fmtid="{D5CDD505-2E9C-101B-9397-08002B2CF9AE}" pid="3" name="KSOProductBuildVer">
    <vt:lpwstr>2052-12.1.0.23125</vt:lpwstr>
  </property>
</Properties>
</file>