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emf" ContentType="image/x-em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handoutMasterIdLst>
    <p:handoutMasterId r:id="rId60"/>
  </p:handoutMasterIdLst>
  <p:sldIdLst>
    <p:sldId id="256" r:id="rId3"/>
    <p:sldId id="367" r:id="rId4"/>
    <p:sldId id="371" r:id="rId5"/>
    <p:sldId id="257" r:id="rId6"/>
    <p:sldId id="258" r:id="rId7"/>
    <p:sldId id="368" r:id="rId8"/>
    <p:sldId id="340" r:id="rId9"/>
    <p:sldId id="341" r:id="rId10"/>
    <p:sldId id="342" r:id="rId11"/>
    <p:sldId id="260" r:id="rId12"/>
    <p:sldId id="302" r:id="rId13"/>
    <p:sldId id="369" r:id="rId14"/>
    <p:sldId id="261" r:id="rId15"/>
    <p:sldId id="343" r:id="rId16"/>
    <p:sldId id="344" r:id="rId17"/>
    <p:sldId id="345" r:id="rId18"/>
    <p:sldId id="346" r:id="rId19"/>
    <p:sldId id="308" r:id="rId20"/>
    <p:sldId id="268" r:id="rId21"/>
    <p:sldId id="365" r:id="rId22"/>
    <p:sldId id="366" r:id="rId23"/>
    <p:sldId id="269" r:id="rId24"/>
    <p:sldId id="373" r:id="rId25"/>
    <p:sldId id="312" r:id="rId26"/>
    <p:sldId id="313" r:id="rId27"/>
    <p:sldId id="370" r:id="rId28"/>
    <p:sldId id="270" r:id="rId29"/>
    <p:sldId id="374" r:id="rId30"/>
    <p:sldId id="273" r:id="rId31"/>
    <p:sldId id="317" r:id="rId32"/>
    <p:sldId id="318" r:id="rId33"/>
    <p:sldId id="274" r:id="rId34"/>
    <p:sldId id="315" r:id="rId35"/>
    <p:sldId id="375" r:id="rId36"/>
    <p:sldId id="319" r:id="rId37"/>
    <p:sldId id="320" r:id="rId38"/>
    <p:sldId id="321" r:id="rId39"/>
    <p:sldId id="300" r:id="rId40"/>
    <p:sldId id="280" r:id="rId41"/>
    <p:sldId id="275" r:id="rId42"/>
    <p:sldId id="281" r:id="rId43"/>
    <p:sldId id="282" r:id="rId44"/>
    <p:sldId id="324" r:id="rId45"/>
    <p:sldId id="327" r:id="rId46"/>
    <p:sldId id="323" r:id="rId47"/>
    <p:sldId id="376" r:id="rId48"/>
    <p:sldId id="325" r:id="rId49"/>
    <p:sldId id="326" r:id="rId50"/>
    <p:sldId id="377" r:id="rId51"/>
    <p:sldId id="336" r:id="rId52"/>
    <p:sldId id="334" r:id="rId53"/>
    <p:sldId id="295" r:id="rId54"/>
    <p:sldId id="331" r:id="rId55"/>
    <p:sldId id="291" r:id="rId56"/>
    <p:sldId id="337" r:id="rId57"/>
    <p:sldId id="338" r:id="rId58"/>
  </p:sldIdLst>
  <p:sldSz cx="9144000" cy="6858000" type="screen4x3"/>
  <p:notesSz cx="7099300" cy="1023429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幼圆" panose="020105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66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1" d="100"/>
          <a:sy n="101" d="100"/>
        </p:scale>
        <p:origin x="120"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4.xml"/><Relationship Id="rId59" Type="http://schemas.openxmlformats.org/officeDocument/2006/relationships/notesMaster" Target="notesMasters/notesMaster1.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7" Type="http://schemas.openxmlformats.org/officeDocument/2006/relationships/image" Target="../media/image7.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5.vml.rels><?xml version="1.0" encoding="UTF-8" standalone="yes"?>
<Relationships xmlns="http://schemas.openxmlformats.org/package/2006/relationships"><Relationship Id="rId9" Type="http://schemas.openxmlformats.org/officeDocument/2006/relationships/image" Target="../media/image58.wmf"/><Relationship Id="rId8" Type="http://schemas.openxmlformats.org/officeDocument/2006/relationships/image" Target="../media/image57.wmf"/><Relationship Id="rId7" Type="http://schemas.openxmlformats.org/officeDocument/2006/relationships/image" Target="../media/image56.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3" Type="http://schemas.openxmlformats.org/officeDocument/2006/relationships/image" Target="../media/image52.wmf"/><Relationship Id="rId2" Type="http://schemas.openxmlformats.org/officeDocument/2006/relationships/image" Target="../media/image51.wmf"/><Relationship Id="rId14" Type="http://schemas.openxmlformats.org/officeDocument/2006/relationships/image" Target="../media/image63.wmf"/><Relationship Id="rId13" Type="http://schemas.openxmlformats.org/officeDocument/2006/relationships/image" Target="../media/image62.wmf"/><Relationship Id="rId12" Type="http://schemas.openxmlformats.org/officeDocument/2006/relationships/image" Target="../media/image61.wmf"/><Relationship Id="rId11" Type="http://schemas.openxmlformats.org/officeDocument/2006/relationships/image" Target="../media/image60.wmf"/><Relationship Id="rId10" Type="http://schemas.openxmlformats.org/officeDocument/2006/relationships/image" Target="../media/image59.wmf"/><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5" Type="http://schemas.openxmlformats.org/officeDocument/2006/relationships/image" Target="../media/image71.wmf"/><Relationship Id="rId4" Type="http://schemas.openxmlformats.org/officeDocument/2006/relationships/image" Target="../media/image70.wmf"/><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4" Type="http://schemas.openxmlformats.org/officeDocument/2006/relationships/image" Target="../media/image77.wmf"/><Relationship Id="rId3" Type="http://schemas.openxmlformats.org/officeDocument/2006/relationships/image" Target="../media/image76.wmf"/><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7" Type="http://schemas.openxmlformats.org/officeDocument/2006/relationships/image" Target="../media/image14.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5" Type="http://schemas.openxmlformats.org/officeDocument/2006/relationships/image" Target="../media/image83.wmf"/><Relationship Id="rId4" Type="http://schemas.openxmlformats.org/officeDocument/2006/relationships/image" Target="../media/image82.wmf"/><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2.vml.rels><?xml version="1.0" encoding="UTF-8" standalone="yes"?>
<Relationships xmlns="http://schemas.openxmlformats.org/package/2006/relationships"><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4.vml.rels><?xml version="1.0" encoding="UTF-8" standalone="yes"?>
<Relationships xmlns="http://schemas.openxmlformats.org/package/2006/relationships"><Relationship Id="rId4" Type="http://schemas.openxmlformats.org/officeDocument/2006/relationships/image" Target="../media/image101.wmf"/><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25.vml.rels><?xml version="1.0" encoding="UTF-8" standalone="yes"?>
<Relationships xmlns="http://schemas.openxmlformats.org/package/2006/relationships"><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image" Target="../media/image113.emf"/></Relationships>
</file>

<file path=ppt/drawings/_rels/vmlDrawing27.vml.rels><?xml version="1.0" encoding="UTF-8" standalone="yes"?>
<Relationships xmlns="http://schemas.openxmlformats.org/package/2006/relationships"><Relationship Id="rId6" Type="http://schemas.openxmlformats.org/officeDocument/2006/relationships/image" Target="../media/image122.wmf"/><Relationship Id="rId5" Type="http://schemas.openxmlformats.org/officeDocument/2006/relationships/image" Target="../media/image121.emf"/><Relationship Id="rId4" Type="http://schemas.openxmlformats.org/officeDocument/2006/relationships/image" Target="../media/image120.emf"/><Relationship Id="rId3" Type="http://schemas.openxmlformats.org/officeDocument/2006/relationships/image" Target="../media/image119.emf"/><Relationship Id="rId2" Type="http://schemas.openxmlformats.org/officeDocument/2006/relationships/image" Target="../media/image118.wmf"/><Relationship Id="rId1"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3" Type="http://schemas.openxmlformats.org/officeDocument/2006/relationships/image" Target="../media/image21.emf"/><Relationship Id="rId2" Type="http://schemas.openxmlformats.org/officeDocument/2006/relationships/image" Target="../media/image19.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4606" cy="574719"/>
          </a:xfrm>
          <a:prstGeom prst="rect">
            <a:avLst/>
          </a:prstGeom>
        </p:spPr>
        <p:txBody>
          <a:bodyPr vert="horz" lIns="91440" tIns="45720" rIns="91440" bIns="45720" rtlCol="0"/>
          <a:lstStyle>
            <a:lvl1pPr algn="l">
              <a:defRPr sz="1285"/>
            </a:lvl1pPr>
          </a:lstStyle>
          <a:p>
            <a:endParaRPr lang="zh-CN" altLang="en-US"/>
          </a:p>
        </p:txBody>
      </p:sp>
      <p:sp>
        <p:nvSpPr>
          <p:cNvPr id="3" name="日期占位符 2"/>
          <p:cNvSpPr>
            <a:spLocks noGrp="1"/>
          </p:cNvSpPr>
          <p:nvPr>
            <p:ph type="dt" sz="quarter" idx="1"/>
          </p:nvPr>
        </p:nvSpPr>
        <p:spPr>
          <a:xfrm>
            <a:off x="4162784" y="0"/>
            <a:ext cx="3184606" cy="574719"/>
          </a:xfrm>
          <a:prstGeom prst="rect">
            <a:avLst/>
          </a:prstGeom>
        </p:spPr>
        <p:txBody>
          <a:bodyPr vert="horz" lIns="91440" tIns="45720" rIns="91440" bIns="45720" rtlCol="0"/>
          <a:lstStyle>
            <a:lvl1pPr algn="r">
              <a:defRPr sz="128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4606" cy="574718"/>
          </a:xfrm>
          <a:prstGeom prst="rect">
            <a:avLst/>
          </a:prstGeom>
        </p:spPr>
        <p:txBody>
          <a:bodyPr vert="horz" lIns="91440" tIns="45720" rIns="91440" bIns="45720" rtlCol="0" anchor="b"/>
          <a:lstStyle>
            <a:lvl1pPr algn="l">
              <a:defRPr sz="1285"/>
            </a:lvl1pPr>
          </a:lstStyle>
          <a:p>
            <a:endParaRPr lang="zh-CN" altLang="en-US"/>
          </a:p>
        </p:txBody>
      </p:sp>
      <p:sp>
        <p:nvSpPr>
          <p:cNvPr id="5" name="灯片编号占位符 4"/>
          <p:cNvSpPr>
            <a:spLocks noGrp="1"/>
          </p:cNvSpPr>
          <p:nvPr>
            <p:ph type="sldNum" sz="quarter" idx="3"/>
          </p:nvPr>
        </p:nvSpPr>
        <p:spPr>
          <a:xfrm>
            <a:off x="4162784" y="10879875"/>
            <a:ext cx="3184606" cy="574718"/>
          </a:xfrm>
          <a:prstGeom prst="rect">
            <a:avLst/>
          </a:prstGeom>
        </p:spPr>
        <p:txBody>
          <a:bodyPr vert="horz" lIns="91440" tIns="45720" rIns="91440" bIns="45720" rtlCol="0" anchor="b"/>
          <a:lstStyle>
            <a:lvl1pPr algn="r">
              <a:defRPr sz="128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4606"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2784" y="0"/>
            <a:ext cx="3184606"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8167"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4909" y="5512523"/>
            <a:ext cx="5879272"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4606"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2784" y="10879875"/>
            <a:ext cx="3184606"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a:t>单击此处编辑母版标题样式</a:t>
            </a:r>
            <a:endParaRPr lang="zh-CN" altLang="en-US"/>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r>
              <a:rPr lang="zh-CN" altLang="en-US"/>
              <a:t>单击此处编辑母版副标题样式</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37980AD9-CA3D-4C25-A363-5CE2BE9A31B7}"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CA2B1103-84B6-434A-8A38-A53A6EEEF939}"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5822A976-B6FE-4B83-AAF4-77642710B80A}"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fld id="{5FBC222B-611C-40A4-A5A2-12110CD8C4BE}"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表格占位符 2"/>
          <p:cNvSpPr>
            <a:spLocks noGrp="1"/>
          </p:cNvSpPr>
          <p:nvPr>
            <p:ph type="tbl" idx="1" hasCustomPrompt="1"/>
          </p:nvPr>
        </p:nvSpPr>
        <p:spPr>
          <a:xfrm>
            <a:off x="457200" y="1600200"/>
            <a:ext cx="8229600" cy="4530725"/>
          </a:xfrm>
        </p:spPr>
        <p:txBody>
          <a:bodyPr/>
          <a:lstStyle/>
          <a:p>
            <a:pPr lvl="0"/>
            <a:r>
              <a:rPr lang="zh-CN" altLang="en-US" noProof="0"/>
              <a:t>单击图标添加表格</a:t>
            </a:r>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940B1F08-CB8B-4A34-A1B1-AC4C1CFC9D5A}"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457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57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77441ECF-1FA2-41D8-A42C-610CE27BF192}" type="slidenum">
              <a:rPr lang="en-US" altLang="zh-CN"/>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1ED66DBA-1FD0-4757-AB08-E08FFC0C558B}" type="slidenum">
              <a:rPr lang="en-US" altLang="zh-CN"/>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fld id="{0FDED483-5198-431C-9296-56DEAF106097}" type="slidenum">
              <a:rPr lang="en-US" altLang="zh-CN"/>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E04C838B-9EE0-4A72-9A5D-4C57032F3EB5}"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18697EE9-6CA8-4D2F-B12F-D886DF120CD3}"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D5630064-DC38-4636-B5EA-CE63F9C8D9F8}"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6CF4646F-3A19-4DA1-AD25-9B9674B0D115}"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9ABAB717-1C24-4B5C-B9CF-3398B63BA737}"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5AD2AC1F-2C49-4061-8D36-47BD095A705B}"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496BCBD4-3CC7-4252-87FE-940056B6CD37}"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C8429922-6EFD-411B-96D8-3F5DA6EA425C}"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D6E98382-6AB7-49D6-BEBB-927AF09DC5EF}"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mj-lt"/>
                <a:ea typeface="宋体" panose="02010600030101010101" pitchFamily="2" charset="-122"/>
              </a:defRPr>
            </a:lvl1pPr>
          </a:lstStyle>
          <a:p>
            <a:pPr>
              <a:defRPr/>
            </a:pPr>
            <a:endParaRPr lang="en-US" altLang="zh-CN"/>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sz="1200">
                <a:latin typeface="+mj-lt"/>
                <a:ea typeface="宋体" panose="02010600030101010101" pitchFamily="2" charset="-122"/>
              </a:defRPr>
            </a:lvl1pPr>
          </a:lstStyle>
          <a:p>
            <a:pPr>
              <a:defRPr/>
            </a:pPr>
            <a:endParaRPr lang="en-US" altLang="zh-CN"/>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Garamond" panose="02020404030301010803" pitchFamily="18" charset="0"/>
                <a:ea typeface="宋体" panose="02010600030101010101" pitchFamily="2" charset="-122"/>
              </a:defRPr>
            </a:lvl1pPr>
          </a:lstStyle>
          <a:p>
            <a:fld id="{12821BFF-4CA5-4300-8639-939C1C3C9A6A}" type="slidenum">
              <a:rPr lang="en-US" altLang="zh-CN"/>
            </a:fld>
            <a:endParaRPr lang="en-US" altLang="zh-CN"/>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58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0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280" indent="-339725" algn="l" rtl="0" eaLnBrk="1" fontAlgn="base" hangingPunct="1">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wmf"/><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34.wmf"/><Relationship Id="rId2" Type="http://schemas.openxmlformats.org/officeDocument/2006/relationships/oleObject" Target="../embeddings/oleObject23.bin"/><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14.xml"/><Relationship Id="rId3" Type="http://schemas.openxmlformats.org/officeDocument/2006/relationships/image" Target="../media/image36.emf"/><Relationship Id="rId2" Type="http://schemas.openxmlformats.org/officeDocument/2006/relationships/oleObject" Target="../embeddings/oleObject24.bin"/><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7.xml"/><Relationship Id="rId2" Type="http://schemas.openxmlformats.org/officeDocument/2006/relationships/image" Target="../media/image37.emf"/><Relationship Id="rId1"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39.wmf"/><Relationship Id="rId3" Type="http://schemas.openxmlformats.org/officeDocument/2006/relationships/oleObject" Target="../embeddings/oleObject27.bin"/><Relationship Id="rId2" Type="http://schemas.openxmlformats.org/officeDocument/2006/relationships/image" Target="../media/image38.emf"/><Relationship Id="rId1"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7.xml"/><Relationship Id="rId3" Type="http://schemas.openxmlformats.org/officeDocument/2006/relationships/image" Target="../media/image41.emf"/><Relationship Id="rId2" Type="http://schemas.openxmlformats.org/officeDocument/2006/relationships/oleObject" Target="../embeddings/oleObject28.bin"/><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7" Type="http://schemas.openxmlformats.org/officeDocument/2006/relationships/vmlDrawing" Target="../drawings/vmlDrawing11.vml"/><Relationship Id="rId6"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30.bin"/><Relationship Id="rId3" Type="http://schemas.openxmlformats.org/officeDocument/2006/relationships/image" Target="../media/image43.wmf"/><Relationship Id="rId2" Type="http://schemas.openxmlformats.org/officeDocument/2006/relationships/oleObject" Target="../embeddings/oleObject29.bin"/><Relationship Id="rId1" Type="http://schemas.openxmlformats.org/officeDocument/2006/relationships/image" Target="../media/image42.jpeg"/></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7.xml"/><Relationship Id="rId4" Type="http://schemas.openxmlformats.org/officeDocument/2006/relationships/image" Target="../media/image45.wmf"/><Relationship Id="rId3" Type="http://schemas.openxmlformats.org/officeDocument/2006/relationships/oleObject" Target="../embeddings/oleObject32.bin"/><Relationship Id="rId2" Type="http://schemas.openxmlformats.org/officeDocument/2006/relationships/image" Target="../media/image44.wmf"/><Relationship Id="rId1"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7" Type="http://schemas.openxmlformats.org/officeDocument/2006/relationships/vmlDrawing" Target="../drawings/vmlDrawing13.vml"/><Relationship Id="rId6" Type="http://schemas.openxmlformats.org/officeDocument/2006/relationships/slideLayout" Target="../slideLayouts/slideLayout7.xml"/><Relationship Id="rId5" Type="http://schemas.openxmlformats.org/officeDocument/2006/relationships/image" Target="../media/image48.wmf"/><Relationship Id="rId4" Type="http://schemas.openxmlformats.org/officeDocument/2006/relationships/oleObject" Target="../embeddings/oleObject34.bin"/><Relationship Id="rId3" Type="http://schemas.openxmlformats.org/officeDocument/2006/relationships/image" Target="../media/image47.jpeg"/><Relationship Id="rId2" Type="http://schemas.openxmlformats.org/officeDocument/2006/relationships/image" Target="../media/image46.wmf"/><Relationship Id="rId1"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40.bin"/><Relationship Id="rId8" Type="http://schemas.openxmlformats.org/officeDocument/2006/relationships/image" Target="../media/image53.wmf"/><Relationship Id="rId7" Type="http://schemas.openxmlformats.org/officeDocument/2006/relationships/oleObject" Target="../embeddings/oleObject39.bin"/><Relationship Id="rId6" Type="http://schemas.openxmlformats.org/officeDocument/2006/relationships/image" Target="../media/image52.wmf"/><Relationship Id="rId5" Type="http://schemas.openxmlformats.org/officeDocument/2006/relationships/oleObject" Target="../embeddings/oleObject38.bin"/><Relationship Id="rId4" Type="http://schemas.openxmlformats.org/officeDocument/2006/relationships/image" Target="../media/image51.wmf"/><Relationship Id="rId30" Type="http://schemas.openxmlformats.org/officeDocument/2006/relationships/vmlDrawing" Target="../drawings/vmlDrawing15.vml"/><Relationship Id="rId3" Type="http://schemas.openxmlformats.org/officeDocument/2006/relationships/oleObject" Target="../embeddings/oleObject37.bin"/><Relationship Id="rId29" Type="http://schemas.openxmlformats.org/officeDocument/2006/relationships/slideLayout" Target="../slideLayouts/slideLayout17.xml"/><Relationship Id="rId28" Type="http://schemas.openxmlformats.org/officeDocument/2006/relationships/image" Target="../media/image63.wmf"/><Relationship Id="rId27" Type="http://schemas.openxmlformats.org/officeDocument/2006/relationships/oleObject" Target="../embeddings/oleObject49.bin"/><Relationship Id="rId26" Type="http://schemas.openxmlformats.org/officeDocument/2006/relationships/image" Target="../media/image62.wmf"/><Relationship Id="rId25" Type="http://schemas.openxmlformats.org/officeDocument/2006/relationships/oleObject" Target="../embeddings/oleObject48.bin"/><Relationship Id="rId24" Type="http://schemas.openxmlformats.org/officeDocument/2006/relationships/image" Target="../media/image61.wmf"/><Relationship Id="rId23" Type="http://schemas.openxmlformats.org/officeDocument/2006/relationships/oleObject" Target="../embeddings/oleObject47.bin"/><Relationship Id="rId22" Type="http://schemas.openxmlformats.org/officeDocument/2006/relationships/image" Target="../media/image60.wmf"/><Relationship Id="rId21" Type="http://schemas.openxmlformats.org/officeDocument/2006/relationships/oleObject" Target="../embeddings/oleObject46.bin"/><Relationship Id="rId20" Type="http://schemas.openxmlformats.org/officeDocument/2006/relationships/image" Target="../media/image59.wmf"/><Relationship Id="rId2" Type="http://schemas.openxmlformats.org/officeDocument/2006/relationships/image" Target="../media/image50.wmf"/><Relationship Id="rId19" Type="http://schemas.openxmlformats.org/officeDocument/2006/relationships/oleObject" Target="../embeddings/oleObject45.bin"/><Relationship Id="rId18" Type="http://schemas.openxmlformats.org/officeDocument/2006/relationships/image" Target="../media/image58.wmf"/><Relationship Id="rId17" Type="http://schemas.openxmlformats.org/officeDocument/2006/relationships/oleObject" Target="../embeddings/oleObject44.bin"/><Relationship Id="rId16" Type="http://schemas.openxmlformats.org/officeDocument/2006/relationships/image" Target="../media/image57.wmf"/><Relationship Id="rId15" Type="http://schemas.openxmlformats.org/officeDocument/2006/relationships/oleObject" Target="../embeddings/oleObject43.bin"/><Relationship Id="rId14" Type="http://schemas.openxmlformats.org/officeDocument/2006/relationships/image" Target="../media/image56.wmf"/><Relationship Id="rId13" Type="http://schemas.openxmlformats.org/officeDocument/2006/relationships/oleObject" Target="../embeddings/oleObject42.bin"/><Relationship Id="rId12" Type="http://schemas.openxmlformats.org/officeDocument/2006/relationships/image" Target="../media/image55.wmf"/><Relationship Id="rId11" Type="http://schemas.openxmlformats.org/officeDocument/2006/relationships/oleObject" Target="../embeddings/oleObject41.bin"/><Relationship Id="rId10" Type="http://schemas.openxmlformats.org/officeDocument/2006/relationships/image" Target="../media/image54.wmf"/><Relationship Id="rId1"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6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2.xml"/><Relationship Id="rId2" Type="http://schemas.openxmlformats.org/officeDocument/2006/relationships/image" Target="../media/image65.wmf"/><Relationship Id="rId1" Type="http://schemas.openxmlformats.org/officeDocument/2006/relationships/oleObject" Target="../embeddings/oleObject50.bin"/></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2.xml"/><Relationship Id="rId2" Type="http://schemas.openxmlformats.org/officeDocument/2006/relationships/image" Target="../media/image66.wmf"/><Relationship Id="rId1" Type="http://schemas.openxmlformats.org/officeDocument/2006/relationships/oleObject" Target="../embeddings/oleObject5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56.bin"/><Relationship Id="rId8" Type="http://schemas.openxmlformats.org/officeDocument/2006/relationships/image" Target="../media/image70.wmf"/><Relationship Id="rId7" Type="http://schemas.openxmlformats.org/officeDocument/2006/relationships/oleObject" Target="../embeddings/oleObject55.bin"/><Relationship Id="rId6" Type="http://schemas.openxmlformats.org/officeDocument/2006/relationships/image" Target="../media/image69.wmf"/><Relationship Id="rId5" Type="http://schemas.openxmlformats.org/officeDocument/2006/relationships/oleObject" Target="../embeddings/oleObject54.bin"/><Relationship Id="rId4" Type="http://schemas.openxmlformats.org/officeDocument/2006/relationships/image" Target="../media/image68.wmf"/><Relationship Id="rId3" Type="http://schemas.openxmlformats.org/officeDocument/2006/relationships/oleObject" Target="../embeddings/oleObject53.bin"/><Relationship Id="rId2" Type="http://schemas.openxmlformats.org/officeDocument/2006/relationships/image" Target="../media/image67.wmf"/><Relationship Id="rId12" Type="http://schemas.openxmlformats.org/officeDocument/2006/relationships/vmlDrawing" Target="../drawings/vmlDrawing18.vml"/><Relationship Id="rId11" Type="http://schemas.openxmlformats.org/officeDocument/2006/relationships/slideLayout" Target="../slideLayouts/slideLayout2.xml"/><Relationship Id="rId10" Type="http://schemas.openxmlformats.org/officeDocument/2006/relationships/image" Target="../media/image71.wmf"/><Relationship Id="rId1" Type="http://schemas.openxmlformats.org/officeDocument/2006/relationships/oleObject" Target="../embeddings/oleObject52.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60.bin"/><Relationship Id="rId8" Type="http://schemas.openxmlformats.org/officeDocument/2006/relationships/image" Target="../media/image76.wmf"/><Relationship Id="rId7" Type="http://schemas.openxmlformats.org/officeDocument/2006/relationships/oleObject" Target="../embeddings/oleObject59.bin"/><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wmf"/><Relationship Id="rId3" Type="http://schemas.openxmlformats.org/officeDocument/2006/relationships/oleObject" Target="../embeddings/oleObject58.bin"/><Relationship Id="rId2" Type="http://schemas.openxmlformats.org/officeDocument/2006/relationships/image" Target="../media/image72.wmf"/><Relationship Id="rId12" Type="http://schemas.openxmlformats.org/officeDocument/2006/relationships/vmlDrawing" Target="../drawings/vmlDrawing19.vml"/><Relationship Id="rId11" Type="http://schemas.openxmlformats.org/officeDocument/2006/relationships/slideLayout" Target="../slideLayouts/slideLayout2.xml"/><Relationship Id="rId10" Type="http://schemas.openxmlformats.org/officeDocument/2006/relationships/image" Target="../media/image77.wmf"/><Relationship Id="rId1" Type="http://schemas.openxmlformats.org/officeDocument/2006/relationships/oleObject" Target="../embeddings/oleObject5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9" Type="http://schemas.openxmlformats.org/officeDocument/2006/relationships/image" Target="../media/image82.wmf"/><Relationship Id="rId8" Type="http://schemas.openxmlformats.org/officeDocument/2006/relationships/oleObject" Target="../embeddings/oleObject64.bin"/><Relationship Id="rId7" Type="http://schemas.openxmlformats.org/officeDocument/2006/relationships/image" Target="../media/image81.wmf"/><Relationship Id="rId6" Type="http://schemas.openxmlformats.org/officeDocument/2006/relationships/oleObject" Target="../embeddings/oleObject63.bin"/><Relationship Id="rId5" Type="http://schemas.openxmlformats.org/officeDocument/2006/relationships/image" Target="../media/image80.wmf"/><Relationship Id="rId4" Type="http://schemas.openxmlformats.org/officeDocument/2006/relationships/oleObject" Target="../embeddings/oleObject62.bin"/><Relationship Id="rId3" Type="http://schemas.openxmlformats.org/officeDocument/2006/relationships/image" Target="../media/image79.png"/><Relationship Id="rId2" Type="http://schemas.openxmlformats.org/officeDocument/2006/relationships/image" Target="../media/image78.wmf"/><Relationship Id="rId13" Type="http://schemas.openxmlformats.org/officeDocument/2006/relationships/vmlDrawing" Target="../drawings/vmlDrawing20.vml"/><Relationship Id="rId12" Type="http://schemas.openxmlformats.org/officeDocument/2006/relationships/slideLayout" Target="../slideLayouts/slideLayout12.xml"/><Relationship Id="rId11" Type="http://schemas.openxmlformats.org/officeDocument/2006/relationships/image" Target="../media/image83.wmf"/><Relationship Id="rId10" Type="http://schemas.openxmlformats.org/officeDocument/2006/relationships/oleObject" Target="../embeddings/oleObject65.bin"/><Relationship Id="rId1" Type="http://schemas.openxmlformats.org/officeDocument/2006/relationships/oleObject" Target="../embeddings/oleObject6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7" Type="http://schemas.openxmlformats.org/officeDocument/2006/relationships/vmlDrawing" Target="../drawings/vmlDrawing21.vml"/><Relationship Id="rId6"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67.bin"/><Relationship Id="rId3" Type="http://schemas.openxmlformats.org/officeDocument/2006/relationships/image" Target="../media/image85.wmf"/><Relationship Id="rId2" Type="http://schemas.openxmlformats.org/officeDocument/2006/relationships/oleObject" Target="../embeddings/oleObject66.bin"/><Relationship Id="rId1"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8.png"/><Relationship Id="rId1" Type="http://schemas.openxmlformats.org/officeDocument/2006/relationships/image" Target="../media/image87.jpeg"/></Relationships>
</file>

<file path=ppt/slides/_rels/slide42.xml.rels><?xml version="1.0" encoding="UTF-8" standalone="yes"?>
<Relationships xmlns="http://schemas.openxmlformats.org/package/2006/relationships"><Relationship Id="rId9" Type="http://schemas.openxmlformats.org/officeDocument/2006/relationships/image" Target="../media/image93.wmf"/><Relationship Id="rId8" Type="http://schemas.openxmlformats.org/officeDocument/2006/relationships/oleObject" Target="../embeddings/oleObject71.bin"/><Relationship Id="rId7" Type="http://schemas.openxmlformats.org/officeDocument/2006/relationships/image" Target="../media/image92.wmf"/><Relationship Id="rId6" Type="http://schemas.openxmlformats.org/officeDocument/2006/relationships/oleObject" Target="../embeddings/oleObject70.bin"/><Relationship Id="rId5" Type="http://schemas.openxmlformats.org/officeDocument/2006/relationships/image" Target="../media/image91.wmf"/><Relationship Id="rId4" Type="http://schemas.openxmlformats.org/officeDocument/2006/relationships/oleObject" Target="../embeddings/oleObject69.bin"/><Relationship Id="rId3" Type="http://schemas.openxmlformats.org/officeDocument/2006/relationships/image" Target="../media/image90.wmf"/><Relationship Id="rId2" Type="http://schemas.openxmlformats.org/officeDocument/2006/relationships/oleObject" Target="../embeddings/oleObject68.bin"/><Relationship Id="rId15" Type="http://schemas.openxmlformats.org/officeDocument/2006/relationships/vmlDrawing" Target="../drawings/vmlDrawing22.vml"/><Relationship Id="rId14" Type="http://schemas.openxmlformats.org/officeDocument/2006/relationships/slideLayout" Target="../slideLayouts/slideLayout12.xml"/><Relationship Id="rId13" Type="http://schemas.openxmlformats.org/officeDocument/2006/relationships/image" Target="../media/image95.wmf"/><Relationship Id="rId12" Type="http://schemas.openxmlformats.org/officeDocument/2006/relationships/oleObject" Target="../embeddings/oleObject73.bin"/><Relationship Id="rId11" Type="http://schemas.openxmlformats.org/officeDocument/2006/relationships/image" Target="../media/image94.wmf"/><Relationship Id="rId10" Type="http://schemas.openxmlformats.org/officeDocument/2006/relationships/oleObject" Target="../embeddings/oleObject72.bin"/><Relationship Id="rId1" Type="http://schemas.openxmlformats.org/officeDocument/2006/relationships/image" Target="../media/image89.png"/></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oleObject" Target="../embeddings/oleObject74.bin"/></Relationships>
</file>

<file path=ppt/slides/_rels/slide44.xml.rels><?xml version="1.0" encoding="UTF-8" standalone="yes"?>
<Relationships xmlns="http://schemas.openxmlformats.org/package/2006/relationships"><Relationship Id="rId9" Type="http://schemas.openxmlformats.org/officeDocument/2006/relationships/image" Target="../media/image101.wmf"/><Relationship Id="rId8" Type="http://schemas.openxmlformats.org/officeDocument/2006/relationships/oleObject" Target="../embeddings/oleObject78.bin"/><Relationship Id="rId7" Type="http://schemas.openxmlformats.org/officeDocument/2006/relationships/image" Target="../media/image100.wmf"/><Relationship Id="rId6" Type="http://schemas.openxmlformats.org/officeDocument/2006/relationships/oleObject" Target="../embeddings/oleObject77.bin"/><Relationship Id="rId5" Type="http://schemas.openxmlformats.org/officeDocument/2006/relationships/image" Target="../media/image99.wmf"/><Relationship Id="rId4" Type="http://schemas.openxmlformats.org/officeDocument/2006/relationships/oleObject" Target="../embeddings/oleObject76.bin"/><Relationship Id="rId3" Type="http://schemas.openxmlformats.org/officeDocument/2006/relationships/image" Target="../media/image97.wmf"/><Relationship Id="rId2" Type="http://schemas.openxmlformats.org/officeDocument/2006/relationships/image" Target="../media/image98.wmf"/><Relationship Id="rId12" Type="http://schemas.openxmlformats.org/officeDocument/2006/relationships/vmlDrawing" Target="../drawings/vmlDrawing24.vml"/><Relationship Id="rId11" Type="http://schemas.openxmlformats.org/officeDocument/2006/relationships/slideLayout" Target="../slideLayouts/slideLayout7.xml"/><Relationship Id="rId10" Type="http://schemas.openxmlformats.org/officeDocument/2006/relationships/image" Target="../media/image89.png"/><Relationship Id="rId1" Type="http://schemas.openxmlformats.org/officeDocument/2006/relationships/oleObject" Target="../embeddings/oleObject75.bin"/></Relationships>
</file>

<file path=ppt/slides/_rels/slide45.xml.rels><?xml version="1.0" encoding="UTF-8" standalone="yes"?>
<Relationships xmlns="http://schemas.openxmlformats.org/package/2006/relationships"><Relationship Id="rId9" Type="http://schemas.openxmlformats.org/officeDocument/2006/relationships/image" Target="../media/image106.wmf"/><Relationship Id="rId8" Type="http://schemas.openxmlformats.org/officeDocument/2006/relationships/oleObject" Target="../embeddings/oleObject82.bin"/><Relationship Id="rId7" Type="http://schemas.openxmlformats.org/officeDocument/2006/relationships/image" Target="../media/image105.wmf"/><Relationship Id="rId6" Type="http://schemas.openxmlformats.org/officeDocument/2006/relationships/oleObject" Target="../embeddings/oleObject81.bin"/><Relationship Id="rId5" Type="http://schemas.openxmlformats.org/officeDocument/2006/relationships/image" Target="../media/image104.wmf"/><Relationship Id="rId4" Type="http://schemas.openxmlformats.org/officeDocument/2006/relationships/oleObject" Target="../embeddings/oleObject80.bin"/><Relationship Id="rId3" Type="http://schemas.openxmlformats.org/officeDocument/2006/relationships/image" Target="../media/image103.wmf"/><Relationship Id="rId2" Type="http://schemas.openxmlformats.org/officeDocument/2006/relationships/oleObject" Target="../embeddings/oleObject79.bin"/><Relationship Id="rId15" Type="http://schemas.openxmlformats.org/officeDocument/2006/relationships/vmlDrawing" Target="../drawings/vmlDrawing25.vml"/><Relationship Id="rId14" Type="http://schemas.openxmlformats.org/officeDocument/2006/relationships/slideLayout" Target="../slideLayouts/slideLayout4.xml"/><Relationship Id="rId13" Type="http://schemas.openxmlformats.org/officeDocument/2006/relationships/image" Target="../media/image108.wmf"/><Relationship Id="rId12" Type="http://schemas.openxmlformats.org/officeDocument/2006/relationships/oleObject" Target="../embeddings/oleObject84.bin"/><Relationship Id="rId11" Type="http://schemas.openxmlformats.org/officeDocument/2006/relationships/image" Target="../media/image107.wmf"/><Relationship Id="rId10" Type="http://schemas.openxmlformats.org/officeDocument/2006/relationships/oleObject" Target="../embeddings/oleObject83.bin"/><Relationship Id="rId1"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0.png"/><Relationship Id="rId1" Type="http://schemas.openxmlformats.org/officeDocument/2006/relationships/image" Target="../media/image10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2.png"/></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4.emf"/><Relationship Id="rId7" Type="http://schemas.openxmlformats.org/officeDocument/2006/relationships/oleObject" Target="../embeddings/oleObject4.bin"/><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image" Target="../media/image2.emf"/><Relationship Id="rId3" Type="http://schemas.openxmlformats.org/officeDocument/2006/relationships/oleObject" Target="../embeddings/oleObject2.bin"/><Relationship Id="rId2" Type="http://schemas.openxmlformats.org/officeDocument/2006/relationships/image" Target="../media/image1.emf"/><Relationship Id="rId16" Type="http://schemas.openxmlformats.org/officeDocument/2006/relationships/vmlDrawing" Target="../drawings/vmlDrawing1.vml"/><Relationship Id="rId15" Type="http://schemas.openxmlformats.org/officeDocument/2006/relationships/slideLayout" Target="../slideLayouts/slideLayout2.xml"/><Relationship Id="rId14" Type="http://schemas.openxmlformats.org/officeDocument/2006/relationships/image" Target="../media/image7.emf"/><Relationship Id="rId13" Type="http://schemas.openxmlformats.org/officeDocument/2006/relationships/oleObject" Target="../embeddings/oleObject7.bin"/><Relationship Id="rId12" Type="http://schemas.openxmlformats.org/officeDocument/2006/relationships/image" Target="../media/image6.emf"/><Relationship Id="rId11" Type="http://schemas.openxmlformats.org/officeDocument/2006/relationships/oleObject" Target="../embeddings/oleObject6.bin"/><Relationship Id="rId10" Type="http://schemas.openxmlformats.org/officeDocument/2006/relationships/image" Target="../media/image5.e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6" Type="http://schemas.openxmlformats.org/officeDocument/2006/relationships/vmlDrawing" Target="../drawings/vmlDrawing26.vml"/><Relationship Id="rId5" Type="http://schemas.openxmlformats.org/officeDocument/2006/relationships/slideLayout" Target="../slideLayouts/slideLayout7.xml"/><Relationship Id="rId4" Type="http://schemas.openxmlformats.org/officeDocument/2006/relationships/image" Target="../media/image114.emf"/><Relationship Id="rId3" Type="http://schemas.openxmlformats.org/officeDocument/2006/relationships/oleObject" Target="../embeddings/oleObject86.bin"/><Relationship Id="rId2" Type="http://schemas.openxmlformats.org/officeDocument/2006/relationships/image" Target="../media/image113.emf"/><Relationship Id="rId1" Type="http://schemas.openxmlformats.org/officeDocument/2006/relationships/oleObject" Target="../embeddings/oleObject85.bin"/></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6.jpeg"/><Relationship Id="rId1" Type="http://schemas.openxmlformats.org/officeDocument/2006/relationships/image" Target="../media/image115.jpeg"/></Relationships>
</file>

<file path=ppt/slides/_rels/slide52.xml.rels><?xml version="1.0" encoding="UTF-8" standalone="yes"?>
<Relationships xmlns="http://schemas.openxmlformats.org/package/2006/relationships"><Relationship Id="rId9" Type="http://schemas.openxmlformats.org/officeDocument/2006/relationships/oleObject" Target="../embeddings/oleObject91.bin"/><Relationship Id="rId8" Type="http://schemas.openxmlformats.org/officeDocument/2006/relationships/image" Target="../media/image120.emf"/><Relationship Id="rId7" Type="http://schemas.openxmlformats.org/officeDocument/2006/relationships/oleObject" Target="../embeddings/oleObject90.bin"/><Relationship Id="rId6" Type="http://schemas.openxmlformats.org/officeDocument/2006/relationships/image" Target="../media/image119.emf"/><Relationship Id="rId5" Type="http://schemas.openxmlformats.org/officeDocument/2006/relationships/oleObject" Target="../embeddings/oleObject89.bin"/><Relationship Id="rId4" Type="http://schemas.openxmlformats.org/officeDocument/2006/relationships/image" Target="../media/image118.wmf"/><Relationship Id="rId3" Type="http://schemas.openxmlformats.org/officeDocument/2006/relationships/oleObject" Target="../embeddings/oleObject88.bin"/><Relationship Id="rId2" Type="http://schemas.openxmlformats.org/officeDocument/2006/relationships/image" Target="../media/image117.wmf"/><Relationship Id="rId15" Type="http://schemas.openxmlformats.org/officeDocument/2006/relationships/vmlDrawing" Target="../drawings/vmlDrawing27.vml"/><Relationship Id="rId14" Type="http://schemas.openxmlformats.org/officeDocument/2006/relationships/slideLayout" Target="../slideLayouts/slideLayout7.xml"/><Relationship Id="rId13" Type="http://schemas.openxmlformats.org/officeDocument/2006/relationships/image" Target="../media/image123.png"/><Relationship Id="rId12" Type="http://schemas.openxmlformats.org/officeDocument/2006/relationships/image" Target="../media/image122.wmf"/><Relationship Id="rId11" Type="http://schemas.openxmlformats.org/officeDocument/2006/relationships/oleObject" Target="../embeddings/oleObject92.bin"/><Relationship Id="rId10" Type="http://schemas.openxmlformats.org/officeDocument/2006/relationships/image" Target="../media/image121.emf"/><Relationship Id="rId1" Type="http://schemas.openxmlformats.org/officeDocument/2006/relationships/oleObject" Target="../embeddings/oleObject87.bin"/></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11.emf"/><Relationship Id="rId7" Type="http://schemas.openxmlformats.org/officeDocument/2006/relationships/oleObject" Target="../embeddings/oleObject11.bin"/><Relationship Id="rId6" Type="http://schemas.openxmlformats.org/officeDocument/2006/relationships/image" Target="../media/image10.emf"/><Relationship Id="rId5" Type="http://schemas.openxmlformats.org/officeDocument/2006/relationships/oleObject" Target="../embeddings/oleObject10.bin"/><Relationship Id="rId4" Type="http://schemas.openxmlformats.org/officeDocument/2006/relationships/image" Target="../media/image9.emf"/><Relationship Id="rId3" Type="http://schemas.openxmlformats.org/officeDocument/2006/relationships/oleObject" Target="../embeddings/oleObject9.bin"/><Relationship Id="rId2" Type="http://schemas.openxmlformats.org/officeDocument/2006/relationships/image" Target="../media/image8.emf"/><Relationship Id="rId16" Type="http://schemas.openxmlformats.org/officeDocument/2006/relationships/vmlDrawing" Target="../drawings/vmlDrawing2.vml"/><Relationship Id="rId15" Type="http://schemas.openxmlformats.org/officeDocument/2006/relationships/slideLayout" Target="../slideLayouts/slideLayout7.xml"/><Relationship Id="rId14" Type="http://schemas.openxmlformats.org/officeDocument/2006/relationships/image" Target="../media/image14.emf"/><Relationship Id="rId13" Type="http://schemas.openxmlformats.org/officeDocument/2006/relationships/oleObject" Target="../embeddings/oleObject14.bin"/><Relationship Id="rId12" Type="http://schemas.openxmlformats.org/officeDocument/2006/relationships/image" Target="../media/image13.emf"/><Relationship Id="rId11" Type="http://schemas.openxmlformats.org/officeDocument/2006/relationships/oleObject" Target="../embeddings/oleObject13.bin"/><Relationship Id="rId10" Type="http://schemas.openxmlformats.org/officeDocument/2006/relationships/image" Target="../media/image12.emf"/><Relationship Id="rId1"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7.bin"/><Relationship Id="rId8" Type="http://schemas.openxmlformats.org/officeDocument/2006/relationships/image" Target="../media/image20.png"/><Relationship Id="rId7" Type="http://schemas.openxmlformats.org/officeDocument/2006/relationships/image" Target="../media/image19.emf"/><Relationship Id="rId6" Type="http://schemas.openxmlformats.org/officeDocument/2006/relationships/oleObject" Target="../embeddings/oleObject16.bin"/><Relationship Id="rId5" Type="http://schemas.openxmlformats.org/officeDocument/2006/relationships/image" Target="../media/image18.png"/><Relationship Id="rId4" Type="http://schemas.openxmlformats.org/officeDocument/2006/relationships/image" Target="../media/image17.emf"/><Relationship Id="rId3" Type="http://schemas.openxmlformats.org/officeDocument/2006/relationships/oleObject" Target="../embeddings/oleObject15.bin"/><Relationship Id="rId2" Type="http://schemas.openxmlformats.org/officeDocument/2006/relationships/image" Target="../media/image16.png"/><Relationship Id="rId18" Type="http://schemas.openxmlformats.org/officeDocument/2006/relationships/vmlDrawing" Target="../drawings/vmlDrawing3.vml"/><Relationship Id="rId17" Type="http://schemas.openxmlformats.org/officeDocument/2006/relationships/slideLayout" Target="../slideLayouts/slideLayout7.xml"/><Relationship Id="rId16" Type="http://schemas.openxmlformats.org/officeDocument/2006/relationships/image" Target="../media/image24.emf"/><Relationship Id="rId15" Type="http://schemas.openxmlformats.org/officeDocument/2006/relationships/oleObject" Target="../embeddings/oleObject20.bin"/><Relationship Id="rId14" Type="http://schemas.openxmlformats.org/officeDocument/2006/relationships/image" Target="../media/image23.emf"/><Relationship Id="rId13" Type="http://schemas.openxmlformats.org/officeDocument/2006/relationships/oleObject" Target="../embeddings/oleObject19.bin"/><Relationship Id="rId12" Type="http://schemas.openxmlformats.org/officeDocument/2006/relationships/image" Target="../media/image22.emf"/><Relationship Id="rId11" Type="http://schemas.openxmlformats.org/officeDocument/2006/relationships/oleObject" Target="../embeddings/oleObject18.bin"/><Relationship Id="rId10" Type="http://schemas.openxmlformats.org/officeDocument/2006/relationships/image" Target="../media/image21.emf"/><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7188" y="500063"/>
            <a:ext cx="8229600" cy="857250"/>
          </a:xfrm>
        </p:spPr>
        <p:txBody>
          <a:bodyPr/>
          <a:lstStyle/>
          <a:p>
            <a:pPr algn="ctr">
              <a:spcBef>
                <a:spcPct val="50000"/>
              </a:spcBef>
              <a:defRPr/>
            </a:pPr>
            <a:r>
              <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rPr>
              <a:t>第</a:t>
            </a:r>
            <a:r>
              <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rPr>
              <a:t>三章  土中应力</a:t>
            </a:r>
            <a:endPar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endParaRPr>
          </a:p>
        </p:txBody>
      </p:sp>
      <p:sp>
        <p:nvSpPr>
          <p:cNvPr id="45059" name="Rectangle 4"/>
          <p:cNvSpPr>
            <a:spLocks noGrp="1" noChangeArrowheads="1"/>
          </p:cNvSpPr>
          <p:nvPr>
            <p:ph idx="1"/>
          </p:nvPr>
        </p:nvSpPr>
        <p:spPr>
          <a:xfrm>
            <a:off x="1835696" y="1772816"/>
            <a:ext cx="5883547" cy="3657576"/>
          </a:xfrm>
        </p:spPr>
        <p:txBody>
          <a:bodyPr/>
          <a:lstStyle/>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3.1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概述</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3.2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土中自重应力</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3.3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基底压力</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3.4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地基</a:t>
            </a:r>
            <a:r>
              <a:rPr lang="zh-CN" altLang="en-US" sz="3600" dirty="0" smtClean="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附加应力</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3"/>
          <p:cNvSpPr txBox="1">
            <a:spLocks noChangeArrowheads="1"/>
          </p:cNvSpPr>
          <p:nvPr/>
        </p:nvSpPr>
        <p:spPr bwMode="auto">
          <a:xfrm>
            <a:off x="2895600" y="5229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endParaRPr kumimoji="1" lang="zh-CN" altLang="zh-CN" sz="2400">
              <a:solidFill>
                <a:schemeClr val="accent2"/>
              </a:solidFill>
              <a:latin typeface="Bookman Old Style" panose="02050604050505020204" pitchFamily="18" charset="0"/>
              <a:ea typeface="黑体" panose="02010609060101010101" pitchFamily="49" charset="-122"/>
            </a:endParaRPr>
          </a:p>
        </p:txBody>
      </p:sp>
      <p:graphicFrame>
        <p:nvGraphicFramePr>
          <p:cNvPr id="69" name="Object 2"/>
          <p:cNvGraphicFramePr>
            <a:graphicFrameLocks noGrp="1" noChangeAspect="1"/>
          </p:cNvGraphicFramePr>
          <p:nvPr>
            <p:ph/>
          </p:nvPr>
        </p:nvGraphicFramePr>
        <p:xfrm>
          <a:off x="251520" y="476672"/>
          <a:ext cx="8642350" cy="6264275"/>
        </p:xfrm>
        <a:graphic>
          <a:graphicData uri="http://schemas.openxmlformats.org/presentationml/2006/ole">
            <mc:AlternateContent xmlns:mc="http://schemas.openxmlformats.org/markup-compatibility/2006">
              <mc:Choice xmlns:v="urn:schemas-microsoft-com:vml" Requires="v">
                <p:oleObj spid="_x0000_s78868" name="" r:id="rId1" imgW="3147060" imgH="2515870" progId="Word.Picture.8">
                  <p:embed/>
                </p:oleObj>
              </mc:Choice>
              <mc:Fallback>
                <p:oleObj name="" r:id="rId1" imgW="3147060" imgH="2515870" progId="Word.Picture.8">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42350" cy="626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 name="Text Box 6"/>
          <p:cNvSpPr txBox="1">
            <a:spLocks noChangeArrowheads="1"/>
          </p:cNvSpPr>
          <p:nvPr/>
        </p:nvSpPr>
        <p:spPr bwMode="auto">
          <a:xfrm>
            <a:off x="0" y="0"/>
            <a:ext cx="370205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.2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土中自重应力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547664" y="548680"/>
            <a:ext cx="5760640" cy="6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zh-CN" altLang="en-US" sz="3600" dirty="0" smtClean="0">
                <a:solidFill>
                  <a:schemeClr val="accent5">
                    <a:lumMod val="50000"/>
                  </a:schemeClr>
                </a:solidFill>
                <a:latin typeface="隶书" pitchFamily="49" charset="-122"/>
                <a:ea typeface="隶书" pitchFamily="49" charset="-122"/>
              </a:rPr>
              <a:t>土质</a:t>
            </a:r>
            <a:r>
              <a:rPr lang="zh-CN" altLang="en-US" sz="3600" dirty="0">
                <a:solidFill>
                  <a:schemeClr val="accent5">
                    <a:lumMod val="50000"/>
                  </a:schemeClr>
                </a:solidFill>
                <a:latin typeface="隶书" pitchFamily="49" charset="-122"/>
                <a:ea typeface="隶书" pitchFamily="49" charset="-122"/>
              </a:rPr>
              <a:t>堤坝自身的自重应力</a:t>
            </a:r>
            <a:endParaRPr lang="zh-CN" altLang="en-US" sz="3600" dirty="0">
              <a:solidFill>
                <a:schemeClr val="accent5">
                  <a:lumMod val="50000"/>
                </a:schemeClr>
              </a:solidFill>
              <a:latin typeface="隶书" pitchFamily="49" charset="-122"/>
              <a:ea typeface="隶书" pitchFamily="49" charset="-122"/>
            </a:endParaRPr>
          </a:p>
        </p:txBody>
      </p:sp>
      <p:graphicFrame>
        <p:nvGraphicFramePr>
          <p:cNvPr id="11267" name="Object 5"/>
          <p:cNvGraphicFramePr>
            <a:graphicFrameLocks noChangeAspect="1"/>
          </p:cNvGraphicFramePr>
          <p:nvPr/>
        </p:nvGraphicFramePr>
        <p:xfrm>
          <a:off x="467544" y="3054337"/>
          <a:ext cx="8153400" cy="3521075"/>
        </p:xfrm>
        <a:graphic>
          <a:graphicData uri="http://schemas.openxmlformats.org/presentationml/2006/ole">
            <mc:AlternateContent xmlns:mc="http://schemas.openxmlformats.org/markup-compatibility/2006">
              <mc:Choice xmlns:v="urn:schemas-microsoft-com:vml" Requires="v">
                <p:oleObj spid="_x0000_s11297" name="Image" r:id="rId1" imgW="20057745" imgH="8966835" progId="Photoshop.Image.6">
                  <p:embed/>
                </p:oleObj>
              </mc:Choice>
              <mc:Fallback>
                <p:oleObj name="Image" r:id="rId1" imgW="20057745" imgH="8966835" progId="Photoshop.Image.6">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l="3030" t="7062" r="8081" b="7062"/>
                      <a:stretch>
                        <a:fillRect/>
                      </a:stretch>
                    </p:blipFill>
                    <p:spPr bwMode="auto">
                      <a:xfrm>
                        <a:off x="467544" y="3054337"/>
                        <a:ext cx="8153400" cy="35210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文本框 1"/>
          <p:cNvSpPr txBox="1"/>
          <p:nvPr/>
        </p:nvSpPr>
        <p:spPr>
          <a:xfrm>
            <a:off x="907468" y="1484784"/>
            <a:ext cx="7560840" cy="1301318"/>
          </a:xfrm>
          <a:prstGeom prst="rect">
            <a:avLst/>
          </a:prstGeom>
          <a:noFill/>
        </p:spPr>
        <p:txBody>
          <a:bodyPr wrap="square" rtlCol="0">
            <a:spAutoFit/>
          </a:bodyPr>
          <a:lstStyle/>
          <a:p>
            <a:pPr marL="457200" indent="-457200">
              <a:lnSpc>
                <a:spcPct val="150000"/>
              </a:lnSpc>
              <a:buFont typeface="Wingdings" panose="05000000000000000000" pitchFamily="2" charset="2"/>
              <a:buChar char="u"/>
            </a:pPr>
            <a:r>
              <a:rPr lang="zh-CN" altLang="en-US" sz="2800" dirty="0" smtClean="0"/>
              <a:t>实用中，假定为单位面积上计算点以上土柱的有效重度与土柱高度的乘积。</a:t>
            </a:r>
            <a:endParaRPr lang="zh-CN" altLang="en-US" sz="2800" dirty="0"/>
          </a:p>
        </p:txBody>
      </p:sp>
      <p:sp>
        <p:nvSpPr>
          <p:cNvPr id="5" name="Text Box 6"/>
          <p:cNvSpPr txBox="1">
            <a:spLocks noChangeArrowheads="1"/>
          </p:cNvSpPr>
          <p:nvPr/>
        </p:nvSpPr>
        <p:spPr bwMode="auto">
          <a:xfrm>
            <a:off x="0" y="0"/>
            <a:ext cx="370205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.2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土中自重应力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7188" y="500063"/>
            <a:ext cx="8229600" cy="857250"/>
          </a:xfrm>
        </p:spPr>
        <p:txBody>
          <a:bodyPr/>
          <a:lstStyle/>
          <a:p>
            <a:pPr algn="ctr">
              <a:spcBef>
                <a:spcPct val="50000"/>
              </a:spcBef>
              <a:defRPr/>
            </a:pPr>
            <a:r>
              <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rPr>
              <a:t>第三章  土中应力</a:t>
            </a:r>
            <a:endPar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endParaRPr>
          </a:p>
        </p:txBody>
      </p:sp>
      <p:sp>
        <p:nvSpPr>
          <p:cNvPr id="45059" name="Rectangle 4"/>
          <p:cNvSpPr>
            <a:spLocks noGrp="1" noChangeArrowheads="1"/>
          </p:cNvSpPr>
          <p:nvPr>
            <p:ph idx="1"/>
          </p:nvPr>
        </p:nvSpPr>
        <p:spPr>
          <a:xfrm>
            <a:off x="1835696" y="1357313"/>
            <a:ext cx="5883547" cy="3657576"/>
          </a:xfrm>
        </p:spPr>
        <p:txBody>
          <a:bodyPr/>
          <a:lstStyle/>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3.1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概述</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3.2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土中自重应力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3.3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基底压力</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3.4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地基</a:t>
            </a:r>
            <a:r>
              <a:rPr lang="zh-CN" altLang="en-US" sz="3600" dirty="0" smtClean="0">
                <a:solidFill>
                  <a:schemeClr val="bg1"/>
                </a:solidFill>
                <a:latin typeface="Times New Roman" panose="02020603050405020304" pitchFamily="18" charset="0"/>
                <a:ea typeface="幼圆" panose="02010509060101010101" pitchFamily="49" charset="-122"/>
                <a:cs typeface="Times New Roman" panose="02020603050405020304" pitchFamily="18" charset="0"/>
              </a:rPr>
              <a:t>附加应力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 name="矩形 1"/>
          <p:cNvSpPr/>
          <p:nvPr/>
        </p:nvSpPr>
        <p:spPr>
          <a:xfrm>
            <a:off x="3059832" y="4077072"/>
            <a:ext cx="5750492" cy="1569660"/>
          </a:xfrm>
          <a:prstGeom prst="rect">
            <a:avLst/>
          </a:prstGeom>
        </p:spPr>
        <p:txBody>
          <a:bodyPr wrap="square">
            <a:spAutoFit/>
          </a:bodyPr>
          <a:lstStyle/>
          <a:p>
            <a:pPr marL="0" indent="0">
              <a:buFont typeface="Wingdings" panose="05000000000000000000" pitchFamily="2" charset="2"/>
              <a:buNone/>
            </a:pPr>
            <a:r>
              <a:rPr lang="en-US" altLang="zh-CN" sz="2400" b="1" dirty="0" smtClean="0">
                <a:latin typeface="Times New Roman" panose="02020603050405020304" pitchFamily="18" charset="0"/>
              </a:rPr>
              <a:t>1. </a:t>
            </a:r>
            <a:r>
              <a:rPr lang="zh-CN" altLang="en-US" sz="2400" b="1" dirty="0" smtClean="0">
                <a:latin typeface="Times New Roman" panose="02020603050405020304" pitchFamily="18" charset="0"/>
              </a:rPr>
              <a:t>基底压力的分布规律</a:t>
            </a:r>
            <a:endParaRPr lang="zh-CN" altLang="en-US" sz="2400" b="1" dirty="0">
              <a:latin typeface="Times New Roman" panose="02020603050405020304" pitchFamily="18" charset="0"/>
            </a:endParaRPr>
          </a:p>
          <a:p>
            <a:pPr marL="0" indent="0">
              <a:buFont typeface="Wingdings" panose="05000000000000000000" pitchFamily="2" charset="2"/>
              <a:buNone/>
            </a:pPr>
            <a:r>
              <a:rPr lang="en-US" altLang="zh-CN" sz="2400" b="1" dirty="0" smtClean="0">
                <a:latin typeface="Times New Roman" panose="02020603050405020304" pitchFamily="18" charset="0"/>
              </a:rPr>
              <a:t>2. </a:t>
            </a:r>
            <a:r>
              <a:rPr lang="zh-CN" altLang="en-US" sz="2400" b="1" dirty="0">
                <a:latin typeface="Times New Roman" panose="02020603050405020304" pitchFamily="18" charset="0"/>
              </a:rPr>
              <a:t>基底压力的简化计算</a:t>
            </a:r>
            <a:endParaRPr lang="zh-CN" altLang="en-US" sz="2400" b="1" dirty="0">
              <a:latin typeface="Times New Roman" panose="02020603050405020304" pitchFamily="18" charset="0"/>
            </a:endParaRPr>
          </a:p>
          <a:p>
            <a:pPr marL="0" indent="0">
              <a:buFont typeface="Wingdings" panose="05000000000000000000" pitchFamily="2" charset="2"/>
              <a:buNone/>
            </a:pPr>
            <a:r>
              <a:rPr lang="en-US" altLang="zh-CN" sz="2400" b="1" dirty="0" smtClean="0">
                <a:latin typeface="Times New Roman" panose="02020603050405020304" pitchFamily="18" charset="0"/>
              </a:rPr>
              <a:t>3. </a:t>
            </a:r>
            <a:r>
              <a:rPr lang="zh-CN" altLang="en-US" sz="2400" b="1" dirty="0">
                <a:latin typeface="Times New Roman" panose="02020603050405020304" pitchFamily="18" charset="0"/>
              </a:rPr>
              <a:t>基底附加压力</a:t>
            </a:r>
            <a:endParaRPr lang="zh-CN" altLang="en-US" sz="2400" b="1" dirty="0">
              <a:latin typeface="Times New Roman" panose="02020603050405020304" pitchFamily="18" charset="0"/>
            </a:endParaRPr>
          </a:p>
          <a:p>
            <a:pPr marL="0" indent="0">
              <a:buFont typeface="Wingdings" panose="05000000000000000000" pitchFamily="2" charset="2"/>
              <a:buNone/>
            </a:pPr>
            <a:r>
              <a:rPr lang="en-US" altLang="zh-CN" sz="2400" b="1" dirty="0" smtClean="0">
                <a:latin typeface="Times New Roman" panose="02020603050405020304" pitchFamily="18" charset="0"/>
              </a:rPr>
              <a:t>4. </a:t>
            </a:r>
            <a:r>
              <a:rPr lang="zh-CN" altLang="en-US" sz="2400" b="1" dirty="0">
                <a:latin typeface="Times New Roman" panose="02020603050405020304" pitchFamily="18" charset="0"/>
              </a:rPr>
              <a:t>桥台前后填土引起的基底附加压力</a:t>
            </a:r>
            <a:endParaRPr lang="zh-CN" altLang="en-US" sz="2400" b="1"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6516688" y="549275"/>
            <a:ext cx="2376487" cy="56340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7172" name="Text Box 4"/>
          <p:cNvSpPr txBox="1">
            <a:spLocks noChangeArrowheads="1"/>
          </p:cNvSpPr>
          <p:nvPr/>
        </p:nvSpPr>
        <p:spPr bwMode="auto">
          <a:xfrm>
            <a:off x="176338" y="4166634"/>
            <a:ext cx="6267326"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wrap="square">
            <a:spAutoFit/>
          </a:bodyPr>
          <a:lstStyle>
            <a:lvl1pPr marL="358775" indent="-358775">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10000"/>
              </a:spcBef>
              <a:spcAft>
                <a:spcPct val="10000"/>
              </a:spcAft>
              <a:buSzPct val="130000"/>
              <a:buFont typeface="Wingdings" panose="05000000000000000000" pitchFamily="2" charset="2"/>
              <a:buChar char="Ø"/>
            </a:pPr>
            <a:r>
              <a:rPr lang="zh-CN" altLang="en-US" sz="2400" b="1" dirty="0">
                <a:latin typeface="+mn-ea"/>
                <a:ea typeface="+mn-ea"/>
              </a:rPr>
              <a:t>建筑物的荷载是通过自身基础传给地基的</a:t>
            </a:r>
            <a:r>
              <a:rPr lang="zh-CN" altLang="en-US" sz="2400" b="1" dirty="0" smtClean="0">
                <a:latin typeface="+mn-ea"/>
                <a:ea typeface="+mn-ea"/>
              </a:rPr>
              <a:t>。</a:t>
            </a:r>
            <a:endParaRPr lang="en-US" altLang="zh-CN" sz="2400" b="1" dirty="0" smtClean="0">
              <a:latin typeface="+mn-ea"/>
              <a:ea typeface="+mn-ea"/>
            </a:endParaRPr>
          </a:p>
          <a:p>
            <a:pPr eaLnBrk="1" hangingPunct="1">
              <a:spcBef>
                <a:spcPct val="10000"/>
              </a:spcBef>
              <a:spcAft>
                <a:spcPct val="10000"/>
              </a:spcAft>
              <a:buSzPct val="130000"/>
              <a:buFont typeface="Wingdings" panose="05000000000000000000" pitchFamily="2" charset="2"/>
              <a:buChar char="Ø"/>
            </a:pPr>
            <a:r>
              <a:rPr lang="zh-CN" altLang="en-US" sz="2400" b="1" dirty="0" smtClean="0">
                <a:latin typeface="+mn-ea"/>
                <a:ea typeface="+mn-ea"/>
              </a:rPr>
              <a:t>基底</a:t>
            </a:r>
            <a:r>
              <a:rPr lang="zh-CN" altLang="en-US" sz="2400" b="1" dirty="0">
                <a:latin typeface="+mn-ea"/>
                <a:ea typeface="+mn-ea"/>
              </a:rPr>
              <a:t>压力的大小和分布状况，将对地基内部的附加应力有着直接的影响</a:t>
            </a:r>
            <a:r>
              <a:rPr lang="zh-CN" altLang="en-US" sz="2400" b="1" dirty="0" smtClean="0">
                <a:latin typeface="+mn-ea"/>
                <a:ea typeface="+mn-ea"/>
              </a:rPr>
              <a:t>。</a:t>
            </a:r>
            <a:endParaRPr kumimoji="1" lang="en-US" altLang="zh-CN" sz="2400" b="1" dirty="0" smtClean="0">
              <a:solidFill>
                <a:srgbClr val="A50021"/>
              </a:solidFill>
              <a:latin typeface="+mn-ea"/>
              <a:ea typeface="+mn-ea"/>
              <a:sym typeface="Symbol" panose="05050102010706020507" pitchFamily="18" charset="2"/>
            </a:endParaRPr>
          </a:p>
          <a:p>
            <a:pPr eaLnBrk="1" hangingPunct="1">
              <a:spcBef>
                <a:spcPct val="10000"/>
              </a:spcBef>
              <a:spcAft>
                <a:spcPct val="10000"/>
              </a:spcAft>
              <a:buSzPct val="130000"/>
              <a:buFont typeface="Wingdings" panose="05000000000000000000" pitchFamily="2" charset="2"/>
              <a:buChar char="Ø"/>
            </a:pPr>
            <a:r>
              <a:rPr kumimoji="1" lang="zh-CN" altLang="en-US" sz="2400" b="1" dirty="0" smtClean="0">
                <a:solidFill>
                  <a:srgbClr val="A50021"/>
                </a:solidFill>
                <a:latin typeface="+mn-ea"/>
                <a:ea typeface="+mn-ea"/>
                <a:sym typeface="Symbol" panose="05050102010706020507" pitchFamily="18" charset="2"/>
              </a:rPr>
              <a:t>基底</a:t>
            </a:r>
            <a:r>
              <a:rPr kumimoji="1" lang="zh-CN" altLang="en-US" sz="2400" b="1" dirty="0">
                <a:solidFill>
                  <a:srgbClr val="A50021"/>
                </a:solidFill>
                <a:latin typeface="+mn-ea"/>
                <a:ea typeface="+mn-ea"/>
                <a:sym typeface="Symbol" panose="05050102010706020507" pitchFamily="18" charset="2"/>
              </a:rPr>
              <a:t>压力：</a:t>
            </a:r>
            <a:r>
              <a:rPr kumimoji="1" lang="zh-CN" altLang="en-US" sz="2400" b="1" dirty="0">
                <a:solidFill>
                  <a:srgbClr val="000066"/>
                </a:solidFill>
                <a:latin typeface="+mn-ea"/>
                <a:ea typeface="+mn-ea"/>
                <a:sym typeface="Symbol" panose="05050102010706020507" pitchFamily="18" charset="2"/>
              </a:rPr>
              <a:t>基础底面传递给地基表面的压力，也称基底接触压力</a:t>
            </a:r>
            <a:r>
              <a:rPr kumimoji="1" lang="zh-CN" altLang="en-US" sz="2400" b="1" dirty="0" smtClean="0">
                <a:solidFill>
                  <a:srgbClr val="000066"/>
                </a:solidFill>
                <a:latin typeface="+mn-ea"/>
                <a:ea typeface="+mn-ea"/>
                <a:sym typeface="Symbol" panose="05050102010706020507" pitchFamily="18" charset="2"/>
              </a:rPr>
              <a:t>。</a:t>
            </a:r>
            <a:r>
              <a:rPr kumimoji="1" lang="zh-CN" altLang="en-US" sz="2200" b="1" dirty="0">
                <a:solidFill>
                  <a:srgbClr val="000066"/>
                </a:solidFill>
                <a:latin typeface="黑体" panose="02010609060101010101" pitchFamily="49" charset="-122"/>
                <a:sym typeface="Symbol" panose="05050102010706020507" pitchFamily="18" charset="2"/>
              </a:rPr>
              <a:t>　　　</a:t>
            </a:r>
            <a:endParaRPr kumimoji="1" lang="zh-CN" altLang="en-US" sz="2200" b="1" dirty="0">
              <a:solidFill>
                <a:srgbClr val="000066"/>
              </a:solidFill>
              <a:latin typeface="Times New Roman" panose="02020603050405020304" pitchFamily="18" charset="0"/>
              <a:sym typeface="Symbol" panose="05050102010706020507" pitchFamily="18" charset="2"/>
            </a:endParaRPr>
          </a:p>
        </p:txBody>
      </p:sp>
      <p:grpSp>
        <p:nvGrpSpPr>
          <p:cNvPr id="2" name="Group 5"/>
          <p:cNvGrpSpPr/>
          <p:nvPr/>
        </p:nvGrpSpPr>
        <p:grpSpPr bwMode="auto">
          <a:xfrm>
            <a:off x="6877050" y="765175"/>
            <a:ext cx="1717675" cy="4970463"/>
            <a:chOff x="4413" y="575"/>
            <a:chExt cx="937" cy="2466"/>
          </a:xfrm>
        </p:grpSpPr>
        <p:sp>
          <p:nvSpPr>
            <p:cNvPr id="12330" name="AutoShape 6"/>
            <p:cNvSpPr>
              <a:spLocks noChangeArrowheads="1"/>
            </p:cNvSpPr>
            <p:nvPr/>
          </p:nvSpPr>
          <p:spPr bwMode="auto">
            <a:xfrm>
              <a:off x="5091" y="1268"/>
              <a:ext cx="1" cy="151"/>
            </a:xfrm>
            <a:prstGeom prst="octagon">
              <a:avLst>
                <a:gd name="adj" fmla="val 29287"/>
              </a:avLst>
            </a:prstGeom>
            <a:solidFill>
              <a:srgbClr val="990033"/>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endParaRPr kumimoji="1" lang="zh-CN" altLang="zh-CN" sz="2000" b="1">
                <a:solidFill>
                  <a:schemeClr val="bg1"/>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12331" name="Text Box 7"/>
            <p:cNvSpPr txBox="1">
              <a:spLocks noChangeArrowheads="1"/>
            </p:cNvSpPr>
            <p:nvPr/>
          </p:nvSpPr>
          <p:spPr bwMode="auto">
            <a:xfrm>
              <a:off x="4608" y="575"/>
              <a:ext cx="660" cy="353"/>
            </a:xfrm>
            <a:prstGeom prst="rect">
              <a:avLst/>
            </a:prstGeom>
            <a:solidFill>
              <a:srgbClr val="FFD7AF"/>
            </a:solidFill>
            <a:ln w="9525">
              <a:solidFill>
                <a:schemeClr val="tx1"/>
              </a:solidFill>
              <a:miter lim="800000"/>
            </a:ln>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000" b="1">
                  <a:latin typeface="Times New Roman" panose="02020603050405020304" pitchFamily="18" charset="0"/>
                  <a:sym typeface="Symbol" panose="05050102010706020507" pitchFamily="18" charset="2"/>
                </a:rPr>
                <a:t>基础结构</a:t>
              </a:r>
              <a:br>
                <a:rPr kumimoji="1" lang="zh-CN" altLang="en-US" sz="2000" b="1">
                  <a:latin typeface="Times New Roman" panose="02020603050405020304" pitchFamily="18" charset="0"/>
                  <a:sym typeface="Symbol" panose="05050102010706020507" pitchFamily="18" charset="2"/>
                </a:rPr>
              </a:br>
              <a:r>
                <a:rPr kumimoji="1" lang="zh-CN" altLang="en-US" sz="2000" b="1">
                  <a:latin typeface="Times New Roman" panose="02020603050405020304" pitchFamily="18" charset="0"/>
                  <a:sym typeface="Symbol" panose="05050102010706020507" pitchFamily="18" charset="2"/>
                </a:rPr>
                <a:t>的外荷载</a:t>
              </a:r>
              <a:endParaRPr kumimoji="1" lang="zh-CN" altLang="en-US" sz="2000" b="1">
                <a:latin typeface="Times New Roman" panose="02020603050405020304" pitchFamily="18" charset="0"/>
                <a:sym typeface="Symbol" panose="05050102010706020507" pitchFamily="18" charset="2"/>
              </a:endParaRPr>
            </a:p>
          </p:txBody>
        </p:sp>
        <p:sp>
          <p:nvSpPr>
            <p:cNvPr id="12332" name="Text Box 8"/>
            <p:cNvSpPr txBox="1">
              <a:spLocks noChangeArrowheads="1"/>
            </p:cNvSpPr>
            <p:nvPr/>
          </p:nvSpPr>
          <p:spPr bwMode="auto">
            <a:xfrm>
              <a:off x="4558" y="1260"/>
              <a:ext cx="766" cy="202"/>
            </a:xfrm>
            <a:prstGeom prst="rect">
              <a:avLst/>
            </a:prstGeom>
            <a:solidFill>
              <a:srgbClr val="FFD7AF"/>
            </a:solidFill>
            <a:ln w="9525">
              <a:solidFill>
                <a:schemeClr val="tx1"/>
              </a:solidFill>
              <a:miter lim="800000"/>
            </a:ln>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latin typeface="Times New Roman" panose="02020603050405020304" pitchFamily="18" charset="0"/>
                  <a:sym typeface="Symbol" panose="05050102010706020507" pitchFamily="18" charset="2"/>
                </a:rPr>
                <a:t>基底反力</a:t>
              </a:r>
              <a:endParaRPr kumimoji="1" lang="zh-CN" altLang="en-US" sz="2000" b="1">
                <a:latin typeface="Times New Roman" panose="02020603050405020304" pitchFamily="18" charset="0"/>
                <a:sym typeface="Symbol" panose="05050102010706020507" pitchFamily="18" charset="2"/>
              </a:endParaRPr>
            </a:p>
          </p:txBody>
        </p:sp>
        <p:sp>
          <p:nvSpPr>
            <p:cNvPr id="12333" name="Text Box 9"/>
            <p:cNvSpPr txBox="1">
              <a:spLocks noChangeArrowheads="1"/>
            </p:cNvSpPr>
            <p:nvPr/>
          </p:nvSpPr>
          <p:spPr bwMode="auto">
            <a:xfrm>
              <a:off x="4558" y="1816"/>
              <a:ext cx="660" cy="202"/>
            </a:xfrm>
            <a:prstGeom prst="rect">
              <a:avLst/>
            </a:prstGeom>
            <a:solidFill>
              <a:srgbClr val="FFD7AF"/>
            </a:solidFill>
            <a:ln w="9525">
              <a:solidFill>
                <a:schemeClr val="tx1"/>
              </a:solidFill>
              <a:miter lim="800000"/>
            </a:ln>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latin typeface="Times New Roman" panose="02020603050405020304" pitchFamily="18" charset="0"/>
                  <a:sym typeface="Symbol" panose="05050102010706020507" pitchFamily="18" charset="2"/>
                </a:rPr>
                <a:t>基底压力</a:t>
              </a:r>
              <a:endParaRPr kumimoji="1" lang="zh-CN" altLang="en-US" sz="2000" b="1">
                <a:latin typeface="Times New Roman" panose="02020603050405020304" pitchFamily="18" charset="0"/>
                <a:sym typeface="Symbol" panose="05050102010706020507" pitchFamily="18" charset="2"/>
              </a:endParaRPr>
            </a:p>
          </p:txBody>
        </p:sp>
        <p:sp>
          <p:nvSpPr>
            <p:cNvPr id="12334" name="Text Box 10"/>
            <p:cNvSpPr txBox="1">
              <a:spLocks noChangeArrowheads="1"/>
            </p:cNvSpPr>
            <p:nvPr/>
          </p:nvSpPr>
          <p:spPr bwMode="auto">
            <a:xfrm>
              <a:off x="4568" y="2324"/>
              <a:ext cx="660" cy="202"/>
            </a:xfrm>
            <a:prstGeom prst="rect">
              <a:avLst/>
            </a:prstGeom>
            <a:solidFill>
              <a:srgbClr val="FFD7AF"/>
            </a:solidFill>
            <a:ln w="9525">
              <a:solidFill>
                <a:schemeClr val="tx1"/>
              </a:solidFill>
              <a:miter lim="800000"/>
            </a:ln>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latin typeface="Times New Roman" panose="02020603050405020304" pitchFamily="18" charset="0"/>
                  <a:sym typeface="Symbol" panose="05050102010706020507" pitchFamily="18" charset="2"/>
                </a:rPr>
                <a:t>附加应力</a:t>
              </a:r>
              <a:endParaRPr kumimoji="1" lang="zh-CN" altLang="en-US" sz="2000" b="1">
                <a:latin typeface="Times New Roman" panose="02020603050405020304" pitchFamily="18" charset="0"/>
                <a:sym typeface="Symbol" panose="05050102010706020507" pitchFamily="18" charset="2"/>
              </a:endParaRPr>
            </a:p>
          </p:txBody>
        </p:sp>
        <p:sp>
          <p:nvSpPr>
            <p:cNvPr id="12335" name="Text Box 11"/>
            <p:cNvSpPr txBox="1">
              <a:spLocks noChangeArrowheads="1"/>
            </p:cNvSpPr>
            <p:nvPr/>
          </p:nvSpPr>
          <p:spPr bwMode="auto">
            <a:xfrm>
              <a:off x="4413" y="2839"/>
              <a:ext cx="937" cy="202"/>
            </a:xfrm>
            <a:prstGeom prst="rect">
              <a:avLst/>
            </a:prstGeom>
            <a:solidFill>
              <a:srgbClr val="FFD7AF"/>
            </a:solidFill>
            <a:ln w="9525">
              <a:solidFill>
                <a:schemeClr val="tx1"/>
              </a:solidFill>
              <a:miter lim="800000"/>
            </a:ln>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latin typeface="Times New Roman" panose="02020603050405020304" pitchFamily="18" charset="0"/>
                  <a:sym typeface="Symbol" panose="05050102010706020507" pitchFamily="18" charset="2"/>
                </a:rPr>
                <a:t>地基沉降变形</a:t>
              </a:r>
              <a:endParaRPr kumimoji="1" lang="zh-CN" altLang="en-US" sz="2000" b="1">
                <a:latin typeface="Times New Roman" panose="02020603050405020304" pitchFamily="18" charset="0"/>
                <a:sym typeface="Symbol" panose="05050102010706020507" pitchFamily="18" charset="2"/>
              </a:endParaRPr>
            </a:p>
          </p:txBody>
        </p:sp>
        <p:sp>
          <p:nvSpPr>
            <p:cNvPr id="12336" name="AutoShape 12"/>
            <p:cNvSpPr>
              <a:spLocks noChangeArrowheads="1"/>
            </p:cNvSpPr>
            <p:nvPr/>
          </p:nvSpPr>
          <p:spPr bwMode="auto">
            <a:xfrm rot="-5400000">
              <a:off x="4851" y="1022"/>
              <a:ext cx="175" cy="234"/>
            </a:xfrm>
            <a:prstGeom prst="rightArrow">
              <a:avLst>
                <a:gd name="adj1" fmla="val 42741"/>
                <a:gd name="adj2" fmla="val 52574"/>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12337" name="AutoShape 13"/>
            <p:cNvSpPr>
              <a:spLocks noChangeArrowheads="1"/>
            </p:cNvSpPr>
            <p:nvPr/>
          </p:nvSpPr>
          <p:spPr bwMode="auto">
            <a:xfrm>
              <a:off x="4823" y="1533"/>
              <a:ext cx="231" cy="273"/>
            </a:xfrm>
            <a:prstGeom prst="upDownArrow">
              <a:avLst>
                <a:gd name="adj1" fmla="val 41991"/>
                <a:gd name="adj2" fmla="val 41561"/>
              </a:avLst>
            </a:prstGeom>
            <a:solidFill>
              <a:schemeClr val="accent1"/>
            </a:solidFill>
            <a:ln w="9525">
              <a:solidFill>
                <a:schemeClr val="tx1"/>
              </a:solidFill>
              <a:miter lim="800000"/>
            </a:ln>
          </p:spPr>
          <p:txBody>
            <a:bodyPr vert="eaVert"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12338" name="AutoShape 14"/>
            <p:cNvSpPr>
              <a:spLocks noChangeArrowheads="1"/>
            </p:cNvSpPr>
            <p:nvPr/>
          </p:nvSpPr>
          <p:spPr bwMode="auto">
            <a:xfrm rot="5400000">
              <a:off x="4851" y="2088"/>
              <a:ext cx="175" cy="234"/>
            </a:xfrm>
            <a:prstGeom prst="rightArrow">
              <a:avLst>
                <a:gd name="adj1" fmla="val 42741"/>
                <a:gd name="adj2" fmla="val 52574"/>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12339" name="AutoShape 15"/>
            <p:cNvSpPr>
              <a:spLocks noChangeArrowheads="1"/>
            </p:cNvSpPr>
            <p:nvPr/>
          </p:nvSpPr>
          <p:spPr bwMode="auto">
            <a:xfrm rot="5400000">
              <a:off x="4851" y="2608"/>
              <a:ext cx="175" cy="234"/>
            </a:xfrm>
            <a:prstGeom prst="rightArrow">
              <a:avLst>
                <a:gd name="adj1" fmla="val 42741"/>
                <a:gd name="adj2" fmla="val 52574"/>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12294" name="Group 16"/>
          <p:cNvGrpSpPr/>
          <p:nvPr/>
        </p:nvGrpSpPr>
        <p:grpSpPr bwMode="auto">
          <a:xfrm>
            <a:off x="187326" y="908050"/>
            <a:ext cx="5724524" cy="2909888"/>
            <a:chOff x="118" y="572"/>
            <a:chExt cx="3606" cy="1833"/>
          </a:xfrm>
        </p:grpSpPr>
        <p:sp>
          <p:nvSpPr>
            <p:cNvPr id="12296" name="Rectangle 17"/>
            <p:cNvSpPr>
              <a:spLocks noChangeArrowheads="1"/>
            </p:cNvSpPr>
            <p:nvPr/>
          </p:nvSpPr>
          <p:spPr bwMode="auto">
            <a:xfrm>
              <a:off x="1918" y="1627"/>
              <a:ext cx="504" cy="351"/>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297" name="Rectangle 18"/>
            <p:cNvSpPr>
              <a:spLocks noChangeArrowheads="1"/>
            </p:cNvSpPr>
            <p:nvPr/>
          </p:nvSpPr>
          <p:spPr bwMode="auto">
            <a:xfrm>
              <a:off x="1414" y="1627"/>
              <a:ext cx="504" cy="351"/>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298" name="Rectangle 19"/>
            <p:cNvSpPr>
              <a:spLocks noChangeArrowheads="1"/>
            </p:cNvSpPr>
            <p:nvPr/>
          </p:nvSpPr>
          <p:spPr bwMode="auto">
            <a:xfrm>
              <a:off x="910" y="1627"/>
              <a:ext cx="504" cy="351"/>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299" name="Rectangle 20"/>
            <p:cNvSpPr>
              <a:spLocks noChangeArrowheads="1"/>
            </p:cNvSpPr>
            <p:nvPr/>
          </p:nvSpPr>
          <p:spPr bwMode="auto">
            <a:xfrm>
              <a:off x="1918" y="1253"/>
              <a:ext cx="504" cy="3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300" name="Rectangle 21"/>
            <p:cNvSpPr>
              <a:spLocks noChangeArrowheads="1"/>
            </p:cNvSpPr>
            <p:nvPr/>
          </p:nvSpPr>
          <p:spPr bwMode="auto">
            <a:xfrm>
              <a:off x="1414" y="1253"/>
              <a:ext cx="504" cy="3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301" name="Rectangle 22"/>
            <p:cNvSpPr>
              <a:spLocks noChangeArrowheads="1"/>
            </p:cNvSpPr>
            <p:nvPr/>
          </p:nvSpPr>
          <p:spPr bwMode="auto">
            <a:xfrm>
              <a:off x="910" y="1253"/>
              <a:ext cx="504" cy="3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302" name="Rectangle 23"/>
            <p:cNvSpPr>
              <a:spLocks noChangeArrowheads="1"/>
            </p:cNvSpPr>
            <p:nvPr/>
          </p:nvSpPr>
          <p:spPr bwMode="auto">
            <a:xfrm>
              <a:off x="1918" y="890"/>
              <a:ext cx="504" cy="363"/>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303" name="Rectangle 24"/>
            <p:cNvSpPr>
              <a:spLocks noChangeArrowheads="1"/>
            </p:cNvSpPr>
            <p:nvPr/>
          </p:nvSpPr>
          <p:spPr bwMode="auto">
            <a:xfrm>
              <a:off x="1414" y="890"/>
              <a:ext cx="504" cy="363"/>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304" name="Rectangle 25"/>
            <p:cNvSpPr>
              <a:spLocks noChangeArrowheads="1"/>
            </p:cNvSpPr>
            <p:nvPr/>
          </p:nvSpPr>
          <p:spPr bwMode="auto">
            <a:xfrm>
              <a:off x="910" y="890"/>
              <a:ext cx="504" cy="363"/>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endParaRPr lang="zh-CN" altLang="zh-CN" sz="2800">
                <a:ea typeface="宋体" panose="02010600030101010101" pitchFamily="2" charset="-122"/>
              </a:endParaRPr>
            </a:p>
          </p:txBody>
        </p:sp>
        <p:sp>
          <p:nvSpPr>
            <p:cNvPr id="12305" name="Line 26"/>
            <p:cNvSpPr>
              <a:spLocks noChangeShapeType="1"/>
            </p:cNvSpPr>
            <p:nvPr/>
          </p:nvSpPr>
          <p:spPr bwMode="auto">
            <a:xfrm>
              <a:off x="910" y="1253"/>
              <a:ext cx="1512"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06" name="Line 27"/>
            <p:cNvSpPr>
              <a:spLocks noChangeShapeType="1"/>
            </p:cNvSpPr>
            <p:nvPr/>
          </p:nvSpPr>
          <p:spPr bwMode="auto">
            <a:xfrm>
              <a:off x="910" y="1627"/>
              <a:ext cx="1512" cy="0"/>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07" name="Line 28"/>
            <p:cNvSpPr>
              <a:spLocks noChangeShapeType="1"/>
            </p:cNvSpPr>
            <p:nvPr/>
          </p:nvSpPr>
          <p:spPr bwMode="auto">
            <a:xfrm>
              <a:off x="1414" y="890"/>
              <a:ext cx="0" cy="1088"/>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08" name="Line 29"/>
            <p:cNvSpPr>
              <a:spLocks noChangeShapeType="1"/>
            </p:cNvSpPr>
            <p:nvPr/>
          </p:nvSpPr>
          <p:spPr bwMode="auto">
            <a:xfrm>
              <a:off x="1918" y="890"/>
              <a:ext cx="0" cy="1088"/>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09" name="Line 30"/>
            <p:cNvSpPr>
              <a:spLocks noChangeShapeType="1"/>
            </p:cNvSpPr>
            <p:nvPr/>
          </p:nvSpPr>
          <p:spPr bwMode="auto">
            <a:xfrm>
              <a:off x="910" y="890"/>
              <a:ext cx="1512" cy="0"/>
            </a:xfrm>
            <a:prstGeom prst="line">
              <a:avLst/>
            </a:prstGeom>
            <a:noFill/>
            <a:ln w="38100" cap="sq">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10" name="Line 31"/>
            <p:cNvSpPr>
              <a:spLocks noChangeShapeType="1"/>
            </p:cNvSpPr>
            <p:nvPr/>
          </p:nvSpPr>
          <p:spPr bwMode="auto">
            <a:xfrm>
              <a:off x="2422" y="890"/>
              <a:ext cx="0" cy="1088"/>
            </a:xfrm>
            <a:prstGeom prst="line">
              <a:avLst/>
            </a:prstGeom>
            <a:noFill/>
            <a:ln w="38100" cap="sq">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11" name="Line 32"/>
            <p:cNvSpPr>
              <a:spLocks noChangeShapeType="1"/>
            </p:cNvSpPr>
            <p:nvPr/>
          </p:nvSpPr>
          <p:spPr bwMode="auto">
            <a:xfrm>
              <a:off x="910" y="1978"/>
              <a:ext cx="1512" cy="0"/>
            </a:xfrm>
            <a:prstGeom prst="line">
              <a:avLst/>
            </a:prstGeom>
            <a:noFill/>
            <a:ln w="38100" cap="sq">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12" name="Rectangle 33"/>
            <p:cNvSpPr>
              <a:spLocks noChangeArrowheads="1"/>
            </p:cNvSpPr>
            <p:nvPr/>
          </p:nvSpPr>
          <p:spPr bwMode="auto">
            <a:xfrm>
              <a:off x="784" y="1973"/>
              <a:ext cx="1769" cy="91"/>
            </a:xfrm>
            <a:prstGeom prst="rect">
              <a:avLst/>
            </a:prstGeom>
            <a:blipFill dpi="0" rotWithShape="0">
              <a:blip r:embed="rId2"/>
              <a:srcRect/>
              <a:tile tx="0" ty="0" sx="100000" sy="100000" flip="none" algn="tl"/>
            </a:blipFill>
            <a:ln w="25400" algn="ctr">
              <a:solidFill>
                <a:srgbClr val="008000"/>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12313" name="Line 34"/>
            <p:cNvSpPr>
              <a:spLocks noChangeShapeType="1"/>
            </p:cNvSpPr>
            <p:nvPr/>
          </p:nvSpPr>
          <p:spPr bwMode="auto">
            <a:xfrm>
              <a:off x="295" y="2071"/>
              <a:ext cx="2485" cy="0"/>
            </a:xfrm>
            <a:prstGeom prst="line">
              <a:avLst/>
            </a:prstGeom>
            <a:noFill/>
            <a:ln w="28575">
              <a:solidFill>
                <a:srgbClr val="990033"/>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14" name="Line 35"/>
            <p:cNvSpPr>
              <a:spLocks noChangeShapeType="1"/>
            </p:cNvSpPr>
            <p:nvPr/>
          </p:nvSpPr>
          <p:spPr bwMode="auto">
            <a:xfrm>
              <a:off x="295" y="2101"/>
              <a:ext cx="2485" cy="0"/>
            </a:xfrm>
            <a:prstGeom prst="line">
              <a:avLst/>
            </a:prstGeom>
            <a:noFill/>
            <a:ln w="76200">
              <a:pattFill prst="dkUpDiag">
                <a:fgClr>
                  <a:schemeClr val="accent2"/>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15" name="Line 36"/>
            <p:cNvSpPr>
              <a:spLocks noChangeShapeType="1"/>
            </p:cNvSpPr>
            <p:nvPr/>
          </p:nvSpPr>
          <p:spPr bwMode="auto">
            <a:xfrm>
              <a:off x="910" y="890"/>
              <a:ext cx="0" cy="1088"/>
            </a:xfrm>
            <a:prstGeom prst="line">
              <a:avLst/>
            </a:prstGeom>
            <a:noFill/>
            <a:ln w="38100" cap="sq">
              <a:solidFill>
                <a:srgbClr val="0000FF"/>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2316" name="Text Box 37"/>
            <p:cNvSpPr txBox="1">
              <a:spLocks noChangeArrowheads="1"/>
            </p:cNvSpPr>
            <p:nvPr/>
          </p:nvSpPr>
          <p:spPr bwMode="auto">
            <a:xfrm>
              <a:off x="3198" y="845"/>
              <a:ext cx="50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400" b="1">
                  <a:solidFill>
                    <a:srgbClr val="3333FF"/>
                  </a:solidFill>
                  <a:latin typeface="Times New Roman" panose="02020603050405020304" pitchFamily="18" charset="0"/>
                  <a:sym typeface="Symbol" panose="05050102010706020507" pitchFamily="18" charset="2"/>
                </a:rPr>
                <a:t>上部</a:t>
              </a:r>
              <a:endParaRPr kumimoji="1" lang="zh-CN" altLang="en-US" sz="2400" b="1">
                <a:solidFill>
                  <a:srgbClr val="3333FF"/>
                </a:solidFill>
                <a:latin typeface="Times New Roman" panose="02020603050405020304" pitchFamily="18" charset="0"/>
                <a:sym typeface="Symbol" panose="05050102010706020507" pitchFamily="18" charset="2"/>
              </a:endParaRPr>
            </a:p>
            <a:p>
              <a:pPr eaLnBrk="1" hangingPunct="1"/>
              <a:r>
                <a:rPr kumimoji="1" lang="zh-CN" altLang="en-US" sz="2400" b="1">
                  <a:solidFill>
                    <a:srgbClr val="3333FF"/>
                  </a:solidFill>
                  <a:latin typeface="Times New Roman" panose="02020603050405020304" pitchFamily="18" charset="0"/>
                  <a:sym typeface="Symbol" panose="05050102010706020507" pitchFamily="18" charset="2"/>
                </a:rPr>
                <a:t>结构</a:t>
              </a:r>
              <a:endParaRPr kumimoji="1" lang="zh-CN" altLang="en-US" sz="2400" b="1">
                <a:solidFill>
                  <a:srgbClr val="3333FF"/>
                </a:solidFill>
                <a:latin typeface="Times New Roman" panose="02020603050405020304" pitchFamily="18" charset="0"/>
                <a:sym typeface="Symbol" panose="05050102010706020507" pitchFamily="18" charset="2"/>
              </a:endParaRPr>
            </a:p>
          </p:txBody>
        </p:sp>
        <p:sp>
          <p:nvSpPr>
            <p:cNvPr id="12317" name="Text Box 38"/>
            <p:cNvSpPr txBox="1">
              <a:spLocks noChangeArrowheads="1"/>
            </p:cNvSpPr>
            <p:nvPr/>
          </p:nvSpPr>
          <p:spPr bwMode="auto">
            <a:xfrm>
              <a:off x="3206" y="1596"/>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400" b="1">
                  <a:solidFill>
                    <a:srgbClr val="339933"/>
                  </a:solidFill>
                  <a:latin typeface="Times New Roman" panose="02020603050405020304" pitchFamily="18" charset="0"/>
                  <a:sym typeface="Symbol" panose="05050102010706020507" pitchFamily="18" charset="2"/>
                </a:rPr>
                <a:t>基础</a:t>
              </a:r>
              <a:endParaRPr kumimoji="1" lang="zh-CN" altLang="en-US" sz="2400" b="1">
                <a:solidFill>
                  <a:srgbClr val="339933"/>
                </a:solidFill>
                <a:latin typeface="Times New Roman" panose="02020603050405020304" pitchFamily="18" charset="0"/>
                <a:sym typeface="Symbol" panose="05050102010706020507" pitchFamily="18" charset="2"/>
              </a:endParaRPr>
            </a:p>
          </p:txBody>
        </p:sp>
        <p:sp>
          <p:nvSpPr>
            <p:cNvPr id="12318" name="Text Box 39"/>
            <p:cNvSpPr txBox="1">
              <a:spLocks noChangeArrowheads="1"/>
            </p:cNvSpPr>
            <p:nvPr/>
          </p:nvSpPr>
          <p:spPr bwMode="auto">
            <a:xfrm>
              <a:off x="3224" y="2117"/>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400" b="1">
                  <a:solidFill>
                    <a:srgbClr val="000000"/>
                  </a:solidFill>
                  <a:latin typeface="Times New Roman" panose="02020603050405020304" pitchFamily="18" charset="0"/>
                  <a:sym typeface="Symbol" panose="05050102010706020507" pitchFamily="18" charset="2"/>
                </a:rPr>
                <a:t>地基</a:t>
              </a:r>
              <a:endParaRPr kumimoji="1" lang="zh-CN" altLang="en-US" sz="2400" b="1">
                <a:solidFill>
                  <a:srgbClr val="000000"/>
                </a:solidFill>
                <a:latin typeface="Times New Roman" panose="02020603050405020304" pitchFamily="18" charset="0"/>
                <a:sym typeface="Symbol" panose="05050102010706020507" pitchFamily="18" charset="2"/>
              </a:endParaRPr>
            </a:p>
          </p:txBody>
        </p:sp>
        <p:sp>
          <p:nvSpPr>
            <p:cNvPr id="12319" name="Text Box 40"/>
            <p:cNvSpPr txBox="1">
              <a:spLocks noChangeArrowheads="1"/>
            </p:cNvSpPr>
            <p:nvPr/>
          </p:nvSpPr>
          <p:spPr bwMode="auto">
            <a:xfrm>
              <a:off x="118" y="1218"/>
              <a:ext cx="6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dirty="0">
                  <a:solidFill>
                    <a:srgbClr val="990033"/>
                  </a:solidFill>
                  <a:latin typeface="Times New Roman" panose="02020603050405020304" pitchFamily="18" charset="0"/>
                  <a:sym typeface="Symbol" panose="05050102010706020507" pitchFamily="18" charset="2"/>
                </a:rPr>
                <a:t>建筑物</a:t>
              </a:r>
              <a:endParaRPr kumimoji="1" lang="zh-CN" altLang="en-US" sz="2400" b="1" dirty="0">
                <a:solidFill>
                  <a:srgbClr val="990033"/>
                </a:solidFill>
                <a:latin typeface="Times New Roman" panose="02020603050405020304" pitchFamily="18" charset="0"/>
                <a:sym typeface="Symbol" panose="05050102010706020507" pitchFamily="18" charset="2"/>
              </a:endParaRPr>
            </a:p>
          </p:txBody>
        </p:sp>
        <p:sp>
          <p:nvSpPr>
            <p:cNvPr id="12320" name="Line 41"/>
            <p:cNvSpPr>
              <a:spLocks noChangeShapeType="1"/>
            </p:cNvSpPr>
            <p:nvPr/>
          </p:nvSpPr>
          <p:spPr bwMode="auto">
            <a:xfrm>
              <a:off x="2472" y="1117"/>
              <a:ext cx="680" cy="0"/>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1" name="Line 42"/>
            <p:cNvSpPr>
              <a:spLocks noChangeShapeType="1"/>
            </p:cNvSpPr>
            <p:nvPr/>
          </p:nvSpPr>
          <p:spPr bwMode="auto">
            <a:xfrm flipV="1">
              <a:off x="2653" y="1752"/>
              <a:ext cx="590" cy="272"/>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2" name="Line 43"/>
            <p:cNvSpPr>
              <a:spLocks noChangeShapeType="1"/>
            </p:cNvSpPr>
            <p:nvPr/>
          </p:nvSpPr>
          <p:spPr bwMode="auto">
            <a:xfrm>
              <a:off x="2426" y="2160"/>
              <a:ext cx="772" cy="91"/>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3" name="Line 44"/>
            <p:cNvSpPr>
              <a:spLocks noChangeShapeType="1"/>
            </p:cNvSpPr>
            <p:nvPr/>
          </p:nvSpPr>
          <p:spPr bwMode="auto">
            <a:xfrm flipH="1">
              <a:off x="567" y="572"/>
              <a:ext cx="1134" cy="409"/>
            </a:xfrm>
            <a:prstGeom prst="line">
              <a:avLst/>
            </a:prstGeom>
            <a:noFill/>
            <a:ln w="76200">
              <a:solidFill>
                <a:srgbClr val="FF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4" name="Line 45"/>
            <p:cNvSpPr>
              <a:spLocks noChangeShapeType="1"/>
            </p:cNvSpPr>
            <p:nvPr/>
          </p:nvSpPr>
          <p:spPr bwMode="auto">
            <a:xfrm>
              <a:off x="1701" y="572"/>
              <a:ext cx="1088" cy="454"/>
            </a:xfrm>
            <a:prstGeom prst="line">
              <a:avLst/>
            </a:prstGeom>
            <a:noFill/>
            <a:ln w="76200">
              <a:solidFill>
                <a:srgbClr val="FF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5" name="Line 46"/>
            <p:cNvSpPr>
              <a:spLocks noChangeShapeType="1"/>
            </p:cNvSpPr>
            <p:nvPr/>
          </p:nvSpPr>
          <p:spPr bwMode="auto">
            <a:xfrm>
              <a:off x="1292" y="709"/>
              <a:ext cx="0" cy="1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6" name="Line 47"/>
            <p:cNvSpPr>
              <a:spLocks noChangeShapeType="1"/>
            </p:cNvSpPr>
            <p:nvPr/>
          </p:nvSpPr>
          <p:spPr bwMode="auto">
            <a:xfrm>
              <a:off x="1474" y="663"/>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7" name="Line 48"/>
            <p:cNvSpPr>
              <a:spLocks noChangeShapeType="1"/>
            </p:cNvSpPr>
            <p:nvPr/>
          </p:nvSpPr>
          <p:spPr bwMode="auto">
            <a:xfrm>
              <a:off x="1701" y="572"/>
              <a:ext cx="0" cy="31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8" name="Line 49"/>
            <p:cNvSpPr>
              <a:spLocks noChangeShapeType="1"/>
            </p:cNvSpPr>
            <p:nvPr/>
          </p:nvSpPr>
          <p:spPr bwMode="auto">
            <a:xfrm>
              <a:off x="1882" y="663"/>
              <a:ext cx="0" cy="22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29" name="Line 50"/>
            <p:cNvSpPr>
              <a:spLocks noChangeShapeType="1"/>
            </p:cNvSpPr>
            <p:nvPr/>
          </p:nvSpPr>
          <p:spPr bwMode="auto">
            <a:xfrm>
              <a:off x="2064" y="709"/>
              <a:ext cx="0" cy="1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2295" name="Line 51"/>
          <p:cNvSpPr>
            <a:spLocks noChangeShapeType="1"/>
          </p:cNvSpPr>
          <p:nvPr/>
        </p:nvSpPr>
        <p:spPr bwMode="auto">
          <a:xfrm>
            <a:off x="6804248" y="908050"/>
            <a:ext cx="0" cy="4391025"/>
          </a:xfrm>
          <a:prstGeom prst="line">
            <a:avLst/>
          </a:prstGeom>
          <a:noFill/>
          <a:ln w="19050">
            <a:solidFill>
              <a:schemeClr val="tx1"/>
            </a:solidFill>
            <a:round/>
            <a:headEnd type="stealth" w="lg" len="lg"/>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043608" y="948680"/>
            <a:ext cx="1439391" cy="461665"/>
          </a:xfrm>
          <a:prstGeom prst="rect">
            <a:avLst/>
          </a:prstGeom>
          <a:solidFill>
            <a:schemeClr val="tx2">
              <a:lumMod val="20000"/>
              <a:lumOff val="80000"/>
            </a:schemeClr>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Font typeface="Wingdings" panose="05000000000000000000" pitchFamily="2" charset="2"/>
              <a:buNone/>
            </a:pPr>
            <a:r>
              <a:rPr kumimoji="1" lang="zh-CN" altLang="en-US" sz="2400" b="1" dirty="0" smtClean="0">
                <a:solidFill>
                  <a:srgbClr val="A50021"/>
                </a:solidFill>
                <a:latin typeface="Arial Black" panose="020B0A04020102020204" pitchFamily="34" charset="0"/>
                <a:ea typeface="宋体" panose="02010600030101010101" pitchFamily="2" charset="-122"/>
              </a:rPr>
              <a:t>影响因素</a:t>
            </a:r>
            <a:endParaRPr kumimoji="1" lang="zh-CN" altLang="en-US" dirty="0">
              <a:solidFill>
                <a:srgbClr val="A50021"/>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7043" name="Text Box 3"/>
          <p:cNvSpPr txBox="1">
            <a:spLocks noChangeArrowheads="1"/>
          </p:cNvSpPr>
          <p:nvPr/>
        </p:nvSpPr>
        <p:spPr bwMode="auto">
          <a:xfrm>
            <a:off x="1026915" y="3289301"/>
            <a:ext cx="1511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200" b="1" dirty="0">
                <a:solidFill>
                  <a:srgbClr val="800000"/>
                </a:solidFill>
                <a:latin typeface="幼圆" panose="02010509060101010101" pitchFamily="49" charset="-122"/>
                <a:sym typeface="Symbol" panose="05050102010706020507" pitchFamily="18" charset="2"/>
              </a:rPr>
              <a:t>基底压力</a:t>
            </a:r>
            <a:endParaRPr kumimoji="1" lang="en-US" altLang="zh-CN" sz="2200" dirty="0">
              <a:solidFill>
                <a:srgbClr val="800000"/>
              </a:solidFill>
              <a:latin typeface="Arial Black" panose="020B0A04020102020204" pitchFamily="34" charset="0"/>
              <a:sym typeface="Symbol" panose="05050102010706020507" pitchFamily="18" charset="2"/>
            </a:endParaRPr>
          </a:p>
        </p:txBody>
      </p:sp>
      <p:sp>
        <p:nvSpPr>
          <p:cNvPr id="87044" name="AutoShape 4"/>
          <p:cNvSpPr>
            <a:spLocks noChangeArrowheads="1"/>
          </p:cNvSpPr>
          <p:nvPr/>
        </p:nvSpPr>
        <p:spPr bwMode="auto">
          <a:xfrm>
            <a:off x="5302250" y="2998788"/>
            <a:ext cx="1519238" cy="566737"/>
          </a:xfrm>
          <a:prstGeom prst="octagon">
            <a:avLst>
              <a:gd name="adj" fmla="val 29287"/>
            </a:avLst>
          </a:prstGeom>
          <a:solidFill>
            <a:srgbClr val="3333CC"/>
          </a:solidFill>
          <a:ln>
            <a:noFill/>
          </a:ln>
          <a:extLs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200" b="1">
                <a:solidFill>
                  <a:schemeClr val="bg1"/>
                </a:solidFill>
                <a:latin typeface="幼圆" panose="02010509060101010101" pitchFamily="49" charset="-122"/>
                <a:sym typeface="Symbol" panose="05050102010706020507" pitchFamily="18" charset="2"/>
              </a:rPr>
              <a:t>基础条件</a:t>
            </a:r>
            <a:endParaRPr kumimoji="1" lang="zh-CN" altLang="en-US" sz="2200" b="1">
              <a:solidFill>
                <a:schemeClr val="bg1"/>
              </a:solidFill>
              <a:latin typeface="幼圆" panose="02010509060101010101" pitchFamily="49" charset="-122"/>
              <a:sym typeface="Symbol" panose="05050102010706020507" pitchFamily="18" charset="2"/>
            </a:endParaRPr>
          </a:p>
        </p:txBody>
      </p:sp>
      <p:sp>
        <p:nvSpPr>
          <p:cNvPr id="87045" name="AutoShape 5"/>
          <p:cNvSpPr>
            <a:spLocks noChangeArrowheads="1"/>
          </p:cNvSpPr>
          <p:nvPr/>
        </p:nvSpPr>
        <p:spPr bwMode="auto">
          <a:xfrm>
            <a:off x="6842125" y="2595563"/>
            <a:ext cx="925513" cy="1412875"/>
          </a:xfrm>
          <a:prstGeom prst="roundRect">
            <a:avLst>
              <a:gd name="adj" fmla="val 16667"/>
            </a:avLst>
          </a:prstGeom>
          <a:noFill/>
          <a:ln w="31750">
            <a:solidFill>
              <a:srgbClr val="800000"/>
            </a:solidFill>
            <a:prstDash val="sysDot"/>
            <a:round/>
            <a:headEnd type="none" w="med" len="lg"/>
            <a:tailEnd type="none" w="med" len="lg"/>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刚度</a:t>
            </a:r>
            <a:endParaRPr kumimoji="1" lang="zh-CN" altLang="en-US" sz="2000" b="1">
              <a:solidFill>
                <a:srgbClr val="0000FF"/>
              </a:solidFill>
              <a:latin typeface="幼圆" panose="02010509060101010101" pitchFamily="49" charset="-122"/>
              <a:sym typeface="Symbol" panose="05050102010706020507" pitchFamily="18" charset="2"/>
            </a:endParaRPr>
          </a:p>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形状</a:t>
            </a:r>
            <a:endParaRPr kumimoji="1" lang="zh-CN" altLang="en-US" sz="2000" b="1">
              <a:solidFill>
                <a:srgbClr val="0000FF"/>
              </a:solidFill>
              <a:latin typeface="幼圆" panose="02010509060101010101" pitchFamily="49" charset="-122"/>
              <a:sym typeface="Symbol" panose="05050102010706020507" pitchFamily="18" charset="2"/>
            </a:endParaRPr>
          </a:p>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大小</a:t>
            </a:r>
            <a:endParaRPr kumimoji="1" lang="zh-CN" altLang="en-US" sz="2000" b="1">
              <a:solidFill>
                <a:srgbClr val="0000FF"/>
              </a:solidFill>
              <a:latin typeface="幼圆" panose="02010509060101010101" pitchFamily="49" charset="-122"/>
              <a:sym typeface="Symbol" panose="05050102010706020507" pitchFamily="18" charset="2"/>
            </a:endParaRPr>
          </a:p>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埋深</a:t>
            </a:r>
            <a:endParaRPr kumimoji="1" lang="zh-CN" altLang="en-US" sz="2000" b="1">
              <a:solidFill>
                <a:srgbClr val="0000FF"/>
              </a:solidFill>
              <a:latin typeface="幼圆" panose="02010509060101010101" pitchFamily="49" charset="-122"/>
              <a:sym typeface="Symbol" panose="05050102010706020507" pitchFamily="18" charset="2"/>
            </a:endParaRPr>
          </a:p>
        </p:txBody>
      </p:sp>
      <p:sp>
        <p:nvSpPr>
          <p:cNvPr id="87046" name="AutoShape 6"/>
          <p:cNvSpPr>
            <a:spLocks noChangeArrowheads="1"/>
          </p:cNvSpPr>
          <p:nvPr/>
        </p:nvSpPr>
        <p:spPr bwMode="auto">
          <a:xfrm>
            <a:off x="3662363" y="1179513"/>
            <a:ext cx="944562" cy="1109662"/>
          </a:xfrm>
          <a:prstGeom prst="roundRect">
            <a:avLst>
              <a:gd name="adj" fmla="val 16667"/>
            </a:avLst>
          </a:prstGeom>
          <a:noFill/>
          <a:ln w="31750">
            <a:solidFill>
              <a:srgbClr val="800000"/>
            </a:solidFill>
            <a:prstDash val="sysDot"/>
            <a:round/>
            <a:headEnd type="none" w="med" len="lg"/>
            <a:tailEnd type="none" w="med" len="lg"/>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大小</a:t>
            </a:r>
            <a:endParaRPr kumimoji="1" lang="zh-CN" altLang="en-US" sz="2000" b="1">
              <a:solidFill>
                <a:srgbClr val="0000FF"/>
              </a:solidFill>
              <a:latin typeface="幼圆" panose="02010509060101010101" pitchFamily="49" charset="-122"/>
              <a:sym typeface="Symbol" panose="05050102010706020507" pitchFamily="18" charset="2"/>
            </a:endParaRPr>
          </a:p>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方向</a:t>
            </a:r>
            <a:endParaRPr kumimoji="1" lang="zh-CN" altLang="en-US" sz="2000" b="1">
              <a:solidFill>
                <a:srgbClr val="0000FF"/>
              </a:solidFill>
              <a:latin typeface="幼圆" panose="02010509060101010101" pitchFamily="49" charset="-122"/>
              <a:sym typeface="Symbol" panose="05050102010706020507" pitchFamily="18" charset="2"/>
            </a:endParaRPr>
          </a:p>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分布</a:t>
            </a:r>
            <a:endParaRPr kumimoji="1" lang="zh-CN" altLang="en-US" sz="2000" b="1">
              <a:solidFill>
                <a:srgbClr val="0000FF"/>
              </a:solidFill>
              <a:latin typeface="幼圆" panose="02010509060101010101" pitchFamily="49" charset="-122"/>
              <a:sym typeface="Symbol" panose="05050102010706020507" pitchFamily="18" charset="2"/>
            </a:endParaRPr>
          </a:p>
        </p:txBody>
      </p:sp>
      <p:sp>
        <p:nvSpPr>
          <p:cNvPr id="87047" name="AutoShape 7"/>
          <p:cNvSpPr>
            <a:spLocks noChangeArrowheads="1"/>
          </p:cNvSpPr>
          <p:nvPr/>
        </p:nvSpPr>
        <p:spPr bwMode="auto">
          <a:xfrm>
            <a:off x="3446463" y="5094288"/>
            <a:ext cx="2339975" cy="1136650"/>
          </a:xfrm>
          <a:prstGeom prst="roundRect">
            <a:avLst>
              <a:gd name="adj" fmla="val 16667"/>
            </a:avLst>
          </a:prstGeom>
          <a:noFill/>
          <a:ln w="31750">
            <a:solidFill>
              <a:srgbClr val="800000"/>
            </a:solidFill>
            <a:prstDash val="sysDot"/>
            <a:round/>
            <a:headEnd type="none" w="med" len="lg"/>
            <a:tailEnd type="none" w="med" len="lg"/>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土类</a:t>
            </a:r>
            <a:endParaRPr kumimoji="1" lang="zh-CN" altLang="en-US" sz="2000" b="1">
              <a:solidFill>
                <a:srgbClr val="0000FF"/>
              </a:solidFill>
              <a:latin typeface="幼圆" panose="02010509060101010101" pitchFamily="49" charset="-122"/>
              <a:sym typeface="Symbol" panose="05050102010706020507" pitchFamily="18" charset="2"/>
            </a:endParaRPr>
          </a:p>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密度</a:t>
            </a:r>
            <a:endParaRPr kumimoji="1" lang="zh-CN" altLang="en-US" sz="2000" b="1">
              <a:solidFill>
                <a:srgbClr val="0000FF"/>
              </a:solidFill>
              <a:latin typeface="幼圆" panose="02010509060101010101" pitchFamily="49" charset="-122"/>
              <a:sym typeface="Symbol" panose="05050102010706020507" pitchFamily="18" charset="2"/>
            </a:endParaRPr>
          </a:p>
          <a:p>
            <a:pPr eaLnBrk="1" hangingPunct="1">
              <a:buFontTx/>
              <a:buChar char="•"/>
            </a:pPr>
            <a:r>
              <a:rPr kumimoji="1" lang="zh-CN" altLang="en-US" sz="2000" b="1">
                <a:solidFill>
                  <a:srgbClr val="0000FF"/>
                </a:solidFill>
                <a:latin typeface="幼圆" panose="02010509060101010101" pitchFamily="49" charset="-122"/>
                <a:sym typeface="Symbol" panose="05050102010706020507" pitchFamily="18" charset="2"/>
              </a:rPr>
              <a:t>土层结构等</a:t>
            </a:r>
            <a:endParaRPr kumimoji="1" lang="zh-CN" altLang="en-US" sz="2000" b="1">
              <a:solidFill>
                <a:srgbClr val="0000FF"/>
              </a:solidFill>
              <a:latin typeface="幼圆" panose="02010509060101010101" pitchFamily="49" charset="-122"/>
              <a:sym typeface="Symbol" panose="05050102010706020507" pitchFamily="18" charset="2"/>
            </a:endParaRPr>
          </a:p>
        </p:txBody>
      </p:sp>
      <p:sp>
        <p:nvSpPr>
          <p:cNvPr id="87050" name="Rectangle 10"/>
          <p:cNvSpPr>
            <a:spLocks noChangeArrowheads="1"/>
          </p:cNvSpPr>
          <p:nvPr/>
        </p:nvSpPr>
        <p:spPr bwMode="auto">
          <a:xfrm>
            <a:off x="3527425" y="3487738"/>
            <a:ext cx="1316038" cy="215900"/>
          </a:xfrm>
          <a:prstGeom prst="rect">
            <a:avLst/>
          </a:prstGeom>
          <a:blipFill dpi="0" rotWithShape="0">
            <a:blip r:embed="rId1"/>
            <a:srcRect/>
            <a:tile tx="0" ty="0" sx="100000" sy="100000" flip="none" algn="tl"/>
          </a:blipFill>
          <a:ln w="25400" algn="ctr">
            <a:solidFill>
              <a:srgbClr val="008000"/>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grpSp>
        <p:nvGrpSpPr>
          <p:cNvPr id="2" name="Group 11"/>
          <p:cNvGrpSpPr/>
          <p:nvPr/>
        </p:nvGrpSpPr>
        <p:grpSpPr bwMode="auto">
          <a:xfrm>
            <a:off x="2735263" y="3716338"/>
            <a:ext cx="2916237" cy="58737"/>
            <a:chOff x="2880" y="1661"/>
            <a:chExt cx="1837" cy="37"/>
          </a:xfrm>
        </p:grpSpPr>
        <p:sp>
          <p:nvSpPr>
            <p:cNvPr id="13327" name="Line 12"/>
            <p:cNvSpPr>
              <a:spLocks noChangeShapeType="1"/>
            </p:cNvSpPr>
            <p:nvPr/>
          </p:nvSpPr>
          <p:spPr bwMode="auto">
            <a:xfrm>
              <a:off x="2880" y="1661"/>
              <a:ext cx="1837" cy="0"/>
            </a:xfrm>
            <a:prstGeom prst="line">
              <a:avLst/>
            </a:prstGeom>
            <a:noFill/>
            <a:ln w="28575">
              <a:solidFill>
                <a:srgbClr val="990033"/>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3328" name="Line 13"/>
            <p:cNvSpPr>
              <a:spLocks noChangeShapeType="1"/>
            </p:cNvSpPr>
            <p:nvPr/>
          </p:nvSpPr>
          <p:spPr bwMode="auto">
            <a:xfrm>
              <a:off x="2880" y="1698"/>
              <a:ext cx="1837" cy="0"/>
            </a:xfrm>
            <a:prstGeom prst="line">
              <a:avLst/>
            </a:prstGeom>
            <a:noFill/>
            <a:ln w="101600">
              <a:pattFill prst="dkUpDiag">
                <a:fgClr>
                  <a:schemeClr val="accent2"/>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sp>
        <p:nvSpPr>
          <p:cNvPr id="87054" name="Freeform 14" descr="浅色竖线"/>
          <p:cNvSpPr/>
          <p:nvPr/>
        </p:nvSpPr>
        <p:spPr bwMode="auto">
          <a:xfrm>
            <a:off x="3530600" y="3041650"/>
            <a:ext cx="1311275" cy="454025"/>
          </a:xfrm>
          <a:custGeom>
            <a:avLst/>
            <a:gdLst>
              <a:gd name="T0" fmla="*/ 0 w 826"/>
              <a:gd name="T1" fmla="*/ 2147483647 h 286"/>
              <a:gd name="T2" fmla="*/ 2147483647 w 826"/>
              <a:gd name="T3" fmla="*/ 2147483647 h 286"/>
              <a:gd name="T4" fmla="*/ 2147483647 w 826"/>
              <a:gd name="T5" fmla="*/ 2147483647 h 286"/>
              <a:gd name="T6" fmla="*/ 2147483647 w 826"/>
              <a:gd name="T7" fmla="*/ 2147483647 h 286"/>
              <a:gd name="T8" fmla="*/ 2147483647 w 826"/>
              <a:gd name="T9" fmla="*/ 2147483647 h 286"/>
              <a:gd name="T10" fmla="*/ 2147483647 w 826"/>
              <a:gd name="T11" fmla="*/ 2147483647 h 286"/>
              <a:gd name="T12" fmla="*/ 2147483647 w 826"/>
              <a:gd name="T13" fmla="*/ 2147483647 h 286"/>
              <a:gd name="T14" fmla="*/ 0 w 826"/>
              <a:gd name="T15" fmla="*/ 2147483647 h 286"/>
              <a:gd name="T16" fmla="*/ 0 w 826"/>
              <a:gd name="T17" fmla="*/ 2147483647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6"/>
              <a:gd name="T28" fmla="*/ 0 h 286"/>
              <a:gd name="T29" fmla="*/ 826 w 826"/>
              <a:gd name="T30" fmla="*/ 286 h 2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6" h="286">
                <a:moveTo>
                  <a:pt x="0" y="281"/>
                </a:moveTo>
                <a:lnTo>
                  <a:pt x="826" y="286"/>
                </a:lnTo>
                <a:lnTo>
                  <a:pt x="826" y="105"/>
                </a:lnTo>
                <a:cubicBezTo>
                  <a:pt x="800" y="80"/>
                  <a:pt x="727" y="154"/>
                  <a:pt x="669" y="137"/>
                </a:cubicBezTo>
                <a:cubicBezTo>
                  <a:pt x="611" y="120"/>
                  <a:pt x="534" y="10"/>
                  <a:pt x="479" y="5"/>
                </a:cubicBezTo>
                <a:cubicBezTo>
                  <a:pt x="424" y="0"/>
                  <a:pt x="401" y="98"/>
                  <a:pt x="339" y="105"/>
                </a:cubicBezTo>
                <a:cubicBezTo>
                  <a:pt x="277" y="112"/>
                  <a:pt x="161" y="45"/>
                  <a:pt x="105" y="50"/>
                </a:cubicBezTo>
                <a:cubicBezTo>
                  <a:pt x="49" y="55"/>
                  <a:pt x="17" y="96"/>
                  <a:pt x="0" y="135"/>
                </a:cubicBezTo>
                <a:lnTo>
                  <a:pt x="0" y="281"/>
                </a:lnTo>
                <a:close/>
              </a:path>
            </a:pathLst>
          </a:custGeom>
          <a:blipFill dpi="0" rotWithShape="0">
            <a:blip r:embed="rId2"/>
            <a:srcRect/>
            <a:tile tx="0" ty="0" sx="100000" sy="100000" flip="none" algn="tl"/>
          </a:blipFill>
          <a:ln w="28575">
            <a:solidFill>
              <a:srgbClr val="3333FF"/>
            </a:solidFill>
            <a:round/>
          </a:ln>
        </p:spPr>
        <p:txBody>
          <a:bodyPr lIns="0" tIns="0" rIns="0" bIns="0" anchor="ctr">
            <a:spAutoFit/>
          </a:bodyPr>
          <a:lstStyle/>
          <a:p>
            <a:endParaRPr lang="zh-CN" altLang="en-US"/>
          </a:p>
        </p:txBody>
      </p:sp>
      <p:sp>
        <p:nvSpPr>
          <p:cNvPr id="87055" name="AutoShape 15"/>
          <p:cNvSpPr>
            <a:spLocks noChangeArrowheads="1"/>
          </p:cNvSpPr>
          <p:nvPr/>
        </p:nvSpPr>
        <p:spPr bwMode="auto">
          <a:xfrm>
            <a:off x="3402013" y="2393950"/>
            <a:ext cx="1565275" cy="566738"/>
          </a:xfrm>
          <a:prstGeom prst="octagon">
            <a:avLst>
              <a:gd name="adj" fmla="val 29287"/>
            </a:avLst>
          </a:prstGeom>
          <a:solidFill>
            <a:srgbClr val="3333CC"/>
          </a:solidFill>
          <a:ln>
            <a:noFill/>
          </a:ln>
          <a:extLs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200" b="1">
                <a:solidFill>
                  <a:schemeClr val="bg1"/>
                </a:solidFill>
                <a:latin typeface="幼圆" panose="02010509060101010101" pitchFamily="49" charset="-122"/>
                <a:sym typeface="Symbol" panose="05050102010706020507" pitchFamily="18" charset="2"/>
              </a:rPr>
              <a:t>荷载条件</a:t>
            </a:r>
            <a:endParaRPr kumimoji="1" lang="zh-CN" altLang="en-US" sz="2200" b="1">
              <a:solidFill>
                <a:schemeClr val="bg1"/>
              </a:solidFill>
              <a:latin typeface="幼圆" panose="02010509060101010101" pitchFamily="49" charset="-122"/>
              <a:sym typeface="Symbol" panose="05050102010706020507" pitchFamily="18" charset="2"/>
            </a:endParaRPr>
          </a:p>
        </p:txBody>
      </p:sp>
      <p:sp>
        <p:nvSpPr>
          <p:cNvPr id="87056" name="AutoShape 16"/>
          <p:cNvSpPr>
            <a:spLocks noChangeArrowheads="1"/>
          </p:cNvSpPr>
          <p:nvPr/>
        </p:nvSpPr>
        <p:spPr bwMode="auto">
          <a:xfrm>
            <a:off x="3492500" y="4419600"/>
            <a:ext cx="1528763" cy="566738"/>
          </a:xfrm>
          <a:prstGeom prst="octagon">
            <a:avLst>
              <a:gd name="adj" fmla="val 29287"/>
            </a:avLst>
          </a:prstGeom>
          <a:solidFill>
            <a:srgbClr val="3333CC"/>
          </a:solidFill>
          <a:ln>
            <a:noFill/>
          </a:ln>
          <a:extLs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200" b="1">
                <a:solidFill>
                  <a:schemeClr val="bg1"/>
                </a:solidFill>
                <a:latin typeface="幼圆" panose="02010509060101010101" pitchFamily="49" charset="-122"/>
                <a:sym typeface="Symbol" panose="05050102010706020507" pitchFamily="18" charset="2"/>
              </a:rPr>
              <a:t>地基条件</a:t>
            </a:r>
            <a:endParaRPr kumimoji="1" lang="zh-CN" altLang="en-US" sz="2200" b="1">
              <a:solidFill>
                <a:schemeClr val="bg1"/>
              </a:solidFill>
              <a:latin typeface="幼圆" panose="02010509060101010101" pitchFamily="49" charset="-122"/>
              <a:sym typeface="Symbol" panose="05050102010706020507" pitchFamily="18" charset="2"/>
            </a:endParaRPr>
          </a:p>
        </p:txBody>
      </p:sp>
      <p:sp>
        <p:nvSpPr>
          <p:cNvPr id="15"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1000" fill="hold"/>
                                        <p:tgtEl>
                                          <p:spTgt spid="87043"/>
                                        </p:tgtEl>
                                        <p:attrNameLst>
                                          <p:attrName>ppt_w</p:attrName>
                                        </p:attrNameLst>
                                      </p:cBhvr>
                                      <p:tavLst>
                                        <p:tav tm="0">
                                          <p:val>
                                            <p:fltVal val="0"/>
                                          </p:val>
                                        </p:tav>
                                        <p:tav tm="100000">
                                          <p:val>
                                            <p:strVal val="#ppt_w"/>
                                          </p:val>
                                        </p:tav>
                                      </p:tavLst>
                                    </p:anim>
                                    <p:anim calcmode="lin" valueType="num">
                                      <p:cBhvr>
                                        <p:cTn id="8" dur="1000" fill="hold"/>
                                        <p:tgtEl>
                                          <p:spTgt spid="87043"/>
                                        </p:tgtEl>
                                        <p:attrNameLst>
                                          <p:attrName>ppt_h</p:attrName>
                                        </p:attrNameLst>
                                      </p:cBhvr>
                                      <p:tavLst>
                                        <p:tav tm="0">
                                          <p:val>
                                            <p:fltVal val="0"/>
                                          </p:val>
                                        </p:tav>
                                        <p:tav tm="100000">
                                          <p:val>
                                            <p:strVal val="#ppt_h"/>
                                          </p:val>
                                        </p:tav>
                                      </p:tavLst>
                                    </p:anim>
                                    <p:anim calcmode="lin" valueType="num">
                                      <p:cBhvr>
                                        <p:cTn id="9" dur="1000" fill="hold"/>
                                        <p:tgtEl>
                                          <p:spTgt spid="870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7042"/>
                                        </p:tgtEl>
                                        <p:attrNameLst>
                                          <p:attrName>style.visibility</p:attrName>
                                        </p:attrNameLst>
                                      </p:cBhvr>
                                      <p:to>
                                        <p:strVal val="visible"/>
                                      </p:to>
                                    </p:set>
                                    <p:animEffect transition="in" filter="fade">
                                      <p:cBhvr>
                                        <p:cTn id="14" dur="1000"/>
                                        <p:tgtEl>
                                          <p:spTgt spid="87042"/>
                                        </p:tgtEl>
                                      </p:cBhvr>
                                    </p:animEffect>
                                    <p:anim calcmode="lin" valueType="num">
                                      <p:cBhvr>
                                        <p:cTn id="15" dur="1000" fill="hold"/>
                                        <p:tgtEl>
                                          <p:spTgt spid="87042"/>
                                        </p:tgtEl>
                                        <p:attrNameLst>
                                          <p:attrName>ppt_x</p:attrName>
                                        </p:attrNameLst>
                                      </p:cBhvr>
                                      <p:tavLst>
                                        <p:tav tm="0">
                                          <p:val>
                                            <p:strVal val="#ppt_x"/>
                                          </p:val>
                                        </p:tav>
                                        <p:tav tm="100000">
                                          <p:val>
                                            <p:strVal val="#ppt_x"/>
                                          </p:val>
                                        </p:tav>
                                      </p:tavLst>
                                    </p:anim>
                                    <p:anim calcmode="lin" valueType="num">
                                      <p:cBhvr>
                                        <p:cTn id="16" dur="900" decel="100000" fill="hold"/>
                                        <p:tgtEl>
                                          <p:spTgt spid="8704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704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7050"/>
                                        </p:tgtEl>
                                        <p:attrNameLst>
                                          <p:attrName>style.visibility</p:attrName>
                                        </p:attrNameLst>
                                      </p:cBhvr>
                                      <p:to>
                                        <p:strVal val="visible"/>
                                      </p:to>
                                    </p:set>
                                    <p:anim calcmode="lin" valueType="num">
                                      <p:cBhvr>
                                        <p:cTn id="22" dur="1000" fill="hold"/>
                                        <p:tgtEl>
                                          <p:spTgt spid="87050"/>
                                        </p:tgtEl>
                                        <p:attrNameLst>
                                          <p:attrName>ppt_w</p:attrName>
                                        </p:attrNameLst>
                                      </p:cBhvr>
                                      <p:tavLst>
                                        <p:tav tm="0">
                                          <p:val>
                                            <p:strVal val="#ppt_w*0.70"/>
                                          </p:val>
                                        </p:tav>
                                        <p:tav tm="100000">
                                          <p:val>
                                            <p:strVal val="#ppt_w"/>
                                          </p:val>
                                        </p:tav>
                                      </p:tavLst>
                                    </p:anim>
                                    <p:anim calcmode="lin" valueType="num">
                                      <p:cBhvr>
                                        <p:cTn id="23" dur="1000" fill="hold"/>
                                        <p:tgtEl>
                                          <p:spTgt spid="87050"/>
                                        </p:tgtEl>
                                        <p:attrNameLst>
                                          <p:attrName>ppt_h</p:attrName>
                                        </p:attrNameLst>
                                      </p:cBhvr>
                                      <p:tavLst>
                                        <p:tav tm="0">
                                          <p:val>
                                            <p:strVal val="#ppt_h"/>
                                          </p:val>
                                        </p:tav>
                                        <p:tav tm="100000">
                                          <p:val>
                                            <p:strVal val="#ppt_h"/>
                                          </p:val>
                                        </p:tav>
                                      </p:tavLst>
                                    </p:anim>
                                    <p:animEffect transition="in" filter="fade">
                                      <p:cBhvr>
                                        <p:cTn id="24" dur="1000"/>
                                        <p:tgtEl>
                                          <p:spTgt spid="87050"/>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87054"/>
                                        </p:tgtEl>
                                        <p:attrNameLst>
                                          <p:attrName>style.visibility</p:attrName>
                                        </p:attrNameLst>
                                      </p:cBhvr>
                                      <p:to>
                                        <p:strVal val="visible"/>
                                      </p:to>
                                    </p:set>
                                    <p:animEffect transition="in" filter="fade">
                                      <p:cBhvr>
                                        <p:cTn id="34" dur="1000"/>
                                        <p:tgtEl>
                                          <p:spTgt spid="87054"/>
                                        </p:tgtEl>
                                      </p:cBhvr>
                                    </p:animEffect>
                                    <p:anim calcmode="lin" valueType="num">
                                      <p:cBhvr>
                                        <p:cTn id="35" dur="1000" fill="hold"/>
                                        <p:tgtEl>
                                          <p:spTgt spid="87054"/>
                                        </p:tgtEl>
                                        <p:attrNameLst>
                                          <p:attrName>ppt_x</p:attrName>
                                        </p:attrNameLst>
                                      </p:cBhvr>
                                      <p:tavLst>
                                        <p:tav tm="0">
                                          <p:val>
                                            <p:strVal val="#ppt_x"/>
                                          </p:val>
                                        </p:tav>
                                        <p:tav tm="100000">
                                          <p:val>
                                            <p:strVal val="#ppt_x"/>
                                          </p:val>
                                        </p:tav>
                                      </p:tavLst>
                                    </p:anim>
                                    <p:anim calcmode="lin" valueType="num">
                                      <p:cBhvr>
                                        <p:cTn id="36" dur="1000" fill="hold"/>
                                        <p:tgtEl>
                                          <p:spTgt spid="8705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87055"/>
                                        </p:tgtEl>
                                        <p:attrNameLst>
                                          <p:attrName>style.visibility</p:attrName>
                                        </p:attrNameLst>
                                      </p:cBhvr>
                                      <p:to>
                                        <p:strVal val="visible"/>
                                      </p:to>
                                    </p:set>
                                    <p:animEffect transition="in" filter="slide(fromBottom)">
                                      <p:cBhvr>
                                        <p:cTn id="41" dur="500"/>
                                        <p:tgtEl>
                                          <p:spTgt spid="8705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87046"/>
                                        </p:tgtEl>
                                        <p:attrNameLst>
                                          <p:attrName>style.visibility</p:attrName>
                                        </p:attrNameLst>
                                      </p:cBhvr>
                                      <p:to>
                                        <p:strVal val="visible"/>
                                      </p:to>
                                    </p:set>
                                    <p:animEffect transition="in" filter="slide(fromBottom)">
                                      <p:cBhvr>
                                        <p:cTn id="46" dur="500"/>
                                        <p:tgtEl>
                                          <p:spTgt spid="8704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87044"/>
                                        </p:tgtEl>
                                        <p:attrNameLst>
                                          <p:attrName>style.visibility</p:attrName>
                                        </p:attrNameLst>
                                      </p:cBhvr>
                                      <p:to>
                                        <p:strVal val="visible"/>
                                      </p:to>
                                    </p:set>
                                    <p:animEffect transition="in" filter="slide(fromLeft)">
                                      <p:cBhvr>
                                        <p:cTn id="51" dur="500"/>
                                        <p:tgtEl>
                                          <p:spTgt spid="87044"/>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87045"/>
                                        </p:tgtEl>
                                        <p:attrNameLst>
                                          <p:attrName>style.visibility</p:attrName>
                                        </p:attrNameLst>
                                      </p:cBhvr>
                                      <p:to>
                                        <p:strVal val="visible"/>
                                      </p:to>
                                    </p:set>
                                    <p:animEffect transition="in" filter="slide(fromLeft)">
                                      <p:cBhvr>
                                        <p:cTn id="56" dur="500"/>
                                        <p:tgtEl>
                                          <p:spTgt spid="87045"/>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87056"/>
                                        </p:tgtEl>
                                        <p:attrNameLst>
                                          <p:attrName>style.visibility</p:attrName>
                                        </p:attrNameLst>
                                      </p:cBhvr>
                                      <p:to>
                                        <p:strVal val="visible"/>
                                      </p:to>
                                    </p:set>
                                    <p:anim calcmode="lin" valueType="num">
                                      <p:cBhvr>
                                        <p:cTn id="61" dur="500" fill="hold"/>
                                        <p:tgtEl>
                                          <p:spTgt spid="87056"/>
                                        </p:tgtEl>
                                        <p:attrNameLst>
                                          <p:attrName>ppt_w</p:attrName>
                                        </p:attrNameLst>
                                      </p:cBhvr>
                                      <p:tavLst>
                                        <p:tav tm="0">
                                          <p:val>
                                            <p:fltVal val="0"/>
                                          </p:val>
                                        </p:tav>
                                        <p:tav tm="100000">
                                          <p:val>
                                            <p:strVal val="#ppt_w"/>
                                          </p:val>
                                        </p:tav>
                                      </p:tavLst>
                                    </p:anim>
                                    <p:anim calcmode="lin" valueType="num">
                                      <p:cBhvr>
                                        <p:cTn id="62" dur="500" fill="hold"/>
                                        <p:tgtEl>
                                          <p:spTgt spid="87056"/>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87047"/>
                                        </p:tgtEl>
                                        <p:attrNameLst>
                                          <p:attrName>style.visibility</p:attrName>
                                        </p:attrNameLst>
                                      </p:cBhvr>
                                      <p:to>
                                        <p:strVal val="visible"/>
                                      </p:to>
                                    </p:set>
                                    <p:animEffect transition="in" filter="slide(fromTop)">
                                      <p:cBhvr>
                                        <p:cTn id="67"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p:bldP spid="87044" grpId="0" animBg="1"/>
      <p:bldP spid="87045" grpId="0" animBg="1"/>
      <p:bldP spid="87046" grpId="0" animBg="1"/>
      <p:bldP spid="87047" grpId="0" animBg="1"/>
      <p:bldP spid="87050" grpId="0" animBg="1"/>
      <p:bldP spid="87055" grpId="0" animBg="1"/>
      <p:bldP spid="87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66725" y="5094288"/>
            <a:ext cx="46815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lg"/>
                <a:tailEnd type="none" w="med" len="lg"/>
              </a14:hiddenLine>
            </a:ext>
          </a:extLst>
        </p:spPr>
        <p:txBody>
          <a:bodyPr lIns="0" tIns="46800" rIns="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30000"/>
              </a:spcBef>
              <a:buClr>
                <a:srgbClr val="800000"/>
              </a:buClr>
              <a:buFont typeface="Wingdings" panose="05000000000000000000" pitchFamily="2" charset="2"/>
              <a:buChar char="§"/>
            </a:pP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抗弯刚度</a:t>
            </a:r>
            <a:r>
              <a:rPr kumimoji="1" lang="en-US" altLang="zh-CN"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EI</a:t>
            </a: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 → </a:t>
            </a:r>
            <a:r>
              <a:rPr kumimoji="1" lang="en-US" altLang="zh-CN"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M</a:t>
            </a: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a:t>
            </a:r>
            <a:r>
              <a:rPr kumimoji="1" lang="en-US" altLang="zh-CN"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0；</a:t>
            </a:r>
            <a:endParaRPr kumimoji="1" lang="en-US" altLang="zh-CN"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endParaRPr>
          </a:p>
          <a:p>
            <a:pPr eaLnBrk="1" hangingPunct="1">
              <a:spcBef>
                <a:spcPct val="30000"/>
              </a:spcBef>
              <a:buClr>
                <a:srgbClr val="800000"/>
              </a:buClr>
              <a:buFont typeface="Wingdings" panose="05000000000000000000" pitchFamily="2" charset="2"/>
              <a:buChar char="§"/>
            </a:pP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反证法</a:t>
            </a:r>
            <a:r>
              <a:rPr kumimoji="1" lang="en-US" altLang="zh-CN"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 </a:t>
            </a: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假设基底压力与荷载分布相同，则地基变形与柔性基础情况必然一致；</a:t>
            </a:r>
            <a:endPar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endParaRPr>
          </a:p>
          <a:p>
            <a:pPr eaLnBrk="1" hangingPunct="1">
              <a:spcBef>
                <a:spcPct val="30000"/>
              </a:spcBef>
              <a:buClr>
                <a:srgbClr val="800000"/>
              </a:buClr>
              <a:buFont typeface="Wingdings" panose="05000000000000000000" pitchFamily="2" charset="2"/>
              <a:buChar char="§"/>
            </a:pP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分布</a:t>
            </a:r>
            <a:r>
              <a:rPr kumimoji="1" lang="en-US" altLang="zh-CN"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 </a:t>
            </a: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中间小</a:t>
            </a:r>
            <a:r>
              <a:rPr kumimoji="1" lang="en-US" altLang="zh-CN"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 </a:t>
            </a:r>
            <a:r>
              <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rPr>
              <a:t>两端无穷大。</a:t>
            </a:r>
            <a:endParaRPr kumimoji="1" lang="zh-CN" altLang="en-US" sz="2000" b="1" dirty="0">
              <a:solidFill>
                <a:srgbClr val="0000FF"/>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88067" name="Rectangle 3"/>
          <p:cNvSpPr>
            <a:spLocks noChangeArrowheads="1"/>
          </p:cNvSpPr>
          <p:nvPr/>
        </p:nvSpPr>
        <p:spPr bwMode="auto">
          <a:xfrm>
            <a:off x="1691680" y="665312"/>
            <a:ext cx="3025032" cy="461665"/>
          </a:xfrm>
          <a:prstGeom prst="rect">
            <a:avLst/>
          </a:prstGeom>
          <a:solidFill>
            <a:schemeClr val="accent1"/>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Font typeface="Wingdings" panose="05000000000000000000" pitchFamily="2" charset="2"/>
              <a:buNone/>
            </a:pPr>
            <a:r>
              <a:rPr kumimoji="1" lang="zh-CN" altLang="en-US" sz="2400" b="1" dirty="0" smtClean="0">
                <a:latin typeface="宋体" panose="02010600030101010101" pitchFamily="2" charset="-122"/>
                <a:ea typeface="宋体" panose="02010600030101010101" pitchFamily="2" charset="-122"/>
                <a:sym typeface="Symbol" panose="05050102010706020507" pitchFamily="18" charset="2"/>
              </a:rPr>
              <a:t>基底压力的分布规律</a:t>
            </a:r>
            <a:endParaRPr kumimoji="1" lang="zh-CN" altLang="en-US" sz="2400" b="1" dirty="0">
              <a:latin typeface="宋体" panose="02010600030101010101" pitchFamily="2" charset="-122"/>
              <a:ea typeface="宋体" panose="02010600030101010101" pitchFamily="2" charset="-122"/>
              <a:sym typeface="Symbol" panose="05050102010706020507" pitchFamily="18" charset="2"/>
            </a:endParaRPr>
          </a:p>
        </p:txBody>
      </p:sp>
      <p:sp>
        <p:nvSpPr>
          <p:cNvPr id="88068" name="Rectangle 4"/>
          <p:cNvSpPr>
            <a:spLocks noChangeArrowheads="1"/>
          </p:cNvSpPr>
          <p:nvPr/>
        </p:nvSpPr>
        <p:spPr bwMode="auto">
          <a:xfrm>
            <a:off x="323850" y="4508500"/>
            <a:ext cx="3024188" cy="406400"/>
          </a:xfrm>
          <a:prstGeom prst="rect">
            <a:avLst/>
          </a:prstGeom>
          <a:solidFill>
            <a:srgbClr val="3333CC"/>
          </a:solidFill>
          <a:ln w="9525">
            <a:solidFill>
              <a:srgbClr val="666633"/>
            </a:solidFill>
            <a:miter lim="800000"/>
          </a:ln>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solidFill>
                  <a:schemeClr val="bg1"/>
                </a:solidFill>
                <a:latin typeface="幼圆" panose="02010509060101010101" pitchFamily="49" charset="-122"/>
                <a:sym typeface="Symbol" panose="05050102010706020507" pitchFamily="18" charset="2"/>
              </a:rPr>
              <a:t>弹性地基，绝对刚性基础</a:t>
            </a:r>
            <a:endParaRPr kumimoji="1" lang="zh-CN" altLang="en-US" sz="2000" b="1">
              <a:solidFill>
                <a:schemeClr val="bg1"/>
              </a:solidFill>
              <a:latin typeface="幼圆" panose="02010509060101010101" pitchFamily="49" charset="-122"/>
              <a:sym typeface="Symbol" panose="05050102010706020507" pitchFamily="18" charset="2"/>
            </a:endParaRPr>
          </a:p>
        </p:txBody>
      </p:sp>
      <p:sp>
        <p:nvSpPr>
          <p:cNvPr id="88069" name="Rectangle 5"/>
          <p:cNvSpPr>
            <a:spLocks noChangeArrowheads="1"/>
          </p:cNvSpPr>
          <p:nvPr/>
        </p:nvSpPr>
        <p:spPr bwMode="auto">
          <a:xfrm>
            <a:off x="385763" y="2708275"/>
            <a:ext cx="47259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30000"/>
              </a:spcBef>
              <a:buClr>
                <a:srgbClr val="800000"/>
              </a:buClr>
              <a:buFont typeface="Wingdings" panose="05000000000000000000" pitchFamily="2" charset="2"/>
              <a:buChar char="§"/>
            </a:pPr>
            <a:r>
              <a:rPr kumimoji="1" lang="zh-CN" altLang="en-US" sz="2000" b="1">
                <a:solidFill>
                  <a:srgbClr val="0000FF"/>
                </a:solidFill>
                <a:latin typeface="华文新魏" panose="02010800040101010101" pitchFamily="2" charset="-122"/>
                <a:ea typeface="华文新魏" panose="02010800040101010101" pitchFamily="2" charset="-122"/>
                <a:sym typeface="Symbol" panose="05050102010706020507" pitchFamily="18" charset="2"/>
              </a:rPr>
              <a:t>基础抗弯刚度</a:t>
            </a:r>
            <a:r>
              <a:rPr kumimoji="1" lang="en-US" altLang="zh-CN" sz="2000" b="1">
                <a:solidFill>
                  <a:srgbClr val="0000FF"/>
                </a:solidFill>
                <a:latin typeface="华文新魏" panose="02010800040101010101" pitchFamily="2" charset="-122"/>
                <a:ea typeface="华文新魏" panose="02010800040101010101" pitchFamily="2" charset="-122"/>
                <a:sym typeface="Symbol" panose="05050102010706020507" pitchFamily="18" charset="2"/>
              </a:rPr>
              <a:t>EI</a:t>
            </a:r>
            <a:r>
              <a:rPr kumimoji="1" lang="zh-CN" altLang="en-US" sz="2000" b="1">
                <a:solidFill>
                  <a:srgbClr val="0000FF"/>
                </a:solidFill>
                <a:latin typeface="华文新魏" panose="02010800040101010101" pitchFamily="2" charset="-122"/>
                <a:ea typeface="华文新魏" panose="02010800040101010101" pitchFamily="2" charset="-122"/>
                <a:sym typeface="Symbol" panose="05050102010706020507" pitchFamily="18" charset="2"/>
              </a:rPr>
              <a:t>=0 → </a:t>
            </a:r>
            <a:r>
              <a:rPr kumimoji="1" lang="en-US" altLang="zh-CN" sz="2000" b="1">
                <a:solidFill>
                  <a:srgbClr val="0000FF"/>
                </a:solidFill>
                <a:latin typeface="华文新魏" panose="02010800040101010101" pitchFamily="2" charset="-122"/>
                <a:ea typeface="华文新魏" panose="02010800040101010101" pitchFamily="2" charset="-122"/>
                <a:sym typeface="Symbol" panose="05050102010706020507" pitchFamily="18" charset="2"/>
              </a:rPr>
              <a:t>M=0；</a:t>
            </a:r>
            <a:endParaRPr kumimoji="1" lang="en-US" altLang="zh-CN" sz="2000" b="1">
              <a:solidFill>
                <a:srgbClr val="0000FF"/>
              </a:solidFill>
              <a:latin typeface="华文新魏" panose="02010800040101010101" pitchFamily="2" charset="-122"/>
              <a:ea typeface="华文新魏" panose="02010800040101010101" pitchFamily="2" charset="-122"/>
              <a:sym typeface="Symbol" panose="05050102010706020507" pitchFamily="18" charset="2"/>
            </a:endParaRPr>
          </a:p>
          <a:p>
            <a:pPr eaLnBrk="1" hangingPunct="1">
              <a:spcBef>
                <a:spcPct val="30000"/>
              </a:spcBef>
              <a:buClr>
                <a:srgbClr val="800000"/>
              </a:buClr>
              <a:buFont typeface="Wingdings" panose="05000000000000000000" pitchFamily="2" charset="2"/>
              <a:buChar char="§"/>
            </a:pPr>
            <a:r>
              <a:rPr kumimoji="1" lang="zh-CN" altLang="en-US" sz="2000" b="1">
                <a:solidFill>
                  <a:srgbClr val="0000FF"/>
                </a:solidFill>
                <a:latin typeface="华文新魏" panose="02010800040101010101" pitchFamily="2" charset="-122"/>
                <a:ea typeface="华文新魏" panose="02010800040101010101" pitchFamily="2" charset="-122"/>
                <a:sym typeface="Symbol" panose="05050102010706020507" pitchFamily="18" charset="2"/>
              </a:rPr>
              <a:t>基础变形能完全适应地基表面的变形</a:t>
            </a:r>
            <a:r>
              <a:rPr kumimoji="1" lang="en-US" altLang="zh-CN" sz="2000" b="1">
                <a:solidFill>
                  <a:srgbClr val="0000FF"/>
                </a:solidFill>
                <a:latin typeface="华文新魏" panose="02010800040101010101" pitchFamily="2" charset="-122"/>
                <a:ea typeface="华文新魏" panose="02010800040101010101" pitchFamily="2" charset="-122"/>
                <a:sym typeface="Symbol" panose="05050102010706020507" pitchFamily="18" charset="2"/>
              </a:rPr>
              <a:t>;</a:t>
            </a:r>
            <a:endParaRPr kumimoji="1" lang="en-US" altLang="zh-CN" sz="2000" b="1">
              <a:solidFill>
                <a:srgbClr val="0000FF"/>
              </a:solidFill>
              <a:latin typeface="华文新魏" panose="02010800040101010101" pitchFamily="2" charset="-122"/>
              <a:ea typeface="华文新魏" panose="02010800040101010101" pitchFamily="2" charset="-122"/>
              <a:sym typeface="Symbol" panose="05050102010706020507" pitchFamily="18" charset="2"/>
            </a:endParaRPr>
          </a:p>
          <a:p>
            <a:pPr eaLnBrk="1" hangingPunct="1">
              <a:spcBef>
                <a:spcPct val="30000"/>
              </a:spcBef>
              <a:buClr>
                <a:srgbClr val="800000"/>
              </a:buClr>
              <a:buFont typeface="Wingdings" panose="05000000000000000000" pitchFamily="2" charset="2"/>
              <a:buChar char="§"/>
            </a:pPr>
            <a:r>
              <a:rPr kumimoji="1" lang="zh-CN" altLang="en-US" sz="2000" b="1">
                <a:solidFill>
                  <a:srgbClr val="0000FF"/>
                </a:solidFill>
                <a:latin typeface="华文新魏" panose="02010800040101010101" pitchFamily="2" charset="-122"/>
                <a:ea typeface="华文新魏" panose="02010800040101010101" pitchFamily="2" charset="-122"/>
                <a:sym typeface="Symbol" panose="05050102010706020507" pitchFamily="18" charset="2"/>
              </a:rPr>
              <a:t>基础上下压力分布必须完全相同，若不同将会产生弯矩。</a:t>
            </a:r>
            <a:endParaRPr kumimoji="1" lang="zh-CN" altLang="en-US" sz="2000" b="1">
              <a:solidFill>
                <a:srgbClr val="0000FF"/>
              </a:solidFill>
              <a:latin typeface="华文新魏" panose="02010800040101010101" pitchFamily="2" charset="-122"/>
              <a:ea typeface="华文新魏" panose="02010800040101010101" pitchFamily="2" charset="-122"/>
              <a:sym typeface="Symbol" panose="05050102010706020507" pitchFamily="18" charset="2"/>
            </a:endParaRPr>
          </a:p>
        </p:txBody>
      </p:sp>
      <p:sp>
        <p:nvSpPr>
          <p:cNvPr id="88072" name="Text Box 8"/>
          <p:cNvSpPr txBox="1">
            <a:spLocks noChangeArrowheads="1"/>
          </p:cNvSpPr>
          <p:nvPr/>
        </p:nvSpPr>
        <p:spPr bwMode="auto">
          <a:xfrm>
            <a:off x="611188" y="1341438"/>
            <a:ext cx="338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000" b="1">
                <a:solidFill>
                  <a:srgbClr val="008000"/>
                </a:solidFill>
                <a:latin typeface="幼圆" panose="02010509060101010101" pitchFamily="49" charset="-122"/>
                <a:sym typeface="Symbol" panose="05050102010706020507" pitchFamily="18" charset="2"/>
              </a:rPr>
              <a:t>条形基础，竖直均布荷载</a:t>
            </a:r>
            <a:endParaRPr kumimoji="1" lang="zh-CN" altLang="en-US" sz="2000" b="1">
              <a:solidFill>
                <a:srgbClr val="008000"/>
              </a:solidFill>
              <a:latin typeface="幼圆" panose="02010509060101010101" pitchFamily="49" charset="-122"/>
              <a:sym typeface="Symbol" panose="05050102010706020507" pitchFamily="18" charset="2"/>
            </a:endParaRPr>
          </a:p>
        </p:txBody>
      </p:sp>
      <p:sp>
        <p:nvSpPr>
          <p:cNvPr id="88073" name="Rectangle 9"/>
          <p:cNvSpPr>
            <a:spLocks noChangeArrowheads="1"/>
          </p:cNvSpPr>
          <p:nvPr/>
        </p:nvSpPr>
        <p:spPr bwMode="auto">
          <a:xfrm>
            <a:off x="5938838" y="1616075"/>
            <a:ext cx="1908175" cy="301625"/>
          </a:xfrm>
          <a:prstGeom prst="rect">
            <a:avLst/>
          </a:prstGeom>
          <a:blipFill dpi="0" rotWithShape="0">
            <a:blip r:embed="rId1"/>
            <a:srcRect/>
            <a:tile tx="0" ty="0" sx="100000" sy="100000" flip="none" algn="tl"/>
          </a:blipFill>
          <a:ln w="25400" algn="ctr">
            <a:solidFill>
              <a:srgbClr val="008000"/>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grpSp>
        <p:nvGrpSpPr>
          <p:cNvPr id="2" name="Group 10"/>
          <p:cNvGrpSpPr/>
          <p:nvPr/>
        </p:nvGrpSpPr>
        <p:grpSpPr bwMode="auto">
          <a:xfrm>
            <a:off x="5470525" y="1930400"/>
            <a:ext cx="2916238" cy="58738"/>
            <a:chOff x="3446" y="1216"/>
            <a:chExt cx="1837" cy="37"/>
          </a:xfrm>
        </p:grpSpPr>
        <p:sp>
          <p:nvSpPr>
            <p:cNvPr id="14430" name="Line 11"/>
            <p:cNvSpPr>
              <a:spLocks noChangeShapeType="1"/>
            </p:cNvSpPr>
            <p:nvPr/>
          </p:nvSpPr>
          <p:spPr bwMode="auto">
            <a:xfrm>
              <a:off x="3446" y="1216"/>
              <a:ext cx="1837" cy="0"/>
            </a:xfrm>
            <a:prstGeom prst="line">
              <a:avLst/>
            </a:prstGeom>
            <a:noFill/>
            <a:ln w="28575">
              <a:solidFill>
                <a:srgbClr val="990033"/>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4431" name="Line 12"/>
            <p:cNvSpPr>
              <a:spLocks noChangeShapeType="1"/>
            </p:cNvSpPr>
            <p:nvPr/>
          </p:nvSpPr>
          <p:spPr bwMode="auto">
            <a:xfrm>
              <a:off x="3446" y="1253"/>
              <a:ext cx="1837" cy="0"/>
            </a:xfrm>
            <a:prstGeom prst="line">
              <a:avLst/>
            </a:prstGeom>
            <a:noFill/>
            <a:ln w="101600">
              <a:pattFill prst="dkUpDiag">
                <a:fgClr>
                  <a:srgbClr val="FFCCCC"/>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grpSp>
        <p:nvGrpSpPr>
          <p:cNvPr id="3" name="Group 13"/>
          <p:cNvGrpSpPr/>
          <p:nvPr/>
        </p:nvGrpSpPr>
        <p:grpSpPr bwMode="auto">
          <a:xfrm>
            <a:off x="5964238" y="1281113"/>
            <a:ext cx="1874837" cy="323850"/>
            <a:chOff x="2034" y="572"/>
            <a:chExt cx="1206" cy="204"/>
          </a:xfrm>
        </p:grpSpPr>
        <p:sp>
          <p:nvSpPr>
            <p:cNvPr id="14417" name="Line 14"/>
            <p:cNvSpPr>
              <a:spLocks noChangeShapeType="1"/>
            </p:cNvSpPr>
            <p:nvPr/>
          </p:nvSpPr>
          <p:spPr bwMode="auto">
            <a:xfrm>
              <a:off x="2231"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8" name="Line 15"/>
            <p:cNvSpPr>
              <a:spLocks noChangeShapeType="1"/>
            </p:cNvSpPr>
            <p:nvPr/>
          </p:nvSpPr>
          <p:spPr bwMode="auto">
            <a:xfrm>
              <a:off x="2333"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9" name="Line 16"/>
            <p:cNvSpPr>
              <a:spLocks noChangeShapeType="1"/>
            </p:cNvSpPr>
            <p:nvPr/>
          </p:nvSpPr>
          <p:spPr bwMode="auto">
            <a:xfrm>
              <a:off x="24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0" name="Line 17"/>
            <p:cNvSpPr>
              <a:spLocks noChangeShapeType="1"/>
            </p:cNvSpPr>
            <p:nvPr/>
          </p:nvSpPr>
          <p:spPr bwMode="auto">
            <a:xfrm>
              <a:off x="2537"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1" name="Line 18"/>
            <p:cNvSpPr>
              <a:spLocks noChangeShapeType="1"/>
            </p:cNvSpPr>
            <p:nvPr/>
          </p:nvSpPr>
          <p:spPr bwMode="auto">
            <a:xfrm>
              <a:off x="26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2" name="Line 19"/>
            <p:cNvSpPr>
              <a:spLocks noChangeShapeType="1"/>
            </p:cNvSpPr>
            <p:nvPr/>
          </p:nvSpPr>
          <p:spPr bwMode="auto">
            <a:xfrm>
              <a:off x="2742"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3" name="Line 20"/>
            <p:cNvSpPr>
              <a:spLocks noChangeShapeType="1"/>
            </p:cNvSpPr>
            <p:nvPr/>
          </p:nvSpPr>
          <p:spPr bwMode="auto">
            <a:xfrm>
              <a:off x="213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4" name="Line 21"/>
            <p:cNvSpPr>
              <a:spLocks noChangeShapeType="1"/>
            </p:cNvSpPr>
            <p:nvPr/>
          </p:nvSpPr>
          <p:spPr bwMode="auto">
            <a:xfrm>
              <a:off x="2034"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5" name="Line 22"/>
            <p:cNvSpPr>
              <a:spLocks noChangeShapeType="1"/>
            </p:cNvSpPr>
            <p:nvPr/>
          </p:nvSpPr>
          <p:spPr bwMode="auto">
            <a:xfrm>
              <a:off x="3036"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6" name="Line 23"/>
            <p:cNvSpPr>
              <a:spLocks noChangeShapeType="1"/>
            </p:cNvSpPr>
            <p:nvPr/>
          </p:nvSpPr>
          <p:spPr bwMode="auto">
            <a:xfrm>
              <a:off x="3138"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7" name="Line 24"/>
            <p:cNvSpPr>
              <a:spLocks noChangeShapeType="1"/>
            </p:cNvSpPr>
            <p:nvPr/>
          </p:nvSpPr>
          <p:spPr bwMode="auto">
            <a:xfrm>
              <a:off x="324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8" name="Line 25"/>
            <p:cNvSpPr>
              <a:spLocks noChangeShapeType="1"/>
            </p:cNvSpPr>
            <p:nvPr/>
          </p:nvSpPr>
          <p:spPr bwMode="auto">
            <a:xfrm>
              <a:off x="29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29" name="Line 26"/>
            <p:cNvSpPr>
              <a:spLocks noChangeShapeType="1"/>
            </p:cNvSpPr>
            <p:nvPr/>
          </p:nvSpPr>
          <p:spPr bwMode="auto">
            <a:xfrm>
              <a:off x="28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88091" name="Rectangle 27"/>
          <p:cNvSpPr>
            <a:spLocks noChangeArrowheads="1"/>
          </p:cNvSpPr>
          <p:nvPr/>
        </p:nvSpPr>
        <p:spPr bwMode="auto">
          <a:xfrm>
            <a:off x="5949950" y="4694238"/>
            <a:ext cx="1908175" cy="301625"/>
          </a:xfrm>
          <a:prstGeom prst="rect">
            <a:avLst/>
          </a:prstGeom>
          <a:blipFill dpi="0" rotWithShape="0">
            <a:blip r:embed="rId1"/>
            <a:srcRect/>
            <a:tile tx="0" ty="0" sx="100000" sy="100000" flip="none" algn="tl"/>
          </a:blipFill>
          <a:ln w="25400" algn="ctr">
            <a:solidFill>
              <a:srgbClr val="008000"/>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88092" name="Freeform 28" descr="30%"/>
          <p:cNvSpPr/>
          <p:nvPr/>
        </p:nvSpPr>
        <p:spPr bwMode="auto">
          <a:xfrm>
            <a:off x="5938838" y="2908300"/>
            <a:ext cx="1908175" cy="403225"/>
          </a:xfrm>
          <a:custGeom>
            <a:avLst/>
            <a:gdLst>
              <a:gd name="T0" fmla="*/ 2147483647 w 1202"/>
              <a:gd name="T1" fmla="*/ 2147483647 h 254"/>
              <a:gd name="T2" fmla="*/ 2147483647 w 1202"/>
              <a:gd name="T3" fmla="*/ 2147483647 h 254"/>
              <a:gd name="T4" fmla="*/ 2147483647 w 1202"/>
              <a:gd name="T5" fmla="*/ 2147483647 h 254"/>
              <a:gd name="T6" fmla="*/ 2147483647 w 1202"/>
              <a:gd name="T7" fmla="*/ 2147483647 h 254"/>
              <a:gd name="T8" fmla="*/ 2147483647 w 1202"/>
              <a:gd name="T9" fmla="*/ 2147483647 h 254"/>
              <a:gd name="T10" fmla="*/ 2147483647 w 1202"/>
              <a:gd name="T11" fmla="*/ 2147483647 h 254"/>
              <a:gd name="T12" fmla="*/ 2147483647 w 1202"/>
              <a:gd name="T13" fmla="*/ 2147483647 h 254"/>
              <a:gd name="T14" fmla="*/ 2147483647 w 1202"/>
              <a:gd name="T15" fmla="*/ 2147483647 h 254"/>
              <a:gd name="T16" fmla="*/ 2147483647 w 1202"/>
              <a:gd name="T17" fmla="*/ 0 h 254"/>
              <a:gd name="T18" fmla="*/ 2147483647 w 1202"/>
              <a:gd name="T19" fmla="*/ 2147483647 h 254"/>
              <a:gd name="T20" fmla="*/ 2147483647 w 1202"/>
              <a:gd name="T21" fmla="*/ 2147483647 h 254"/>
              <a:gd name="T22" fmla="*/ 2147483647 w 1202"/>
              <a:gd name="T23" fmla="*/ 2147483647 h 254"/>
              <a:gd name="T24" fmla="*/ 2147483647 w 1202"/>
              <a:gd name="T25" fmla="*/ 2147483647 h 254"/>
              <a:gd name="T26" fmla="*/ 2147483647 w 1202"/>
              <a:gd name="T27" fmla="*/ 2147483647 h 254"/>
              <a:gd name="T28" fmla="*/ 2147483647 w 1202"/>
              <a:gd name="T29" fmla="*/ 2147483647 h 254"/>
              <a:gd name="T30" fmla="*/ 2147483647 w 1202"/>
              <a:gd name="T31" fmla="*/ 2147483647 h 254"/>
              <a:gd name="T32" fmla="*/ 2147483647 w 1202"/>
              <a:gd name="T33" fmla="*/ 2147483647 h 254"/>
              <a:gd name="T34" fmla="*/ 0 w 1202"/>
              <a:gd name="T35" fmla="*/ 2147483647 h 254"/>
              <a:gd name="T36" fmla="*/ 2147483647 w 1202"/>
              <a:gd name="T37" fmla="*/ 2147483647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2"/>
              <a:gd name="T58" fmla="*/ 0 h 254"/>
              <a:gd name="T59" fmla="*/ 1202 w 1202"/>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2" h="254">
                <a:moveTo>
                  <a:pt x="40" y="6"/>
                </a:moveTo>
                <a:lnTo>
                  <a:pt x="104" y="22"/>
                </a:lnTo>
                <a:cubicBezTo>
                  <a:pt x="126" y="27"/>
                  <a:pt x="124" y="28"/>
                  <a:pt x="172" y="34"/>
                </a:cubicBezTo>
                <a:cubicBezTo>
                  <a:pt x="220" y="40"/>
                  <a:pt x="321" y="52"/>
                  <a:pt x="394" y="58"/>
                </a:cubicBezTo>
                <a:cubicBezTo>
                  <a:pt x="467" y="64"/>
                  <a:pt x="536" y="68"/>
                  <a:pt x="610" y="68"/>
                </a:cubicBezTo>
                <a:cubicBezTo>
                  <a:pt x="684" y="68"/>
                  <a:pt x="774" y="62"/>
                  <a:pt x="838" y="56"/>
                </a:cubicBezTo>
                <a:cubicBezTo>
                  <a:pt x="902" y="50"/>
                  <a:pt x="950" y="41"/>
                  <a:pt x="994" y="34"/>
                </a:cubicBezTo>
                <a:cubicBezTo>
                  <a:pt x="1038" y="27"/>
                  <a:pt x="1074" y="20"/>
                  <a:pt x="1104" y="14"/>
                </a:cubicBezTo>
                <a:lnTo>
                  <a:pt x="1174" y="0"/>
                </a:lnTo>
                <a:lnTo>
                  <a:pt x="1202" y="188"/>
                </a:lnTo>
                <a:lnTo>
                  <a:pt x="1152" y="204"/>
                </a:lnTo>
                <a:cubicBezTo>
                  <a:pt x="1123" y="210"/>
                  <a:pt x="1082" y="219"/>
                  <a:pt x="1030" y="226"/>
                </a:cubicBezTo>
                <a:cubicBezTo>
                  <a:pt x="978" y="233"/>
                  <a:pt x="908" y="243"/>
                  <a:pt x="838" y="248"/>
                </a:cubicBezTo>
                <a:cubicBezTo>
                  <a:pt x="768" y="253"/>
                  <a:pt x="680" y="254"/>
                  <a:pt x="612" y="254"/>
                </a:cubicBezTo>
                <a:cubicBezTo>
                  <a:pt x="544" y="254"/>
                  <a:pt x="507" y="251"/>
                  <a:pt x="432" y="246"/>
                </a:cubicBezTo>
                <a:cubicBezTo>
                  <a:pt x="357" y="241"/>
                  <a:pt x="226" y="229"/>
                  <a:pt x="164" y="222"/>
                </a:cubicBezTo>
                <a:cubicBezTo>
                  <a:pt x="102" y="215"/>
                  <a:pt x="85" y="211"/>
                  <a:pt x="58" y="206"/>
                </a:cubicBezTo>
                <a:lnTo>
                  <a:pt x="0" y="190"/>
                </a:lnTo>
                <a:lnTo>
                  <a:pt x="40" y="6"/>
                </a:lnTo>
                <a:close/>
              </a:path>
            </a:pathLst>
          </a:custGeom>
          <a:blipFill dpi="0" rotWithShape="0">
            <a:blip r:embed="rId1"/>
            <a:srcRect/>
            <a:tile tx="0" ty="0" sx="100000" sy="100000" flip="none" algn="tl"/>
          </a:blipFill>
          <a:ln w="25400">
            <a:solidFill>
              <a:srgbClr val="008000"/>
            </a:solidFill>
            <a:round/>
          </a:ln>
        </p:spPr>
        <p:txBody>
          <a:bodyPr lIns="0" tIns="0" rIns="0" bIns="0" anchor="ctr">
            <a:spAutoFit/>
          </a:bodyPr>
          <a:lstStyle/>
          <a:p>
            <a:endParaRPr lang="zh-CN" altLang="en-US"/>
          </a:p>
        </p:txBody>
      </p:sp>
      <p:grpSp>
        <p:nvGrpSpPr>
          <p:cNvPr id="4" name="Group 29"/>
          <p:cNvGrpSpPr/>
          <p:nvPr/>
        </p:nvGrpSpPr>
        <p:grpSpPr bwMode="auto">
          <a:xfrm>
            <a:off x="5976938" y="2565400"/>
            <a:ext cx="1835150" cy="431800"/>
            <a:chOff x="1599" y="2614"/>
            <a:chExt cx="1181" cy="272"/>
          </a:xfrm>
        </p:grpSpPr>
        <p:sp>
          <p:nvSpPr>
            <p:cNvPr id="14404" name="Line 30"/>
            <p:cNvSpPr>
              <a:spLocks noChangeShapeType="1"/>
            </p:cNvSpPr>
            <p:nvPr/>
          </p:nvSpPr>
          <p:spPr bwMode="auto">
            <a:xfrm flipV="1">
              <a:off x="1792" y="2653"/>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05" name="Line 31"/>
            <p:cNvSpPr>
              <a:spLocks noChangeShapeType="1"/>
            </p:cNvSpPr>
            <p:nvPr/>
          </p:nvSpPr>
          <p:spPr bwMode="auto">
            <a:xfrm flipV="1">
              <a:off x="1892" y="2665"/>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06" name="Line 32"/>
            <p:cNvSpPr>
              <a:spLocks noChangeShapeType="1"/>
            </p:cNvSpPr>
            <p:nvPr/>
          </p:nvSpPr>
          <p:spPr bwMode="auto">
            <a:xfrm flipV="1">
              <a:off x="1992" y="2671"/>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07" name="Line 33"/>
            <p:cNvSpPr>
              <a:spLocks noChangeShapeType="1"/>
            </p:cNvSpPr>
            <p:nvPr/>
          </p:nvSpPr>
          <p:spPr bwMode="auto">
            <a:xfrm flipV="1">
              <a:off x="2092" y="2678"/>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08" name="Line 34"/>
            <p:cNvSpPr>
              <a:spLocks noChangeShapeType="1"/>
            </p:cNvSpPr>
            <p:nvPr/>
          </p:nvSpPr>
          <p:spPr bwMode="auto">
            <a:xfrm flipV="1">
              <a:off x="2191" y="2682"/>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09" name="Line 35"/>
            <p:cNvSpPr>
              <a:spLocks noChangeShapeType="1"/>
            </p:cNvSpPr>
            <p:nvPr/>
          </p:nvSpPr>
          <p:spPr bwMode="auto">
            <a:xfrm flipV="1">
              <a:off x="2292" y="2682"/>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0" name="Line 36"/>
            <p:cNvSpPr>
              <a:spLocks noChangeShapeType="1"/>
            </p:cNvSpPr>
            <p:nvPr/>
          </p:nvSpPr>
          <p:spPr bwMode="auto">
            <a:xfrm flipV="1">
              <a:off x="1693" y="2641"/>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1" name="Line 37"/>
            <p:cNvSpPr>
              <a:spLocks noChangeShapeType="1"/>
            </p:cNvSpPr>
            <p:nvPr/>
          </p:nvSpPr>
          <p:spPr bwMode="auto">
            <a:xfrm flipV="1">
              <a:off x="1599" y="2622"/>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2" name="Line 38"/>
            <p:cNvSpPr>
              <a:spLocks noChangeShapeType="1"/>
            </p:cNvSpPr>
            <p:nvPr/>
          </p:nvSpPr>
          <p:spPr bwMode="auto">
            <a:xfrm flipV="1">
              <a:off x="2580" y="2655"/>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3" name="Line 39"/>
            <p:cNvSpPr>
              <a:spLocks noChangeShapeType="1"/>
            </p:cNvSpPr>
            <p:nvPr/>
          </p:nvSpPr>
          <p:spPr bwMode="auto">
            <a:xfrm flipV="1">
              <a:off x="2680" y="2643"/>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4" name="Line 40"/>
            <p:cNvSpPr>
              <a:spLocks noChangeShapeType="1"/>
            </p:cNvSpPr>
            <p:nvPr/>
          </p:nvSpPr>
          <p:spPr bwMode="auto">
            <a:xfrm flipV="1">
              <a:off x="2780" y="2614"/>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5" name="Line 41"/>
            <p:cNvSpPr>
              <a:spLocks noChangeShapeType="1"/>
            </p:cNvSpPr>
            <p:nvPr/>
          </p:nvSpPr>
          <p:spPr bwMode="auto">
            <a:xfrm flipV="1">
              <a:off x="2481" y="2672"/>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416" name="Line 42"/>
            <p:cNvSpPr>
              <a:spLocks noChangeShapeType="1"/>
            </p:cNvSpPr>
            <p:nvPr/>
          </p:nvSpPr>
          <p:spPr bwMode="auto">
            <a:xfrm flipV="1">
              <a:off x="2387" y="2678"/>
              <a:ext cx="0" cy="204"/>
            </a:xfrm>
            <a:prstGeom prst="line">
              <a:avLst/>
            </a:prstGeom>
            <a:noFill/>
            <a:ln w="28575">
              <a:solidFill>
                <a:srgbClr val="000000"/>
              </a:solidFill>
              <a:miter lim="800000"/>
              <a:headEnd type="stealth"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5" name="Group 43"/>
          <p:cNvGrpSpPr/>
          <p:nvPr/>
        </p:nvGrpSpPr>
        <p:grpSpPr bwMode="auto">
          <a:xfrm>
            <a:off x="5472113" y="3209925"/>
            <a:ext cx="2916237" cy="158750"/>
            <a:chOff x="3447" y="2022"/>
            <a:chExt cx="1837" cy="100"/>
          </a:xfrm>
        </p:grpSpPr>
        <p:sp>
          <p:nvSpPr>
            <p:cNvPr id="14402" name="Freeform 44"/>
            <p:cNvSpPr/>
            <p:nvPr/>
          </p:nvSpPr>
          <p:spPr bwMode="auto">
            <a:xfrm>
              <a:off x="3447" y="2022"/>
              <a:ext cx="1837" cy="65"/>
            </a:xfrm>
            <a:custGeom>
              <a:avLst/>
              <a:gdLst>
                <a:gd name="T0" fmla="*/ 0 w 1837"/>
                <a:gd name="T1" fmla="*/ 2 h 65"/>
                <a:gd name="T2" fmla="*/ 290 w 1837"/>
                <a:gd name="T3" fmla="*/ 0 h 65"/>
                <a:gd name="T4" fmla="*/ 336 w 1837"/>
                <a:gd name="T5" fmla="*/ 14 h 65"/>
                <a:gd name="T6" fmla="*/ 492 w 1837"/>
                <a:gd name="T7" fmla="*/ 36 h 65"/>
                <a:gd name="T8" fmla="*/ 604 w 1837"/>
                <a:gd name="T9" fmla="*/ 46 h 65"/>
                <a:gd name="T10" fmla="*/ 908 w 1837"/>
                <a:gd name="T11" fmla="*/ 64 h 65"/>
                <a:gd name="T12" fmla="*/ 1138 w 1837"/>
                <a:gd name="T13" fmla="*/ 54 h 65"/>
                <a:gd name="T14" fmla="*/ 1288 w 1837"/>
                <a:gd name="T15" fmla="*/ 42 h 65"/>
                <a:gd name="T16" fmla="*/ 1398 w 1837"/>
                <a:gd name="T17" fmla="*/ 26 h 65"/>
                <a:gd name="T18" fmla="*/ 1454 w 1837"/>
                <a:gd name="T19" fmla="*/ 12 h 65"/>
                <a:gd name="T20" fmla="*/ 1502 w 1837"/>
                <a:gd name="T21" fmla="*/ 0 h 65"/>
                <a:gd name="T22" fmla="*/ 1837 w 1837"/>
                <a:gd name="T23" fmla="*/ 2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7"/>
                <a:gd name="T37" fmla="*/ 0 h 65"/>
                <a:gd name="T38" fmla="*/ 1837 w 183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7" h="65">
                  <a:moveTo>
                    <a:pt x="0" y="2"/>
                  </a:moveTo>
                  <a:lnTo>
                    <a:pt x="290" y="0"/>
                  </a:lnTo>
                  <a:lnTo>
                    <a:pt x="336" y="14"/>
                  </a:lnTo>
                  <a:cubicBezTo>
                    <a:pt x="370" y="20"/>
                    <a:pt x="447" y="31"/>
                    <a:pt x="492" y="36"/>
                  </a:cubicBezTo>
                  <a:cubicBezTo>
                    <a:pt x="537" y="41"/>
                    <a:pt x="535" y="41"/>
                    <a:pt x="604" y="46"/>
                  </a:cubicBezTo>
                  <a:cubicBezTo>
                    <a:pt x="673" y="51"/>
                    <a:pt x="819" y="63"/>
                    <a:pt x="908" y="64"/>
                  </a:cubicBezTo>
                  <a:cubicBezTo>
                    <a:pt x="997" y="65"/>
                    <a:pt x="1075" y="58"/>
                    <a:pt x="1138" y="54"/>
                  </a:cubicBezTo>
                  <a:cubicBezTo>
                    <a:pt x="1201" y="50"/>
                    <a:pt x="1245" y="47"/>
                    <a:pt x="1288" y="42"/>
                  </a:cubicBezTo>
                  <a:cubicBezTo>
                    <a:pt x="1331" y="37"/>
                    <a:pt x="1370" y="31"/>
                    <a:pt x="1398" y="26"/>
                  </a:cubicBezTo>
                  <a:cubicBezTo>
                    <a:pt x="1426" y="21"/>
                    <a:pt x="1437" y="16"/>
                    <a:pt x="1454" y="12"/>
                  </a:cubicBezTo>
                  <a:lnTo>
                    <a:pt x="1502" y="0"/>
                  </a:lnTo>
                  <a:lnTo>
                    <a:pt x="1837" y="2"/>
                  </a:lnTo>
                </a:path>
              </a:pathLst>
            </a:custGeom>
            <a:noFill/>
            <a:ln w="28575">
              <a:solidFill>
                <a:srgbClr val="990033"/>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14403" name="Freeform 45"/>
            <p:cNvSpPr/>
            <p:nvPr/>
          </p:nvSpPr>
          <p:spPr bwMode="auto">
            <a:xfrm>
              <a:off x="3447" y="2058"/>
              <a:ext cx="1837" cy="64"/>
            </a:xfrm>
            <a:custGeom>
              <a:avLst/>
              <a:gdLst>
                <a:gd name="T0" fmla="*/ 0 w 1837"/>
                <a:gd name="T1" fmla="*/ 3 h 64"/>
                <a:gd name="T2" fmla="*/ 292 w 1837"/>
                <a:gd name="T3" fmla="*/ 4 h 64"/>
                <a:gd name="T4" fmla="*/ 330 w 1837"/>
                <a:gd name="T5" fmla="*/ 14 h 64"/>
                <a:gd name="T6" fmla="*/ 578 w 1837"/>
                <a:gd name="T7" fmla="*/ 48 h 64"/>
                <a:gd name="T8" fmla="*/ 910 w 1837"/>
                <a:gd name="T9" fmla="*/ 64 h 64"/>
                <a:gd name="T10" fmla="*/ 1186 w 1837"/>
                <a:gd name="T11" fmla="*/ 50 h 64"/>
                <a:gd name="T12" fmla="*/ 1450 w 1837"/>
                <a:gd name="T13" fmla="*/ 16 h 64"/>
                <a:gd name="T14" fmla="*/ 1496 w 1837"/>
                <a:gd name="T15" fmla="*/ 0 h 64"/>
                <a:gd name="T16" fmla="*/ 1837 w 1837"/>
                <a:gd name="T17" fmla="*/ 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7"/>
                <a:gd name="T28" fmla="*/ 0 h 64"/>
                <a:gd name="T29" fmla="*/ 1837 w 183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7" h="64">
                  <a:moveTo>
                    <a:pt x="0" y="3"/>
                  </a:moveTo>
                  <a:lnTo>
                    <a:pt x="292" y="4"/>
                  </a:lnTo>
                  <a:lnTo>
                    <a:pt x="330" y="14"/>
                  </a:lnTo>
                  <a:cubicBezTo>
                    <a:pt x="378" y="21"/>
                    <a:pt x="481" y="40"/>
                    <a:pt x="578" y="48"/>
                  </a:cubicBezTo>
                  <a:cubicBezTo>
                    <a:pt x="675" y="56"/>
                    <a:pt x="809" y="64"/>
                    <a:pt x="910" y="64"/>
                  </a:cubicBezTo>
                  <a:cubicBezTo>
                    <a:pt x="1011" y="64"/>
                    <a:pt x="1096" y="58"/>
                    <a:pt x="1186" y="50"/>
                  </a:cubicBezTo>
                  <a:cubicBezTo>
                    <a:pt x="1276" y="42"/>
                    <a:pt x="1398" y="24"/>
                    <a:pt x="1450" y="16"/>
                  </a:cubicBezTo>
                  <a:lnTo>
                    <a:pt x="1496" y="0"/>
                  </a:lnTo>
                  <a:lnTo>
                    <a:pt x="1837" y="3"/>
                  </a:lnTo>
                </a:path>
              </a:pathLst>
            </a:custGeom>
            <a:noFill/>
            <a:ln w="101600">
              <a:pattFill prst="dkUpDiag">
                <a:fgClr>
                  <a:srgbClr val="FFCCCC"/>
                </a:fgClr>
                <a:bgClr>
                  <a:srgbClr val="FFFFFF"/>
                </a:bgClr>
              </a:patt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pSp>
      <p:grpSp>
        <p:nvGrpSpPr>
          <p:cNvPr id="6" name="Group 46"/>
          <p:cNvGrpSpPr/>
          <p:nvPr/>
        </p:nvGrpSpPr>
        <p:grpSpPr bwMode="auto">
          <a:xfrm>
            <a:off x="5449888" y="4840288"/>
            <a:ext cx="2916237" cy="228600"/>
            <a:chOff x="3433" y="3049"/>
            <a:chExt cx="1837" cy="144"/>
          </a:xfrm>
        </p:grpSpPr>
        <p:sp>
          <p:nvSpPr>
            <p:cNvPr id="14400" name="Freeform 47"/>
            <p:cNvSpPr/>
            <p:nvPr/>
          </p:nvSpPr>
          <p:spPr bwMode="auto">
            <a:xfrm>
              <a:off x="3433" y="3049"/>
              <a:ext cx="1837" cy="102"/>
            </a:xfrm>
            <a:custGeom>
              <a:avLst/>
              <a:gdLst>
                <a:gd name="T0" fmla="*/ 0 w 1837"/>
                <a:gd name="T1" fmla="*/ 1 h 102"/>
                <a:gd name="T2" fmla="*/ 90 w 1837"/>
                <a:gd name="T3" fmla="*/ 2 h 102"/>
                <a:gd name="T4" fmla="*/ 186 w 1837"/>
                <a:gd name="T5" fmla="*/ 38 h 102"/>
                <a:gd name="T6" fmla="*/ 316 w 1837"/>
                <a:gd name="T7" fmla="*/ 100 h 102"/>
                <a:gd name="T8" fmla="*/ 1516 w 1837"/>
                <a:gd name="T9" fmla="*/ 102 h 102"/>
                <a:gd name="T10" fmla="*/ 1623 w 1837"/>
                <a:gd name="T11" fmla="*/ 45 h 102"/>
                <a:gd name="T12" fmla="*/ 1722 w 1837"/>
                <a:gd name="T13" fmla="*/ 0 h 102"/>
                <a:gd name="T14" fmla="*/ 1837 w 1837"/>
                <a:gd name="T15" fmla="*/ 1 h 102"/>
                <a:gd name="T16" fmla="*/ 0 60000 65536"/>
                <a:gd name="T17" fmla="*/ 0 60000 65536"/>
                <a:gd name="T18" fmla="*/ 0 60000 65536"/>
                <a:gd name="T19" fmla="*/ 0 60000 65536"/>
                <a:gd name="T20" fmla="*/ 0 60000 65536"/>
                <a:gd name="T21" fmla="*/ 0 60000 65536"/>
                <a:gd name="T22" fmla="*/ 0 60000 65536"/>
                <a:gd name="T23" fmla="*/ 0 60000 65536"/>
                <a:gd name="T24" fmla="*/ 0 w 1837"/>
                <a:gd name="T25" fmla="*/ 0 h 102"/>
                <a:gd name="T26" fmla="*/ 1837 w 1837"/>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7" h="102">
                  <a:moveTo>
                    <a:pt x="0" y="1"/>
                  </a:moveTo>
                  <a:lnTo>
                    <a:pt x="90" y="2"/>
                  </a:lnTo>
                  <a:lnTo>
                    <a:pt x="186" y="38"/>
                  </a:lnTo>
                  <a:lnTo>
                    <a:pt x="316" y="100"/>
                  </a:lnTo>
                  <a:lnTo>
                    <a:pt x="1516" y="102"/>
                  </a:lnTo>
                  <a:lnTo>
                    <a:pt x="1623" y="45"/>
                  </a:lnTo>
                  <a:cubicBezTo>
                    <a:pt x="1657" y="28"/>
                    <a:pt x="1686" y="7"/>
                    <a:pt x="1722" y="0"/>
                  </a:cubicBezTo>
                  <a:lnTo>
                    <a:pt x="1837" y="1"/>
                  </a:lnTo>
                </a:path>
              </a:pathLst>
            </a:custGeom>
            <a:noFill/>
            <a:ln w="28575">
              <a:solidFill>
                <a:srgbClr val="990033"/>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14401" name="Freeform 48"/>
            <p:cNvSpPr/>
            <p:nvPr/>
          </p:nvSpPr>
          <p:spPr bwMode="auto">
            <a:xfrm>
              <a:off x="3433" y="3088"/>
              <a:ext cx="1837" cy="105"/>
            </a:xfrm>
            <a:custGeom>
              <a:avLst/>
              <a:gdLst>
                <a:gd name="T0" fmla="*/ 0 w 1837"/>
                <a:gd name="T1" fmla="*/ 2 h 105"/>
                <a:gd name="T2" fmla="*/ 87 w 1837"/>
                <a:gd name="T3" fmla="*/ 6 h 105"/>
                <a:gd name="T4" fmla="*/ 201 w 1837"/>
                <a:gd name="T5" fmla="*/ 48 h 105"/>
                <a:gd name="T6" fmla="*/ 324 w 1837"/>
                <a:gd name="T7" fmla="*/ 105 h 105"/>
                <a:gd name="T8" fmla="*/ 1518 w 1837"/>
                <a:gd name="T9" fmla="*/ 102 h 105"/>
                <a:gd name="T10" fmla="*/ 1638 w 1837"/>
                <a:gd name="T11" fmla="*/ 51 h 105"/>
                <a:gd name="T12" fmla="*/ 1731 w 1837"/>
                <a:gd name="T13" fmla="*/ 0 h 105"/>
                <a:gd name="T14" fmla="*/ 1837 w 1837"/>
                <a:gd name="T15" fmla="*/ 2 h 105"/>
                <a:gd name="T16" fmla="*/ 0 60000 65536"/>
                <a:gd name="T17" fmla="*/ 0 60000 65536"/>
                <a:gd name="T18" fmla="*/ 0 60000 65536"/>
                <a:gd name="T19" fmla="*/ 0 60000 65536"/>
                <a:gd name="T20" fmla="*/ 0 60000 65536"/>
                <a:gd name="T21" fmla="*/ 0 60000 65536"/>
                <a:gd name="T22" fmla="*/ 0 60000 65536"/>
                <a:gd name="T23" fmla="*/ 0 60000 65536"/>
                <a:gd name="T24" fmla="*/ 0 w 1837"/>
                <a:gd name="T25" fmla="*/ 0 h 105"/>
                <a:gd name="T26" fmla="*/ 1837 w 1837"/>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7" h="105">
                  <a:moveTo>
                    <a:pt x="0" y="2"/>
                  </a:moveTo>
                  <a:lnTo>
                    <a:pt x="87" y="6"/>
                  </a:lnTo>
                  <a:lnTo>
                    <a:pt x="201" y="48"/>
                  </a:lnTo>
                  <a:lnTo>
                    <a:pt x="324" y="105"/>
                  </a:lnTo>
                  <a:lnTo>
                    <a:pt x="1518" y="102"/>
                  </a:lnTo>
                  <a:lnTo>
                    <a:pt x="1638" y="51"/>
                  </a:lnTo>
                  <a:lnTo>
                    <a:pt x="1731" y="0"/>
                  </a:lnTo>
                  <a:lnTo>
                    <a:pt x="1837" y="2"/>
                  </a:lnTo>
                </a:path>
              </a:pathLst>
            </a:custGeom>
            <a:noFill/>
            <a:ln w="101600">
              <a:pattFill prst="dkUpDiag">
                <a:fgClr>
                  <a:srgbClr val="FFCCCC"/>
                </a:fgClr>
                <a:bgClr>
                  <a:srgbClr val="FFFFFF"/>
                </a:bgClr>
              </a:patt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pSp>
      <p:grpSp>
        <p:nvGrpSpPr>
          <p:cNvPr id="7" name="Group 49"/>
          <p:cNvGrpSpPr/>
          <p:nvPr/>
        </p:nvGrpSpPr>
        <p:grpSpPr bwMode="auto">
          <a:xfrm>
            <a:off x="5973763" y="4370388"/>
            <a:ext cx="1874837" cy="323850"/>
            <a:chOff x="2034" y="572"/>
            <a:chExt cx="1206" cy="204"/>
          </a:xfrm>
        </p:grpSpPr>
        <p:sp>
          <p:nvSpPr>
            <p:cNvPr id="14387" name="Line 50"/>
            <p:cNvSpPr>
              <a:spLocks noChangeShapeType="1"/>
            </p:cNvSpPr>
            <p:nvPr/>
          </p:nvSpPr>
          <p:spPr bwMode="auto">
            <a:xfrm>
              <a:off x="2231"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8" name="Line 51"/>
            <p:cNvSpPr>
              <a:spLocks noChangeShapeType="1"/>
            </p:cNvSpPr>
            <p:nvPr/>
          </p:nvSpPr>
          <p:spPr bwMode="auto">
            <a:xfrm>
              <a:off x="2333"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9" name="Line 52"/>
            <p:cNvSpPr>
              <a:spLocks noChangeShapeType="1"/>
            </p:cNvSpPr>
            <p:nvPr/>
          </p:nvSpPr>
          <p:spPr bwMode="auto">
            <a:xfrm>
              <a:off x="24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0" name="Line 53"/>
            <p:cNvSpPr>
              <a:spLocks noChangeShapeType="1"/>
            </p:cNvSpPr>
            <p:nvPr/>
          </p:nvSpPr>
          <p:spPr bwMode="auto">
            <a:xfrm>
              <a:off x="2537"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1" name="Line 54"/>
            <p:cNvSpPr>
              <a:spLocks noChangeShapeType="1"/>
            </p:cNvSpPr>
            <p:nvPr/>
          </p:nvSpPr>
          <p:spPr bwMode="auto">
            <a:xfrm>
              <a:off x="26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2" name="Line 55"/>
            <p:cNvSpPr>
              <a:spLocks noChangeShapeType="1"/>
            </p:cNvSpPr>
            <p:nvPr/>
          </p:nvSpPr>
          <p:spPr bwMode="auto">
            <a:xfrm>
              <a:off x="2742"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3" name="Line 56"/>
            <p:cNvSpPr>
              <a:spLocks noChangeShapeType="1"/>
            </p:cNvSpPr>
            <p:nvPr/>
          </p:nvSpPr>
          <p:spPr bwMode="auto">
            <a:xfrm>
              <a:off x="213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4" name="Line 57"/>
            <p:cNvSpPr>
              <a:spLocks noChangeShapeType="1"/>
            </p:cNvSpPr>
            <p:nvPr/>
          </p:nvSpPr>
          <p:spPr bwMode="auto">
            <a:xfrm>
              <a:off x="2034"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5" name="Line 58"/>
            <p:cNvSpPr>
              <a:spLocks noChangeShapeType="1"/>
            </p:cNvSpPr>
            <p:nvPr/>
          </p:nvSpPr>
          <p:spPr bwMode="auto">
            <a:xfrm>
              <a:off x="3036"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6" name="Line 59"/>
            <p:cNvSpPr>
              <a:spLocks noChangeShapeType="1"/>
            </p:cNvSpPr>
            <p:nvPr/>
          </p:nvSpPr>
          <p:spPr bwMode="auto">
            <a:xfrm>
              <a:off x="3138"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7" name="Line 60"/>
            <p:cNvSpPr>
              <a:spLocks noChangeShapeType="1"/>
            </p:cNvSpPr>
            <p:nvPr/>
          </p:nvSpPr>
          <p:spPr bwMode="auto">
            <a:xfrm>
              <a:off x="324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8" name="Line 61"/>
            <p:cNvSpPr>
              <a:spLocks noChangeShapeType="1"/>
            </p:cNvSpPr>
            <p:nvPr/>
          </p:nvSpPr>
          <p:spPr bwMode="auto">
            <a:xfrm>
              <a:off x="29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99" name="Line 62"/>
            <p:cNvSpPr>
              <a:spLocks noChangeShapeType="1"/>
            </p:cNvSpPr>
            <p:nvPr/>
          </p:nvSpPr>
          <p:spPr bwMode="auto">
            <a:xfrm>
              <a:off x="28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8" name="Group 63"/>
          <p:cNvGrpSpPr/>
          <p:nvPr/>
        </p:nvGrpSpPr>
        <p:grpSpPr bwMode="auto">
          <a:xfrm>
            <a:off x="5959475" y="3213100"/>
            <a:ext cx="1874838" cy="431800"/>
            <a:chOff x="1463" y="2024"/>
            <a:chExt cx="1181" cy="272"/>
          </a:xfrm>
        </p:grpSpPr>
        <p:sp>
          <p:nvSpPr>
            <p:cNvPr id="14374" name="Line 64"/>
            <p:cNvSpPr>
              <a:spLocks noChangeShapeType="1"/>
            </p:cNvSpPr>
            <p:nvPr/>
          </p:nvSpPr>
          <p:spPr bwMode="auto">
            <a:xfrm flipV="1">
              <a:off x="1656" y="2063"/>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75" name="Line 65"/>
            <p:cNvSpPr>
              <a:spLocks noChangeShapeType="1"/>
            </p:cNvSpPr>
            <p:nvPr/>
          </p:nvSpPr>
          <p:spPr bwMode="auto">
            <a:xfrm flipV="1">
              <a:off x="1756" y="2075"/>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76" name="Line 66"/>
            <p:cNvSpPr>
              <a:spLocks noChangeShapeType="1"/>
            </p:cNvSpPr>
            <p:nvPr/>
          </p:nvSpPr>
          <p:spPr bwMode="auto">
            <a:xfrm flipV="1">
              <a:off x="1856" y="2081"/>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77" name="Line 67"/>
            <p:cNvSpPr>
              <a:spLocks noChangeShapeType="1"/>
            </p:cNvSpPr>
            <p:nvPr/>
          </p:nvSpPr>
          <p:spPr bwMode="auto">
            <a:xfrm flipV="1">
              <a:off x="1956" y="2088"/>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78" name="Line 68"/>
            <p:cNvSpPr>
              <a:spLocks noChangeShapeType="1"/>
            </p:cNvSpPr>
            <p:nvPr/>
          </p:nvSpPr>
          <p:spPr bwMode="auto">
            <a:xfrm flipV="1">
              <a:off x="2055" y="2092"/>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79" name="Line 69"/>
            <p:cNvSpPr>
              <a:spLocks noChangeShapeType="1"/>
            </p:cNvSpPr>
            <p:nvPr/>
          </p:nvSpPr>
          <p:spPr bwMode="auto">
            <a:xfrm flipV="1">
              <a:off x="2156" y="2092"/>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0" name="Line 70"/>
            <p:cNvSpPr>
              <a:spLocks noChangeShapeType="1"/>
            </p:cNvSpPr>
            <p:nvPr/>
          </p:nvSpPr>
          <p:spPr bwMode="auto">
            <a:xfrm flipV="1">
              <a:off x="1557" y="2051"/>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1" name="Line 71"/>
            <p:cNvSpPr>
              <a:spLocks noChangeShapeType="1"/>
            </p:cNvSpPr>
            <p:nvPr/>
          </p:nvSpPr>
          <p:spPr bwMode="auto">
            <a:xfrm flipV="1">
              <a:off x="1463" y="2032"/>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2" name="Line 72"/>
            <p:cNvSpPr>
              <a:spLocks noChangeShapeType="1"/>
            </p:cNvSpPr>
            <p:nvPr/>
          </p:nvSpPr>
          <p:spPr bwMode="auto">
            <a:xfrm flipV="1">
              <a:off x="2444" y="2065"/>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3" name="Line 73"/>
            <p:cNvSpPr>
              <a:spLocks noChangeShapeType="1"/>
            </p:cNvSpPr>
            <p:nvPr/>
          </p:nvSpPr>
          <p:spPr bwMode="auto">
            <a:xfrm flipV="1">
              <a:off x="2544" y="2053"/>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4" name="Line 74"/>
            <p:cNvSpPr>
              <a:spLocks noChangeShapeType="1"/>
            </p:cNvSpPr>
            <p:nvPr/>
          </p:nvSpPr>
          <p:spPr bwMode="auto">
            <a:xfrm flipV="1">
              <a:off x="2644" y="2024"/>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5" name="Line 75"/>
            <p:cNvSpPr>
              <a:spLocks noChangeShapeType="1"/>
            </p:cNvSpPr>
            <p:nvPr/>
          </p:nvSpPr>
          <p:spPr bwMode="auto">
            <a:xfrm flipV="1">
              <a:off x="2345" y="2082"/>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86" name="Line 76"/>
            <p:cNvSpPr>
              <a:spLocks noChangeShapeType="1"/>
            </p:cNvSpPr>
            <p:nvPr/>
          </p:nvSpPr>
          <p:spPr bwMode="auto">
            <a:xfrm flipV="1">
              <a:off x="2251" y="2088"/>
              <a:ext cx="0" cy="204"/>
            </a:xfrm>
            <a:prstGeom prst="line">
              <a:avLst/>
            </a:prstGeom>
            <a:noFill/>
            <a:ln w="28575">
              <a:solidFill>
                <a:srgbClr val="3333FF"/>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9" name="Group 77"/>
          <p:cNvGrpSpPr/>
          <p:nvPr/>
        </p:nvGrpSpPr>
        <p:grpSpPr bwMode="auto">
          <a:xfrm>
            <a:off x="5962650" y="4994275"/>
            <a:ext cx="1871663" cy="684213"/>
            <a:chOff x="1511" y="3318"/>
            <a:chExt cx="1179" cy="431"/>
          </a:xfrm>
        </p:grpSpPr>
        <p:sp>
          <p:nvSpPr>
            <p:cNvPr id="14357" name="Freeform 78"/>
            <p:cNvSpPr/>
            <p:nvPr/>
          </p:nvSpPr>
          <p:spPr bwMode="auto">
            <a:xfrm>
              <a:off x="1539" y="3410"/>
              <a:ext cx="1131" cy="339"/>
            </a:xfrm>
            <a:custGeom>
              <a:avLst/>
              <a:gdLst>
                <a:gd name="T0" fmla="*/ 0 w 1131"/>
                <a:gd name="T1" fmla="*/ 319 h 339"/>
                <a:gd name="T2" fmla="*/ 59 w 1131"/>
                <a:gd name="T3" fmla="*/ 106 h 339"/>
                <a:gd name="T4" fmla="*/ 158 w 1131"/>
                <a:gd name="T5" fmla="*/ 37 h 339"/>
                <a:gd name="T6" fmla="*/ 284 w 1131"/>
                <a:gd name="T7" fmla="*/ 15 h 339"/>
                <a:gd name="T8" fmla="*/ 591 w 1131"/>
                <a:gd name="T9" fmla="*/ 1 h 339"/>
                <a:gd name="T10" fmla="*/ 918 w 1131"/>
                <a:gd name="T11" fmla="*/ 12 h 339"/>
                <a:gd name="T12" fmla="*/ 1007 w 1131"/>
                <a:gd name="T13" fmla="*/ 37 h 339"/>
                <a:gd name="T14" fmla="*/ 1071 w 1131"/>
                <a:gd name="T15" fmla="*/ 108 h 339"/>
                <a:gd name="T16" fmla="*/ 1131 w 1131"/>
                <a:gd name="T17" fmla="*/ 339 h 3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1"/>
                <a:gd name="T28" fmla="*/ 0 h 339"/>
                <a:gd name="T29" fmla="*/ 1131 w 1131"/>
                <a:gd name="T30" fmla="*/ 339 h 3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1" h="339">
                  <a:moveTo>
                    <a:pt x="0" y="319"/>
                  </a:moveTo>
                  <a:cubicBezTo>
                    <a:pt x="9" y="284"/>
                    <a:pt x="33" y="153"/>
                    <a:pt x="59" y="106"/>
                  </a:cubicBezTo>
                  <a:cubicBezTo>
                    <a:pt x="85" y="59"/>
                    <a:pt x="121" y="52"/>
                    <a:pt x="158" y="37"/>
                  </a:cubicBezTo>
                  <a:cubicBezTo>
                    <a:pt x="195" y="22"/>
                    <a:pt x="212" y="21"/>
                    <a:pt x="284" y="15"/>
                  </a:cubicBezTo>
                  <a:cubicBezTo>
                    <a:pt x="356" y="9"/>
                    <a:pt x="485" y="2"/>
                    <a:pt x="591" y="1"/>
                  </a:cubicBezTo>
                  <a:cubicBezTo>
                    <a:pt x="697" y="0"/>
                    <a:pt x="849" y="6"/>
                    <a:pt x="918" y="12"/>
                  </a:cubicBezTo>
                  <a:cubicBezTo>
                    <a:pt x="987" y="18"/>
                    <a:pt x="982" y="21"/>
                    <a:pt x="1007" y="37"/>
                  </a:cubicBezTo>
                  <a:cubicBezTo>
                    <a:pt x="1032" y="53"/>
                    <a:pt x="1050" y="58"/>
                    <a:pt x="1071" y="108"/>
                  </a:cubicBezTo>
                  <a:cubicBezTo>
                    <a:pt x="1092" y="158"/>
                    <a:pt x="1119" y="291"/>
                    <a:pt x="1131" y="339"/>
                  </a:cubicBezTo>
                </a:path>
              </a:pathLst>
            </a:custGeom>
            <a:noFill/>
            <a:ln w="25400">
              <a:solidFill>
                <a:srgbClr val="3333FF"/>
              </a:solidFill>
              <a:rou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sp>
          <p:nvSpPr>
            <p:cNvPr id="14358" name="Line 79"/>
            <p:cNvSpPr>
              <a:spLocks noChangeShapeType="1"/>
            </p:cNvSpPr>
            <p:nvPr/>
          </p:nvSpPr>
          <p:spPr bwMode="auto">
            <a:xfrm flipV="1">
              <a:off x="1511" y="3318"/>
              <a:ext cx="0" cy="383"/>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59" name="Line 80"/>
            <p:cNvSpPr>
              <a:spLocks noChangeShapeType="1"/>
            </p:cNvSpPr>
            <p:nvPr/>
          </p:nvSpPr>
          <p:spPr bwMode="auto">
            <a:xfrm flipV="1">
              <a:off x="1590" y="3318"/>
              <a:ext cx="0" cy="192"/>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0" name="Freeform 81"/>
            <p:cNvSpPr/>
            <p:nvPr/>
          </p:nvSpPr>
          <p:spPr bwMode="auto">
            <a:xfrm>
              <a:off x="1668" y="3318"/>
              <a:ext cx="1" cy="131"/>
            </a:xfrm>
            <a:custGeom>
              <a:avLst/>
              <a:gdLst>
                <a:gd name="T0" fmla="*/ 0 w 1"/>
                <a:gd name="T1" fmla="*/ 131 h 131"/>
                <a:gd name="T2" fmla="*/ 1 w 1"/>
                <a:gd name="T3" fmla="*/ 0 h 131"/>
                <a:gd name="T4" fmla="*/ 0 60000 65536"/>
                <a:gd name="T5" fmla="*/ 0 60000 65536"/>
                <a:gd name="T6" fmla="*/ 0 w 1"/>
                <a:gd name="T7" fmla="*/ 0 h 131"/>
                <a:gd name="T8" fmla="*/ 1 w 1"/>
                <a:gd name="T9" fmla="*/ 131 h 131"/>
              </a:gdLst>
              <a:ahLst/>
              <a:cxnLst>
                <a:cxn ang="T4">
                  <a:pos x="T0" y="T1"/>
                </a:cxn>
                <a:cxn ang="T5">
                  <a:pos x="T2" y="T3"/>
                </a:cxn>
              </a:cxnLst>
              <a:rect l="T6" t="T7" r="T8" b="T9"/>
              <a:pathLst>
                <a:path w="1" h="131">
                  <a:moveTo>
                    <a:pt x="0" y="131"/>
                  </a:moveTo>
                  <a:lnTo>
                    <a:pt x="1" y="0"/>
                  </a:lnTo>
                </a:path>
              </a:pathLst>
            </a:custGeom>
            <a:noFill/>
            <a:ln w="25400">
              <a:solidFill>
                <a:srgbClr val="3333FF"/>
              </a:solidFill>
              <a:round/>
              <a:tailEnd type="triangle" w="sm" len="me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sp>
          <p:nvSpPr>
            <p:cNvPr id="14361" name="Line 82"/>
            <p:cNvSpPr>
              <a:spLocks noChangeShapeType="1"/>
            </p:cNvSpPr>
            <p:nvPr/>
          </p:nvSpPr>
          <p:spPr bwMode="auto">
            <a:xfrm flipV="1">
              <a:off x="1825"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2" name="Freeform 83"/>
            <p:cNvSpPr/>
            <p:nvPr/>
          </p:nvSpPr>
          <p:spPr bwMode="auto">
            <a:xfrm>
              <a:off x="1748" y="3318"/>
              <a:ext cx="1" cy="104"/>
            </a:xfrm>
            <a:custGeom>
              <a:avLst/>
              <a:gdLst>
                <a:gd name="T0" fmla="*/ 0 w 1"/>
                <a:gd name="T1" fmla="*/ 104 h 104"/>
                <a:gd name="T2" fmla="*/ 0 w 1"/>
                <a:gd name="T3" fmla="*/ 0 h 104"/>
                <a:gd name="T4" fmla="*/ 0 60000 65536"/>
                <a:gd name="T5" fmla="*/ 0 60000 65536"/>
                <a:gd name="T6" fmla="*/ 0 w 1"/>
                <a:gd name="T7" fmla="*/ 0 h 104"/>
                <a:gd name="T8" fmla="*/ 1 w 1"/>
                <a:gd name="T9" fmla="*/ 104 h 104"/>
              </a:gdLst>
              <a:ahLst/>
              <a:cxnLst>
                <a:cxn ang="T4">
                  <a:pos x="T0" y="T1"/>
                </a:cxn>
                <a:cxn ang="T5">
                  <a:pos x="T2" y="T3"/>
                </a:cxn>
              </a:cxnLst>
              <a:rect l="T6" t="T7" r="T8" b="T9"/>
              <a:pathLst>
                <a:path w="1" h="104">
                  <a:moveTo>
                    <a:pt x="0" y="104"/>
                  </a:moveTo>
                  <a:lnTo>
                    <a:pt x="0" y="0"/>
                  </a:lnTo>
                </a:path>
              </a:pathLst>
            </a:custGeom>
            <a:noFill/>
            <a:ln w="25400">
              <a:solidFill>
                <a:srgbClr val="3333FF"/>
              </a:solidFill>
              <a:round/>
              <a:tailEnd type="triangle" w="sm" len="me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sp>
          <p:nvSpPr>
            <p:cNvPr id="14363" name="Line 84"/>
            <p:cNvSpPr>
              <a:spLocks noChangeShapeType="1"/>
            </p:cNvSpPr>
            <p:nvPr/>
          </p:nvSpPr>
          <p:spPr bwMode="auto">
            <a:xfrm flipV="1">
              <a:off x="1904"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4" name="Line 85"/>
            <p:cNvSpPr>
              <a:spLocks noChangeShapeType="1"/>
            </p:cNvSpPr>
            <p:nvPr/>
          </p:nvSpPr>
          <p:spPr bwMode="auto">
            <a:xfrm flipV="1">
              <a:off x="1983"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5" name="Line 86"/>
            <p:cNvSpPr>
              <a:spLocks noChangeShapeType="1"/>
            </p:cNvSpPr>
            <p:nvPr/>
          </p:nvSpPr>
          <p:spPr bwMode="auto">
            <a:xfrm flipV="1">
              <a:off x="2061"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6" name="Line 87"/>
            <p:cNvSpPr>
              <a:spLocks noChangeShapeType="1"/>
            </p:cNvSpPr>
            <p:nvPr/>
          </p:nvSpPr>
          <p:spPr bwMode="auto">
            <a:xfrm flipV="1">
              <a:off x="2140"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7" name="Line 88"/>
            <p:cNvSpPr>
              <a:spLocks noChangeShapeType="1"/>
            </p:cNvSpPr>
            <p:nvPr/>
          </p:nvSpPr>
          <p:spPr bwMode="auto">
            <a:xfrm flipV="1">
              <a:off x="2297"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8" name="Line 89"/>
            <p:cNvSpPr>
              <a:spLocks noChangeShapeType="1"/>
            </p:cNvSpPr>
            <p:nvPr/>
          </p:nvSpPr>
          <p:spPr bwMode="auto">
            <a:xfrm flipV="1">
              <a:off x="2218"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69" name="Line 90"/>
            <p:cNvSpPr>
              <a:spLocks noChangeShapeType="1"/>
            </p:cNvSpPr>
            <p:nvPr/>
          </p:nvSpPr>
          <p:spPr bwMode="auto">
            <a:xfrm flipV="1">
              <a:off x="2376"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70" name="Line 91"/>
            <p:cNvSpPr>
              <a:spLocks noChangeShapeType="1"/>
            </p:cNvSpPr>
            <p:nvPr/>
          </p:nvSpPr>
          <p:spPr bwMode="auto">
            <a:xfrm flipV="1">
              <a:off x="2454" y="3318"/>
              <a:ext cx="0" cy="96"/>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sp>
          <p:nvSpPr>
            <p:cNvPr id="14371" name="Freeform 92"/>
            <p:cNvSpPr/>
            <p:nvPr/>
          </p:nvSpPr>
          <p:spPr bwMode="auto">
            <a:xfrm>
              <a:off x="2532" y="3318"/>
              <a:ext cx="2" cy="120"/>
            </a:xfrm>
            <a:custGeom>
              <a:avLst/>
              <a:gdLst>
                <a:gd name="T0" fmla="*/ 0 w 2"/>
                <a:gd name="T1" fmla="*/ 120 h 120"/>
                <a:gd name="T2" fmla="*/ 2 w 2"/>
                <a:gd name="T3" fmla="*/ 0 h 120"/>
                <a:gd name="T4" fmla="*/ 0 60000 65536"/>
                <a:gd name="T5" fmla="*/ 0 60000 65536"/>
                <a:gd name="T6" fmla="*/ 0 w 2"/>
                <a:gd name="T7" fmla="*/ 0 h 120"/>
                <a:gd name="T8" fmla="*/ 2 w 2"/>
                <a:gd name="T9" fmla="*/ 120 h 120"/>
              </a:gdLst>
              <a:ahLst/>
              <a:cxnLst>
                <a:cxn ang="T4">
                  <a:pos x="T0" y="T1"/>
                </a:cxn>
                <a:cxn ang="T5">
                  <a:pos x="T2" y="T3"/>
                </a:cxn>
              </a:cxnLst>
              <a:rect l="T6" t="T7" r="T8" b="T9"/>
              <a:pathLst>
                <a:path w="2" h="120">
                  <a:moveTo>
                    <a:pt x="0" y="120"/>
                  </a:moveTo>
                  <a:lnTo>
                    <a:pt x="2" y="0"/>
                  </a:lnTo>
                </a:path>
              </a:pathLst>
            </a:custGeom>
            <a:noFill/>
            <a:ln w="25400">
              <a:solidFill>
                <a:srgbClr val="3333FF"/>
              </a:solidFill>
              <a:round/>
              <a:tailEnd type="triangle" w="sm" len="me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sp>
          <p:nvSpPr>
            <p:cNvPr id="14372" name="Freeform 93"/>
            <p:cNvSpPr/>
            <p:nvPr/>
          </p:nvSpPr>
          <p:spPr bwMode="auto">
            <a:xfrm>
              <a:off x="2610" y="3318"/>
              <a:ext cx="2" cy="182"/>
            </a:xfrm>
            <a:custGeom>
              <a:avLst/>
              <a:gdLst>
                <a:gd name="T0" fmla="*/ 0 w 2"/>
                <a:gd name="T1" fmla="*/ 182 h 182"/>
                <a:gd name="T2" fmla="*/ 2 w 2"/>
                <a:gd name="T3" fmla="*/ 0 h 182"/>
                <a:gd name="T4" fmla="*/ 0 60000 65536"/>
                <a:gd name="T5" fmla="*/ 0 60000 65536"/>
                <a:gd name="T6" fmla="*/ 0 w 2"/>
                <a:gd name="T7" fmla="*/ 0 h 182"/>
                <a:gd name="T8" fmla="*/ 2 w 2"/>
                <a:gd name="T9" fmla="*/ 182 h 182"/>
              </a:gdLst>
              <a:ahLst/>
              <a:cxnLst>
                <a:cxn ang="T4">
                  <a:pos x="T0" y="T1"/>
                </a:cxn>
                <a:cxn ang="T5">
                  <a:pos x="T2" y="T3"/>
                </a:cxn>
              </a:cxnLst>
              <a:rect l="T6" t="T7" r="T8" b="T9"/>
              <a:pathLst>
                <a:path w="2" h="182">
                  <a:moveTo>
                    <a:pt x="0" y="182"/>
                  </a:moveTo>
                  <a:lnTo>
                    <a:pt x="2" y="0"/>
                  </a:lnTo>
                </a:path>
              </a:pathLst>
            </a:custGeom>
            <a:noFill/>
            <a:ln w="25400">
              <a:solidFill>
                <a:srgbClr val="3333FF"/>
              </a:solidFill>
              <a:round/>
              <a:tailEnd type="triangle" w="sm" len="me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sp>
          <p:nvSpPr>
            <p:cNvPr id="14373" name="Line 94"/>
            <p:cNvSpPr>
              <a:spLocks noChangeShapeType="1"/>
            </p:cNvSpPr>
            <p:nvPr/>
          </p:nvSpPr>
          <p:spPr bwMode="auto">
            <a:xfrm flipV="1">
              <a:off x="2690" y="3318"/>
              <a:ext cx="0" cy="384"/>
            </a:xfrm>
            <a:prstGeom prst="line">
              <a:avLst/>
            </a:prstGeom>
            <a:noFill/>
            <a:ln w="25400">
              <a:solidFill>
                <a:srgbClr val="3333FF"/>
              </a:solidFill>
              <a:round/>
              <a:tailEnd type="triangle" w="sm" len="med"/>
            </a:ln>
            <a:extLst>
              <a:ext uri="{909E8E84-426E-40DD-AFC4-6F175D3DCCD1}">
                <a14:hiddenFill xmlns:a14="http://schemas.microsoft.com/office/drawing/2010/main">
                  <a:noFill/>
                </a14:hiddenFill>
              </a:ext>
            </a:extLst>
          </p:spPr>
          <p:txBody>
            <a:bodyPr lIns="90000" tIns="46800" rIns="90000" bIns="46800"/>
            <a:lstStyle/>
            <a:p>
              <a:endParaRPr lang="zh-CN" altLang="en-US"/>
            </a:p>
          </p:txBody>
        </p:sp>
      </p:grpSp>
      <p:sp>
        <p:nvSpPr>
          <p:cNvPr id="96" name="Rectangle 4"/>
          <p:cNvSpPr>
            <a:spLocks noChangeArrowheads="1"/>
          </p:cNvSpPr>
          <p:nvPr/>
        </p:nvSpPr>
        <p:spPr bwMode="auto">
          <a:xfrm>
            <a:off x="323850" y="1989138"/>
            <a:ext cx="3024188" cy="400050"/>
          </a:xfrm>
          <a:prstGeom prst="rect">
            <a:avLst/>
          </a:prstGeom>
          <a:solidFill>
            <a:srgbClr val="3333CC"/>
          </a:solidFill>
          <a:ln w="9525">
            <a:solidFill>
              <a:srgbClr val="666633"/>
            </a:solidFill>
            <a:miter lim="800000"/>
          </a:ln>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solidFill>
                  <a:schemeClr val="bg1"/>
                </a:solidFill>
                <a:latin typeface="幼圆" panose="02010509060101010101" pitchFamily="49" charset="-122"/>
                <a:sym typeface="Symbol" panose="05050102010706020507" pitchFamily="18" charset="2"/>
              </a:rPr>
              <a:t>弹性地基，完全柔性基础</a:t>
            </a:r>
            <a:endParaRPr kumimoji="1" lang="zh-CN" altLang="en-US" sz="2000" b="1">
              <a:solidFill>
                <a:schemeClr val="bg1"/>
              </a:solidFill>
              <a:latin typeface="幼圆" panose="02010509060101010101" pitchFamily="49" charset="-122"/>
              <a:sym typeface="Symbol" panose="05050102010706020507" pitchFamily="18" charset="2"/>
            </a:endParaRPr>
          </a:p>
        </p:txBody>
      </p:sp>
      <p:sp>
        <p:nvSpPr>
          <p:cNvPr id="94"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8067"/>
                                        </p:tgtEl>
                                        <p:attrNameLst>
                                          <p:attrName>style.visibility</p:attrName>
                                        </p:attrNameLst>
                                      </p:cBhvr>
                                      <p:to>
                                        <p:strVal val="visible"/>
                                      </p:to>
                                    </p:set>
                                    <p:anim calcmode="discrete" valueType="clr">
                                      <p:cBhvr override="childStyle">
                                        <p:cTn id="7" dur="80"/>
                                        <p:tgtEl>
                                          <p:spTgt spid="880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067"/>
                                        </p:tgtEl>
                                        <p:attrNameLst>
                                          <p:attrName>fillcolor</p:attrName>
                                        </p:attrNameLst>
                                      </p:cBhvr>
                                      <p:tavLst>
                                        <p:tav tm="0">
                                          <p:val>
                                            <p:clrVal>
                                              <a:schemeClr val="accent2"/>
                                            </p:clrVal>
                                          </p:val>
                                        </p:tav>
                                        <p:tav tm="50000">
                                          <p:val>
                                            <p:clrVal>
                                              <a:schemeClr val="hlink"/>
                                            </p:clrVal>
                                          </p:val>
                                        </p:tav>
                                      </p:tavLst>
                                    </p:anim>
                                    <p:set>
                                      <p:cBhvr>
                                        <p:cTn id="9" dur="80"/>
                                        <p:tgtEl>
                                          <p:spTgt spid="8806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8072"/>
                                        </p:tgtEl>
                                        <p:attrNameLst>
                                          <p:attrName>style.visibility</p:attrName>
                                        </p:attrNameLst>
                                      </p:cBhvr>
                                      <p:to>
                                        <p:strVal val="visible"/>
                                      </p:to>
                                    </p:set>
                                    <p:animEffect transition="in" filter="wipe(left)">
                                      <p:cBhvr>
                                        <p:cTn id="14" dur="500"/>
                                        <p:tgtEl>
                                          <p:spTgt spid="88072"/>
                                        </p:tgtEl>
                                      </p:cBhvr>
                                    </p:animEffect>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88073"/>
                                        </p:tgtEl>
                                        <p:attrNameLst>
                                          <p:attrName>style.visibility</p:attrName>
                                        </p:attrNameLst>
                                      </p:cBhvr>
                                      <p:to>
                                        <p:strVal val="visible"/>
                                      </p:to>
                                    </p:set>
                                    <p:anim calcmode="lin" valueType="num">
                                      <p:cBhvr>
                                        <p:cTn id="18" dur="500" fill="hold"/>
                                        <p:tgtEl>
                                          <p:spTgt spid="88073"/>
                                        </p:tgtEl>
                                        <p:attrNameLst>
                                          <p:attrName>ppt_w</p:attrName>
                                        </p:attrNameLst>
                                      </p:cBhvr>
                                      <p:tavLst>
                                        <p:tav tm="0">
                                          <p:val>
                                            <p:fltVal val="0"/>
                                          </p:val>
                                        </p:tav>
                                        <p:tav tm="100000">
                                          <p:val>
                                            <p:strVal val="#ppt_w"/>
                                          </p:val>
                                        </p:tav>
                                      </p:tavLst>
                                    </p:anim>
                                    <p:anim calcmode="lin" valueType="num">
                                      <p:cBhvr>
                                        <p:cTn id="19" dur="500" fill="hold"/>
                                        <p:tgtEl>
                                          <p:spTgt spid="88073"/>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8092"/>
                                        </p:tgtEl>
                                        <p:attrNameLst>
                                          <p:attrName>style.visibility</p:attrName>
                                        </p:attrNameLst>
                                      </p:cBhvr>
                                      <p:to>
                                        <p:strVal val="visible"/>
                                      </p:to>
                                    </p:set>
                                    <p:animEffect transition="in" filter="fade">
                                      <p:cBhvr>
                                        <p:cTn id="41" dur="1000"/>
                                        <p:tgtEl>
                                          <p:spTgt spid="88092"/>
                                        </p:tgtEl>
                                      </p:cBhvr>
                                    </p:animEffect>
                                    <p:anim calcmode="lin" valueType="num">
                                      <p:cBhvr>
                                        <p:cTn id="42" dur="1000" fill="hold"/>
                                        <p:tgtEl>
                                          <p:spTgt spid="88092"/>
                                        </p:tgtEl>
                                        <p:attrNameLst>
                                          <p:attrName>ppt_x</p:attrName>
                                        </p:attrNameLst>
                                      </p:cBhvr>
                                      <p:tavLst>
                                        <p:tav tm="0">
                                          <p:val>
                                            <p:strVal val="#ppt_x"/>
                                          </p:val>
                                        </p:tav>
                                        <p:tav tm="100000">
                                          <p:val>
                                            <p:strVal val="#ppt_x"/>
                                          </p:val>
                                        </p:tav>
                                      </p:tavLst>
                                    </p:anim>
                                    <p:anim calcmode="lin" valueType="num">
                                      <p:cBhvr>
                                        <p:cTn id="43" dur="1000" fill="hold"/>
                                        <p:tgtEl>
                                          <p:spTgt spid="8809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88069">
                                            <p:txEl>
                                              <p:pRg st="0" end="0"/>
                                            </p:txEl>
                                          </p:spTgt>
                                        </p:tgtEl>
                                        <p:attrNameLst>
                                          <p:attrName>style.visibility</p:attrName>
                                        </p:attrNameLst>
                                      </p:cBhvr>
                                      <p:to>
                                        <p:strVal val="visible"/>
                                      </p:to>
                                    </p:set>
                                    <p:anim calcmode="discrete" valueType="clr">
                                      <p:cBhvr override="childStyle">
                                        <p:cTn id="53" dur="80"/>
                                        <p:tgtEl>
                                          <p:spTgt spid="880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88069">
                                            <p:txEl>
                                              <p:pRg st="0" end="0"/>
                                            </p:txEl>
                                          </p:spTgt>
                                        </p:tgtEl>
                                        <p:attrNameLst>
                                          <p:attrName>fillcolor</p:attrName>
                                        </p:attrNameLst>
                                      </p:cBhvr>
                                      <p:tavLst>
                                        <p:tav tm="0">
                                          <p:val>
                                            <p:clrVal>
                                              <a:schemeClr val="accent2"/>
                                            </p:clrVal>
                                          </p:val>
                                        </p:tav>
                                        <p:tav tm="50000">
                                          <p:val>
                                            <p:clrVal>
                                              <a:schemeClr val="hlink"/>
                                            </p:clrVal>
                                          </p:val>
                                        </p:tav>
                                      </p:tavLst>
                                    </p:anim>
                                    <p:set>
                                      <p:cBhvr>
                                        <p:cTn id="55" dur="80"/>
                                        <p:tgtEl>
                                          <p:spTgt spid="88069">
                                            <p:txEl>
                                              <p:pRg st="0" end="0"/>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88069">
                                            <p:txEl>
                                              <p:pRg st="1" end="1"/>
                                            </p:txEl>
                                          </p:spTgt>
                                        </p:tgtEl>
                                        <p:attrNameLst>
                                          <p:attrName>style.visibility</p:attrName>
                                        </p:attrNameLst>
                                      </p:cBhvr>
                                      <p:to>
                                        <p:strVal val="visible"/>
                                      </p:to>
                                    </p:set>
                                    <p:anim calcmode="discrete" valueType="clr">
                                      <p:cBhvr override="childStyle">
                                        <p:cTn id="60" dur="80"/>
                                        <p:tgtEl>
                                          <p:spTgt spid="8806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88069">
                                            <p:txEl>
                                              <p:pRg st="1" end="1"/>
                                            </p:txEl>
                                          </p:spTgt>
                                        </p:tgtEl>
                                        <p:attrNameLst>
                                          <p:attrName>fillcolor</p:attrName>
                                        </p:attrNameLst>
                                      </p:cBhvr>
                                      <p:tavLst>
                                        <p:tav tm="0">
                                          <p:val>
                                            <p:clrVal>
                                              <a:schemeClr val="accent2"/>
                                            </p:clrVal>
                                          </p:val>
                                        </p:tav>
                                        <p:tav tm="50000">
                                          <p:val>
                                            <p:clrVal>
                                              <a:schemeClr val="hlink"/>
                                            </p:clrVal>
                                          </p:val>
                                        </p:tav>
                                      </p:tavLst>
                                    </p:anim>
                                    <p:set>
                                      <p:cBhvr>
                                        <p:cTn id="62" dur="80"/>
                                        <p:tgtEl>
                                          <p:spTgt spid="88069">
                                            <p:txEl>
                                              <p:pRg st="1" end="1"/>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88069">
                                            <p:txEl>
                                              <p:pRg st="2" end="2"/>
                                            </p:txEl>
                                          </p:spTgt>
                                        </p:tgtEl>
                                        <p:attrNameLst>
                                          <p:attrName>style.visibility</p:attrName>
                                        </p:attrNameLst>
                                      </p:cBhvr>
                                      <p:to>
                                        <p:strVal val="visible"/>
                                      </p:to>
                                    </p:set>
                                    <p:anim calcmode="discrete" valueType="clr">
                                      <p:cBhvr override="childStyle">
                                        <p:cTn id="67" dur="80"/>
                                        <p:tgtEl>
                                          <p:spTgt spid="8806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88069">
                                            <p:txEl>
                                              <p:pRg st="2" end="2"/>
                                            </p:txEl>
                                          </p:spTgt>
                                        </p:tgtEl>
                                        <p:attrNameLst>
                                          <p:attrName>fillcolor</p:attrName>
                                        </p:attrNameLst>
                                      </p:cBhvr>
                                      <p:tavLst>
                                        <p:tav tm="0">
                                          <p:val>
                                            <p:clrVal>
                                              <a:schemeClr val="accent2"/>
                                            </p:clrVal>
                                          </p:val>
                                        </p:tav>
                                        <p:tav tm="50000">
                                          <p:val>
                                            <p:clrVal>
                                              <a:schemeClr val="hlink"/>
                                            </p:clrVal>
                                          </p:val>
                                        </p:tav>
                                      </p:tavLst>
                                    </p:anim>
                                    <p:set>
                                      <p:cBhvr>
                                        <p:cTn id="69" dur="80"/>
                                        <p:tgtEl>
                                          <p:spTgt spid="88069">
                                            <p:txEl>
                                              <p:pRg st="2" end="2"/>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88068"/>
                                        </p:tgtEl>
                                        <p:attrNameLst>
                                          <p:attrName>style.visibility</p:attrName>
                                        </p:attrNameLst>
                                      </p:cBhvr>
                                      <p:to>
                                        <p:strVal val="visible"/>
                                      </p:to>
                                    </p:set>
                                    <p:animEffect transition="in" filter="wipe(down)">
                                      <p:cBhvr>
                                        <p:cTn id="81" dur="580">
                                          <p:stCondLst>
                                            <p:cond delay="0"/>
                                          </p:stCondLst>
                                        </p:cTn>
                                        <p:tgtEl>
                                          <p:spTgt spid="88068"/>
                                        </p:tgtEl>
                                      </p:cBhvr>
                                    </p:animEffect>
                                    <p:anim calcmode="lin" valueType="num">
                                      <p:cBhvr>
                                        <p:cTn id="82" dur="1822" tmFilter="0,0; 0.14,0.36; 0.43,0.73; 0.71,0.91; 1.0,1.0">
                                          <p:stCondLst>
                                            <p:cond delay="0"/>
                                          </p:stCondLst>
                                        </p:cTn>
                                        <p:tgtEl>
                                          <p:spTgt spid="8806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8806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8806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8806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88068"/>
                                        </p:tgtEl>
                                        <p:attrNameLst>
                                          <p:attrName>ppt_y</p:attrName>
                                        </p:attrNameLst>
                                      </p:cBhvr>
                                      <p:tavLst>
                                        <p:tav tm="0" fmla="#ppt_y-sin(pi*$)/81">
                                          <p:val>
                                            <p:fltVal val="0"/>
                                          </p:val>
                                        </p:tav>
                                        <p:tav tm="100000">
                                          <p:val>
                                            <p:fltVal val="1"/>
                                          </p:val>
                                        </p:tav>
                                      </p:tavLst>
                                    </p:anim>
                                    <p:animScale>
                                      <p:cBhvr>
                                        <p:cTn id="87" dur="26">
                                          <p:stCondLst>
                                            <p:cond delay="650"/>
                                          </p:stCondLst>
                                        </p:cTn>
                                        <p:tgtEl>
                                          <p:spTgt spid="88068"/>
                                        </p:tgtEl>
                                      </p:cBhvr>
                                      <p:to x="100000" y="60000"/>
                                    </p:animScale>
                                    <p:animScale>
                                      <p:cBhvr>
                                        <p:cTn id="88" dur="166" decel="50000">
                                          <p:stCondLst>
                                            <p:cond delay="676"/>
                                          </p:stCondLst>
                                        </p:cTn>
                                        <p:tgtEl>
                                          <p:spTgt spid="88068"/>
                                        </p:tgtEl>
                                      </p:cBhvr>
                                      <p:to x="100000" y="100000"/>
                                    </p:animScale>
                                    <p:animScale>
                                      <p:cBhvr>
                                        <p:cTn id="89" dur="26">
                                          <p:stCondLst>
                                            <p:cond delay="1312"/>
                                          </p:stCondLst>
                                        </p:cTn>
                                        <p:tgtEl>
                                          <p:spTgt spid="88068"/>
                                        </p:tgtEl>
                                      </p:cBhvr>
                                      <p:to x="100000" y="80000"/>
                                    </p:animScale>
                                    <p:animScale>
                                      <p:cBhvr>
                                        <p:cTn id="90" dur="166" decel="50000">
                                          <p:stCondLst>
                                            <p:cond delay="1338"/>
                                          </p:stCondLst>
                                        </p:cTn>
                                        <p:tgtEl>
                                          <p:spTgt spid="88068"/>
                                        </p:tgtEl>
                                      </p:cBhvr>
                                      <p:to x="100000" y="100000"/>
                                    </p:animScale>
                                    <p:animScale>
                                      <p:cBhvr>
                                        <p:cTn id="91" dur="26">
                                          <p:stCondLst>
                                            <p:cond delay="1642"/>
                                          </p:stCondLst>
                                        </p:cTn>
                                        <p:tgtEl>
                                          <p:spTgt spid="88068"/>
                                        </p:tgtEl>
                                      </p:cBhvr>
                                      <p:to x="100000" y="90000"/>
                                    </p:animScale>
                                    <p:animScale>
                                      <p:cBhvr>
                                        <p:cTn id="92" dur="166" decel="50000">
                                          <p:stCondLst>
                                            <p:cond delay="1668"/>
                                          </p:stCondLst>
                                        </p:cTn>
                                        <p:tgtEl>
                                          <p:spTgt spid="88068"/>
                                        </p:tgtEl>
                                      </p:cBhvr>
                                      <p:to x="100000" y="100000"/>
                                    </p:animScale>
                                    <p:animScale>
                                      <p:cBhvr>
                                        <p:cTn id="93" dur="26">
                                          <p:stCondLst>
                                            <p:cond delay="1808"/>
                                          </p:stCondLst>
                                        </p:cTn>
                                        <p:tgtEl>
                                          <p:spTgt spid="88068"/>
                                        </p:tgtEl>
                                      </p:cBhvr>
                                      <p:to x="100000" y="95000"/>
                                    </p:animScale>
                                    <p:animScale>
                                      <p:cBhvr>
                                        <p:cTn id="94" dur="166" decel="50000">
                                          <p:stCondLst>
                                            <p:cond delay="1834"/>
                                          </p:stCondLst>
                                        </p:cTn>
                                        <p:tgtEl>
                                          <p:spTgt spid="88068"/>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88091"/>
                                        </p:tgtEl>
                                        <p:attrNameLst>
                                          <p:attrName>style.visibility</p:attrName>
                                        </p:attrNameLst>
                                      </p:cBhvr>
                                      <p:to>
                                        <p:strVal val="visible"/>
                                      </p:to>
                                    </p:set>
                                    <p:animEffect transition="in" filter="fade">
                                      <p:cBhvr>
                                        <p:cTn id="99" dur="1000"/>
                                        <p:tgtEl>
                                          <p:spTgt spid="88091"/>
                                        </p:tgtEl>
                                      </p:cBhvr>
                                    </p:animEffect>
                                    <p:anim calcmode="lin" valueType="num">
                                      <p:cBhvr>
                                        <p:cTn id="100" dur="1000" fill="hold"/>
                                        <p:tgtEl>
                                          <p:spTgt spid="88091"/>
                                        </p:tgtEl>
                                        <p:attrNameLst>
                                          <p:attrName>ppt_x</p:attrName>
                                        </p:attrNameLst>
                                      </p:cBhvr>
                                      <p:tavLst>
                                        <p:tav tm="0">
                                          <p:val>
                                            <p:strVal val="#ppt_x"/>
                                          </p:val>
                                        </p:tav>
                                        <p:tav tm="100000">
                                          <p:val>
                                            <p:strVal val="#ppt_x"/>
                                          </p:val>
                                        </p:tav>
                                      </p:tavLst>
                                    </p:anim>
                                    <p:anim calcmode="lin" valueType="num">
                                      <p:cBhvr>
                                        <p:cTn id="101" dur="1000" fill="hold"/>
                                        <p:tgtEl>
                                          <p:spTgt spid="88091"/>
                                        </p:tgtEl>
                                        <p:attrNameLst>
                                          <p:attrName>ppt_y</p:attrName>
                                        </p:attrNameLst>
                                      </p:cBhvr>
                                      <p:tavLst>
                                        <p:tav tm="0">
                                          <p:val>
                                            <p:strVal val="#ppt_y-.1"/>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7" presetClass="entr" presetSubtype="0"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fade">
                                      <p:cBhvr>
                                        <p:cTn id="109" dur="1000"/>
                                        <p:tgtEl>
                                          <p:spTgt spid="6"/>
                                        </p:tgtEl>
                                      </p:cBhvr>
                                    </p:animEffect>
                                    <p:anim calcmode="lin" valueType="num">
                                      <p:cBhvr>
                                        <p:cTn id="110" dur="1000" fill="hold"/>
                                        <p:tgtEl>
                                          <p:spTgt spid="6"/>
                                        </p:tgtEl>
                                        <p:attrNameLst>
                                          <p:attrName>ppt_x</p:attrName>
                                        </p:attrNameLst>
                                      </p:cBhvr>
                                      <p:tavLst>
                                        <p:tav tm="0">
                                          <p:val>
                                            <p:strVal val="#ppt_x"/>
                                          </p:val>
                                        </p:tav>
                                        <p:tav tm="100000">
                                          <p:val>
                                            <p:strVal val="#ppt_x"/>
                                          </p:val>
                                        </p:tav>
                                      </p:tavLst>
                                    </p:anim>
                                    <p:anim calcmode="lin" valueType="num">
                                      <p:cBhvr>
                                        <p:cTn id="1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7" presetClass="entr" presetSubtype="0" fill="hold" nodeType="clickEffect">
                                  <p:stCondLst>
                                    <p:cond delay="0"/>
                                  </p:stCondLst>
                                  <p:iterate type="lt">
                                    <p:tmPct val="50000"/>
                                  </p:iterate>
                                  <p:childTnLst>
                                    <p:set>
                                      <p:cBhvr>
                                        <p:cTn id="115" dur="1" fill="hold">
                                          <p:stCondLst>
                                            <p:cond delay="0"/>
                                          </p:stCondLst>
                                        </p:cTn>
                                        <p:tgtEl>
                                          <p:spTgt spid="88066">
                                            <p:txEl>
                                              <p:pRg st="0" end="0"/>
                                            </p:txEl>
                                          </p:spTgt>
                                        </p:tgtEl>
                                        <p:attrNameLst>
                                          <p:attrName>style.visibility</p:attrName>
                                        </p:attrNameLst>
                                      </p:cBhvr>
                                      <p:to>
                                        <p:strVal val="visible"/>
                                      </p:to>
                                    </p:set>
                                    <p:anim calcmode="discrete" valueType="clr">
                                      <p:cBhvr override="childStyle">
                                        <p:cTn id="116" dur="80"/>
                                        <p:tgtEl>
                                          <p:spTgt spid="880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88066">
                                            <p:txEl>
                                              <p:pRg st="0" end="0"/>
                                            </p:txEl>
                                          </p:spTgt>
                                        </p:tgtEl>
                                        <p:attrNameLst>
                                          <p:attrName>fillcolor</p:attrName>
                                        </p:attrNameLst>
                                      </p:cBhvr>
                                      <p:tavLst>
                                        <p:tav tm="0">
                                          <p:val>
                                            <p:clrVal>
                                              <a:schemeClr val="accent2"/>
                                            </p:clrVal>
                                          </p:val>
                                        </p:tav>
                                        <p:tav tm="50000">
                                          <p:val>
                                            <p:clrVal>
                                              <a:schemeClr val="hlink"/>
                                            </p:clrVal>
                                          </p:val>
                                        </p:tav>
                                      </p:tavLst>
                                    </p:anim>
                                    <p:set>
                                      <p:cBhvr>
                                        <p:cTn id="118" dur="80"/>
                                        <p:tgtEl>
                                          <p:spTgt spid="88066">
                                            <p:txEl>
                                              <p:pRg st="0" end="0"/>
                                            </p:txEl>
                                          </p:spTgt>
                                        </p:tgtEl>
                                        <p:attrNameLst>
                                          <p:attrName>fill.type</p:attrName>
                                        </p:attrNameLst>
                                      </p:cBhvr>
                                      <p:to>
                                        <p:strVal val="solid"/>
                                      </p:to>
                                    </p:set>
                                  </p:childTnLst>
                                </p:cTn>
                              </p:par>
                            </p:childTnLst>
                          </p:cTn>
                        </p:par>
                      </p:childTnLst>
                    </p:cTn>
                  </p:par>
                  <p:par>
                    <p:cTn id="119" fill="hold">
                      <p:stCondLst>
                        <p:cond delay="indefinite"/>
                      </p:stCondLst>
                      <p:childTnLst>
                        <p:par>
                          <p:cTn id="120" fill="hold">
                            <p:stCondLst>
                              <p:cond delay="0"/>
                            </p:stCondLst>
                            <p:childTnLst>
                              <p:par>
                                <p:cTn id="121" presetID="27" presetClass="entr" presetSubtype="0" fill="hold" nodeType="clickEffect">
                                  <p:stCondLst>
                                    <p:cond delay="0"/>
                                  </p:stCondLst>
                                  <p:iterate type="lt">
                                    <p:tmPct val="50000"/>
                                  </p:iterate>
                                  <p:childTnLst>
                                    <p:set>
                                      <p:cBhvr>
                                        <p:cTn id="122" dur="1" fill="hold">
                                          <p:stCondLst>
                                            <p:cond delay="0"/>
                                          </p:stCondLst>
                                        </p:cTn>
                                        <p:tgtEl>
                                          <p:spTgt spid="88066">
                                            <p:txEl>
                                              <p:pRg st="1" end="1"/>
                                            </p:txEl>
                                          </p:spTgt>
                                        </p:tgtEl>
                                        <p:attrNameLst>
                                          <p:attrName>style.visibility</p:attrName>
                                        </p:attrNameLst>
                                      </p:cBhvr>
                                      <p:to>
                                        <p:strVal val="visible"/>
                                      </p:to>
                                    </p:set>
                                    <p:anim calcmode="discrete" valueType="clr">
                                      <p:cBhvr override="childStyle">
                                        <p:cTn id="123" dur="80"/>
                                        <p:tgtEl>
                                          <p:spTgt spid="8806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88066">
                                            <p:txEl>
                                              <p:pRg st="1" end="1"/>
                                            </p:txEl>
                                          </p:spTgt>
                                        </p:tgtEl>
                                        <p:attrNameLst>
                                          <p:attrName>fillcolor</p:attrName>
                                        </p:attrNameLst>
                                      </p:cBhvr>
                                      <p:tavLst>
                                        <p:tav tm="0">
                                          <p:val>
                                            <p:clrVal>
                                              <a:schemeClr val="accent2"/>
                                            </p:clrVal>
                                          </p:val>
                                        </p:tav>
                                        <p:tav tm="50000">
                                          <p:val>
                                            <p:clrVal>
                                              <a:schemeClr val="hlink"/>
                                            </p:clrVal>
                                          </p:val>
                                        </p:tav>
                                      </p:tavLst>
                                    </p:anim>
                                    <p:set>
                                      <p:cBhvr>
                                        <p:cTn id="125" dur="80"/>
                                        <p:tgtEl>
                                          <p:spTgt spid="88066">
                                            <p:txEl>
                                              <p:pRg st="1" end="1"/>
                                            </p:txEl>
                                          </p:spTgt>
                                        </p:tgtEl>
                                        <p:attrNameLst>
                                          <p:attrName>fill.type</p:attrName>
                                        </p:attrNameLst>
                                      </p:cBhvr>
                                      <p:to>
                                        <p:strVal val="solid"/>
                                      </p:to>
                                    </p:se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1000"/>
                                        <p:tgtEl>
                                          <p:spTgt spid="9"/>
                                        </p:tgtEl>
                                      </p:cBhvr>
                                    </p:animEffect>
                                    <p:anim calcmode="lin" valueType="num">
                                      <p:cBhvr>
                                        <p:cTn id="131" dur="1000" fill="hold"/>
                                        <p:tgtEl>
                                          <p:spTgt spid="9"/>
                                        </p:tgtEl>
                                        <p:attrNameLst>
                                          <p:attrName>ppt_x</p:attrName>
                                        </p:attrNameLst>
                                      </p:cBhvr>
                                      <p:tavLst>
                                        <p:tav tm="0">
                                          <p:val>
                                            <p:strVal val="#ppt_x"/>
                                          </p:val>
                                        </p:tav>
                                        <p:tav tm="100000">
                                          <p:val>
                                            <p:strVal val="#ppt_x"/>
                                          </p:val>
                                        </p:tav>
                                      </p:tavLst>
                                    </p:anim>
                                    <p:anim calcmode="lin" valueType="num">
                                      <p:cBhvr>
                                        <p:cTn id="1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7" presetClass="entr" presetSubtype="0" fill="hold" nodeType="clickEffect">
                                  <p:stCondLst>
                                    <p:cond delay="0"/>
                                  </p:stCondLst>
                                  <p:iterate type="lt">
                                    <p:tmPct val="50000"/>
                                  </p:iterate>
                                  <p:childTnLst>
                                    <p:set>
                                      <p:cBhvr>
                                        <p:cTn id="136" dur="1" fill="hold">
                                          <p:stCondLst>
                                            <p:cond delay="0"/>
                                          </p:stCondLst>
                                        </p:cTn>
                                        <p:tgtEl>
                                          <p:spTgt spid="88066">
                                            <p:txEl>
                                              <p:pRg st="2" end="2"/>
                                            </p:txEl>
                                          </p:spTgt>
                                        </p:tgtEl>
                                        <p:attrNameLst>
                                          <p:attrName>style.visibility</p:attrName>
                                        </p:attrNameLst>
                                      </p:cBhvr>
                                      <p:to>
                                        <p:strVal val="visible"/>
                                      </p:to>
                                    </p:set>
                                    <p:anim calcmode="discrete" valueType="clr">
                                      <p:cBhvr override="childStyle">
                                        <p:cTn id="137" dur="80"/>
                                        <p:tgtEl>
                                          <p:spTgt spid="8806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8" dur="80"/>
                                        <p:tgtEl>
                                          <p:spTgt spid="88066">
                                            <p:txEl>
                                              <p:pRg st="2" end="2"/>
                                            </p:txEl>
                                          </p:spTgt>
                                        </p:tgtEl>
                                        <p:attrNameLst>
                                          <p:attrName>fillcolor</p:attrName>
                                        </p:attrNameLst>
                                      </p:cBhvr>
                                      <p:tavLst>
                                        <p:tav tm="0">
                                          <p:val>
                                            <p:clrVal>
                                              <a:schemeClr val="accent2"/>
                                            </p:clrVal>
                                          </p:val>
                                        </p:tav>
                                        <p:tav tm="50000">
                                          <p:val>
                                            <p:clrVal>
                                              <a:schemeClr val="hlink"/>
                                            </p:clrVal>
                                          </p:val>
                                        </p:tav>
                                      </p:tavLst>
                                    </p:anim>
                                    <p:set>
                                      <p:cBhvr>
                                        <p:cTn id="139" dur="80"/>
                                        <p:tgtEl>
                                          <p:spTgt spid="88066">
                                            <p:txEl>
                                              <p:pRg st="2" end="2"/>
                                            </p:txEl>
                                          </p:spTgt>
                                        </p:tgtEl>
                                        <p:attrNameLst>
                                          <p:attrName>fill.type</p:attrName>
                                        </p:attrNameLst>
                                      </p:cBhvr>
                                      <p:to>
                                        <p:strVal val="solid"/>
                                      </p:to>
                                    </p:set>
                                  </p:childTnLst>
                                </p:cTn>
                              </p:par>
                            </p:childTnLst>
                          </p:cTn>
                        </p:par>
                      </p:childTnLst>
                    </p:cTn>
                  </p:par>
                  <p:par>
                    <p:cTn id="140" fill="hold">
                      <p:stCondLst>
                        <p:cond delay="indefinite"/>
                      </p:stCondLst>
                      <p:childTnLst>
                        <p:par>
                          <p:cTn id="141" fill="hold">
                            <p:stCondLst>
                              <p:cond delay="0"/>
                            </p:stCondLst>
                            <p:childTnLst>
                              <p:par>
                                <p:cTn id="142" presetID="26" presetClass="entr" presetSubtype="0" fill="hold" grpId="0" nodeType="clickEffect">
                                  <p:stCondLst>
                                    <p:cond delay="0"/>
                                  </p:stCondLst>
                                  <p:childTnLst>
                                    <p:set>
                                      <p:cBhvr>
                                        <p:cTn id="143" dur="1" fill="hold">
                                          <p:stCondLst>
                                            <p:cond delay="0"/>
                                          </p:stCondLst>
                                        </p:cTn>
                                        <p:tgtEl>
                                          <p:spTgt spid="96"/>
                                        </p:tgtEl>
                                        <p:attrNameLst>
                                          <p:attrName>style.visibility</p:attrName>
                                        </p:attrNameLst>
                                      </p:cBhvr>
                                      <p:to>
                                        <p:strVal val="visible"/>
                                      </p:to>
                                    </p:set>
                                    <p:animEffect transition="in" filter="wipe(down)">
                                      <p:cBhvr>
                                        <p:cTn id="144" dur="580">
                                          <p:stCondLst>
                                            <p:cond delay="0"/>
                                          </p:stCondLst>
                                        </p:cTn>
                                        <p:tgtEl>
                                          <p:spTgt spid="96"/>
                                        </p:tgtEl>
                                      </p:cBhvr>
                                    </p:animEffect>
                                    <p:anim calcmode="lin" valueType="num">
                                      <p:cBhvr>
                                        <p:cTn id="145"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50" dur="26">
                                          <p:stCondLst>
                                            <p:cond delay="650"/>
                                          </p:stCondLst>
                                        </p:cTn>
                                        <p:tgtEl>
                                          <p:spTgt spid="96"/>
                                        </p:tgtEl>
                                      </p:cBhvr>
                                      <p:to x="100000" y="60000"/>
                                    </p:animScale>
                                    <p:animScale>
                                      <p:cBhvr>
                                        <p:cTn id="151" dur="166" decel="50000">
                                          <p:stCondLst>
                                            <p:cond delay="676"/>
                                          </p:stCondLst>
                                        </p:cTn>
                                        <p:tgtEl>
                                          <p:spTgt spid="96"/>
                                        </p:tgtEl>
                                      </p:cBhvr>
                                      <p:to x="100000" y="100000"/>
                                    </p:animScale>
                                    <p:animScale>
                                      <p:cBhvr>
                                        <p:cTn id="152" dur="26">
                                          <p:stCondLst>
                                            <p:cond delay="1312"/>
                                          </p:stCondLst>
                                        </p:cTn>
                                        <p:tgtEl>
                                          <p:spTgt spid="96"/>
                                        </p:tgtEl>
                                      </p:cBhvr>
                                      <p:to x="100000" y="80000"/>
                                    </p:animScale>
                                    <p:animScale>
                                      <p:cBhvr>
                                        <p:cTn id="153" dur="166" decel="50000">
                                          <p:stCondLst>
                                            <p:cond delay="1338"/>
                                          </p:stCondLst>
                                        </p:cTn>
                                        <p:tgtEl>
                                          <p:spTgt spid="96"/>
                                        </p:tgtEl>
                                      </p:cBhvr>
                                      <p:to x="100000" y="100000"/>
                                    </p:animScale>
                                    <p:animScale>
                                      <p:cBhvr>
                                        <p:cTn id="154" dur="26">
                                          <p:stCondLst>
                                            <p:cond delay="1642"/>
                                          </p:stCondLst>
                                        </p:cTn>
                                        <p:tgtEl>
                                          <p:spTgt spid="96"/>
                                        </p:tgtEl>
                                      </p:cBhvr>
                                      <p:to x="100000" y="90000"/>
                                    </p:animScale>
                                    <p:animScale>
                                      <p:cBhvr>
                                        <p:cTn id="155" dur="166" decel="50000">
                                          <p:stCondLst>
                                            <p:cond delay="1668"/>
                                          </p:stCondLst>
                                        </p:cTn>
                                        <p:tgtEl>
                                          <p:spTgt spid="96"/>
                                        </p:tgtEl>
                                      </p:cBhvr>
                                      <p:to x="100000" y="100000"/>
                                    </p:animScale>
                                    <p:animScale>
                                      <p:cBhvr>
                                        <p:cTn id="156" dur="26">
                                          <p:stCondLst>
                                            <p:cond delay="1808"/>
                                          </p:stCondLst>
                                        </p:cTn>
                                        <p:tgtEl>
                                          <p:spTgt spid="96"/>
                                        </p:tgtEl>
                                      </p:cBhvr>
                                      <p:to x="100000" y="95000"/>
                                    </p:animScale>
                                    <p:animScale>
                                      <p:cBhvr>
                                        <p:cTn id="157" dur="166" decel="50000">
                                          <p:stCondLst>
                                            <p:cond delay="1834"/>
                                          </p:stCondLst>
                                        </p:cTn>
                                        <p:tgtEl>
                                          <p:spTgt spid="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P spid="88068" grpId="0" animBg="1"/>
      <p:bldP spid="88072" grpId="0"/>
      <p:bldP spid="88073" grpId="0" animBg="1"/>
      <p:bldP spid="88091" grpId="0" animBg="1"/>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698181" y="891136"/>
            <a:ext cx="3292475" cy="406400"/>
          </a:xfrm>
          <a:prstGeom prst="rect">
            <a:avLst/>
          </a:prstGeom>
          <a:solidFill>
            <a:srgbClr val="3333CC"/>
          </a:solidFill>
          <a:ln w="9525">
            <a:solidFill>
              <a:srgbClr val="666633"/>
            </a:solidFill>
            <a:miter lim="800000"/>
          </a:ln>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dirty="0">
                <a:solidFill>
                  <a:schemeClr val="bg1"/>
                </a:solidFill>
                <a:latin typeface="幼圆" panose="02010509060101010101" pitchFamily="49" charset="-122"/>
                <a:sym typeface="Symbol" panose="05050102010706020507" pitchFamily="18" charset="2"/>
              </a:rPr>
              <a:t>弹塑性地基，有限刚度基础</a:t>
            </a:r>
            <a:endParaRPr kumimoji="1" lang="zh-CN" altLang="en-US" sz="2000" b="1" dirty="0">
              <a:solidFill>
                <a:schemeClr val="bg1"/>
              </a:solidFill>
              <a:latin typeface="幼圆" panose="02010509060101010101" pitchFamily="49" charset="-122"/>
              <a:sym typeface="Symbol" panose="05050102010706020507" pitchFamily="18" charset="2"/>
            </a:endParaRPr>
          </a:p>
        </p:txBody>
      </p:sp>
      <p:sp>
        <p:nvSpPr>
          <p:cNvPr id="89094" name="Text Box 6"/>
          <p:cNvSpPr txBox="1">
            <a:spLocks noChangeArrowheads="1"/>
          </p:cNvSpPr>
          <p:nvPr/>
        </p:nvSpPr>
        <p:spPr bwMode="auto">
          <a:xfrm>
            <a:off x="755650" y="4392613"/>
            <a:ext cx="2087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sm" len="med"/>
              </a14:hiddenLine>
            </a:ext>
          </a:extLst>
        </p:spPr>
        <p:txBody>
          <a:bodyPr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400" b="1">
                <a:solidFill>
                  <a:srgbClr val="3333FF"/>
                </a:solidFill>
                <a:latin typeface="Arial Black" panose="020B0A04020102020204" pitchFamily="34" charset="0"/>
                <a:sym typeface="Symbol" panose="05050102010706020507" pitchFamily="18" charset="2"/>
              </a:rPr>
              <a:t>—</a:t>
            </a:r>
            <a:r>
              <a:rPr kumimoji="1" lang="zh-CN" altLang="en-US" sz="2400" b="1">
                <a:solidFill>
                  <a:srgbClr val="3333FF"/>
                </a:solidFill>
                <a:latin typeface="幼圆" panose="02010509060101010101" pitchFamily="49" charset="-122"/>
                <a:sym typeface="Symbol" panose="05050102010706020507" pitchFamily="18" charset="2"/>
              </a:rPr>
              <a:t> 荷载较小</a:t>
            </a:r>
            <a:endParaRPr kumimoji="1" lang="zh-CN" altLang="en-US" sz="2400" b="1">
              <a:solidFill>
                <a:srgbClr val="3333FF"/>
              </a:solidFill>
              <a:latin typeface="幼圆" panose="02010509060101010101" pitchFamily="49" charset="-122"/>
              <a:sym typeface="Symbol" panose="05050102010706020507" pitchFamily="18" charset="2"/>
            </a:endParaRPr>
          </a:p>
          <a:p>
            <a:pPr eaLnBrk="1" hangingPunct="1"/>
            <a:r>
              <a:rPr kumimoji="1" lang="zh-CN" altLang="en-US" sz="2400" b="1">
                <a:solidFill>
                  <a:srgbClr val="FF3300"/>
                </a:solidFill>
                <a:latin typeface="Arial Black" panose="020B0A04020102020204" pitchFamily="34" charset="0"/>
                <a:sym typeface="Symbol" panose="05050102010706020507" pitchFamily="18" charset="2"/>
              </a:rPr>
              <a:t>—</a:t>
            </a:r>
            <a:r>
              <a:rPr kumimoji="1" lang="zh-CN" altLang="en-US" sz="2400" b="1">
                <a:solidFill>
                  <a:srgbClr val="CC3300"/>
                </a:solidFill>
                <a:latin typeface="幼圆" panose="02010509060101010101" pitchFamily="49" charset="-122"/>
                <a:sym typeface="Symbol" panose="05050102010706020507" pitchFamily="18" charset="2"/>
              </a:rPr>
              <a:t> </a:t>
            </a:r>
            <a:r>
              <a:rPr kumimoji="1" lang="zh-CN" altLang="en-US" sz="2400" b="1">
                <a:solidFill>
                  <a:srgbClr val="FF3300"/>
                </a:solidFill>
                <a:latin typeface="幼圆" panose="02010509060101010101" pitchFamily="49" charset="-122"/>
                <a:sym typeface="Symbol" panose="05050102010706020507" pitchFamily="18" charset="2"/>
              </a:rPr>
              <a:t>荷载较大</a:t>
            </a:r>
            <a:endParaRPr kumimoji="1" lang="zh-CN" altLang="en-US" sz="2400" b="1">
              <a:solidFill>
                <a:srgbClr val="FF3300"/>
              </a:solidFill>
              <a:latin typeface="幼圆" panose="02010509060101010101" pitchFamily="49" charset="-122"/>
              <a:sym typeface="Symbol" panose="05050102010706020507" pitchFamily="18" charset="2"/>
            </a:endParaRPr>
          </a:p>
        </p:txBody>
      </p:sp>
      <p:sp>
        <p:nvSpPr>
          <p:cNvPr id="89095" name="AutoShape 7" descr="20%"/>
          <p:cNvSpPr>
            <a:spLocks noChangeArrowheads="1"/>
          </p:cNvSpPr>
          <p:nvPr/>
        </p:nvSpPr>
        <p:spPr bwMode="auto">
          <a:xfrm>
            <a:off x="747713" y="5521898"/>
            <a:ext cx="2095500" cy="496887"/>
          </a:xfrm>
          <a:prstGeom prst="roundRect">
            <a:avLst>
              <a:gd name="adj" fmla="val 16667"/>
            </a:avLst>
          </a:prstGeom>
          <a:blipFill dpi="0" rotWithShape="0">
            <a:blip r:embed="rId1"/>
            <a:srcRect/>
            <a:tile tx="0" ty="0" sx="100000" sy="100000" flip="none" algn="tl"/>
          </a:blipFill>
          <a:ln>
            <a:noFill/>
          </a:ln>
          <a:extLst>
            <a:ext uri="{91240B29-F687-4F45-9708-019B960494DF}">
              <a14:hiddenLine xmlns:a14="http://schemas.microsoft.com/office/drawing/2010/main" w="12700">
                <a:solidFill>
                  <a:srgbClr val="000000"/>
                </a:solidFill>
                <a:round/>
                <a:tailEnd type="none" w="sm" len="med"/>
              </a14:hiddenLine>
            </a:ext>
          </a:extLst>
        </p:spPr>
        <p:txBody>
          <a:bodyPr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dirty="0">
                <a:solidFill>
                  <a:srgbClr val="000000"/>
                </a:solidFill>
                <a:latin typeface="幼圆" panose="02010509060101010101" pitchFamily="49" charset="-122"/>
                <a:sym typeface="Symbol" panose="05050102010706020507" pitchFamily="18" charset="2"/>
              </a:rPr>
              <a:t>砂性土地基</a:t>
            </a:r>
            <a:endParaRPr kumimoji="1" lang="zh-CN" altLang="en-US" sz="2400" b="1" dirty="0">
              <a:solidFill>
                <a:srgbClr val="000000"/>
              </a:solidFill>
              <a:latin typeface="幼圆" panose="02010509060101010101" pitchFamily="49" charset="-122"/>
              <a:sym typeface="Symbol" panose="05050102010706020507" pitchFamily="18" charset="2"/>
            </a:endParaRPr>
          </a:p>
        </p:txBody>
      </p:sp>
      <p:sp>
        <p:nvSpPr>
          <p:cNvPr id="89096" name="AutoShape 8" descr="波浪线"/>
          <p:cNvSpPr>
            <a:spLocks noChangeArrowheads="1"/>
          </p:cNvSpPr>
          <p:nvPr/>
        </p:nvSpPr>
        <p:spPr bwMode="auto">
          <a:xfrm>
            <a:off x="3982335" y="5570140"/>
            <a:ext cx="1841500" cy="496888"/>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round/>
                <a:tailEnd type="none" w="sm" len="med"/>
              </a14:hiddenLine>
            </a:ext>
          </a:extLst>
        </p:spPr>
        <p:txBody>
          <a:bodyPr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dirty="0">
                <a:solidFill>
                  <a:schemeClr val="bg1"/>
                </a:solidFill>
                <a:latin typeface="幼圆" panose="02010509060101010101" pitchFamily="49" charset="-122"/>
                <a:sym typeface="Symbol" panose="05050102010706020507" pitchFamily="18" charset="2"/>
              </a:rPr>
              <a:t>粘性土地基</a:t>
            </a:r>
            <a:endParaRPr kumimoji="1" lang="zh-CN" altLang="en-US" sz="2400" b="1" dirty="0">
              <a:solidFill>
                <a:schemeClr val="bg1"/>
              </a:solidFill>
              <a:latin typeface="幼圆" panose="02010509060101010101" pitchFamily="49" charset="-122"/>
              <a:sym typeface="Symbol" panose="05050102010706020507" pitchFamily="18" charset="2"/>
            </a:endParaRPr>
          </a:p>
        </p:txBody>
      </p:sp>
      <p:sp>
        <p:nvSpPr>
          <p:cNvPr id="89097" name="Rectangle 9"/>
          <p:cNvSpPr>
            <a:spLocks noChangeArrowheads="1"/>
          </p:cNvSpPr>
          <p:nvPr/>
        </p:nvSpPr>
        <p:spPr bwMode="auto">
          <a:xfrm>
            <a:off x="3715635" y="3833266"/>
            <a:ext cx="2374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sm" len="med"/>
              </a14:hiddenLine>
            </a:ext>
          </a:extLst>
        </p:spPr>
        <p:txBody>
          <a:bodyPr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400" b="1" dirty="0">
                <a:solidFill>
                  <a:srgbClr val="3333FF"/>
                </a:solidFill>
                <a:latin typeface="Arial Black" panose="020B0A04020102020204" pitchFamily="34" charset="0"/>
                <a:sym typeface="Symbol" panose="05050102010706020507" pitchFamily="18" charset="2"/>
              </a:rPr>
              <a:t>—</a:t>
            </a:r>
            <a:r>
              <a:rPr kumimoji="1" lang="zh-CN" altLang="en-US" sz="2400" b="1" dirty="0">
                <a:solidFill>
                  <a:srgbClr val="3333FF"/>
                </a:solidFill>
                <a:latin typeface="幼圆" panose="02010509060101010101" pitchFamily="49" charset="-122"/>
                <a:sym typeface="Symbol" panose="05050102010706020507" pitchFamily="18" charset="2"/>
              </a:rPr>
              <a:t> 接近弹性解</a:t>
            </a:r>
            <a:endParaRPr kumimoji="1" lang="zh-CN" altLang="en-US" sz="2400" b="1" dirty="0">
              <a:solidFill>
                <a:srgbClr val="FF3300"/>
              </a:solidFill>
              <a:latin typeface="幼圆" panose="02010509060101010101" pitchFamily="49" charset="-122"/>
              <a:sym typeface="Symbol" panose="05050102010706020507" pitchFamily="18" charset="2"/>
            </a:endParaRPr>
          </a:p>
          <a:p>
            <a:pPr eaLnBrk="1" hangingPunct="1"/>
            <a:r>
              <a:rPr kumimoji="1" lang="zh-CN" altLang="en-US" sz="2400" b="1" dirty="0">
                <a:solidFill>
                  <a:srgbClr val="FF3300"/>
                </a:solidFill>
                <a:latin typeface="Times New Roman" panose="02020603050405020304" pitchFamily="18" charset="0"/>
                <a:sym typeface="Symbol" panose="05050102010706020507" pitchFamily="18" charset="2"/>
              </a:rPr>
              <a:t>—</a:t>
            </a:r>
            <a:r>
              <a:rPr kumimoji="1" lang="zh-CN" altLang="en-US" sz="2400" b="1" dirty="0">
                <a:solidFill>
                  <a:srgbClr val="FF3300"/>
                </a:solidFill>
                <a:latin typeface="幼圆" panose="02010509060101010101" pitchFamily="49" charset="-122"/>
                <a:sym typeface="Symbol" panose="05050102010706020507" pitchFamily="18" charset="2"/>
              </a:rPr>
              <a:t> 马鞍型</a:t>
            </a:r>
            <a:endParaRPr kumimoji="1" lang="zh-CN" altLang="en-US" sz="2400" b="1" dirty="0">
              <a:solidFill>
                <a:srgbClr val="008000"/>
              </a:solidFill>
              <a:latin typeface="幼圆" panose="02010509060101010101" pitchFamily="49" charset="-122"/>
              <a:sym typeface="Symbol" panose="05050102010706020507" pitchFamily="18" charset="2"/>
            </a:endParaRPr>
          </a:p>
          <a:p>
            <a:pPr eaLnBrk="1" hangingPunct="1"/>
            <a:r>
              <a:rPr kumimoji="1" lang="zh-CN" altLang="en-US" sz="2400" b="1" dirty="0">
                <a:solidFill>
                  <a:srgbClr val="008000"/>
                </a:solidFill>
                <a:latin typeface="Times New Roman" panose="02020603050405020304" pitchFamily="18" charset="0"/>
                <a:sym typeface="Symbol" panose="05050102010706020507" pitchFamily="18" charset="2"/>
              </a:rPr>
              <a:t>—</a:t>
            </a:r>
            <a:r>
              <a:rPr kumimoji="1" lang="zh-CN" altLang="en-US" sz="2400" b="1" dirty="0">
                <a:solidFill>
                  <a:srgbClr val="008000"/>
                </a:solidFill>
                <a:latin typeface="幼圆" panose="02010509060101010101" pitchFamily="49" charset="-122"/>
                <a:sym typeface="Symbol" panose="05050102010706020507" pitchFamily="18" charset="2"/>
              </a:rPr>
              <a:t> 抛物线型</a:t>
            </a:r>
            <a:endParaRPr kumimoji="1" lang="zh-CN" altLang="en-US" sz="2400" b="1" dirty="0">
              <a:solidFill>
                <a:srgbClr val="800080"/>
              </a:solidFill>
              <a:latin typeface="幼圆" panose="02010509060101010101" pitchFamily="49" charset="-122"/>
              <a:sym typeface="Symbol" panose="05050102010706020507" pitchFamily="18" charset="2"/>
            </a:endParaRPr>
          </a:p>
          <a:p>
            <a:pPr eaLnBrk="1" hangingPunct="1"/>
            <a:r>
              <a:rPr kumimoji="1" lang="zh-CN" altLang="en-US" sz="2400" b="1" dirty="0">
                <a:solidFill>
                  <a:srgbClr val="800080"/>
                </a:solidFill>
                <a:latin typeface="Times New Roman" panose="02020603050405020304" pitchFamily="18" charset="0"/>
                <a:sym typeface="Symbol" panose="05050102010706020507" pitchFamily="18" charset="2"/>
              </a:rPr>
              <a:t>—</a:t>
            </a:r>
            <a:r>
              <a:rPr kumimoji="1" lang="zh-CN" altLang="en-US" sz="2400" b="1" dirty="0">
                <a:solidFill>
                  <a:srgbClr val="800080"/>
                </a:solidFill>
                <a:latin typeface="幼圆" panose="02010509060101010101" pitchFamily="49" charset="-122"/>
                <a:sym typeface="Symbol" panose="05050102010706020507" pitchFamily="18" charset="2"/>
              </a:rPr>
              <a:t> 倒钟型</a:t>
            </a:r>
            <a:endParaRPr kumimoji="1" lang="zh-CN" altLang="en-US" sz="2400" b="1" dirty="0">
              <a:solidFill>
                <a:srgbClr val="800080"/>
              </a:solidFill>
              <a:latin typeface="幼圆" panose="02010509060101010101" pitchFamily="49" charset="-122"/>
              <a:sym typeface="Symbol" panose="05050102010706020507" pitchFamily="18" charset="2"/>
            </a:endParaRPr>
          </a:p>
        </p:txBody>
      </p:sp>
      <p:grpSp>
        <p:nvGrpSpPr>
          <p:cNvPr id="2" name="Group 10"/>
          <p:cNvGrpSpPr/>
          <p:nvPr/>
        </p:nvGrpSpPr>
        <p:grpSpPr bwMode="auto">
          <a:xfrm>
            <a:off x="468314" y="2058988"/>
            <a:ext cx="2670968" cy="708025"/>
            <a:chOff x="295" y="1297"/>
            <a:chExt cx="1837" cy="446"/>
          </a:xfrm>
        </p:grpSpPr>
        <p:sp>
          <p:nvSpPr>
            <p:cNvPr id="16418" name="Rectangle 11"/>
            <p:cNvSpPr>
              <a:spLocks noChangeArrowheads="1"/>
            </p:cNvSpPr>
            <p:nvPr/>
          </p:nvSpPr>
          <p:spPr bwMode="auto">
            <a:xfrm>
              <a:off x="590" y="1508"/>
              <a:ext cx="1202" cy="190"/>
            </a:xfrm>
            <a:prstGeom prst="rect">
              <a:avLst/>
            </a:prstGeom>
            <a:blipFill dpi="0" rotWithShape="0">
              <a:blip r:embed="rId3"/>
              <a:srcRect/>
              <a:tile tx="0" ty="0" sx="100000" sy="100000" flip="none" algn="tl"/>
            </a:blipFill>
            <a:ln w="25400" algn="ctr">
              <a:solidFill>
                <a:srgbClr val="008000"/>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16419" name="Line 12"/>
            <p:cNvSpPr>
              <a:spLocks noChangeShapeType="1"/>
            </p:cNvSpPr>
            <p:nvPr/>
          </p:nvSpPr>
          <p:spPr bwMode="auto">
            <a:xfrm>
              <a:off x="295" y="1706"/>
              <a:ext cx="1837" cy="0"/>
            </a:xfrm>
            <a:prstGeom prst="line">
              <a:avLst/>
            </a:prstGeom>
            <a:noFill/>
            <a:ln w="28575">
              <a:solidFill>
                <a:srgbClr val="990033"/>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6420" name="Line 13"/>
            <p:cNvSpPr>
              <a:spLocks noChangeShapeType="1"/>
            </p:cNvSpPr>
            <p:nvPr/>
          </p:nvSpPr>
          <p:spPr bwMode="auto">
            <a:xfrm>
              <a:off x="295" y="1743"/>
              <a:ext cx="1837" cy="0"/>
            </a:xfrm>
            <a:prstGeom prst="line">
              <a:avLst/>
            </a:prstGeom>
            <a:noFill/>
            <a:ln w="101600">
              <a:pattFill prst="dkUpDiag">
                <a:fgClr>
                  <a:srgbClr val="FFCCCC"/>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nvGrpSpPr>
            <p:cNvPr id="16421" name="Group 14"/>
            <p:cNvGrpSpPr/>
            <p:nvPr/>
          </p:nvGrpSpPr>
          <p:grpSpPr bwMode="auto">
            <a:xfrm>
              <a:off x="606" y="1297"/>
              <a:ext cx="1181" cy="204"/>
              <a:chOff x="2034" y="572"/>
              <a:chExt cx="1206" cy="204"/>
            </a:xfrm>
          </p:grpSpPr>
          <p:sp>
            <p:nvSpPr>
              <p:cNvPr id="16422" name="Line 15"/>
              <p:cNvSpPr>
                <a:spLocks noChangeShapeType="1"/>
              </p:cNvSpPr>
              <p:nvPr/>
            </p:nvSpPr>
            <p:spPr bwMode="auto">
              <a:xfrm>
                <a:off x="2231"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23" name="Line 16"/>
              <p:cNvSpPr>
                <a:spLocks noChangeShapeType="1"/>
              </p:cNvSpPr>
              <p:nvPr/>
            </p:nvSpPr>
            <p:spPr bwMode="auto">
              <a:xfrm>
                <a:off x="2333"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24" name="Line 17"/>
              <p:cNvSpPr>
                <a:spLocks noChangeShapeType="1"/>
              </p:cNvSpPr>
              <p:nvPr/>
            </p:nvSpPr>
            <p:spPr bwMode="auto">
              <a:xfrm>
                <a:off x="24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25" name="Line 18"/>
              <p:cNvSpPr>
                <a:spLocks noChangeShapeType="1"/>
              </p:cNvSpPr>
              <p:nvPr/>
            </p:nvSpPr>
            <p:spPr bwMode="auto">
              <a:xfrm>
                <a:off x="2537"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26" name="Line 19"/>
              <p:cNvSpPr>
                <a:spLocks noChangeShapeType="1"/>
              </p:cNvSpPr>
              <p:nvPr/>
            </p:nvSpPr>
            <p:spPr bwMode="auto">
              <a:xfrm>
                <a:off x="26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27" name="Line 20"/>
              <p:cNvSpPr>
                <a:spLocks noChangeShapeType="1"/>
              </p:cNvSpPr>
              <p:nvPr/>
            </p:nvSpPr>
            <p:spPr bwMode="auto">
              <a:xfrm>
                <a:off x="2742"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28" name="Line 21"/>
              <p:cNvSpPr>
                <a:spLocks noChangeShapeType="1"/>
              </p:cNvSpPr>
              <p:nvPr/>
            </p:nvSpPr>
            <p:spPr bwMode="auto">
              <a:xfrm>
                <a:off x="213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29" name="Line 22"/>
              <p:cNvSpPr>
                <a:spLocks noChangeShapeType="1"/>
              </p:cNvSpPr>
              <p:nvPr/>
            </p:nvSpPr>
            <p:spPr bwMode="auto">
              <a:xfrm>
                <a:off x="2034"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30" name="Line 23"/>
              <p:cNvSpPr>
                <a:spLocks noChangeShapeType="1"/>
              </p:cNvSpPr>
              <p:nvPr/>
            </p:nvSpPr>
            <p:spPr bwMode="auto">
              <a:xfrm>
                <a:off x="3036"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31" name="Line 24"/>
              <p:cNvSpPr>
                <a:spLocks noChangeShapeType="1"/>
              </p:cNvSpPr>
              <p:nvPr/>
            </p:nvSpPr>
            <p:spPr bwMode="auto">
              <a:xfrm>
                <a:off x="3138"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32" name="Line 25"/>
              <p:cNvSpPr>
                <a:spLocks noChangeShapeType="1"/>
              </p:cNvSpPr>
              <p:nvPr/>
            </p:nvSpPr>
            <p:spPr bwMode="auto">
              <a:xfrm>
                <a:off x="324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33" name="Line 26"/>
              <p:cNvSpPr>
                <a:spLocks noChangeShapeType="1"/>
              </p:cNvSpPr>
              <p:nvPr/>
            </p:nvSpPr>
            <p:spPr bwMode="auto">
              <a:xfrm>
                <a:off x="29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34" name="Line 27"/>
              <p:cNvSpPr>
                <a:spLocks noChangeShapeType="1"/>
              </p:cNvSpPr>
              <p:nvPr/>
            </p:nvSpPr>
            <p:spPr bwMode="auto">
              <a:xfrm>
                <a:off x="28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grpSp>
      </p:grpSp>
      <p:grpSp>
        <p:nvGrpSpPr>
          <p:cNvPr id="4" name="Group 28"/>
          <p:cNvGrpSpPr/>
          <p:nvPr/>
        </p:nvGrpSpPr>
        <p:grpSpPr bwMode="auto">
          <a:xfrm>
            <a:off x="3653631" y="2028825"/>
            <a:ext cx="2718569" cy="708025"/>
            <a:chOff x="2472" y="1295"/>
            <a:chExt cx="1837" cy="446"/>
          </a:xfrm>
        </p:grpSpPr>
        <p:sp>
          <p:nvSpPr>
            <p:cNvPr id="16401" name="Rectangle 29"/>
            <p:cNvSpPr>
              <a:spLocks noChangeArrowheads="1"/>
            </p:cNvSpPr>
            <p:nvPr/>
          </p:nvSpPr>
          <p:spPr bwMode="auto">
            <a:xfrm>
              <a:off x="2767" y="1506"/>
              <a:ext cx="1202" cy="190"/>
            </a:xfrm>
            <a:prstGeom prst="rect">
              <a:avLst/>
            </a:prstGeom>
            <a:blipFill dpi="0" rotWithShape="0">
              <a:blip r:embed="rId3"/>
              <a:srcRect/>
              <a:tile tx="0" ty="0" sx="100000" sy="100000" flip="none" algn="tl"/>
            </a:blipFill>
            <a:ln w="25400" algn="ctr">
              <a:solidFill>
                <a:srgbClr val="008000"/>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16402" name="Line 30"/>
            <p:cNvSpPr>
              <a:spLocks noChangeShapeType="1"/>
            </p:cNvSpPr>
            <p:nvPr/>
          </p:nvSpPr>
          <p:spPr bwMode="auto">
            <a:xfrm>
              <a:off x="2472" y="1704"/>
              <a:ext cx="1837" cy="0"/>
            </a:xfrm>
            <a:prstGeom prst="line">
              <a:avLst/>
            </a:prstGeom>
            <a:noFill/>
            <a:ln w="28575">
              <a:solidFill>
                <a:srgbClr val="990033"/>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6403" name="Line 31"/>
            <p:cNvSpPr>
              <a:spLocks noChangeShapeType="1"/>
            </p:cNvSpPr>
            <p:nvPr/>
          </p:nvSpPr>
          <p:spPr bwMode="auto">
            <a:xfrm>
              <a:off x="2472" y="1741"/>
              <a:ext cx="1837" cy="0"/>
            </a:xfrm>
            <a:prstGeom prst="line">
              <a:avLst/>
            </a:prstGeom>
            <a:noFill/>
            <a:ln w="101600">
              <a:pattFill prst="dkUpDiag">
                <a:fgClr>
                  <a:srgbClr val="FFCCCC"/>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nvGrpSpPr>
            <p:cNvPr id="16404" name="Group 32"/>
            <p:cNvGrpSpPr/>
            <p:nvPr/>
          </p:nvGrpSpPr>
          <p:grpSpPr bwMode="auto">
            <a:xfrm>
              <a:off x="2783" y="1295"/>
              <a:ext cx="1181" cy="204"/>
              <a:chOff x="2034" y="572"/>
              <a:chExt cx="1206" cy="204"/>
            </a:xfrm>
          </p:grpSpPr>
          <p:sp>
            <p:nvSpPr>
              <p:cNvPr id="16405" name="Line 33"/>
              <p:cNvSpPr>
                <a:spLocks noChangeShapeType="1"/>
              </p:cNvSpPr>
              <p:nvPr/>
            </p:nvSpPr>
            <p:spPr bwMode="auto">
              <a:xfrm>
                <a:off x="2231"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06" name="Line 34"/>
              <p:cNvSpPr>
                <a:spLocks noChangeShapeType="1"/>
              </p:cNvSpPr>
              <p:nvPr/>
            </p:nvSpPr>
            <p:spPr bwMode="auto">
              <a:xfrm>
                <a:off x="2333"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07" name="Line 35"/>
              <p:cNvSpPr>
                <a:spLocks noChangeShapeType="1"/>
              </p:cNvSpPr>
              <p:nvPr/>
            </p:nvSpPr>
            <p:spPr bwMode="auto">
              <a:xfrm>
                <a:off x="24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08" name="Line 36"/>
              <p:cNvSpPr>
                <a:spLocks noChangeShapeType="1"/>
              </p:cNvSpPr>
              <p:nvPr/>
            </p:nvSpPr>
            <p:spPr bwMode="auto">
              <a:xfrm>
                <a:off x="2537"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09" name="Line 37"/>
              <p:cNvSpPr>
                <a:spLocks noChangeShapeType="1"/>
              </p:cNvSpPr>
              <p:nvPr/>
            </p:nvSpPr>
            <p:spPr bwMode="auto">
              <a:xfrm>
                <a:off x="26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0" name="Line 38"/>
              <p:cNvSpPr>
                <a:spLocks noChangeShapeType="1"/>
              </p:cNvSpPr>
              <p:nvPr/>
            </p:nvSpPr>
            <p:spPr bwMode="auto">
              <a:xfrm>
                <a:off x="2742"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1" name="Line 39"/>
              <p:cNvSpPr>
                <a:spLocks noChangeShapeType="1"/>
              </p:cNvSpPr>
              <p:nvPr/>
            </p:nvSpPr>
            <p:spPr bwMode="auto">
              <a:xfrm>
                <a:off x="213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2" name="Line 40"/>
              <p:cNvSpPr>
                <a:spLocks noChangeShapeType="1"/>
              </p:cNvSpPr>
              <p:nvPr/>
            </p:nvSpPr>
            <p:spPr bwMode="auto">
              <a:xfrm>
                <a:off x="2034"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3" name="Line 41"/>
              <p:cNvSpPr>
                <a:spLocks noChangeShapeType="1"/>
              </p:cNvSpPr>
              <p:nvPr/>
            </p:nvSpPr>
            <p:spPr bwMode="auto">
              <a:xfrm>
                <a:off x="3036"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4" name="Line 42"/>
              <p:cNvSpPr>
                <a:spLocks noChangeShapeType="1"/>
              </p:cNvSpPr>
              <p:nvPr/>
            </p:nvSpPr>
            <p:spPr bwMode="auto">
              <a:xfrm>
                <a:off x="3138"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5" name="Line 43"/>
              <p:cNvSpPr>
                <a:spLocks noChangeShapeType="1"/>
              </p:cNvSpPr>
              <p:nvPr/>
            </p:nvSpPr>
            <p:spPr bwMode="auto">
              <a:xfrm>
                <a:off x="3240"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6" name="Line 44"/>
              <p:cNvSpPr>
                <a:spLocks noChangeShapeType="1"/>
              </p:cNvSpPr>
              <p:nvPr/>
            </p:nvSpPr>
            <p:spPr bwMode="auto">
              <a:xfrm>
                <a:off x="2935"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6417" name="Line 45"/>
              <p:cNvSpPr>
                <a:spLocks noChangeShapeType="1"/>
              </p:cNvSpPr>
              <p:nvPr/>
            </p:nvSpPr>
            <p:spPr bwMode="auto">
              <a:xfrm>
                <a:off x="2839" y="572"/>
                <a:ext cx="0" cy="204"/>
              </a:xfrm>
              <a:prstGeom prst="line">
                <a:avLst/>
              </a:prstGeom>
              <a:noFill/>
              <a:ln w="28575">
                <a:solidFill>
                  <a:srgbClr val="000000"/>
                </a:solidFill>
                <a:miter lim="800000"/>
                <a:tailEnd type="stealth" w="med" len="med"/>
              </a:ln>
              <a:extLst>
                <a:ext uri="{909E8E84-426E-40DD-AFC4-6F175D3DCCD1}">
                  <a14:hiddenFill xmlns:a14="http://schemas.microsoft.com/office/drawing/2010/main">
                    <a:noFill/>
                  </a14:hiddenFill>
                </a:ext>
              </a:extLst>
            </p:spPr>
            <p:txBody>
              <a:bodyPr wrap="none"/>
              <a:lstStyle/>
              <a:p>
                <a:endParaRPr lang="zh-CN" altLang="en-US"/>
              </a:p>
            </p:txBody>
          </p:sp>
        </p:grpSp>
      </p:grpSp>
      <p:grpSp>
        <p:nvGrpSpPr>
          <p:cNvPr id="6" name="Group 47"/>
          <p:cNvGrpSpPr/>
          <p:nvPr/>
        </p:nvGrpSpPr>
        <p:grpSpPr bwMode="auto">
          <a:xfrm>
            <a:off x="4087948" y="2686942"/>
            <a:ext cx="1781088" cy="962025"/>
            <a:chOff x="3160" y="1344"/>
            <a:chExt cx="1205" cy="606"/>
          </a:xfrm>
        </p:grpSpPr>
        <p:sp>
          <p:nvSpPr>
            <p:cNvPr id="16399" name="Freeform 48"/>
            <p:cNvSpPr/>
            <p:nvPr/>
          </p:nvSpPr>
          <p:spPr bwMode="auto">
            <a:xfrm>
              <a:off x="3160" y="1344"/>
              <a:ext cx="602" cy="606"/>
            </a:xfrm>
            <a:custGeom>
              <a:avLst/>
              <a:gdLst>
                <a:gd name="T0" fmla="*/ 0 w 602"/>
                <a:gd name="T1" fmla="*/ 0 h 606"/>
                <a:gd name="T2" fmla="*/ 71 w 602"/>
                <a:gd name="T3" fmla="*/ 532 h 606"/>
                <a:gd name="T4" fmla="*/ 283 w 602"/>
                <a:gd name="T5" fmla="*/ 443 h 606"/>
                <a:gd name="T6" fmla="*/ 425 w 602"/>
                <a:gd name="T7" fmla="*/ 266 h 606"/>
                <a:gd name="T8" fmla="*/ 527 w 602"/>
                <a:gd name="T9" fmla="*/ 195 h 606"/>
                <a:gd name="T10" fmla="*/ 602 w 602"/>
                <a:gd name="T11" fmla="*/ 180 h 606"/>
                <a:gd name="T12" fmla="*/ 0 60000 65536"/>
                <a:gd name="T13" fmla="*/ 0 60000 65536"/>
                <a:gd name="T14" fmla="*/ 0 60000 65536"/>
                <a:gd name="T15" fmla="*/ 0 60000 65536"/>
                <a:gd name="T16" fmla="*/ 0 60000 65536"/>
                <a:gd name="T17" fmla="*/ 0 60000 65536"/>
                <a:gd name="T18" fmla="*/ 0 w 602"/>
                <a:gd name="T19" fmla="*/ 0 h 606"/>
                <a:gd name="T20" fmla="*/ 602 w 602"/>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602" h="606">
                  <a:moveTo>
                    <a:pt x="0" y="0"/>
                  </a:moveTo>
                  <a:cubicBezTo>
                    <a:pt x="12" y="229"/>
                    <a:pt x="24" y="458"/>
                    <a:pt x="71" y="532"/>
                  </a:cubicBezTo>
                  <a:cubicBezTo>
                    <a:pt x="118" y="606"/>
                    <a:pt x="224" y="488"/>
                    <a:pt x="283" y="443"/>
                  </a:cubicBezTo>
                  <a:cubicBezTo>
                    <a:pt x="342" y="399"/>
                    <a:pt x="384" y="307"/>
                    <a:pt x="425" y="266"/>
                  </a:cubicBezTo>
                  <a:cubicBezTo>
                    <a:pt x="466" y="225"/>
                    <a:pt x="498" y="209"/>
                    <a:pt x="527" y="195"/>
                  </a:cubicBezTo>
                  <a:cubicBezTo>
                    <a:pt x="556" y="181"/>
                    <a:pt x="587" y="183"/>
                    <a:pt x="602" y="180"/>
                  </a:cubicBezTo>
                </a:path>
              </a:pathLst>
            </a:custGeom>
            <a:noFill/>
            <a:ln w="28575">
              <a:solidFill>
                <a:srgbClr val="FF3300"/>
              </a:solidFill>
              <a:round/>
              <a:tailEnd type="none" w="sm" len="me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sp>
          <p:nvSpPr>
            <p:cNvPr id="16400" name="Freeform 49"/>
            <p:cNvSpPr/>
            <p:nvPr/>
          </p:nvSpPr>
          <p:spPr bwMode="auto">
            <a:xfrm>
              <a:off x="3761" y="1344"/>
              <a:ext cx="604" cy="606"/>
            </a:xfrm>
            <a:custGeom>
              <a:avLst/>
              <a:gdLst>
                <a:gd name="T0" fmla="*/ 604 w 604"/>
                <a:gd name="T1" fmla="*/ 0 h 606"/>
                <a:gd name="T2" fmla="*/ 533 w 604"/>
                <a:gd name="T3" fmla="*/ 532 h 606"/>
                <a:gd name="T4" fmla="*/ 321 w 604"/>
                <a:gd name="T5" fmla="*/ 443 h 606"/>
                <a:gd name="T6" fmla="*/ 179 w 604"/>
                <a:gd name="T7" fmla="*/ 266 h 606"/>
                <a:gd name="T8" fmla="*/ 60 w 604"/>
                <a:gd name="T9" fmla="*/ 191 h 606"/>
                <a:gd name="T10" fmla="*/ 0 w 604"/>
                <a:gd name="T11" fmla="*/ 180 h 606"/>
                <a:gd name="T12" fmla="*/ 0 60000 65536"/>
                <a:gd name="T13" fmla="*/ 0 60000 65536"/>
                <a:gd name="T14" fmla="*/ 0 60000 65536"/>
                <a:gd name="T15" fmla="*/ 0 60000 65536"/>
                <a:gd name="T16" fmla="*/ 0 60000 65536"/>
                <a:gd name="T17" fmla="*/ 0 60000 65536"/>
                <a:gd name="T18" fmla="*/ 0 w 604"/>
                <a:gd name="T19" fmla="*/ 0 h 606"/>
                <a:gd name="T20" fmla="*/ 604 w 604"/>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604" h="606">
                  <a:moveTo>
                    <a:pt x="604" y="0"/>
                  </a:moveTo>
                  <a:cubicBezTo>
                    <a:pt x="592" y="229"/>
                    <a:pt x="580" y="458"/>
                    <a:pt x="533" y="532"/>
                  </a:cubicBezTo>
                  <a:cubicBezTo>
                    <a:pt x="486" y="606"/>
                    <a:pt x="380" y="488"/>
                    <a:pt x="321" y="443"/>
                  </a:cubicBezTo>
                  <a:cubicBezTo>
                    <a:pt x="262" y="399"/>
                    <a:pt x="222" y="308"/>
                    <a:pt x="179" y="266"/>
                  </a:cubicBezTo>
                  <a:cubicBezTo>
                    <a:pt x="136" y="224"/>
                    <a:pt x="90" y="205"/>
                    <a:pt x="60" y="191"/>
                  </a:cubicBezTo>
                  <a:cubicBezTo>
                    <a:pt x="30" y="177"/>
                    <a:pt x="12" y="182"/>
                    <a:pt x="0" y="180"/>
                  </a:cubicBezTo>
                </a:path>
              </a:pathLst>
            </a:custGeom>
            <a:noFill/>
            <a:ln w="28575">
              <a:solidFill>
                <a:srgbClr val="FF3300"/>
              </a:solidFill>
              <a:round/>
              <a:tailEnd type="none" w="sm" len="me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grpSp>
      <p:sp>
        <p:nvSpPr>
          <p:cNvPr id="89141" name="Freeform 53"/>
          <p:cNvSpPr/>
          <p:nvPr/>
        </p:nvSpPr>
        <p:spPr bwMode="auto">
          <a:xfrm>
            <a:off x="4087782" y="2663825"/>
            <a:ext cx="1781253" cy="719138"/>
          </a:xfrm>
          <a:custGeom>
            <a:avLst/>
            <a:gdLst>
              <a:gd name="T0" fmla="*/ 0 w 1204"/>
              <a:gd name="T1" fmla="*/ 0 h 453"/>
              <a:gd name="T2" fmla="*/ 0 w 1204"/>
              <a:gd name="T3" fmla="*/ 2147483647 h 453"/>
              <a:gd name="T4" fmla="*/ 2147483647 w 1204"/>
              <a:gd name="T5" fmla="*/ 2147483647 h 453"/>
              <a:gd name="T6" fmla="*/ 2147483647 w 1204"/>
              <a:gd name="T7" fmla="*/ 2147483647 h 453"/>
              <a:gd name="T8" fmla="*/ 2147483647 w 1204"/>
              <a:gd name="T9" fmla="*/ 2147483647 h 453"/>
              <a:gd name="T10" fmla="*/ 2147483647 w 1204"/>
              <a:gd name="T11" fmla="*/ 2147483647 h 453"/>
              <a:gd name="T12" fmla="*/ 2147483647 w 1204"/>
              <a:gd name="T13" fmla="*/ 2147483647 h 453"/>
              <a:gd name="T14" fmla="*/ 2147483647 w 1204"/>
              <a:gd name="T15" fmla="*/ 2147483647 h 453"/>
              <a:gd name="T16" fmla="*/ 2147483647 w 1204"/>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4"/>
              <a:gd name="T28" fmla="*/ 0 h 453"/>
              <a:gd name="T29" fmla="*/ 1204 w 1204"/>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4" h="453">
                <a:moveTo>
                  <a:pt x="0" y="0"/>
                </a:moveTo>
                <a:lnTo>
                  <a:pt x="0" y="453"/>
                </a:lnTo>
                <a:lnTo>
                  <a:pt x="161" y="227"/>
                </a:lnTo>
                <a:cubicBezTo>
                  <a:pt x="228" y="164"/>
                  <a:pt x="334" y="105"/>
                  <a:pt x="401" y="76"/>
                </a:cubicBezTo>
                <a:cubicBezTo>
                  <a:pt x="468" y="47"/>
                  <a:pt x="508" y="53"/>
                  <a:pt x="564" y="50"/>
                </a:cubicBezTo>
                <a:cubicBezTo>
                  <a:pt x="620" y="47"/>
                  <a:pt x="665" y="33"/>
                  <a:pt x="739" y="58"/>
                </a:cubicBezTo>
                <a:cubicBezTo>
                  <a:pt x="813" y="83"/>
                  <a:pt x="929" y="134"/>
                  <a:pt x="1007" y="200"/>
                </a:cubicBezTo>
                <a:lnTo>
                  <a:pt x="1204" y="453"/>
                </a:lnTo>
                <a:lnTo>
                  <a:pt x="1204" y="0"/>
                </a:lnTo>
              </a:path>
            </a:pathLst>
          </a:custGeom>
          <a:noFill/>
          <a:ln w="28575">
            <a:solidFill>
              <a:srgbClr val="3333FF"/>
            </a:solidFill>
            <a:round/>
            <a:tailEnd type="none" w="sm" len="me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zh-CN" altLang="en-US"/>
          </a:p>
        </p:txBody>
      </p:sp>
      <p:sp>
        <p:nvSpPr>
          <p:cNvPr id="89142" name="Arc 54"/>
          <p:cNvSpPr/>
          <p:nvPr/>
        </p:nvSpPr>
        <p:spPr bwMode="auto">
          <a:xfrm rot="21562345" flipH="1">
            <a:off x="858997" y="2701132"/>
            <a:ext cx="1787028" cy="1377950"/>
          </a:xfrm>
          <a:custGeom>
            <a:avLst/>
            <a:gdLst>
              <a:gd name="T0" fmla="*/ 2147483647 w 43200"/>
              <a:gd name="T1" fmla="*/ 0 h 26823"/>
              <a:gd name="T2" fmla="*/ 2147483647 w 43200"/>
              <a:gd name="T3" fmla="*/ 2147483647 h 26823"/>
              <a:gd name="T4" fmla="*/ 2147483647 w 43200"/>
              <a:gd name="T5" fmla="*/ 2147483647 h 26823"/>
              <a:gd name="T6" fmla="*/ 0 60000 65536"/>
              <a:gd name="T7" fmla="*/ 0 60000 65536"/>
              <a:gd name="T8" fmla="*/ 0 60000 65536"/>
              <a:gd name="T9" fmla="*/ 0 w 43200"/>
              <a:gd name="T10" fmla="*/ 0 h 26823"/>
              <a:gd name="T11" fmla="*/ 43200 w 43200"/>
              <a:gd name="T12" fmla="*/ 26823 h 26823"/>
            </a:gdLst>
            <a:ahLst/>
            <a:cxnLst>
              <a:cxn ang="T6">
                <a:pos x="T0" y="T1"/>
              </a:cxn>
              <a:cxn ang="T7">
                <a:pos x="T2" y="T3"/>
              </a:cxn>
              <a:cxn ang="T8">
                <a:pos x="T4" y="T5"/>
              </a:cxn>
            </a:cxnLst>
            <a:rect l="T9" t="T10" r="T11" b="T12"/>
            <a:pathLst>
              <a:path w="43200" h="26823" fill="none" extrusionOk="0">
                <a:moveTo>
                  <a:pt x="42559" y="-1"/>
                </a:moveTo>
                <a:cubicBezTo>
                  <a:pt x="42984" y="1708"/>
                  <a:pt x="43200" y="3462"/>
                  <a:pt x="43200" y="5223"/>
                </a:cubicBezTo>
                <a:cubicBezTo>
                  <a:pt x="43200" y="17152"/>
                  <a:pt x="33529" y="26823"/>
                  <a:pt x="21600" y="26823"/>
                </a:cubicBezTo>
                <a:cubicBezTo>
                  <a:pt x="9670" y="26823"/>
                  <a:pt x="0" y="17152"/>
                  <a:pt x="0" y="5223"/>
                </a:cubicBezTo>
                <a:cubicBezTo>
                  <a:pt x="-1" y="3975"/>
                  <a:pt x="108" y="2730"/>
                  <a:pt x="322" y="1501"/>
                </a:cubicBezTo>
              </a:path>
              <a:path w="43200" h="26823" stroke="0" extrusionOk="0">
                <a:moveTo>
                  <a:pt x="42559" y="-1"/>
                </a:moveTo>
                <a:cubicBezTo>
                  <a:pt x="42984" y="1708"/>
                  <a:pt x="43200" y="3462"/>
                  <a:pt x="43200" y="5223"/>
                </a:cubicBezTo>
                <a:cubicBezTo>
                  <a:pt x="43200" y="17152"/>
                  <a:pt x="33529" y="26823"/>
                  <a:pt x="21600" y="26823"/>
                </a:cubicBezTo>
                <a:cubicBezTo>
                  <a:pt x="9670" y="26823"/>
                  <a:pt x="0" y="17152"/>
                  <a:pt x="0" y="5223"/>
                </a:cubicBezTo>
                <a:cubicBezTo>
                  <a:pt x="-1" y="3975"/>
                  <a:pt x="108" y="2730"/>
                  <a:pt x="322" y="1501"/>
                </a:cubicBezTo>
                <a:lnTo>
                  <a:pt x="21600" y="5223"/>
                </a:lnTo>
                <a:lnTo>
                  <a:pt x="42559" y="-1"/>
                </a:lnTo>
                <a:close/>
              </a:path>
            </a:pathLst>
          </a:custGeom>
          <a:noFill/>
          <a:ln w="28575">
            <a:solidFill>
              <a:srgbClr val="FF0000"/>
            </a:solidFill>
            <a:round/>
            <a:tailEnd type="none" w="sm"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zh-CN" altLang="en-US"/>
          </a:p>
        </p:txBody>
      </p:sp>
      <p:sp>
        <p:nvSpPr>
          <p:cNvPr id="89143" name="Freeform 55"/>
          <p:cNvSpPr/>
          <p:nvPr/>
        </p:nvSpPr>
        <p:spPr bwMode="auto">
          <a:xfrm>
            <a:off x="898529" y="2663825"/>
            <a:ext cx="1739129" cy="787400"/>
          </a:xfrm>
          <a:custGeom>
            <a:avLst/>
            <a:gdLst>
              <a:gd name="T0" fmla="*/ 0 w 1202"/>
              <a:gd name="T1" fmla="*/ 0 h 496"/>
              <a:gd name="T2" fmla="*/ 2147483647 w 1202"/>
              <a:gd name="T3" fmla="*/ 2147483647 h 496"/>
              <a:gd name="T4" fmla="*/ 2147483647 w 1202"/>
              <a:gd name="T5" fmla="*/ 2147483647 h 496"/>
              <a:gd name="T6" fmla="*/ 2147483647 w 1202"/>
              <a:gd name="T7" fmla="*/ 2147483647 h 496"/>
              <a:gd name="T8" fmla="*/ 2147483647 w 1202"/>
              <a:gd name="T9" fmla="*/ 2147483647 h 496"/>
              <a:gd name="T10" fmla="*/ 2147483647 w 1202"/>
              <a:gd name="T11" fmla="*/ 2147483647 h 496"/>
              <a:gd name="T12" fmla="*/ 2147483647 w 1202"/>
              <a:gd name="T13" fmla="*/ 2147483647 h 496"/>
              <a:gd name="T14" fmla="*/ 2147483647 w 1202"/>
              <a:gd name="T15" fmla="*/ 2147483647 h 496"/>
              <a:gd name="T16" fmla="*/ 2147483647 w 1202"/>
              <a:gd name="T17" fmla="*/ 2147483647 h 496"/>
              <a:gd name="T18" fmla="*/ 2147483647 w 1202"/>
              <a:gd name="T19" fmla="*/ 2147483647 h 496"/>
              <a:gd name="T20" fmla="*/ 2147483647 w 1202"/>
              <a:gd name="T21" fmla="*/ 2147483647 h 496"/>
              <a:gd name="T22" fmla="*/ 2147483647 w 1202"/>
              <a:gd name="T23" fmla="*/ 2147483647 h 496"/>
              <a:gd name="T24" fmla="*/ 2147483647 w 1202"/>
              <a:gd name="T25" fmla="*/ 2147483647 h 496"/>
              <a:gd name="T26" fmla="*/ 2147483647 w 1202"/>
              <a:gd name="T27" fmla="*/ 2147483647 h 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2"/>
              <a:gd name="T43" fmla="*/ 0 h 496"/>
              <a:gd name="T44" fmla="*/ 1202 w 1202"/>
              <a:gd name="T45" fmla="*/ 496 h 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2" h="496">
                <a:moveTo>
                  <a:pt x="0" y="0"/>
                </a:moveTo>
                <a:cubicBezTo>
                  <a:pt x="3" y="19"/>
                  <a:pt x="10" y="75"/>
                  <a:pt x="19" y="112"/>
                </a:cubicBezTo>
                <a:cubicBezTo>
                  <a:pt x="28" y="149"/>
                  <a:pt x="34" y="184"/>
                  <a:pt x="52" y="221"/>
                </a:cubicBezTo>
                <a:cubicBezTo>
                  <a:pt x="70" y="258"/>
                  <a:pt x="94" y="298"/>
                  <a:pt x="127" y="331"/>
                </a:cubicBezTo>
                <a:cubicBezTo>
                  <a:pt x="160" y="364"/>
                  <a:pt x="213" y="398"/>
                  <a:pt x="252" y="420"/>
                </a:cubicBezTo>
                <a:cubicBezTo>
                  <a:pt x="291" y="442"/>
                  <a:pt x="318" y="452"/>
                  <a:pt x="360" y="464"/>
                </a:cubicBezTo>
                <a:cubicBezTo>
                  <a:pt x="402" y="476"/>
                  <a:pt x="465" y="485"/>
                  <a:pt x="506" y="490"/>
                </a:cubicBezTo>
                <a:cubicBezTo>
                  <a:pt x="547" y="495"/>
                  <a:pt x="565" y="496"/>
                  <a:pt x="608" y="494"/>
                </a:cubicBezTo>
                <a:cubicBezTo>
                  <a:pt x="651" y="492"/>
                  <a:pt x="709" y="489"/>
                  <a:pt x="762" y="478"/>
                </a:cubicBezTo>
                <a:cubicBezTo>
                  <a:pt x="815" y="467"/>
                  <a:pt x="880" y="452"/>
                  <a:pt x="929" y="430"/>
                </a:cubicBezTo>
                <a:cubicBezTo>
                  <a:pt x="978" y="408"/>
                  <a:pt x="1024" y="374"/>
                  <a:pt x="1057" y="347"/>
                </a:cubicBezTo>
                <a:cubicBezTo>
                  <a:pt x="1090" y="320"/>
                  <a:pt x="1106" y="298"/>
                  <a:pt x="1126" y="265"/>
                </a:cubicBezTo>
                <a:cubicBezTo>
                  <a:pt x="1146" y="232"/>
                  <a:pt x="1161" y="187"/>
                  <a:pt x="1174" y="148"/>
                </a:cubicBezTo>
                <a:cubicBezTo>
                  <a:pt x="1187" y="109"/>
                  <a:pt x="1196" y="58"/>
                  <a:pt x="1202" y="34"/>
                </a:cubicBezTo>
              </a:path>
            </a:pathLst>
          </a:custGeom>
          <a:noFill/>
          <a:ln w="28575">
            <a:solidFill>
              <a:srgbClr val="0000FF"/>
            </a:solidFill>
            <a:rou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zh-CN" altLang="en-US"/>
          </a:p>
        </p:txBody>
      </p:sp>
      <p:pic>
        <p:nvPicPr>
          <p:cNvPr id="52" name="Picture 19"/>
          <p:cNvPicPr/>
          <p:nvPr/>
        </p:nvPicPr>
        <p:blipFill rotWithShape="1">
          <a:blip r:embed="rId4">
            <a:extLst>
              <a:ext uri="{28A0092B-C50C-407E-A947-70E740481C1C}">
                <a14:useLocalDpi xmlns:a14="http://schemas.microsoft.com/office/drawing/2010/main" val="0"/>
              </a:ext>
            </a:extLst>
          </a:blip>
          <a:srcRect r="55720"/>
          <a:stretch>
            <a:fillRect/>
          </a:stretch>
        </p:blipFill>
        <p:spPr bwMode="auto">
          <a:xfrm>
            <a:off x="6835152" y="858203"/>
            <a:ext cx="2295525" cy="2401570"/>
          </a:xfrm>
          <a:prstGeom prst="rect">
            <a:avLst/>
          </a:prstGeom>
          <a:noFill/>
          <a:ln>
            <a:noFill/>
          </a:ln>
        </p:spPr>
      </p:pic>
      <p:pic>
        <p:nvPicPr>
          <p:cNvPr id="53" name="Picture 19"/>
          <p:cNvPicPr/>
          <p:nvPr/>
        </p:nvPicPr>
        <p:blipFill rotWithShape="1">
          <a:blip r:embed="rId4">
            <a:extLst>
              <a:ext uri="{28A0092B-C50C-407E-A947-70E740481C1C}">
                <a14:useLocalDpi xmlns:a14="http://schemas.microsoft.com/office/drawing/2010/main" val="0"/>
              </a:ext>
            </a:extLst>
          </a:blip>
          <a:srcRect l="54569" b="41125"/>
          <a:stretch>
            <a:fillRect/>
          </a:stretch>
        </p:blipFill>
        <p:spPr bwMode="auto">
          <a:xfrm>
            <a:off x="6805624" y="4717829"/>
            <a:ext cx="2354580" cy="1295400"/>
          </a:xfrm>
          <a:prstGeom prst="rect">
            <a:avLst/>
          </a:prstGeom>
          <a:noFill/>
          <a:ln>
            <a:noFill/>
          </a:ln>
        </p:spPr>
      </p:pic>
      <p:sp>
        <p:nvSpPr>
          <p:cNvPr id="54" name="Text Box 21"/>
          <p:cNvSpPr txBox="1">
            <a:spLocks noChangeArrowheads="1"/>
          </p:cNvSpPr>
          <p:nvPr/>
        </p:nvSpPr>
        <p:spPr bwMode="auto">
          <a:xfrm>
            <a:off x="6228184" y="3169250"/>
            <a:ext cx="30572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1600" dirty="0">
                <a:latin typeface="黑体" panose="02010609060101010101" pitchFamily="49" charset="-122"/>
                <a:ea typeface="黑体" panose="02010609060101010101" pitchFamily="49" charset="-122"/>
              </a:rPr>
              <a:t>半无限弹性地基的基底压力分布</a:t>
            </a:r>
            <a:endParaRPr lang="zh-CN" altLang="en-US" sz="1600" dirty="0">
              <a:latin typeface="黑体" panose="02010609060101010101" pitchFamily="49" charset="-122"/>
              <a:ea typeface="黑体" panose="02010609060101010101" pitchFamily="49" charset="-122"/>
            </a:endParaRPr>
          </a:p>
        </p:txBody>
      </p:sp>
      <p:sp>
        <p:nvSpPr>
          <p:cNvPr id="55" name="Text Box 22"/>
          <p:cNvSpPr txBox="1">
            <a:spLocks noChangeArrowheads="1"/>
          </p:cNvSpPr>
          <p:nvPr/>
        </p:nvSpPr>
        <p:spPr bwMode="auto">
          <a:xfrm>
            <a:off x="6442712" y="6165304"/>
            <a:ext cx="26784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1600" dirty="0">
                <a:latin typeface="黑体" panose="02010609060101010101" pitchFamily="49" charset="-122"/>
                <a:ea typeface="黑体" panose="02010609060101010101" pitchFamily="49" charset="-122"/>
              </a:rPr>
              <a:t>端部屈服时的基底压力分布</a:t>
            </a:r>
            <a:endParaRPr lang="zh-CN" altLang="en-US" sz="1600" dirty="0">
              <a:latin typeface="黑体" panose="02010609060101010101" pitchFamily="49" charset="-122"/>
              <a:ea typeface="黑体" panose="02010609060101010101" pitchFamily="49" charset="-122"/>
            </a:endParaRPr>
          </a:p>
        </p:txBody>
      </p:sp>
      <p:sp>
        <p:nvSpPr>
          <p:cNvPr id="3" name="下箭头 2"/>
          <p:cNvSpPr/>
          <p:nvPr/>
        </p:nvSpPr>
        <p:spPr>
          <a:xfrm>
            <a:off x="7864872" y="3833266"/>
            <a:ext cx="127561"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slide(fromBottom)">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9095"/>
                                        </p:tgtEl>
                                        <p:attrNameLst>
                                          <p:attrName>style.visibility</p:attrName>
                                        </p:attrNameLst>
                                      </p:cBhvr>
                                      <p:to>
                                        <p:strVal val="visible"/>
                                      </p:to>
                                    </p:set>
                                    <p:animEffect transition="in" filter="fade">
                                      <p:cBhvr>
                                        <p:cTn id="19" dur="1000"/>
                                        <p:tgtEl>
                                          <p:spTgt spid="89095"/>
                                        </p:tgtEl>
                                      </p:cBhvr>
                                    </p:animEffect>
                                    <p:anim calcmode="lin" valueType="num">
                                      <p:cBhvr>
                                        <p:cTn id="20" dur="1000" fill="hold"/>
                                        <p:tgtEl>
                                          <p:spTgt spid="89095"/>
                                        </p:tgtEl>
                                        <p:attrNameLst>
                                          <p:attrName>ppt_x</p:attrName>
                                        </p:attrNameLst>
                                      </p:cBhvr>
                                      <p:tavLst>
                                        <p:tav tm="0">
                                          <p:val>
                                            <p:strVal val="#ppt_x"/>
                                          </p:val>
                                        </p:tav>
                                        <p:tav tm="100000">
                                          <p:val>
                                            <p:strVal val="#ppt_x"/>
                                          </p:val>
                                        </p:tav>
                                      </p:tavLst>
                                    </p:anim>
                                    <p:anim calcmode="lin" valueType="num">
                                      <p:cBhvr>
                                        <p:cTn id="21" dur="1000" fill="hold"/>
                                        <p:tgtEl>
                                          <p:spTgt spid="8909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89094">
                                            <p:txEl>
                                              <p:pRg st="0" end="0"/>
                                            </p:txEl>
                                          </p:spTgt>
                                        </p:tgtEl>
                                        <p:attrNameLst>
                                          <p:attrName>style.visibility</p:attrName>
                                        </p:attrNameLst>
                                      </p:cBhvr>
                                      <p:to>
                                        <p:strVal val="visible"/>
                                      </p:to>
                                    </p:set>
                                    <p:anim calcmode="discrete" valueType="clr">
                                      <p:cBhvr override="childStyle">
                                        <p:cTn id="26" dur="500"/>
                                        <p:tgtEl>
                                          <p:spTgt spid="890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89094">
                                            <p:txEl>
                                              <p:pRg st="0" end="0"/>
                                            </p:txEl>
                                          </p:spTgt>
                                        </p:tgtEl>
                                        <p:attrNameLst>
                                          <p:attrName>fillcolor</p:attrName>
                                        </p:attrNameLst>
                                      </p:cBhvr>
                                      <p:tavLst>
                                        <p:tav tm="0">
                                          <p:val>
                                            <p:clrVal>
                                              <a:schemeClr val="accent2"/>
                                            </p:clrVal>
                                          </p:val>
                                        </p:tav>
                                        <p:tav tm="50000">
                                          <p:val>
                                            <p:clrVal>
                                              <a:schemeClr val="hlink"/>
                                            </p:clrVal>
                                          </p:val>
                                        </p:tav>
                                      </p:tavLst>
                                    </p:anim>
                                    <p:set>
                                      <p:cBhvr>
                                        <p:cTn id="28" dur="500"/>
                                        <p:tgtEl>
                                          <p:spTgt spid="89094">
                                            <p:txEl>
                                              <p:pRg st="0" end="0"/>
                                            </p:txEl>
                                          </p:spTgt>
                                        </p:tgtEl>
                                        <p:attrNameLst>
                                          <p:attrName>fill.type</p:attrName>
                                        </p:attrNameLst>
                                      </p:cBhvr>
                                      <p:to>
                                        <p:strVal val="solid"/>
                                      </p:to>
                                    </p:set>
                                  </p:childTnLst>
                                </p:cTn>
                              </p:par>
                            </p:childTnLst>
                          </p:cTn>
                        </p:par>
                        <p:par>
                          <p:cTn id="29" fill="hold">
                            <p:stCondLst>
                              <p:cond delay="1750"/>
                            </p:stCondLst>
                            <p:childTnLst>
                              <p:par>
                                <p:cTn id="30" presetID="22" presetClass="entr" presetSubtype="1" fill="hold" nodeType="afterEffect">
                                  <p:stCondLst>
                                    <p:cond delay="0"/>
                                  </p:stCondLst>
                                  <p:childTnLst>
                                    <p:set>
                                      <p:cBhvr>
                                        <p:cTn id="31" dur="1" fill="hold">
                                          <p:stCondLst>
                                            <p:cond delay="0"/>
                                          </p:stCondLst>
                                        </p:cTn>
                                        <p:tgtEl>
                                          <p:spTgt spid="89143"/>
                                        </p:tgtEl>
                                        <p:attrNameLst>
                                          <p:attrName>style.visibility</p:attrName>
                                        </p:attrNameLst>
                                      </p:cBhvr>
                                      <p:to>
                                        <p:strVal val="visible"/>
                                      </p:to>
                                    </p:set>
                                    <p:animEffect transition="in" filter="wipe(up)">
                                      <p:cBhvr>
                                        <p:cTn id="32" dur="500"/>
                                        <p:tgtEl>
                                          <p:spTgt spid="89143"/>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89094">
                                            <p:txEl>
                                              <p:pRg st="1" end="1"/>
                                            </p:txEl>
                                          </p:spTgt>
                                        </p:tgtEl>
                                        <p:attrNameLst>
                                          <p:attrName>style.visibility</p:attrName>
                                        </p:attrNameLst>
                                      </p:cBhvr>
                                      <p:to>
                                        <p:strVal val="visible"/>
                                      </p:to>
                                    </p:set>
                                    <p:anim calcmode="discrete" valueType="clr">
                                      <p:cBhvr override="childStyle">
                                        <p:cTn id="37" dur="500"/>
                                        <p:tgtEl>
                                          <p:spTgt spid="890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500"/>
                                        <p:tgtEl>
                                          <p:spTgt spid="89094">
                                            <p:txEl>
                                              <p:pRg st="1" end="1"/>
                                            </p:txEl>
                                          </p:spTgt>
                                        </p:tgtEl>
                                        <p:attrNameLst>
                                          <p:attrName>fillcolor</p:attrName>
                                        </p:attrNameLst>
                                      </p:cBhvr>
                                      <p:tavLst>
                                        <p:tav tm="0">
                                          <p:val>
                                            <p:clrVal>
                                              <a:schemeClr val="accent2"/>
                                            </p:clrVal>
                                          </p:val>
                                        </p:tav>
                                        <p:tav tm="50000">
                                          <p:val>
                                            <p:clrVal>
                                              <a:schemeClr val="hlink"/>
                                            </p:clrVal>
                                          </p:val>
                                        </p:tav>
                                      </p:tavLst>
                                    </p:anim>
                                    <p:set>
                                      <p:cBhvr>
                                        <p:cTn id="39" dur="500"/>
                                        <p:tgtEl>
                                          <p:spTgt spid="89094">
                                            <p:txEl>
                                              <p:pRg st="1" end="1"/>
                                            </p:txEl>
                                          </p:spTgt>
                                        </p:tgtEl>
                                        <p:attrNameLst>
                                          <p:attrName>fill.type</p:attrName>
                                        </p:attrNameLst>
                                      </p:cBhvr>
                                      <p:to>
                                        <p:strVal val="solid"/>
                                      </p:to>
                                    </p:se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89142"/>
                                        </p:tgtEl>
                                        <p:attrNameLst>
                                          <p:attrName>style.visibility</p:attrName>
                                        </p:attrNameLst>
                                      </p:cBhvr>
                                      <p:to>
                                        <p:strVal val="visible"/>
                                      </p:to>
                                    </p:set>
                                    <p:animEffect transition="in" filter="wipe(left)">
                                      <p:cBhvr>
                                        <p:cTn id="43" dur="500"/>
                                        <p:tgtEl>
                                          <p:spTgt spid="89142"/>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89096"/>
                                        </p:tgtEl>
                                        <p:attrNameLst>
                                          <p:attrName>style.visibility</p:attrName>
                                        </p:attrNameLst>
                                      </p:cBhvr>
                                      <p:to>
                                        <p:strVal val="visible"/>
                                      </p:to>
                                    </p:set>
                                    <p:animEffect transition="in" filter="fade">
                                      <p:cBhvr>
                                        <p:cTn id="53" dur="1000"/>
                                        <p:tgtEl>
                                          <p:spTgt spid="89096"/>
                                        </p:tgtEl>
                                      </p:cBhvr>
                                    </p:animEffect>
                                    <p:anim calcmode="lin" valueType="num">
                                      <p:cBhvr>
                                        <p:cTn id="54" dur="1000" fill="hold"/>
                                        <p:tgtEl>
                                          <p:spTgt spid="89096"/>
                                        </p:tgtEl>
                                        <p:attrNameLst>
                                          <p:attrName>ppt_x</p:attrName>
                                        </p:attrNameLst>
                                      </p:cBhvr>
                                      <p:tavLst>
                                        <p:tav tm="0">
                                          <p:val>
                                            <p:strVal val="#ppt_x"/>
                                          </p:val>
                                        </p:tav>
                                        <p:tav tm="100000">
                                          <p:val>
                                            <p:strVal val="#ppt_x"/>
                                          </p:val>
                                        </p:tav>
                                      </p:tavLst>
                                    </p:anim>
                                    <p:anim calcmode="lin" valueType="num">
                                      <p:cBhvr>
                                        <p:cTn id="55" dur="1000" fill="hold"/>
                                        <p:tgtEl>
                                          <p:spTgt spid="8909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9141"/>
                                        </p:tgtEl>
                                        <p:attrNameLst>
                                          <p:attrName>style.visibility</p:attrName>
                                        </p:attrNameLst>
                                      </p:cBhvr>
                                      <p:to>
                                        <p:strVal val="visible"/>
                                      </p:to>
                                    </p:set>
                                    <p:animEffect transition="in" filter="wipe(left)">
                                      <p:cBhvr>
                                        <p:cTn id="60" dur="500"/>
                                        <p:tgtEl>
                                          <p:spTgt spid="89141"/>
                                        </p:tgtEl>
                                      </p:cBhvr>
                                    </p:animEffect>
                                  </p:childTnLst>
                                </p:cTn>
                              </p:par>
                            </p:childTnLst>
                          </p:cTn>
                        </p:par>
                        <p:par>
                          <p:cTn id="61" fill="hold">
                            <p:stCondLst>
                              <p:cond delay="500"/>
                            </p:stCondLst>
                            <p:childTnLst>
                              <p:par>
                                <p:cTn id="62" presetID="27" presetClass="entr" presetSubtype="0" fill="hold" nodeType="afterEffect">
                                  <p:stCondLst>
                                    <p:cond delay="0"/>
                                  </p:stCondLst>
                                  <p:iterate type="lt">
                                    <p:tmPct val="50000"/>
                                  </p:iterate>
                                  <p:childTnLst>
                                    <p:set>
                                      <p:cBhvr>
                                        <p:cTn id="63" dur="1" fill="hold">
                                          <p:stCondLst>
                                            <p:cond delay="0"/>
                                          </p:stCondLst>
                                        </p:cTn>
                                        <p:tgtEl>
                                          <p:spTgt spid="89097">
                                            <p:txEl>
                                              <p:pRg st="0" end="0"/>
                                            </p:txEl>
                                          </p:spTgt>
                                        </p:tgtEl>
                                        <p:attrNameLst>
                                          <p:attrName>style.visibility</p:attrName>
                                        </p:attrNameLst>
                                      </p:cBhvr>
                                      <p:to>
                                        <p:strVal val="visible"/>
                                      </p:to>
                                    </p:set>
                                    <p:anim calcmode="discrete" valueType="clr">
                                      <p:cBhvr override="childStyle">
                                        <p:cTn id="64" dur="500"/>
                                        <p:tgtEl>
                                          <p:spTgt spid="890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500"/>
                                        <p:tgtEl>
                                          <p:spTgt spid="89097">
                                            <p:txEl>
                                              <p:pRg st="0" end="0"/>
                                            </p:txEl>
                                          </p:spTgt>
                                        </p:tgtEl>
                                        <p:attrNameLst>
                                          <p:attrName>fillcolor</p:attrName>
                                        </p:attrNameLst>
                                      </p:cBhvr>
                                      <p:tavLst>
                                        <p:tav tm="0">
                                          <p:val>
                                            <p:clrVal>
                                              <a:schemeClr val="accent2"/>
                                            </p:clrVal>
                                          </p:val>
                                        </p:tav>
                                        <p:tav tm="50000">
                                          <p:val>
                                            <p:clrVal>
                                              <a:schemeClr val="hlink"/>
                                            </p:clrVal>
                                          </p:val>
                                        </p:tav>
                                      </p:tavLst>
                                    </p:anim>
                                    <p:set>
                                      <p:cBhvr>
                                        <p:cTn id="66" dur="500"/>
                                        <p:tgtEl>
                                          <p:spTgt spid="89097">
                                            <p:txEl>
                                              <p:pRg st="0" end="0"/>
                                            </p:txEl>
                                          </p:spTgt>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par>
                          <p:cTn id="72" fill="hold">
                            <p:stCondLst>
                              <p:cond delay="500"/>
                            </p:stCondLst>
                            <p:childTnLst>
                              <p:par>
                                <p:cTn id="73" presetID="27" presetClass="entr" presetSubtype="0" fill="hold" nodeType="afterEffect">
                                  <p:stCondLst>
                                    <p:cond delay="0"/>
                                  </p:stCondLst>
                                  <p:iterate type="lt">
                                    <p:tmPct val="50000"/>
                                  </p:iterate>
                                  <p:childTnLst>
                                    <p:set>
                                      <p:cBhvr>
                                        <p:cTn id="74" dur="1" fill="hold">
                                          <p:stCondLst>
                                            <p:cond delay="0"/>
                                          </p:stCondLst>
                                        </p:cTn>
                                        <p:tgtEl>
                                          <p:spTgt spid="89097">
                                            <p:txEl>
                                              <p:pRg st="1" end="1"/>
                                            </p:txEl>
                                          </p:spTgt>
                                        </p:tgtEl>
                                        <p:attrNameLst>
                                          <p:attrName>style.visibility</p:attrName>
                                        </p:attrNameLst>
                                      </p:cBhvr>
                                      <p:to>
                                        <p:strVal val="visible"/>
                                      </p:to>
                                    </p:set>
                                    <p:anim calcmode="discrete" valueType="clr">
                                      <p:cBhvr override="childStyle">
                                        <p:cTn id="75" dur="500"/>
                                        <p:tgtEl>
                                          <p:spTgt spid="8909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500"/>
                                        <p:tgtEl>
                                          <p:spTgt spid="89097">
                                            <p:txEl>
                                              <p:pRg st="1" end="1"/>
                                            </p:txEl>
                                          </p:spTgt>
                                        </p:tgtEl>
                                        <p:attrNameLst>
                                          <p:attrName>fillcolor</p:attrName>
                                        </p:attrNameLst>
                                      </p:cBhvr>
                                      <p:tavLst>
                                        <p:tav tm="0">
                                          <p:val>
                                            <p:clrVal>
                                              <a:schemeClr val="accent2"/>
                                            </p:clrVal>
                                          </p:val>
                                        </p:tav>
                                        <p:tav tm="50000">
                                          <p:val>
                                            <p:clrVal>
                                              <a:schemeClr val="hlink"/>
                                            </p:clrVal>
                                          </p:val>
                                        </p:tav>
                                      </p:tavLst>
                                    </p:anim>
                                    <p:set>
                                      <p:cBhvr>
                                        <p:cTn id="77" dur="500"/>
                                        <p:tgtEl>
                                          <p:spTgt spid="89097">
                                            <p:txEl>
                                              <p:pRg st="1" end="1"/>
                                            </p:txEl>
                                          </p:spTgt>
                                        </p:tgtEl>
                                        <p:attrNameLst>
                                          <p:attrName>fill.type</p:attrName>
                                        </p:attrNameLst>
                                      </p:cBhvr>
                                      <p:to>
                                        <p:strVal val="solid"/>
                                      </p:to>
                                    </p:set>
                                  </p:childTnLst>
                                </p:cTn>
                              </p:par>
                            </p:childTnLst>
                          </p:cTn>
                        </p:par>
                        <p:par>
                          <p:cTn id="78" fill="hold">
                            <p:stCondLst>
                              <p:cond delay="2000"/>
                            </p:stCondLst>
                            <p:childTnLst>
                              <p:par>
                                <p:cTn id="79" presetID="27" presetClass="entr" presetSubtype="0" fill="hold" nodeType="afterEffect">
                                  <p:stCondLst>
                                    <p:cond delay="0"/>
                                  </p:stCondLst>
                                  <p:iterate type="lt">
                                    <p:tmPct val="50000"/>
                                  </p:iterate>
                                  <p:childTnLst>
                                    <p:set>
                                      <p:cBhvr>
                                        <p:cTn id="80" dur="1" fill="hold">
                                          <p:stCondLst>
                                            <p:cond delay="0"/>
                                          </p:stCondLst>
                                        </p:cTn>
                                        <p:tgtEl>
                                          <p:spTgt spid="89097">
                                            <p:txEl>
                                              <p:pRg st="2" end="2"/>
                                            </p:txEl>
                                          </p:spTgt>
                                        </p:tgtEl>
                                        <p:attrNameLst>
                                          <p:attrName>style.visibility</p:attrName>
                                        </p:attrNameLst>
                                      </p:cBhvr>
                                      <p:to>
                                        <p:strVal val="visible"/>
                                      </p:to>
                                    </p:set>
                                    <p:anim calcmode="discrete" valueType="clr">
                                      <p:cBhvr override="childStyle">
                                        <p:cTn id="81" dur="500"/>
                                        <p:tgtEl>
                                          <p:spTgt spid="8909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2" dur="500"/>
                                        <p:tgtEl>
                                          <p:spTgt spid="89097">
                                            <p:txEl>
                                              <p:pRg st="2" end="2"/>
                                            </p:txEl>
                                          </p:spTgt>
                                        </p:tgtEl>
                                        <p:attrNameLst>
                                          <p:attrName>fillcolor</p:attrName>
                                        </p:attrNameLst>
                                      </p:cBhvr>
                                      <p:tavLst>
                                        <p:tav tm="0">
                                          <p:val>
                                            <p:clrVal>
                                              <a:schemeClr val="accent2"/>
                                            </p:clrVal>
                                          </p:val>
                                        </p:tav>
                                        <p:tav tm="50000">
                                          <p:val>
                                            <p:clrVal>
                                              <a:schemeClr val="hlink"/>
                                            </p:clrVal>
                                          </p:val>
                                        </p:tav>
                                      </p:tavLst>
                                    </p:anim>
                                    <p:set>
                                      <p:cBhvr>
                                        <p:cTn id="83" dur="500"/>
                                        <p:tgtEl>
                                          <p:spTgt spid="89097">
                                            <p:txEl>
                                              <p:pRg st="2" end="2"/>
                                            </p:txEl>
                                          </p:spTgt>
                                        </p:tgtEl>
                                        <p:attrNameLst>
                                          <p:attrName>fill.type</p:attrName>
                                        </p:attrNameLst>
                                      </p:cBhvr>
                                      <p:to>
                                        <p:strVal val="solid"/>
                                      </p:to>
                                    </p:set>
                                  </p:childTnLst>
                                </p:cTn>
                              </p:par>
                            </p:childTnLst>
                          </p:cTn>
                        </p:par>
                        <p:par>
                          <p:cTn id="84" fill="hold">
                            <p:stCondLst>
                              <p:cond delay="3750"/>
                            </p:stCondLst>
                            <p:childTnLst>
                              <p:par>
                                <p:cTn id="85" presetID="27" presetClass="entr" presetSubtype="0" fill="hold" nodeType="afterEffect">
                                  <p:stCondLst>
                                    <p:cond delay="0"/>
                                  </p:stCondLst>
                                  <p:iterate type="lt">
                                    <p:tmPct val="50000"/>
                                  </p:iterate>
                                  <p:childTnLst>
                                    <p:set>
                                      <p:cBhvr>
                                        <p:cTn id="86" dur="1" fill="hold">
                                          <p:stCondLst>
                                            <p:cond delay="0"/>
                                          </p:stCondLst>
                                        </p:cTn>
                                        <p:tgtEl>
                                          <p:spTgt spid="89097">
                                            <p:txEl>
                                              <p:pRg st="3" end="3"/>
                                            </p:txEl>
                                          </p:spTgt>
                                        </p:tgtEl>
                                        <p:attrNameLst>
                                          <p:attrName>style.visibility</p:attrName>
                                        </p:attrNameLst>
                                      </p:cBhvr>
                                      <p:to>
                                        <p:strVal val="visible"/>
                                      </p:to>
                                    </p:set>
                                    <p:anim calcmode="discrete" valueType="clr">
                                      <p:cBhvr override="childStyle">
                                        <p:cTn id="87" dur="500"/>
                                        <p:tgtEl>
                                          <p:spTgt spid="8909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8" dur="500"/>
                                        <p:tgtEl>
                                          <p:spTgt spid="89097">
                                            <p:txEl>
                                              <p:pRg st="3" end="3"/>
                                            </p:txEl>
                                          </p:spTgt>
                                        </p:tgtEl>
                                        <p:attrNameLst>
                                          <p:attrName>fillcolor</p:attrName>
                                        </p:attrNameLst>
                                      </p:cBhvr>
                                      <p:tavLst>
                                        <p:tav tm="0">
                                          <p:val>
                                            <p:clrVal>
                                              <a:schemeClr val="accent2"/>
                                            </p:clrVal>
                                          </p:val>
                                        </p:tav>
                                        <p:tav tm="50000">
                                          <p:val>
                                            <p:clrVal>
                                              <a:schemeClr val="hlink"/>
                                            </p:clrVal>
                                          </p:val>
                                        </p:tav>
                                      </p:tavLst>
                                    </p:anim>
                                    <p:set>
                                      <p:cBhvr>
                                        <p:cTn id="89" dur="500"/>
                                        <p:tgtEl>
                                          <p:spTgt spid="8909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89095" grpId="0" animBg="1"/>
      <p:bldP spid="890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627313" y="1628775"/>
            <a:ext cx="6192837" cy="1323975"/>
          </a:xfrm>
          <a:prstGeom prst="rect">
            <a:avLst/>
          </a:prstGeom>
          <a:noFill/>
          <a:ln w="12700">
            <a:solidFill>
              <a:srgbClr val="FF6600"/>
            </a:solidFill>
            <a:miter lim="800000"/>
            <a:tailEnd type="none" w="sm"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30000"/>
              </a:spcBef>
              <a:buFont typeface="Wingdings" panose="05000000000000000000" pitchFamily="2" charset="2"/>
              <a:buNone/>
            </a:pPr>
            <a:r>
              <a:rPr kumimoji="1" lang="zh-CN" altLang="en-US" sz="2000" b="1">
                <a:solidFill>
                  <a:srgbClr val="008000"/>
                </a:solidFill>
                <a:latin typeface="Times New Roman" panose="02020603050405020304" pitchFamily="18" charset="0"/>
                <a:ea typeface="宋体" panose="02010600030101010101" pitchFamily="2" charset="-122"/>
                <a:sym typeface="Symbol" panose="05050102010706020507" pitchFamily="18" charset="2"/>
              </a:rPr>
              <a:t>根据圣维南原理，基底压力的具体分布形式对地基应力计算的影响仅局限于一定深度范围；超出此范围以后，地基中附加应力的分布将与基底压力的分布关系不大，而只取决于荷载的大小、方向和合力的位置。</a:t>
            </a:r>
            <a:endParaRPr kumimoji="1" lang="zh-CN" altLang="en-US" sz="2000" b="1">
              <a:solidFill>
                <a:srgbClr val="0080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18437" name="Text Box 6"/>
          <p:cNvSpPr txBox="1">
            <a:spLocks noChangeArrowheads="1"/>
          </p:cNvSpPr>
          <p:nvPr/>
        </p:nvSpPr>
        <p:spPr bwMode="auto">
          <a:xfrm>
            <a:off x="1116013" y="1582738"/>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endParaRPr kumimoji="1" lang="zh-CN" altLang="en-US" sz="2000" b="1">
              <a:solidFill>
                <a:srgbClr val="666633"/>
              </a:solidFill>
              <a:latin typeface="幼圆" panose="02010509060101010101" pitchFamily="49" charset="-122"/>
              <a:sym typeface="Symbol" panose="05050102010706020507" pitchFamily="18" charset="2"/>
            </a:endParaRPr>
          </a:p>
        </p:txBody>
      </p:sp>
      <p:sp>
        <p:nvSpPr>
          <p:cNvPr id="90119" name="AutoShape 7"/>
          <p:cNvSpPr>
            <a:spLocks noChangeArrowheads="1"/>
          </p:cNvSpPr>
          <p:nvPr/>
        </p:nvSpPr>
        <p:spPr bwMode="auto">
          <a:xfrm>
            <a:off x="309563" y="1700213"/>
            <a:ext cx="2174875" cy="1208087"/>
          </a:xfrm>
          <a:prstGeom prst="pentagon">
            <a:avLst/>
          </a:prstGeom>
          <a:noFill/>
          <a:ln w="12700" algn="ctr">
            <a:solidFill>
              <a:srgbClr val="FF66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000" b="1">
                <a:solidFill>
                  <a:srgbClr val="008000"/>
                </a:solidFill>
                <a:latin typeface="幼圆" panose="02010509060101010101" pitchFamily="49" charset="-122"/>
                <a:sym typeface="Symbol" panose="05050102010706020507" pitchFamily="18" charset="2"/>
              </a:rPr>
              <a:t>基底压力的分布形式十分复杂</a:t>
            </a:r>
            <a:endParaRPr kumimoji="1" lang="zh-CN" altLang="en-US" sz="2000" b="1">
              <a:solidFill>
                <a:srgbClr val="008000"/>
              </a:solidFill>
              <a:latin typeface="幼圆" panose="02010509060101010101" pitchFamily="49" charset="-122"/>
              <a:sym typeface="Symbol" panose="05050102010706020507" pitchFamily="18" charset="2"/>
            </a:endParaRPr>
          </a:p>
        </p:txBody>
      </p:sp>
      <p:sp>
        <p:nvSpPr>
          <p:cNvPr id="90120" name="AutoShape 8"/>
          <p:cNvSpPr>
            <a:spLocks noChangeArrowheads="1"/>
          </p:cNvSpPr>
          <p:nvPr/>
        </p:nvSpPr>
        <p:spPr bwMode="auto">
          <a:xfrm>
            <a:off x="711200" y="4967288"/>
            <a:ext cx="5156200" cy="1017587"/>
          </a:xfrm>
          <a:prstGeom prst="roundRect">
            <a:avLst>
              <a:gd name="adj" fmla="val 16667"/>
            </a:avLst>
          </a:prstGeom>
          <a:noFill/>
          <a:ln w="12700">
            <a:solidFill>
              <a:srgbClr val="FF6600"/>
            </a:solidFill>
            <a:round/>
            <a:tailEnd type="none" w="sm"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30000"/>
              </a:spcBef>
              <a:buFont typeface="Wingdings" panose="05000000000000000000" pitchFamily="2" charset="2"/>
              <a:buNone/>
            </a:pPr>
            <a:r>
              <a:rPr kumimoji="1" lang="zh-CN" altLang="en-US" sz="2800" b="1">
                <a:solidFill>
                  <a:srgbClr val="990000"/>
                </a:solidFill>
                <a:latin typeface="Times New Roman" panose="02020603050405020304" pitchFamily="18" charset="0"/>
                <a:ea typeface="隶书" pitchFamily="49" charset="-122"/>
                <a:sym typeface="Symbol" panose="05050102010706020507" pitchFamily="18" charset="2"/>
              </a:rPr>
              <a:t>简化计算方法：</a:t>
            </a:r>
            <a:endParaRPr kumimoji="1" lang="zh-CN" altLang="en-US" sz="2800" b="1">
              <a:solidFill>
                <a:srgbClr val="990000"/>
              </a:solidFill>
              <a:latin typeface="Times New Roman" panose="02020603050405020304" pitchFamily="18" charset="0"/>
              <a:ea typeface="隶书" pitchFamily="49" charset="-122"/>
              <a:sym typeface="Symbol" panose="05050102010706020507" pitchFamily="18" charset="2"/>
            </a:endParaRPr>
          </a:p>
          <a:p>
            <a:pPr eaLnBrk="1" hangingPunct="1">
              <a:spcBef>
                <a:spcPct val="30000"/>
              </a:spcBef>
              <a:buFont typeface="Wingdings" panose="05000000000000000000" pitchFamily="2" charset="2"/>
              <a:buNone/>
            </a:pPr>
            <a:r>
              <a:rPr kumimoji="1" lang="zh-CN" altLang="en-US" sz="2000" b="1">
                <a:solidFill>
                  <a:srgbClr val="0000FF"/>
                </a:solidFill>
                <a:latin typeface="Times New Roman" panose="02020603050405020304" pitchFamily="18" charset="0"/>
                <a:sym typeface="Symbol" panose="05050102010706020507" pitchFamily="18" charset="2"/>
              </a:rPr>
              <a:t>假定</a:t>
            </a:r>
            <a:r>
              <a:rPr kumimoji="1" lang="zh-CN" altLang="en-US" sz="2000" b="1">
                <a:solidFill>
                  <a:srgbClr val="0000FF"/>
                </a:solidFill>
                <a:latin typeface="幼圆" panose="02010509060101010101" pitchFamily="49" charset="-122"/>
                <a:sym typeface="Symbol" panose="05050102010706020507" pitchFamily="18" charset="2"/>
              </a:rPr>
              <a:t>基底压力按</a:t>
            </a:r>
            <a:r>
              <a:rPr kumimoji="1" lang="zh-CN" altLang="en-US" sz="2000" b="1">
                <a:solidFill>
                  <a:srgbClr val="0000FF"/>
                </a:solidFill>
                <a:latin typeface="Times New Roman" panose="02020603050405020304" pitchFamily="18" charset="0"/>
                <a:sym typeface="Symbol" panose="05050102010706020507" pitchFamily="18" charset="2"/>
              </a:rPr>
              <a:t>直线分布的材料力学方法</a:t>
            </a:r>
            <a:endParaRPr kumimoji="1" lang="zh-CN" altLang="en-US" sz="2000" b="1">
              <a:solidFill>
                <a:srgbClr val="0000FF"/>
              </a:solidFill>
              <a:latin typeface="Times New Roman" panose="02020603050405020304" pitchFamily="18" charset="0"/>
              <a:sym typeface="Symbol" panose="05050102010706020507" pitchFamily="18" charset="2"/>
            </a:endParaRPr>
          </a:p>
        </p:txBody>
      </p:sp>
      <p:sp>
        <p:nvSpPr>
          <p:cNvPr id="90121" name="AutoShape 9"/>
          <p:cNvSpPr>
            <a:spLocks noChangeArrowheads="1"/>
          </p:cNvSpPr>
          <p:nvPr/>
        </p:nvSpPr>
        <p:spPr bwMode="auto">
          <a:xfrm>
            <a:off x="3065463" y="3732213"/>
            <a:ext cx="1800225" cy="876300"/>
          </a:xfrm>
          <a:prstGeom prst="octagon">
            <a:avLst>
              <a:gd name="adj" fmla="val 29287"/>
            </a:avLst>
          </a:prstGeom>
          <a:noFill/>
          <a:ln w="12700" algn="ctr">
            <a:solidFill>
              <a:srgbClr val="FF6600"/>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000" b="1">
                <a:solidFill>
                  <a:srgbClr val="008000"/>
                </a:solidFill>
                <a:latin typeface="幼圆" panose="02010509060101010101" pitchFamily="49" charset="-122"/>
                <a:sym typeface="Symbol" panose="05050102010706020507" pitchFamily="18" charset="2"/>
              </a:rPr>
              <a:t>基础尺寸较小</a:t>
            </a:r>
            <a:endParaRPr kumimoji="1" lang="zh-CN" altLang="en-US" sz="2000" b="1">
              <a:solidFill>
                <a:srgbClr val="008000"/>
              </a:solidFill>
              <a:latin typeface="幼圆" panose="02010509060101010101" pitchFamily="49" charset="-122"/>
              <a:sym typeface="Symbol" panose="05050102010706020507" pitchFamily="18" charset="2"/>
            </a:endParaRPr>
          </a:p>
          <a:p>
            <a:pPr algn="ctr" eaLnBrk="1" hangingPunct="1"/>
            <a:r>
              <a:rPr kumimoji="1" lang="zh-CN" altLang="en-US" sz="2000" b="1">
                <a:solidFill>
                  <a:srgbClr val="008000"/>
                </a:solidFill>
                <a:latin typeface="幼圆" panose="02010509060101010101" pitchFamily="49" charset="-122"/>
                <a:sym typeface="Symbol" panose="05050102010706020507" pitchFamily="18" charset="2"/>
              </a:rPr>
              <a:t>荷载不是很大</a:t>
            </a:r>
            <a:endParaRPr kumimoji="1" lang="zh-CN" altLang="en-US" sz="2000" b="1">
              <a:solidFill>
                <a:srgbClr val="008000"/>
              </a:solidFill>
              <a:latin typeface="幼圆" panose="02010509060101010101" pitchFamily="49" charset="-122"/>
              <a:sym typeface="Symbol" panose="05050102010706020507" pitchFamily="18" charset="2"/>
            </a:endParaRPr>
          </a:p>
        </p:txBody>
      </p:sp>
      <p:sp>
        <p:nvSpPr>
          <p:cNvPr id="90122" name="AutoShape 10"/>
          <p:cNvSpPr/>
          <p:nvPr/>
        </p:nvSpPr>
        <p:spPr bwMode="auto">
          <a:xfrm rot="-5400000">
            <a:off x="2699544" y="2061369"/>
            <a:ext cx="215900" cy="2376488"/>
          </a:xfrm>
          <a:prstGeom prst="leftBrace">
            <a:avLst>
              <a:gd name="adj1" fmla="val 91728"/>
              <a:gd name="adj2" fmla="val 50000"/>
            </a:avLst>
          </a:prstGeom>
          <a:noFill/>
          <a:ln w="76200">
            <a:solidFill>
              <a:srgbClr val="990033"/>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0123" name="Line 11"/>
          <p:cNvSpPr>
            <a:spLocks noChangeShapeType="1"/>
          </p:cNvSpPr>
          <p:nvPr/>
        </p:nvSpPr>
        <p:spPr bwMode="auto">
          <a:xfrm>
            <a:off x="2843213" y="3573463"/>
            <a:ext cx="0" cy="1295400"/>
          </a:xfrm>
          <a:prstGeom prst="line">
            <a:avLst/>
          </a:prstGeom>
          <a:noFill/>
          <a:ln w="76200">
            <a:solidFill>
              <a:srgbClr val="990033"/>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90124" name="Freeform 12" descr="浅色竖线"/>
          <p:cNvSpPr>
            <a:spLocks noChangeAspect="1"/>
          </p:cNvSpPr>
          <p:nvPr/>
        </p:nvSpPr>
        <p:spPr bwMode="auto">
          <a:xfrm>
            <a:off x="6335713" y="3759200"/>
            <a:ext cx="1908175" cy="461963"/>
          </a:xfrm>
          <a:custGeom>
            <a:avLst/>
            <a:gdLst>
              <a:gd name="T0" fmla="*/ 0 w 826"/>
              <a:gd name="T1" fmla="*/ 2147483647 h 286"/>
              <a:gd name="T2" fmla="*/ 2147483647 w 826"/>
              <a:gd name="T3" fmla="*/ 2147483647 h 286"/>
              <a:gd name="T4" fmla="*/ 2147483647 w 826"/>
              <a:gd name="T5" fmla="*/ 2147483647 h 286"/>
              <a:gd name="T6" fmla="*/ 2147483647 w 826"/>
              <a:gd name="T7" fmla="*/ 2147483647 h 286"/>
              <a:gd name="T8" fmla="*/ 2147483647 w 826"/>
              <a:gd name="T9" fmla="*/ 2147483647 h 286"/>
              <a:gd name="T10" fmla="*/ 2147483647 w 826"/>
              <a:gd name="T11" fmla="*/ 2147483647 h 286"/>
              <a:gd name="T12" fmla="*/ 2147483647 w 826"/>
              <a:gd name="T13" fmla="*/ 2147483647 h 286"/>
              <a:gd name="T14" fmla="*/ 0 w 826"/>
              <a:gd name="T15" fmla="*/ 2147483647 h 286"/>
              <a:gd name="T16" fmla="*/ 0 w 826"/>
              <a:gd name="T17" fmla="*/ 2147483647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6"/>
              <a:gd name="T28" fmla="*/ 0 h 286"/>
              <a:gd name="T29" fmla="*/ 826 w 826"/>
              <a:gd name="T30" fmla="*/ 286 h 2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6" h="286">
                <a:moveTo>
                  <a:pt x="0" y="281"/>
                </a:moveTo>
                <a:lnTo>
                  <a:pt x="826" y="286"/>
                </a:lnTo>
                <a:lnTo>
                  <a:pt x="826" y="105"/>
                </a:lnTo>
                <a:cubicBezTo>
                  <a:pt x="800" y="80"/>
                  <a:pt x="727" y="154"/>
                  <a:pt x="669" y="137"/>
                </a:cubicBezTo>
                <a:cubicBezTo>
                  <a:pt x="611" y="120"/>
                  <a:pt x="534" y="10"/>
                  <a:pt x="479" y="5"/>
                </a:cubicBezTo>
                <a:cubicBezTo>
                  <a:pt x="424" y="0"/>
                  <a:pt x="401" y="98"/>
                  <a:pt x="339" y="105"/>
                </a:cubicBezTo>
                <a:cubicBezTo>
                  <a:pt x="277" y="112"/>
                  <a:pt x="161" y="45"/>
                  <a:pt x="105" y="50"/>
                </a:cubicBezTo>
                <a:cubicBezTo>
                  <a:pt x="49" y="55"/>
                  <a:pt x="17" y="96"/>
                  <a:pt x="0" y="135"/>
                </a:cubicBezTo>
                <a:lnTo>
                  <a:pt x="0" y="281"/>
                </a:lnTo>
                <a:close/>
              </a:path>
            </a:pathLst>
          </a:custGeom>
          <a:blipFill dpi="0" rotWithShape="0">
            <a:blip r:embed="rId1"/>
            <a:srcRect/>
            <a:tile tx="0" ty="0" sx="100000" sy="100000" flip="none" algn="tl"/>
          </a:blipFill>
          <a:ln w="28575">
            <a:solidFill>
              <a:srgbClr val="3333FF"/>
            </a:solidFill>
            <a:round/>
          </a:ln>
        </p:spPr>
        <p:txBody>
          <a:bodyPr lIns="0" tIns="0" rIns="0" bIns="0" anchor="ctr">
            <a:spAutoFit/>
          </a:bodyPr>
          <a:lstStyle/>
          <a:p>
            <a:endParaRPr lang="zh-CN" altLang="en-US"/>
          </a:p>
        </p:txBody>
      </p:sp>
      <p:sp>
        <p:nvSpPr>
          <p:cNvPr id="90125" name="Line 13"/>
          <p:cNvSpPr>
            <a:spLocks noChangeShapeType="1"/>
          </p:cNvSpPr>
          <p:nvPr/>
        </p:nvSpPr>
        <p:spPr bwMode="auto">
          <a:xfrm>
            <a:off x="7272338" y="3500438"/>
            <a:ext cx="0" cy="720725"/>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nvGrpSpPr>
          <p:cNvPr id="2" name="Group 14"/>
          <p:cNvGrpSpPr/>
          <p:nvPr/>
        </p:nvGrpSpPr>
        <p:grpSpPr bwMode="auto">
          <a:xfrm>
            <a:off x="5903913" y="4208463"/>
            <a:ext cx="2916237" cy="300037"/>
            <a:chOff x="3719" y="2651"/>
            <a:chExt cx="1837" cy="189"/>
          </a:xfrm>
        </p:grpSpPr>
        <p:sp>
          <p:nvSpPr>
            <p:cNvPr id="18446" name="Rectangle 15"/>
            <p:cNvSpPr>
              <a:spLocks noChangeArrowheads="1"/>
            </p:cNvSpPr>
            <p:nvPr/>
          </p:nvSpPr>
          <p:spPr bwMode="auto">
            <a:xfrm>
              <a:off x="3990" y="2651"/>
              <a:ext cx="1202" cy="144"/>
            </a:xfrm>
            <a:prstGeom prst="rect">
              <a:avLst/>
            </a:prstGeom>
            <a:blipFill dpi="0" rotWithShape="0">
              <a:blip r:embed="rId2"/>
              <a:srcRect/>
              <a:tile tx="0" ty="0" sx="100000" sy="100000" flip="none" algn="tl"/>
            </a:blipFill>
            <a:ln w="25400" algn="ctr">
              <a:solidFill>
                <a:srgbClr val="008000"/>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18447" name="Line 16"/>
            <p:cNvSpPr>
              <a:spLocks noChangeShapeType="1"/>
            </p:cNvSpPr>
            <p:nvPr/>
          </p:nvSpPr>
          <p:spPr bwMode="auto">
            <a:xfrm>
              <a:off x="3719" y="2803"/>
              <a:ext cx="1837" cy="0"/>
            </a:xfrm>
            <a:prstGeom prst="line">
              <a:avLst/>
            </a:prstGeom>
            <a:noFill/>
            <a:ln w="28575">
              <a:solidFill>
                <a:srgbClr val="990033"/>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18448" name="Line 17"/>
            <p:cNvSpPr>
              <a:spLocks noChangeShapeType="1"/>
            </p:cNvSpPr>
            <p:nvPr/>
          </p:nvSpPr>
          <p:spPr bwMode="auto">
            <a:xfrm>
              <a:off x="3719" y="2840"/>
              <a:ext cx="1837" cy="0"/>
            </a:xfrm>
            <a:prstGeom prst="line">
              <a:avLst/>
            </a:prstGeom>
            <a:noFill/>
            <a:ln w="101600">
              <a:pattFill prst="dkUpDiag">
                <a:fgClr>
                  <a:srgbClr val="FFCCCC"/>
                </a:fgClr>
                <a:bgClr>
                  <a:srgbClr val="FFFFFF"/>
                </a:bgClr>
              </a:patt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pSp>
      <p:sp>
        <p:nvSpPr>
          <p:cNvPr id="15"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0119"/>
                                        </p:tgtEl>
                                        <p:attrNameLst>
                                          <p:attrName>style.visibility</p:attrName>
                                        </p:attrNameLst>
                                      </p:cBhvr>
                                      <p:to>
                                        <p:strVal val="visible"/>
                                      </p:to>
                                    </p:set>
                                    <p:anim calcmode="discrete" valueType="clr">
                                      <p:cBhvr override="childStyle">
                                        <p:cTn id="7" dur="80"/>
                                        <p:tgtEl>
                                          <p:spTgt spid="901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19"/>
                                        </p:tgtEl>
                                        <p:attrNameLst>
                                          <p:attrName>fillcolor</p:attrName>
                                        </p:attrNameLst>
                                      </p:cBhvr>
                                      <p:tavLst>
                                        <p:tav tm="0">
                                          <p:val>
                                            <p:clrVal>
                                              <a:schemeClr val="accent2"/>
                                            </p:clrVal>
                                          </p:val>
                                        </p:tav>
                                        <p:tav tm="50000">
                                          <p:val>
                                            <p:clrVal>
                                              <a:schemeClr val="hlink"/>
                                            </p:clrVal>
                                          </p:val>
                                        </p:tav>
                                      </p:tavLst>
                                    </p:anim>
                                    <p:set>
                                      <p:cBhvr>
                                        <p:cTn id="9" dur="80"/>
                                        <p:tgtEl>
                                          <p:spTgt spid="90119"/>
                                        </p:tgtEl>
                                        <p:attrNameLst>
                                          <p:attrName>fill.type</p:attrName>
                                        </p:attrNameLst>
                                      </p:cBhvr>
                                      <p:to>
                                        <p:strVal val="solid"/>
                                      </p:to>
                                    </p:set>
                                  </p:childTnLst>
                                </p:cTn>
                              </p:par>
                            </p:childTnLst>
                          </p:cTn>
                        </p:par>
                        <p:par>
                          <p:cTn id="10" fill="hold">
                            <p:stCondLst>
                              <p:cond delay="56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1560"/>
                            </p:stCondLst>
                            <p:childTnLst>
                              <p:par>
                                <p:cTn id="17" presetID="47" presetClass="entr" presetSubtype="0" fill="hold" nodeType="afterEffect">
                                  <p:stCondLst>
                                    <p:cond delay="0"/>
                                  </p:stCondLst>
                                  <p:childTnLst>
                                    <p:set>
                                      <p:cBhvr>
                                        <p:cTn id="18" dur="1" fill="hold">
                                          <p:stCondLst>
                                            <p:cond delay="0"/>
                                          </p:stCondLst>
                                        </p:cTn>
                                        <p:tgtEl>
                                          <p:spTgt spid="90124"/>
                                        </p:tgtEl>
                                        <p:attrNameLst>
                                          <p:attrName>style.visibility</p:attrName>
                                        </p:attrNameLst>
                                      </p:cBhvr>
                                      <p:to>
                                        <p:strVal val="visible"/>
                                      </p:to>
                                    </p:set>
                                    <p:animEffect transition="in" filter="fade">
                                      <p:cBhvr>
                                        <p:cTn id="19" dur="1000"/>
                                        <p:tgtEl>
                                          <p:spTgt spid="90124"/>
                                        </p:tgtEl>
                                      </p:cBhvr>
                                    </p:animEffect>
                                    <p:anim calcmode="lin" valueType="num">
                                      <p:cBhvr>
                                        <p:cTn id="20" dur="1000" fill="hold"/>
                                        <p:tgtEl>
                                          <p:spTgt spid="90124"/>
                                        </p:tgtEl>
                                        <p:attrNameLst>
                                          <p:attrName>ppt_x</p:attrName>
                                        </p:attrNameLst>
                                      </p:cBhvr>
                                      <p:tavLst>
                                        <p:tav tm="0">
                                          <p:val>
                                            <p:strVal val="#ppt_x"/>
                                          </p:val>
                                        </p:tav>
                                        <p:tav tm="100000">
                                          <p:val>
                                            <p:strVal val="#ppt_x"/>
                                          </p:val>
                                        </p:tav>
                                      </p:tavLst>
                                    </p:anim>
                                    <p:anim calcmode="lin" valueType="num">
                                      <p:cBhvr>
                                        <p:cTn id="21" dur="1000" fill="hold"/>
                                        <p:tgtEl>
                                          <p:spTgt spid="901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90114"/>
                                        </p:tgtEl>
                                        <p:attrNameLst>
                                          <p:attrName>style.visibility</p:attrName>
                                        </p:attrNameLst>
                                      </p:cBhvr>
                                      <p:to>
                                        <p:strVal val="visible"/>
                                      </p:to>
                                    </p:set>
                                    <p:anim calcmode="discrete" valueType="clr">
                                      <p:cBhvr override="childStyle">
                                        <p:cTn id="26" dur="80"/>
                                        <p:tgtEl>
                                          <p:spTgt spid="9011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90114"/>
                                        </p:tgtEl>
                                        <p:attrNameLst>
                                          <p:attrName>fillcolor</p:attrName>
                                        </p:attrNameLst>
                                      </p:cBhvr>
                                      <p:tavLst>
                                        <p:tav tm="0">
                                          <p:val>
                                            <p:clrVal>
                                              <a:schemeClr val="accent2"/>
                                            </p:clrVal>
                                          </p:val>
                                        </p:tav>
                                        <p:tav tm="50000">
                                          <p:val>
                                            <p:clrVal>
                                              <a:schemeClr val="hlink"/>
                                            </p:clrVal>
                                          </p:val>
                                        </p:tav>
                                      </p:tavLst>
                                    </p:anim>
                                    <p:set>
                                      <p:cBhvr>
                                        <p:cTn id="28" dur="80"/>
                                        <p:tgtEl>
                                          <p:spTgt spid="9011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nodeType="clickEffect">
                                  <p:stCondLst>
                                    <p:cond delay="0"/>
                                  </p:stCondLst>
                                  <p:childTnLst>
                                    <p:animEffect transition="out" filter="fade">
                                      <p:cBhvr>
                                        <p:cTn id="32" dur="1000"/>
                                        <p:tgtEl>
                                          <p:spTgt spid="90124"/>
                                        </p:tgtEl>
                                      </p:cBhvr>
                                    </p:animEffect>
                                    <p:anim calcmode="lin" valueType="num">
                                      <p:cBhvr>
                                        <p:cTn id="33" dur="1000"/>
                                        <p:tgtEl>
                                          <p:spTgt spid="90124"/>
                                        </p:tgtEl>
                                        <p:attrNameLst>
                                          <p:attrName>ppt_x</p:attrName>
                                        </p:attrNameLst>
                                      </p:cBhvr>
                                      <p:tavLst>
                                        <p:tav tm="0">
                                          <p:val>
                                            <p:strVal val="ppt_x"/>
                                          </p:val>
                                        </p:tav>
                                        <p:tav tm="100000">
                                          <p:val>
                                            <p:strVal val="ppt_x"/>
                                          </p:val>
                                        </p:tav>
                                      </p:tavLst>
                                    </p:anim>
                                    <p:anim calcmode="lin" valueType="num">
                                      <p:cBhvr>
                                        <p:cTn id="34" dur="100" decel="100000"/>
                                        <p:tgtEl>
                                          <p:spTgt spid="90124"/>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90124"/>
                                        </p:tgtEl>
                                        <p:attrNameLst>
                                          <p:attrName>ppt_y</p:attrName>
                                        </p:attrNameLst>
                                      </p:cBhvr>
                                      <p:tavLst>
                                        <p:tav tm="0">
                                          <p:val>
                                            <p:strVal val="ppt_y"/>
                                          </p:val>
                                        </p:tav>
                                        <p:tav tm="100000">
                                          <p:val>
                                            <p:strVal val="ppt_y+1"/>
                                          </p:val>
                                        </p:tav>
                                      </p:tavLst>
                                    </p:anim>
                                    <p:set>
                                      <p:cBhvr>
                                        <p:cTn id="36" dur="1" fill="hold">
                                          <p:stCondLst>
                                            <p:cond delay="999"/>
                                          </p:stCondLst>
                                        </p:cTn>
                                        <p:tgtEl>
                                          <p:spTgt spid="90124"/>
                                        </p:tgtEl>
                                        <p:attrNameLst>
                                          <p:attrName>style.visibility</p:attrName>
                                        </p:attrNameLst>
                                      </p:cBhvr>
                                      <p:to>
                                        <p:strVal val="hidden"/>
                                      </p:to>
                                    </p:set>
                                  </p:childTnLst>
                                </p:cTn>
                              </p:par>
                            </p:childTnLst>
                          </p:cTn>
                        </p:par>
                        <p:par>
                          <p:cTn id="37" fill="hold">
                            <p:stCondLst>
                              <p:cond delay="1000"/>
                            </p:stCondLst>
                            <p:childTnLst>
                              <p:par>
                                <p:cTn id="38" presetID="47" presetClass="entr" presetSubtype="0" fill="hold" nodeType="afterEffect">
                                  <p:stCondLst>
                                    <p:cond delay="0"/>
                                  </p:stCondLst>
                                  <p:childTnLst>
                                    <p:set>
                                      <p:cBhvr>
                                        <p:cTn id="39" dur="1" fill="hold">
                                          <p:stCondLst>
                                            <p:cond delay="0"/>
                                          </p:stCondLst>
                                        </p:cTn>
                                        <p:tgtEl>
                                          <p:spTgt spid="90125"/>
                                        </p:tgtEl>
                                        <p:attrNameLst>
                                          <p:attrName>style.visibility</p:attrName>
                                        </p:attrNameLst>
                                      </p:cBhvr>
                                      <p:to>
                                        <p:strVal val="visible"/>
                                      </p:to>
                                    </p:set>
                                    <p:animEffect transition="in" filter="fade">
                                      <p:cBhvr>
                                        <p:cTn id="40" dur="1000"/>
                                        <p:tgtEl>
                                          <p:spTgt spid="90125"/>
                                        </p:tgtEl>
                                      </p:cBhvr>
                                    </p:animEffect>
                                    <p:anim calcmode="lin" valueType="num">
                                      <p:cBhvr>
                                        <p:cTn id="41" dur="1000" fill="hold"/>
                                        <p:tgtEl>
                                          <p:spTgt spid="90125"/>
                                        </p:tgtEl>
                                        <p:attrNameLst>
                                          <p:attrName>ppt_x</p:attrName>
                                        </p:attrNameLst>
                                      </p:cBhvr>
                                      <p:tavLst>
                                        <p:tav tm="0">
                                          <p:val>
                                            <p:strVal val="#ppt_x"/>
                                          </p:val>
                                        </p:tav>
                                        <p:tav tm="100000">
                                          <p:val>
                                            <p:strVal val="#ppt_x"/>
                                          </p:val>
                                        </p:tav>
                                      </p:tavLst>
                                    </p:anim>
                                    <p:anim calcmode="lin" valueType="num">
                                      <p:cBhvr>
                                        <p:cTn id="42" dur="1000" fill="hold"/>
                                        <p:tgtEl>
                                          <p:spTgt spid="901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90122"/>
                                        </p:tgtEl>
                                        <p:attrNameLst>
                                          <p:attrName>style.visibility</p:attrName>
                                        </p:attrNameLst>
                                      </p:cBhvr>
                                      <p:to>
                                        <p:strVal val="visible"/>
                                      </p:to>
                                    </p:set>
                                    <p:animEffect transition="in" filter="fade">
                                      <p:cBhvr>
                                        <p:cTn id="47" dur="1000"/>
                                        <p:tgtEl>
                                          <p:spTgt spid="90122"/>
                                        </p:tgtEl>
                                      </p:cBhvr>
                                    </p:animEffect>
                                    <p:anim calcmode="lin" valueType="num">
                                      <p:cBhvr>
                                        <p:cTn id="48" dur="1000" fill="hold"/>
                                        <p:tgtEl>
                                          <p:spTgt spid="90122"/>
                                        </p:tgtEl>
                                        <p:attrNameLst>
                                          <p:attrName>ppt_x</p:attrName>
                                        </p:attrNameLst>
                                      </p:cBhvr>
                                      <p:tavLst>
                                        <p:tav tm="0">
                                          <p:val>
                                            <p:strVal val="#ppt_x"/>
                                          </p:val>
                                        </p:tav>
                                        <p:tav tm="100000">
                                          <p:val>
                                            <p:strVal val="#ppt_x"/>
                                          </p:val>
                                        </p:tav>
                                      </p:tavLst>
                                    </p:anim>
                                    <p:anim calcmode="lin" valueType="num">
                                      <p:cBhvr>
                                        <p:cTn id="49" dur="1000" fill="hold"/>
                                        <p:tgtEl>
                                          <p:spTgt spid="90122"/>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7" presetClass="entr" presetSubtype="0" fill="hold" nodeType="afterEffect">
                                  <p:stCondLst>
                                    <p:cond delay="0"/>
                                  </p:stCondLst>
                                  <p:childTnLst>
                                    <p:set>
                                      <p:cBhvr>
                                        <p:cTn id="52" dur="1" fill="hold">
                                          <p:stCondLst>
                                            <p:cond delay="0"/>
                                          </p:stCondLst>
                                        </p:cTn>
                                        <p:tgtEl>
                                          <p:spTgt spid="90123"/>
                                        </p:tgtEl>
                                        <p:attrNameLst>
                                          <p:attrName>style.visibility</p:attrName>
                                        </p:attrNameLst>
                                      </p:cBhvr>
                                      <p:to>
                                        <p:strVal val="visible"/>
                                      </p:to>
                                    </p:set>
                                    <p:animEffect transition="in" filter="fade">
                                      <p:cBhvr>
                                        <p:cTn id="53" dur="1000"/>
                                        <p:tgtEl>
                                          <p:spTgt spid="90123"/>
                                        </p:tgtEl>
                                      </p:cBhvr>
                                    </p:animEffect>
                                    <p:anim calcmode="lin" valueType="num">
                                      <p:cBhvr>
                                        <p:cTn id="54" dur="1000" fill="hold"/>
                                        <p:tgtEl>
                                          <p:spTgt spid="90123"/>
                                        </p:tgtEl>
                                        <p:attrNameLst>
                                          <p:attrName>ppt_x</p:attrName>
                                        </p:attrNameLst>
                                      </p:cBhvr>
                                      <p:tavLst>
                                        <p:tav tm="0">
                                          <p:val>
                                            <p:strVal val="#ppt_x"/>
                                          </p:val>
                                        </p:tav>
                                        <p:tav tm="100000">
                                          <p:val>
                                            <p:strVal val="#ppt_x"/>
                                          </p:val>
                                        </p:tav>
                                      </p:tavLst>
                                    </p:anim>
                                    <p:anim calcmode="lin" valueType="num">
                                      <p:cBhvr>
                                        <p:cTn id="55" dur="1000" fill="hold"/>
                                        <p:tgtEl>
                                          <p:spTgt spid="9012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0121"/>
                                        </p:tgtEl>
                                        <p:attrNameLst>
                                          <p:attrName>style.visibility</p:attrName>
                                        </p:attrNameLst>
                                      </p:cBhvr>
                                      <p:to>
                                        <p:strVal val="visible"/>
                                      </p:to>
                                    </p:set>
                                    <p:animEffect transition="in" filter="fade">
                                      <p:cBhvr>
                                        <p:cTn id="58" dur="1000"/>
                                        <p:tgtEl>
                                          <p:spTgt spid="90121"/>
                                        </p:tgtEl>
                                      </p:cBhvr>
                                    </p:animEffect>
                                    <p:anim calcmode="lin" valueType="num">
                                      <p:cBhvr>
                                        <p:cTn id="59" dur="1000" fill="hold"/>
                                        <p:tgtEl>
                                          <p:spTgt spid="90121"/>
                                        </p:tgtEl>
                                        <p:attrNameLst>
                                          <p:attrName>ppt_x</p:attrName>
                                        </p:attrNameLst>
                                      </p:cBhvr>
                                      <p:tavLst>
                                        <p:tav tm="0">
                                          <p:val>
                                            <p:strVal val="#ppt_x"/>
                                          </p:val>
                                        </p:tav>
                                        <p:tav tm="100000">
                                          <p:val>
                                            <p:strVal val="#ppt_x"/>
                                          </p:val>
                                        </p:tav>
                                      </p:tavLst>
                                    </p:anim>
                                    <p:anim calcmode="lin" valueType="num">
                                      <p:cBhvr>
                                        <p:cTn id="60" dur="1000" fill="hold"/>
                                        <p:tgtEl>
                                          <p:spTgt spid="901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8" presetClass="entr" presetSubtype="0" accel="50000" fill="hold" grpId="0" nodeType="clickEffect">
                                  <p:stCondLst>
                                    <p:cond delay="0"/>
                                  </p:stCondLst>
                                  <p:iterate type="lt">
                                    <p:tmPct val="50000"/>
                                  </p:iterate>
                                  <p:childTnLst>
                                    <p:set>
                                      <p:cBhvr>
                                        <p:cTn id="64" dur="1" fill="hold">
                                          <p:stCondLst>
                                            <p:cond delay="0"/>
                                          </p:stCondLst>
                                        </p:cTn>
                                        <p:tgtEl>
                                          <p:spTgt spid="90120"/>
                                        </p:tgtEl>
                                        <p:attrNameLst>
                                          <p:attrName>style.visibility</p:attrName>
                                        </p:attrNameLst>
                                      </p:cBhvr>
                                      <p:to>
                                        <p:strVal val="visible"/>
                                      </p:to>
                                    </p:set>
                                    <p:set>
                                      <p:cBhvr>
                                        <p:cTn id="65" dur="455" fill="hold">
                                          <p:stCondLst>
                                            <p:cond delay="0"/>
                                          </p:stCondLst>
                                        </p:cTn>
                                        <p:tgtEl>
                                          <p:spTgt spid="90120"/>
                                        </p:tgtEl>
                                        <p:attrNameLst>
                                          <p:attrName>style.rotation</p:attrName>
                                        </p:attrNameLst>
                                      </p:cBhvr>
                                      <p:to>
                                        <p:strVal val="-45.0"/>
                                      </p:to>
                                    </p:set>
                                    <p:anim calcmode="lin" valueType="num">
                                      <p:cBhvr>
                                        <p:cTn id="66" dur="455" fill="hold">
                                          <p:stCondLst>
                                            <p:cond delay="455"/>
                                          </p:stCondLst>
                                        </p:cTn>
                                        <p:tgtEl>
                                          <p:spTgt spid="90120"/>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90120"/>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90120"/>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901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9" grpId="0" animBg="1"/>
      <p:bldP spid="90120" grpId="0" animBg="1"/>
      <p:bldP spid="90121" grpId="0" animBg="1"/>
      <p:bldP spid="90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5" descr="图3-8"/>
          <p:cNvPicPr>
            <a:picLocks noChangeAspect="1" noChangeArrowheads="1"/>
          </p:cNvPicPr>
          <p:nvPr/>
        </p:nvPicPr>
        <p:blipFill>
          <a:blip r:embed="rId1">
            <a:extLst>
              <a:ext uri="{28A0092B-C50C-407E-A947-70E740481C1C}">
                <a14:useLocalDpi xmlns:a14="http://schemas.microsoft.com/office/drawing/2010/main" val="0"/>
              </a:ext>
            </a:extLst>
          </a:blip>
          <a:srcRect r="3838" b="20476"/>
          <a:stretch>
            <a:fillRect/>
          </a:stretch>
        </p:blipFill>
        <p:spPr bwMode="auto">
          <a:xfrm>
            <a:off x="4254501" y="2132856"/>
            <a:ext cx="45354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0" name="Object 6"/>
          <p:cNvGraphicFramePr>
            <a:graphicFrameLocks noChangeAspect="1"/>
          </p:cNvGraphicFramePr>
          <p:nvPr/>
        </p:nvGraphicFramePr>
        <p:xfrm>
          <a:off x="1187624" y="2767219"/>
          <a:ext cx="1714500" cy="984250"/>
        </p:xfrm>
        <a:graphic>
          <a:graphicData uri="http://schemas.openxmlformats.org/presentationml/2006/ole">
            <mc:AlternateContent xmlns:mc="http://schemas.openxmlformats.org/markup-compatibility/2006">
              <mc:Choice xmlns:v="urn:schemas-microsoft-com:vml" Requires="v">
                <p:oleObj spid="_x0000_s19495" name="公式" r:id="rId2" imgW="685800" imgH="393700" progId="Equation.3">
                  <p:embed/>
                </p:oleObj>
              </mc:Choice>
              <mc:Fallback>
                <p:oleObj name="公式" r:id="rId2" imgW="685800" imgH="3937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767219"/>
                        <a:ext cx="1714500" cy="9842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Text Box 7"/>
          <p:cNvSpPr txBox="1">
            <a:spLocks noChangeArrowheads="1"/>
          </p:cNvSpPr>
          <p:nvPr/>
        </p:nvSpPr>
        <p:spPr bwMode="auto">
          <a:xfrm>
            <a:off x="1187624" y="593531"/>
            <a:ext cx="3567311" cy="523220"/>
          </a:xfrm>
          <a:prstGeom prst="rect">
            <a:avLst/>
          </a:prstGeom>
          <a:solidFill>
            <a:schemeClr val="accent1"/>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800" b="1" dirty="0" smtClean="0">
                <a:solidFill>
                  <a:srgbClr val="000066"/>
                </a:solidFill>
                <a:latin typeface="Times New Roman" panose="02020603050405020304" pitchFamily="18" charset="0"/>
                <a:ea typeface="黑体" panose="02010609060101010101" pitchFamily="49" charset="-122"/>
                <a:sym typeface="Symbol" panose="05050102010706020507" pitchFamily="18" charset="2"/>
              </a:rPr>
              <a:t>基底</a:t>
            </a:r>
            <a:r>
              <a:rPr kumimoji="1" lang="zh-CN" altLang="en-US" sz="2800" b="1" dirty="0">
                <a:solidFill>
                  <a:srgbClr val="000066"/>
                </a:solidFill>
                <a:latin typeface="Times New Roman" panose="02020603050405020304" pitchFamily="18" charset="0"/>
                <a:ea typeface="黑体" panose="02010609060101010101" pitchFamily="49" charset="-122"/>
                <a:sym typeface="Symbol" panose="05050102010706020507" pitchFamily="18" charset="2"/>
              </a:rPr>
              <a:t>压力的简化计算</a:t>
            </a:r>
            <a:endParaRPr kumimoji="1" lang="zh-CN" altLang="en-US" sz="2800" b="1" dirty="0">
              <a:solidFill>
                <a:srgbClr val="000066"/>
              </a:solidFill>
              <a:latin typeface="Times New Roman" panose="02020603050405020304" pitchFamily="18" charset="0"/>
              <a:ea typeface="黑体" panose="02010609060101010101" pitchFamily="49" charset="-122"/>
            </a:endParaRPr>
          </a:p>
        </p:txBody>
      </p:sp>
      <p:sp>
        <p:nvSpPr>
          <p:cNvPr id="19462" name="Text Box 8"/>
          <p:cNvSpPr txBox="1">
            <a:spLocks noChangeArrowheads="1"/>
          </p:cNvSpPr>
          <p:nvPr/>
        </p:nvSpPr>
        <p:spPr bwMode="auto">
          <a:xfrm>
            <a:off x="417686" y="4413931"/>
            <a:ext cx="4968875" cy="2117246"/>
          </a:xfrm>
          <a:prstGeom prst="rect">
            <a:avLst/>
          </a:prstGeom>
          <a:solidFill>
            <a:schemeClr val="bg1"/>
          </a:solidFill>
          <a:ln w="9525">
            <a:solidFill>
              <a:srgbClr val="FF0000"/>
            </a:solidFill>
            <a:miter lim="800000"/>
          </a:ln>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150000"/>
              </a:lnSpc>
            </a:pPr>
            <a:r>
              <a:rPr lang="en-US" altLang="zh-CN" i="1" dirty="0">
                <a:latin typeface="Times New Roman" panose="02020603050405020304" pitchFamily="18" charset="0"/>
              </a:rPr>
              <a:t>F </a:t>
            </a:r>
            <a:r>
              <a:rPr lang="en-US" altLang="zh-CN" dirty="0">
                <a:latin typeface="Times New Roman" panose="02020603050405020304" pitchFamily="18" charset="0"/>
              </a:rPr>
              <a:t>= </a:t>
            </a:r>
            <a:r>
              <a:rPr lang="zh-CN" altLang="en-US" dirty="0">
                <a:latin typeface="Times New Roman" panose="02020603050405020304" pitchFamily="18" charset="0"/>
              </a:rPr>
              <a:t>竖向作用力，</a:t>
            </a:r>
            <a:r>
              <a:rPr lang="en-US" altLang="zh-CN" dirty="0" err="1">
                <a:latin typeface="Times New Roman" panose="02020603050405020304" pitchFamily="18" charset="0"/>
              </a:rPr>
              <a:t>kN</a:t>
            </a:r>
            <a:endParaRPr lang="en-US" altLang="zh-CN" dirty="0">
              <a:latin typeface="Times New Roman" panose="02020603050405020304" pitchFamily="18" charset="0"/>
            </a:endParaRPr>
          </a:p>
          <a:p>
            <a:pPr eaLnBrk="1" hangingPunct="1">
              <a:lnSpc>
                <a:spcPct val="150000"/>
              </a:lnSpc>
            </a:pPr>
            <a:r>
              <a:rPr lang="en-US" altLang="zh-CN" i="1" dirty="0">
                <a:latin typeface="Times New Roman" panose="02020603050405020304" pitchFamily="18" charset="0"/>
              </a:rPr>
              <a:t>G </a:t>
            </a:r>
            <a:r>
              <a:rPr lang="en-US" altLang="zh-CN" dirty="0">
                <a:latin typeface="Times New Roman" panose="02020603050405020304" pitchFamily="18" charset="0"/>
              </a:rPr>
              <a:t>= </a:t>
            </a:r>
            <a:r>
              <a:rPr lang="en-US" altLang="zh-CN" dirty="0">
                <a:latin typeface="Times New Roman" panose="02020603050405020304" pitchFamily="18" charset="0"/>
                <a:sym typeface="Symbol" panose="05050102010706020507" pitchFamily="18" charset="2"/>
              </a:rPr>
              <a:t></a:t>
            </a:r>
            <a:r>
              <a:rPr lang="en-US" altLang="zh-CN" baseline="-25000" dirty="0" err="1">
                <a:latin typeface="Times New Roman" panose="02020603050405020304" pitchFamily="18" charset="0"/>
                <a:sym typeface="Symbol" panose="05050102010706020507" pitchFamily="18" charset="2"/>
              </a:rPr>
              <a:t>G</a:t>
            </a:r>
            <a:r>
              <a:rPr lang="en-US" altLang="zh-CN" dirty="0" err="1">
                <a:latin typeface="Times New Roman" panose="02020603050405020304" pitchFamily="18" charset="0"/>
                <a:sym typeface="Symbol" panose="05050102010706020507" pitchFamily="18" charset="2"/>
              </a:rPr>
              <a:t>A</a:t>
            </a:r>
            <a:r>
              <a:rPr lang="en-US" altLang="zh-CN" i="1" dirty="0" err="1">
                <a:latin typeface="Times New Roman" panose="02020603050405020304" pitchFamily="18" charset="0"/>
                <a:sym typeface="Symbol" panose="05050102010706020507" pitchFamily="18" charset="2"/>
              </a:rPr>
              <a:t>d</a:t>
            </a:r>
            <a:r>
              <a:rPr lang="zh-CN" altLang="en-US" dirty="0">
                <a:latin typeface="Times New Roman" panose="02020603050405020304" pitchFamily="18" charset="0"/>
                <a:sym typeface="Symbol" panose="05050102010706020507" pitchFamily="18" charset="2"/>
              </a:rPr>
              <a:t>，</a:t>
            </a:r>
            <a:r>
              <a:rPr lang="zh-CN" altLang="en-US" dirty="0">
                <a:latin typeface="Times New Roman" panose="02020603050405020304" pitchFamily="18" charset="0"/>
              </a:rPr>
              <a:t>基础及其上回填土的总重力，</a:t>
            </a:r>
            <a:r>
              <a:rPr lang="en-US" altLang="zh-CN" dirty="0" err="1">
                <a:latin typeface="Times New Roman" panose="02020603050405020304" pitchFamily="18" charset="0"/>
              </a:rPr>
              <a:t>kN</a:t>
            </a:r>
            <a:endParaRPr lang="zh-CN" altLang="en-US" dirty="0">
              <a:latin typeface="Times New Roman" panose="02020603050405020304" pitchFamily="18" charset="0"/>
            </a:endParaRPr>
          </a:p>
          <a:p>
            <a:pPr eaLnBrk="1" hangingPunct="1">
              <a:lnSpc>
                <a:spcPct val="150000"/>
              </a:lnSpc>
            </a:pPr>
            <a:r>
              <a:rPr lang="en-US" altLang="zh-CN"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G </a:t>
            </a:r>
            <a:r>
              <a:rPr lang="en-US" altLang="zh-CN" dirty="0">
                <a:latin typeface="Times New Roman" panose="02020603050405020304" pitchFamily="18" charset="0"/>
                <a:sym typeface="Symbol" panose="05050102010706020507" pitchFamily="18" charset="2"/>
              </a:rPr>
              <a:t>= </a:t>
            </a:r>
            <a:r>
              <a:rPr lang="zh-CN" altLang="en-US" dirty="0">
                <a:latin typeface="Times New Roman" panose="02020603050405020304" pitchFamily="18" charset="0"/>
                <a:sym typeface="Symbol" panose="05050102010706020507" pitchFamily="18" charset="2"/>
              </a:rPr>
              <a:t>基础及上部回填土的</a:t>
            </a:r>
            <a:r>
              <a:rPr lang="zh-CN" altLang="en-US" u="sng" dirty="0">
                <a:solidFill>
                  <a:srgbClr val="0000FF"/>
                </a:solidFill>
                <a:latin typeface="Times New Roman" panose="02020603050405020304" pitchFamily="18" charset="0"/>
                <a:sym typeface="Symbol" panose="05050102010706020507" pitchFamily="18" charset="2"/>
              </a:rPr>
              <a:t>平均重度</a:t>
            </a:r>
            <a:r>
              <a:rPr lang="zh-CN" altLang="en-US" dirty="0">
                <a:latin typeface="Times New Roman" panose="02020603050405020304" pitchFamily="18" charset="0"/>
                <a:sym typeface="Symbol" panose="05050102010706020507" pitchFamily="18" charset="2"/>
              </a:rPr>
              <a:t>，一般为</a:t>
            </a:r>
            <a:r>
              <a:rPr lang="en-US" altLang="zh-CN" u="sng" dirty="0">
                <a:solidFill>
                  <a:srgbClr val="0000FF"/>
                </a:solidFill>
                <a:latin typeface="Times New Roman" panose="02020603050405020304" pitchFamily="18" charset="0"/>
                <a:sym typeface="Symbol" panose="05050102010706020507" pitchFamily="18" charset="2"/>
              </a:rPr>
              <a:t>20</a:t>
            </a:r>
            <a:endParaRPr lang="en-US" altLang="zh-CN" u="sng" dirty="0">
              <a:solidFill>
                <a:srgbClr val="0000FF"/>
              </a:solidFill>
              <a:latin typeface="Times New Roman" panose="02020603050405020304" pitchFamily="18" charset="0"/>
              <a:sym typeface="Symbol" panose="05050102010706020507" pitchFamily="18" charset="2"/>
            </a:endParaRPr>
          </a:p>
          <a:p>
            <a:pPr eaLnBrk="1" hangingPunct="1">
              <a:lnSpc>
                <a:spcPct val="150000"/>
              </a:lnSpc>
            </a:pPr>
            <a:r>
              <a:rPr lang="en-US" altLang="zh-CN" u="sng" dirty="0">
                <a:solidFill>
                  <a:srgbClr val="0000FF"/>
                </a:solidFill>
                <a:latin typeface="Times New Roman" panose="02020603050405020304" pitchFamily="18" charset="0"/>
                <a:sym typeface="Symbol" panose="05050102010706020507" pitchFamily="18" charset="2"/>
              </a:rPr>
              <a:t>        </a:t>
            </a:r>
            <a:r>
              <a:rPr lang="en-US" altLang="zh-CN" u="sng" dirty="0" err="1">
                <a:solidFill>
                  <a:srgbClr val="0000FF"/>
                </a:solidFill>
                <a:latin typeface="Times New Roman" panose="02020603050405020304" pitchFamily="18" charset="0"/>
                <a:sym typeface="Symbol" panose="05050102010706020507" pitchFamily="18" charset="2"/>
              </a:rPr>
              <a:t>kN</a:t>
            </a:r>
            <a:r>
              <a:rPr lang="en-US" altLang="zh-CN" u="sng" dirty="0">
                <a:solidFill>
                  <a:srgbClr val="0000FF"/>
                </a:solidFill>
                <a:latin typeface="Times New Roman" panose="02020603050405020304" pitchFamily="18" charset="0"/>
                <a:sym typeface="Symbol" panose="05050102010706020507" pitchFamily="18" charset="2"/>
              </a:rPr>
              <a:t>/m</a:t>
            </a:r>
            <a:r>
              <a:rPr lang="en-US" altLang="zh-CN" u="sng" baseline="30000" dirty="0">
                <a:solidFill>
                  <a:srgbClr val="0000FF"/>
                </a:solidFill>
                <a:latin typeface="Times New Roman" panose="02020603050405020304" pitchFamily="18" charset="0"/>
                <a:sym typeface="Symbol" panose="05050102010706020507" pitchFamily="18" charset="2"/>
              </a:rPr>
              <a:t>3</a:t>
            </a:r>
            <a:r>
              <a:rPr lang="en-US" altLang="zh-CN" dirty="0">
                <a:latin typeface="Times New Roman" panose="02020603050405020304" pitchFamily="18" charset="0"/>
                <a:sym typeface="Symbol" panose="05050102010706020507" pitchFamily="18" charset="2"/>
              </a:rPr>
              <a:t>, </a:t>
            </a:r>
            <a:r>
              <a:rPr lang="zh-CN" altLang="en-US" dirty="0">
                <a:latin typeface="Times New Roman" panose="02020603050405020304" pitchFamily="18" charset="0"/>
                <a:sym typeface="Symbol" panose="05050102010706020507" pitchFamily="18" charset="2"/>
              </a:rPr>
              <a:t>地下水位以下取</a:t>
            </a:r>
            <a:r>
              <a:rPr lang="zh-CN" altLang="en-US" u="sng" dirty="0">
                <a:solidFill>
                  <a:srgbClr val="0000FF"/>
                </a:solidFill>
                <a:latin typeface="Times New Roman" panose="02020603050405020304" pitchFamily="18" charset="0"/>
                <a:sym typeface="Symbol" panose="05050102010706020507" pitchFamily="18" charset="2"/>
              </a:rPr>
              <a:t>有效重度</a:t>
            </a:r>
            <a:r>
              <a:rPr lang="en-US" altLang="zh-CN" dirty="0">
                <a:latin typeface="Times New Roman" panose="02020603050405020304" pitchFamily="18" charset="0"/>
                <a:sym typeface="Symbol" panose="05050102010706020507" pitchFamily="18" charset="2"/>
              </a:rPr>
              <a:t></a:t>
            </a:r>
            <a:r>
              <a:rPr lang="en-US" altLang="zh-CN" baseline="-25000" dirty="0">
                <a:latin typeface="Times New Roman" panose="02020603050405020304" pitchFamily="18" charset="0"/>
                <a:sym typeface="Symbol" panose="05050102010706020507" pitchFamily="18" charset="2"/>
              </a:rPr>
              <a:t>G</a:t>
            </a:r>
            <a:r>
              <a:rPr lang="en-US" altLang="zh-CN" dirty="0">
                <a:latin typeface="Times New Roman" panose="02020603050405020304" pitchFamily="18" charset="0"/>
                <a:sym typeface="Symbol" panose="05050102010706020507" pitchFamily="18" charset="2"/>
              </a:rPr>
              <a:t>’</a:t>
            </a:r>
            <a:endParaRPr lang="en-US" altLang="zh-CN" dirty="0">
              <a:latin typeface="Times New Roman" panose="02020603050405020304" pitchFamily="18" charset="0"/>
              <a:sym typeface="Symbol" panose="05050102010706020507" pitchFamily="18" charset="2"/>
            </a:endParaRPr>
          </a:p>
          <a:p>
            <a:pPr eaLnBrk="1" hangingPunct="1">
              <a:lnSpc>
                <a:spcPct val="150000"/>
              </a:lnSpc>
            </a:pPr>
            <a:r>
              <a:rPr lang="en-US" altLang="zh-CN" i="1" dirty="0">
                <a:latin typeface="Times New Roman" panose="02020603050405020304" pitchFamily="18" charset="0"/>
                <a:sym typeface="Symbol" panose="05050102010706020507" pitchFamily="18" charset="2"/>
              </a:rPr>
              <a:t>d </a:t>
            </a:r>
            <a:r>
              <a:rPr lang="en-US" altLang="zh-CN" dirty="0">
                <a:latin typeface="Times New Roman" panose="02020603050405020304" pitchFamily="18" charset="0"/>
                <a:sym typeface="Symbol" panose="05050102010706020507" pitchFamily="18" charset="2"/>
              </a:rPr>
              <a:t>= </a:t>
            </a:r>
            <a:r>
              <a:rPr lang="zh-CN" altLang="en-US" dirty="0">
                <a:latin typeface="Times New Roman" panose="02020603050405020304" pitchFamily="18" charset="0"/>
                <a:sym typeface="Symbol" panose="05050102010706020507" pitchFamily="18" charset="2"/>
              </a:rPr>
              <a:t>基础埋深，</a:t>
            </a:r>
            <a:r>
              <a:rPr lang="zh-CN" altLang="en-US" u="sng" dirty="0">
                <a:solidFill>
                  <a:srgbClr val="0000FF"/>
                </a:solidFill>
                <a:latin typeface="Times New Roman" panose="02020603050405020304" pitchFamily="18" charset="0"/>
                <a:sym typeface="Symbol" panose="05050102010706020507" pitchFamily="18" charset="2"/>
              </a:rPr>
              <a:t>设计地面</a:t>
            </a:r>
            <a:r>
              <a:rPr lang="zh-CN" altLang="en-US" dirty="0">
                <a:latin typeface="Times New Roman" panose="02020603050405020304" pitchFamily="18" charset="0"/>
                <a:sym typeface="Symbol" panose="05050102010706020507" pitchFamily="18" charset="2"/>
              </a:rPr>
              <a:t>或</a:t>
            </a:r>
            <a:r>
              <a:rPr lang="zh-CN" altLang="en-US" u="sng" dirty="0">
                <a:solidFill>
                  <a:srgbClr val="0000FF"/>
                </a:solidFill>
                <a:latin typeface="Times New Roman" panose="02020603050405020304" pitchFamily="18" charset="0"/>
                <a:sym typeface="Symbol" panose="05050102010706020507" pitchFamily="18" charset="2"/>
              </a:rPr>
              <a:t>室内外平均地面</a:t>
            </a:r>
            <a:r>
              <a:rPr lang="zh-CN" altLang="en-US" dirty="0">
                <a:latin typeface="Times New Roman" panose="02020603050405020304" pitchFamily="18" charset="0"/>
                <a:sym typeface="Symbol" panose="05050102010706020507" pitchFamily="18" charset="2"/>
              </a:rPr>
              <a:t>算起</a:t>
            </a:r>
            <a:endParaRPr lang="zh-CN" altLang="en-US" dirty="0">
              <a:latin typeface="Times New Roman" panose="02020603050405020304" pitchFamily="18" charset="0"/>
              <a:sym typeface="Symbol" panose="05050102010706020507" pitchFamily="18" charset="2"/>
            </a:endParaRPr>
          </a:p>
        </p:txBody>
      </p:sp>
      <p:sp>
        <p:nvSpPr>
          <p:cNvPr id="19464" name="TextBox 7"/>
          <p:cNvSpPr txBox="1">
            <a:spLocks noChangeArrowheads="1"/>
          </p:cNvSpPr>
          <p:nvPr/>
        </p:nvSpPr>
        <p:spPr bwMode="auto">
          <a:xfrm>
            <a:off x="1708572" y="1514109"/>
            <a:ext cx="25254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400" dirty="0">
                <a:latin typeface="幼圆" panose="02010509060101010101" pitchFamily="49" charset="-122"/>
              </a:rPr>
              <a:t>中心荷载作用</a:t>
            </a:r>
            <a:r>
              <a:rPr lang="zh-CN" altLang="en-US" sz="2400" dirty="0" smtClean="0">
                <a:latin typeface="幼圆" panose="02010509060101010101" pitchFamily="49" charset="-122"/>
              </a:rPr>
              <a:t>下</a:t>
            </a:r>
            <a:endParaRPr lang="en-US" altLang="zh-CN" sz="2400" dirty="0">
              <a:latin typeface="幼圆" panose="02010509060101010101" pitchFamily="49" charset="-122"/>
            </a:endParaRPr>
          </a:p>
          <a:p>
            <a:pPr eaLnBrk="1" hangingPunct="1"/>
            <a:endParaRPr lang="zh-CN" altLang="en-US" sz="2400" dirty="0">
              <a:latin typeface="幼圆" panose="02010509060101010101" pitchFamily="49" charset="-122"/>
            </a:endParaRPr>
          </a:p>
        </p:txBody>
      </p:sp>
      <p:sp>
        <p:nvSpPr>
          <p:cNvPr id="7"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图3-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7584" y="1291674"/>
            <a:ext cx="7416179"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950405" y="501912"/>
            <a:ext cx="3170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dirty="0">
                <a:latin typeface="Bookman Old Style" panose="02050604050505020204" pitchFamily="18" charset="0"/>
                <a:ea typeface="黑体" panose="02010609060101010101" pitchFamily="49" charset="-122"/>
              </a:rPr>
              <a:t>偏心</a:t>
            </a:r>
            <a:r>
              <a:rPr kumimoji="1" lang="zh-CN" altLang="en-US" sz="2400" dirty="0" smtClean="0">
                <a:latin typeface="Bookman Old Style" panose="02050604050505020204" pitchFamily="18" charset="0"/>
                <a:ea typeface="黑体" panose="02010609060101010101" pitchFamily="49" charset="-122"/>
              </a:rPr>
              <a:t>荷载作用下</a:t>
            </a:r>
            <a:endParaRPr kumimoji="1" lang="zh-CN" altLang="en-US" sz="2400" dirty="0">
              <a:latin typeface="Bookman Old Style" panose="02050604050505020204" pitchFamily="18" charset="0"/>
              <a:ea typeface="黑体" panose="02010609060101010101" pitchFamily="49" charset="-122"/>
            </a:endParaRPr>
          </a:p>
        </p:txBody>
      </p:sp>
      <p:graphicFrame>
        <p:nvGraphicFramePr>
          <p:cNvPr id="25606" name="Object 7"/>
          <p:cNvGraphicFramePr>
            <a:graphicFrameLocks noGrp="1" noChangeAspect="1"/>
          </p:cNvGraphicFramePr>
          <p:nvPr>
            <p:ph sz="quarter" idx="3"/>
          </p:nvPr>
        </p:nvGraphicFramePr>
        <p:xfrm>
          <a:off x="1691680" y="5080372"/>
          <a:ext cx="2096825" cy="792088"/>
        </p:xfrm>
        <a:graphic>
          <a:graphicData uri="http://schemas.openxmlformats.org/presentationml/2006/ole">
            <mc:AlternateContent xmlns:mc="http://schemas.openxmlformats.org/markup-compatibility/2006">
              <mc:Choice xmlns:v="urn:schemas-microsoft-com:vml" Requires="v">
                <p:oleObj spid="_x0000_s25664" name="Equation" r:id="rId2" imgW="1447800" imgH="495300" progId="Equation.DSMT4">
                  <p:embed/>
                </p:oleObj>
              </mc:Choice>
              <mc:Fallback>
                <p:oleObj name="Equation" r:id="rId2" imgW="1447800" imgH="495300" progId="Equation.DSMT4">
                  <p:embed/>
                  <p:pic>
                    <p:nvPicPr>
                      <p:cNvPr id="0" name="Object 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080372"/>
                        <a:ext cx="2096825" cy="792088"/>
                      </a:xfrm>
                      <a:prstGeom prst="rect">
                        <a:avLst/>
                      </a:prstGeom>
                      <a:solidFill>
                        <a:srgbClr val="99CCFF"/>
                      </a:solidFill>
                      <a:ln>
                        <a:noFill/>
                      </a:ln>
                      <a:effectLst/>
                    </p:spPr>
                  </p:pic>
                </p:oleObj>
              </mc:Fallback>
            </mc:AlternateContent>
          </a:graphicData>
        </a:graphic>
      </p:graphicFrame>
      <p:sp>
        <p:nvSpPr>
          <p:cNvPr id="25609" name="Text Box 10"/>
          <p:cNvSpPr txBox="1">
            <a:spLocks noChangeArrowheads="1"/>
          </p:cNvSpPr>
          <p:nvPr/>
        </p:nvSpPr>
        <p:spPr bwMode="auto">
          <a:xfrm>
            <a:off x="4396059" y="5247816"/>
            <a:ext cx="429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dirty="0">
                <a:latin typeface="幼圆" panose="02010509060101010101" pitchFamily="49" charset="-122"/>
              </a:rPr>
              <a:t>注意</a:t>
            </a:r>
            <a:r>
              <a:rPr kumimoji="1" lang="en-US" altLang="zh-CN" sz="2400" dirty="0">
                <a:latin typeface="幼圆" panose="02010509060101010101" pitchFamily="49" charset="-122"/>
              </a:rPr>
              <a:t>c</a:t>
            </a:r>
            <a:r>
              <a:rPr kumimoji="1" lang="zh-CN" altLang="en-US" sz="2400" dirty="0">
                <a:latin typeface="幼圆" panose="02010509060101010101" pitchFamily="49" charset="-122"/>
              </a:rPr>
              <a:t>情况下，土不能承担拉力</a:t>
            </a:r>
            <a:endParaRPr kumimoji="1" lang="zh-CN" altLang="en-US" sz="2400" dirty="0">
              <a:latin typeface="幼圆" panose="02010509060101010101" pitchFamily="49" charset="-122"/>
            </a:endParaRPr>
          </a:p>
        </p:txBody>
      </p:sp>
      <p:sp>
        <p:nvSpPr>
          <p:cNvPr id="25610" name="Text Box 12"/>
          <p:cNvSpPr txBox="1">
            <a:spLocks noChangeArrowheads="1"/>
          </p:cNvSpPr>
          <p:nvPr/>
        </p:nvSpPr>
        <p:spPr bwMode="auto">
          <a:xfrm>
            <a:off x="4396059" y="3019667"/>
            <a:ext cx="152417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spcBef>
                <a:spcPct val="50000"/>
              </a:spcBef>
            </a:pPr>
            <a:r>
              <a:rPr kumimoji="1" lang="zh-CN" altLang="en-US" sz="1600" b="1" dirty="0">
                <a:solidFill>
                  <a:srgbClr val="0033CC"/>
                </a:solidFill>
                <a:ea typeface="楷体_GB2312" pitchFamily="49" charset="-122"/>
              </a:rPr>
              <a:t>三角形形心点</a:t>
            </a:r>
            <a:endParaRPr kumimoji="1" lang="zh-CN" altLang="en-US" sz="2000" b="1" dirty="0">
              <a:ea typeface="楷体_GB2312" pitchFamily="49" charset="-122"/>
            </a:endParaRPr>
          </a:p>
        </p:txBody>
      </p:sp>
      <p:sp>
        <p:nvSpPr>
          <p:cNvPr id="7"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7188" y="500063"/>
            <a:ext cx="8229600" cy="857250"/>
          </a:xfrm>
        </p:spPr>
        <p:txBody>
          <a:bodyPr/>
          <a:lstStyle/>
          <a:p>
            <a:pPr algn="ctr">
              <a:spcBef>
                <a:spcPct val="50000"/>
              </a:spcBef>
              <a:defRPr/>
            </a:pPr>
            <a:r>
              <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rPr>
              <a:t>第三章  土中应力</a:t>
            </a:r>
            <a:endPar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endParaRPr>
          </a:p>
        </p:txBody>
      </p:sp>
      <p:sp>
        <p:nvSpPr>
          <p:cNvPr id="45059" name="Rectangle 4"/>
          <p:cNvSpPr>
            <a:spLocks noGrp="1" noChangeArrowheads="1"/>
          </p:cNvSpPr>
          <p:nvPr>
            <p:ph idx="1"/>
          </p:nvPr>
        </p:nvSpPr>
        <p:spPr>
          <a:xfrm>
            <a:off x="1835696" y="1772816"/>
            <a:ext cx="5883547" cy="3657576"/>
          </a:xfrm>
        </p:spPr>
        <p:txBody>
          <a:bodyPr/>
          <a:lstStyle/>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3.1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概述</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3.2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土中自重应力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3.3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基底压力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3.4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地基</a:t>
            </a:r>
            <a:r>
              <a:rPr lang="zh-CN" altLang="en-US" sz="3600" dirty="0" smtClean="0">
                <a:solidFill>
                  <a:schemeClr val="bg1"/>
                </a:solidFill>
                <a:latin typeface="Times New Roman" panose="02020603050405020304" pitchFamily="18" charset="0"/>
                <a:ea typeface="幼圆" panose="02010509060101010101" pitchFamily="49" charset="-122"/>
                <a:cs typeface="Times New Roman" panose="02020603050405020304" pitchFamily="18" charset="0"/>
              </a:rPr>
              <a:t>附加应力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9644" name="Object 140"/>
          <p:cNvGraphicFramePr>
            <a:graphicFrameLocks noChangeAspect="1"/>
          </p:cNvGraphicFramePr>
          <p:nvPr/>
        </p:nvGraphicFramePr>
        <p:xfrm>
          <a:off x="6157662" y="5879365"/>
          <a:ext cx="2915150" cy="648987"/>
        </p:xfrm>
        <a:graphic>
          <a:graphicData uri="http://schemas.openxmlformats.org/presentationml/2006/ole">
            <mc:AlternateContent xmlns:mc="http://schemas.openxmlformats.org/markup-compatibility/2006">
              <mc:Choice xmlns:v="urn:schemas-microsoft-com:vml" Requires="v">
                <p:oleObj spid="_x0000_s21663" name="公式" r:id="rId1" imgW="2501900" imgH="495300" progId="Equation.3">
                  <p:embed/>
                </p:oleObj>
              </mc:Choice>
              <mc:Fallback>
                <p:oleObj name="公式" r:id="rId1" imgW="2501900" imgH="495300" progId="Equation.3">
                  <p:embed/>
                  <p:pic>
                    <p:nvPicPr>
                      <p:cNvPr id="0" name="Object 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662" y="5879365"/>
                        <a:ext cx="2915150" cy="648987"/>
                      </a:xfrm>
                      <a:prstGeom prst="rect">
                        <a:avLst/>
                      </a:prstGeom>
                      <a:noFill/>
                      <a:ln>
                        <a:noFill/>
                      </a:ln>
                      <a:effectLst/>
                    </p:spPr>
                  </p:pic>
                </p:oleObj>
              </mc:Fallback>
            </mc:AlternateContent>
          </a:graphicData>
        </a:graphic>
      </p:graphicFrame>
      <p:sp>
        <p:nvSpPr>
          <p:cNvPr id="21507" name="Text Box 40"/>
          <p:cNvSpPr txBox="1">
            <a:spLocks noChangeArrowheads="1"/>
          </p:cNvSpPr>
          <p:nvPr/>
        </p:nvSpPr>
        <p:spPr bwMode="auto">
          <a:xfrm>
            <a:off x="293643" y="591717"/>
            <a:ext cx="2351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b="1" dirty="0">
                <a:latin typeface="Times New Roman" panose="02020603050405020304" pitchFamily="18" charset="0"/>
                <a:ea typeface="+mn-ea"/>
                <a:cs typeface="Times New Roman" panose="02020603050405020304" pitchFamily="18" charset="0"/>
              </a:rPr>
              <a:t>1)</a:t>
            </a:r>
            <a:r>
              <a:rPr lang="zh-CN" altLang="en-US" sz="2400" b="1" dirty="0">
                <a:latin typeface="Times New Roman" panose="02020603050405020304" pitchFamily="18" charset="0"/>
                <a:ea typeface="+mn-ea"/>
                <a:cs typeface="Times New Roman" panose="02020603050405020304" pitchFamily="18" charset="0"/>
              </a:rPr>
              <a:t>竖向静力平衡</a:t>
            </a:r>
            <a:endParaRPr lang="zh-CN" altLang="en-US" sz="2400" b="1" dirty="0">
              <a:latin typeface="Times New Roman" panose="02020603050405020304" pitchFamily="18" charset="0"/>
              <a:ea typeface="+mn-ea"/>
              <a:cs typeface="Times New Roman" panose="02020603050405020304" pitchFamily="18" charset="0"/>
            </a:endParaRPr>
          </a:p>
        </p:txBody>
      </p:sp>
      <p:sp>
        <p:nvSpPr>
          <p:cNvPr id="21508" name="Text Box 41"/>
          <p:cNvSpPr txBox="1">
            <a:spLocks noChangeArrowheads="1"/>
          </p:cNvSpPr>
          <p:nvPr/>
        </p:nvSpPr>
        <p:spPr bwMode="auto">
          <a:xfrm>
            <a:off x="395288" y="1030288"/>
            <a:ext cx="3549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000" u="sng" dirty="0">
                <a:solidFill>
                  <a:srgbClr val="FF6600"/>
                </a:solidFill>
                <a:latin typeface="Times New Roman" panose="02020603050405020304" pitchFamily="18" charset="0"/>
              </a:rPr>
              <a:t>F + G = </a:t>
            </a:r>
            <a:r>
              <a:rPr lang="zh-CN" altLang="en-US" sz="2000" u="sng" dirty="0">
                <a:solidFill>
                  <a:srgbClr val="FF6600"/>
                </a:solidFill>
                <a:latin typeface="Times New Roman" panose="02020603050405020304" pitchFamily="18" charset="0"/>
              </a:rPr>
              <a:t>基底压力的反力合力</a:t>
            </a:r>
            <a:r>
              <a:rPr lang="en-US" altLang="zh-CN" sz="2000" u="sng" dirty="0">
                <a:solidFill>
                  <a:srgbClr val="FF6600"/>
                </a:solidFill>
                <a:latin typeface="Times New Roman" panose="02020603050405020304" pitchFamily="18" charset="0"/>
              </a:rPr>
              <a:t>F</a:t>
            </a:r>
            <a:r>
              <a:rPr lang="en-US" altLang="zh-CN" sz="2000" u="sng" baseline="-25000" dirty="0">
                <a:solidFill>
                  <a:srgbClr val="FF6600"/>
                </a:solidFill>
                <a:latin typeface="Times New Roman" panose="02020603050405020304" pitchFamily="18" charset="0"/>
              </a:rPr>
              <a:t>a</a:t>
            </a:r>
            <a:endParaRPr lang="en-US" altLang="zh-CN" sz="2000" u="sng" baseline="-25000" dirty="0">
              <a:solidFill>
                <a:srgbClr val="FF6600"/>
              </a:solidFill>
              <a:latin typeface="Times New Roman" panose="02020603050405020304" pitchFamily="18" charset="0"/>
            </a:endParaRPr>
          </a:p>
        </p:txBody>
      </p:sp>
      <p:sp>
        <p:nvSpPr>
          <p:cNvPr id="21509" name="Text Box 42"/>
          <p:cNvSpPr txBox="1">
            <a:spLocks noChangeArrowheads="1"/>
          </p:cNvSpPr>
          <p:nvPr/>
        </p:nvSpPr>
        <p:spPr bwMode="auto">
          <a:xfrm>
            <a:off x="323850" y="1412875"/>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b="1" dirty="0">
                <a:latin typeface="Times New Roman" panose="02020603050405020304" pitchFamily="18" charset="0"/>
                <a:ea typeface="+mn-ea"/>
                <a:cs typeface="Times New Roman" panose="02020603050405020304" pitchFamily="18" charset="0"/>
              </a:rPr>
              <a:t>2)</a:t>
            </a:r>
            <a:r>
              <a:rPr lang="zh-CN" altLang="en-US" sz="2400" b="1" dirty="0">
                <a:latin typeface="Times New Roman" panose="02020603050405020304" pitchFamily="18" charset="0"/>
                <a:ea typeface="+mn-ea"/>
                <a:cs typeface="Times New Roman" panose="02020603050405020304" pitchFamily="18" charset="0"/>
              </a:rPr>
              <a:t>基底压力重新调整后</a:t>
            </a:r>
            <a:endParaRPr lang="zh-CN" altLang="en-US" sz="2400" b="1" dirty="0">
              <a:latin typeface="Times New Roman" panose="02020603050405020304" pitchFamily="18" charset="0"/>
              <a:ea typeface="+mn-ea"/>
              <a:cs typeface="Times New Roman" panose="02020603050405020304" pitchFamily="18" charset="0"/>
            </a:endParaRPr>
          </a:p>
        </p:txBody>
      </p:sp>
      <p:sp>
        <p:nvSpPr>
          <p:cNvPr id="21510" name="Text Box 43"/>
          <p:cNvSpPr txBox="1">
            <a:spLocks noChangeArrowheads="1"/>
          </p:cNvSpPr>
          <p:nvPr/>
        </p:nvSpPr>
        <p:spPr bwMode="auto">
          <a:xfrm>
            <a:off x="373063" y="1957389"/>
            <a:ext cx="48244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000" dirty="0">
                <a:solidFill>
                  <a:srgbClr val="FF6600"/>
                </a:solidFill>
                <a:latin typeface="幼圆" panose="02010509060101010101" pitchFamily="49" charset="-122"/>
              </a:rPr>
              <a:t>基底压力分布为三角形，其形心离中心线距离为</a:t>
            </a:r>
            <a:r>
              <a:rPr lang="en-US" altLang="zh-CN" sz="2000" dirty="0">
                <a:solidFill>
                  <a:srgbClr val="FF6600"/>
                </a:solidFill>
                <a:latin typeface="幼圆" panose="02010509060101010101" pitchFamily="49" charset="-122"/>
              </a:rPr>
              <a:t>e’</a:t>
            </a:r>
            <a:endParaRPr lang="en-US" altLang="zh-CN" sz="2000" dirty="0">
              <a:solidFill>
                <a:srgbClr val="FF6600"/>
              </a:solidFill>
              <a:latin typeface="幼圆" panose="02010509060101010101" pitchFamily="49" charset="-122"/>
            </a:endParaRPr>
          </a:p>
        </p:txBody>
      </p:sp>
      <p:sp>
        <p:nvSpPr>
          <p:cNvPr id="21511" name="Line 49"/>
          <p:cNvSpPr>
            <a:spLocks noChangeShapeType="1"/>
          </p:cNvSpPr>
          <p:nvPr/>
        </p:nvSpPr>
        <p:spPr bwMode="auto">
          <a:xfrm>
            <a:off x="6877050" y="5013325"/>
            <a:ext cx="431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12" name="Text Box 50"/>
          <p:cNvSpPr txBox="1">
            <a:spLocks noChangeArrowheads="1"/>
          </p:cNvSpPr>
          <p:nvPr/>
        </p:nvSpPr>
        <p:spPr bwMode="auto">
          <a:xfrm>
            <a:off x="6948488" y="471805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t>e’</a:t>
            </a:r>
            <a:endParaRPr lang="en-US" altLang="zh-CN"/>
          </a:p>
        </p:txBody>
      </p:sp>
      <p:sp>
        <p:nvSpPr>
          <p:cNvPr id="21513" name="Line 51"/>
          <p:cNvSpPr>
            <a:spLocks noChangeShapeType="1"/>
          </p:cNvSpPr>
          <p:nvPr/>
        </p:nvSpPr>
        <p:spPr bwMode="auto">
          <a:xfrm>
            <a:off x="7286625" y="3916363"/>
            <a:ext cx="0" cy="1512887"/>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1514" name="Text Box 52"/>
          <p:cNvSpPr txBox="1">
            <a:spLocks noChangeArrowheads="1"/>
          </p:cNvSpPr>
          <p:nvPr/>
        </p:nvSpPr>
        <p:spPr bwMode="auto">
          <a:xfrm>
            <a:off x="323850" y="2722563"/>
            <a:ext cx="5472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b="1" dirty="0">
                <a:latin typeface="Times New Roman" panose="02020603050405020304" pitchFamily="18" charset="0"/>
                <a:ea typeface="+mn-ea"/>
                <a:cs typeface="Times New Roman" panose="02020603050405020304" pitchFamily="18" charset="0"/>
              </a:rPr>
              <a:t>3)</a:t>
            </a:r>
            <a:r>
              <a:rPr lang="zh-CN" altLang="en-US" sz="2400" b="1" dirty="0">
                <a:latin typeface="Times New Roman" panose="02020603050405020304" pitchFamily="18" charset="0"/>
                <a:ea typeface="+mn-ea"/>
                <a:cs typeface="Times New Roman" panose="02020603050405020304" pitchFamily="18" charset="0"/>
              </a:rPr>
              <a:t>偏心荷载</a:t>
            </a:r>
            <a:r>
              <a:rPr lang="en-US" altLang="zh-CN" sz="2400" b="1" dirty="0">
                <a:latin typeface="Times New Roman" panose="02020603050405020304" pitchFamily="18" charset="0"/>
                <a:ea typeface="+mn-ea"/>
                <a:cs typeface="Times New Roman" panose="02020603050405020304" pitchFamily="18" charset="0"/>
              </a:rPr>
              <a:t>F</a:t>
            </a:r>
            <a:r>
              <a:rPr lang="zh-CN" altLang="en-US" sz="2400" b="1" dirty="0">
                <a:latin typeface="Times New Roman" panose="02020603050405020304" pitchFamily="18" charset="0"/>
                <a:ea typeface="+mn-ea"/>
                <a:cs typeface="Times New Roman" panose="02020603050405020304" pitchFamily="18" charset="0"/>
              </a:rPr>
              <a:t>、反力合力</a:t>
            </a:r>
            <a:r>
              <a:rPr lang="en-US" altLang="zh-CN" sz="2400" b="1" dirty="0">
                <a:latin typeface="Times New Roman" panose="02020603050405020304" pitchFamily="18" charset="0"/>
                <a:ea typeface="+mn-ea"/>
                <a:cs typeface="Times New Roman" panose="02020603050405020304" pitchFamily="18" charset="0"/>
              </a:rPr>
              <a:t>F</a:t>
            </a:r>
            <a:r>
              <a:rPr lang="en-US" altLang="zh-CN" sz="2400" b="1" baseline="-25000" dirty="0">
                <a:latin typeface="Times New Roman" panose="02020603050405020304" pitchFamily="18" charset="0"/>
                <a:ea typeface="+mn-ea"/>
                <a:cs typeface="Times New Roman" panose="02020603050405020304" pitchFamily="18" charset="0"/>
              </a:rPr>
              <a:t>a</a:t>
            </a:r>
            <a:r>
              <a:rPr lang="zh-CN" altLang="en-US" sz="2400" b="1" dirty="0">
                <a:latin typeface="Times New Roman" panose="02020603050405020304" pitchFamily="18" charset="0"/>
                <a:ea typeface="+mn-ea"/>
                <a:cs typeface="Times New Roman" panose="02020603050405020304" pitchFamily="18" charset="0"/>
              </a:rPr>
              <a:t>对中心线力矩平衡</a:t>
            </a:r>
            <a:endParaRPr lang="en-US" altLang="zh-CN" sz="2400" b="1" dirty="0">
              <a:latin typeface="Times New Roman" panose="02020603050405020304" pitchFamily="18" charset="0"/>
              <a:ea typeface="+mn-ea"/>
              <a:cs typeface="Times New Roman" panose="02020603050405020304" pitchFamily="18" charset="0"/>
            </a:endParaRPr>
          </a:p>
        </p:txBody>
      </p:sp>
      <p:sp>
        <p:nvSpPr>
          <p:cNvPr id="21515" name="Text Box 53"/>
          <p:cNvSpPr txBox="1">
            <a:spLocks noChangeArrowheads="1"/>
          </p:cNvSpPr>
          <p:nvPr/>
        </p:nvSpPr>
        <p:spPr bwMode="auto">
          <a:xfrm>
            <a:off x="755576" y="3579755"/>
            <a:ext cx="208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a:latin typeface="Times New Roman" panose="02020603050405020304" pitchFamily="18" charset="0"/>
              </a:rPr>
              <a:t>F</a:t>
            </a:r>
            <a:r>
              <a:rPr lang="en-US" altLang="zh-CN" sz="2400" baseline="-25000">
                <a:latin typeface="Times New Roman" panose="02020603050405020304" pitchFamily="18" charset="0"/>
              </a:rPr>
              <a:t>a </a:t>
            </a:r>
            <a:r>
              <a:rPr lang="en-US" altLang="zh-CN" sz="2400">
                <a:latin typeface="Times New Roman" panose="02020603050405020304" pitchFamily="18" charset="0"/>
              </a:rPr>
              <a:t>×</a:t>
            </a:r>
            <a:r>
              <a:rPr lang="en-US" altLang="zh-CN" sz="2400" baseline="-25000">
                <a:latin typeface="Times New Roman" panose="02020603050405020304" pitchFamily="18" charset="0"/>
              </a:rPr>
              <a:t> </a:t>
            </a:r>
            <a:r>
              <a:rPr lang="en-US" altLang="zh-CN" sz="2400">
                <a:latin typeface="Times New Roman" panose="02020603050405020304" pitchFamily="18" charset="0"/>
              </a:rPr>
              <a:t>e’=F</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e</a:t>
            </a:r>
            <a:endParaRPr lang="en-US" altLang="zh-CN" sz="2400">
              <a:latin typeface="Times New Roman" panose="02020603050405020304" pitchFamily="18" charset="0"/>
            </a:endParaRPr>
          </a:p>
        </p:txBody>
      </p:sp>
      <p:sp>
        <p:nvSpPr>
          <p:cNvPr id="21516" name="Text Box 54"/>
          <p:cNvSpPr txBox="1">
            <a:spLocks noChangeArrowheads="1"/>
          </p:cNvSpPr>
          <p:nvPr/>
        </p:nvSpPr>
        <p:spPr bwMode="auto">
          <a:xfrm>
            <a:off x="542131" y="4214813"/>
            <a:ext cx="424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400" dirty="0">
                <a:solidFill>
                  <a:srgbClr val="FF6600"/>
                </a:solidFill>
                <a:latin typeface="Times New Roman" panose="02020603050405020304" pitchFamily="18" charset="0"/>
              </a:rPr>
              <a:t>有</a:t>
            </a:r>
            <a:r>
              <a:rPr lang="en-US" altLang="zh-CN" sz="2400" dirty="0" smtClean="0">
                <a:solidFill>
                  <a:srgbClr val="FF6600"/>
                </a:solidFill>
                <a:latin typeface="Times New Roman" panose="02020603050405020304" pitchFamily="18" charset="0"/>
              </a:rPr>
              <a:t>:</a:t>
            </a:r>
            <a:r>
              <a:rPr lang="en-US" altLang="zh-CN" sz="2400" dirty="0" smtClean="0">
                <a:latin typeface="Times New Roman" panose="02020603050405020304" pitchFamily="18" charset="0"/>
              </a:rPr>
              <a:t> </a:t>
            </a:r>
            <a:r>
              <a:rPr lang="en-US" altLang="zh-CN" sz="2400" dirty="0">
                <a:latin typeface="Times New Roman" panose="02020603050405020304" pitchFamily="18" charset="0"/>
              </a:rPr>
              <a:t>e</a:t>
            </a:r>
            <a:r>
              <a:rPr lang="en-US" altLang="zh-CN" sz="2400" dirty="0" smtClean="0">
                <a:latin typeface="Times New Roman" panose="02020603050405020304" pitchFamily="18" charset="0"/>
              </a:rPr>
              <a:t>’=F </a:t>
            </a:r>
            <a:r>
              <a:rPr lang="en-US" altLang="zh-CN" sz="2400" dirty="0">
                <a:latin typeface="Times New Roman" panose="02020603050405020304" pitchFamily="18" charset="0"/>
              </a:rPr>
              <a:t>× e/(F+G) </a:t>
            </a:r>
            <a:endParaRPr lang="zh-CN" altLang="en-US" sz="2400" dirty="0">
              <a:latin typeface="Times New Roman" panose="02020603050405020304" pitchFamily="18" charset="0"/>
            </a:endParaRPr>
          </a:p>
        </p:txBody>
      </p:sp>
      <p:sp>
        <p:nvSpPr>
          <p:cNvPr id="21517" name="Text Box 56"/>
          <p:cNvSpPr txBox="1">
            <a:spLocks noChangeArrowheads="1"/>
          </p:cNvSpPr>
          <p:nvPr/>
        </p:nvSpPr>
        <p:spPr bwMode="auto">
          <a:xfrm>
            <a:off x="323850" y="4724400"/>
            <a:ext cx="604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b="1" dirty="0">
                <a:latin typeface="Times New Roman" panose="02020603050405020304" pitchFamily="18" charset="0"/>
                <a:ea typeface="+mn-ea"/>
                <a:cs typeface="Times New Roman" panose="02020603050405020304" pitchFamily="18" charset="0"/>
              </a:rPr>
              <a:t>4)</a:t>
            </a:r>
            <a:r>
              <a:rPr lang="zh-CN" altLang="en-US" sz="2400" b="1" dirty="0">
                <a:latin typeface="Times New Roman" panose="02020603050405020304" pitchFamily="18" charset="0"/>
                <a:ea typeface="+mn-ea"/>
                <a:cs typeface="Times New Roman" panose="02020603050405020304" pitchFamily="18" charset="0"/>
              </a:rPr>
              <a:t>调整后压力分布三角形高为</a:t>
            </a:r>
            <a:r>
              <a:rPr lang="en-US" altLang="zh-CN" sz="2400" b="1" dirty="0">
                <a:latin typeface="Times New Roman" panose="02020603050405020304" pitchFamily="18" charset="0"/>
                <a:ea typeface="+mn-ea"/>
                <a:cs typeface="Times New Roman" panose="02020603050405020304" pitchFamily="18" charset="0"/>
              </a:rPr>
              <a:t>3K</a:t>
            </a:r>
            <a:r>
              <a:rPr lang="zh-CN" altLang="en-US" sz="2400" b="1" dirty="0">
                <a:latin typeface="Times New Roman" panose="02020603050405020304" pitchFamily="18" charset="0"/>
                <a:ea typeface="+mn-ea"/>
                <a:cs typeface="Times New Roman" panose="02020603050405020304" pitchFamily="18" charset="0"/>
              </a:rPr>
              <a:t>，面积为</a:t>
            </a:r>
            <a:r>
              <a:rPr lang="en-US" altLang="zh-CN" sz="2400" b="1" dirty="0">
                <a:latin typeface="Times New Roman" panose="02020603050405020304" pitchFamily="18" charset="0"/>
                <a:ea typeface="+mn-ea"/>
                <a:cs typeface="Times New Roman" panose="02020603050405020304" pitchFamily="18" charset="0"/>
              </a:rPr>
              <a:t>1/2 × 3K × L × </a:t>
            </a:r>
            <a:r>
              <a:rPr lang="en-US" altLang="zh-CN" sz="2400" b="1" dirty="0" err="1">
                <a:latin typeface="Times New Roman" panose="02020603050405020304" pitchFamily="18" charset="0"/>
                <a:ea typeface="+mn-ea"/>
                <a:cs typeface="Times New Roman" panose="02020603050405020304" pitchFamily="18" charset="0"/>
              </a:rPr>
              <a:t>P</a:t>
            </a:r>
            <a:r>
              <a:rPr lang="en-US" altLang="zh-CN" sz="2400" b="1" baseline="-25000" dirty="0" err="1">
                <a:latin typeface="Times New Roman" panose="02020603050405020304" pitchFamily="18" charset="0"/>
                <a:ea typeface="+mn-ea"/>
                <a:cs typeface="Times New Roman" panose="02020603050405020304" pitchFamily="18" charset="0"/>
              </a:rPr>
              <a:t>max</a:t>
            </a:r>
            <a:r>
              <a:rPr lang="en-US" altLang="zh-CN" sz="2400" b="1" dirty="0">
                <a:latin typeface="Times New Roman" panose="02020603050405020304" pitchFamily="18" charset="0"/>
                <a:ea typeface="+mn-ea"/>
                <a:cs typeface="Times New Roman" panose="02020603050405020304" pitchFamily="18" charset="0"/>
              </a:rPr>
              <a:t>=F</a:t>
            </a:r>
            <a:r>
              <a:rPr lang="en-US" altLang="zh-CN" sz="2400" b="1" baseline="-25000" dirty="0">
                <a:latin typeface="Times New Roman" panose="02020603050405020304" pitchFamily="18" charset="0"/>
                <a:ea typeface="+mn-ea"/>
                <a:cs typeface="Times New Roman" panose="02020603050405020304" pitchFamily="18" charset="0"/>
              </a:rPr>
              <a:t>a</a:t>
            </a:r>
            <a:r>
              <a:rPr lang="en-US" altLang="zh-CN" sz="2400" b="1" dirty="0">
                <a:latin typeface="Times New Roman" panose="02020603050405020304" pitchFamily="18" charset="0"/>
                <a:ea typeface="+mn-ea"/>
                <a:cs typeface="Times New Roman" panose="02020603050405020304" pitchFamily="18" charset="0"/>
              </a:rPr>
              <a:t>=(F+G)</a:t>
            </a:r>
            <a:endParaRPr lang="en-US" altLang="zh-CN" sz="2400" b="1" dirty="0">
              <a:solidFill>
                <a:srgbClr val="FF6600"/>
              </a:solidFill>
              <a:latin typeface="Times New Roman" panose="02020603050405020304" pitchFamily="18" charset="0"/>
              <a:ea typeface="+mn-ea"/>
              <a:cs typeface="Times New Roman" panose="02020603050405020304" pitchFamily="18" charset="0"/>
            </a:endParaRPr>
          </a:p>
        </p:txBody>
      </p:sp>
      <p:sp>
        <p:nvSpPr>
          <p:cNvPr id="21518" name="Text Box 57"/>
          <p:cNvSpPr txBox="1">
            <a:spLocks noChangeArrowheads="1"/>
          </p:cNvSpPr>
          <p:nvPr/>
        </p:nvSpPr>
        <p:spPr bwMode="auto">
          <a:xfrm>
            <a:off x="127125" y="5729289"/>
            <a:ext cx="619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400" dirty="0">
                <a:solidFill>
                  <a:srgbClr val="FF6600"/>
                </a:solidFill>
                <a:latin typeface="Times New Roman" panose="02020603050405020304" pitchFamily="18" charset="0"/>
              </a:rPr>
              <a:t>所以</a:t>
            </a:r>
            <a:r>
              <a:rPr lang="en-US" altLang="zh-CN" sz="2400" dirty="0">
                <a:solidFill>
                  <a:srgbClr val="FF6600"/>
                </a:solidFill>
                <a:latin typeface="Times New Roman" panose="02020603050405020304" pitchFamily="18" charset="0"/>
              </a:rPr>
              <a:t>: </a:t>
            </a:r>
            <a:r>
              <a:rPr lang="en-US" altLang="zh-CN" sz="2400" dirty="0" err="1">
                <a:latin typeface="Times New Roman" panose="02020603050405020304" pitchFamily="18" charset="0"/>
              </a:rPr>
              <a:t>P</a:t>
            </a:r>
            <a:r>
              <a:rPr lang="en-US" altLang="zh-CN" sz="2400" baseline="-25000" dirty="0" err="1">
                <a:latin typeface="Times New Roman" panose="02020603050405020304" pitchFamily="18" charset="0"/>
              </a:rPr>
              <a:t>max</a:t>
            </a:r>
            <a:r>
              <a:rPr lang="en-US" altLang="zh-CN" sz="2400" dirty="0">
                <a:latin typeface="Times New Roman" panose="02020603050405020304" pitchFamily="18" charset="0"/>
              </a:rPr>
              <a:t> =  2(F+G)/3kL=2(F+G)/(3L(B/2-e’))</a:t>
            </a:r>
            <a:endParaRPr lang="zh-CN" altLang="en-US" sz="2400" dirty="0">
              <a:latin typeface="Times New Roman" panose="02020603050405020304" pitchFamily="18" charset="0"/>
            </a:endParaRPr>
          </a:p>
        </p:txBody>
      </p:sp>
      <p:sp>
        <p:nvSpPr>
          <p:cNvPr id="21519" name="文本框 1"/>
          <p:cNvSpPr txBox="1">
            <a:spLocks noChangeArrowheads="1"/>
          </p:cNvSpPr>
          <p:nvPr/>
        </p:nvSpPr>
        <p:spPr bwMode="auto">
          <a:xfrm>
            <a:off x="5878513" y="4443413"/>
            <a:ext cx="62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t>P</a:t>
            </a:r>
            <a:r>
              <a:rPr lang="en-US" altLang="zh-CN" baseline="-25000"/>
              <a:t>max</a:t>
            </a:r>
            <a:endParaRPr lang="zh-CN" altLang="en-US" baseline="-25000"/>
          </a:p>
        </p:txBody>
      </p:sp>
      <p:cxnSp>
        <p:nvCxnSpPr>
          <p:cNvPr id="4" name="直接箭头连接符 3"/>
          <p:cNvCxnSpPr/>
          <p:nvPr/>
        </p:nvCxnSpPr>
        <p:spPr>
          <a:xfrm>
            <a:off x="6443663" y="4292600"/>
            <a:ext cx="0" cy="936625"/>
          </a:xfrm>
          <a:prstGeom prst="straightConnector1">
            <a:avLst/>
          </a:prstGeom>
          <a:ln w="1270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1521" name="矩形 1"/>
          <p:cNvSpPr>
            <a:spLocks noChangeArrowheads="1"/>
          </p:cNvSpPr>
          <p:nvPr/>
        </p:nvSpPr>
        <p:spPr bwMode="auto">
          <a:xfrm>
            <a:off x="7683500" y="4813300"/>
            <a:ext cx="1222375" cy="369888"/>
          </a:xfrm>
          <a:prstGeom prst="rect">
            <a:avLst/>
          </a:prstGeom>
          <a:noFill/>
          <a:ln w="12700">
            <a:solidFill>
              <a:schemeClr val="accent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en-US" altLang="zh-CN"/>
              <a:t>K=(B/2-e')</a:t>
            </a:r>
            <a:endParaRPr lang="zh-CN" altLang="en-US"/>
          </a:p>
        </p:txBody>
      </p:sp>
      <p:grpSp>
        <p:nvGrpSpPr>
          <p:cNvPr id="21522" name="Group 21"/>
          <p:cNvGrpSpPr>
            <a:grpSpLocks noChangeAspect="1"/>
          </p:cNvGrpSpPr>
          <p:nvPr/>
        </p:nvGrpSpPr>
        <p:grpSpPr bwMode="auto">
          <a:xfrm>
            <a:off x="6300788" y="836613"/>
            <a:ext cx="2386012" cy="4591050"/>
            <a:chOff x="3969" y="527"/>
            <a:chExt cx="1503" cy="2892"/>
          </a:xfrm>
        </p:grpSpPr>
        <p:sp>
          <p:nvSpPr>
            <p:cNvPr id="21524" name="AutoShape 20"/>
            <p:cNvSpPr>
              <a:spLocks noChangeAspect="1" noChangeArrowheads="1" noTextEdit="1"/>
            </p:cNvSpPr>
            <p:nvPr/>
          </p:nvSpPr>
          <p:spPr bwMode="auto">
            <a:xfrm>
              <a:off x="3969" y="527"/>
              <a:ext cx="1471"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1525" name="Group 24"/>
            <p:cNvGrpSpPr/>
            <p:nvPr/>
          </p:nvGrpSpPr>
          <p:grpSpPr bwMode="auto">
            <a:xfrm>
              <a:off x="4124" y="2590"/>
              <a:ext cx="937" cy="619"/>
              <a:chOff x="4124" y="2590"/>
              <a:chExt cx="937" cy="619"/>
            </a:xfrm>
          </p:grpSpPr>
          <p:sp>
            <p:nvSpPr>
              <p:cNvPr id="21631" name="Freeform 22"/>
              <p:cNvSpPr/>
              <p:nvPr/>
            </p:nvSpPr>
            <p:spPr bwMode="auto">
              <a:xfrm>
                <a:off x="4124" y="2590"/>
                <a:ext cx="937" cy="619"/>
              </a:xfrm>
              <a:custGeom>
                <a:avLst/>
                <a:gdLst>
                  <a:gd name="T0" fmla="*/ 0 w 937"/>
                  <a:gd name="T1" fmla="*/ 619 h 619"/>
                  <a:gd name="T2" fmla="*/ 937 w 937"/>
                  <a:gd name="T3" fmla="*/ 0 h 619"/>
                  <a:gd name="T4" fmla="*/ 936 w 937"/>
                  <a:gd name="T5" fmla="*/ 123 h 619"/>
                  <a:gd name="T6" fmla="*/ 0 w 937"/>
                  <a:gd name="T7" fmla="*/ 125 h 619"/>
                  <a:gd name="T8" fmla="*/ 0 w 937"/>
                  <a:gd name="T9" fmla="*/ 619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 h="619">
                    <a:moveTo>
                      <a:pt x="0" y="619"/>
                    </a:moveTo>
                    <a:lnTo>
                      <a:pt x="937" y="0"/>
                    </a:lnTo>
                    <a:lnTo>
                      <a:pt x="936" y="123"/>
                    </a:lnTo>
                    <a:lnTo>
                      <a:pt x="0" y="125"/>
                    </a:lnTo>
                    <a:lnTo>
                      <a:pt x="0" y="6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2" name="Freeform 23"/>
              <p:cNvSpPr/>
              <p:nvPr/>
            </p:nvSpPr>
            <p:spPr bwMode="auto">
              <a:xfrm>
                <a:off x="4124" y="2590"/>
                <a:ext cx="937" cy="619"/>
              </a:xfrm>
              <a:custGeom>
                <a:avLst/>
                <a:gdLst>
                  <a:gd name="T0" fmla="*/ 0 w 937"/>
                  <a:gd name="T1" fmla="*/ 619 h 619"/>
                  <a:gd name="T2" fmla="*/ 937 w 937"/>
                  <a:gd name="T3" fmla="*/ 0 h 619"/>
                  <a:gd name="T4" fmla="*/ 936 w 937"/>
                  <a:gd name="T5" fmla="*/ 123 h 619"/>
                  <a:gd name="T6" fmla="*/ 0 w 937"/>
                  <a:gd name="T7" fmla="*/ 125 h 619"/>
                  <a:gd name="T8" fmla="*/ 0 w 937"/>
                  <a:gd name="T9" fmla="*/ 619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 h="619">
                    <a:moveTo>
                      <a:pt x="0" y="619"/>
                    </a:moveTo>
                    <a:lnTo>
                      <a:pt x="937" y="0"/>
                    </a:lnTo>
                    <a:lnTo>
                      <a:pt x="936" y="123"/>
                    </a:lnTo>
                    <a:lnTo>
                      <a:pt x="0" y="125"/>
                    </a:lnTo>
                    <a:lnTo>
                      <a:pt x="0" y="619"/>
                    </a:lnTo>
                    <a:close/>
                  </a:path>
                </a:pathLst>
              </a:custGeom>
              <a:noFill/>
              <a:ln w="6350" cap="rnd">
                <a:solidFill>
                  <a:srgbClr val="333399"/>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1526" name="Group 27"/>
            <p:cNvGrpSpPr/>
            <p:nvPr/>
          </p:nvGrpSpPr>
          <p:grpSpPr bwMode="auto">
            <a:xfrm>
              <a:off x="4129" y="2720"/>
              <a:ext cx="686" cy="576"/>
              <a:chOff x="4129" y="2720"/>
              <a:chExt cx="686" cy="576"/>
            </a:xfrm>
          </p:grpSpPr>
          <p:sp>
            <p:nvSpPr>
              <p:cNvPr id="21629" name="Freeform 25"/>
              <p:cNvSpPr/>
              <p:nvPr/>
            </p:nvSpPr>
            <p:spPr bwMode="auto">
              <a:xfrm>
                <a:off x="4129" y="2720"/>
                <a:ext cx="686" cy="576"/>
              </a:xfrm>
              <a:custGeom>
                <a:avLst/>
                <a:gdLst>
                  <a:gd name="T0" fmla="*/ 0 w 686"/>
                  <a:gd name="T1" fmla="*/ 576 h 576"/>
                  <a:gd name="T2" fmla="*/ 0 w 686"/>
                  <a:gd name="T3" fmla="*/ 0 h 576"/>
                  <a:gd name="T4" fmla="*/ 686 w 686"/>
                  <a:gd name="T5" fmla="*/ 0 h 576"/>
                  <a:gd name="T6" fmla="*/ 0 w 686"/>
                  <a:gd name="T7" fmla="*/ 57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6" h="576">
                    <a:moveTo>
                      <a:pt x="0" y="576"/>
                    </a:moveTo>
                    <a:lnTo>
                      <a:pt x="0" y="0"/>
                    </a:lnTo>
                    <a:lnTo>
                      <a:pt x="686" y="0"/>
                    </a:lnTo>
                    <a:lnTo>
                      <a:pt x="0" y="5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0" name="Freeform 26"/>
              <p:cNvSpPr/>
              <p:nvPr/>
            </p:nvSpPr>
            <p:spPr bwMode="auto">
              <a:xfrm>
                <a:off x="4129" y="2720"/>
                <a:ext cx="686" cy="576"/>
              </a:xfrm>
              <a:custGeom>
                <a:avLst/>
                <a:gdLst>
                  <a:gd name="T0" fmla="*/ 0 w 686"/>
                  <a:gd name="T1" fmla="*/ 576 h 576"/>
                  <a:gd name="T2" fmla="*/ 0 w 686"/>
                  <a:gd name="T3" fmla="*/ 0 h 576"/>
                  <a:gd name="T4" fmla="*/ 686 w 686"/>
                  <a:gd name="T5" fmla="*/ 0 h 576"/>
                  <a:gd name="T6" fmla="*/ 0 w 686"/>
                  <a:gd name="T7" fmla="*/ 57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6" h="576">
                    <a:moveTo>
                      <a:pt x="0" y="576"/>
                    </a:moveTo>
                    <a:lnTo>
                      <a:pt x="0" y="0"/>
                    </a:lnTo>
                    <a:lnTo>
                      <a:pt x="686" y="0"/>
                    </a:lnTo>
                    <a:lnTo>
                      <a:pt x="0" y="576"/>
                    </a:lnTo>
                    <a:close/>
                  </a:path>
                </a:pathLst>
              </a:custGeom>
              <a:noFill/>
              <a:ln w="12700" cap="rnd">
                <a:solidFill>
                  <a:srgbClr val="A5002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1527" name="Line 28"/>
            <p:cNvSpPr>
              <a:spLocks noChangeShapeType="1"/>
            </p:cNvSpPr>
            <p:nvPr/>
          </p:nvSpPr>
          <p:spPr bwMode="auto">
            <a:xfrm>
              <a:off x="4338" y="1515"/>
              <a:ext cx="0" cy="34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8" name="Rectangle 29"/>
            <p:cNvSpPr>
              <a:spLocks noChangeArrowheads="1"/>
            </p:cNvSpPr>
            <p:nvPr/>
          </p:nvSpPr>
          <p:spPr bwMode="auto">
            <a:xfrm>
              <a:off x="4376" y="1534"/>
              <a:ext cx="19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e</a:t>
              </a:r>
              <a:endParaRPr lang="zh-CN" altLang="zh-CN"/>
            </a:p>
          </p:txBody>
        </p:sp>
        <p:grpSp>
          <p:nvGrpSpPr>
            <p:cNvPr id="21529" name="Group 32"/>
            <p:cNvGrpSpPr/>
            <p:nvPr/>
          </p:nvGrpSpPr>
          <p:grpSpPr bwMode="auto">
            <a:xfrm>
              <a:off x="4305" y="1818"/>
              <a:ext cx="70" cy="71"/>
              <a:chOff x="4305" y="1818"/>
              <a:chExt cx="70" cy="71"/>
            </a:xfrm>
          </p:grpSpPr>
          <p:sp>
            <p:nvSpPr>
              <p:cNvPr id="21627" name="Oval 30"/>
              <p:cNvSpPr>
                <a:spLocks noChangeArrowheads="1"/>
              </p:cNvSpPr>
              <p:nvPr/>
            </p:nvSpPr>
            <p:spPr bwMode="auto">
              <a:xfrm>
                <a:off x="4305" y="1818"/>
                <a:ext cx="70" cy="71"/>
              </a:xfrm>
              <a:prstGeom prst="ellipse">
                <a:avLst/>
              </a:prstGeom>
              <a:solidFill>
                <a:srgbClr val="A50021"/>
              </a:solidFill>
              <a:ln w="0">
                <a:solidFill>
                  <a:srgbClr val="000000"/>
                </a:solidFill>
                <a:round/>
              </a:ln>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sp>
            <p:nvSpPr>
              <p:cNvPr id="21628" name="Oval 31"/>
              <p:cNvSpPr>
                <a:spLocks noChangeArrowheads="1"/>
              </p:cNvSpPr>
              <p:nvPr/>
            </p:nvSpPr>
            <p:spPr bwMode="auto">
              <a:xfrm>
                <a:off x="4305" y="1818"/>
                <a:ext cx="70" cy="71"/>
              </a:xfrm>
              <a:prstGeom prst="ellipse">
                <a:avLst/>
              </a:prstGeom>
              <a:noFill/>
              <a:ln w="12700" cap="rnd">
                <a:solidFill>
                  <a:srgbClr val="990033"/>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grpSp>
        <p:grpSp>
          <p:nvGrpSpPr>
            <p:cNvPr id="21530" name="Group 47"/>
            <p:cNvGrpSpPr/>
            <p:nvPr/>
          </p:nvGrpSpPr>
          <p:grpSpPr bwMode="auto">
            <a:xfrm>
              <a:off x="3971" y="1026"/>
              <a:ext cx="1428" cy="1591"/>
              <a:chOff x="3971" y="1026"/>
              <a:chExt cx="1428" cy="1591"/>
            </a:xfrm>
          </p:grpSpPr>
          <p:sp>
            <p:nvSpPr>
              <p:cNvPr id="21613" name="Line 33"/>
              <p:cNvSpPr>
                <a:spLocks noChangeShapeType="1"/>
              </p:cNvSpPr>
              <p:nvPr/>
            </p:nvSpPr>
            <p:spPr bwMode="auto">
              <a:xfrm>
                <a:off x="5077" y="1329"/>
                <a:ext cx="212"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1614" name="Group 46"/>
              <p:cNvGrpSpPr/>
              <p:nvPr/>
            </p:nvGrpSpPr>
            <p:grpSpPr bwMode="auto">
              <a:xfrm>
                <a:off x="3971" y="1026"/>
                <a:ext cx="1428" cy="1591"/>
                <a:chOff x="3971" y="1026"/>
                <a:chExt cx="1428" cy="1591"/>
              </a:xfrm>
            </p:grpSpPr>
            <p:sp>
              <p:nvSpPr>
                <p:cNvPr id="21615" name="Freeform 34"/>
                <p:cNvSpPr>
                  <a:spLocks noEditPoints="1"/>
                </p:cNvSpPr>
                <p:nvPr/>
              </p:nvSpPr>
              <p:spPr bwMode="auto">
                <a:xfrm>
                  <a:off x="3976" y="1831"/>
                  <a:ext cx="1180" cy="48"/>
                </a:xfrm>
                <a:custGeom>
                  <a:avLst/>
                  <a:gdLst>
                    <a:gd name="T0" fmla="*/ 1180 w 1180"/>
                    <a:gd name="T1" fmla="*/ 30 h 48"/>
                    <a:gd name="T2" fmla="*/ 40 w 1180"/>
                    <a:gd name="T3" fmla="*/ 30 h 48"/>
                    <a:gd name="T4" fmla="*/ 40 w 1180"/>
                    <a:gd name="T5" fmla="*/ 18 h 48"/>
                    <a:gd name="T6" fmla="*/ 1180 w 1180"/>
                    <a:gd name="T7" fmla="*/ 18 h 48"/>
                    <a:gd name="T8" fmla="*/ 1180 w 1180"/>
                    <a:gd name="T9" fmla="*/ 30 h 48"/>
                    <a:gd name="T10" fmla="*/ 48 w 1180"/>
                    <a:gd name="T11" fmla="*/ 48 h 48"/>
                    <a:gd name="T12" fmla="*/ 0 w 1180"/>
                    <a:gd name="T13" fmla="*/ 24 h 48"/>
                    <a:gd name="T14" fmla="*/ 48 w 1180"/>
                    <a:gd name="T15" fmla="*/ 0 h 48"/>
                    <a:gd name="T16" fmla="*/ 48 w 1180"/>
                    <a:gd name="T17" fmla="*/ 4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0" h="48">
                      <a:moveTo>
                        <a:pt x="1180" y="30"/>
                      </a:moveTo>
                      <a:lnTo>
                        <a:pt x="40" y="30"/>
                      </a:lnTo>
                      <a:lnTo>
                        <a:pt x="40" y="18"/>
                      </a:lnTo>
                      <a:lnTo>
                        <a:pt x="1180" y="18"/>
                      </a:lnTo>
                      <a:lnTo>
                        <a:pt x="1180" y="30"/>
                      </a:lnTo>
                      <a:close/>
                      <a:moveTo>
                        <a:pt x="48" y="48"/>
                      </a:moveTo>
                      <a:lnTo>
                        <a:pt x="0" y="24"/>
                      </a:lnTo>
                      <a:lnTo>
                        <a:pt x="48" y="0"/>
                      </a:lnTo>
                      <a:lnTo>
                        <a:pt x="48" y="48"/>
                      </a:lnTo>
                      <a:close/>
                    </a:path>
                  </a:pathLst>
                </a:custGeom>
                <a:solidFill>
                  <a:srgbClr val="3333FF"/>
                </a:solidFill>
                <a:ln w="1588" cap="flat">
                  <a:solidFill>
                    <a:srgbClr val="3333FF"/>
                  </a:solidFill>
                  <a:prstDash val="solid"/>
                  <a:bevel/>
                </a:ln>
              </p:spPr>
              <p:txBody>
                <a:bodyPr/>
                <a:lstStyle/>
                <a:p>
                  <a:endParaRPr lang="zh-CN" altLang="en-US"/>
                </a:p>
              </p:txBody>
            </p:sp>
            <p:sp>
              <p:nvSpPr>
                <p:cNvPr id="21616" name="Freeform 35"/>
                <p:cNvSpPr>
                  <a:spLocks noEditPoints="1"/>
                </p:cNvSpPr>
                <p:nvPr/>
              </p:nvSpPr>
              <p:spPr bwMode="auto">
                <a:xfrm>
                  <a:off x="4562" y="1267"/>
                  <a:ext cx="48" cy="1224"/>
                </a:xfrm>
                <a:custGeom>
                  <a:avLst/>
                  <a:gdLst>
                    <a:gd name="T0" fmla="*/ 30 w 48"/>
                    <a:gd name="T1" fmla="*/ 0 h 1224"/>
                    <a:gd name="T2" fmla="*/ 30 w 48"/>
                    <a:gd name="T3" fmla="*/ 1184 h 1224"/>
                    <a:gd name="T4" fmla="*/ 18 w 48"/>
                    <a:gd name="T5" fmla="*/ 1184 h 1224"/>
                    <a:gd name="T6" fmla="*/ 18 w 48"/>
                    <a:gd name="T7" fmla="*/ 0 h 1224"/>
                    <a:gd name="T8" fmla="*/ 30 w 48"/>
                    <a:gd name="T9" fmla="*/ 0 h 1224"/>
                    <a:gd name="T10" fmla="*/ 48 w 48"/>
                    <a:gd name="T11" fmla="*/ 1176 h 1224"/>
                    <a:gd name="T12" fmla="*/ 24 w 48"/>
                    <a:gd name="T13" fmla="*/ 1224 h 1224"/>
                    <a:gd name="T14" fmla="*/ 0 w 48"/>
                    <a:gd name="T15" fmla="*/ 1176 h 1224"/>
                    <a:gd name="T16" fmla="*/ 48 w 48"/>
                    <a:gd name="T17" fmla="*/ 1176 h 1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224">
                      <a:moveTo>
                        <a:pt x="30" y="0"/>
                      </a:moveTo>
                      <a:lnTo>
                        <a:pt x="30" y="1184"/>
                      </a:lnTo>
                      <a:lnTo>
                        <a:pt x="18" y="1184"/>
                      </a:lnTo>
                      <a:lnTo>
                        <a:pt x="18" y="0"/>
                      </a:lnTo>
                      <a:lnTo>
                        <a:pt x="30" y="0"/>
                      </a:lnTo>
                      <a:close/>
                      <a:moveTo>
                        <a:pt x="48" y="1176"/>
                      </a:moveTo>
                      <a:lnTo>
                        <a:pt x="24" y="1224"/>
                      </a:lnTo>
                      <a:lnTo>
                        <a:pt x="0" y="1176"/>
                      </a:lnTo>
                      <a:lnTo>
                        <a:pt x="48" y="1176"/>
                      </a:lnTo>
                      <a:close/>
                    </a:path>
                  </a:pathLst>
                </a:custGeom>
                <a:solidFill>
                  <a:srgbClr val="3333FF"/>
                </a:solidFill>
                <a:ln w="1588" cap="flat">
                  <a:solidFill>
                    <a:srgbClr val="3333FF"/>
                  </a:solidFill>
                  <a:prstDash val="solid"/>
                  <a:bevel/>
                </a:ln>
              </p:spPr>
              <p:txBody>
                <a:bodyPr/>
                <a:lstStyle/>
                <a:p>
                  <a:endParaRPr lang="zh-CN" altLang="en-US"/>
                </a:p>
              </p:txBody>
            </p:sp>
            <p:sp>
              <p:nvSpPr>
                <p:cNvPr id="21617" name="Rectangle 36"/>
                <p:cNvSpPr>
                  <a:spLocks noChangeArrowheads="1"/>
                </p:cNvSpPr>
                <p:nvPr/>
              </p:nvSpPr>
              <p:spPr bwMode="auto">
                <a:xfrm>
                  <a:off x="4127" y="1329"/>
                  <a:ext cx="932" cy="1055"/>
                </a:xfrm>
                <a:prstGeom prst="rect">
                  <a:avLst/>
                </a:prstGeom>
                <a:noFill/>
                <a:ln w="28575" cap="rnd">
                  <a:solidFill>
                    <a:srgbClr val="008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sp>
              <p:nvSpPr>
                <p:cNvPr id="21618" name="Rectangle 37"/>
                <p:cNvSpPr>
                  <a:spLocks noChangeArrowheads="1"/>
                </p:cNvSpPr>
                <p:nvPr/>
              </p:nvSpPr>
              <p:spPr bwMode="auto">
                <a:xfrm>
                  <a:off x="3971" y="1833"/>
                  <a:ext cx="18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x</a:t>
                  </a:r>
                  <a:endParaRPr lang="zh-CN" altLang="zh-CN"/>
                </a:p>
              </p:txBody>
            </p:sp>
            <p:sp>
              <p:nvSpPr>
                <p:cNvPr id="21619" name="Rectangle 38"/>
                <p:cNvSpPr>
                  <a:spLocks noChangeArrowheads="1"/>
                </p:cNvSpPr>
                <p:nvPr/>
              </p:nvSpPr>
              <p:spPr bwMode="auto">
                <a:xfrm>
                  <a:off x="4616" y="2363"/>
                  <a:ext cx="18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y</a:t>
                  </a:r>
                  <a:endParaRPr lang="zh-CN" altLang="zh-CN"/>
                </a:p>
              </p:txBody>
            </p:sp>
            <p:sp>
              <p:nvSpPr>
                <p:cNvPr id="21620" name="Line 39"/>
                <p:cNvSpPr>
                  <a:spLocks noChangeShapeType="1"/>
                </p:cNvSpPr>
                <p:nvPr/>
              </p:nvSpPr>
              <p:spPr bwMode="auto">
                <a:xfrm>
                  <a:off x="4123"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621" name="Line 40"/>
                <p:cNvSpPr>
                  <a:spLocks noChangeShapeType="1"/>
                </p:cNvSpPr>
                <p:nvPr/>
              </p:nvSpPr>
              <p:spPr bwMode="auto">
                <a:xfrm>
                  <a:off x="5055"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622" name="Freeform 41"/>
                <p:cNvSpPr>
                  <a:spLocks noEditPoints="1"/>
                </p:cNvSpPr>
                <p:nvPr/>
              </p:nvSpPr>
              <p:spPr bwMode="auto">
                <a:xfrm>
                  <a:off x="4126" y="1168"/>
                  <a:ext cx="931" cy="65"/>
                </a:xfrm>
                <a:custGeom>
                  <a:avLst/>
                  <a:gdLst>
                    <a:gd name="T0" fmla="*/ 0 w 3879"/>
                    <a:gd name="T1" fmla="*/ 0 h 272"/>
                    <a:gd name="T2" fmla="*/ 13 w 3879"/>
                    <a:gd name="T3" fmla="*/ 0 h 272"/>
                    <a:gd name="T4" fmla="*/ 13 w 3879"/>
                    <a:gd name="T5" fmla="*/ 0 h 272"/>
                    <a:gd name="T6" fmla="*/ 0 w 3879"/>
                    <a:gd name="T7" fmla="*/ 0 h 272"/>
                    <a:gd name="T8" fmla="*/ 0 w 3879"/>
                    <a:gd name="T9" fmla="*/ 0 h 272"/>
                    <a:gd name="T10" fmla="*/ 1 w 3879"/>
                    <a:gd name="T11" fmla="*/ 1 h 272"/>
                    <a:gd name="T12" fmla="*/ 0 w 3879"/>
                    <a:gd name="T13" fmla="*/ 0 h 272"/>
                    <a:gd name="T14" fmla="*/ 1 w 3879"/>
                    <a:gd name="T15" fmla="*/ 0 h 272"/>
                    <a:gd name="T16" fmla="*/ 1 w 3879"/>
                    <a:gd name="T17" fmla="*/ 0 h 272"/>
                    <a:gd name="T18" fmla="*/ 1 w 3879"/>
                    <a:gd name="T19" fmla="*/ 0 h 272"/>
                    <a:gd name="T20" fmla="*/ 0 w 3879"/>
                    <a:gd name="T21" fmla="*/ 0 h 272"/>
                    <a:gd name="T22" fmla="*/ 0 w 3879"/>
                    <a:gd name="T23" fmla="*/ 0 h 272"/>
                    <a:gd name="T24" fmla="*/ 1 w 3879"/>
                    <a:gd name="T25" fmla="*/ 1 h 272"/>
                    <a:gd name="T26" fmla="*/ 1 w 3879"/>
                    <a:gd name="T27" fmla="*/ 1 h 272"/>
                    <a:gd name="T28" fmla="*/ 1 w 3879"/>
                    <a:gd name="T29" fmla="*/ 1 h 272"/>
                    <a:gd name="T30" fmla="*/ 12 w 3879"/>
                    <a:gd name="T31" fmla="*/ 0 h 272"/>
                    <a:gd name="T32" fmla="*/ 13 w 3879"/>
                    <a:gd name="T33" fmla="*/ 0 h 272"/>
                    <a:gd name="T34" fmla="*/ 12 w 3879"/>
                    <a:gd name="T35" fmla="*/ 1 h 272"/>
                    <a:gd name="T36" fmla="*/ 12 w 3879"/>
                    <a:gd name="T37" fmla="*/ 1 h 272"/>
                    <a:gd name="T38" fmla="*/ 12 w 3879"/>
                    <a:gd name="T39" fmla="*/ 1 h 272"/>
                    <a:gd name="T40" fmla="*/ 13 w 3879"/>
                    <a:gd name="T41" fmla="*/ 0 h 272"/>
                    <a:gd name="T42" fmla="*/ 13 w 3879"/>
                    <a:gd name="T43" fmla="*/ 0 h 272"/>
                    <a:gd name="T44" fmla="*/ 12 w 3879"/>
                    <a:gd name="T45" fmla="*/ 0 h 272"/>
                    <a:gd name="T46" fmla="*/ 12 w 3879"/>
                    <a:gd name="T47" fmla="*/ 0 h 272"/>
                    <a:gd name="T48" fmla="*/ 12 w 3879"/>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79" h="272">
                      <a:moveTo>
                        <a:pt x="33" y="119"/>
                      </a:moveTo>
                      <a:lnTo>
                        <a:pt x="3846" y="119"/>
                      </a:lnTo>
                      <a:lnTo>
                        <a:pt x="3846" y="153"/>
                      </a:lnTo>
                      <a:lnTo>
                        <a:pt x="33" y="153"/>
                      </a:lnTo>
                      <a:lnTo>
                        <a:pt x="33" y="119"/>
                      </a:lnTo>
                      <a:close/>
                      <a:moveTo>
                        <a:pt x="225" y="267"/>
                      </a:moveTo>
                      <a:lnTo>
                        <a:pt x="0" y="136"/>
                      </a:lnTo>
                      <a:lnTo>
                        <a:pt x="225" y="5"/>
                      </a:lnTo>
                      <a:cubicBezTo>
                        <a:pt x="233" y="0"/>
                        <a:pt x="243" y="3"/>
                        <a:pt x="248" y="11"/>
                      </a:cubicBezTo>
                      <a:cubicBezTo>
                        <a:pt x="252" y="19"/>
                        <a:pt x="250" y="29"/>
                        <a:pt x="242" y="34"/>
                      </a:cubicBezTo>
                      <a:lnTo>
                        <a:pt x="42" y="151"/>
                      </a:lnTo>
                      <a:lnTo>
                        <a:pt x="42" y="122"/>
                      </a:lnTo>
                      <a:lnTo>
                        <a:pt x="242" y="238"/>
                      </a:lnTo>
                      <a:cubicBezTo>
                        <a:pt x="250" y="243"/>
                        <a:pt x="252" y="253"/>
                        <a:pt x="248" y="261"/>
                      </a:cubicBezTo>
                      <a:cubicBezTo>
                        <a:pt x="243" y="269"/>
                        <a:pt x="233" y="272"/>
                        <a:pt x="225" y="267"/>
                      </a:cubicBezTo>
                      <a:close/>
                      <a:moveTo>
                        <a:pt x="3654" y="5"/>
                      </a:moveTo>
                      <a:lnTo>
                        <a:pt x="3879" y="136"/>
                      </a:lnTo>
                      <a:lnTo>
                        <a:pt x="3654" y="267"/>
                      </a:lnTo>
                      <a:cubicBezTo>
                        <a:pt x="3646" y="272"/>
                        <a:pt x="3636" y="269"/>
                        <a:pt x="3631" y="261"/>
                      </a:cubicBezTo>
                      <a:cubicBezTo>
                        <a:pt x="3627" y="253"/>
                        <a:pt x="3629" y="243"/>
                        <a:pt x="3637" y="238"/>
                      </a:cubicBezTo>
                      <a:lnTo>
                        <a:pt x="3837" y="122"/>
                      </a:lnTo>
                      <a:lnTo>
                        <a:pt x="3837" y="151"/>
                      </a:lnTo>
                      <a:lnTo>
                        <a:pt x="3637" y="34"/>
                      </a:lnTo>
                      <a:cubicBezTo>
                        <a:pt x="3629" y="29"/>
                        <a:pt x="3627" y="19"/>
                        <a:pt x="3631" y="11"/>
                      </a:cubicBezTo>
                      <a:cubicBezTo>
                        <a:pt x="3636" y="3"/>
                        <a:pt x="3646" y="0"/>
                        <a:pt x="3654" y="5"/>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623" name="Freeform 42"/>
                <p:cNvSpPr>
                  <a:spLocks noEditPoints="1"/>
                </p:cNvSpPr>
                <p:nvPr/>
              </p:nvSpPr>
              <p:spPr bwMode="auto">
                <a:xfrm>
                  <a:off x="5149" y="1337"/>
                  <a:ext cx="65" cy="1039"/>
                </a:xfrm>
                <a:custGeom>
                  <a:avLst/>
                  <a:gdLst>
                    <a:gd name="T0" fmla="*/ 0 w 272"/>
                    <a:gd name="T1" fmla="*/ 0 h 4329"/>
                    <a:gd name="T2" fmla="*/ 0 w 272"/>
                    <a:gd name="T3" fmla="*/ 14 h 4329"/>
                    <a:gd name="T4" fmla="*/ 0 w 272"/>
                    <a:gd name="T5" fmla="*/ 14 h 4329"/>
                    <a:gd name="T6" fmla="*/ 0 w 272"/>
                    <a:gd name="T7" fmla="*/ 0 h 4329"/>
                    <a:gd name="T8" fmla="*/ 0 w 272"/>
                    <a:gd name="T9" fmla="*/ 0 h 4329"/>
                    <a:gd name="T10" fmla="*/ 0 w 272"/>
                    <a:gd name="T11" fmla="*/ 1 h 4329"/>
                    <a:gd name="T12" fmla="*/ 0 w 272"/>
                    <a:gd name="T13" fmla="*/ 0 h 4329"/>
                    <a:gd name="T14" fmla="*/ 1 w 272"/>
                    <a:gd name="T15" fmla="*/ 1 h 4329"/>
                    <a:gd name="T16" fmla="*/ 1 w 272"/>
                    <a:gd name="T17" fmla="*/ 1 h 4329"/>
                    <a:gd name="T18" fmla="*/ 1 w 272"/>
                    <a:gd name="T19" fmla="*/ 1 h 4329"/>
                    <a:gd name="T20" fmla="*/ 0 w 272"/>
                    <a:gd name="T21" fmla="*/ 0 h 4329"/>
                    <a:gd name="T22" fmla="*/ 0 w 272"/>
                    <a:gd name="T23" fmla="*/ 0 h 4329"/>
                    <a:gd name="T24" fmla="*/ 0 w 272"/>
                    <a:gd name="T25" fmla="*/ 1 h 4329"/>
                    <a:gd name="T26" fmla="*/ 0 w 272"/>
                    <a:gd name="T27" fmla="*/ 1 h 4329"/>
                    <a:gd name="T28" fmla="*/ 0 w 272"/>
                    <a:gd name="T29" fmla="*/ 1 h 4329"/>
                    <a:gd name="T30" fmla="*/ 1 w 272"/>
                    <a:gd name="T31" fmla="*/ 14 h 4329"/>
                    <a:gd name="T32" fmla="*/ 0 w 272"/>
                    <a:gd name="T33" fmla="*/ 14 h 4329"/>
                    <a:gd name="T34" fmla="*/ 0 w 272"/>
                    <a:gd name="T35" fmla="*/ 14 h 4329"/>
                    <a:gd name="T36" fmla="*/ 0 w 272"/>
                    <a:gd name="T37" fmla="*/ 13 h 4329"/>
                    <a:gd name="T38" fmla="*/ 0 w 272"/>
                    <a:gd name="T39" fmla="*/ 13 h 4329"/>
                    <a:gd name="T40" fmla="*/ 0 w 272"/>
                    <a:gd name="T41" fmla="*/ 14 h 4329"/>
                    <a:gd name="T42" fmla="*/ 0 w 272"/>
                    <a:gd name="T43" fmla="*/ 14 h 4329"/>
                    <a:gd name="T44" fmla="*/ 1 w 272"/>
                    <a:gd name="T45" fmla="*/ 13 h 4329"/>
                    <a:gd name="T46" fmla="*/ 1 w 272"/>
                    <a:gd name="T47" fmla="*/ 13 h 4329"/>
                    <a:gd name="T48" fmla="*/ 1 w 272"/>
                    <a:gd name="T49" fmla="*/ 14 h 4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2" h="4329">
                      <a:moveTo>
                        <a:pt x="152" y="33"/>
                      </a:moveTo>
                      <a:lnTo>
                        <a:pt x="152" y="4296"/>
                      </a:lnTo>
                      <a:lnTo>
                        <a:pt x="119" y="4296"/>
                      </a:lnTo>
                      <a:lnTo>
                        <a:pt x="119" y="33"/>
                      </a:lnTo>
                      <a:lnTo>
                        <a:pt x="152" y="33"/>
                      </a:lnTo>
                      <a:close/>
                      <a:moveTo>
                        <a:pt x="5" y="225"/>
                      </a:moveTo>
                      <a:lnTo>
                        <a:pt x="136" y="0"/>
                      </a:lnTo>
                      <a:lnTo>
                        <a:pt x="267" y="225"/>
                      </a:lnTo>
                      <a:cubicBezTo>
                        <a:pt x="272" y="233"/>
                        <a:pt x="269" y="243"/>
                        <a:pt x="261" y="248"/>
                      </a:cubicBezTo>
                      <a:cubicBezTo>
                        <a:pt x="253" y="252"/>
                        <a:pt x="243" y="250"/>
                        <a:pt x="238" y="242"/>
                      </a:cubicBezTo>
                      <a:lnTo>
                        <a:pt x="121" y="42"/>
                      </a:lnTo>
                      <a:lnTo>
                        <a:pt x="150" y="42"/>
                      </a:lnTo>
                      <a:lnTo>
                        <a:pt x="34" y="242"/>
                      </a:lnTo>
                      <a:cubicBezTo>
                        <a:pt x="29" y="250"/>
                        <a:pt x="19" y="252"/>
                        <a:pt x="11" y="248"/>
                      </a:cubicBezTo>
                      <a:cubicBezTo>
                        <a:pt x="3" y="243"/>
                        <a:pt x="0" y="233"/>
                        <a:pt x="5" y="225"/>
                      </a:cubicBezTo>
                      <a:close/>
                      <a:moveTo>
                        <a:pt x="267" y="4104"/>
                      </a:moveTo>
                      <a:lnTo>
                        <a:pt x="136" y="4329"/>
                      </a:lnTo>
                      <a:lnTo>
                        <a:pt x="5" y="4104"/>
                      </a:lnTo>
                      <a:cubicBezTo>
                        <a:pt x="0" y="4096"/>
                        <a:pt x="3" y="4086"/>
                        <a:pt x="11" y="4081"/>
                      </a:cubicBezTo>
                      <a:cubicBezTo>
                        <a:pt x="19" y="4077"/>
                        <a:pt x="29" y="4079"/>
                        <a:pt x="34" y="4087"/>
                      </a:cubicBezTo>
                      <a:lnTo>
                        <a:pt x="150" y="4287"/>
                      </a:lnTo>
                      <a:lnTo>
                        <a:pt x="121" y="4287"/>
                      </a:lnTo>
                      <a:lnTo>
                        <a:pt x="238" y="4087"/>
                      </a:lnTo>
                      <a:cubicBezTo>
                        <a:pt x="243" y="4079"/>
                        <a:pt x="253" y="4077"/>
                        <a:pt x="261" y="4081"/>
                      </a:cubicBezTo>
                      <a:cubicBezTo>
                        <a:pt x="269" y="4086"/>
                        <a:pt x="272" y="4096"/>
                        <a:pt x="267" y="4104"/>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624" name="Rectangle 43"/>
                <p:cNvSpPr>
                  <a:spLocks noChangeArrowheads="1"/>
                </p:cNvSpPr>
                <p:nvPr/>
              </p:nvSpPr>
              <p:spPr bwMode="auto">
                <a:xfrm>
                  <a:off x="4530" y="1026"/>
                  <a:ext cx="21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B</a:t>
                  </a:r>
                  <a:endParaRPr lang="zh-CN" altLang="zh-CN"/>
                </a:p>
              </p:txBody>
            </p:sp>
            <p:sp>
              <p:nvSpPr>
                <p:cNvPr id="21625" name="Rectangle 44"/>
                <p:cNvSpPr>
                  <a:spLocks noChangeArrowheads="1"/>
                </p:cNvSpPr>
                <p:nvPr/>
              </p:nvSpPr>
              <p:spPr bwMode="auto">
                <a:xfrm>
                  <a:off x="5208" y="1762"/>
                  <a:ext cx="19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L</a:t>
                  </a:r>
                  <a:endParaRPr lang="zh-CN" altLang="zh-CN"/>
                </a:p>
              </p:txBody>
            </p:sp>
            <p:sp>
              <p:nvSpPr>
                <p:cNvPr id="21626" name="Line 45"/>
                <p:cNvSpPr>
                  <a:spLocks noChangeShapeType="1"/>
                </p:cNvSpPr>
                <p:nvPr/>
              </p:nvSpPr>
              <p:spPr bwMode="auto">
                <a:xfrm>
                  <a:off x="5080" y="2384"/>
                  <a:ext cx="211"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21531" name="Freeform 48"/>
            <p:cNvSpPr>
              <a:spLocks noEditPoints="1"/>
            </p:cNvSpPr>
            <p:nvPr/>
          </p:nvSpPr>
          <p:spPr bwMode="auto">
            <a:xfrm>
              <a:off x="4261" y="550"/>
              <a:ext cx="144" cy="352"/>
            </a:xfrm>
            <a:custGeom>
              <a:avLst/>
              <a:gdLst>
                <a:gd name="T0" fmla="*/ 96 w 144"/>
                <a:gd name="T1" fmla="*/ 0 h 352"/>
                <a:gd name="T2" fmla="*/ 96 w 144"/>
                <a:gd name="T3" fmla="*/ 232 h 352"/>
                <a:gd name="T4" fmla="*/ 48 w 144"/>
                <a:gd name="T5" fmla="*/ 232 h 352"/>
                <a:gd name="T6" fmla="*/ 48 w 144"/>
                <a:gd name="T7" fmla="*/ 0 h 352"/>
                <a:gd name="T8" fmla="*/ 96 w 144"/>
                <a:gd name="T9" fmla="*/ 0 h 352"/>
                <a:gd name="T10" fmla="*/ 144 w 144"/>
                <a:gd name="T11" fmla="*/ 208 h 352"/>
                <a:gd name="T12" fmla="*/ 72 w 144"/>
                <a:gd name="T13" fmla="*/ 352 h 352"/>
                <a:gd name="T14" fmla="*/ 0 w 144"/>
                <a:gd name="T15" fmla="*/ 208 h 352"/>
                <a:gd name="T16" fmla="*/ 144 w 144"/>
                <a:gd name="T17" fmla="*/ 208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352">
                  <a:moveTo>
                    <a:pt x="96" y="0"/>
                  </a:moveTo>
                  <a:lnTo>
                    <a:pt x="96" y="232"/>
                  </a:lnTo>
                  <a:lnTo>
                    <a:pt x="48" y="232"/>
                  </a:lnTo>
                  <a:lnTo>
                    <a:pt x="48" y="0"/>
                  </a:lnTo>
                  <a:lnTo>
                    <a:pt x="96" y="0"/>
                  </a:lnTo>
                  <a:close/>
                  <a:moveTo>
                    <a:pt x="144" y="208"/>
                  </a:moveTo>
                  <a:lnTo>
                    <a:pt x="72" y="352"/>
                  </a:lnTo>
                  <a:lnTo>
                    <a:pt x="0" y="208"/>
                  </a:lnTo>
                  <a:lnTo>
                    <a:pt x="144" y="208"/>
                  </a:lnTo>
                  <a:close/>
                </a:path>
              </a:pathLst>
            </a:custGeom>
            <a:solidFill>
              <a:srgbClr val="000000"/>
            </a:solidFill>
            <a:ln w="1588" cap="flat">
              <a:solidFill>
                <a:srgbClr val="000000"/>
              </a:solidFill>
              <a:prstDash val="solid"/>
              <a:bevel/>
            </a:ln>
          </p:spPr>
          <p:txBody>
            <a:bodyPr/>
            <a:lstStyle/>
            <a:p>
              <a:endParaRPr lang="zh-CN" altLang="en-US"/>
            </a:p>
          </p:txBody>
        </p:sp>
        <p:sp>
          <p:nvSpPr>
            <p:cNvPr id="21532" name="Freeform 52"/>
            <p:cNvSpPr>
              <a:spLocks noEditPoints="1"/>
            </p:cNvSpPr>
            <p:nvPr/>
          </p:nvSpPr>
          <p:spPr bwMode="auto">
            <a:xfrm>
              <a:off x="4581" y="556"/>
              <a:ext cx="8" cy="680"/>
            </a:xfrm>
            <a:custGeom>
              <a:avLst/>
              <a:gdLst>
                <a:gd name="T0" fmla="*/ 8 w 8"/>
                <a:gd name="T1" fmla="*/ 32 h 680"/>
                <a:gd name="T2" fmla="*/ 0 w 8"/>
                <a:gd name="T3" fmla="*/ 0 h 680"/>
                <a:gd name="T4" fmla="*/ 8 w 8"/>
                <a:gd name="T5" fmla="*/ 56 h 680"/>
                <a:gd name="T6" fmla="*/ 0 w 8"/>
                <a:gd name="T7" fmla="*/ 64 h 680"/>
                <a:gd name="T8" fmla="*/ 8 w 8"/>
                <a:gd name="T9" fmla="*/ 56 h 680"/>
                <a:gd name="T10" fmla="*/ 8 w 8"/>
                <a:gd name="T11" fmla="*/ 120 h 680"/>
                <a:gd name="T12" fmla="*/ 0 w 8"/>
                <a:gd name="T13" fmla="*/ 88 h 680"/>
                <a:gd name="T14" fmla="*/ 8 w 8"/>
                <a:gd name="T15" fmla="*/ 144 h 680"/>
                <a:gd name="T16" fmla="*/ 0 w 8"/>
                <a:gd name="T17" fmla="*/ 152 h 680"/>
                <a:gd name="T18" fmla="*/ 8 w 8"/>
                <a:gd name="T19" fmla="*/ 144 h 680"/>
                <a:gd name="T20" fmla="*/ 8 w 8"/>
                <a:gd name="T21" fmla="*/ 208 h 680"/>
                <a:gd name="T22" fmla="*/ 0 w 8"/>
                <a:gd name="T23" fmla="*/ 176 h 680"/>
                <a:gd name="T24" fmla="*/ 8 w 8"/>
                <a:gd name="T25" fmla="*/ 232 h 680"/>
                <a:gd name="T26" fmla="*/ 0 w 8"/>
                <a:gd name="T27" fmla="*/ 240 h 680"/>
                <a:gd name="T28" fmla="*/ 8 w 8"/>
                <a:gd name="T29" fmla="*/ 232 h 680"/>
                <a:gd name="T30" fmla="*/ 8 w 8"/>
                <a:gd name="T31" fmla="*/ 296 h 680"/>
                <a:gd name="T32" fmla="*/ 0 w 8"/>
                <a:gd name="T33" fmla="*/ 264 h 680"/>
                <a:gd name="T34" fmla="*/ 8 w 8"/>
                <a:gd name="T35" fmla="*/ 320 h 680"/>
                <a:gd name="T36" fmla="*/ 0 w 8"/>
                <a:gd name="T37" fmla="*/ 328 h 680"/>
                <a:gd name="T38" fmla="*/ 8 w 8"/>
                <a:gd name="T39" fmla="*/ 320 h 680"/>
                <a:gd name="T40" fmla="*/ 8 w 8"/>
                <a:gd name="T41" fmla="*/ 384 h 680"/>
                <a:gd name="T42" fmla="*/ 0 w 8"/>
                <a:gd name="T43" fmla="*/ 352 h 680"/>
                <a:gd name="T44" fmla="*/ 8 w 8"/>
                <a:gd name="T45" fmla="*/ 408 h 680"/>
                <a:gd name="T46" fmla="*/ 0 w 8"/>
                <a:gd name="T47" fmla="*/ 416 h 680"/>
                <a:gd name="T48" fmla="*/ 8 w 8"/>
                <a:gd name="T49" fmla="*/ 408 h 680"/>
                <a:gd name="T50" fmla="*/ 8 w 8"/>
                <a:gd name="T51" fmla="*/ 472 h 680"/>
                <a:gd name="T52" fmla="*/ 0 w 8"/>
                <a:gd name="T53" fmla="*/ 440 h 680"/>
                <a:gd name="T54" fmla="*/ 8 w 8"/>
                <a:gd name="T55" fmla="*/ 496 h 680"/>
                <a:gd name="T56" fmla="*/ 0 w 8"/>
                <a:gd name="T57" fmla="*/ 504 h 680"/>
                <a:gd name="T58" fmla="*/ 8 w 8"/>
                <a:gd name="T59" fmla="*/ 496 h 680"/>
                <a:gd name="T60" fmla="*/ 8 w 8"/>
                <a:gd name="T61" fmla="*/ 560 h 680"/>
                <a:gd name="T62" fmla="*/ 0 w 8"/>
                <a:gd name="T63" fmla="*/ 528 h 680"/>
                <a:gd name="T64" fmla="*/ 8 w 8"/>
                <a:gd name="T65" fmla="*/ 584 h 680"/>
                <a:gd name="T66" fmla="*/ 0 w 8"/>
                <a:gd name="T67" fmla="*/ 592 h 680"/>
                <a:gd name="T68" fmla="*/ 8 w 8"/>
                <a:gd name="T69" fmla="*/ 584 h 680"/>
                <a:gd name="T70" fmla="*/ 8 w 8"/>
                <a:gd name="T71" fmla="*/ 648 h 680"/>
                <a:gd name="T72" fmla="*/ 0 w 8"/>
                <a:gd name="T73" fmla="*/ 616 h 680"/>
                <a:gd name="T74" fmla="*/ 8 w 8"/>
                <a:gd name="T75" fmla="*/ 672 h 680"/>
                <a:gd name="T76" fmla="*/ 0 w 8"/>
                <a:gd name="T77" fmla="*/ 680 h 680"/>
                <a:gd name="T78" fmla="*/ 8 w 8"/>
                <a:gd name="T79" fmla="*/ 672 h 6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680">
                  <a:moveTo>
                    <a:pt x="8" y="0"/>
                  </a:moveTo>
                  <a:lnTo>
                    <a:pt x="8" y="32"/>
                  </a:lnTo>
                  <a:lnTo>
                    <a:pt x="0" y="32"/>
                  </a:lnTo>
                  <a:lnTo>
                    <a:pt x="0" y="0"/>
                  </a:lnTo>
                  <a:lnTo>
                    <a:pt x="8" y="0"/>
                  </a:lnTo>
                  <a:close/>
                  <a:moveTo>
                    <a:pt x="8" y="56"/>
                  </a:moveTo>
                  <a:lnTo>
                    <a:pt x="8" y="64"/>
                  </a:lnTo>
                  <a:lnTo>
                    <a:pt x="0" y="64"/>
                  </a:lnTo>
                  <a:lnTo>
                    <a:pt x="0" y="56"/>
                  </a:lnTo>
                  <a:lnTo>
                    <a:pt x="8" y="56"/>
                  </a:lnTo>
                  <a:close/>
                  <a:moveTo>
                    <a:pt x="8" y="88"/>
                  </a:moveTo>
                  <a:lnTo>
                    <a:pt x="8" y="120"/>
                  </a:lnTo>
                  <a:lnTo>
                    <a:pt x="0" y="120"/>
                  </a:lnTo>
                  <a:lnTo>
                    <a:pt x="0" y="88"/>
                  </a:lnTo>
                  <a:lnTo>
                    <a:pt x="8" y="88"/>
                  </a:lnTo>
                  <a:close/>
                  <a:moveTo>
                    <a:pt x="8" y="144"/>
                  </a:moveTo>
                  <a:lnTo>
                    <a:pt x="8" y="152"/>
                  </a:lnTo>
                  <a:lnTo>
                    <a:pt x="0" y="152"/>
                  </a:lnTo>
                  <a:lnTo>
                    <a:pt x="0" y="144"/>
                  </a:lnTo>
                  <a:lnTo>
                    <a:pt x="8" y="144"/>
                  </a:lnTo>
                  <a:close/>
                  <a:moveTo>
                    <a:pt x="8" y="176"/>
                  </a:moveTo>
                  <a:lnTo>
                    <a:pt x="8" y="208"/>
                  </a:lnTo>
                  <a:lnTo>
                    <a:pt x="0" y="208"/>
                  </a:lnTo>
                  <a:lnTo>
                    <a:pt x="0" y="176"/>
                  </a:lnTo>
                  <a:lnTo>
                    <a:pt x="8" y="176"/>
                  </a:lnTo>
                  <a:close/>
                  <a:moveTo>
                    <a:pt x="8" y="232"/>
                  </a:moveTo>
                  <a:lnTo>
                    <a:pt x="8" y="240"/>
                  </a:lnTo>
                  <a:lnTo>
                    <a:pt x="0" y="240"/>
                  </a:lnTo>
                  <a:lnTo>
                    <a:pt x="0" y="232"/>
                  </a:lnTo>
                  <a:lnTo>
                    <a:pt x="8" y="232"/>
                  </a:lnTo>
                  <a:close/>
                  <a:moveTo>
                    <a:pt x="8" y="264"/>
                  </a:moveTo>
                  <a:lnTo>
                    <a:pt x="8" y="296"/>
                  </a:lnTo>
                  <a:lnTo>
                    <a:pt x="0" y="296"/>
                  </a:lnTo>
                  <a:lnTo>
                    <a:pt x="0" y="264"/>
                  </a:lnTo>
                  <a:lnTo>
                    <a:pt x="8" y="264"/>
                  </a:lnTo>
                  <a:close/>
                  <a:moveTo>
                    <a:pt x="8" y="320"/>
                  </a:moveTo>
                  <a:lnTo>
                    <a:pt x="8" y="328"/>
                  </a:lnTo>
                  <a:lnTo>
                    <a:pt x="0" y="328"/>
                  </a:lnTo>
                  <a:lnTo>
                    <a:pt x="0" y="320"/>
                  </a:lnTo>
                  <a:lnTo>
                    <a:pt x="8" y="320"/>
                  </a:lnTo>
                  <a:close/>
                  <a:moveTo>
                    <a:pt x="8" y="352"/>
                  </a:moveTo>
                  <a:lnTo>
                    <a:pt x="8" y="384"/>
                  </a:lnTo>
                  <a:lnTo>
                    <a:pt x="0" y="384"/>
                  </a:lnTo>
                  <a:lnTo>
                    <a:pt x="0" y="352"/>
                  </a:lnTo>
                  <a:lnTo>
                    <a:pt x="8" y="352"/>
                  </a:lnTo>
                  <a:close/>
                  <a:moveTo>
                    <a:pt x="8" y="408"/>
                  </a:moveTo>
                  <a:lnTo>
                    <a:pt x="8" y="416"/>
                  </a:lnTo>
                  <a:lnTo>
                    <a:pt x="0" y="416"/>
                  </a:lnTo>
                  <a:lnTo>
                    <a:pt x="0" y="408"/>
                  </a:lnTo>
                  <a:lnTo>
                    <a:pt x="8" y="408"/>
                  </a:lnTo>
                  <a:close/>
                  <a:moveTo>
                    <a:pt x="8" y="440"/>
                  </a:moveTo>
                  <a:lnTo>
                    <a:pt x="8" y="472"/>
                  </a:lnTo>
                  <a:lnTo>
                    <a:pt x="0" y="472"/>
                  </a:lnTo>
                  <a:lnTo>
                    <a:pt x="0" y="440"/>
                  </a:lnTo>
                  <a:lnTo>
                    <a:pt x="8" y="440"/>
                  </a:lnTo>
                  <a:close/>
                  <a:moveTo>
                    <a:pt x="8" y="496"/>
                  </a:moveTo>
                  <a:lnTo>
                    <a:pt x="8" y="504"/>
                  </a:lnTo>
                  <a:lnTo>
                    <a:pt x="0" y="504"/>
                  </a:lnTo>
                  <a:lnTo>
                    <a:pt x="0" y="496"/>
                  </a:lnTo>
                  <a:lnTo>
                    <a:pt x="8" y="496"/>
                  </a:lnTo>
                  <a:close/>
                  <a:moveTo>
                    <a:pt x="8" y="528"/>
                  </a:moveTo>
                  <a:lnTo>
                    <a:pt x="8" y="560"/>
                  </a:lnTo>
                  <a:lnTo>
                    <a:pt x="0" y="560"/>
                  </a:lnTo>
                  <a:lnTo>
                    <a:pt x="0" y="528"/>
                  </a:lnTo>
                  <a:lnTo>
                    <a:pt x="8" y="528"/>
                  </a:lnTo>
                  <a:close/>
                  <a:moveTo>
                    <a:pt x="8" y="584"/>
                  </a:moveTo>
                  <a:lnTo>
                    <a:pt x="8" y="592"/>
                  </a:lnTo>
                  <a:lnTo>
                    <a:pt x="0" y="592"/>
                  </a:lnTo>
                  <a:lnTo>
                    <a:pt x="0" y="584"/>
                  </a:lnTo>
                  <a:lnTo>
                    <a:pt x="8" y="584"/>
                  </a:lnTo>
                  <a:close/>
                  <a:moveTo>
                    <a:pt x="8" y="616"/>
                  </a:moveTo>
                  <a:lnTo>
                    <a:pt x="8" y="648"/>
                  </a:lnTo>
                  <a:lnTo>
                    <a:pt x="0" y="648"/>
                  </a:lnTo>
                  <a:lnTo>
                    <a:pt x="0" y="616"/>
                  </a:lnTo>
                  <a:lnTo>
                    <a:pt x="8" y="616"/>
                  </a:lnTo>
                  <a:close/>
                  <a:moveTo>
                    <a:pt x="8" y="672"/>
                  </a:moveTo>
                  <a:lnTo>
                    <a:pt x="8" y="680"/>
                  </a:lnTo>
                  <a:lnTo>
                    <a:pt x="0" y="680"/>
                  </a:lnTo>
                  <a:lnTo>
                    <a:pt x="0" y="672"/>
                  </a:lnTo>
                  <a:lnTo>
                    <a:pt x="8" y="672"/>
                  </a:lnTo>
                  <a:close/>
                </a:path>
              </a:pathLst>
            </a:custGeom>
            <a:solidFill>
              <a:srgbClr val="000000"/>
            </a:solidFill>
            <a:ln w="1588" cap="flat">
              <a:solidFill>
                <a:srgbClr val="000000"/>
              </a:solidFill>
              <a:prstDash val="solid"/>
              <a:bevel/>
            </a:ln>
          </p:spPr>
          <p:txBody>
            <a:bodyPr/>
            <a:lstStyle/>
            <a:p>
              <a:endParaRPr lang="zh-CN" altLang="en-US"/>
            </a:p>
          </p:txBody>
        </p:sp>
        <p:sp>
          <p:nvSpPr>
            <p:cNvPr id="21533" name="Freeform 54"/>
            <p:cNvSpPr>
              <a:spLocks noEditPoints="1"/>
            </p:cNvSpPr>
            <p:nvPr/>
          </p:nvSpPr>
          <p:spPr bwMode="auto">
            <a:xfrm>
              <a:off x="4341" y="1684"/>
              <a:ext cx="250" cy="65"/>
            </a:xfrm>
            <a:custGeom>
              <a:avLst/>
              <a:gdLst>
                <a:gd name="T0" fmla="*/ 0 w 1041"/>
                <a:gd name="T1" fmla="*/ 0 h 272"/>
                <a:gd name="T2" fmla="*/ 3 w 1041"/>
                <a:gd name="T3" fmla="*/ 0 h 272"/>
                <a:gd name="T4" fmla="*/ 3 w 1041"/>
                <a:gd name="T5" fmla="*/ 0 h 272"/>
                <a:gd name="T6" fmla="*/ 0 w 1041"/>
                <a:gd name="T7" fmla="*/ 0 h 272"/>
                <a:gd name="T8" fmla="*/ 0 w 1041"/>
                <a:gd name="T9" fmla="*/ 0 h 272"/>
                <a:gd name="T10" fmla="*/ 1 w 1041"/>
                <a:gd name="T11" fmla="*/ 1 h 272"/>
                <a:gd name="T12" fmla="*/ 0 w 1041"/>
                <a:gd name="T13" fmla="*/ 0 h 272"/>
                <a:gd name="T14" fmla="*/ 1 w 1041"/>
                <a:gd name="T15" fmla="*/ 0 h 272"/>
                <a:gd name="T16" fmla="*/ 1 w 1041"/>
                <a:gd name="T17" fmla="*/ 0 h 272"/>
                <a:gd name="T18" fmla="*/ 1 w 1041"/>
                <a:gd name="T19" fmla="*/ 0 h 272"/>
                <a:gd name="T20" fmla="*/ 0 w 1041"/>
                <a:gd name="T21" fmla="*/ 0 h 272"/>
                <a:gd name="T22" fmla="*/ 0 w 1041"/>
                <a:gd name="T23" fmla="*/ 0 h 272"/>
                <a:gd name="T24" fmla="*/ 1 w 1041"/>
                <a:gd name="T25" fmla="*/ 1 h 272"/>
                <a:gd name="T26" fmla="*/ 1 w 1041"/>
                <a:gd name="T27" fmla="*/ 1 h 272"/>
                <a:gd name="T28" fmla="*/ 1 w 1041"/>
                <a:gd name="T29" fmla="*/ 1 h 272"/>
                <a:gd name="T30" fmla="*/ 3 w 1041"/>
                <a:gd name="T31" fmla="*/ 0 h 272"/>
                <a:gd name="T32" fmla="*/ 3 w 1041"/>
                <a:gd name="T33" fmla="*/ 0 h 272"/>
                <a:gd name="T34" fmla="*/ 3 w 1041"/>
                <a:gd name="T35" fmla="*/ 1 h 272"/>
                <a:gd name="T36" fmla="*/ 3 w 1041"/>
                <a:gd name="T37" fmla="*/ 1 h 272"/>
                <a:gd name="T38" fmla="*/ 3 w 1041"/>
                <a:gd name="T39" fmla="*/ 1 h 272"/>
                <a:gd name="T40" fmla="*/ 3 w 1041"/>
                <a:gd name="T41" fmla="*/ 0 h 272"/>
                <a:gd name="T42" fmla="*/ 3 w 1041"/>
                <a:gd name="T43" fmla="*/ 0 h 272"/>
                <a:gd name="T44" fmla="*/ 3 w 1041"/>
                <a:gd name="T45" fmla="*/ 0 h 272"/>
                <a:gd name="T46" fmla="*/ 3 w 1041"/>
                <a:gd name="T47" fmla="*/ 0 h 272"/>
                <a:gd name="T48" fmla="*/ 3 w 1041"/>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1" h="272">
                  <a:moveTo>
                    <a:pt x="33" y="119"/>
                  </a:moveTo>
                  <a:lnTo>
                    <a:pt x="1008" y="119"/>
                  </a:lnTo>
                  <a:lnTo>
                    <a:pt x="1008" y="153"/>
                  </a:lnTo>
                  <a:lnTo>
                    <a:pt x="33" y="153"/>
                  </a:lnTo>
                  <a:lnTo>
                    <a:pt x="33" y="119"/>
                  </a:lnTo>
                  <a:close/>
                  <a:moveTo>
                    <a:pt x="225" y="267"/>
                  </a:moveTo>
                  <a:lnTo>
                    <a:pt x="0" y="136"/>
                  </a:lnTo>
                  <a:lnTo>
                    <a:pt x="225" y="5"/>
                  </a:lnTo>
                  <a:cubicBezTo>
                    <a:pt x="233" y="0"/>
                    <a:pt x="243" y="3"/>
                    <a:pt x="248" y="11"/>
                  </a:cubicBezTo>
                  <a:cubicBezTo>
                    <a:pt x="252" y="19"/>
                    <a:pt x="249" y="29"/>
                    <a:pt x="242" y="34"/>
                  </a:cubicBezTo>
                  <a:lnTo>
                    <a:pt x="42" y="151"/>
                  </a:lnTo>
                  <a:lnTo>
                    <a:pt x="42" y="122"/>
                  </a:lnTo>
                  <a:lnTo>
                    <a:pt x="242" y="238"/>
                  </a:lnTo>
                  <a:cubicBezTo>
                    <a:pt x="249" y="243"/>
                    <a:pt x="252" y="253"/>
                    <a:pt x="248" y="261"/>
                  </a:cubicBezTo>
                  <a:cubicBezTo>
                    <a:pt x="243" y="269"/>
                    <a:pt x="233" y="272"/>
                    <a:pt x="225" y="267"/>
                  </a:cubicBezTo>
                  <a:close/>
                  <a:moveTo>
                    <a:pt x="817" y="5"/>
                  </a:moveTo>
                  <a:lnTo>
                    <a:pt x="1041" y="136"/>
                  </a:lnTo>
                  <a:lnTo>
                    <a:pt x="817" y="267"/>
                  </a:lnTo>
                  <a:cubicBezTo>
                    <a:pt x="809" y="272"/>
                    <a:pt x="798" y="269"/>
                    <a:pt x="794" y="261"/>
                  </a:cubicBezTo>
                  <a:cubicBezTo>
                    <a:pt x="789" y="253"/>
                    <a:pt x="792" y="243"/>
                    <a:pt x="800" y="238"/>
                  </a:cubicBezTo>
                  <a:lnTo>
                    <a:pt x="1000" y="122"/>
                  </a:lnTo>
                  <a:lnTo>
                    <a:pt x="1000" y="151"/>
                  </a:lnTo>
                  <a:lnTo>
                    <a:pt x="800" y="34"/>
                  </a:lnTo>
                  <a:cubicBezTo>
                    <a:pt x="792" y="29"/>
                    <a:pt x="789" y="19"/>
                    <a:pt x="794" y="11"/>
                  </a:cubicBezTo>
                  <a:cubicBezTo>
                    <a:pt x="798" y="3"/>
                    <a:pt x="809" y="0"/>
                    <a:pt x="817" y="5"/>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34" name="Line 57"/>
            <p:cNvSpPr>
              <a:spLocks noChangeShapeType="1"/>
            </p:cNvSpPr>
            <p:nvPr/>
          </p:nvSpPr>
          <p:spPr bwMode="auto">
            <a:xfrm>
              <a:off x="4132" y="24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35" name="Line 58"/>
            <p:cNvSpPr>
              <a:spLocks noChangeShapeType="1"/>
            </p:cNvSpPr>
            <p:nvPr/>
          </p:nvSpPr>
          <p:spPr bwMode="auto">
            <a:xfrm>
              <a:off x="4809" y="24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36" name="Freeform 59"/>
            <p:cNvSpPr>
              <a:spLocks noEditPoints="1"/>
            </p:cNvSpPr>
            <p:nvPr/>
          </p:nvSpPr>
          <p:spPr bwMode="auto">
            <a:xfrm>
              <a:off x="4135" y="2598"/>
              <a:ext cx="672" cy="65"/>
            </a:xfrm>
            <a:custGeom>
              <a:avLst/>
              <a:gdLst>
                <a:gd name="T0" fmla="*/ 0 w 2799"/>
                <a:gd name="T1" fmla="*/ 0 h 271"/>
                <a:gd name="T2" fmla="*/ 9 w 2799"/>
                <a:gd name="T3" fmla="*/ 0 h 271"/>
                <a:gd name="T4" fmla="*/ 9 w 2799"/>
                <a:gd name="T5" fmla="*/ 0 h 271"/>
                <a:gd name="T6" fmla="*/ 0 w 2799"/>
                <a:gd name="T7" fmla="*/ 0 h 271"/>
                <a:gd name="T8" fmla="*/ 0 w 2799"/>
                <a:gd name="T9" fmla="*/ 0 h 271"/>
                <a:gd name="T10" fmla="*/ 1 w 2799"/>
                <a:gd name="T11" fmla="*/ 1 h 271"/>
                <a:gd name="T12" fmla="*/ 0 w 2799"/>
                <a:gd name="T13" fmla="*/ 0 h 271"/>
                <a:gd name="T14" fmla="*/ 1 w 2799"/>
                <a:gd name="T15" fmla="*/ 0 h 271"/>
                <a:gd name="T16" fmla="*/ 1 w 2799"/>
                <a:gd name="T17" fmla="*/ 0 h 271"/>
                <a:gd name="T18" fmla="*/ 1 w 2799"/>
                <a:gd name="T19" fmla="*/ 0 h 271"/>
                <a:gd name="T20" fmla="*/ 0 w 2799"/>
                <a:gd name="T21" fmla="*/ 0 h 271"/>
                <a:gd name="T22" fmla="*/ 0 w 2799"/>
                <a:gd name="T23" fmla="*/ 0 h 271"/>
                <a:gd name="T24" fmla="*/ 1 w 2799"/>
                <a:gd name="T25" fmla="*/ 1 h 271"/>
                <a:gd name="T26" fmla="*/ 1 w 2799"/>
                <a:gd name="T27" fmla="*/ 1 h 271"/>
                <a:gd name="T28" fmla="*/ 1 w 2799"/>
                <a:gd name="T29" fmla="*/ 1 h 271"/>
                <a:gd name="T30" fmla="*/ 9 w 2799"/>
                <a:gd name="T31" fmla="*/ 0 h 271"/>
                <a:gd name="T32" fmla="*/ 9 w 2799"/>
                <a:gd name="T33" fmla="*/ 0 h 271"/>
                <a:gd name="T34" fmla="*/ 9 w 2799"/>
                <a:gd name="T35" fmla="*/ 1 h 271"/>
                <a:gd name="T36" fmla="*/ 8 w 2799"/>
                <a:gd name="T37" fmla="*/ 1 h 271"/>
                <a:gd name="T38" fmla="*/ 8 w 2799"/>
                <a:gd name="T39" fmla="*/ 1 h 271"/>
                <a:gd name="T40" fmla="*/ 9 w 2799"/>
                <a:gd name="T41" fmla="*/ 0 h 271"/>
                <a:gd name="T42" fmla="*/ 9 w 2799"/>
                <a:gd name="T43" fmla="*/ 0 h 271"/>
                <a:gd name="T44" fmla="*/ 8 w 2799"/>
                <a:gd name="T45" fmla="*/ 0 h 271"/>
                <a:gd name="T46" fmla="*/ 8 w 2799"/>
                <a:gd name="T47" fmla="*/ 0 h 271"/>
                <a:gd name="T48" fmla="*/ 9 w 2799"/>
                <a:gd name="T49" fmla="*/ 0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99" h="271">
                  <a:moveTo>
                    <a:pt x="33" y="119"/>
                  </a:moveTo>
                  <a:lnTo>
                    <a:pt x="2766" y="119"/>
                  </a:lnTo>
                  <a:lnTo>
                    <a:pt x="2766" y="152"/>
                  </a:lnTo>
                  <a:lnTo>
                    <a:pt x="33" y="152"/>
                  </a:lnTo>
                  <a:lnTo>
                    <a:pt x="33" y="119"/>
                  </a:lnTo>
                  <a:close/>
                  <a:moveTo>
                    <a:pt x="224" y="267"/>
                  </a:moveTo>
                  <a:lnTo>
                    <a:pt x="0" y="135"/>
                  </a:lnTo>
                  <a:lnTo>
                    <a:pt x="224" y="4"/>
                  </a:lnTo>
                  <a:cubicBezTo>
                    <a:pt x="232" y="0"/>
                    <a:pt x="243" y="2"/>
                    <a:pt x="247" y="10"/>
                  </a:cubicBezTo>
                  <a:cubicBezTo>
                    <a:pt x="252" y="18"/>
                    <a:pt x="249" y="29"/>
                    <a:pt x="241" y="33"/>
                  </a:cubicBezTo>
                  <a:lnTo>
                    <a:pt x="41" y="150"/>
                  </a:lnTo>
                  <a:lnTo>
                    <a:pt x="41" y="121"/>
                  </a:lnTo>
                  <a:lnTo>
                    <a:pt x="241" y="238"/>
                  </a:lnTo>
                  <a:cubicBezTo>
                    <a:pt x="249" y="242"/>
                    <a:pt x="252" y="253"/>
                    <a:pt x="247" y="261"/>
                  </a:cubicBezTo>
                  <a:cubicBezTo>
                    <a:pt x="243" y="268"/>
                    <a:pt x="232" y="271"/>
                    <a:pt x="224" y="267"/>
                  </a:cubicBezTo>
                  <a:close/>
                  <a:moveTo>
                    <a:pt x="2575" y="4"/>
                  </a:moveTo>
                  <a:lnTo>
                    <a:pt x="2799" y="135"/>
                  </a:lnTo>
                  <a:lnTo>
                    <a:pt x="2575" y="267"/>
                  </a:lnTo>
                  <a:cubicBezTo>
                    <a:pt x="2567" y="271"/>
                    <a:pt x="2556" y="268"/>
                    <a:pt x="2552" y="261"/>
                  </a:cubicBezTo>
                  <a:cubicBezTo>
                    <a:pt x="2547" y="253"/>
                    <a:pt x="2550" y="242"/>
                    <a:pt x="2558" y="238"/>
                  </a:cubicBezTo>
                  <a:lnTo>
                    <a:pt x="2758" y="121"/>
                  </a:lnTo>
                  <a:lnTo>
                    <a:pt x="2758" y="150"/>
                  </a:lnTo>
                  <a:lnTo>
                    <a:pt x="2558" y="33"/>
                  </a:lnTo>
                  <a:cubicBezTo>
                    <a:pt x="2550" y="29"/>
                    <a:pt x="2547" y="18"/>
                    <a:pt x="2552" y="10"/>
                  </a:cubicBezTo>
                  <a:cubicBezTo>
                    <a:pt x="2556" y="2"/>
                    <a:pt x="2567" y="0"/>
                    <a:pt x="2575" y="4"/>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37" name="Rectangle 60"/>
            <p:cNvSpPr>
              <a:spLocks noChangeArrowheads="1"/>
            </p:cNvSpPr>
            <p:nvPr/>
          </p:nvSpPr>
          <p:spPr bwMode="auto">
            <a:xfrm>
              <a:off x="4332" y="2439"/>
              <a:ext cx="32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3K</a:t>
              </a:r>
              <a:endParaRPr lang="zh-CN" altLang="zh-CN"/>
            </a:p>
          </p:txBody>
        </p:sp>
        <p:sp>
          <p:nvSpPr>
            <p:cNvPr id="21538" name="Rectangle 61"/>
            <p:cNvSpPr>
              <a:spLocks noChangeArrowheads="1"/>
            </p:cNvSpPr>
            <p:nvPr/>
          </p:nvSpPr>
          <p:spPr bwMode="auto">
            <a:xfrm>
              <a:off x="4116" y="548"/>
              <a:ext cx="23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latin typeface="Arial Black" panose="020B0A04020102020204" pitchFamily="34" charset="0"/>
                </a:rPr>
                <a:t>F</a:t>
              </a:r>
              <a:endParaRPr lang="zh-CN" altLang="zh-CN"/>
            </a:p>
          </p:txBody>
        </p:sp>
        <p:grpSp>
          <p:nvGrpSpPr>
            <p:cNvPr id="21539" name="Group 66"/>
            <p:cNvGrpSpPr/>
            <p:nvPr/>
          </p:nvGrpSpPr>
          <p:grpSpPr bwMode="auto">
            <a:xfrm>
              <a:off x="4865" y="2360"/>
              <a:ext cx="607" cy="261"/>
              <a:chOff x="4865" y="2360"/>
              <a:chExt cx="607" cy="261"/>
            </a:xfrm>
          </p:grpSpPr>
          <p:sp>
            <p:nvSpPr>
              <p:cNvPr id="21609" name="Rectangle 62"/>
              <p:cNvSpPr>
                <a:spLocks noChangeArrowheads="1"/>
              </p:cNvSpPr>
              <p:nvPr/>
            </p:nvSpPr>
            <p:spPr bwMode="auto">
              <a:xfrm>
                <a:off x="5317" y="2376"/>
                <a:ext cx="15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100" b="1">
                    <a:solidFill>
                      <a:srgbClr val="990033"/>
                    </a:solidFill>
                    <a:latin typeface="Times New Roman" panose="02020603050405020304" pitchFamily="18" charset="0"/>
                  </a:rPr>
                  <a:t>0</a:t>
                </a:r>
                <a:endParaRPr lang="zh-CN" altLang="zh-CN"/>
              </a:p>
            </p:txBody>
          </p:sp>
          <p:sp>
            <p:nvSpPr>
              <p:cNvPr id="21610" name="Rectangle 63"/>
              <p:cNvSpPr>
                <a:spLocks noChangeArrowheads="1"/>
              </p:cNvSpPr>
              <p:nvPr/>
            </p:nvSpPr>
            <p:spPr bwMode="auto">
              <a:xfrm>
                <a:off x="4865" y="2376"/>
                <a:ext cx="16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100" b="1">
                    <a:solidFill>
                      <a:srgbClr val="990033"/>
                    </a:solidFill>
                    <a:latin typeface="Times New Roman" panose="02020603050405020304" pitchFamily="18" charset="0"/>
                  </a:rPr>
                  <a:t>p</a:t>
                </a:r>
                <a:endParaRPr lang="zh-CN" altLang="zh-CN"/>
              </a:p>
            </p:txBody>
          </p:sp>
          <p:sp>
            <p:nvSpPr>
              <p:cNvPr id="21611" name="Rectangle 64"/>
              <p:cNvSpPr>
                <a:spLocks noChangeArrowheads="1"/>
              </p:cNvSpPr>
              <p:nvPr/>
            </p:nvSpPr>
            <p:spPr bwMode="auto">
              <a:xfrm>
                <a:off x="4965" y="2482"/>
                <a:ext cx="21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1200" b="1">
                    <a:solidFill>
                      <a:srgbClr val="990033"/>
                    </a:solidFill>
                    <a:latin typeface="Times New Roman" panose="02020603050405020304" pitchFamily="18" charset="0"/>
                  </a:rPr>
                  <a:t>min</a:t>
                </a:r>
                <a:endParaRPr lang="zh-CN" altLang="zh-CN"/>
              </a:p>
            </p:txBody>
          </p:sp>
          <p:sp>
            <p:nvSpPr>
              <p:cNvPr id="21612" name="Rectangle 65"/>
              <p:cNvSpPr>
                <a:spLocks noChangeArrowheads="1"/>
              </p:cNvSpPr>
              <p:nvPr/>
            </p:nvSpPr>
            <p:spPr bwMode="auto">
              <a:xfrm>
                <a:off x="5185" y="2360"/>
                <a:ext cx="19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100" b="1">
                    <a:solidFill>
                      <a:srgbClr val="990033"/>
                    </a:solidFill>
                    <a:latin typeface="Symbol" panose="05050102010706020507" pitchFamily="18" charset="2"/>
                  </a:rPr>
                  <a:t>&lt;</a:t>
                </a:r>
                <a:endParaRPr lang="zh-CN" altLang="zh-CN"/>
              </a:p>
            </p:txBody>
          </p:sp>
        </p:grpSp>
        <p:sp>
          <p:nvSpPr>
            <p:cNvPr id="21540" name="Freeform 75"/>
            <p:cNvSpPr>
              <a:spLocks noEditPoints="1"/>
            </p:cNvSpPr>
            <p:nvPr/>
          </p:nvSpPr>
          <p:spPr bwMode="auto">
            <a:xfrm>
              <a:off x="4244" y="2840"/>
              <a:ext cx="162" cy="544"/>
            </a:xfrm>
            <a:custGeom>
              <a:avLst/>
              <a:gdLst>
                <a:gd name="T0" fmla="*/ 54 w 162"/>
                <a:gd name="T1" fmla="*/ 544 h 544"/>
                <a:gd name="T2" fmla="*/ 54 w 162"/>
                <a:gd name="T3" fmla="*/ 135 h 544"/>
                <a:gd name="T4" fmla="*/ 108 w 162"/>
                <a:gd name="T5" fmla="*/ 135 h 544"/>
                <a:gd name="T6" fmla="*/ 108 w 162"/>
                <a:gd name="T7" fmla="*/ 544 h 544"/>
                <a:gd name="T8" fmla="*/ 54 w 162"/>
                <a:gd name="T9" fmla="*/ 544 h 544"/>
                <a:gd name="T10" fmla="*/ 0 w 162"/>
                <a:gd name="T11" fmla="*/ 162 h 544"/>
                <a:gd name="T12" fmla="*/ 81 w 162"/>
                <a:gd name="T13" fmla="*/ 0 h 544"/>
                <a:gd name="T14" fmla="*/ 162 w 162"/>
                <a:gd name="T15" fmla="*/ 162 h 544"/>
                <a:gd name="T16" fmla="*/ 0 w 162"/>
                <a:gd name="T17" fmla="*/ 162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544">
                  <a:moveTo>
                    <a:pt x="54" y="544"/>
                  </a:moveTo>
                  <a:lnTo>
                    <a:pt x="54" y="135"/>
                  </a:lnTo>
                  <a:lnTo>
                    <a:pt x="108" y="135"/>
                  </a:lnTo>
                  <a:lnTo>
                    <a:pt x="108" y="544"/>
                  </a:lnTo>
                  <a:lnTo>
                    <a:pt x="54" y="544"/>
                  </a:lnTo>
                  <a:close/>
                  <a:moveTo>
                    <a:pt x="0" y="162"/>
                  </a:moveTo>
                  <a:lnTo>
                    <a:pt x="81" y="0"/>
                  </a:lnTo>
                  <a:lnTo>
                    <a:pt x="162" y="162"/>
                  </a:lnTo>
                  <a:lnTo>
                    <a:pt x="0" y="162"/>
                  </a:lnTo>
                  <a:close/>
                </a:path>
              </a:pathLst>
            </a:custGeom>
            <a:solidFill>
              <a:srgbClr val="FF0000"/>
            </a:solidFill>
            <a:ln w="1588" cap="flat">
              <a:solidFill>
                <a:srgbClr val="FF0000"/>
              </a:solidFill>
              <a:prstDash val="solid"/>
              <a:bevel/>
            </a:ln>
          </p:spPr>
          <p:txBody>
            <a:bodyPr/>
            <a:lstStyle/>
            <a:p>
              <a:endParaRPr lang="zh-CN" altLang="en-US"/>
            </a:p>
          </p:txBody>
        </p:sp>
        <p:sp>
          <p:nvSpPr>
            <p:cNvPr id="21541" name="Rectangle 76"/>
            <p:cNvSpPr>
              <a:spLocks noChangeArrowheads="1"/>
            </p:cNvSpPr>
            <p:nvPr/>
          </p:nvSpPr>
          <p:spPr bwMode="auto">
            <a:xfrm>
              <a:off x="4446" y="3199"/>
              <a:ext cx="2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a:solidFill>
                    <a:srgbClr val="FF6600"/>
                  </a:solidFill>
                </a:rPr>
                <a:t>Fa</a:t>
              </a:r>
              <a:endParaRPr lang="zh-CN" altLang="zh-CN"/>
            </a:p>
          </p:txBody>
        </p:sp>
        <p:grpSp>
          <p:nvGrpSpPr>
            <p:cNvPr id="21542" name="Group 79"/>
            <p:cNvGrpSpPr/>
            <p:nvPr/>
          </p:nvGrpSpPr>
          <p:grpSpPr bwMode="auto">
            <a:xfrm>
              <a:off x="4124" y="2590"/>
              <a:ext cx="937" cy="619"/>
              <a:chOff x="4124" y="2590"/>
              <a:chExt cx="937" cy="619"/>
            </a:xfrm>
          </p:grpSpPr>
          <p:sp>
            <p:nvSpPr>
              <p:cNvPr id="21607" name="Freeform 77"/>
              <p:cNvSpPr/>
              <p:nvPr/>
            </p:nvSpPr>
            <p:spPr bwMode="auto">
              <a:xfrm>
                <a:off x="4124" y="2590"/>
                <a:ext cx="937" cy="619"/>
              </a:xfrm>
              <a:custGeom>
                <a:avLst/>
                <a:gdLst>
                  <a:gd name="T0" fmla="*/ 0 w 937"/>
                  <a:gd name="T1" fmla="*/ 619 h 619"/>
                  <a:gd name="T2" fmla="*/ 937 w 937"/>
                  <a:gd name="T3" fmla="*/ 0 h 619"/>
                  <a:gd name="T4" fmla="*/ 936 w 937"/>
                  <a:gd name="T5" fmla="*/ 123 h 619"/>
                  <a:gd name="T6" fmla="*/ 0 w 937"/>
                  <a:gd name="T7" fmla="*/ 125 h 619"/>
                  <a:gd name="T8" fmla="*/ 0 w 937"/>
                  <a:gd name="T9" fmla="*/ 619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 h="619">
                    <a:moveTo>
                      <a:pt x="0" y="619"/>
                    </a:moveTo>
                    <a:lnTo>
                      <a:pt x="937" y="0"/>
                    </a:lnTo>
                    <a:lnTo>
                      <a:pt x="936" y="123"/>
                    </a:lnTo>
                    <a:lnTo>
                      <a:pt x="0" y="125"/>
                    </a:lnTo>
                    <a:lnTo>
                      <a:pt x="0" y="619"/>
                    </a:lnTo>
                    <a:close/>
                  </a:path>
                </a:pathLst>
              </a:cu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8" name="Freeform 78"/>
              <p:cNvSpPr/>
              <p:nvPr/>
            </p:nvSpPr>
            <p:spPr bwMode="auto">
              <a:xfrm>
                <a:off x="4124" y="2590"/>
                <a:ext cx="937" cy="619"/>
              </a:xfrm>
              <a:custGeom>
                <a:avLst/>
                <a:gdLst>
                  <a:gd name="T0" fmla="*/ 0 w 937"/>
                  <a:gd name="T1" fmla="*/ 619 h 619"/>
                  <a:gd name="T2" fmla="*/ 937 w 937"/>
                  <a:gd name="T3" fmla="*/ 0 h 619"/>
                  <a:gd name="T4" fmla="*/ 936 w 937"/>
                  <a:gd name="T5" fmla="*/ 123 h 619"/>
                  <a:gd name="T6" fmla="*/ 0 w 937"/>
                  <a:gd name="T7" fmla="*/ 125 h 619"/>
                  <a:gd name="T8" fmla="*/ 0 w 937"/>
                  <a:gd name="T9" fmla="*/ 619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 h="619">
                    <a:moveTo>
                      <a:pt x="0" y="619"/>
                    </a:moveTo>
                    <a:lnTo>
                      <a:pt x="937" y="0"/>
                    </a:lnTo>
                    <a:lnTo>
                      <a:pt x="936" y="123"/>
                    </a:lnTo>
                    <a:lnTo>
                      <a:pt x="0" y="125"/>
                    </a:lnTo>
                    <a:lnTo>
                      <a:pt x="0" y="619"/>
                    </a:lnTo>
                    <a:close/>
                  </a:path>
                </a:pathLst>
              </a:custGeom>
              <a:noFill/>
              <a:ln w="6350" cap="rnd">
                <a:solidFill>
                  <a:srgbClr val="333399"/>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1543" name="Group 82"/>
            <p:cNvGrpSpPr/>
            <p:nvPr/>
          </p:nvGrpSpPr>
          <p:grpSpPr bwMode="auto">
            <a:xfrm>
              <a:off x="4129" y="2720"/>
              <a:ext cx="686" cy="576"/>
              <a:chOff x="4129" y="2720"/>
              <a:chExt cx="686" cy="576"/>
            </a:xfrm>
          </p:grpSpPr>
          <p:sp>
            <p:nvSpPr>
              <p:cNvPr id="21605" name="Freeform 80"/>
              <p:cNvSpPr/>
              <p:nvPr/>
            </p:nvSpPr>
            <p:spPr bwMode="auto">
              <a:xfrm>
                <a:off x="4129" y="2720"/>
                <a:ext cx="686" cy="576"/>
              </a:xfrm>
              <a:custGeom>
                <a:avLst/>
                <a:gdLst>
                  <a:gd name="T0" fmla="*/ 0 w 686"/>
                  <a:gd name="T1" fmla="*/ 576 h 576"/>
                  <a:gd name="T2" fmla="*/ 0 w 686"/>
                  <a:gd name="T3" fmla="*/ 0 h 576"/>
                  <a:gd name="T4" fmla="*/ 686 w 686"/>
                  <a:gd name="T5" fmla="*/ 0 h 576"/>
                  <a:gd name="T6" fmla="*/ 0 w 686"/>
                  <a:gd name="T7" fmla="*/ 57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6" h="576">
                    <a:moveTo>
                      <a:pt x="0" y="576"/>
                    </a:moveTo>
                    <a:lnTo>
                      <a:pt x="0" y="0"/>
                    </a:lnTo>
                    <a:lnTo>
                      <a:pt x="686" y="0"/>
                    </a:lnTo>
                    <a:lnTo>
                      <a:pt x="0" y="576"/>
                    </a:lnTo>
                    <a:close/>
                  </a:path>
                </a:pathLst>
              </a:custGeom>
              <a:solidFill>
                <a:srgbClr val="FF6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6" name="Freeform 81"/>
              <p:cNvSpPr/>
              <p:nvPr/>
            </p:nvSpPr>
            <p:spPr bwMode="auto">
              <a:xfrm>
                <a:off x="4129" y="2720"/>
                <a:ext cx="686" cy="576"/>
              </a:xfrm>
              <a:custGeom>
                <a:avLst/>
                <a:gdLst>
                  <a:gd name="T0" fmla="*/ 0 w 686"/>
                  <a:gd name="T1" fmla="*/ 576 h 576"/>
                  <a:gd name="T2" fmla="*/ 0 w 686"/>
                  <a:gd name="T3" fmla="*/ 0 h 576"/>
                  <a:gd name="T4" fmla="*/ 686 w 686"/>
                  <a:gd name="T5" fmla="*/ 0 h 576"/>
                  <a:gd name="T6" fmla="*/ 0 w 686"/>
                  <a:gd name="T7" fmla="*/ 57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6" h="576">
                    <a:moveTo>
                      <a:pt x="0" y="576"/>
                    </a:moveTo>
                    <a:lnTo>
                      <a:pt x="0" y="0"/>
                    </a:lnTo>
                    <a:lnTo>
                      <a:pt x="686" y="0"/>
                    </a:lnTo>
                    <a:lnTo>
                      <a:pt x="0" y="576"/>
                    </a:lnTo>
                    <a:close/>
                  </a:path>
                </a:pathLst>
              </a:custGeom>
              <a:noFill/>
              <a:ln w="12700" cap="rnd">
                <a:solidFill>
                  <a:srgbClr val="A5002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1544" name="Line 83"/>
            <p:cNvSpPr>
              <a:spLocks noChangeShapeType="1"/>
            </p:cNvSpPr>
            <p:nvPr/>
          </p:nvSpPr>
          <p:spPr bwMode="auto">
            <a:xfrm>
              <a:off x="4338" y="1515"/>
              <a:ext cx="0" cy="34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45" name="Rectangle 84"/>
            <p:cNvSpPr>
              <a:spLocks noChangeArrowheads="1"/>
            </p:cNvSpPr>
            <p:nvPr/>
          </p:nvSpPr>
          <p:spPr bwMode="auto">
            <a:xfrm>
              <a:off x="4376" y="1534"/>
              <a:ext cx="19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e</a:t>
              </a:r>
              <a:endParaRPr lang="zh-CN" altLang="zh-CN"/>
            </a:p>
          </p:txBody>
        </p:sp>
        <p:grpSp>
          <p:nvGrpSpPr>
            <p:cNvPr id="21546" name="Group 87"/>
            <p:cNvGrpSpPr/>
            <p:nvPr/>
          </p:nvGrpSpPr>
          <p:grpSpPr bwMode="auto">
            <a:xfrm>
              <a:off x="4305" y="1818"/>
              <a:ext cx="70" cy="71"/>
              <a:chOff x="4305" y="1818"/>
              <a:chExt cx="70" cy="71"/>
            </a:xfrm>
          </p:grpSpPr>
          <p:sp>
            <p:nvSpPr>
              <p:cNvPr id="21603" name="Oval 85"/>
              <p:cNvSpPr>
                <a:spLocks noChangeArrowheads="1"/>
              </p:cNvSpPr>
              <p:nvPr/>
            </p:nvSpPr>
            <p:spPr bwMode="auto">
              <a:xfrm>
                <a:off x="4305" y="1818"/>
                <a:ext cx="70" cy="71"/>
              </a:xfrm>
              <a:prstGeom prst="ellipse">
                <a:avLst/>
              </a:prstGeom>
              <a:solidFill>
                <a:srgbClr val="A50021"/>
              </a:solidFill>
              <a:ln w="0">
                <a:solidFill>
                  <a:srgbClr val="000000"/>
                </a:solidFill>
                <a:round/>
              </a:ln>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sp>
            <p:nvSpPr>
              <p:cNvPr id="21604" name="Oval 86"/>
              <p:cNvSpPr>
                <a:spLocks noChangeArrowheads="1"/>
              </p:cNvSpPr>
              <p:nvPr/>
            </p:nvSpPr>
            <p:spPr bwMode="auto">
              <a:xfrm>
                <a:off x="4305" y="1818"/>
                <a:ext cx="70" cy="71"/>
              </a:xfrm>
              <a:prstGeom prst="ellipse">
                <a:avLst/>
              </a:prstGeom>
              <a:noFill/>
              <a:ln w="12700" cap="rnd">
                <a:solidFill>
                  <a:srgbClr val="990033"/>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grpSp>
        <p:sp>
          <p:nvSpPr>
            <p:cNvPr id="21547" name="Line 88"/>
            <p:cNvSpPr>
              <a:spLocks noChangeShapeType="1"/>
            </p:cNvSpPr>
            <p:nvPr/>
          </p:nvSpPr>
          <p:spPr bwMode="auto">
            <a:xfrm>
              <a:off x="5077" y="1329"/>
              <a:ext cx="212"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1548" name="Group 101"/>
            <p:cNvGrpSpPr/>
            <p:nvPr/>
          </p:nvGrpSpPr>
          <p:grpSpPr bwMode="auto">
            <a:xfrm>
              <a:off x="3971" y="1026"/>
              <a:ext cx="1428" cy="1591"/>
              <a:chOff x="3971" y="1026"/>
              <a:chExt cx="1428" cy="1591"/>
            </a:xfrm>
          </p:grpSpPr>
          <p:sp>
            <p:nvSpPr>
              <p:cNvPr id="21591" name="Freeform 89"/>
              <p:cNvSpPr>
                <a:spLocks noEditPoints="1"/>
              </p:cNvSpPr>
              <p:nvPr/>
            </p:nvSpPr>
            <p:spPr bwMode="auto">
              <a:xfrm>
                <a:off x="3976" y="1831"/>
                <a:ext cx="1180" cy="48"/>
              </a:xfrm>
              <a:custGeom>
                <a:avLst/>
                <a:gdLst>
                  <a:gd name="T0" fmla="*/ 1180 w 1180"/>
                  <a:gd name="T1" fmla="*/ 30 h 48"/>
                  <a:gd name="T2" fmla="*/ 40 w 1180"/>
                  <a:gd name="T3" fmla="*/ 30 h 48"/>
                  <a:gd name="T4" fmla="*/ 40 w 1180"/>
                  <a:gd name="T5" fmla="*/ 18 h 48"/>
                  <a:gd name="T6" fmla="*/ 1180 w 1180"/>
                  <a:gd name="T7" fmla="*/ 18 h 48"/>
                  <a:gd name="T8" fmla="*/ 1180 w 1180"/>
                  <a:gd name="T9" fmla="*/ 30 h 48"/>
                  <a:gd name="T10" fmla="*/ 48 w 1180"/>
                  <a:gd name="T11" fmla="*/ 48 h 48"/>
                  <a:gd name="T12" fmla="*/ 0 w 1180"/>
                  <a:gd name="T13" fmla="*/ 24 h 48"/>
                  <a:gd name="T14" fmla="*/ 48 w 1180"/>
                  <a:gd name="T15" fmla="*/ 0 h 48"/>
                  <a:gd name="T16" fmla="*/ 48 w 1180"/>
                  <a:gd name="T17" fmla="*/ 4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0" h="48">
                    <a:moveTo>
                      <a:pt x="1180" y="30"/>
                    </a:moveTo>
                    <a:lnTo>
                      <a:pt x="40" y="30"/>
                    </a:lnTo>
                    <a:lnTo>
                      <a:pt x="40" y="18"/>
                    </a:lnTo>
                    <a:lnTo>
                      <a:pt x="1180" y="18"/>
                    </a:lnTo>
                    <a:lnTo>
                      <a:pt x="1180" y="30"/>
                    </a:lnTo>
                    <a:close/>
                    <a:moveTo>
                      <a:pt x="48" y="48"/>
                    </a:moveTo>
                    <a:lnTo>
                      <a:pt x="0" y="24"/>
                    </a:lnTo>
                    <a:lnTo>
                      <a:pt x="48" y="0"/>
                    </a:lnTo>
                    <a:lnTo>
                      <a:pt x="48" y="48"/>
                    </a:lnTo>
                    <a:close/>
                  </a:path>
                </a:pathLst>
              </a:custGeom>
              <a:solidFill>
                <a:srgbClr val="3333FF"/>
              </a:solidFill>
              <a:ln w="1588" cap="flat">
                <a:solidFill>
                  <a:srgbClr val="3333FF"/>
                </a:solidFill>
                <a:prstDash val="solid"/>
                <a:bevel/>
              </a:ln>
            </p:spPr>
            <p:txBody>
              <a:bodyPr/>
              <a:lstStyle/>
              <a:p>
                <a:endParaRPr lang="zh-CN" altLang="en-US"/>
              </a:p>
            </p:txBody>
          </p:sp>
          <p:sp>
            <p:nvSpPr>
              <p:cNvPr id="21592" name="Freeform 90"/>
              <p:cNvSpPr>
                <a:spLocks noEditPoints="1"/>
              </p:cNvSpPr>
              <p:nvPr/>
            </p:nvSpPr>
            <p:spPr bwMode="auto">
              <a:xfrm>
                <a:off x="4562" y="1267"/>
                <a:ext cx="48" cy="1224"/>
              </a:xfrm>
              <a:custGeom>
                <a:avLst/>
                <a:gdLst>
                  <a:gd name="T0" fmla="*/ 30 w 48"/>
                  <a:gd name="T1" fmla="*/ 0 h 1224"/>
                  <a:gd name="T2" fmla="*/ 30 w 48"/>
                  <a:gd name="T3" fmla="*/ 1184 h 1224"/>
                  <a:gd name="T4" fmla="*/ 18 w 48"/>
                  <a:gd name="T5" fmla="*/ 1184 h 1224"/>
                  <a:gd name="T6" fmla="*/ 18 w 48"/>
                  <a:gd name="T7" fmla="*/ 0 h 1224"/>
                  <a:gd name="T8" fmla="*/ 30 w 48"/>
                  <a:gd name="T9" fmla="*/ 0 h 1224"/>
                  <a:gd name="T10" fmla="*/ 48 w 48"/>
                  <a:gd name="T11" fmla="*/ 1176 h 1224"/>
                  <a:gd name="T12" fmla="*/ 24 w 48"/>
                  <a:gd name="T13" fmla="*/ 1224 h 1224"/>
                  <a:gd name="T14" fmla="*/ 0 w 48"/>
                  <a:gd name="T15" fmla="*/ 1176 h 1224"/>
                  <a:gd name="T16" fmla="*/ 48 w 48"/>
                  <a:gd name="T17" fmla="*/ 1176 h 1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224">
                    <a:moveTo>
                      <a:pt x="30" y="0"/>
                    </a:moveTo>
                    <a:lnTo>
                      <a:pt x="30" y="1184"/>
                    </a:lnTo>
                    <a:lnTo>
                      <a:pt x="18" y="1184"/>
                    </a:lnTo>
                    <a:lnTo>
                      <a:pt x="18" y="0"/>
                    </a:lnTo>
                    <a:lnTo>
                      <a:pt x="30" y="0"/>
                    </a:lnTo>
                    <a:close/>
                    <a:moveTo>
                      <a:pt x="48" y="1176"/>
                    </a:moveTo>
                    <a:lnTo>
                      <a:pt x="24" y="1224"/>
                    </a:lnTo>
                    <a:lnTo>
                      <a:pt x="0" y="1176"/>
                    </a:lnTo>
                    <a:lnTo>
                      <a:pt x="48" y="1176"/>
                    </a:lnTo>
                    <a:close/>
                  </a:path>
                </a:pathLst>
              </a:custGeom>
              <a:solidFill>
                <a:srgbClr val="3333FF"/>
              </a:solidFill>
              <a:ln w="1588" cap="flat">
                <a:solidFill>
                  <a:srgbClr val="3333FF"/>
                </a:solidFill>
                <a:prstDash val="solid"/>
                <a:bevel/>
              </a:ln>
            </p:spPr>
            <p:txBody>
              <a:bodyPr/>
              <a:lstStyle/>
              <a:p>
                <a:endParaRPr lang="zh-CN" altLang="en-US"/>
              </a:p>
            </p:txBody>
          </p:sp>
          <p:sp>
            <p:nvSpPr>
              <p:cNvPr id="21593" name="Rectangle 91"/>
              <p:cNvSpPr>
                <a:spLocks noChangeArrowheads="1"/>
              </p:cNvSpPr>
              <p:nvPr/>
            </p:nvSpPr>
            <p:spPr bwMode="auto">
              <a:xfrm>
                <a:off x="4127" y="1329"/>
                <a:ext cx="932" cy="1055"/>
              </a:xfrm>
              <a:prstGeom prst="rect">
                <a:avLst/>
              </a:prstGeom>
              <a:noFill/>
              <a:ln w="28575" cap="rnd">
                <a:solidFill>
                  <a:srgbClr val="008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sp>
            <p:nvSpPr>
              <p:cNvPr id="21594" name="Rectangle 92"/>
              <p:cNvSpPr>
                <a:spLocks noChangeArrowheads="1"/>
              </p:cNvSpPr>
              <p:nvPr/>
            </p:nvSpPr>
            <p:spPr bwMode="auto">
              <a:xfrm>
                <a:off x="3971" y="1833"/>
                <a:ext cx="18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x</a:t>
                </a:r>
                <a:endParaRPr lang="zh-CN" altLang="zh-CN"/>
              </a:p>
            </p:txBody>
          </p:sp>
          <p:sp>
            <p:nvSpPr>
              <p:cNvPr id="21595" name="Rectangle 93"/>
              <p:cNvSpPr>
                <a:spLocks noChangeArrowheads="1"/>
              </p:cNvSpPr>
              <p:nvPr/>
            </p:nvSpPr>
            <p:spPr bwMode="auto">
              <a:xfrm>
                <a:off x="4616" y="2363"/>
                <a:ext cx="18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y</a:t>
                </a:r>
                <a:endParaRPr lang="zh-CN" altLang="zh-CN"/>
              </a:p>
            </p:txBody>
          </p:sp>
          <p:sp>
            <p:nvSpPr>
              <p:cNvPr id="21596" name="Line 94"/>
              <p:cNvSpPr>
                <a:spLocks noChangeShapeType="1"/>
              </p:cNvSpPr>
              <p:nvPr/>
            </p:nvSpPr>
            <p:spPr bwMode="auto">
              <a:xfrm>
                <a:off x="4123"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97" name="Line 95"/>
              <p:cNvSpPr>
                <a:spLocks noChangeShapeType="1"/>
              </p:cNvSpPr>
              <p:nvPr/>
            </p:nvSpPr>
            <p:spPr bwMode="auto">
              <a:xfrm>
                <a:off x="5055"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 name="Freeform 96"/>
              <p:cNvSpPr>
                <a:spLocks noEditPoints="1"/>
              </p:cNvSpPr>
              <p:nvPr/>
            </p:nvSpPr>
            <p:spPr bwMode="auto">
              <a:xfrm>
                <a:off x="4126" y="1168"/>
                <a:ext cx="931" cy="65"/>
              </a:xfrm>
              <a:custGeom>
                <a:avLst/>
                <a:gdLst>
                  <a:gd name="T0" fmla="*/ 0 w 3879"/>
                  <a:gd name="T1" fmla="*/ 0 h 272"/>
                  <a:gd name="T2" fmla="*/ 13 w 3879"/>
                  <a:gd name="T3" fmla="*/ 0 h 272"/>
                  <a:gd name="T4" fmla="*/ 13 w 3879"/>
                  <a:gd name="T5" fmla="*/ 0 h 272"/>
                  <a:gd name="T6" fmla="*/ 0 w 3879"/>
                  <a:gd name="T7" fmla="*/ 0 h 272"/>
                  <a:gd name="T8" fmla="*/ 0 w 3879"/>
                  <a:gd name="T9" fmla="*/ 0 h 272"/>
                  <a:gd name="T10" fmla="*/ 1 w 3879"/>
                  <a:gd name="T11" fmla="*/ 1 h 272"/>
                  <a:gd name="T12" fmla="*/ 0 w 3879"/>
                  <a:gd name="T13" fmla="*/ 0 h 272"/>
                  <a:gd name="T14" fmla="*/ 1 w 3879"/>
                  <a:gd name="T15" fmla="*/ 0 h 272"/>
                  <a:gd name="T16" fmla="*/ 1 w 3879"/>
                  <a:gd name="T17" fmla="*/ 0 h 272"/>
                  <a:gd name="T18" fmla="*/ 1 w 3879"/>
                  <a:gd name="T19" fmla="*/ 0 h 272"/>
                  <a:gd name="T20" fmla="*/ 0 w 3879"/>
                  <a:gd name="T21" fmla="*/ 0 h 272"/>
                  <a:gd name="T22" fmla="*/ 0 w 3879"/>
                  <a:gd name="T23" fmla="*/ 0 h 272"/>
                  <a:gd name="T24" fmla="*/ 1 w 3879"/>
                  <a:gd name="T25" fmla="*/ 1 h 272"/>
                  <a:gd name="T26" fmla="*/ 1 w 3879"/>
                  <a:gd name="T27" fmla="*/ 1 h 272"/>
                  <a:gd name="T28" fmla="*/ 1 w 3879"/>
                  <a:gd name="T29" fmla="*/ 1 h 272"/>
                  <a:gd name="T30" fmla="*/ 12 w 3879"/>
                  <a:gd name="T31" fmla="*/ 0 h 272"/>
                  <a:gd name="T32" fmla="*/ 13 w 3879"/>
                  <a:gd name="T33" fmla="*/ 0 h 272"/>
                  <a:gd name="T34" fmla="*/ 12 w 3879"/>
                  <a:gd name="T35" fmla="*/ 1 h 272"/>
                  <a:gd name="T36" fmla="*/ 12 w 3879"/>
                  <a:gd name="T37" fmla="*/ 1 h 272"/>
                  <a:gd name="T38" fmla="*/ 12 w 3879"/>
                  <a:gd name="T39" fmla="*/ 1 h 272"/>
                  <a:gd name="T40" fmla="*/ 13 w 3879"/>
                  <a:gd name="T41" fmla="*/ 0 h 272"/>
                  <a:gd name="T42" fmla="*/ 13 w 3879"/>
                  <a:gd name="T43" fmla="*/ 0 h 272"/>
                  <a:gd name="T44" fmla="*/ 12 w 3879"/>
                  <a:gd name="T45" fmla="*/ 0 h 272"/>
                  <a:gd name="T46" fmla="*/ 12 w 3879"/>
                  <a:gd name="T47" fmla="*/ 0 h 272"/>
                  <a:gd name="T48" fmla="*/ 12 w 3879"/>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79" h="272">
                    <a:moveTo>
                      <a:pt x="33" y="119"/>
                    </a:moveTo>
                    <a:lnTo>
                      <a:pt x="3846" y="119"/>
                    </a:lnTo>
                    <a:lnTo>
                      <a:pt x="3846" y="153"/>
                    </a:lnTo>
                    <a:lnTo>
                      <a:pt x="33" y="153"/>
                    </a:lnTo>
                    <a:lnTo>
                      <a:pt x="33" y="119"/>
                    </a:lnTo>
                    <a:close/>
                    <a:moveTo>
                      <a:pt x="225" y="267"/>
                    </a:moveTo>
                    <a:lnTo>
                      <a:pt x="0" y="136"/>
                    </a:lnTo>
                    <a:lnTo>
                      <a:pt x="225" y="5"/>
                    </a:lnTo>
                    <a:cubicBezTo>
                      <a:pt x="233" y="0"/>
                      <a:pt x="243" y="3"/>
                      <a:pt x="248" y="11"/>
                    </a:cubicBezTo>
                    <a:cubicBezTo>
                      <a:pt x="252" y="19"/>
                      <a:pt x="250" y="29"/>
                      <a:pt x="242" y="34"/>
                    </a:cubicBezTo>
                    <a:lnTo>
                      <a:pt x="42" y="151"/>
                    </a:lnTo>
                    <a:lnTo>
                      <a:pt x="42" y="122"/>
                    </a:lnTo>
                    <a:lnTo>
                      <a:pt x="242" y="238"/>
                    </a:lnTo>
                    <a:cubicBezTo>
                      <a:pt x="250" y="243"/>
                      <a:pt x="252" y="253"/>
                      <a:pt x="248" y="261"/>
                    </a:cubicBezTo>
                    <a:cubicBezTo>
                      <a:pt x="243" y="269"/>
                      <a:pt x="233" y="272"/>
                      <a:pt x="225" y="267"/>
                    </a:cubicBezTo>
                    <a:close/>
                    <a:moveTo>
                      <a:pt x="3654" y="5"/>
                    </a:moveTo>
                    <a:lnTo>
                      <a:pt x="3879" y="136"/>
                    </a:lnTo>
                    <a:lnTo>
                      <a:pt x="3654" y="267"/>
                    </a:lnTo>
                    <a:cubicBezTo>
                      <a:pt x="3646" y="272"/>
                      <a:pt x="3636" y="269"/>
                      <a:pt x="3631" y="261"/>
                    </a:cubicBezTo>
                    <a:cubicBezTo>
                      <a:pt x="3627" y="253"/>
                      <a:pt x="3629" y="243"/>
                      <a:pt x="3637" y="238"/>
                    </a:cubicBezTo>
                    <a:lnTo>
                      <a:pt x="3837" y="122"/>
                    </a:lnTo>
                    <a:lnTo>
                      <a:pt x="3837" y="151"/>
                    </a:lnTo>
                    <a:lnTo>
                      <a:pt x="3637" y="34"/>
                    </a:lnTo>
                    <a:cubicBezTo>
                      <a:pt x="3629" y="29"/>
                      <a:pt x="3627" y="19"/>
                      <a:pt x="3631" y="11"/>
                    </a:cubicBezTo>
                    <a:cubicBezTo>
                      <a:pt x="3636" y="3"/>
                      <a:pt x="3646" y="0"/>
                      <a:pt x="3654" y="5"/>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99" name="Freeform 97"/>
              <p:cNvSpPr>
                <a:spLocks noEditPoints="1"/>
              </p:cNvSpPr>
              <p:nvPr/>
            </p:nvSpPr>
            <p:spPr bwMode="auto">
              <a:xfrm>
                <a:off x="5149" y="1337"/>
                <a:ext cx="65" cy="1039"/>
              </a:xfrm>
              <a:custGeom>
                <a:avLst/>
                <a:gdLst>
                  <a:gd name="T0" fmla="*/ 0 w 272"/>
                  <a:gd name="T1" fmla="*/ 0 h 4329"/>
                  <a:gd name="T2" fmla="*/ 0 w 272"/>
                  <a:gd name="T3" fmla="*/ 14 h 4329"/>
                  <a:gd name="T4" fmla="*/ 0 w 272"/>
                  <a:gd name="T5" fmla="*/ 14 h 4329"/>
                  <a:gd name="T6" fmla="*/ 0 w 272"/>
                  <a:gd name="T7" fmla="*/ 0 h 4329"/>
                  <a:gd name="T8" fmla="*/ 0 w 272"/>
                  <a:gd name="T9" fmla="*/ 0 h 4329"/>
                  <a:gd name="T10" fmla="*/ 0 w 272"/>
                  <a:gd name="T11" fmla="*/ 1 h 4329"/>
                  <a:gd name="T12" fmla="*/ 0 w 272"/>
                  <a:gd name="T13" fmla="*/ 0 h 4329"/>
                  <a:gd name="T14" fmla="*/ 1 w 272"/>
                  <a:gd name="T15" fmla="*/ 1 h 4329"/>
                  <a:gd name="T16" fmla="*/ 1 w 272"/>
                  <a:gd name="T17" fmla="*/ 1 h 4329"/>
                  <a:gd name="T18" fmla="*/ 1 w 272"/>
                  <a:gd name="T19" fmla="*/ 1 h 4329"/>
                  <a:gd name="T20" fmla="*/ 0 w 272"/>
                  <a:gd name="T21" fmla="*/ 0 h 4329"/>
                  <a:gd name="T22" fmla="*/ 0 w 272"/>
                  <a:gd name="T23" fmla="*/ 0 h 4329"/>
                  <a:gd name="T24" fmla="*/ 0 w 272"/>
                  <a:gd name="T25" fmla="*/ 1 h 4329"/>
                  <a:gd name="T26" fmla="*/ 0 w 272"/>
                  <a:gd name="T27" fmla="*/ 1 h 4329"/>
                  <a:gd name="T28" fmla="*/ 0 w 272"/>
                  <a:gd name="T29" fmla="*/ 1 h 4329"/>
                  <a:gd name="T30" fmla="*/ 1 w 272"/>
                  <a:gd name="T31" fmla="*/ 14 h 4329"/>
                  <a:gd name="T32" fmla="*/ 0 w 272"/>
                  <a:gd name="T33" fmla="*/ 14 h 4329"/>
                  <a:gd name="T34" fmla="*/ 0 w 272"/>
                  <a:gd name="T35" fmla="*/ 14 h 4329"/>
                  <a:gd name="T36" fmla="*/ 0 w 272"/>
                  <a:gd name="T37" fmla="*/ 13 h 4329"/>
                  <a:gd name="T38" fmla="*/ 0 w 272"/>
                  <a:gd name="T39" fmla="*/ 13 h 4329"/>
                  <a:gd name="T40" fmla="*/ 0 w 272"/>
                  <a:gd name="T41" fmla="*/ 14 h 4329"/>
                  <a:gd name="T42" fmla="*/ 0 w 272"/>
                  <a:gd name="T43" fmla="*/ 14 h 4329"/>
                  <a:gd name="T44" fmla="*/ 1 w 272"/>
                  <a:gd name="T45" fmla="*/ 13 h 4329"/>
                  <a:gd name="T46" fmla="*/ 1 w 272"/>
                  <a:gd name="T47" fmla="*/ 13 h 4329"/>
                  <a:gd name="T48" fmla="*/ 1 w 272"/>
                  <a:gd name="T49" fmla="*/ 14 h 4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2" h="4329">
                    <a:moveTo>
                      <a:pt x="152" y="33"/>
                    </a:moveTo>
                    <a:lnTo>
                      <a:pt x="152" y="4296"/>
                    </a:lnTo>
                    <a:lnTo>
                      <a:pt x="119" y="4296"/>
                    </a:lnTo>
                    <a:lnTo>
                      <a:pt x="119" y="33"/>
                    </a:lnTo>
                    <a:lnTo>
                      <a:pt x="152" y="33"/>
                    </a:lnTo>
                    <a:close/>
                    <a:moveTo>
                      <a:pt x="5" y="225"/>
                    </a:moveTo>
                    <a:lnTo>
                      <a:pt x="136" y="0"/>
                    </a:lnTo>
                    <a:lnTo>
                      <a:pt x="267" y="225"/>
                    </a:lnTo>
                    <a:cubicBezTo>
                      <a:pt x="272" y="233"/>
                      <a:pt x="269" y="243"/>
                      <a:pt x="261" y="248"/>
                    </a:cubicBezTo>
                    <a:cubicBezTo>
                      <a:pt x="253" y="252"/>
                      <a:pt x="243" y="250"/>
                      <a:pt x="238" y="242"/>
                    </a:cubicBezTo>
                    <a:lnTo>
                      <a:pt x="121" y="42"/>
                    </a:lnTo>
                    <a:lnTo>
                      <a:pt x="150" y="42"/>
                    </a:lnTo>
                    <a:lnTo>
                      <a:pt x="34" y="242"/>
                    </a:lnTo>
                    <a:cubicBezTo>
                      <a:pt x="29" y="250"/>
                      <a:pt x="19" y="252"/>
                      <a:pt x="11" y="248"/>
                    </a:cubicBezTo>
                    <a:cubicBezTo>
                      <a:pt x="3" y="243"/>
                      <a:pt x="0" y="233"/>
                      <a:pt x="5" y="225"/>
                    </a:cubicBezTo>
                    <a:close/>
                    <a:moveTo>
                      <a:pt x="267" y="4104"/>
                    </a:moveTo>
                    <a:lnTo>
                      <a:pt x="136" y="4329"/>
                    </a:lnTo>
                    <a:lnTo>
                      <a:pt x="5" y="4104"/>
                    </a:lnTo>
                    <a:cubicBezTo>
                      <a:pt x="0" y="4096"/>
                      <a:pt x="3" y="4086"/>
                      <a:pt x="11" y="4081"/>
                    </a:cubicBezTo>
                    <a:cubicBezTo>
                      <a:pt x="19" y="4077"/>
                      <a:pt x="29" y="4079"/>
                      <a:pt x="34" y="4087"/>
                    </a:cubicBezTo>
                    <a:lnTo>
                      <a:pt x="150" y="4287"/>
                    </a:lnTo>
                    <a:lnTo>
                      <a:pt x="121" y="4287"/>
                    </a:lnTo>
                    <a:lnTo>
                      <a:pt x="238" y="4087"/>
                    </a:lnTo>
                    <a:cubicBezTo>
                      <a:pt x="243" y="4079"/>
                      <a:pt x="253" y="4077"/>
                      <a:pt x="261" y="4081"/>
                    </a:cubicBezTo>
                    <a:cubicBezTo>
                      <a:pt x="269" y="4086"/>
                      <a:pt x="272" y="4096"/>
                      <a:pt x="267" y="4104"/>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600" name="Rectangle 98"/>
              <p:cNvSpPr>
                <a:spLocks noChangeArrowheads="1"/>
              </p:cNvSpPr>
              <p:nvPr/>
            </p:nvSpPr>
            <p:spPr bwMode="auto">
              <a:xfrm>
                <a:off x="4530" y="1026"/>
                <a:ext cx="21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B</a:t>
                </a:r>
                <a:endParaRPr lang="zh-CN" altLang="zh-CN"/>
              </a:p>
            </p:txBody>
          </p:sp>
          <p:sp>
            <p:nvSpPr>
              <p:cNvPr id="21601" name="Rectangle 99"/>
              <p:cNvSpPr>
                <a:spLocks noChangeArrowheads="1"/>
              </p:cNvSpPr>
              <p:nvPr/>
            </p:nvSpPr>
            <p:spPr bwMode="auto">
              <a:xfrm>
                <a:off x="5208" y="1762"/>
                <a:ext cx="19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L</a:t>
                </a:r>
                <a:endParaRPr lang="zh-CN" altLang="zh-CN"/>
              </a:p>
            </p:txBody>
          </p:sp>
          <p:sp>
            <p:nvSpPr>
              <p:cNvPr id="21602" name="Line 100"/>
              <p:cNvSpPr>
                <a:spLocks noChangeShapeType="1"/>
              </p:cNvSpPr>
              <p:nvPr/>
            </p:nvSpPr>
            <p:spPr bwMode="auto">
              <a:xfrm>
                <a:off x="5080" y="2384"/>
                <a:ext cx="211"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1549" name="Line 102"/>
            <p:cNvSpPr>
              <a:spLocks noChangeShapeType="1"/>
            </p:cNvSpPr>
            <p:nvPr/>
          </p:nvSpPr>
          <p:spPr bwMode="auto">
            <a:xfrm>
              <a:off x="5077" y="1329"/>
              <a:ext cx="212"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50" name="Freeform 103"/>
            <p:cNvSpPr>
              <a:spLocks noEditPoints="1"/>
            </p:cNvSpPr>
            <p:nvPr/>
          </p:nvSpPr>
          <p:spPr bwMode="auto">
            <a:xfrm>
              <a:off x="3976" y="1831"/>
              <a:ext cx="1180" cy="48"/>
            </a:xfrm>
            <a:custGeom>
              <a:avLst/>
              <a:gdLst>
                <a:gd name="T0" fmla="*/ 1180 w 1180"/>
                <a:gd name="T1" fmla="*/ 30 h 48"/>
                <a:gd name="T2" fmla="*/ 40 w 1180"/>
                <a:gd name="T3" fmla="*/ 30 h 48"/>
                <a:gd name="T4" fmla="*/ 40 w 1180"/>
                <a:gd name="T5" fmla="*/ 18 h 48"/>
                <a:gd name="T6" fmla="*/ 1180 w 1180"/>
                <a:gd name="T7" fmla="*/ 18 h 48"/>
                <a:gd name="T8" fmla="*/ 1180 w 1180"/>
                <a:gd name="T9" fmla="*/ 30 h 48"/>
                <a:gd name="T10" fmla="*/ 48 w 1180"/>
                <a:gd name="T11" fmla="*/ 48 h 48"/>
                <a:gd name="T12" fmla="*/ 0 w 1180"/>
                <a:gd name="T13" fmla="*/ 24 h 48"/>
                <a:gd name="T14" fmla="*/ 48 w 1180"/>
                <a:gd name="T15" fmla="*/ 0 h 48"/>
                <a:gd name="T16" fmla="*/ 48 w 1180"/>
                <a:gd name="T17" fmla="*/ 4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0" h="48">
                  <a:moveTo>
                    <a:pt x="1180" y="30"/>
                  </a:moveTo>
                  <a:lnTo>
                    <a:pt x="40" y="30"/>
                  </a:lnTo>
                  <a:lnTo>
                    <a:pt x="40" y="18"/>
                  </a:lnTo>
                  <a:lnTo>
                    <a:pt x="1180" y="18"/>
                  </a:lnTo>
                  <a:lnTo>
                    <a:pt x="1180" y="30"/>
                  </a:lnTo>
                  <a:close/>
                  <a:moveTo>
                    <a:pt x="48" y="48"/>
                  </a:moveTo>
                  <a:lnTo>
                    <a:pt x="0" y="24"/>
                  </a:lnTo>
                  <a:lnTo>
                    <a:pt x="48" y="0"/>
                  </a:lnTo>
                  <a:lnTo>
                    <a:pt x="48" y="48"/>
                  </a:lnTo>
                  <a:close/>
                </a:path>
              </a:pathLst>
            </a:custGeom>
            <a:solidFill>
              <a:srgbClr val="3333FF"/>
            </a:solidFill>
            <a:ln w="1588" cap="flat">
              <a:solidFill>
                <a:srgbClr val="3333FF"/>
              </a:solidFill>
              <a:prstDash val="solid"/>
              <a:bevel/>
            </a:ln>
          </p:spPr>
          <p:txBody>
            <a:bodyPr/>
            <a:lstStyle/>
            <a:p>
              <a:endParaRPr lang="zh-CN" altLang="en-US"/>
            </a:p>
          </p:txBody>
        </p:sp>
        <p:sp>
          <p:nvSpPr>
            <p:cNvPr id="21551" name="Freeform 104"/>
            <p:cNvSpPr>
              <a:spLocks noEditPoints="1"/>
            </p:cNvSpPr>
            <p:nvPr/>
          </p:nvSpPr>
          <p:spPr bwMode="auto">
            <a:xfrm>
              <a:off x="4562" y="1267"/>
              <a:ext cx="48" cy="1224"/>
            </a:xfrm>
            <a:custGeom>
              <a:avLst/>
              <a:gdLst>
                <a:gd name="T0" fmla="*/ 30 w 48"/>
                <a:gd name="T1" fmla="*/ 0 h 1224"/>
                <a:gd name="T2" fmla="*/ 30 w 48"/>
                <a:gd name="T3" fmla="*/ 1184 h 1224"/>
                <a:gd name="T4" fmla="*/ 18 w 48"/>
                <a:gd name="T5" fmla="*/ 1184 h 1224"/>
                <a:gd name="T6" fmla="*/ 18 w 48"/>
                <a:gd name="T7" fmla="*/ 0 h 1224"/>
                <a:gd name="T8" fmla="*/ 30 w 48"/>
                <a:gd name="T9" fmla="*/ 0 h 1224"/>
                <a:gd name="T10" fmla="*/ 48 w 48"/>
                <a:gd name="T11" fmla="*/ 1176 h 1224"/>
                <a:gd name="T12" fmla="*/ 24 w 48"/>
                <a:gd name="T13" fmla="*/ 1224 h 1224"/>
                <a:gd name="T14" fmla="*/ 0 w 48"/>
                <a:gd name="T15" fmla="*/ 1176 h 1224"/>
                <a:gd name="T16" fmla="*/ 48 w 48"/>
                <a:gd name="T17" fmla="*/ 1176 h 1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224">
                  <a:moveTo>
                    <a:pt x="30" y="0"/>
                  </a:moveTo>
                  <a:lnTo>
                    <a:pt x="30" y="1184"/>
                  </a:lnTo>
                  <a:lnTo>
                    <a:pt x="18" y="1184"/>
                  </a:lnTo>
                  <a:lnTo>
                    <a:pt x="18" y="0"/>
                  </a:lnTo>
                  <a:lnTo>
                    <a:pt x="30" y="0"/>
                  </a:lnTo>
                  <a:close/>
                  <a:moveTo>
                    <a:pt x="48" y="1176"/>
                  </a:moveTo>
                  <a:lnTo>
                    <a:pt x="24" y="1224"/>
                  </a:lnTo>
                  <a:lnTo>
                    <a:pt x="0" y="1176"/>
                  </a:lnTo>
                  <a:lnTo>
                    <a:pt x="48" y="1176"/>
                  </a:lnTo>
                  <a:close/>
                </a:path>
              </a:pathLst>
            </a:custGeom>
            <a:solidFill>
              <a:srgbClr val="3333FF"/>
            </a:solidFill>
            <a:ln w="1588" cap="flat">
              <a:solidFill>
                <a:srgbClr val="3333FF"/>
              </a:solidFill>
              <a:prstDash val="solid"/>
              <a:bevel/>
            </a:ln>
          </p:spPr>
          <p:txBody>
            <a:bodyPr/>
            <a:lstStyle/>
            <a:p>
              <a:endParaRPr lang="zh-CN" altLang="en-US"/>
            </a:p>
          </p:txBody>
        </p:sp>
        <p:sp>
          <p:nvSpPr>
            <p:cNvPr id="21552" name="Rectangle 105"/>
            <p:cNvSpPr>
              <a:spLocks noChangeArrowheads="1"/>
            </p:cNvSpPr>
            <p:nvPr/>
          </p:nvSpPr>
          <p:spPr bwMode="auto">
            <a:xfrm>
              <a:off x="4127" y="1329"/>
              <a:ext cx="932" cy="1055"/>
            </a:xfrm>
            <a:prstGeom prst="rect">
              <a:avLst/>
            </a:prstGeom>
            <a:noFill/>
            <a:ln w="28575" cap="rnd">
              <a:solidFill>
                <a:srgbClr val="008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sp>
          <p:nvSpPr>
            <p:cNvPr id="21553" name="Rectangle 106"/>
            <p:cNvSpPr>
              <a:spLocks noChangeArrowheads="1"/>
            </p:cNvSpPr>
            <p:nvPr/>
          </p:nvSpPr>
          <p:spPr bwMode="auto">
            <a:xfrm>
              <a:off x="3971" y="1833"/>
              <a:ext cx="18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x</a:t>
              </a:r>
              <a:endParaRPr lang="zh-CN" altLang="zh-CN"/>
            </a:p>
          </p:txBody>
        </p:sp>
        <p:sp>
          <p:nvSpPr>
            <p:cNvPr id="21554" name="Rectangle 107"/>
            <p:cNvSpPr>
              <a:spLocks noChangeArrowheads="1"/>
            </p:cNvSpPr>
            <p:nvPr/>
          </p:nvSpPr>
          <p:spPr bwMode="auto">
            <a:xfrm>
              <a:off x="4616" y="2363"/>
              <a:ext cx="18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y</a:t>
              </a:r>
              <a:endParaRPr lang="zh-CN" altLang="zh-CN"/>
            </a:p>
          </p:txBody>
        </p:sp>
        <p:sp>
          <p:nvSpPr>
            <p:cNvPr id="21555" name="Line 108"/>
            <p:cNvSpPr>
              <a:spLocks noChangeShapeType="1"/>
            </p:cNvSpPr>
            <p:nvPr/>
          </p:nvSpPr>
          <p:spPr bwMode="auto">
            <a:xfrm>
              <a:off x="4123"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56" name="Line 109"/>
            <p:cNvSpPr>
              <a:spLocks noChangeShapeType="1"/>
            </p:cNvSpPr>
            <p:nvPr/>
          </p:nvSpPr>
          <p:spPr bwMode="auto">
            <a:xfrm>
              <a:off x="5055"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57" name="Freeform 110"/>
            <p:cNvSpPr>
              <a:spLocks noEditPoints="1"/>
            </p:cNvSpPr>
            <p:nvPr/>
          </p:nvSpPr>
          <p:spPr bwMode="auto">
            <a:xfrm>
              <a:off x="4126" y="1168"/>
              <a:ext cx="931" cy="65"/>
            </a:xfrm>
            <a:custGeom>
              <a:avLst/>
              <a:gdLst>
                <a:gd name="T0" fmla="*/ 0 w 3879"/>
                <a:gd name="T1" fmla="*/ 0 h 272"/>
                <a:gd name="T2" fmla="*/ 13 w 3879"/>
                <a:gd name="T3" fmla="*/ 0 h 272"/>
                <a:gd name="T4" fmla="*/ 13 w 3879"/>
                <a:gd name="T5" fmla="*/ 0 h 272"/>
                <a:gd name="T6" fmla="*/ 0 w 3879"/>
                <a:gd name="T7" fmla="*/ 0 h 272"/>
                <a:gd name="T8" fmla="*/ 0 w 3879"/>
                <a:gd name="T9" fmla="*/ 0 h 272"/>
                <a:gd name="T10" fmla="*/ 1 w 3879"/>
                <a:gd name="T11" fmla="*/ 1 h 272"/>
                <a:gd name="T12" fmla="*/ 0 w 3879"/>
                <a:gd name="T13" fmla="*/ 0 h 272"/>
                <a:gd name="T14" fmla="*/ 1 w 3879"/>
                <a:gd name="T15" fmla="*/ 0 h 272"/>
                <a:gd name="T16" fmla="*/ 1 w 3879"/>
                <a:gd name="T17" fmla="*/ 0 h 272"/>
                <a:gd name="T18" fmla="*/ 1 w 3879"/>
                <a:gd name="T19" fmla="*/ 0 h 272"/>
                <a:gd name="T20" fmla="*/ 0 w 3879"/>
                <a:gd name="T21" fmla="*/ 0 h 272"/>
                <a:gd name="T22" fmla="*/ 0 w 3879"/>
                <a:gd name="T23" fmla="*/ 0 h 272"/>
                <a:gd name="T24" fmla="*/ 1 w 3879"/>
                <a:gd name="T25" fmla="*/ 1 h 272"/>
                <a:gd name="T26" fmla="*/ 1 w 3879"/>
                <a:gd name="T27" fmla="*/ 1 h 272"/>
                <a:gd name="T28" fmla="*/ 1 w 3879"/>
                <a:gd name="T29" fmla="*/ 1 h 272"/>
                <a:gd name="T30" fmla="*/ 12 w 3879"/>
                <a:gd name="T31" fmla="*/ 0 h 272"/>
                <a:gd name="T32" fmla="*/ 13 w 3879"/>
                <a:gd name="T33" fmla="*/ 0 h 272"/>
                <a:gd name="T34" fmla="*/ 12 w 3879"/>
                <a:gd name="T35" fmla="*/ 1 h 272"/>
                <a:gd name="T36" fmla="*/ 12 w 3879"/>
                <a:gd name="T37" fmla="*/ 1 h 272"/>
                <a:gd name="T38" fmla="*/ 12 w 3879"/>
                <a:gd name="T39" fmla="*/ 1 h 272"/>
                <a:gd name="T40" fmla="*/ 13 w 3879"/>
                <a:gd name="T41" fmla="*/ 0 h 272"/>
                <a:gd name="T42" fmla="*/ 13 w 3879"/>
                <a:gd name="T43" fmla="*/ 0 h 272"/>
                <a:gd name="T44" fmla="*/ 12 w 3879"/>
                <a:gd name="T45" fmla="*/ 0 h 272"/>
                <a:gd name="T46" fmla="*/ 12 w 3879"/>
                <a:gd name="T47" fmla="*/ 0 h 272"/>
                <a:gd name="T48" fmla="*/ 12 w 3879"/>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79" h="272">
                  <a:moveTo>
                    <a:pt x="33" y="119"/>
                  </a:moveTo>
                  <a:lnTo>
                    <a:pt x="3846" y="119"/>
                  </a:lnTo>
                  <a:lnTo>
                    <a:pt x="3846" y="153"/>
                  </a:lnTo>
                  <a:lnTo>
                    <a:pt x="33" y="153"/>
                  </a:lnTo>
                  <a:lnTo>
                    <a:pt x="33" y="119"/>
                  </a:lnTo>
                  <a:close/>
                  <a:moveTo>
                    <a:pt x="225" y="267"/>
                  </a:moveTo>
                  <a:lnTo>
                    <a:pt x="0" y="136"/>
                  </a:lnTo>
                  <a:lnTo>
                    <a:pt x="225" y="5"/>
                  </a:lnTo>
                  <a:cubicBezTo>
                    <a:pt x="233" y="0"/>
                    <a:pt x="243" y="3"/>
                    <a:pt x="248" y="11"/>
                  </a:cubicBezTo>
                  <a:cubicBezTo>
                    <a:pt x="252" y="19"/>
                    <a:pt x="250" y="29"/>
                    <a:pt x="242" y="34"/>
                  </a:cubicBezTo>
                  <a:lnTo>
                    <a:pt x="42" y="151"/>
                  </a:lnTo>
                  <a:lnTo>
                    <a:pt x="42" y="122"/>
                  </a:lnTo>
                  <a:lnTo>
                    <a:pt x="242" y="238"/>
                  </a:lnTo>
                  <a:cubicBezTo>
                    <a:pt x="250" y="243"/>
                    <a:pt x="252" y="253"/>
                    <a:pt x="248" y="261"/>
                  </a:cubicBezTo>
                  <a:cubicBezTo>
                    <a:pt x="243" y="269"/>
                    <a:pt x="233" y="272"/>
                    <a:pt x="225" y="267"/>
                  </a:cubicBezTo>
                  <a:close/>
                  <a:moveTo>
                    <a:pt x="3654" y="5"/>
                  </a:moveTo>
                  <a:lnTo>
                    <a:pt x="3879" y="136"/>
                  </a:lnTo>
                  <a:lnTo>
                    <a:pt x="3654" y="267"/>
                  </a:lnTo>
                  <a:cubicBezTo>
                    <a:pt x="3646" y="272"/>
                    <a:pt x="3636" y="269"/>
                    <a:pt x="3631" y="261"/>
                  </a:cubicBezTo>
                  <a:cubicBezTo>
                    <a:pt x="3627" y="253"/>
                    <a:pt x="3629" y="243"/>
                    <a:pt x="3637" y="238"/>
                  </a:cubicBezTo>
                  <a:lnTo>
                    <a:pt x="3837" y="122"/>
                  </a:lnTo>
                  <a:lnTo>
                    <a:pt x="3837" y="151"/>
                  </a:lnTo>
                  <a:lnTo>
                    <a:pt x="3637" y="34"/>
                  </a:lnTo>
                  <a:cubicBezTo>
                    <a:pt x="3629" y="29"/>
                    <a:pt x="3627" y="19"/>
                    <a:pt x="3631" y="11"/>
                  </a:cubicBezTo>
                  <a:cubicBezTo>
                    <a:pt x="3636" y="3"/>
                    <a:pt x="3646" y="0"/>
                    <a:pt x="3654" y="5"/>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58" name="Freeform 111"/>
            <p:cNvSpPr>
              <a:spLocks noEditPoints="1"/>
            </p:cNvSpPr>
            <p:nvPr/>
          </p:nvSpPr>
          <p:spPr bwMode="auto">
            <a:xfrm>
              <a:off x="5149" y="1337"/>
              <a:ext cx="65" cy="1039"/>
            </a:xfrm>
            <a:custGeom>
              <a:avLst/>
              <a:gdLst>
                <a:gd name="T0" fmla="*/ 0 w 272"/>
                <a:gd name="T1" fmla="*/ 0 h 4329"/>
                <a:gd name="T2" fmla="*/ 0 w 272"/>
                <a:gd name="T3" fmla="*/ 14 h 4329"/>
                <a:gd name="T4" fmla="*/ 0 w 272"/>
                <a:gd name="T5" fmla="*/ 14 h 4329"/>
                <a:gd name="T6" fmla="*/ 0 w 272"/>
                <a:gd name="T7" fmla="*/ 0 h 4329"/>
                <a:gd name="T8" fmla="*/ 0 w 272"/>
                <a:gd name="T9" fmla="*/ 0 h 4329"/>
                <a:gd name="T10" fmla="*/ 0 w 272"/>
                <a:gd name="T11" fmla="*/ 1 h 4329"/>
                <a:gd name="T12" fmla="*/ 0 w 272"/>
                <a:gd name="T13" fmla="*/ 0 h 4329"/>
                <a:gd name="T14" fmla="*/ 1 w 272"/>
                <a:gd name="T15" fmla="*/ 1 h 4329"/>
                <a:gd name="T16" fmla="*/ 1 w 272"/>
                <a:gd name="T17" fmla="*/ 1 h 4329"/>
                <a:gd name="T18" fmla="*/ 1 w 272"/>
                <a:gd name="T19" fmla="*/ 1 h 4329"/>
                <a:gd name="T20" fmla="*/ 0 w 272"/>
                <a:gd name="T21" fmla="*/ 0 h 4329"/>
                <a:gd name="T22" fmla="*/ 0 w 272"/>
                <a:gd name="T23" fmla="*/ 0 h 4329"/>
                <a:gd name="T24" fmla="*/ 0 w 272"/>
                <a:gd name="T25" fmla="*/ 1 h 4329"/>
                <a:gd name="T26" fmla="*/ 0 w 272"/>
                <a:gd name="T27" fmla="*/ 1 h 4329"/>
                <a:gd name="T28" fmla="*/ 0 w 272"/>
                <a:gd name="T29" fmla="*/ 1 h 4329"/>
                <a:gd name="T30" fmla="*/ 1 w 272"/>
                <a:gd name="T31" fmla="*/ 14 h 4329"/>
                <a:gd name="T32" fmla="*/ 0 w 272"/>
                <a:gd name="T33" fmla="*/ 14 h 4329"/>
                <a:gd name="T34" fmla="*/ 0 w 272"/>
                <a:gd name="T35" fmla="*/ 14 h 4329"/>
                <a:gd name="T36" fmla="*/ 0 w 272"/>
                <a:gd name="T37" fmla="*/ 13 h 4329"/>
                <a:gd name="T38" fmla="*/ 0 w 272"/>
                <a:gd name="T39" fmla="*/ 13 h 4329"/>
                <a:gd name="T40" fmla="*/ 0 w 272"/>
                <a:gd name="T41" fmla="*/ 14 h 4329"/>
                <a:gd name="T42" fmla="*/ 0 w 272"/>
                <a:gd name="T43" fmla="*/ 14 h 4329"/>
                <a:gd name="T44" fmla="*/ 1 w 272"/>
                <a:gd name="T45" fmla="*/ 13 h 4329"/>
                <a:gd name="T46" fmla="*/ 1 w 272"/>
                <a:gd name="T47" fmla="*/ 13 h 4329"/>
                <a:gd name="T48" fmla="*/ 1 w 272"/>
                <a:gd name="T49" fmla="*/ 14 h 4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2" h="4329">
                  <a:moveTo>
                    <a:pt x="152" y="33"/>
                  </a:moveTo>
                  <a:lnTo>
                    <a:pt x="152" y="4296"/>
                  </a:lnTo>
                  <a:lnTo>
                    <a:pt x="119" y="4296"/>
                  </a:lnTo>
                  <a:lnTo>
                    <a:pt x="119" y="33"/>
                  </a:lnTo>
                  <a:lnTo>
                    <a:pt x="152" y="33"/>
                  </a:lnTo>
                  <a:close/>
                  <a:moveTo>
                    <a:pt x="5" y="225"/>
                  </a:moveTo>
                  <a:lnTo>
                    <a:pt x="136" y="0"/>
                  </a:lnTo>
                  <a:lnTo>
                    <a:pt x="267" y="225"/>
                  </a:lnTo>
                  <a:cubicBezTo>
                    <a:pt x="272" y="233"/>
                    <a:pt x="269" y="243"/>
                    <a:pt x="261" y="248"/>
                  </a:cubicBezTo>
                  <a:cubicBezTo>
                    <a:pt x="253" y="252"/>
                    <a:pt x="243" y="250"/>
                    <a:pt x="238" y="242"/>
                  </a:cubicBezTo>
                  <a:lnTo>
                    <a:pt x="121" y="42"/>
                  </a:lnTo>
                  <a:lnTo>
                    <a:pt x="150" y="42"/>
                  </a:lnTo>
                  <a:lnTo>
                    <a:pt x="34" y="242"/>
                  </a:lnTo>
                  <a:cubicBezTo>
                    <a:pt x="29" y="250"/>
                    <a:pt x="19" y="252"/>
                    <a:pt x="11" y="248"/>
                  </a:cubicBezTo>
                  <a:cubicBezTo>
                    <a:pt x="3" y="243"/>
                    <a:pt x="0" y="233"/>
                    <a:pt x="5" y="225"/>
                  </a:cubicBezTo>
                  <a:close/>
                  <a:moveTo>
                    <a:pt x="267" y="4104"/>
                  </a:moveTo>
                  <a:lnTo>
                    <a:pt x="136" y="4329"/>
                  </a:lnTo>
                  <a:lnTo>
                    <a:pt x="5" y="4104"/>
                  </a:lnTo>
                  <a:cubicBezTo>
                    <a:pt x="0" y="4096"/>
                    <a:pt x="3" y="4086"/>
                    <a:pt x="11" y="4081"/>
                  </a:cubicBezTo>
                  <a:cubicBezTo>
                    <a:pt x="19" y="4077"/>
                    <a:pt x="29" y="4079"/>
                    <a:pt x="34" y="4087"/>
                  </a:cubicBezTo>
                  <a:lnTo>
                    <a:pt x="150" y="4287"/>
                  </a:lnTo>
                  <a:lnTo>
                    <a:pt x="121" y="4287"/>
                  </a:lnTo>
                  <a:lnTo>
                    <a:pt x="238" y="4087"/>
                  </a:lnTo>
                  <a:cubicBezTo>
                    <a:pt x="243" y="4079"/>
                    <a:pt x="253" y="4077"/>
                    <a:pt x="261" y="4081"/>
                  </a:cubicBezTo>
                  <a:cubicBezTo>
                    <a:pt x="269" y="4086"/>
                    <a:pt x="272" y="4096"/>
                    <a:pt x="267" y="4104"/>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59" name="Rectangle 112"/>
            <p:cNvSpPr>
              <a:spLocks noChangeArrowheads="1"/>
            </p:cNvSpPr>
            <p:nvPr/>
          </p:nvSpPr>
          <p:spPr bwMode="auto">
            <a:xfrm>
              <a:off x="4530" y="1026"/>
              <a:ext cx="21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B</a:t>
              </a:r>
              <a:endParaRPr lang="zh-CN" altLang="zh-CN"/>
            </a:p>
          </p:txBody>
        </p:sp>
        <p:sp>
          <p:nvSpPr>
            <p:cNvPr id="21560" name="Rectangle 113"/>
            <p:cNvSpPr>
              <a:spLocks noChangeArrowheads="1"/>
            </p:cNvSpPr>
            <p:nvPr/>
          </p:nvSpPr>
          <p:spPr bwMode="auto">
            <a:xfrm>
              <a:off x="5208" y="1762"/>
              <a:ext cx="19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L</a:t>
              </a:r>
              <a:endParaRPr lang="zh-CN" altLang="zh-CN"/>
            </a:p>
          </p:txBody>
        </p:sp>
        <p:sp>
          <p:nvSpPr>
            <p:cNvPr id="21561" name="Line 114"/>
            <p:cNvSpPr>
              <a:spLocks noChangeShapeType="1"/>
            </p:cNvSpPr>
            <p:nvPr/>
          </p:nvSpPr>
          <p:spPr bwMode="auto">
            <a:xfrm>
              <a:off x="5080" y="2384"/>
              <a:ext cx="211"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62" name="Freeform 115"/>
            <p:cNvSpPr>
              <a:spLocks noEditPoints="1"/>
            </p:cNvSpPr>
            <p:nvPr/>
          </p:nvSpPr>
          <p:spPr bwMode="auto">
            <a:xfrm>
              <a:off x="3976" y="1831"/>
              <a:ext cx="1180" cy="48"/>
            </a:xfrm>
            <a:custGeom>
              <a:avLst/>
              <a:gdLst>
                <a:gd name="T0" fmla="*/ 1180 w 1180"/>
                <a:gd name="T1" fmla="*/ 30 h 48"/>
                <a:gd name="T2" fmla="*/ 40 w 1180"/>
                <a:gd name="T3" fmla="*/ 30 h 48"/>
                <a:gd name="T4" fmla="*/ 40 w 1180"/>
                <a:gd name="T5" fmla="*/ 18 h 48"/>
                <a:gd name="T6" fmla="*/ 1180 w 1180"/>
                <a:gd name="T7" fmla="*/ 18 h 48"/>
                <a:gd name="T8" fmla="*/ 1180 w 1180"/>
                <a:gd name="T9" fmla="*/ 30 h 48"/>
                <a:gd name="T10" fmla="*/ 48 w 1180"/>
                <a:gd name="T11" fmla="*/ 48 h 48"/>
                <a:gd name="T12" fmla="*/ 0 w 1180"/>
                <a:gd name="T13" fmla="*/ 24 h 48"/>
                <a:gd name="T14" fmla="*/ 48 w 1180"/>
                <a:gd name="T15" fmla="*/ 0 h 48"/>
                <a:gd name="T16" fmla="*/ 48 w 1180"/>
                <a:gd name="T17" fmla="*/ 4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0" h="48">
                  <a:moveTo>
                    <a:pt x="1180" y="30"/>
                  </a:moveTo>
                  <a:lnTo>
                    <a:pt x="40" y="30"/>
                  </a:lnTo>
                  <a:lnTo>
                    <a:pt x="40" y="18"/>
                  </a:lnTo>
                  <a:lnTo>
                    <a:pt x="1180" y="18"/>
                  </a:lnTo>
                  <a:lnTo>
                    <a:pt x="1180" y="30"/>
                  </a:lnTo>
                  <a:close/>
                  <a:moveTo>
                    <a:pt x="48" y="48"/>
                  </a:moveTo>
                  <a:lnTo>
                    <a:pt x="0" y="24"/>
                  </a:lnTo>
                  <a:lnTo>
                    <a:pt x="48" y="0"/>
                  </a:lnTo>
                  <a:lnTo>
                    <a:pt x="48" y="48"/>
                  </a:lnTo>
                  <a:close/>
                </a:path>
              </a:pathLst>
            </a:custGeom>
            <a:solidFill>
              <a:srgbClr val="3333FF"/>
            </a:solidFill>
            <a:ln w="1588" cap="flat">
              <a:solidFill>
                <a:srgbClr val="3333FF"/>
              </a:solidFill>
              <a:prstDash val="solid"/>
              <a:bevel/>
            </a:ln>
          </p:spPr>
          <p:txBody>
            <a:bodyPr/>
            <a:lstStyle/>
            <a:p>
              <a:endParaRPr lang="zh-CN" altLang="en-US"/>
            </a:p>
          </p:txBody>
        </p:sp>
        <p:sp>
          <p:nvSpPr>
            <p:cNvPr id="21563" name="Freeform 116"/>
            <p:cNvSpPr>
              <a:spLocks noEditPoints="1"/>
            </p:cNvSpPr>
            <p:nvPr/>
          </p:nvSpPr>
          <p:spPr bwMode="auto">
            <a:xfrm>
              <a:off x="4562" y="1267"/>
              <a:ext cx="48" cy="1224"/>
            </a:xfrm>
            <a:custGeom>
              <a:avLst/>
              <a:gdLst>
                <a:gd name="T0" fmla="*/ 30 w 48"/>
                <a:gd name="T1" fmla="*/ 0 h 1224"/>
                <a:gd name="T2" fmla="*/ 30 w 48"/>
                <a:gd name="T3" fmla="*/ 1184 h 1224"/>
                <a:gd name="T4" fmla="*/ 18 w 48"/>
                <a:gd name="T5" fmla="*/ 1184 h 1224"/>
                <a:gd name="T6" fmla="*/ 18 w 48"/>
                <a:gd name="T7" fmla="*/ 0 h 1224"/>
                <a:gd name="T8" fmla="*/ 30 w 48"/>
                <a:gd name="T9" fmla="*/ 0 h 1224"/>
                <a:gd name="T10" fmla="*/ 48 w 48"/>
                <a:gd name="T11" fmla="*/ 1176 h 1224"/>
                <a:gd name="T12" fmla="*/ 24 w 48"/>
                <a:gd name="T13" fmla="*/ 1224 h 1224"/>
                <a:gd name="T14" fmla="*/ 0 w 48"/>
                <a:gd name="T15" fmla="*/ 1176 h 1224"/>
                <a:gd name="T16" fmla="*/ 48 w 48"/>
                <a:gd name="T17" fmla="*/ 1176 h 1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224">
                  <a:moveTo>
                    <a:pt x="30" y="0"/>
                  </a:moveTo>
                  <a:lnTo>
                    <a:pt x="30" y="1184"/>
                  </a:lnTo>
                  <a:lnTo>
                    <a:pt x="18" y="1184"/>
                  </a:lnTo>
                  <a:lnTo>
                    <a:pt x="18" y="0"/>
                  </a:lnTo>
                  <a:lnTo>
                    <a:pt x="30" y="0"/>
                  </a:lnTo>
                  <a:close/>
                  <a:moveTo>
                    <a:pt x="48" y="1176"/>
                  </a:moveTo>
                  <a:lnTo>
                    <a:pt x="24" y="1224"/>
                  </a:lnTo>
                  <a:lnTo>
                    <a:pt x="0" y="1176"/>
                  </a:lnTo>
                  <a:lnTo>
                    <a:pt x="48" y="1176"/>
                  </a:lnTo>
                  <a:close/>
                </a:path>
              </a:pathLst>
            </a:custGeom>
            <a:solidFill>
              <a:srgbClr val="3333FF"/>
            </a:solidFill>
            <a:ln w="1588" cap="flat">
              <a:solidFill>
                <a:srgbClr val="3333FF"/>
              </a:solidFill>
              <a:prstDash val="solid"/>
              <a:bevel/>
            </a:ln>
          </p:spPr>
          <p:txBody>
            <a:bodyPr/>
            <a:lstStyle/>
            <a:p>
              <a:endParaRPr lang="zh-CN" altLang="en-US"/>
            </a:p>
          </p:txBody>
        </p:sp>
        <p:sp>
          <p:nvSpPr>
            <p:cNvPr id="21564" name="Rectangle 117"/>
            <p:cNvSpPr>
              <a:spLocks noChangeArrowheads="1"/>
            </p:cNvSpPr>
            <p:nvPr/>
          </p:nvSpPr>
          <p:spPr bwMode="auto">
            <a:xfrm>
              <a:off x="4127" y="1329"/>
              <a:ext cx="932" cy="1055"/>
            </a:xfrm>
            <a:prstGeom prst="rect">
              <a:avLst/>
            </a:prstGeom>
            <a:noFill/>
            <a:ln w="28575" cap="rnd">
              <a:solidFill>
                <a:srgbClr val="008000"/>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en-US"/>
            </a:p>
          </p:txBody>
        </p:sp>
        <p:sp>
          <p:nvSpPr>
            <p:cNvPr id="21565" name="Rectangle 118"/>
            <p:cNvSpPr>
              <a:spLocks noChangeArrowheads="1"/>
            </p:cNvSpPr>
            <p:nvPr/>
          </p:nvSpPr>
          <p:spPr bwMode="auto">
            <a:xfrm>
              <a:off x="3971" y="1833"/>
              <a:ext cx="18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x</a:t>
              </a:r>
              <a:endParaRPr lang="zh-CN" altLang="zh-CN"/>
            </a:p>
          </p:txBody>
        </p:sp>
        <p:sp>
          <p:nvSpPr>
            <p:cNvPr id="21566" name="Rectangle 119"/>
            <p:cNvSpPr>
              <a:spLocks noChangeArrowheads="1"/>
            </p:cNvSpPr>
            <p:nvPr/>
          </p:nvSpPr>
          <p:spPr bwMode="auto">
            <a:xfrm>
              <a:off x="4616" y="2363"/>
              <a:ext cx="18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3333FF"/>
                  </a:solidFill>
                </a:rPr>
                <a:t>y</a:t>
              </a:r>
              <a:endParaRPr lang="zh-CN" altLang="zh-CN"/>
            </a:p>
          </p:txBody>
        </p:sp>
        <p:sp>
          <p:nvSpPr>
            <p:cNvPr id="21567" name="Line 120"/>
            <p:cNvSpPr>
              <a:spLocks noChangeShapeType="1"/>
            </p:cNvSpPr>
            <p:nvPr/>
          </p:nvSpPr>
          <p:spPr bwMode="auto">
            <a:xfrm>
              <a:off x="4123"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68" name="Line 121"/>
            <p:cNvSpPr>
              <a:spLocks noChangeShapeType="1"/>
            </p:cNvSpPr>
            <p:nvPr/>
          </p:nvSpPr>
          <p:spPr bwMode="auto">
            <a:xfrm>
              <a:off x="5055" y="10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69" name="Freeform 122"/>
            <p:cNvSpPr>
              <a:spLocks noEditPoints="1"/>
            </p:cNvSpPr>
            <p:nvPr/>
          </p:nvSpPr>
          <p:spPr bwMode="auto">
            <a:xfrm>
              <a:off x="4126" y="1168"/>
              <a:ext cx="931" cy="65"/>
            </a:xfrm>
            <a:custGeom>
              <a:avLst/>
              <a:gdLst>
                <a:gd name="T0" fmla="*/ 0 w 3879"/>
                <a:gd name="T1" fmla="*/ 0 h 272"/>
                <a:gd name="T2" fmla="*/ 13 w 3879"/>
                <a:gd name="T3" fmla="*/ 0 h 272"/>
                <a:gd name="T4" fmla="*/ 13 w 3879"/>
                <a:gd name="T5" fmla="*/ 0 h 272"/>
                <a:gd name="T6" fmla="*/ 0 w 3879"/>
                <a:gd name="T7" fmla="*/ 0 h 272"/>
                <a:gd name="T8" fmla="*/ 0 w 3879"/>
                <a:gd name="T9" fmla="*/ 0 h 272"/>
                <a:gd name="T10" fmla="*/ 1 w 3879"/>
                <a:gd name="T11" fmla="*/ 1 h 272"/>
                <a:gd name="T12" fmla="*/ 0 w 3879"/>
                <a:gd name="T13" fmla="*/ 0 h 272"/>
                <a:gd name="T14" fmla="*/ 1 w 3879"/>
                <a:gd name="T15" fmla="*/ 0 h 272"/>
                <a:gd name="T16" fmla="*/ 1 w 3879"/>
                <a:gd name="T17" fmla="*/ 0 h 272"/>
                <a:gd name="T18" fmla="*/ 1 w 3879"/>
                <a:gd name="T19" fmla="*/ 0 h 272"/>
                <a:gd name="T20" fmla="*/ 0 w 3879"/>
                <a:gd name="T21" fmla="*/ 0 h 272"/>
                <a:gd name="T22" fmla="*/ 0 w 3879"/>
                <a:gd name="T23" fmla="*/ 0 h 272"/>
                <a:gd name="T24" fmla="*/ 1 w 3879"/>
                <a:gd name="T25" fmla="*/ 1 h 272"/>
                <a:gd name="T26" fmla="*/ 1 w 3879"/>
                <a:gd name="T27" fmla="*/ 1 h 272"/>
                <a:gd name="T28" fmla="*/ 1 w 3879"/>
                <a:gd name="T29" fmla="*/ 1 h 272"/>
                <a:gd name="T30" fmla="*/ 12 w 3879"/>
                <a:gd name="T31" fmla="*/ 0 h 272"/>
                <a:gd name="T32" fmla="*/ 13 w 3879"/>
                <a:gd name="T33" fmla="*/ 0 h 272"/>
                <a:gd name="T34" fmla="*/ 12 w 3879"/>
                <a:gd name="T35" fmla="*/ 1 h 272"/>
                <a:gd name="T36" fmla="*/ 12 w 3879"/>
                <a:gd name="T37" fmla="*/ 1 h 272"/>
                <a:gd name="T38" fmla="*/ 12 w 3879"/>
                <a:gd name="T39" fmla="*/ 1 h 272"/>
                <a:gd name="T40" fmla="*/ 13 w 3879"/>
                <a:gd name="T41" fmla="*/ 0 h 272"/>
                <a:gd name="T42" fmla="*/ 13 w 3879"/>
                <a:gd name="T43" fmla="*/ 0 h 272"/>
                <a:gd name="T44" fmla="*/ 12 w 3879"/>
                <a:gd name="T45" fmla="*/ 0 h 272"/>
                <a:gd name="T46" fmla="*/ 12 w 3879"/>
                <a:gd name="T47" fmla="*/ 0 h 272"/>
                <a:gd name="T48" fmla="*/ 12 w 3879"/>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79" h="272">
                  <a:moveTo>
                    <a:pt x="33" y="119"/>
                  </a:moveTo>
                  <a:lnTo>
                    <a:pt x="3846" y="119"/>
                  </a:lnTo>
                  <a:lnTo>
                    <a:pt x="3846" y="153"/>
                  </a:lnTo>
                  <a:lnTo>
                    <a:pt x="33" y="153"/>
                  </a:lnTo>
                  <a:lnTo>
                    <a:pt x="33" y="119"/>
                  </a:lnTo>
                  <a:close/>
                  <a:moveTo>
                    <a:pt x="225" y="267"/>
                  </a:moveTo>
                  <a:lnTo>
                    <a:pt x="0" y="136"/>
                  </a:lnTo>
                  <a:lnTo>
                    <a:pt x="225" y="5"/>
                  </a:lnTo>
                  <a:cubicBezTo>
                    <a:pt x="233" y="0"/>
                    <a:pt x="243" y="3"/>
                    <a:pt x="248" y="11"/>
                  </a:cubicBezTo>
                  <a:cubicBezTo>
                    <a:pt x="252" y="19"/>
                    <a:pt x="250" y="29"/>
                    <a:pt x="242" y="34"/>
                  </a:cubicBezTo>
                  <a:lnTo>
                    <a:pt x="42" y="151"/>
                  </a:lnTo>
                  <a:lnTo>
                    <a:pt x="42" y="122"/>
                  </a:lnTo>
                  <a:lnTo>
                    <a:pt x="242" y="238"/>
                  </a:lnTo>
                  <a:cubicBezTo>
                    <a:pt x="250" y="243"/>
                    <a:pt x="252" y="253"/>
                    <a:pt x="248" y="261"/>
                  </a:cubicBezTo>
                  <a:cubicBezTo>
                    <a:pt x="243" y="269"/>
                    <a:pt x="233" y="272"/>
                    <a:pt x="225" y="267"/>
                  </a:cubicBezTo>
                  <a:close/>
                  <a:moveTo>
                    <a:pt x="3654" y="5"/>
                  </a:moveTo>
                  <a:lnTo>
                    <a:pt x="3879" y="136"/>
                  </a:lnTo>
                  <a:lnTo>
                    <a:pt x="3654" y="267"/>
                  </a:lnTo>
                  <a:cubicBezTo>
                    <a:pt x="3646" y="272"/>
                    <a:pt x="3636" y="269"/>
                    <a:pt x="3631" y="261"/>
                  </a:cubicBezTo>
                  <a:cubicBezTo>
                    <a:pt x="3627" y="253"/>
                    <a:pt x="3629" y="243"/>
                    <a:pt x="3637" y="238"/>
                  </a:cubicBezTo>
                  <a:lnTo>
                    <a:pt x="3837" y="122"/>
                  </a:lnTo>
                  <a:lnTo>
                    <a:pt x="3837" y="151"/>
                  </a:lnTo>
                  <a:lnTo>
                    <a:pt x="3637" y="34"/>
                  </a:lnTo>
                  <a:cubicBezTo>
                    <a:pt x="3629" y="29"/>
                    <a:pt x="3627" y="19"/>
                    <a:pt x="3631" y="11"/>
                  </a:cubicBezTo>
                  <a:cubicBezTo>
                    <a:pt x="3636" y="3"/>
                    <a:pt x="3646" y="0"/>
                    <a:pt x="3654" y="5"/>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70" name="Freeform 123"/>
            <p:cNvSpPr>
              <a:spLocks noEditPoints="1"/>
            </p:cNvSpPr>
            <p:nvPr/>
          </p:nvSpPr>
          <p:spPr bwMode="auto">
            <a:xfrm>
              <a:off x="5149" y="1337"/>
              <a:ext cx="65" cy="1039"/>
            </a:xfrm>
            <a:custGeom>
              <a:avLst/>
              <a:gdLst>
                <a:gd name="T0" fmla="*/ 0 w 272"/>
                <a:gd name="T1" fmla="*/ 0 h 4329"/>
                <a:gd name="T2" fmla="*/ 0 w 272"/>
                <a:gd name="T3" fmla="*/ 14 h 4329"/>
                <a:gd name="T4" fmla="*/ 0 w 272"/>
                <a:gd name="T5" fmla="*/ 14 h 4329"/>
                <a:gd name="T6" fmla="*/ 0 w 272"/>
                <a:gd name="T7" fmla="*/ 0 h 4329"/>
                <a:gd name="T8" fmla="*/ 0 w 272"/>
                <a:gd name="T9" fmla="*/ 0 h 4329"/>
                <a:gd name="T10" fmla="*/ 0 w 272"/>
                <a:gd name="T11" fmla="*/ 1 h 4329"/>
                <a:gd name="T12" fmla="*/ 0 w 272"/>
                <a:gd name="T13" fmla="*/ 0 h 4329"/>
                <a:gd name="T14" fmla="*/ 1 w 272"/>
                <a:gd name="T15" fmla="*/ 1 h 4329"/>
                <a:gd name="T16" fmla="*/ 1 w 272"/>
                <a:gd name="T17" fmla="*/ 1 h 4329"/>
                <a:gd name="T18" fmla="*/ 1 w 272"/>
                <a:gd name="T19" fmla="*/ 1 h 4329"/>
                <a:gd name="T20" fmla="*/ 0 w 272"/>
                <a:gd name="T21" fmla="*/ 0 h 4329"/>
                <a:gd name="T22" fmla="*/ 0 w 272"/>
                <a:gd name="T23" fmla="*/ 0 h 4329"/>
                <a:gd name="T24" fmla="*/ 0 w 272"/>
                <a:gd name="T25" fmla="*/ 1 h 4329"/>
                <a:gd name="T26" fmla="*/ 0 w 272"/>
                <a:gd name="T27" fmla="*/ 1 h 4329"/>
                <a:gd name="T28" fmla="*/ 0 w 272"/>
                <a:gd name="T29" fmla="*/ 1 h 4329"/>
                <a:gd name="T30" fmla="*/ 1 w 272"/>
                <a:gd name="T31" fmla="*/ 14 h 4329"/>
                <a:gd name="T32" fmla="*/ 0 w 272"/>
                <a:gd name="T33" fmla="*/ 14 h 4329"/>
                <a:gd name="T34" fmla="*/ 0 w 272"/>
                <a:gd name="T35" fmla="*/ 14 h 4329"/>
                <a:gd name="T36" fmla="*/ 0 w 272"/>
                <a:gd name="T37" fmla="*/ 13 h 4329"/>
                <a:gd name="T38" fmla="*/ 0 w 272"/>
                <a:gd name="T39" fmla="*/ 13 h 4329"/>
                <a:gd name="T40" fmla="*/ 0 w 272"/>
                <a:gd name="T41" fmla="*/ 14 h 4329"/>
                <a:gd name="T42" fmla="*/ 0 w 272"/>
                <a:gd name="T43" fmla="*/ 14 h 4329"/>
                <a:gd name="T44" fmla="*/ 1 w 272"/>
                <a:gd name="T45" fmla="*/ 13 h 4329"/>
                <a:gd name="T46" fmla="*/ 1 w 272"/>
                <a:gd name="T47" fmla="*/ 13 h 4329"/>
                <a:gd name="T48" fmla="*/ 1 w 272"/>
                <a:gd name="T49" fmla="*/ 14 h 4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2" h="4329">
                  <a:moveTo>
                    <a:pt x="152" y="33"/>
                  </a:moveTo>
                  <a:lnTo>
                    <a:pt x="152" y="4296"/>
                  </a:lnTo>
                  <a:lnTo>
                    <a:pt x="119" y="4296"/>
                  </a:lnTo>
                  <a:lnTo>
                    <a:pt x="119" y="33"/>
                  </a:lnTo>
                  <a:lnTo>
                    <a:pt x="152" y="33"/>
                  </a:lnTo>
                  <a:close/>
                  <a:moveTo>
                    <a:pt x="5" y="225"/>
                  </a:moveTo>
                  <a:lnTo>
                    <a:pt x="136" y="0"/>
                  </a:lnTo>
                  <a:lnTo>
                    <a:pt x="267" y="225"/>
                  </a:lnTo>
                  <a:cubicBezTo>
                    <a:pt x="272" y="233"/>
                    <a:pt x="269" y="243"/>
                    <a:pt x="261" y="248"/>
                  </a:cubicBezTo>
                  <a:cubicBezTo>
                    <a:pt x="253" y="252"/>
                    <a:pt x="243" y="250"/>
                    <a:pt x="238" y="242"/>
                  </a:cubicBezTo>
                  <a:lnTo>
                    <a:pt x="121" y="42"/>
                  </a:lnTo>
                  <a:lnTo>
                    <a:pt x="150" y="42"/>
                  </a:lnTo>
                  <a:lnTo>
                    <a:pt x="34" y="242"/>
                  </a:lnTo>
                  <a:cubicBezTo>
                    <a:pt x="29" y="250"/>
                    <a:pt x="19" y="252"/>
                    <a:pt x="11" y="248"/>
                  </a:cubicBezTo>
                  <a:cubicBezTo>
                    <a:pt x="3" y="243"/>
                    <a:pt x="0" y="233"/>
                    <a:pt x="5" y="225"/>
                  </a:cubicBezTo>
                  <a:close/>
                  <a:moveTo>
                    <a:pt x="267" y="4104"/>
                  </a:moveTo>
                  <a:lnTo>
                    <a:pt x="136" y="4329"/>
                  </a:lnTo>
                  <a:lnTo>
                    <a:pt x="5" y="4104"/>
                  </a:lnTo>
                  <a:cubicBezTo>
                    <a:pt x="0" y="4096"/>
                    <a:pt x="3" y="4086"/>
                    <a:pt x="11" y="4081"/>
                  </a:cubicBezTo>
                  <a:cubicBezTo>
                    <a:pt x="19" y="4077"/>
                    <a:pt x="29" y="4079"/>
                    <a:pt x="34" y="4087"/>
                  </a:cubicBezTo>
                  <a:lnTo>
                    <a:pt x="150" y="4287"/>
                  </a:lnTo>
                  <a:lnTo>
                    <a:pt x="121" y="4287"/>
                  </a:lnTo>
                  <a:lnTo>
                    <a:pt x="238" y="4087"/>
                  </a:lnTo>
                  <a:cubicBezTo>
                    <a:pt x="243" y="4079"/>
                    <a:pt x="253" y="4077"/>
                    <a:pt x="261" y="4081"/>
                  </a:cubicBezTo>
                  <a:cubicBezTo>
                    <a:pt x="269" y="4086"/>
                    <a:pt x="272" y="4096"/>
                    <a:pt x="267" y="4104"/>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71" name="Rectangle 124"/>
            <p:cNvSpPr>
              <a:spLocks noChangeArrowheads="1"/>
            </p:cNvSpPr>
            <p:nvPr/>
          </p:nvSpPr>
          <p:spPr bwMode="auto">
            <a:xfrm>
              <a:off x="4530" y="1026"/>
              <a:ext cx="21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B</a:t>
              </a:r>
              <a:endParaRPr lang="zh-CN" altLang="zh-CN"/>
            </a:p>
          </p:txBody>
        </p:sp>
        <p:sp>
          <p:nvSpPr>
            <p:cNvPr id="21572" name="Rectangle 125"/>
            <p:cNvSpPr>
              <a:spLocks noChangeArrowheads="1"/>
            </p:cNvSpPr>
            <p:nvPr/>
          </p:nvSpPr>
          <p:spPr bwMode="auto">
            <a:xfrm>
              <a:off x="5208" y="1762"/>
              <a:ext cx="19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L</a:t>
              </a:r>
              <a:endParaRPr lang="zh-CN" altLang="zh-CN"/>
            </a:p>
          </p:txBody>
        </p:sp>
        <p:sp>
          <p:nvSpPr>
            <p:cNvPr id="21573" name="Line 126"/>
            <p:cNvSpPr>
              <a:spLocks noChangeShapeType="1"/>
            </p:cNvSpPr>
            <p:nvPr/>
          </p:nvSpPr>
          <p:spPr bwMode="auto">
            <a:xfrm>
              <a:off x="5080" y="2384"/>
              <a:ext cx="211"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74" name="Freeform 127"/>
            <p:cNvSpPr>
              <a:spLocks noEditPoints="1"/>
            </p:cNvSpPr>
            <p:nvPr/>
          </p:nvSpPr>
          <p:spPr bwMode="auto">
            <a:xfrm>
              <a:off x="4261" y="550"/>
              <a:ext cx="144" cy="352"/>
            </a:xfrm>
            <a:custGeom>
              <a:avLst/>
              <a:gdLst>
                <a:gd name="T0" fmla="*/ 96 w 144"/>
                <a:gd name="T1" fmla="*/ 0 h 352"/>
                <a:gd name="T2" fmla="*/ 96 w 144"/>
                <a:gd name="T3" fmla="*/ 232 h 352"/>
                <a:gd name="T4" fmla="*/ 48 w 144"/>
                <a:gd name="T5" fmla="*/ 232 h 352"/>
                <a:gd name="T6" fmla="*/ 48 w 144"/>
                <a:gd name="T7" fmla="*/ 0 h 352"/>
                <a:gd name="T8" fmla="*/ 96 w 144"/>
                <a:gd name="T9" fmla="*/ 0 h 352"/>
                <a:gd name="T10" fmla="*/ 144 w 144"/>
                <a:gd name="T11" fmla="*/ 208 h 352"/>
                <a:gd name="T12" fmla="*/ 72 w 144"/>
                <a:gd name="T13" fmla="*/ 352 h 352"/>
                <a:gd name="T14" fmla="*/ 0 w 144"/>
                <a:gd name="T15" fmla="*/ 208 h 352"/>
                <a:gd name="T16" fmla="*/ 144 w 144"/>
                <a:gd name="T17" fmla="*/ 208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352">
                  <a:moveTo>
                    <a:pt x="96" y="0"/>
                  </a:moveTo>
                  <a:lnTo>
                    <a:pt x="96" y="232"/>
                  </a:lnTo>
                  <a:lnTo>
                    <a:pt x="48" y="232"/>
                  </a:lnTo>
                  <a:lnTo>
                    <a:pt x="48" y="0"/>
                  </a:lnTo>
                  <a:lnTo>
                    <a:pt x="96" y="0"/>
                  </a:lnTo>
                  <a:close/>
                  <a:moveTo>
                    <a:pt x="144" y="208"/>
                  </a:moveTo>
                  <a:lnTo>
                    <a:pt x="72" y="352"/>
                  </a:lnTo>
                  <a:lnTo>
                    <a:pt x="0" y="208"/>
                  </a:lnTo>
                  <a:lnTo>
                    <a:pt x="144" y="208"/>
                  </a:lnTo>
                  <a:close/>
                </a:path>
              </a:pathLst>
            </a:custGeom>
            <a:solidFill>
              <a:srgbClr val="000000"/>
            </a:solidFill>
            <a:ln w="1588" cap="flat">
              <a:solidFill>
                <a:srgbClr val="000000"/>
              </a:solidFill>
              <a:prstDash val="solid"/>
              <a:bevel/>
            </a:ln>
          </p:spPr>
          <p:txBody>
            <a:bodyPr/>
            <a:lstStyle/>
            <a:p>
              <a:endParaRPr lang="zh-CN" altLang="en-US"/>
            </a:p>
          </p:txBody>
        </p:sp>
        <p:sp>
          <p:nvSpPr>
            <p:cNvPr id="21575" name="Freeform 131"/>
            <p:cNvSpPr>
              <a:spLocks noEditPoints="1"/>
            </p:cNvSpPr>
            <p:nvPr/>
          </p:nvSpPr>
          <p:spPr bwMode="auto">
            <a:xfrm>
              <a:off x="4581" y="556"/>
              <a:ext cx="8" cy="680"/>
            </a:xfrm>
            <a:custGeom>
              <a:avLst/>
              <a:gdLst>
                <a:gd name="T0" fmla="*/ 8 w 8"/>
                <a:gd name="T1" fmla="*/ 32 h 680"/>
                <a:gd name="T2" fmla="*/ 0 w 8"/>
                <a:gd name="T3" fmla="*/ 0 h 680"/>
                <a:gd name="T4" fmla="*/ 8 w 8"/>
                <a:gd name="T5" fmla="*/ 56 h 680"/>
                <a:gd name="T6" fmla="*/ 0 w 8"/>
                <a:gd name="T7" fmla="*/ 64 h 680"/>
                <a:gd name="T8" fmla="*/ 8 w 8"/>
                <a:gd name="T9" fmla="*/ 56 h 680"/>
                <a:gd name="T10" fmla="*/ 8 w 8"/>
                <a:gd name="T11" fmla="*/ 120 h 680"/>
                <a:gd name="T12" fmla="*/ 0 w 8"/>
                <a:gd name="T13" fmla="*/ 88 h 680"/>
                <a:gd name="T14" fmla="*/ 8 w 8"/>
                <a:gd name="T15" fmla="*/ 144 h 680"/>
                <a:gd name="T16" fmla="*/ 0 w 8"/>
                <a:gd name="T17" fmla="*/ 152 h 680"/>
                <a:gd name="T18" fmla="*/ 8 w 8"/>
                <a:gd name="T19" fmla="*/ 144 h 680"/>
                <a:gd name="T20" fmla="*/ 8 w 8"/>
                <a:gd name="T21" fmla="*/ 208 h 680"/>
                <a:gd name="T22" fmla="*/ 0 w 8"/>
                <a:gd name="T23" fmla="*/ 176 h 680"/>
                <a:gd name="T24" fmla="*/ 8 w 8"/>
                <a:gd name="T25" fmla="*/ 232 h 680"/>
                <a:gd name="T26" fmla="*/ 0 w 8"/>
                <a:gd name="T27" fmla="*/ 240 h 680"/>
                <a:gd name="T28" fmla="*/ 8 w 8"/>
                <a:gd name="T29" fmla="*/ 232 h 680"/>
                <a:gd name="T30" fmla="*/ 8 w 8"/>
                <a:gd name="T31" fmla="*/ 296 h 680"/>
                <a:gd name="T32" fmla="*/ 0 w 8"/>
                <a:gd name="T33" fmla="*/ 264 h 680"/>
                <a:gd name="T34" fmla="*/ 8 w 8"/>
                <a:gd name="T35" fmla="*/ 320 h 680"/>
                <a:gd name="T36" fmla="*/ 0 w 8"/>
                <a:gd name="T37" fmla="*/ 328 h 680"/>
                <a:gd name="T38" fmla="*/ 8 w 8"/>
                <a:gd name="T39" fmla="*/ 320 h 680"/>
                <a:gd name="T40" fmla="*/ 8 w 8"/>
                <a:gd name="T41" fmla="*/ 384 h 680"/>
                <a:gd name="T42" fmla="*/ 0 w 8"/>
                <a:gd name="T43" fmla="*/ 352 h 680"/>
                <a:gd name="T44" fmla="*/ 8 w 8"/>
                <a:gd name="T45" fmla="*/ 408 h 680"/>
                <a:gd name="T46" fmla="*/ 0 w 8"/>
                <a:gd name="T47" fmla="*/ 416 h 680"/>
                <a:gd name="T48" fmla="*/ 8 w 8"/>
                <a:gd name="T49" fmla="*/ 408 h 680"/>
                <a:gd name="T50" fmla="*/ 8 w 8"/>
                <a:gd name="T51" fmla="*/ 472 h 680"/>
                <a:gd name="T52" fmla="*/ 0 w 8"/>
                <a:gd name="T53" fmla="*/ 440 h 680"/>
                <a:gd name="T54" fmla="*/ 8 w 8"/>
                <a:gd name="T55" fmla="*/ 496 h 680"/>
                <a:gd name="T56" fmla="*/ 0 w 8"/>
                <a:gd name="T57" fmla="*/ 504 h 680"/>
                <a:gd name="T58" fmla="*/ 8 w 8"/>
                <a:gd name="T59" fmla="*/ 496 h 680"/>
                <a:gd name="T60" fmla="*/ 8 w 8"/>
                <a:gd name="T61" fmla="*/ 560 h 680"/>
                <a:gd name="T62" fmla="*/ 0 w 8"/>
                <a:gd name="T63" fmla="*/ 528 h 680"/>
                <a:gd name="T64" fmla="*/ 8 w 8"/>
                <a:gd name="T65" fmla="*/ 584 h 680"/>
                <a:gd name="T66" fmla="*/ 0 w 8"/>
                <a:gd name="T67" fmla="*/ 592 h 680"/>
                <a:gd name="T68" fmla="*/ 8 w 8"/>
                <a:gd name="T69" fmla="*/ 584 h 680"/>
                <a:gd name="T70" fmla="*/ 8 w 8"/>
                <a:gd name="T71" fmla="*/ 648 h 680"/>
                <a:gd name="T72" fmla="*/ 0 w 8"/>
                <a:gd name="T73" fmla="*/ 616 h 680"/>
                <a:gd name="T74" fmla="*/ 8 w 8"/>
                <a:gd name="T75" fmla="*/ 672 h 680"/>
                <a:gd name="T76" fmla="*/ 0 w 8"/>
                <a:gd name="T77" fmla="*/ 680 h 680"/>
                <a:gd name="T78" fmla="*/ 8 w 8"/>
                <a:gd name="T79" fmla="*/ 672 h 6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680">
                  <a:moveTo>
                    <a:pt x="8" y="0"/>
                  </a:moveTo>
                  <a:lnTo>
                    <a:pt x="8" y="32"/>
                  </a:lnTo>
                  <a:lnTo>
                    <a:pt x="0" y="32"/>
                  </a:lnTo>
                  <a:lnTo>
                    <a:pt x="0" y="0"/>
                  </a:lnTo>
                  <a:lnTo>
                    <a:pt x="8" y="0"/>
                  </a:lnTo>
                  <a:close/>
                  <a:moveTo>
                    <a:pt x="8" y="56"/>
                  </a:moveTo>
                  <a:lnTo>
                    <a:pt x="8" y="64"/>
                  </a:lnTo>
                  <a:lnTo>
                    <a:pt x="0" y="64"/>
                  </a:lnTo>
                  <a:lnTo>
                    <a:pt x="0" y="56"/>
                  </a:lnTo>
                  <a:lnTo>
                    <a:pt x="8" y="56"/>
                  </a:lnTo>
                  <a:close/>
                  <a:moveTo>
                    <a:pt x="8" y="88"/>
                  </a:moveTo>
                  <a:lnTo>
                    <a:pt x="8" y="120"/>
                  </a:lnTo>
                  <a:lnTo>
                    <a:pt x="0" y="120"/>
                  </a:lnTo>
                  <a:lnTo>
                    <a:pt x="0" y="88"/>
                  </a:lnTo>
                  <a:lnTo>
                    <a:pt x="8" y="88"/>
                  </a:lnTo>
                  <a:close/>
                  <a:moveTo>
                    <a:pt x="8" y="144"/>
                  </a:moveTo>
                  <a:lnTo>
                    <a:pt x="8" y="152"/>
                  </a:lnTo>
                  <a:lnTo>
                    <a:pt x="0" y="152"/>
                  </a:lnTo>
                  <a:lnTo>
                    <a:pt x="0" y="144"/>
                  </a:lnTo>
                  <a:lnTo>
                    <a:pt x="8" y="144"/>
                  </a:lnTo>
                  <a:close/>
                  <a:moveTo>
                    <a:pt x="8" y="176"/>
                  </a:moveTo>
                  <a:lnTo>
                    <a:pt x="8" y="208"/>
                  </a:lnTo>
                  <a:lnTo>
                    <a:pt x="0" y="208"/>
                  </a:lnTo>
                  <a:lnTo>
                    <a:pt x="0" y="176"/>
                  </a:lnTo>
                  <a:lnTo>
                    <a:pt x="8" y="176"/>
                  </a:lnTo>
                  <a:close/>
                  <a:moveTo>
                    <a:pt x="8" y="232"/>
                  </a:moveTo>
                  <a:lnTo>
                    <a:pt x="8" y="240"/>
                  </a:lnTo>
                  <a:lnTo>
                    <a:pt x="0" y="240"/>
                  </a:lnTo>
                  <a:lnTo>
                    <a:pt x="0" y="232"/>
                  </a:lnTo>
                  <a:lnTo>
                    <a:pt x="8" y="232"/>
                  </a:lnTo>
                  <a:close/>
                  <a:moveTo>
                    <a:pt x="8" y="264"/>
                  </a:moveTo>
                  <a:lnTo>
                    <a:pt x="8" y="296"/>
                  </a:lnTo>
                  <a:lnTo>
                    <a:pt x="0" y="296"/>
                  </a:lnTo>
                  <a:lnTo>
                    <a:pt x="0" y="264"/>
                  </a:lnTo>
                  <a:lnTo>
                    <a:pt x="8" y="264"/>
                  </a:lnTo>
                  <a:close/>
                  <a:moveTo>
                    <a:pt x="8" y="320"/>
                  </a:moveTo>
                  <a:lnTo>
                    <a:pt x="8" y="328"/>
                  </a:lnTo>
                  <a:lnTo>
                    <a:pt x="0" y="328"/>
                  </a:lnTo>
                  <a:lnTo>
                    <a:pt x="0" y="320"/>
                  </a:lnTo>
                  <a:lnTo>
                    <a:pt x="8" y="320"/>
                  </a:lnTo>
                  <a:close/>
                  <a:moveTo>
                    <a:pt x="8" y="352"/>
                  </a:moveTo>
                  <a:lnTo>
                    <a:pt x="8" y="384"/>
                  </a:lnTo>
                  <a:lnTo>
                    <a:pt x="0" y="384"/>
                  </a:lnTo>
                  <a:lnTo>
                    <a:pt x="0" y="352"/>
                  </a:lnTo>
                  <a:lnTo>
                    <a:pt x="8" y="352"/>
                  </a:lnTo>
                  <a:close/>
                  <a:moveTo>
                    <a:pt x="8" y="408"/>
                  </a:moveTo>
                  <a:lnTo>
                    <a:pt x="8" y="416"/>
                  </a:lnTo>
                  <a:lnTo>
                    <a:pt x="0" y="416"/>
                  </a:lnTo>
                  <a:lnTo>
                    <a:pt x="0" y="408"/>
                  </a:lnTo>
                  <a:lnTo>
                    <a:pt x="8" y="408"/>
                  </a:lnTo>
                  <a:close/>
                  <a:moveTo>
                    <a:pt x="8" y="440"/>
                  </a:moveTo>
                  <a:lnTo>
                    <a:pt x="8" y="472"/>
                  </a:lnTo>
                  <a:lnTo>
                    <a:pt x="0" y="472"/>
                  </a:lnTo>
                  <a:lnTo>
                    <a:pt x="0" y="440"/>
                  </a:lnTo>
                  <a:lnTo>
                    <a:pt x="8" y="440"/>
                  </a:lnTo>
                  <a:close/>
                  <a:moveTo>
                    <a:pt x="8" y="496"/>
                  </a:moveTo>
                  <a:lnTo>
                    <a:pt x="8" y="504"/>
                  </a:lnTo>
                  <a:lnTo>
                    <a:pt x="0" y="504"/>
                  </a:lnTo>
                  <a:lnTo>
                    <a:pt x="0" y="496"/>
                  </a:lnTo>
                  <a:lnTo>
                    <a:pt x="8" y="496"/>
                  </a:lnTo>
                  <a:close/>
                  <a:moveTo>
                    <a:pt x="8" y="528"/>
                  </a:moveTo>
                  <a:lnTo>
                    <a:pt x="8" y="560"/>
                  </a:lnTo>
                  <a:lnTo>
                    <a:pt x="0" y="560"/>
                  </a:lnTo>
                  <a:lnTo>
                    <a:pt x="0" y="528"/>
                  </a:lnTo>
                  <a:lnTo>
                    <a:pt x="8" y="528"/>
                  </a:lnTo>
                  <a:close/>
                  <a:moveTo>
                    <a:pt x="8" y="584"/>
                  </a:moveTo>
                  <a:lnTo>
                    <a:pt x="8" y="592"/>
                  </a:lnTo>
                  <a:lnTo>
                    <a:pt x="0" y="592"/>
                  </a:lnTo>
                  <a:lnTo>
                    <a:pt x="0" y="584"/>
                  </a:lnTo>
                  <a:lnTo>
                    <a:pt x="8" y="584"/>
                  </a:lnTo>
                  <a:close/>
                  <a:moveTo>
                    <a:pt x="8" y="616"/>
                  </a:moveTo>
                  <a:lnTo>
                    <a:pt x="8" y="648"/>
                  </a:lnTo>
                  <a:lnTo>
                    <a:pt x="0" y="648"/>
                  </a:lnTo>
                  <a:lnTo>
                    <a:pt x="0" y="616"/>
                  </a:lnTo>
                  <a:lnTo>
                    <a:pt x="8" y="616"/>
                  </a:lnTo>
                  <a:close/>
                  <a:moveTo>
                    <a:pt x="8" y="672"/>
                  </a:moveTo>
                  <a:lnTo>
                    <a:pt x="8" y="680"/>
                  </a:lnTo>
                  <a:lnTo>
                    <a:pt x="0" y="680"/>
                  </a:lnTo>
                  <a:lnTo>
                    <a:pt x="0" y="672"/>
                  </a:lnTo>
                  <a:lnTo>
                    <a:pt x="8" y="672"/>
                  </a:lnTo>
                  <a:close/>
                </a:path>
              </a:pathLst>
            </a:custGeom>
            <a:solidFill>
              <a:srgbClr val="000000"/>
            </a:solidFill>
            <a:ln w="1588" cap="flat">
              <a:solidFill>
                <a:srgbClr val="000000"/>
              </a:solidFill>
              <a:prstDash val="solid"/>
              <a:bevel/>
            </a:ln>
          </p:spPr>
          <p:txBody>
            <a:bodyPr/>
            <a:lstStyle/>
            <a:p>
              <a:endParaRPr lang="zh-CN" altLang="en-US"/>
            </a:p>
          </p:txBody>
        </p:sp>
        <p:sp>
          <p:nvSpPr>
            <p:cNvPr id="21576" name="Freeform 135"/>
            <p:cNvSpPr>
              <a:spLocks noEditPoints="1"/>
            </p:cNvSpPr>
            <p:nvPr/>
          </p:nvSpPr>
          <p:spPr bwMode="auto">
            <a:xfrm>
              <a:off x="4581" y="556"/>
              <a:ext cx="8" cy="680"/>
            </a:xfrm>
            <a:custGeom>
              <a:avLst/>
              <a:gdLst>
                <a:gd name="T0" fmla="*/ 8 w 8"/>
                <a:gd name="T1" fmla="*/ 32 h 680"/>
                <a:gd name="T2" fmla="*/ 0 w 8"/>
                <a:gd name="T3" fmla="*/ 0 h 680"/>
                <a:gd name="T4" fmla="*/ 8 w 8"/>
                <a:gd name="T5" fmla="*/ 56 h 680"/>
                <a:gd name="T6" fmla="*/ 0 w 8"/>
                <a:gd name="T7" fmla="*/ 64 h 680"/>
                <a:gd name="T8" fmla="*/ 8 w 8"/>
                <a:gd name="T9" fmla="*/ 56 h 680"/>
                <a:gd name="T10" fmla="*/ 8 w 8"/>
                <a:gd name="T11" fmla="*/ 120 h 680"/>
                <a:gd name="T12" fmla="*/ 0 w 8"/>
                <a:gd name="T13" fmla="*/ 88 h 680"/>
                <a:gd name="T14" fmla="*/ 8 w 8"/>
                <a:gd name="T15" fmla="*/ 144 h 680"/>
                <a:gd name="T16" fmla="*/ 0 w 8"/>
                <a:gd name="T17" fmla="*/ 152 h 680"/>
                <a:gd name="T18" fmla="*/ 8 w 8"/>
                <a:gd name="T19" fmla="*/ 144 h 680"/>
                <a:gd name="T20" fmla="*/ 8 w 8"/>
                <a:gd name="T21" fmla="*/ 208 h 680"/>
                <a:gd name="T22" fmla="*/ 0 w 8"/>
                <a:gd name="T23" fmla="*/ 176 h 680"/>
                <a:gd name="T24" fmla="*/ 8 w 8"/>
                <a:gd name="T25" fmla="*/ 232 h 680"/>
                <a:gd name="T26" fmla="*/ 0 w 8"/>
                <a:gd name="T27" fmla="*/ 240 h 680"/>
                <a:gd name="T28" fmla="*/ 8 w 8"/>
                <a:gd name="T29" fmla="*/ 232 h 680"/>
                <a:gd name="T30" fmla="*/ 8 w 8"/>
                <a:gd name="T31" fmla="*/ 296 h 680"/>
                <a:gd name="T32" fmla="*/ 0 w 8"/>
                <a:gd name="T33" fmla="*/ 264 h 680"/>
                <a:gd name="T34" fmla="*/ 8 w 8"/>
                <a:gd name="T35" fmla="*/ 320 h 680"/>
                <a:gd name="T36" fmla="*/ 0 w 8"/>
                <a:gd name="T37" fmla="*/ 328 h 680"/>
                <a:gd name="T38" fmla="*/ 8 w 8"/>
                <a:gd name="T39" fmla="*/ 320 h 680"/>
                <a:gd name="T40" fmla="*/ 8 w 8"/>
                <a:gd name="T41" fmla="*/ 384 h 680"/>
                <a:gd name="T42" fmla="*/ 0 w 8"/>
                <a:gd name="T43" fmla="*/ 352 h 680"/>
                <a:gd name="T44" fmla="*/ 8 w 8"/>
                <a:gd name="T45" fmla="*/ 408 h 680"/>
                <a:gd name="T46" fmla="*/ 0 w 8"/>
                <a:gd name="T47" fmla="*/ 416 h 680"/>
                <a:gd name="T48" fmla="*/ 8 w 8"/>
                <a:gd name="T49" fmla="*/ 408 h 680"/>
                <a:gd name="T50" fmla="*/ 8 w 8"/>
                <a:gd name="T51" fmla="*/ 472 h 680"/>
                <a:gd name="T52" fmla="*/ 0 w 8"/>
                <a:gd name="T53" fmla="*/ 440 h 680"/>
                <a:gd name="T54" fmla="*/ 8 w 8"/>
                <a:gd name="T55" fmla="*/ 496 h 680"/>
                <a:gd name="T56" fmla="*/ 0 w 8"/>
                <a:gd name="T57" fmla="*/ 504 h 680"/>
                <a:gd name="T58" fmla="*/ 8 w 8"/>
                <a:gd name="T59" fmla="*/ 496 h 680"/>
                <a:gd name="T60" fmla="*/ 8 w 8"/>
                <a:gd name="T61" fmla="*/ 560 h 680"/>
                <a:gd name="T62" fmla="*/ 0 w 8"/>
                <a:gd name="T63" fmla="*/ 528 h 680"/>
                <a:gd name="T64" fmla="*/ 8 w 8"/>
                <a:gd name="T65" fmla="*/ 584 h 680"/>
                <a:gd name="T66" fmla="*/ 0 w 8"/>
                <a:gd name="T67" fmla="*/ 592 h 680"/>
                <a:gd name="T68" fmla="*/ 8 w 8"/>
                <a:gd name="T69" fmla="*/ 584 h 680"/>
                <a:gd name="T70" fmla="*/ 8 w 8"/>
                <a:gd name="T71" fmla="*/ 648 h 680"/>
                <a:gd name="T72" fmla="*/ 0 w 8"/>
                <a:gd name="T73" fmla="*/ 616 h 680"/>
                <a:gd name="T74" fmla="*/ 8 w 8"/>
                <a:gd name="T75" fmla="*/ 672 h 680"/>
                <a:gd name="T76" fmla="*/ 0 w 8"/>
                <a:gd name="T77" fmla="*/ 680 h 680"/>
                <a:gd name="T78" fmla="*/ 8 w 8"/>
                <a:gd name="T79" fmla="*/ 672 h 6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680">
                  <a:moveTo>
                    <a:pt x="8" y="0"/>
                  </a:moveTo>
                  <a:lnTo>
                    <a:pt x="8" y="32"/>
                  </a:lnTo>
                  <a:lnTo>
                    <a:pt x="0" y="32"/>
                  </a:lnTo>
                  <a:lnTo>
                    <a:pt x="0" y="0"/>
                  </a:lnTo>
                  <a:lnTo>
                    <a:pt x="8" y="0"/>
                  </a:lnTo>
                  <a:close/>
                  <a:moveTo>
                    <a:pt x="8" y="56"/>
                  </a:moveTo>
                  <a:lnTo>
                    <a:pt x="8" y="64"/>
                  </a:lnTo>
                  <a:lnTo>
                    <a:pt x="0" y="64"/>
                  </a:lnTo>
                  <a:lnTo>
                    <a:pt x="0" y="56"/>
                  </a:lnTo>
                  <a:lnTo>
                    <a:pt x="8" y="56"/>
                  </a:lnTo>
                  <a:close/>
                  <a:moveTo>
                    <a:pt x="8" y="88"/>
                  </a:moveTo>
                  <a:lnTo>
                    <a:pt x="8" y="120"/>
                  </a:lnTo>
                  <a:lnTo>
                    <a:pt x="0" y="120"/>
                  </a:lnTo>
                  <a:lnTo>
                    <a:pt x="0" y="88"/>
                  </a:lnTo>
                  <a:lnTo>
                    <a:pt x="8" y="88"/>
                  </a:lnTo>
                  <a:close/>
                  <a:moveTo>
                    <a:pt x="8" y="144"/>
                  </a:moveTo>
                  <a:lnTo>
                    <a:pt x="8" y="152"/>
                  </a:lnTo>
                  <a:lnTo>
                    <a:pt x="0" y="152"/>
                  </a:lnTo>
                  <a:lnTo>
                    <a:pt x="0" y="144"/>
                  </a:lnTo>
                  <a:lnTo>
                    <a:pt x="8" y="144"/>
                  </a:lnTo>
                  <a:close/>
                  <a:moveTo>
                    <a:pt x="8" y="176"/>
                  </a:moveTo>
                  <a:lnTo>
                    <a:pt x="8" y="208"/>
                  </a:lnTo>
                  <a:lnTo>
                    <a:pt x="0" y="208"/>
                  </a:lnTo>
                  <a:lnTo>
                    <a:pt x="0" y="176"/>
                  </a:lnTo>
                  <a:lnTo>
                    <a:pt x="8" y="176"/>
                  </a:lnTo>
                  <a:close/>
                  <a:moveTo>
                    <a:pt x="8" y="232"/>
                  </a:moveTo>
                  <a:lnTo>
                    <a:pt x="8" y="240"/>
                  </a:lnTo>
                  <a:lnTo>
                    <a:pt x="0" y="240"/>
                  </a:lnTo>
                  <a:lnTo>
                    <a:pt x="0" y="232"/>
                  </a:lnTo>
                  <a:lnTo>
                    <a:pt x="8" y="232"/>
                  </a:lnTo>
                  <a:close/>
                  <a:moveTo>
                    <a:pt x="8" y="264"/>
                  </a:moveTo>
                  <a:lnTo>
                    <a:pt x="8" y="296"/>
                  </a:lnTo>
                  <a:lnTo>
                    <a:pt x="0" y="296"/>
                  </a:lnTo>
                  <a:lnTo>
                    <a:pt x="0" y="264"/>
                  </a:lnTo>
                  <a:lnTo>
                    <a:pt x="8" y="264"/>
                  </a:lnTo>
                  <a:close/>
                  <a:moveTo>
                    <a:pt x="8" y="320"/>
                  </a:moveTo>
                  <a:lnTo>
                    <a:pt x="8" y="328"/>
                  </a:lnTo>
                  <a:lnTo>
                    <a:pt x="0" y="328"/>
                  </a:lnTo>
                  <a:lnTo>
                    <a:pt x="0" y="320"/>
                  </a:lnTo>
                  <a:lnTo>
                    <a:pt x="8" y="320"/>
                  </a:lnTo>
                  <a:close/>
                  <a:moveTo>
                    <a:pt x="8" y="352"/>
                  </a:moveTo>
                  <a:lnTo>
                    <a:pt x="8" y="384"/>
                  </a:lnTo>
                  <a:lnTo>
                    <a:pt x="0" y="384"/>
                  </a:lnTo>
                  <a:lnTo>
                    <a:pt x="0" y="352"/>
                  </a:lnTo>
                  <a:lnTo>
                    <a:pt x="8" y="352"/>
                  </a:lnTo>
                  <a:close/>
                  <a:moveTo>
                    <a:pt x="8" y="408"/>
                  </a:moveTo>
                  <a:lnTo>
                    <a:pt x="8" y="416"/>
                  </a:lnTo>
                  <a:lnTo>
                    <a:pt x="0" y="416"/>
                  </a:lnTo>
                  <a:lnTo>
                    <a:pt x="0" y="408"/>
                  </a:lnTo>
                  <a:lnTo>
                    <a:pt x="8" y="408"/>
                  </a:lnTo>
                  <a:close/>
                  <a:moveTo>
                    <a:pt x="8" y="440"/>
                  </a:moveTo>
                  <a:lnTo>
                    <a:pt x="8" y="472"/>
                  </a:lnTo>
                  <a:lnTo>
                    <a:pt x="0" y="472"/>
                  </a:lnTo>
                  <a:lnTo>
                    <a:pt x="0" y="440"/>
                  </a:lnTo>
                  <a:lnTo>
                    <a:pt x="8" y="440"/>
                  </a:lnTo>
                  <a:close/>
                  <a:moveTo>
                    <a:pt x="8" y="496"/>
                  </a:moveTo>
                  <a:lnTo>
                    <a:pt x="8" y="504"/>
                  </a:lnTo>
                  <a:lnTo>
                    <a:pt x="0" y="504"/>
                  </a:lnTo>
                  <a:lnTo>
                    <a:pt x="0" y="496"/>
                  </a:lnTo>
                  <a:lnTo>
                    <a:pt x="8" y="496"/>
                  </a:lnTo>
                  <a:close/>
                  <a:moveTo>
                    <a:pt x="8" y="528"/>
                  </a:moveTo>
                  <a:lnTo>
                    <a:pt x="8" y="560"/>
                  </a:lnTo>
                  <a:lnTo>
                    <a:pt x="0" y="560"/>
                  </a:lnTo>
                  <a:lnTo>
                    <a:pt x="0" y="528"/>
                  </a:lnTo>
                  <a:lnTo>
                    <a:pt x="8" y="528"/>
                  </a:lnTo>
                  <a:close/>
                  <a:moveTo>
                    <a:pt x="8" y="584"/>
                  </a:moveTo>
                  <a:lnTo>
                    <a:pt x="8" y="592"/>
                  </a:lnTo>
                  <a:lnTo>
                    <a:pt x="0" y="592"/>
                  </a:lnTo>
                  <a:lnTo>
                    <a:pt x="0" y="584"/>
                  </a:lnTo>
                  <a:lnTo>
                    <a:pt x="8" y="584"/>
                  </a:lnTo>
                  <a:close/>
                  <a:moveTo>
                    <a:pt x="8" y="616"/>
                  </a:moveTo>
                  <a:lnTo>
                    <a:pt x="8" y="648"/>
                  </a:lnTo>
                  <a:lnTo>
                    <a:pt x="0" y="648"/>
                  </a:lnTo>
                  <a:lnTo>
                    <a:pt x="0" y="616"/>
                  </a:lnTo>
                  <a:lnTo>
                    <a:pt x="8" y="616"/>
                  </a:lnTo>
                  <a:close/>
                  <a:moveTo>
                    <a:pt x="8" y="672"/>
                  </a:moveTo>
                  <a:lnTo>
                    <a:pt x="8" y="680"/>
                  </a:lnTo>
                  <a:lnTo>
                    <a:pt x="0" y="680"/>
                  </a:lnTo>
                  <a:lnTo>
                    <a:pt x="0" y="672"/>
                  </a:lnTo>
                  <a:lnTo>
                    <a:pt x="8" y="672"/>
                  </a:lnTo>
                  <a:close/>
                </a:path>
              </a:pathLst>
            </a:custGeom>
            <a:solidFill>
              <a:srgbClr val="000000"/>
            </a:solidFill>
            <a:ln w="1588" cap="flat">
              <a:solidFill>
                <a:srgbClr val="000000"/>
              </a:solidFill>
              <a:prstDash val="solid"/>
              <a:bevel/>
            </a:ln>
          </p:spPr>
          <p:txBody>
            <a:bodyPr/>
            <a:lstStyle/>
            <a:p>
              <a:endParaRPr lang="zh-CN" altLang="en-US"/>
            </a:p>
          </p:txBody>
        </p:sp>
        <p:sp>
          <p:nvSpPr>
            <p:cNvPr id="21577" name="Freeform 136"/>
            <p:cNvSpPr>
              <a:spLocks noEditPoints="1"/>
            </p:cNvSpPr>
            <p:nvPr/>
          </p:nvSpPr>
          <p:spPr bwMode="auto">
            <a:xfrm>
              <a:off x="4341" y="1684"/>
              <a:ext cx="250" cy="65"/>
            </a:xfrm>
            <a:custGeom>
              <a:avLst/>
              <a:gdLst>
                <a:gd name="T0" fmla="*/ 0 w 1041"/>
                <a:gd name="T1" fmla="*/ 0 h 272"/>
                <a:gd name="T2" fmla="*/ 3 w 1041"/>
                <a:gd name="T3" fmla="*/ 0 h 272"/>
                <a:gd name="T4" fmla="*/ 3 w 1041"/>
                <a:gd name="T5" fmla="*/ 0 h 272"/>
                <a:gd name="T6" fmla="*/ 0 w 1041"/>
                <a:gd name="T7" fmla="*/ 0 h 272"/>
                <a:gd name="T8" fmla="*/ 0 w 1041"/>
                <a:gd name="T9" fmla="*/ 0 h 272"/>
                <a:gd name="T10" fmla="*/ 1 w 1041"/>
                <a:gd name="T11" fmla="*/ 1 h 272"/>
                <a:gd name="T12" fmla="*/ 0 w 1041"/>
                <a:gd name="T13" fmla="*/ 0 h 272"/>
                <a:gd name="T14" fmla="*/ 1 w 1041"/>
                <a:gd name="T15" fmla="*/ 0 h 272"/>
                <a:gd name="T16" fmla="*/ 1 w 1041"/>
                <a:gd name="T17" fmla="*/ 0 h 272"/>
                <a:gd name="T18" fmla="*/ 1 w 1041"/>
                <a:gd name="T19" fmla="*/ 0 h 272"/>
                <a:gd name="T20" fmla="*/ 0 w 1041"/>
                <a:gd name="T21" fmla="*/ 0 h 272"/>
                <a:gd name="T22" fmla="*/ 0 w 1041"/>
                <a:gd name="T23" fmla="*/ 0 h 272"/>
                <a:gd name="T24" fmla="*/ 1 w 1041"/>
                <a:gd name="T25" fmla="*/ 1 h 272"/>
                <a:gd name="T26" fmla="*/ 1 w 1041"/>
                <a:gd name="T27" fmla="*/ 1 h 272"/>
                <a:gd name="T28" fmla="*/ 1 w 1041"/>
                <a:gd name="T29" fmla="*/ 1 h 272"/>
                <a:gd name="T30" fmla="*/ 3 w 1041"/>
                <a:gd name="T31" fmla="*/ 0 h 272"/>
                <a:gd name="T32" fmla="*/ 3 w 1041"/>
                <a:gd name="T33" fmla="*/ 0 h 272"/>
                <a:gd name="T34" fmla="*/ 3 w 1041"/>
                <a:gd name="T35" fmla="*/ 1 h 272"/>
                <a:gd name="T36" fmla="*/ 3 w 1041"/>
                <a:gd name="T37" fmla="*/ 1 h 272"/>
                <a:gd name="T38" fmla="*/ 3 w 1041"/>
                <a:gd name="T39" fmla="*/ 1 h 272"/>
                <a:gd name="T40" fmla="*/ 3 w 1041"/>
                <a:gd name="T41" fmla="*/ 0 h 272"/>
                <a:gd name="T42" fmla="*/ 3 w 1041"/>
                <a:gd name="T43" fmla="*/ 0 h 272"/>
                <a:gd name="T44" fmla="*/ 3 w 1041"/>
                <a:gd name="T45" fmla="*/ 0 h 272"/>
                <a:gd name="T46" fmla="*/ 3 w 1041"/>
                <a:gd name="T47" fmla="*/ 0 h 272"/>
                <a:gd name="T48" fmla="*/ 3 w 1041"/>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1" h="272">
                  <a:moveTo>
                    <a:pt x="33" y="119"/>
                  </a:moveTo>
                  <a:lnTo>
                    <a:pt x="1008" y="119"/>
                  </a:lnTo>
                  <a:lnTo>
                    <a:pt x="1008" y="153"/>
                  </a:lnTo>
                  <a:lnTo>
                    <a:pt x="33" y="153"/>
                  </a:lnTo>
                  <a:lnTo>
                    <a:pt x="33" y="119"/>
                  </a:lnTo>
                  <a:close/>
                  <a:moveTo>
                    <a:pt x="225" y="267"/>
                  </a:moveTo>
                  <a:lnTo>
                    <a:pt x="0" y="136"/>
                  </a:lnTo>
                  <a:lnTo>
                    <a:pt x="225" y="5"/>
                  </a:lnTo>
                  <a:cubicBezTo>
                    <a:pt x="233" y="0"/>
                    <a:pt x="243" y="3"/>
                    <a:pt x="248" y="11"/>
                  </a:cubicBezTo>
                  <a:cubicBezTo>
                    <a:pt x="252" y="19"/>
                    <a:pt x="249" y="29"/>
                    <a:pt x="242" y="34"/>
                  </a:cubicBezTo>
                  <a:lnTo>
                    <a:pt x="42" y="151"/>
                  </a:lnTo>
                  <a:lnTo>
                    <a:pt x="42" y="122"/>
                  </a:lnTo>
                  <a:lnTo>
                    <a:pt x="242" y="238"/>
                  </a:lnTo>
                  <a:cubicBezTo>
                    <a:pt x="249" y="243"/>
                    <a:pt x="252" y="253"/>
                    <a:pt x="248" y="261"/>
                  </a:cubicBezTo>
                  <a:cubicBezTo>
                    <a:pt x="243" y="269"/>
                    <a:pt x="233" y="272"/>
                    <a:pt x="225" y="267"/>
                  </a:cubicBezTo>
                  <a:close/>
                  <a:moveTo>
                    <a:pt x="817" y="5"/>
                  </a:moveTo>
                  <a:lnTo>
                    <a:pt x="1041" y="136"/>
                  </a:lnTo>
                  <a:lnTo>
                    <a:pt x="817" y="267"/>
                  </a:lnTo>
                  <a:cubicBezTo>
                    <a:pt x="809" y="272"/>
                    <a:pt x="798" y="269"/>
                    <a:pt x="794" y="261"/>
                  </a:cubicBezTo>
                  <a:cubicBezTo>
                    <a:pt x="789" y="253"/>
                    <a:pt x="792" y="243"/>
                    <a:pt x="800" y="238"/>
                  </a:cubicBezTo>
                  <a:lnTo>
                    <a:pt x="1000" y="122"/>
                  </a:lnTo>
                  <a:lnTo>
                    <a:pt x="1000" y="151"/>
                  </a:lnTo>
                  <a:lnTo>
                    <a:pt x="800" y="34"/>
                  </a:lnTo>
                  <a:cubicBezTo>
                    <a:pt x="792" y="29"/>
                    <a:pt x="789" y="19"/>
                    <a:pt x="794" y="11"/>
                  </a:cubicBezTo>
                  <a:cubicBezTo>
                    <a:pt x="798" y="3"/>
                    <a:pt x="809" y="0"/>
                    <a:pt x="817" y="5"/>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78" name="Line 139"/>
            <p:cNvSpPr>
              <a:spLocks noChangeShapeType="1"/>
            </p:cNvSpPr>
            <p:nvPr/>
          </p:nvSpPr>
          <p:spPr bwMode="auto">
            <a:xfrm>
              <a:off x="4132" y="24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79" name="Line 140"/>
            <p:cNvSpPr>
              <a:spLocks noChangeShapeType="1"/>
            </p:cNvSpPr>
            <p:nvPr/>
          </p:nvSpPr>
          <p:spPr bwMode="auto">
            <a:xfrm>
              <a:off x="4809" y="2431"/>
              <a:ext cx="0" cy="282"/>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80" name="Freeform 141"/>
            <p:cNvSpPr>
              <a:spLocks noEditPoints="1"/>
            </p:cNvSpPr>
            <p:nvPr/>
          </p:nvSpPr>
          <p:spPr bwMode="auto">
            <a:xfrm>
              <a:off x="4135" y="2598"/>
              <a:ext cx="672" cy="65"/>
            </a:xfrm>
            <a:custGeom>
              <a:avLst/>
              <a:gdLst>
                <a:gd name="T0" fmla="*/ 0 w 2799"/>
                <a:gd name="T1" fmla="*/ 0 h 271"/>
                <a:gd name="T2" fmla="*/ 9 w 2799"/>
                <a:gd name="T3" fmla="*/ 0 h 271"/>
                <a:gd name="T4" fmla="*/ 9 w 2799"/>
                <a:gd name="T5" fmla="*/ 0 h 271"/>
                <a:gd name="T6" fmla="*/ 0 w 2799"/>
                <a:gd name="T7" fmla="*/ 0 h 271"/>
                <a:gd name="T8" fmla="*/ 0 w 2799"/>
                <a:gd name="T9" fmla="*/ 0 h 271"/>
                <a:gd name="T10" fmla="*/ 1 w 2799"/>
                <a:gd name="T11" fmla="*/ 1 h 271"/>
                <a:gd name="T12" fmla="*/ 0 w 2799"/>
                <a:gd name="T13" fmla="*/ 0 h 271"/>
                <a:gd name="T14" fmla="*/ 1 w 2799"/>
                <a:gd name="T15" fmla="*/ 0 h 271"/>
                <a:gd name="T16" fmla="*/ 1 w 2799"/>
                <a:gd name="T17" fmla="*/ 0 h 271"/>
                <a:gd name="T18" fmla="*/ 1 w 2799"/>
                <a:gd name="T19" fmla="*/ 0 h 271"/>
                <a:gd name="T20" fmla="*/ 0 w 2799"/>
                <a:gd name="T21" fmla="*/ 0 h 271"/>
                <a:gd name="T22" fmla="*/ 0 w 2799"/>
                <a:gd name="T23" fmla="*/ 0 h 271"/>
                <a:gd name="T24" fmla="*/ 1 w 2799"/>
                <a:gd name="T25" fmla="*/ 1 h 271"/>
                <a:gd name="T26" fmla="*/ 1 w 2799"/>
                <a:gd name="T27" fmla="*/ 1 h 271"/>
                <a:gd name="T28" fmla="*/ 1 w 2799"/>
                <a:gd name="T29" fmla="*/ 1 h 271"/>
                <a:gd name="T30" fmla="*/ 9 w 2799"/>
                <a:gd name="T31" fmla="*/ 0 h 271"/>
                <a:gd name="T32" fmla="*/ 9 w 2799"/>
                <a:gd name="T33" fmla="*/ 0 h 271"/>
                <a:gd name="T34" fmla="*/ 9 w 2799"/>
                <a:gd name="T35" fmla="*/ 1 h 271"/>
                <a:gd name="T36" fmla="*/ 8 w 2799"/>
                <a:gd name="T37" fmla="*/ 1 h 271"/>
                <a:gd name="T38" fmla="*/ 8 w 2799"/>
                <a:gd name="T39" fmla="*/ 1 h 271"/>
                <a:gd name="T40" fmla="*/ 9 w 2799"/>
                <a:gd name="T41" fmla="*/ 0 h 271"/>
                <a:gd name="T42" fmla="*/ 9 w 2799"/>
                <a:gd name="T43" fmla="*/ 0 h 271"/>
                <a:gd name="T44" fmla="*/ 8 w 2799"/>
                <a:gd name="T45" fmla="*/ 0 h 271"/>
                <a:gd name="T46" fmla="*/ 8 w 2799"/>
                <a:gd name="T47" fmla="*/ 0 h 271"/>
                <a:gd name="T48" fmla="*/ 9 w 2799"/>
                <a:gd name="T49" fmla="*/ 0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99" h="271">
                  <a:moveTo>
                    <a:pt x="33" y="119"/>
                  </a:moveTo>
                  <a:lnTo>
                    <a:pt x="2766" y="119"/>
                  </a:lnTo>
                  <a:lnTo>
                    <a:pt x="2766" y="152"/>
                  </a:lnTo>
                  <a:lnTo>
                    <a:pt x="33" y="152"/>
                  </a:lnTo>
                  <a:lnTo>
                    <a:pt x="33" y="119"/>
                  </a:lnTo>
                  <a:close/>
                  <a:moveTo>
                    <a:pt x="224" y="267"/>
                  </a:moveTo>
                  <a:lnTo>
                    <a:pt x="0" y="135"/>
                  </a:lnTo>
                  <a:lnTo>
                    <a:pt x="224" y="4"/>
                  </a:lnTo>
                  <a:cubicBezTo>
                    <a:pt x="232" y="0"/>
                    <a:pt x="243" y="2"/>
                    <a:pt x="247" y="10"/>
                  </a:cubicBezTo>
                  <a:cubicBezTo>
                    <a:pt x="252" y="18"/>
                    <a:pt x="249" y="29"/>
                    <a:pt x="241" y="33"/>
                  </a:cubicBezTo>
                  <a:lnTo>
                    <a:pt x="41" y="150"/>
                  </a:lnTo>
                  <a:lnTo>
                    <a:pt x="41" y="121"/>
                  </a:lnTo>
                  <a:lnTo>
                    <a:pt x="241" y="238"/>
                  </a:lnTo>
                  <a:cubicBezTo>
                    <a:pt x="249" y="242"/>
                    <a:pt x="252" y="253"/>
                    <a:pt x="247" y="261"/>
                  </a:cubicBezTo>
                  <a:cubicBezTo>
                    <a:pt x="243" y="268"/>
                    <a:pt x="232" y="271"/>
                    <a:pt x="224" y="267"/>
                  </a:cubicBezTo>
                  <a:close/>
                  <a:moveTo>
                    <a:pt x="2575" y="4"/>
                  </a:moveTo>
                  <a:lnTo>
                    <a:pt x="2799" y="135"/>
                  </a:lnTo>
                  <a:lnTo>
                    <a:pt x="2575" y="267"/>
                  </a:lnTo>
                  <a:cubicBezTo>
                    <a:pt x="2567" y="271"/>
                    <a:pt x="2556" y="268"/>
                    <a:pt x="2552" y="261"/>
                  </a:cubicBezTo>
                  <a:cubicBezTo>
                    <a:pt x="2547" y="253"/>
                    <a:pt x="2550" y="242"/>
                    <a:pt x="2558" y="238"/>
                  </a:cubicBezTo>
                  <a:lnTo>
                    <a:pt x="2758" y="121"/>
                  </a:lnTo>
                  <a:lnTo>
                    <a:pt x="2758" y="150"/>
                  </a:lnTo>
                  <a:lnTo>
                    <a:pt x="2558" y="33"/>
                  </a:lnTo>
                  <a:cubicBezTo>
                    <a:pt x="2550" y="29"/>
                    <a:pt x="2547" y="18"/>
                    <a:pt x="2552" y="10"/>
                  </a:cubicBezTo>
                  <a:cubicBezTo>
                    <a:pt x="2556" y="2"/>
                    <a:pt x="2567" y="0"/>
                    <a:pt x="2575" y="4"/>
                  </a:cubicBezTo>
                  <a:close/>
                </a:path>
              </a:pathLst>
            </a:custGeom>
            <a:solidFill>
              <a:srgbClr val="000000"/>
            </a:solidFill>
            <a:ln w="1588" cap="flat">
              <a:solidFill>
                <a:srgbClr val="000000"/>
              </a:solidFill>
              <a:prstDash val="solid"/>
              <a:bevel/>
            </a:ln>
          </p:spPr>
          <p:txBody>
            <a:bodyPr/>
            <a:lstStyle/>
            <a:p>
              <a:endParaRPr lang="zh-CN" altLang="en-US"/>
            </a:p>
          </p:txBody>
        </p:sp>
        <p:sp>
          <p:nvSpPr>
            <p:cNvPr id="21581" name="Rectangle 142"/>
            <p:cNvSpPr>
              <a:spLocks noChangeArrowheads="1"/>
            </p:cNvSpPr>
            <p:nvPr/>
          </p:nvSpPr>
          <p:spPr bwMode="auto">
            <a:xfrm>
              <a:off x="4332" y="2439"/>
              <a:ext cx="32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rPr>
                <a:t>3K</a:t>
              </a:r>
              <a:endParaRPr lang="zh-CN" altLang="zh-CN"/>
            </a:p>
          </p:txBody>
        </p:sp>
        <p:sp>
          <p:nvSpPr>
            <p:cNvPr id="21582" name="Rectangle 143"/>
            <p:cNvSpPr>
              <a:spLocks noChangeArrowheads="1"/>
            </p:cNvSpPr>
            <p:nvPr/>
          </p:nvSpPr>
          <p:spPr bwMode="auto">
            <a:xfrm>
              <a:off x="4116" y="548"/>
              <a:ext cx="23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400">
                  <a:solidFill>
                    <a:srgbClr val="000000"/>
                  </a:solidFill>
                  <a:latin typeface="Arial Black" panose="020B0A04020102020204" pitchFamily="34" charset="0"/>
                </a:rPr>
                <a:t>F</a:t>
              </a:r>
              <a:endParaRPr lang="zh-CN" altLang="zh-CN"/>
            </a:p>
          </p:txBody>
        </p:sp>
        <p:grpSp>
          <p:nvGrpSpPr>
            <p:cNvPr id="21583" name="Group 148"/>
            <p:cNvGrpSpPr/>
            <p:nvPr/>
          </p:nvGrpSpPr>
          <p:grpSpPr bwMode="auto">
            <a:xfrm>
              <a:off x="4865" y="2360"/>
              <a:ext cx="607" cy="261"/>
              <a:chOff x="4865" y="2360"/>
              <a:chExt cx="607" cy="261"/>
            </a:xfrm>
          </p:grpSpPr>
          <p:sp>
            <p:nvSpPr>
              <p:cNvPr id="21587" name="Rectangle 144"/>
              <p:cNvSpPr>
                <a:spLocks noChangeArrowheads="1"/>
              </p:cNvSpPr>
              <p:nvPr/>
            </p:nvSpPr>
            <p:spPr bwMode="auto">
              <a:xfrm>
                <a:off x="5317" y="2376"/>
                <a:ext cx="15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100" b="1">
                    <a:solidFill>
                      <a:srgbClr val="990033"/>
                    </a:solidFill>
                    <a:latin typeface="Times New Roman" panose="02020603050405020304" pitchFamily="18" charset="0"/>
                  </a:rPr>
                  <a:t>0</a:t>
                </a:r>
                <a:endParaRPr lang="zh-CN" altLang="zh-CN"/>
              </a:p>
            </p:txBody>
          </p:sp>
          <p:sp>
            <p:nvSpPr>
              <p:cNvPr id="21588" name="Rectangle 145"/>
              <p:cNvSpPr>
                <a:spLocks noChangeArrowheads="1"/>
              </p:cNvSpPr>
              <p:nvPr/>
            </p:nvSpPr>
            <p:spPr bwMode="auto">
              <a:xfrm>
                <a:off x="4865" y="2376"/>
                <a:ext cx="16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100" b="1">
                    <a:solidFill>
                      <a:srgbClr val="990033"/>
                    </a:solidFill>
                    <a:latin typeface="Times New Roman" panose="02020603050405020304" pitchFamily="18" charset="0"/>
                  </a:rPr>
                  <a:t>p</a:t>
                </a:r>
                <a:endParaRPr lang="zh-CN" altLang="zh-CN"/>
              </a:p>
            </p:txBody>
          </p:sp>
          <p:sp>
            <p:nvSpPr>
              <p:cNvPr id="21589" name="Rectangle 146"/>
              <p:cNvSpPr>
                <a:spLocks noChangeArrowheads="1"/>
              </p:cNvSpPr>
              <p:nvPr/>
            </p:nvSpPr>
            <p:spPr bwMode="auto">
              <a:xfrm>
                <a:off x="4965" y="2482"/>
                <a:ext cx="21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1200" b="1">
                    <a:solidFill>
                      <a:srgbClr val="990033"/>
                    </a:solidFill>
                    <a:latin typeface="Times New Roman" panose="02020603050405020304" pitchFamily="18" charset="0"/>
                  </a:rPr>
                  <a:t>min</a:t>
                </a:r>
                <a:endParaRPr lang="zh-CN" altLang="zh-CN"/>
              </a:p>
            </p:txBody>
          </p:sp>
          <p:sp>
            <p:nvSpPr>
              <p:cNvPr id="21590" name="Rectangle 147"/>
              <p:cNvSpPr>
                <a:spLocks noChangeArrowheads="1"/>
              </p:cNvSpPr>
              <p:nvPr/>
            </p:nvSpPr>
            <p:spPr bwMode="auto">
              <a:xfrm>
                <a:off x="5185" y="2360"/>
                <a:ext cx="19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sz="2100" b="1">
                    <a:solidFill>
                      <a:srgbClr val="990033"/>
                    </a:solidFill>
                    <a:latin typeface="Symbol" panose="05050102010706020507" pitchFamily="18" charset="2"/>
                  </a:rPr>
                  <a:t>&lt;</a:t>
                </a:r>
                <a:endParaRPr lang="zh-CN" altLang="zh-CN"/>
              </a:p>
            </p:txBody>
          </p:sp>
        </p:grpSp>
        <p:sp>
          <p:nvSpPr>
            <p:cNvPr id="21584" name="Rectangle 156"/>
            <p:cNvSpPr>
              <a:spLocks noChangeArrowheads="1"/>
            </p:cNvSpPr>
            <p:nvPr/>
          </p:nvSpPr>
          <p:spPr bwMode="auto">
            <a:xfrm>
              <a:off x="4667" y="20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endParaRPr lang="zh-CN" altLang="zh-CN"/>
            </a:p>
          </p:txBody>
        </p:sp>
        <p:sp>
          <p:nvSpPr>
            <p:cNvPr id="21585" name="Freeform 157"/>
            <p:cNvSpPr>
              <a:spLocks noEditPoints="1"/>
            </p:cNvSpPr>
            <p:nvPr/>
          </p:nvSpPr>
          <p:spPr bwMode="auto">
            <a:xfrm>
              <a:off x="4244" y="2840"/>
              <a:ext cx="162" cy="544"/>
            </a:xfrm>
            <a:custGeom>
              <a:avLst/>
              <a:gdLst>
                <a:gd name="T0" fmla="*/ 54 w 162"/>
                <a:gd name="T1" fmla="*/ 544 h 544"/>
                <a:gd name="T2" fmla="*/ 54 w 162"/>
                <a:gd name="T3" fmla="*/ 135 h 544"/>
                <a:gd name="T4" fmla="*/ 108 w 162"/>
                <a:gd name="T5" fmla="*/ 135 h 544"/>
                <a:gd name="T6" fmla="*/ 108 w 162"/>
                <a:gd name="T7" fmla="*/ 544 h 544"/>
                <a:gd name="T8" fmla="*/ 54 w 162"/>
                <a:gd name="T9" fmla="*/ 544 h 544"/>
                <a:gd name="T10" fmla="*/ 0 w 162"/>
                <a:gd name="T11" fmla="*/ 162 h 544"/>
                <a:gd name="T12" fmla="*/ 81 w 162"/>
                <a:gd name="T13" fmla="*/ 0 h 544"/>
                <a:gd name="T14" fmla="*/ 162 w 162"/>
                <a:gd name="T15" fmla="*/ 162 h 544"/>
                <a:gd name="T16" fmla="*/ 0 w 162"/>
                <a:gd name="T17" fmla="*/ 162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544">
                  <a:moveTo>
                    <a:pt x="54" y="544"/>
                  </a:moveTo>
                  <a:lnTo>
                    <a:pt x="54" y="135"/>
                  </a:lnTo>
                  <a:lnTo>
                    <a:pt x="108" y="135"/>
                  </a:lnTo>
                  <a:lnTo>
                    <a:pt x="108" y="544"/>
                  </a:lnTo>
                  <a:lnTo>
                    <a:pt x="54" y="544"/>
                  </a:lnTo>
                  <a:close/>
                  <a:moveTo>
                    <a:pt x="0" y="162"/>
                  </a:moveTo>
                  <a:lnTo>
                    <a:pt x="81" y="0"/>
                  </a:lnTo>
                  <a:lnTo>
                    <a:pt x="162" y="162"/>
                  </a:lnTo>
                  <a:lnTo>
                    <a:pt x="0" y="162"/>
                  </a:lnTo>
                  <a:close/>
                </a:path>
              </a:pathLst>
            </a:custGeom>
            <a:solidFill>
              <a:srgbClr val="FF0000"/>
            </a:solidFill>
            <a:ln w="1588" cap="flat">
              <a:solidFill>
                <a:srgbClr val="FF0000"/>
              </a:solidFill>
              <a:prstDash val="solid"/>
              <a:bevel/>
            </a:ln>
          </p:spPr>
          <p:txBody>
            <a:bodyPr/>
            <a:lstStyle/>
            <a:p>
              <a:endParaRPr lang="zh-CN" altLang="en-US"/>
            </a:p>
          </p:txBody>
        </p:sp>
        <p:sp>
          <p:nvSpPr>
            <p:cNvPr id="21586" name="Rectangle 158"/>
            <p:cNvSpPr>
              <a:spLocks noChangeArrowheads="1"/>
            </p:cNvSpPr>
            <p:nvPr/>
          </p:nvSpPr>
          <p:spPr bwMode="auto">
            <a:xfrm>
              <a:off x="4446" y="3199"/>
              <a:ext cx="2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zh-CN">
                  <a:solidFill>
                    <a:srgbClr val="FF6600"/>
                  </a:solidFill>
                </a:rPr>
                <a:t>Fa</a:t>
              </a:r>
              <a:endParaRPr lang="zh-CN" altLang="zh-CN"/>
            </a:p>
          </p:txBody>
        </p:sp>
      </p:grpSp>
      <p:sp>
        <p:nvSpPr>
          <p:cNvPr id="21598" name="矩形 21597"/>
          <p:cNvSpPr/>
          <p:nvPr/>
        </p:nvSpPr>
        <p:spPr>
          <a:xfrm>
            <a:off x="6545263" y="1397000"/>
            <a:ext cx="1482725" cy="231775"/>
          </a:xfrm>
          <a:prstGeom prst="rect">
            <a:avLst/>
          </a:prstGeom>
          <a:pattFill prst="pct40">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9"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9644"/>
                                        </p:tgtEl>
                                        <p:attrNameLst>
                                          <p:attrName>style.visibility</p:attrName>
                                        </p:attrNameLst>
                                      </p:cBhvr>
                                      <p:to>
                                        <p:strVal val="visible"/>
                                      </p:to>
                                    </p:set>
                                    <p:animEffect transition="in" filter="wipe(left)">
                                      <p:cBhvr>
                                        <p:cTn id="7" dur="500"/>
                                        <p:tgtEl>
                                          <p:spTgt spid="78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p:txBody>
          <a:bodyPr/>
          <a:lstStyle/>
          <a:p>
            <a:pPr>
              <a:buFontTx/>
              <a:buNone/>
              <a:defRPr/>
            </a:pPr>
            <a:r>
              <a:rPr lang="zh-CN" altLang="en-US" sz="2800" b="1" dirty="0">
                <a:latin typeface="Times New Roman" panose="02020603050405020304" pitchFamily="18" charset="0"/>
                <a:cs typeface="Times New Roman" panose="02020603050405020304" pitchFamily="18" charset="0"/>
              </a:rPr>
              <a:t>偏心荷载作用下（</a:t>
            </a:r>
            <a:r>
              <a:rPr lang="en-US" altLang="zh-CN" sz="2800" b="1" i="1" dirty="0">
                <a:latin typeface="Times New Roman" panose="02020603050405020304" pitchFamily="18" charset="0"/>
                <a:cs typeface="Times New Roman" panose="02020603050405020304" pitchFamily="18" charset="0"/>
              </a:rPr>
              <a:t>e</a:t>
            </a:r>
            <a:r>
              <a:rPr lang="en-US" altLang="zh-CN" sz="2800" b="1" dirty="0">
                <a:latin typeface="Times New Roman" panose="02020603050405020304" pitchFamily="18" charset="0"/>
                <a:cs typeface="Times New Roman" panose="02020603050405020304" pitchFamily="18" charset="0"/>
              </a:rPr>
              <a:t>&gt;</a:t>
            </a:r>
            <a:r>
              <a:rPr lang="en-US" altLang="zh-CN" sz="2800" b="1" i="1" dirty="0">
                <a:latin typeface="Times New Roman" panose="02020603050405020304" pitchFamily="18" charset="0"/>
                <a:cs typeface="Times New Roman" panose="02020603050405020304" pitchFamily="18" charset="0"/>
              </a:rPr>
              <a:t>l</a:t>
            </a: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）时，偏心距</a:t>
            </a:r>
            <a:r>
              <a:rPr lang="en-US" altLang="zh-CN" sz="2800" b="1" i="1" dirty="0">
                <a:latin typeface="Times New Roman" panose="02020603050405020304" pitchFamily="18" charset="0"/>
                <a:cs typeface="Times New Roman" panose="02020603050405020304" pitchFamily="18" charset="0"/>
              </a:rPr>
              <a:t>e’</a:t>
            </a:r>
            <a:r>
              <a:rPr lang="zh-CN" altLang="en-US" sz="2800" b="1" dirty="0">
                <a:latin typeface="Times New Roman" panose="02020603050405020304" pitchFamily="18" charset="0"/>
                <a:cs typeface="Times New Roman" panose="02020603050405020304" pitchFamily="18" charset="0"/>
              </a:rPr>
              <a:t>的确定：</a:t>
            </a:r>
            <a:endParaRPr lang="zh-CN" altLang="en-US" sz="2800" b="1" dirty="0">
              <a:latin typeface="Times New Roman" panose="02020603050405020304" pitchFamily="18" charset="0"/>
              <a:cs typeface="Times New Roman" panose="02020603050405020304" pitchFamily="18" charset="0"/>
            </a:endParaRPr>
          </a:p>
          <a:p>
            <a:pPr>
              <a:defRPr/>
            </a:pPr>
            <a:r>
              <a:rPr lang="zh-CN" altLang="en-US" sz="2800" b="1" u="sng"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错误</a:t>
            </a:r>
            <a:r>
              <a:rPr lang="zh-CN" altLang="en-US" sz="2800" b="1" dirty="0">
                <a:latin typeface="Times New Roman" panose="02020603050405020304" pitchFamily="18" charset="0"/>
                <a:cs typeface="Times New Roman" panose="02020603050405020304" pitchFamily="18" charset="0"/>
              </a:rPr>
              <a:t>：</a:t>
            </a:r>
            <a:r>
              <a:rPr lang="en-US" altLang="zh-CN" sz="2800" b="1" i="1" dirty="0">
                <a:latin typeface="Times New Roman" panose="02020603050405020304" pitchFamily="18" charset="0"/>
                <a:cs typeface="Times New Roman" panose="02020603050405020304" pitchFamily="18" charset="0"/>
              </a:rPr>
              <a:t>e</a:t>
            </a:r>
            <a:r>
              <a:rPr lang="en-US" altLang="zh-CN" sz="2800" b="1" dirty="0">
                <a:latin typeface="Times New Roman" panose="02020603050405020304" pitchFamily="18" charset="0"/>
                <a:cs typeface="Times New Roman" panose="02020603050405020304" pitchFamily="18" charset="0"/>
              </a:rPr>
              <a:t> = </a:t>
            </a:r>
            <a:r>
              <a:rPr lang="zh-CN" altLang="en-US" sz="2800" b="1" dirty="0">
                <a:latin typeface="Times New Roman" panose="02020603050405020304" pitchFamily="18" charset="0"/>
                <a:cs typeface="Times New Roman" panose="02020603050405020304" pitchFamily="18" charset="0"/>
              </a:rPr>
              <a:t>力作用点距离中心线的距离</a:t>
            </a:r>
            <a:endParaRPr lang="zh-CN" altLang="en-US" sz="2800" b="1" dirty="0">
              <a:latin typeface="Times New Roman" panose="02020603050405020304" pitchFamily="18" charset="0"/>
              <a:cs typeface="Times New Roman" panose="02020603050405020304" pitchFamily="18" charset="0"/>
            </a:endParaRPr>
          </a:p>
          <a:p>
            <a:pPr>
              <a:defRPr/>
            </a:pPr>
            <a:r>
              <a:rPr lang="zh-CN" altLang="en-US" sz="2800" b="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正确</a:t>
            </a:r>
            <a:r>
              <a:rPr lang="zh-CN" altLang="en-US" sz="2800" b="1" dirty="0">
                <a:latin typeface="Times New Roman" panose="02020603050405020304" pitchFamily="18" charset="0"/>
                <a:cs typeface="Times New Roman" panose="02020603050405020304" pitchFamily="18" charset="0"/>
              </a:rPr>
              <a:t>：由于</a:t>
            </a:r>
            <a:r>
              <a:rPr lang="en-US" altLang="zh-CN" sz="2800" b="1" i="1" dirty="0">
                <a:latin typeface="Times New Roman" panose="02020603050405020304" pitchFamily="18" charset="0"/>
                <a:cs typeface="Times New Roman" panose="02020603050405020304" pitchFamily="18" charset="0"/>
              </a:rPr>
              <a:t>e</a:t>
            </a:r>
            <a:r>
              <a:rPr lang="en-US" altLang="zh-CN" sz="2800" b="1" dirty="0">
                <a:latin typeface="Times New Roman" panose="02020603050405020304" pitchFamily="18" charset="0"/>
                <a:cs typeface="Times New Roman" panose="02020603050405020304" pitchFamily="18" charset="0"/>
              </a:rPr>
              <a:t>&gt;</a:t>
            </a:r>
            <a:r>
              <a:rPr lang="en-US" altLang="zh-CN" sz="2800" b="1" i="1" dirty="0">
                <a:latin typeface="Times New Roman" panose="02020603050405020304" pitchFamily="18" charset="0"/>
                <a:cs typeface="Times New Roman" panose="02020603050405020304" pitchFamily="18" charset="0"/>
              </a:rPr>
              <a:t>l</a:t>
            </a: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，因此基底压力重新分布，</a:t>
            </a:r>
            <a:r>
              <a:rPr lang="en-US" altLang="zh-CN" sz="2800" b="1" i="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a:t>
            </a:r>
            <a:r>
              <a:rPr lang="en-US" altLang="zh-CN" sz="2800" b="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altLang="zh-CN" sz="2800" b="1" i="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t>
            </a:r>
            <a:r>
              <a:rPr lang="en-US" altLang="zh-CN" sz="2800" b="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zh-CN" sz="2800" b="1" i="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en-US" altLang="zh-CN" sz="2800" b="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zh-CN" sz="2800" b="1" i="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a:t>
            </a:r>
            <a:r>
              <a:rPr lang="en-US" altLang="zh-CN" sz="2800" b="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altLang="zh-CN" sz="2800" b="1" u="sng" dirty="0">
              <a:solidFill>
                <a:srgbClr val="FF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22531" name="Object 52"/>
          <p:cNvGraphicFramePr>
            <a:graphicFrameLocks noChangeAspect="1"/>
          </p:cNvGraphicFramePr>
          <p:nvPr/>
        </p:nvGraphicFramePr>
        <p:xfrm>
          <a:off x="5148263" y="3860800"/>
          <a:ext cx="1263650" cy="782638"/>
        </p:xfrm>
        <a:graphic>
          <a:graphicData uri="http://schemas.openxmlformats.org/presentationml/2006/ole">
            <mc:AlternateContent xmlns:mc="http://schemas.openxmlformats.org/markup-compatibility/2006">
              <mc:Choice xmlns:v="urn:schemas-microsoft-com:vml" Requires="v">
                <p:oleObj spid="_x0000_s22599" name="Equation" r:id="rId1" imgW="1003300" imgH="596900" progId="Equation.DSMT4">
                  <p:embed/>
                </p:oleObj>
              </mc:Choice>
              <mc:Fallback>
                <p:oleObj name="Equation" r:id="rId1" imgW="1003300" imgH="596900" progId="Equation.DSMT4">
                  <p:embed/>
                  <p:pic>
                    <p:nvPicPr>
                      <p:cNvPr id="0" name="Object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860800"/>
                        <a:ext cx="1263650" cy="782638"/>
                      </a:xfrm>
                      <a:prstGeom prst="rect">
                        <a:avLst/>
                      </a:prstGeom>
                      <a:solidFill>
                        <a:srgbClr val="FFFF99"/>
                      </a:solidFill>
                      <a:ln w="254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AutoShape 7"/>
          <p:cNvSpPr>
            <a:spLocks noChangeArrowheads="1"/>
          </p:cNvSpPr>
          <p:nvPr/>
        </p:nvSpPr>
        <p:spPr bwMode="auto">
          <a:xfrm>
            <a:off x="3924300" y="4941888"/>
            <a:ext cx="287338" cy="358775"/>
          </a:xfrm>
          <a:prstGeom prst="downArrow">
            <a:avLst>
              <a:gd name="adj1" fmla="val 50000"/>
              <a:gd name="adj2" fmla="val 31215"/>
            </a:avLst>
          </a:prstGeom>
          <a:solidFill>
            <a:schemeClr val="accent1"/>
          </a:solidFill>
          <a:ln w="9525">
            <a:solidFill>
              <a:schemeClr val="tx1"/>
            </a:solidFill>
            <a:miter lim="800000"/>
          </a:ln>
        </p:spPr>
        <p:txBody>
          <a:bodyPr vert="eaVert"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22534" name="Line 8"/>
          <p:cNvSpPr>
            <a:spLocks noChangeShapeType="1"/>
          </p:cNvSpPr>
          <p:nvPr/>
        </p:nvSpPr>
        <p:spPr bwMode="auto">
          <a:xfrm>
            <a:off x="2195513" y="4868863"/>
            <a:ext cx="35988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5" name="Line 9"/>
          <p:cNvSpPr>
            <a:spLocks noChangeShapeType="1"/>
          </p:cNvSpPr>
          <p:nvPr/>
        </p:nvSpPr>
        <p:spPr bwMode="auto">
          <a:xfrm>
            <a:off x="5795963" y="4724400"/>
            <a:ext cx="0" cy="1444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6" name="Line 10"/>
          <p:cNvSpPr>
            <a:spLocks noChangeShapeType="1"/>
          </p:cNvSpPr>
          <p:nvPr/>
        </p:nvSpPr>
        <p:spPr bwMode="auto">
          <a:xfrm>
            <a:off x="2195513" y="4724400"/>
            <a:ext cx="0" cy="1444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7" name="TextBox 10"/>
          <p:cNvSpPr txBox="1">
            <a:spLocks noChangeArrowheads="1"/>
          </p:cNvSpPr>
          <p:nvPr/>
        </p:nvSpPr>
        <p:spPr bwMode="auto">
          <a:xfrm>
            <a:off x="683568" y="689086"/>
            <a:ext cx="1152525" cy="64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3200" b="1" dirty="0"/>
              <a:t>注意</a:t>
            </a:r>
            <a:r>
              <a:rPr lang="zh-CN" altLang="en-US" sz="3600" b="1" dirty="0"/>
              <a:t>：</a:t>
            </a:r>
            <a:endParaRPr lang="zh-CN" altLang="en-US" sz="3600" b="1" dirty="0"/>
          </a:p>
        </p:txBody>
      </p:sp>
      <p:sp>
        <p:nvSpPr>
          <p:cNvPr id="2" name="矩形 1"/>
          <p:cNvSpPr/>
          <p:nvPr/>
        </p:nvSpPr>
        <p:spPr>
          <a:xfrm>
            <a:off x="1143000" y="3790950"/>
            <a:ext cx="1933575" cy="922338"/>
          </a:xfrm>
          <a:prstGeom prst="rect">
            <a:avLst/>
          </a:prstGeom>
        </p:spPr>
        <p:txBody>
          <a:bodyPr>
            <a:spAutoFit/>
          </a:bodyPr>
          <a:lstStyle/>
          <a:p>
            <a:pPr algn="ctr" eaLnBrk="1" hangingPunct="1">
              <a:defRPr/>
            </a:pPr>
            <a:r>
              <a:rPr lang="zh-CN" altLang="en-US" dirty="0">
                <a:latin typeface="Times New Roman" panose="02020603050405020304" pitchFamily="18" charset="0"/>
                <a:ea typeface="+mn-ea"/>
                <a:cs typeface="Times New Roman" panose="02020603050405020304" pitchFamily="18" charset="0"/>
              </a:rPr>
              <a:t>调整后压力</a:t>
            </a:r>
            <a:endParaRPr lang="en-US" altLang="zh-CN" dirty="0">
              <a:latin typeface="Times New Roman" panose="02020603050405020304" pitchFamily="18" charset="0"/>
              <a:ea typeface="+mn-ea"/>
              <a:cs typeface="Times New Roman" panose="02020603050405020304" pitchFamily="18" charset="0"/>
            </a:endParaRPr>
          </a:p>
          <a:p>
            <a:pPr algn="ctr" eaLnBrk="1" hangingPunct="1">
              <a:defRPr/>
            </a:pPr>
            <a:r>
              <a:rPr lang="zh-CN" altLang="en-US" dirty="0">
                <a:latin typeface="Times New Roman" panose="02020603050405020304" pitchFamily="18" charset="0"/>
                <a:ea typeface="+mn-ea"/>
                <a:cs typeface="Times New Roman" panose="02020603050405020304" pitchFamily="18" charset="0"/>
              </a:rPr>
              <a:t>三角形分布</a:t>
            </a:r>
            <a:endParaRPr lang="en-US" altLang="zh-CN" dirty="0">
              <a:latin typeface="Times New Roman" panose="02020603050405020304" pitchFamily="18" charset="0"/>
              <a:ea typeface="+mn-ea"/>
              <a:cs typeface="Times New Roman" panose="02020603050405020304" pitchFamily="18" charset="0"/>
            </a:endParaRPr>
          </a:p>
          <a:p>
            <a:pPr algn="ctr" eaLnBrk="1" hangingPunct="1">
              <a:defRPr/>
            </a:pPr>
            <a:r>
              <a:rPr lang="zh-CN" altLang="en-US" dirty="0">
                <a:latin typeface="Times New Roman" panose="02020603050405020304" pitchFamily="18" charset="0"/>
                <a:ea typeface="+mn-ea"/>
                <a:cs typeface="Times New Roman" panose="02020603050405020304" pitchFamily="18" charset="0"/>
              </a:rPr>
              <a:t>面积</a:t>
            </a:r>
            <a:r>
              <a:rPr lang="en-US" altLang="zh-CN" dirty="0">
                <a:latin typeface="Times New Roman" panose="02020603050405020304" pitchFamily="18" charset="0"/>
                <a:ea typeface="+mn-ea"/>
                <a:cs typeface="Times New Roman" panose="02020603050405020304" pitchFamily="18" charset="0"/>
              </a:rPr>
              <a:t>=Fa=F+G</a:t>
            </a:r>
            <a:endParaRPr lang="zh-CN" altLang="en-US" dirty="0">
              <a:latin typeface="Times New Roman" panose="02020603050405020304" pitchFamily="18" charset="0"/>
              <a:ea typeface="+mn-ea"/>
              <a:cs typeface="Times New Roman" panose="02020603050405020304" pitchFamily="18" charset="0"/>
            </a:endParaRPr>
          </a:p>
        </p:txBody>
      </p:sp>
      <p:graphicFrame>
        <p:nvGraphicFramePr>
          <p:cNvPr id="11" name="Object 6"/>
          <p:cNvGraphicFramePr>
            <a:graphicFrameLocks noChangeAspect="1"/>
          </p:cNvGraphicFramePr>
          <p:nvPr/>
        </p:nvGraphicFramePr>
        <p:xfrm>
          <a:off x="2771775" y="5558631"/>
          <a:ext cx="2592388" cy="987425"/>
        </p:xfrm>
        <a:graphic>
          <a:graphicData uri="http://schemas.openxmlformats.org/presentationml/2006/ole">
            <mc:AlternateContent xmlns:mc="http://schemas.openxmlformats.org/markup-compatibility/2006">
              <mc:Choice xmlns:v="urn:schemas-microsoft-com:vml" Requires="v">
                <p:oleObj spid="_x0000_s22600" name="" r:id="rId3" imgW="1042670" imgH="394335" progId="Equation.3">
                  <p:embed/>
                </p:oleObj>
              </mc:Choice>
              <mc:Fallback>
                <p:oleObj name="" r:id="rId3" imgW="1042670" imgH="394335"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558631"/>
                        <a:ext cx="2592388" cy="987425"/>
                      </a:xfrm>
                      <a:prstGeom prst="rect">
                        <a:avLst/>
                      </a:prstGeom>
                      <a:solidFill>
                        <a:schemeClr val="tx2">
                          <a:lumMod val="20000"/>
                          <a:lumOff val="80000"/>
                        </a:schemeClr>
                      </a:solidFill>
                      <a:ln>
                        <a:noFill/>
                      </a:ln>
                    </p:spPr>
                  </p:pic>
                </p:oleObj>
              </mc:Fallback>
            </mc:AlternateContent>
          </a:graphicData>
        </a:graphic>
      </p:graphicFrame>
      <p:sp>
        <p:nvSpPr>
          <p:cNvPr id="12"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p:nvPr/>
        </p:nvSpPr>
        <p:spPr bwMode="auto">
          <a:xfrm>
            <a:off x="1395413" y="3079750"/>
            <a:ext cx="1919287" cy="566738"/>
          </a:xfrm>
          <a:custGeom>
            <a:avLst/>
            <a:gdLst>
              <a:gd name="T0" fmla="*/ 2147483647 w 1209"/>
              <a:gd name="T1" fmla="*/ 2147483647 h 357"/>
              <a:gd name="T2" fmla="*/ 2147483647 w 1209"/>
              <a:gd name="T3" fmla="*/ 2147483647 h 357"/>
              <a:gd name="T4" fmla="*/ 2147483647 w 1209"/>
              <a:gd name="T5" fmla="*/ 2147483647 h 357"/>
              <a:gd name="T6" fmla="*/ 0 w 1209"/>
              <a:gd name="T7" fmla="*/ 0 h 357"/>
              <a:gd name="T8" fmla="*/ 2147483647 w 1209"/>
              <a:gd name="T9" fmla="*/ 2147483647 h 357"/>
              <a:gd name="T10" fmla="*/ 0 60000 65536"/>
              <a:gd name="T11" fmla="*/ 0 60000 65536"/>
              <a:gd name="T12" fmla="*/ 0 60000 65536"/>
              <a:gd name="T13" fmla="*/ 0 60000 65536"/>
              <a:gd name="T14" fmla="*/ 0 60000 65536"/>
              <a:gd name="T15" fmla="*/ 0 w 1209"/>
              <a:gd name="T16" fmla="*/ 0 h 357"/>
              <a:gd name="T17" fmla="*/ 1209 w 1209"/>
              <a:gd name="T18" fmla="*/ 357 h 357"/>
            </a:gdLst>
            <a:ahLst/>
            <a:cxnLst>
              <a:cxn ang="T10">
                <a:pos x="T0" y="T1"/>
              </a:cxn>
              <a:cxn ang="T11">
                <a:pos x="T2" y="T3"/>
              </a:cxn>
              <a:cxn ang="T12">
                <a:pos x="T4" y="T5"/>
              </a:cxn>
              <a:cxn ang="T13">
                <a:pos x="T6" y="T7"/>
              </a:cxn>
              <a:cxn ang="T14">
                <a:pos x="T8" y="T9"/>
              </a:cxn>
            </a:cxnLst>
            <a:rect l="T15" t="T16" r="T17" b="T18"/>
            <a:pathLst>
              <a:path w="1209" h="357">
                <a:moveTo>
                  <a:pt x="2" y="357"/>
                </a:moveTo>
                <a:lnTo>
                  <a:pt x="1208" y="120"/>
                </a:lnTo>
                <a:lnTo>
                  <a:pt x="1209" y="1"/>
                </a:lnTo>
                <a:lnTo>
                  <a:pt x="0" y="0"/>
                </a:lnTo>
                <a:lnTo>
                  <a:pt x="2" y="357"/>
                </a:lnTo>
                <a:close/>
              </a:path>
            </a:pathLst>
          </a:custGeom>
          <a:blipFill dpi="0" rotWithShape="0">
            <a:blip r:embed="rId1"/>
            <a:srcRect/>
            <a:tile tx="0" ty="0" sx="100000" sy="100000" flip="none" algn="tl"/>
          </a:blipFill>
          <a:ln w="6350">
            <a:solidFill>
              <a:srgbClr val="0000FF"/>
            </a:solidFill>
            <a:round/>
          </a:ln>
        </p:spPr>
        <p:txBody>
          <a:bodyPr lIns="0" tIns="0" rIns="0" bIns="0" anchor="ctr">
            <a:spAutoFit/>
          </a:bodyPr>
          <a:lstStyle/>
          <a:p>
            <a:endParaRPr lang="zh-CN" altLang="en-US"/>
          </a:p>
        </p:txBody>
      </p:sp>
      <p:sp>
        <p:nvSpPr>
          <p:cNvPr id="26627" name="Freeform 3"/>
          <p:cNvSpPr/>
          <p:nvPr/>
        </p:nvSpPr>
        <p:spPr bwMode="auto">
          <a:xfrm>
            <a:off x="2085975" y="1108075"/>
            <a:ext cx="301625" cy="1588"/>
          </a:xfrm>
          <a:custGeom>
            <a:avLst/>
            <a:gdLst>
              <a:gd name="T0" fmla="*/ 0 w 190"/>
              <a:gd name="T1" fmla="*/ 2147483647 h 1"/>
              <a:gd name="T2" fmla="*/ 2147483647 w 190"/>
              <a:gd name="T3" fmla="*/ 0 h 1"/>
              <a:gd name="T4" fmla="*/ 0 60000 65536"/>
              <a:gd name="T5" fmla="*/ 0 60000 65536"/>
              <a:gd name="T6" fmla="*/ 0 w 190"/>
              <a:gd name="T7" fmla="*/ 0 h 1"/>
              <a:gd name="T8" fmla="*/ 190 w 190"/>
              <a:gd name="T9" fmla="*/ 1 h 1"/>
            </a:gdLst>
            <a:ahLst/>
            <a:cxnLst>
              <a:cxn ang="T4">
                <a:pos x="T0" y="T1"/>
              </a:cxn>
              <a:cxn ang="T5">
                <a:pos x="T2" y="T3"/>
              </a:cxn>
            </a:cxnLst>
            <a:rect l="T6" t="T7" r="T8" b="T9"/>
            <a:pathLst>
              <a:path w="190" h="1">
                <a:moveTo>
                  <a:pt x="0" y="1"/>
                </a:moveTo>
                <a:lnTo>
                  <a:pt x="190" y="0"/>
                </a:lnTo>
              </a:path>
            </a:pathLst>
          </a:custGeom>
          <a:noFill/>
          <a:ln w="12700">
            <a:solidFill>
              <a:srgbClr val="00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26628" name="Freeform 4"/>
          <p:cNvSpPr/>
          <p:nvPr/>
        </p:nvSpPr>
        <p:spPr bwMode="auto">
          <a:xfrm>
            <a:off x="2095500" y="968375"/>
            <a:ext cx="1588" cy="582613"/>
          </a:xfrm>
          <a:custGeom>
            <a:avLst/>
            <a:gdLst>
              <a:gd name="T0" fmla="*/ 0 w 1"/>
              <a:gd name="T1" fmla="*/ 0 h 367"/>
              <a:gd name="T2" fmla="*/ 0 w 1"/>
              <a:gd name="T3" fmla="*/ 2147483647 h 367"/>
              <a:gd name="T4" fmla="*/ 0 60000 65536"/>
              <a:gd name="T5" fmla="*/ 0 60000 65536"/>
              <a:gd name="T6" fmla="*/ 0 w 1"/>
              <a:gd name="T7" fmla="*/ 0 h 367"/>
              <a:gd name="T8" fmla="*/ 1 w 1"/>
              <a:gd name="T9" fmla="*/ 367 h 367"/>
            </a:gdLst>
            <a:ahLst/>
            <a:cxnLst>
              <a:cxn ang="T4">
                <a:pos x="T0" y="T1"/>
              </a:cxn>
              <a:cxn ang="T5">
                <a:pos x="T2" y="T3"/>
              </a:cxn>
            </a:cxnLst>
            <a:rect l="T6" t="T7" r="T8" b="T9"/>
            <a:pathLst>
              <a:path w="1" h="367">
                <a:moveTo>
                  <a:pt x="0" y="0"/>
                </a:moveTo>
                <a:lnTo>
                  <a:pt x="0" y="367"/>
                </a:lnTo>
              </a:path>
            </a:pathLst>
          </a:custGeom>
          <a:noFill/>
          <a:ln w="12700">
            <a:solidFill>
              <a:srgbClr val="000000"/>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26629" name="Line 5"/>
          <p:cNvSpPr>
            <a:spLocks noChangeShapeType="1"/>
          </p:cNvSpPr>
          <p:nvPr/>
        </p:nvSpPr>
        <p:spPr bwMode="auto">
          <a:xfrm>
            <a:off x="1414463" y="2254250"/>
            <a:ext cx="0" cy="576263"/>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30" name="Line 6"/>
          <p:cNvSpPr>
            <a:spLocks noChangeShapeType="1"/>
          </p:cNvSpPr>
          <p:nvPr/>
        </p:nvSpPr>
        <p:spPr bwMode="auto">
          <a:xfrm>
            <a:off x="3324225" y="2254250"/>
            <a:ext cx="0" cy="576263"/>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31" name="Freeform 7"/>
          <p:cNvSpPr/>
          <p:nvPr/>
        </p:nvSpPr>
        <p:spPr bwMode="auto">
          <a:xfrm>
            <a:off x="1404938" y="2600325"/>
            <a:ext cx="1938337" cy="1588"/>
          </a:xfrm>
          <a:custGeom>
            <a:avLst/>
            <a:gdLst>
              <a:gd name="T0" fmla="*/ 0 w 1221"/>
              <a:gd name="T1" fmla="*/ 0 h 1"/>
              <a:gd name="T2" fmla="*/ 2147483647 w 1221"/>
              <a:gd name="T3" fmla="*/ 0 h 1"/>
              <a:gd name="T4" fmla="*/ 0 60000 65536"/>
              <a:gd name="T5" fmla="*/ 0 60000 65536"/>
              <a:gd name="T6" fmla="*/ 0 w 1221"/>
              <a:gd name="T7" fmla="*/ 0 h 1"/>
              <a:gd name="T8" fmla="*/ 1221 w 1221"/>
              <a:gd name="T9" fmla="*/ 1 h 1"/>
            </a:gdLst>
            <a:ahLst/>
            <a:cxnLst>
              <a:cxn ang="T4">
                <a:pos x="T0" y="T1"/>
              </a:cxn>
              <a:cxn ang="T5">
                <a:pos x="T2" y="T3"/>
              </a:cxn>
            </a:cxnLst>
            <a:rect l="T6" t="T7" r="T8" b="T9"/>
            <a:pathLst>
              <a:path w="1221" h="1">
                <a:moveTo>
                  <a:pt x="0" y="0"/>
                </a:moveTo>
                <a:lnTo>
                  <a:pt x="1221" y="0"/>
                </a:lnTo>
              </a:path>
            </a:pathLst>
          </a:custGeom>
          <a:noFill/>
          <a:ln w="12700">
            <a:solidFill>
              <a:srgbClr val="00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26632" name="Text Box 8"/>
          <p:cNvSpPr txBox="1">
            <a:spLocks noChangeArrowheads="1"/>
          </p:cNvSpPr>
          <p:nvPr/>
        </p:nvSpPr>
        <p:spPr bwMode="auto">
          <a:xfrm>
            <a:off x="2270125" y="2211388"/>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b="1">
                <a:solidFill>
                  <a:srgbClr val="000066"/>
                </a:solidFill>
                <a:latin typeface="幼圆" panose="02010509060101010101" pitchFamily="49" charset="-122"/>
                <a:sym typeface="Symbol" panose="05050102010706020507" pitchFamily="18" charset="2"/>
              </a:rPr>
              <a:t>B</a:t>
            </a:r>
            <a:endParaRPr kumimoji="1" lang="en-US" altLang="zh-CN" sz="2400" b="1">
              <a:solidFill>
                <a:srgbClr val="000066"/>
              </a:solidFill>
              <a:latin typeface="幼圆" panose="02010509060101010101" pitchFamily="49" charset="-122"/>
              <a:sym typeface="Symbol" panose="05050102010706020507" pitchFamily="18" charset="2"/>
            </a:endParaRPr>
          </a:p>
        </p:txBody>
      </p:sp>
      <p:sp>
        <p:nvSpPr>
          <p:cNvPr id="26633" name="Text Box 9"/>
          <p:cNvSpPr txBox="1">
            <a:spLocks noChangeArrowheads="1"/>
          </p:cNvSpPr>
          <p:nvPr/>
        </p:nvSpPr>
        <p:spPr bwMode="auto">
          <a:xfrm>
            <a:off x="2085975" y="996950"/>
            <a:ext cx="301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b="1">
                <a:solidFill>
                  <a:srgbClr val="000066"/>
                </a:solidFill>
                <a:latin typeface="幼圆" panose="02010509060101010101" pitchFamily="49" charset="-122"/>
                <a:sym typeface="Symbol" panose="05050102010706020507" pitchFamily="18" charset="2"/>
              </a:rPr>
              <a:t>e</a:t>
            </a:r>
            <a:endParaRPr kumimoji="1" lang="en-US" altLang="zh-CN" sz="2400" b="1" baseline="-25000">
              <a:solidFill>
                <a:srgbClr val="000066"/>
              </a:solidFill>
              <a:latin typeface="幼圆" panose="02010509060101010101" pitchFamily="49" charset="-122"/>
              <a:sym typeface="Symbol" panose="05050102010706020507" pitchFamily="18" charset="2"/>
            </a:endParaRPr>
          </a:p>
        </p:txBody>
      </p:sp>
      <p:sp>
        <p:nvSpPr>
          <p:cNvPr id="26634" name="Line 10"/>
          <p:cNvSpPr>
            <a:spLocks noChangeShapeType="1"/>
          </p:cNvSpPr>
          <p:nvPr/>
        </p:nvSpPr>
        <p:spPr bwMode="auto">
          <a:xfrm>
            <a:off x="2098675" y="1268413"/>
            <a:ext cx="0" cy="720725"/>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35" name="Rectangle 11"/>
          <p:cNvSpPr>
            <a:spLocks noChangeArrowheads="1"/>
          </p:cNvSpPr>
          <p:nvPr/>
        </p:nvSpPr>
        <p:spPr bwMode="auto">
          <a:xfrm>
            <a:off x="1403350" y="1989138"/>
            <a:ext cx="1908175" cy="228600"/>
          </a:xfrm>
          <a:prstGeom prst="rect">
            <a:avLst/>
          </a:prstGeom>
          <a:solidFill>
            <a:schemeClr val="accent1"/>
          </a:solidFill>
          <a:ln w="25400" algn="ctr">
            <a:solidFill>
              <a:schemeClr val="tx2"/>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26636" name="Line 12"/>
          <p:cNvSpPr>
            <a:spLocks noChangeShapeType="1"/>
          </p:cNvSpPr>
          <p:nvPr/>
        </p:nvSpPr>
        <p:spPr bwMode="auto">
          <a:xfrm>
            <a:off x="2362200" y="965200"/>
            <a:ext cx="0" cy="1439863"/>
          </a:xfrm>
          <a:prstGeom prst="line">
            <a:avLst/>
          </a:prstGeom>
          <a:noFill/>
          <a:ln w="12700">
            <a:solidFill>
              <a:srgbClr val="000000"/>
            </a:solidFill>
            <a:prstDash val="dashDot"/>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37" name="Freeform 13"/>
          <p:cNvSpPr/>
          <p:nvPr/>
        </p:nvSpPr>
        <p:spPr bwMode="auto">
          <a:xfrm>
            <a:off x="5340350" y="2493963"/>
            <a:ext cx="1919288" cy="566737"/>
          </a:xfrm>
          <a:custGeom>
            <a:avLst/>
            <a:gdLst>
              <a:gd name="T0" fmla="*/ 2147483647 w 1209"/>
              <a:gd name="T1" fmla="*/ 2147483647 h 357"/>
              <a:gd name="T2" fmla="*/ 2147483647 w 1209"/>
              <a:gd name="T3" fmla="*/ 2147483647 h 357"/>
              <a:gd name="T4" fmla="*/ 2147483647 w 1209"/>
              <a:gd name="T5" fmla="*/ 2147483647 h 357"/>
              <a:gd name="T6" fmla="*/ 0 w 1209"/>
              <a:gd name="T7" fmla="*/ 0 h 357"/>
              <a:gd name="T8" fmla="*/ 2147483647 w 1209"/>
              <a:gd name="T9" fmla="*/ 2147483647 h 357"/>
              <a:gd name="T10" fmla="*/ 0 60000 65536"/>
              <a:gd name="T11" fmla="*/ 0 60000 65536"/>
              <a:gd name="T12" fmla="*/ 0 60000 65536"/>
              <a:gd name="T13" fmla="*/ 0 60000 65536"/>
              <a:gd name="T14" fmla="*/ 0 60000 65536"/>
              <a:gd name="T15" fmla="*/ 0 w 1209"/>
              <a:gd name="T16" fmla="*/ 0 h 357"/>
              <a:gd name="T17" fmla="*/ 1209 w 1209"/>
              <a:gd name="T18" fmla="*/ 357 h 357"/>
            </a:gdLst>
            <a:ahLst/>
            <a:cxnLst>
              <a:cxn ang="T10">
                <a:pos x="T0" y="T1"/>
              </a:cxn>
              <a:cxn ang="T11">
                <a:pos x="T2" y="T3"/>
              </a:cxn>
              <a:cxn ang="T12">
                <a:pos x="T4" y="T5"/>
              </a:cxn>
              <a:cxn ang="T13">
                <a:pos x="T6" y="T7"/>
              </a:cxn>
              <a:cxn ang="T14">
                <a:pos x="T8" y="T9"/>
              </a:cxn>
            </a:cxnLst>
            <a:rect l="T15" t="T16" r="T17" b="T18"/>
            <a:pathLst>
              <a:path w="1209" h="357">
                <a:moveTo>
                  <a:pt x="2" y="357"/>
                </a:moveTo>
                <a:lnTo>
                  <a:pt x="1208" y="120"/>
                </a:lnTo>
                <a:lnTo>
                  <a:pt x="1209" y="1"/>
                </a:lnTo>
                <a:lnTo>
                  <a:pt x="0" y="0"/>
                </a:lnTo>
                <a:lnTo>
                  <a:pt x="2" y="357"/>
                </a:lnTo>
                <a:close/>
              </a:path>
            </a:pathLst>
          </a:custGeom>
          <a:blipFill dpi="0" rotWithShape="0">
            <a:blip r:embed="rId1"/>
            <a:srcRect/>
            <a:tile tx="0" ty="0" sx="100000" sy="100000" flip="none" algn="tl"/>
          </a:blipFill>
          <a:ln w="6350">
            <a:solidFill>
              <a:srgbClr val="0000FF"/>
            </a:solidFill>
            <a:round/>
          </a:ln>
        </p:spPr>
        <p:txBody>
          <a:bodyPr lIns="0" tIns="0" rIns="0" bIns="0" anchor="ctr">
            <a:spAutoFit/>
          </a:bodyPr>
          <a:lstStyle/>
          <a:p>
            <a:endParaRPr lang="zh-CN" altLang="en-US"/>
          </a:p>
        </p:txBody>
      </p:sp>
      <p:sp>
        <p:nvSpPr>
          <p:cNvPr id="26638" name="Line 14"/>
          <p:cNvSpPr>
            <a:spLocks noChangeShapeType="1"/>
          </p:cNvSpPr>
          <p:nvPr/>
        </p:nvSpPr>
        <p:spPr bwMode="auto">
          <a:xfrm>
            <a:off x="6035675" y="1327150"/>
            <a:ext cx="0" cy="720725"/>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39" name="Rectangle 15"/>
          <p:cNvSpPr>
            <a:spLocks noChangeArrowheads="1"/>
          </p:cNvSpPr>
          <p:nvPr/>
        </p:nvSpPr>
        <p:spPr bwMode="auto">
          <a:xfrm>
            <a:off x="5340350" y="2060575"/>
            <a:ext cx="1908175" cy="228600"/>
          </a:xfrm>
          <a:prstGeom prst="rect">
            <a:avLst/>
          </a:prstGeom>
          <a:solidFill>
            <a:schemeClr val="accent1"/>
          </a:solidFill>
          <a:ln w="25400" algn="ctr">
            <a:solidFill>
              <a:schemeClr val="tx2"/>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26640" name="Line 16"/>
          <p:cNvSpPr>
            <a:spLocks noChangeShapeType="1"/>
          </p:cNvSpPr>
          <p:nvPr/>
        </p:nvSpPr>
        <p:spPr bwMode="auto">
          <a:xfrm>
            <a:off x="6276975" y="1362075"/>
            <a:ext cx="0" cy="1439863"/>
          </a:xfrm>
          <a:prstGeom prst="line">
            <a:avLst/>
          </a:prstGeom>
          <a:noFill/>
          <a:ln w="12700">
            <a:solidFill>
              <a:srgbClr val="000000"/>
            </a:solidFill>
            <a:prstDash val="dashDot"/>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1" name="Line 17"/>
          <p:cNvSpPr>
            <a:spLocks noChangeAspect="1" noChangeShapeType="1"/>
          </p:cNvSpPr>
          <p:nvPr/>
        </p:nvSpPr>
        <p:spPr bwMode="auto">
          <a:xfrm>
            <a:off x="5346700" y="2330450"/>
            <a:ext cx="330200" cy="0"/>
          </a:xfrm>
          <a:prstGeom prst="line">
            <a:avLst/>
          </a:prstGeom>
          <a:noFill/>
          <a:ln w="38100">
            <a:solidFill>
              <a:srgbClr val="3333FF"/>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2" name="Line 18"/>
          <p:cNvSpPr>
            <a:spLocks noChangeAspect="1" noChangeShapeType="1"/>
          </p:cNvSpPr>
          <p:nvPr/>
        </p:nvSpPr>
        <p:spPr bwMode="auto">
          <a:xfrm>
            <a:off x="5732463" y="2330450"/>
            <a:ext cx="330200" cy="0"/>
          </a:xfrm>
          <a:prstGeom prst="line">
            <a:avLst/>
          </a:prstGeom>
          <a:noFill/>
          <a:ln w="38100">
            <a:solidFill>
              <a:srgbClr val="3333FF"/>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3" name="Line 19"/>
          <p:cNvSpPr>
            <a:spLocks noChangeAspect="1" noChangeShapeType="1"/>
          </p:cNvSpPr>
          <p:nvPr/>
        </p:nvSpPr>
        <p:spPr bwMode="auto">
          <a:xfrm>
            <a:off x="6132513" y="2330450"/>
            <a:ext cx="330200" cy="0"/>
          </a:xfrm>
          <a:prstGeom prst="line">
            <a:avLst/>
          </a:prstGeom>
          <a:noFill/>
          <a:ln w="38100">
            <a:solidFill>
              <a:srgbClr val="3333FF"/>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4" name="Line 20"/>
          <p:cNvSpPr>
            <a:spLocks noChangeAspect="1" noChangeShapeType="1"/>
          </p:cNvSpPr>
          <p:nvPr/>
        </p:nvSpPr>
        <p:spPr bwMode="auto">
          <a:xfrm>
            <a:off x="6548438" y="2330450"/>
            <a:ext cx="330200" cy="0"/>
          </a:xfrm>
          <a:prstGeom prst="line">
            <a:avLst/>
          </a:prstGeom>
          <a:noFill/>
          <a:ln w="38100">
            <a:solidFill>
              <a:srgbClr val="3333FF"/>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5" name="Line 21"/>
          <p:cNvSpPr>
            <a:spLocks noChangeAspect="1" noChangeShapeType="1"/>
          </p:cNvSpPr>
          <p:nvPr/>
        </p:nvSpPr>
        <p:spPr bwMode="auto">
          <a:xfrm>
            <a:off x="6931025" y="2330450"/>
            <a:ext cx="330200" cy="0"/>
          </a:xfrm>
          <a:prstGeom prst="line">
            <a:avLst/>
          </a:prstGeom>
          <a:noFill/>
          <a:ln w="38100">
            <a:solidFill>
              <a:srgbClr val="3333FF"/>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6" name="Line 22"/>
          <p:cNvSpPr>
            <a:spLocks noChangeShapeType="1"/>
          </p:cNvSpPr>
          <p:nvPr/>
        </p:nvSpPr>
        <p:spPr bwMode="auto">
          <a:xfrm>
            <a:off x="5622925" y="2028825"/>
            <a:ext cx="404813" cy="0"/>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7" name="Line 23"/>
          <p:cNvSpPr>
            <a:spLocks noChangeShapeType="1"/>
          </p:cNvSpPr>
          <p:nvPr/>
        </p:nvSpPr>
        <p:spPr bwMode="auto">
          <a:xfrm>
            <a:off x="5610225" y="1339850"/>
            <a:ext cx="404813" cy="676275"/>
          </a:xfrm>
          <a:prstGeom prst="line">
            <a:avLst/>
          </a:prstGeom>
          <a:noFill/>
          <a:ln w="76200">
            <a:solidFill>
              <a:srgbClr val="990033"/>
            </a:solidFill>
            <a:rou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26648" name="Text Box 24"/>
          <p:cNvSpPr txBox="1">
            <a:spLocks noChangeArrowheads="1"/>
          </p:cNvSpPr>
          <p:nvPr/>
        </p:nvSpPr>
        <p:spPr bwMode="auto">
          <a:xfrm>
            <a:off x="1766888" y="1255713"/>
            <a:ext cx="20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b="1">
                <a:solidFill>
                  <a:srgbClr val="000066"/>
                </a:solidFill>
                <a:sym typeface="Symbol" panose="05050102010706020507" pitchFamily="18" charset="2"/>
              </a:rPr>
              <a:t>P</a:t>
            </a:r>
            <a:endParaRPr kumimoji="1" lang="en-US" altLang="zh-CN" sz="2400" b="1">
              <a:solidFill>
                <a:srgbClr val="000066"/>
              </a:solidFill>
              <a:sym typeface="Symbol" panose="05050102010706020507" pitchFamily="18" charset="2"/>
            </a:endParaRPr>
          </a:p>
        </p:txBody>
      </p:sp>
      <p:sp>
        <p:nvSpPr>
          <p:cNvPr id="26649" name="Text Box 25"/>
          <p:cNvSpPr txBox="1">
            <a:spLocks noChangeArrowheads="1"/>
          </p:cNvSpPr>
          <p:nvPr/>
        </p:nvSpPr>
        <p:spPr bwMode="auto">
          <a:xfrm>
            <a:off x="5375275" y="1071563"/>
            <a:ext cx="220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solidFill>
                  <a:srgbClr val="000066"/>
                </a:solidFill>
                <a:latin typeface="Arial Black" panose="020B0A04020102020204" pitchFamily="34" charset="0"/>
                <a:sym typeface="Symbol" panose="05050102010706020507" pitchFamily="18" charset="2"/>
              </a:rPr>
              <a:t>P</a:t>
            </a:r>
            <a:endParaRPr kumimoji="1" lang="en-US" altLang="zh-CN" sz="2400" baseline="-25000">
              <a:solidFill>
                <a:srgbClr val="000066"/>
              </a:solidFill>
              <a:latin typeface="Arial Black" panose="020B0A04020102020204" pitchFamily="34" charset="0"/>
              <a:sym typeface="Symbol" panose="05050102010706020507" pitchFamily="18" charset="2"/>
            </a:endParaRPr>
          </a:p>
        </p:txBody>
      </p:sp>
      <p:sp>
        <p:nvSpPr>
          <p:cNvPr id="26650" name="Text Box 26"/>
          <p:cNvSpPr txBox="1">
            <a:spLocks noChangeArrowheads="1"/>
          </p:cNvSpPr>
          <p:nvPr/>
        </p:nvSpPr>
        <p:spPr bwMode="auto">
          <a:xfrm>
            <a:off x="5880100" y="915988"/>
            <a:ext cx="3444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solidFill>
                  <a:srgbClr val="000066"/>
                </a:solidFill>
                <a:latin typeface="Arial Black" panose="020B0A04020102020204" pitchFamily="34" charset="0"/>
                <a:sym typeface="Symbol" panose="05050102010706020507" pitchFamily="18" charset="2"/>
              </a:rPr>
              <a:t>P</a:t>
            </a:r>
            <a:r>
              <a:rPr kumimoji="1" lang="en-US" altLang="zh-CN" sz="2400" baseline="-25000">
                <a:solidFill>
                  <a:srgbClr val="000066"/>
                </a:solidFill>
                <a:latin typeface="Arial Black" panose="020B0A04020102020204" pitchFamily="34" charset="0"/>
                <a:sym typeface="Symbol" panose="05050102010706020507" pitchFamily="18" charset="2"/>
              </a:rPr>
              <a:t>v</a:t>
            </a:r>
            <a:endParaRPr kumimoji="1" lang="en-US" altLang="zh-CN" sz="2400" baseline="-25000">
              <a:solidFill>
                <a:srgbClr val="000066"/>
              </a:solidFill>
              <a:latin typeface="Arial Black" panose="020B0A04020102020204" pitchFamily="34" charset="0"/>
              <a:sym typeface="Symbol" panose="05050102010706020507" pitchFamily="18" charset="2"/>
            </a:endParaRPr>
          </a:p>
        </p:txBody>
      </p:sp>
      <p:sp>
        <p:nvSpPr>
          <p:cNvPr id="26651" name="Text Box 27"/>
          <p:cNvSpPr txBox="1">
            <a:spLocks noChangeArrowheads="1"/>
          </p:cNvSpPr>
          <p:nvPr/>
        </p:nvSpPr>
        <p:spPr bwMode="auto">
          <a:xfrm>
            <a:off x="5210175" y="1636713"/>
            <a:ext cx="35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solidFill>
                  <a:srgbClr val="000066"/>
                </a:solidFill>
                <a:latin typeface="Arial Black" panose="020B0A04020102020204" pitchFamily="34" charset="0"/>
                <a:sym typeface="Symbol" panose="05050102010706020507" pitchFamily="18" charset="2"/>
              </a:rPr>
              <a:t>P</a:t>
            </a:r>
            <a:r>
              <a:rPr kumimoji="1" lang="en-US" altLang="zh-CN" sz="2400" baseline="-25000">
                <a:solidFill>
                  <a:srgbClr val="000066"/>
                </a:solidFill>
                <a:latin typeface="Arial Black" panose="020B0A04020102020204" pitchFamily="34" charset="0"/>
                <a:sym typeface="Symbol" panose="05050102010706020507" pitchFamily="18" charset="2"/>
              </a:rPr>
              <a:t>h</a:t>
            </a:r>
            <a:endParaRPr kumimoji="1" lang="en-US" altLang="zh-CN" sz="2400" baseline="-25000">
              <a:solidFill>
                <a:srgbClr val="000066"/>
              </a:solidFill>
              <a:latin typeface="Arial Black" panose="020B0A04020102020204" pitchFamily="34" charset="0"/>
              <a:sym typeface="Symbol" panose="05050102010706020507" pitchFamily="18" charset="2"/>
            </a:endParaRPr>
          </a:p>
        </p:txBody>
      </p:sp>
      <p:sp>
        <p:nvSpPr>
          <p:cNvPr id="26652" name="Rectangle 28"/>
          <p:cNvSpPr>
            <a:spLocks noChangeArrowheads="1"/>
          </p:cNvSpPr>
          <p:nvPr/>
        </p:nvSpPr>
        <p:spPr bwMode="auto">
          <a:xfrm>
            <a:off x="5483225" y="5086350"/>
            <a:ext cx="200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sm" len="med"/>
              </a14:hiddenLine>
            </a:ext>
          </a:extLst>
        </p:spPr>
        <p:txBody>
          <a:bodyPr wrap="none" lIns="90000" tIns="46800" rIns="90000" bIns="46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400" b="1">
                <a:solidFill>
                  <a:srgbClr val="A50021"/>
                </a:solidFill>
                <a:latin typeface="Times New Roman" panose="02020603050405020304" pitchFamily="18" charset="0"/>
                <a:sym typeface="Symbol" panose="05050102010706020507" pitchFamily="18" charset="2"/>
              </a:rPr>
              <a:t>倾斜偏心荷载</a:t>
            </a:r>
            <a:endParaRPr kumimoji="1" lang="zh-CN" altLang="en-US" sz="2400" b="1">
              <a:solidFill>
                <a:srgbClr val="A50021"/>
              </a:solidFill>
              <a:latin typeface="Times New Roman" panose="02020603050405020304" pitchFamily="18" charset="0"/>
              <a:sym typeface="Symbol" panose="05050102010706020507" pitchFamily="18" charset="2"/>
            </a:endParaRPr>
          </a:p>
        </p:txBody>
      </p:sp>
      <p:graphicFrame>
        <p:nvGraphicFramePr>
          <p:cNvPr id="26653" name="Object 29"/>
          <p:cNvGraphicFramePr>
            <a:graphicFrameLocks noChangeAspect="1"/>
          </p:cNvGraphicFramePr>
          <p:nvPr/>
        </p:nvGraphicFramePr>
        <p:xfrm>
          <a:off x="1474788" y="3798888"/>
          <a:ext cx="2203450" cy="874712"/>
        </p:xfrm>
        <a:graphic>
          <a:graphicData uri="http://schemas.openxmlformats.org/presentationml/2006/ole">
            <mc:AlternateContent xmlns:mc="http://schemas.openxmlformats.org/markup-compatibility/2006">
              <mc:Choice xmlns:v="urn:schemas-microsoft-com:vml" Requires="v">
                <p:oleObj spid="_x0000_s26686" name="Equation" r:id="rId2" imgW="1587500" imgH="584200" progId="Equation.DSMT4">
                  <p:embed/>
                </p:oleObj>
              </mc:Choice>
              <mc:Fallback>
                <p:oleObj name="Equation" r:id="rId2" imgW="1587500" imgH="584200" progId="Equation.DSMT4">
                  <p:embed/>
                  <p:pic>
                    <p:nvPicPr>
                      <p:cNvPr id="0" name="Objec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3798888"/>
                        <a:ext cx="2203450" cy="874712"/>
                      </a:xfrm>
                      <a:prstGeom prst="rect">
                        <a:avLst/>
                      </a:prstGeom>
                      <a:solidFill>
                        <a:srgbClr val="FFFF99"/>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54" name="Text Box 30"/>
          <p:cNvSpPr txBox="1">
            <a:spLocks noChangeArrowheads="1"/>
          </p:cNvSpPr>
          <p:nvPr/>
        </p:nvSpPr>
        <p:spPr bwMode="auto">
          <a:xfrm>
            <a:off x="1068388" y="5041900"/>
            <a:ext cx="304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a:solidFill>
                  <a:srgbClr val="A50021"/>
                </a:solidFill>
                <a:latin typeface="宋体" panose="02010600030101010101" pitchFamily="2" charset="-122"/>
                <a:sym typeface="Symbol" panose="05050102010706020507" pitchFamily="18" charset="2"/>
              </a:rPr>
              <a:t>条形基础竖直偏心荷载</a:t>
            </a:r>
            <a:endParaRPr kumimoji="1" lang="zh-CN" altLang="en-US" sz="2400" b="1">
              <a:solidFill>
                <a:srgbClr val="A50021"/>
              </a:solidFill>
              <a:latin typeface="宋体" panose="02010600030101010101" pitchFamily="2" charset="-122"/>
              <a:sym typeface="Symbol" panose="05050102010706020507" pitchFamily="18" charset="2"/>
            </a:endParaRPr>
          </a:p>
        </p:txBody>
      </p:sp>
      <p:sp>
        <p:nvSpPr>
          <p:cNvPr id="26655" name="Text Box 31"/>
          <p:cNvSpPr txBox="1">
            <a:spLocks noChangeArrowheads="1"/>
          </p:cNvSpPr>
          <p:nvPr/>
        </p:nvSpPr>
        <p:spPr bwMode="auto">
          <a:xfrm>
            <a:off x="4764088" y="3305175"/>
            <a:ext cx="347662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115000"/>
              </a:lnSpc>
            </a:pPr>
            <a:r>
              <a:rPr kumimoji="1" lang="zh-CN" altLang="en-US" sz="2200" b="1">
                <a:solidFill>
                  <a:srgbClr val="000066"/>
                </a:solidFill>
                <a:latin typeface="Times New Roman" panose="02020603050405020304" pitchFamily="18" charset="0"/>
                <a:sym typeface="Symbol" panose="05050102010706020507" pitchFamily="18" charset="2"/>
              </a:rPr>
              <a:t>分解为竖直向和水平向荷载，水平荷载引起的基底水平应力视为均匀分布</a:t>
            </a:r>
            <a:endParaRPr kumimoji="1" lang="zh-CN" altLang="en-US" sz="2200" b="1">
              <a:solidFill>
                <a:srgbClr val="000066"/>
              </a:solidFill>
              <a:latin typeface="Times New Roman" panose="02020603050405020304" pitchFamily="18" charset="0"/>
              <a:sym typeface="Symbol" panose="05050102010706020507" pitchFamily="18" charset="2"/>
            </a:endParaRPr>
          </a:p>
        </p:txBody>
      </p:sp>
      <p:sp>
        <p:nvSpPr>
          <p:cNvPr id="26656" name="Text Box 32"/>
          <p:cNvSpPr txBox="1">
            <a:spLocks noChangeArrowheads="1"/>
          </p:cNvSpPr>
          <p:nvPr/>
        </p:nvSpPr>
        <p:spPr bwMode="auto">
          <a:xfrm>
            <a:off x="2761779" y="383236"/>
            <a:ext cx="24483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defTabSz="822325">
              <a:defRPr>
                <a:solidFill>
                  <a:schemeClr val="tx1"/>
                </a:solidFill>
                <a:latin typeface="Arial" panose="020B0604020202020204" pitchFamily="34" charset="0"/>
                <a:ea typeface="幼圆" panose="02010509060101010101" pitchFamily="49" charset="-122"/>
              </a:defRPr>
            </a:lvl1pPr>
            <a:lvl2pPr marL="742950" indent="-285750" defTabSz="822325">
              <a:defRPr>
                <a:solidFill>
                  <a:schemeClr val="tx1"/>
                </a:solidFill>
                <a:latin typeface="Arial" panose="020B0604020202020204" pitchFamily="34" charset="0"/>
                <a:ea typeface="幼圆" panose="02010509060101010101" pitchFamily="49" charset="-122"/>
              </a:defRPr>
            </a:lvl2pPr>
            <a:lvl3pPr marL="1143000" indent="-228600" defTabSz="822325">
              <a:defRPr>
                <a:solidFill>
                  <a:schemeClr val="tx1"/>
                </a:solidFill>
                <a:latin typeface="Arial" panose="020B0604020202020204" pitchFamily="34" charset="0"/>
                <a:ea typeface="幼圆" panose="02010509060101010101" pitchFamily="49" charset="-122"/>
              </a:defRPr>
            </a:lvl3pPr>
            <a:lvl4pPr marL="1600200" indent="-228600" defTabSz="822325">
              <a:defRPr>
                <a:solidFill>
                  <a:schemeClr val="tx1"/>
                </a:solidFill>
                <a:latin typeface="Arial" panose="020B0604020202020204" pitchFamily="34" charset="0"/>
                <a:ea typeface="幼圆" panose="02010509060101010101" pitchFamily="49" charset="-122"/>
              </a:defRPr>
            </a:lvl4pPr>
            <a:lvl5pPr marL="2057400" indent="-228600" defTabSz="822325">
              <a:defRPr>
                <a:solidFill>
                  <a:schemeClr val="tx1"/>
                </a:solidFill>
                <a:latin typeface="Arial" panose="020B0604020202020204" pitchFamily="34" charset="0"/>
                <a:ea typeface="幼圆" panose="02010509060101010101" pitchFamily="49" charset="-122"/>
              </a:defRPr>
            </a:lvl5pPr>
            <a:lvl6pPr marL="2514600" indent="-228600" defTabSz="822325"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defTabSz="822325"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defTabSz="822325"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defTabSz="822325"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b="1" dirty="0">
                <a:solidFill>
                  <a:srgbClr val="000066"/>
                </a:solidFill>
                <a:latin typeface="黑体" panose="02010609060101010101" pitchFamily="49" charset="-122"/>
                <a:ea typeface="黑体" panose="02010609060101010101" pitchFamily="49" charset="-122"/>
                <a:sym typeface="Symbol" panose="05050102010706020507" pitchFamily="18" charset="2"/>
              </a:rPr>
              <a:t>  </a:t>
            </a:r>
            <a:r>
              <a:rPr kumimoji="1" lang="zh-CN" altLang="en-US" sz="3200" b="1" dirty="0">
                <a:solidFill>
                  <a:srgbClr val="000066"/>
                </a:solidFill>
                <a:latin typeface="黑体" panose="02010609060101010101" pitchFamily="49" charset="-122"/>
                <a:ea typeface="黑体" panose="02010609060101010101" pitchFamily="49" charset="-122"/>
                <a:sym typeface="Symbol" panose="05050102010706020507" pitchFamily="18" charset="2"/>
              </a:rPr>
              <a:t>其它荷载</a:t>
            </a:r>
            <a:endParaRPr kumimoji="1" lang="zh-CN" altLang="en-US" sz="3200" b="1" dirty="0">
              <a:solidFill>
                <a:srgbClr val="000066"/>
              </a:solidFill>
              <a:latin typeface="黑体" panose="02010609060101010101" pitchFamily="49" charset="-122"/>
              <a:ea typeface="黑体" panose="02010609060101010101" pitchFamily="49" charset="-122"/>
              <a:sym typeface="Symbol" panose="05050102010706020507" pitchFamily="18" charset="2"/>
            </a:endParaRPr>
          </a:p>
        </p:txBody>
      </p:sp>
      <p:sp>
        <p:nvSpPr>
          <p:cNvPr id="33"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图3-11"/>
          <p:cNvPicPr>
            <a:picLocks noChangeAspect="1" noChangeArrowheads="1"/>
          </p:cNvPicPr>
          <p:nvPr/>
        </p:nvPicPr>
        <p:blipFill>
          <a:blip r:embed="rId1">
            <a:extLst>
              <a:ext uri="{28A0092B-C50C-407E-A947-70E740481C1C}">
                <a14:useLocalDpi xmlns:a14="http://schemas.microsoft.com/office/drawing/2010/main" val="0"/>
              </a:ext>
            </a:extLst>
          </a:blip>
          <a:srcRect b="15948"/>
          <a:stretch>
            <a:fillRect/>
          </a:stretch>
        </p:blipFill>
        <p:spPr bwMode="auto">
          <a:xfrm>
            <a:off x="172912" y="4031678"/>
            <a:ext cx="8604448" cy="282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5" name="Object 4"/>
          <p:cNvGraphicFramePr>
            <a:graphicFrameLocks noChangeAspect="1"/>
          </p:cNvGraphicFramePr>
          <p:nvPr/>
        </p:nvGraphicFramePr>
        <p:xfrm>
          <a:off x="1665943" y="3404818"/>
          <a:ext cx="4912001" cy="767066"/>
        </p:xfrm>
        <a:graphic>
          <a:graphicData uri="http://schemas.openxmlformats.org/presentationml/2006/ole">
            <mc:AlternateContent xmlns:mc="http://schemas.openxmlformats.org/markup-compatibility/2006">
              <mc:Choice xmlns:v="urn:schemas-microsoft-com:vml" Requires="v">
                <p:oleObj spid="_x0000_s79914" name="数式" r:id="rId2" imgW="1409700" imgH="228600" progId="Equation.3">
                  <p:embed/>
                </p:oleObj>
              </mc:Choice>
              <mc:Fallback>
                <p:oleObj name="数式" r:id="rId2" imgW="1409700" imgH="228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43" y="3404818"/>
                        <a:ext cx="4912001" cy="767066"/>
                      </a:xfrm>
                      <a:prstGeom prst="rect">
                        <a:avLst/>
                      </a:prstGeom>
                      <a:solidFill>
                        <a:srgbClr val="FFFF00"/>
                      </a:solidFill>
                      <a:ln>
                        <a:noFill/>
                      </a:ln>
                    </p:spPr>
                  </p:pic>
                </p:oleObj>
              </mc:Fallback>
            </mc:AlternateContent>
          </a:graphicData>
        </a:graphic>
      </p:graphicFrame>
      <p:sp>
        <p:nvSpPr>
          <p:cNvPr id="28676" name="Text Box 5"/>
          <p:cNvSpPr txBox="1">
            <a:spLocks noChangeArrowheads="1"/>
          </p:cNvSpPr>
          <p:nvPr/>
        </p:nvSpPr>
        <p:spPr bwMode="auto">
          <a:xfrm>
            <a:off x="3273961" y="501159"/>
            <a:ext cx="2646878" cy="584775"/>
          </a:xfrm>
          <a:prstGeom prst="rect">
            <a:avLst/>
          </a:prstGeom>
          <a:solidFill>
            <a:schemeClr val="accent1"/>
          </a:solidFill>
          <a:ln>
            <a:noFill/>
          </a:ln>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en-US" sz="3200" b="1" dirty="0">
                <a:latin typeface="+mj-ea"/>
                <a:ea typeface="+mj-ea"/>
              </a:rPr>
              <a:t>基底</a:t>
            </a:r>
            <a:r>
              <a:rPr lang="zh-CN" altLang="en-US" sz="3200" b="1" dirty="0" smtClean="0">
                <a:latin typeface="+mj-ea"/>
                <a:ea typeface="+mj-ea"/>
              </a:rPr>
              <a:t>附加压力</a:t>
            </a:r>
            <a:endParaRPr lang="zh-CN" altLang="en-US" sz="3200" b="1" dirty="0">
              <a:latin typeface="+mj-ea"/>
              <a:ea typeface="+mj-ea"/>
            </a:endParaRPr>
          </a:p>
        </p:txBody>
      </p:sp>
      <p:graphicFrame>
        <p:nvGraphicFramePr>
          <p:cNvPr id="28678" name="Object 7"/>
          <p:cNvGraphicFramePr>
            <a:graphicFrameLocks noChangeAspect="1"/>
          </p:cNvGraphicFramePr>
          <p:nvPr/>
        </p:nvGraphicFramePr>
        <p:xfrm>
          <a:off x="4002088" y="6215063"/>
          <a:ext cx="239712" cy="455612"/>
        </p:xfrm>
        <a:graphic>
          <a:graphicData uri="http://schemas.openxmlformats.org/presentationml/2006/ole">
            <mc:AlternateContent xmlns:mc="http://schemas.openxmlformats.org/markup-compatibility/2006">
              <mc:Choice xmlns:v="urn:schemas-microsoft-com:vml" Requires="v">
                <p:oleObj spid="_x0000_s79915" name="公式" r:id="rId4" imgW="114300" imgH="215900" progId="Equation.3">
                  <p:embed/>
                </p:oleObj>
              </mc:Choice>
              <mc:Fallback>
                <p:oleObj name="公式" r:id="rId4" imgW="114300" imgH="2159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2088" y="6215063"/>
                        <a:ext cx="23971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矩形 1"/>
          <p:cNvSpPr/>
          <p:nvPr/>
        </p:nvSpPr>
        <p:spPr>
          <a:xfrm>
            <a:off x="492944" y="1296681"/>
            <a:ext cx="8208912" cy="1988237"/>
          </a:xfrm>
          <a:prstGeom prst="rect">
            <a:avLst/>
          </a:prstGeom>
        </p:spPr>
        <p:txBody>
          <a:bodyPr wrap="square">
            <a:spAutoFit/>
          </a:bodyPr>
          <a:lstStyle/>
          <a:p>
            <a:pPr marL="457200" indent="-457200" eaLnBrk="1" hangingPunct="1">
              <a:lnSpc>
                <a:spcPct val="110000"/>
              </a:lnSpc>
              <a:buFont typeface="Wingdings" panose="05000000000000000000" pitchFamily="2" charset="2"/>
              <a:buChar char="u"/>
              <a:defRPr/>
            </a:pPr>
            <a:r>
              <a:rPr lang="zh-CN" altLang="en-US" sz="2800" b="1" dirty="0">
                <a:solidFill>
                  <a:srgbClr val="FF6600"/>
                </a:solidFill>
                <a:latin typeface="+mn-ea"/>
                <a:ea typeface="+mn-ea"/>
              </a:rPr>
              <a:t>基底附加压力</a:t>
            </a:r>
            <a:r>
              <a:rPr lang="zh-CN" altLang="en-US" sz="2800" b="1" dirty="0">
                <a:latin typeface="+mn-ea"/>
                <a:ea typeface="+mn-ea"/>
              </a:rPr>
              <a:t>是作用在基础底面的压力与基底处建前土中自重应力之差，是引起地基附加应力和变形的主要因素。</a:t>
            </a:r>
            <a:r>
              <a:rPr lang="zh-CN" altLang="en-US" sz="2800" dirty="0">
                <a:latin typeface="+mn-ea"/>
                <a:ea typeface="+mn-ea"/>
              </a:rPr>
              <a:t> </a:t>
            </a:r>
            <a:endParaRPr lang="zh-CN" altLang="en-US" sz="2800" b="1" dirty="0">
              <a:latin typeface="+mn-ea"/>
              <a:ea typeface="+mn-ea"/>
            </a:endParaRPr>
          </a:p>
          <a:p>
            <a:pPr eaLnBrk="1" hangingPunct="1">
              <a:lnSpc>
                <a:spcPct val="110000"/>
              </a:lnSpc>
              <a:defRPr/>
            </a:pPr>
            <a:r>
              <a:rPr lang="zh-CN" altLang="en-US" sz="2800" b="1" dirty="0" smtClean="0">
                <a:latin typeface="+mn-ea"/>
                <a:ea typeface="+mn-ea"/>
              </a:rPr>
              <a:t>   应</a:t>
            </a:r>
            <a:r>
              <a:rPr lang="zh-CN" altLang="en-US" sz="2800" b="1" dirty="0">
                <a:latin typeface="+mn-ea"/>
                <a:ea typeface="+mn-ea"/>
              </a:rPr>
              <a:t>按下式计算：</a:t>
            </a:r>
            <a:endParaRPr lang="zh-CN" altLang="en-US" sz="2800" b="1" dirty="0">
              <a:latin typeface="+mn-ea"/>
              <a:ea typeface="+mn-ea"/>
            </a:endParaRPr>
          </a:p>
        </p:txBody>
      </p:sp>
      <p:sp>
        <p:nvSpPr>
          <p:cNvPr id="7"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8" name="Object 7"/>
          <p:cNvGraphicFramePr>
            <a:graphicFrameLocks noChangeAspect="1"/>
          </p:cNvGraphicFramePr>
          <p:nvPr/>
        </p:nvGraphicFramePr>
        <p:xfrm>
          <a:off x="4002088" y="6215063"/>
          <a:ext cx="239712" cy="455612"/>
        </p:xfrm>
        <a:graphic>
          <a:graphicData uri="http://schemas.openxmlformats.org/presentationml/2006/ole">
            <mc:AlternateContent xmlns:mc="http://schemas.openxmlformats.org/markup-compatibility/2006">
              <mc:Choice xmlns:v="urn:schemas-microsoft-com:vml" Requires="v">
                <p:oleObj spid="_x0000_s28764" name="公式" r:id="rId1" imgW="114300" imgH="215900" progId="Equation.3">
                  <p:embed/>
                </p:oleObj>
              </mc:Choice>
              <mc:Fallback>
                <p:oleObj name="公式" r:id="rId1" imgW="114300" imgH="215900" progId="Equation.3">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088" y="6215063"/>
                        <a:ext cx="23971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矩形 1"/>
          <p:cNvSpPr/>
          <p:nvPr/>
        </p:nvSpPr>
        <p:spPr>
          <a:xfrm>
            <a:off x="539552" y="692696"/>
            <a:ext cx="7992888" cy="4745915"/>
          </a:xfrm>
          <a:prstGeom prst="rect">
            <a:avLst/>
          </a:prstGeom>
        </p:spPr>
        <p:txBody>
          <a:bodyPr wrap="square">
            <a:spAutoFit/>
          </a:bodyPr>
          <a:lstStyle/>
          <a:p>
            <a:pPr marL="457200" indent="-457200" eaLnBrk="1" hangingPunct="1">
              <a:lnSpc>
                <a:spcPct val="120000"/>
              </a:lnSpc>
              <a:buFont typeface="Wingdings" panose="05000000000000000000" pitchFamily="2" charset="2"/>
              <a:buChar char="Ø"/>
              <a:defRPr/>
            </a:pPr>
            <a:r>
              <a:rPr lang="zh-CN" altLang="en-US" sz="2800" b="1" dirty="0">
                <a:latin typeface="+mn-ea"/>
                <a:ea typeface="+mn-ea"/>
              </a:rPr>
              <a:t>实际上，基底附加压力一般作用在地表下一定深度（指浅基础的埋深）处，因此，假设它作用在半空间表面上，而运用弹性力学解答所得的结果只是</a:t>
            </a:r>
            <a:r>
              <a:rPr lang="zh-CN" altLang="en-US" sz="2800" b="1" dirty="0">
                <a:solidFill>
                  <a:srgbClr val="00B0F0"/>
                </a:solidFill>
                <a:latin typeface="+mn-ea"/>
                <a:ea typeface="+mn-ea"/>
              </a:rPr>
              <a:t>近似</a:t>
            </a:r>
            <a:r>
              <a:rPr lang="zh-CN" altLang="en-US" sz="2800" b="1" dirty="0">
                <a:latin typeface="+mn-ea"/>
                <a:ea typeface="+mn-ea"/>
              </a:rPr>
              <a:t>的。不过，对于一般浅基础来说，这种假设所造成的误差可以忽略不计</a:t>
            </a:r>
            <a:r>
              <a:rPr lang="zh-CN" altLang="en-US" sz="2800" b="1" dirty="0" smtClean="0">
                <a:latin typeface="+mn-ea"/>
                <a:ea typeface="+mn-ea"/>
              </a:rPr>
              <a:t>。</a:t>
            </a:r>
            <a:endParaRPr lang="en-US" altLang="zh-CN" sz="2800" b="1" dirty="0" smtClean="0">
              <a:latin typeface="+mn-ea"/>
              <a:ea typeface="+mn-ea"/>
            </a:endParaRPr>
          </a:p>
          <a:p>
            <a:pPr marL="457200" indent="-457200" eaLnBrk="1" hangingPunct="1">
              <a:lnSpc>
                <a:spcPct val="120000"/>
              </a:lnSpc>
              <a:buFont typeface="Wingdings" panose="05000000000000000000" pitchFamily="2" charset="2"/>
              <a:buChar char="Ø"/>
              <a:defRPr/>
            </a:pPr>
            <a:r>
              <a:rPr lang="zh-CN" altLang="en-US" sz="2800" b="1" dirty="0" smtClean="0">
                <a:latin typeface="+mn-ea"/>
                <a:ea typeface="+mn-ea"/>
              </a:rPr>
              <a:t>必须</a:t>
            </a:r>
            <a:r>
              <a:rPr lang="zh-CN" altLang="en-US" sz="2800" b="1" dirty="0">
                <a:latin typeface="+mn-ea"/>
                <a:ea typeface="+mn-ea"/>
              </a:rPr>
              <a:t>指出，当基坑的平面尺寸和深度较大时，坑底回弹是明显的，且基坑中点的回弹大于边缘点。在沉降计算中，为了适当考虑这种坑底的回弹和再压缩而增加沉降，改取</a:t>
            </a:r>
            <a:endParaRPr lang="zh-CN" altLang="en-US" sz="2800" dirty="0">
              <a:latin typeface="+mn-ea"/>
              <a:ea typeface="+mn-ea"/>
            </a:endParaRPr>
          </a:p>
        </p:txBody>
      </p:sp>
      <p:graphicFrame>
        <p:nvGraphicFramePr>
          <p:cNvPr id="9" name="Object 4"/>
          <p:cNvGraphicFramePr>
            <a:graphicFrameLocks noChangeAspect="1"/>
          </p:cNvGraphicFramePr>
          <p:nvPr/>
        </p:nvGraphicFramePr>
        <p:xfrm>
          <a:off x="3707904" y="5484284"/>
          <a:ext cx="3600450" cy="666750"/>
        </p:xfrm>
        <a:graphic>
          <a:graphicData uri="http://schemas.openxmlformats.org/presentationml/2006/ole">
            <mc:AlternateContent xmlns:mc="http://schemas.openxmlformats.org/markup-compatibility/2006">
              <mc:Choice xmlns:v="urn:schemas-microsoft-com:vml" Requires="v">
                <p:oleObj spid="_x0000_s28765" name="" r:id="rId3" imgW="1030605" imgH="191135" progId="Equation.3">
                  <p:embed/>
                </p:oleObj>
              </mc:Choice>
              <mc:Fallback>
                <p:oleObj name="" r:id="rId3" imgW="1030605" imgH="19113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484284"/>
                        <a:ext cx="3600450" cy="666750"/>
                      </a:xfrm>
                      <a:prstGeom prst="rect">
                        <a:avLst/>
                      </a:prstGeom>
                      <a:solidFill>
                        <a:srgbClr val="FFFF00"/>
                      </a:solidFill>
                      <a:ln>
                        <a:noFill/>
                      </a:ln>
                    </p:spPr>
                  </p:pic>
                </p:oleObj>
              </mc:Fallback>
            </mc:AlternateContent>
          </a:graphicData>
        </a:graphic>
      </p:graphicFrame>
      <p:sp>
        <p:nvSpPr>
          <p:cNvPr id="5"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3"/>
          <p:cNvGraphicFramePr>
            <a:graphicFrameLocks noChangeAspect="1"/>
          </p:cNvGraphicFramePr>
          <p:nvPr/>
        </p:nvGraphicFramePr>
        <p:xfrm>
          <a:off x="6576959" y="5472046"/>
          <a:ext cx="2319778" cy="638307"/>
        </p:xfrm>
        <a:graphic>
          <a:graphicData uri="http://schemas.openxmlformats.org/presentationml/2006/ole">
            <mc:AlternateContent xmlns:mc="http://schemas.openxmlformats.org/markup-compatibility/2006">
              <mc:Choice xmlns:v="urn:schemas-microsoft-com:vml" Requires="v">
                <p:oleObj spid="_x0000_s29771" name="Equation" r:id="rId1" imgW="800100" imgH="228600" progId="Equation.3">
                  <p:embed/>
                </p:oleObj>
              </mc:Choice>
              <mc:Fallback>
                <p:oleObj name="Equation" r:id="rId1" imgW="800100" imgH="228600"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959" y="5472046"/>
                        <a:ext cx="2319778" cy="638307"/>
                      </a:xfrm>
                      <a:prstGeom prst="rect">
                        <a:avLst/>
                      </a:prstGeom>
                      <a:solidFill>
                        <a:srgbClr val="FFFF00"/>
                      </a:solidFill>
                      <a:ln>
                        <a:noFill/>
                      </a:ln>
                    </p:spPr>
                  </p:pic>
                </p:oleObj>
              </mc:Fallback>
            </mc:AlternateContent>
          </a:graphicData>
        </a:graphic>
      </p:graphicFrame>
      <p:pic>
        <p:nvPicPr>
          <p:cNvPr id="29699" name="Picture 4" descr="图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227" y="1435239"/>
            <a:ext cx="40814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Line 5"/>
          <p:cNvSpPr>
            <a:spLocks noChangeShapeType="1"/>
          </p:cNvSpPr>
          <p:nvPr/>
        </p:nvSpPr>
        <p:spPr bwMode="auto">
          <a:xfrm flipH="1" flipV="1">
            <a:off x="7153312" y="2012156"/>
            <a:ext cx="1167072" cy="3361532"/>
          </a:xfrm>
          <a:prstGeom prst="line">
            <a:avLst/>
          </a:prstGeom>
          <a:noFill/>
          <a:ln w="190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9701" name="Object 6"/>
          <p:cNvGraphicFramePr>
            <a:graphicFrameLocks noChangeAspect="1"/>
          </p:cNvGraphicFramePr>
          <p:nvPr/>
        </p:nvGraphicFramePr>
        <p:xfrm>
          <a:off x="3751537" y="5506123"/>
          <a:ext cx="2335294" cy="604230"/>
        </p:xfrm>
        <a:graphic>
          <a:graphicData uri="http://schemas.openxmlformats.org/presentationml/2006/ole">
            <mc:AlternateContent xmlns:mc="http://schemas.openxmlformats.org/markup-compatibility/2006">
              <mc:Choice xmlns:v="urn:schemas-microsoft-com:vml" Requires="v">
                <p:oleObj spid="_x0000_s29772" name="Equation" r:id="rId4" imgW="850900" imgH="228600" progId="Equation.3">
                  <p:embed/>
                </p:oleObj>
              </mc:Choice>
              <mc:Fallback>
                <p:oleObj name="Equation" r:id="rId4" imgW="850900" imgH="228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537" y="5506123"/>
                        <a:ext cx="2335294" cy="604230"/>
                      </a:xfrm>
                      <a:prstGeom prst="rect">
                        <a:avLst/>
                      </a:prstGeom>
                      <a:solidFill>
                        <a:srgbClr val="FFFF00"/>
                      </a:solidFill>
                      <a:ln>
                        <a:noFill/>
                      </a:ln>
                    </p:spPr>
                  </p:pic>
                </p:oleObj>
              </mc:Fallback>
            </mc:AlternateContent>
          </a:graphicData>
        </a:graphic>
      </p:graphicFrame>
      <p:sp>
        <p:nvSpPr>
          <p:cNvPr id="29702" name="Line 7"/>
          <p:cNvSpPr>
            <a:spLocks noChangeShapeType="1"/>
          </p:cNvSpPr>
          <p:nvPr/>
        </p:nvSpPr>
        <p:spPr bwMode="auto">
          <a:xfrm flipV="1">
            <a:off x="4757419" y="2601643"/>
            <a:ext cx="1276256" cy="2843482"/>
          </a:xfrm>
          <a:prstGeom prst="line">
            <a:avLst/>
          </a:prstGeom>
          <a:noFill/>
          <a:ln w="1587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03" name="Text Box 8"/>
          <p:cNvSpPr txBox="1">
            <a:spLocks noChangeArrowheads="1"/>
          </p:cNvSpPr>
          <p:nvPr/>
        </p:nvSpPr>
        <p:spPr bwMode="auto">
          <a:xfrm>
            <a:off x="1691680" y="631826"/>
            <a:ext cx="6373068" cy="523220"/>
          </a:xfrm>
          <a:prstGeom prst="rect">
            <a:avLst/>
          </a:prstGeom>
          <a:solidFill>
            <a:schemeClr val="accent1">
              <a:lumMod val="60000"/>
              <a:lumOff val="40000"/>
            </a:schemeClr>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en-US" sz="2800" b="1" dirty="0">
                <a:latin typeface="幼圆" panose="02010509060101010101" pitchFamily="49" charset="-122"/>
              </a:rPr>
              <a:t>桥台前后填土引起的基底附加应力计算</a:t>
            </a:r>
            <a:endParaRPr lang="zh-CN" altLang="en-US" sz="2800" b="1" dirty="0">
              <a:latin typeface="幼圆" panose="02010509060101010101" pitchFamily="49" charset="-122"/>
            </a:endParaRPr>
          </a:p>
        </p:txBody>
      </p:sp>
      <p:sp>
        <p:nvSpPr>
          <p:cNvPr id="29706" name="Text Box 11"/>
          <p:cNvSpPr txBox="1">
            <a:spLocks noChangeArrowheads="1"/>
          </p:cNvSpPr>
          <p:nvPr/>
        </p:nvSpPr>
        <p:spPr bwMode="auto">
          <a:xfrm>
            <a:off x="5616170" y="4803744"/>
            <a:ext cx="4572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dirty="0">
                <a:ea typeface="宋体" panose="02010600030101010101" pitchFamily="2" charset="-122"/>
              </a:rPr>
              <a:t>4-13</a:t>
            </a:r>
            <a:endParaRPr lang="en-US" altLang="zh-CN" dirty="0">
              <a:ea typeface="宋体" panose="02010600030101010101" pitchFamily="2" charset="-122"/>
            </a:endParaRPr>
          </a:p>
        </p:txBody>
      </p:sp>
      <p:sp>
        <p:nvSpPr>
          <p:cNvPr id="29707" name="Line 12"/>
          <p:cNvSpPr>
            <a:spLocks noChangeShapeType="1"/>
          </p:cNvSpPr>
          <p:nvPr/>
        </p:nvSpPr>
        <p:spPr bwMode="auto">
          <a:xfrm flipH="1" flipV="1">
            <a:off x="5101684" y="6045381"/>
            <a:ext cx="643814" cy="41013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08" name="Line 13"/>
          <p:cNvSpPr>
            <a:spLocks noChangeShapeType="1"/>
          </p:cNvSpPr>
          <p:nvPr/>
        </p:nvSpPr>
        <p:spPr bwMode="auto">
          <a:xfrm flipV="1">
            <a:off x="6876256" y="5949949"/>
            <a:ext cx="792087" cy="48147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10" name="Text Box 15"/>
          <p:cNvSpPr txBox="1">
            <a:spLocks noChangeArrowheads="1"/>
          </p:cNvSpPr>
          <p:nvPr/>
        </p:nvSpPr>
        <p:spPr bwMode="auto">
          <a:xfrm>
            <a:off x="4757419" y="6390546"/>
            <a:ext cx="329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a:ea typeface="宋体" panose="02010600030101010101" pitchFamily="2" charset="-122"/>
              </a:rPr>
              <a:t>竖向附加应力系数 </a:t>
            </a:r>
            <a:r>
              <a:rPr lang="en-US" altLang="zh-CN" dirty="0">
                <a:ea typeface="宋体" panose="02010600030101010101" pitchFamily="2" charset="-122"/>
              </a:rPr>
              <a:t>(p </a:t>
            </a:r>
            <a:r>
              <a:rPr lang="en-US" altLang="zh-CN" dirty="0" smtClean="0">
                <a:ea typeface="宋体" panose="02010600030101010101" pitchFamily="2" charset="-122"/>
              </a:rPr>
              <a:t>95 </a:t>
            </a:r>
            <a:r>
              <a:rPr lang="zh-CN" altLang="en-US" dirty="0">
                <a:ea typeface="宋体" panose="02010600030101010101" pitchFamily="2" charset="-122"/>
              </a:rPr>
              <a:t>表</a:t>
            </a:r>
            <a:r>
              <a:rPr lang="en-US" altLang="zh-CN" dirty="0">
                <a:ea typeface="宋体" panose="02010600030101010101" pitchFamily="2" charset="-122"/>
              </a:rPr>
              <a:t>4-1)</a:t>
            </a:r>
            <a:endParaRPr lang="en-US" altLang="zh-CN" dirty="0">
              <a:ea typeface="宋体" panose="02010600030101010101" pitchFamily="2" charset="-122"/>
            </a:endParaRPr>
          </a:p>
        </p:txBody>
      </p:sp>
      <p:sp>
        <p:nvSpPr>
          <p:cNvPr id="2" name="矩形 1"/>
          <p:cNvSpPr/>
          <p:nvPr/>
        </p:nvSpPr>
        <p:spPr>
          <a:xfrm>
            <a:off x="395537" y="1646449"/>
            <a:ext cx="3926198" cy="3798676"/>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2000" b="1" dirty="0">
                <a:latin typeface="Times New Roman" panose="02020603050405020304" pitchFamily="18" charset="0"/>
              </a:rPr>
              <a:t>当桥台台背填土的高度在</a:t>
            </a:r>
            <a:r>
              <a:rPr lang="en-US" altLang="zh-CN" sz="2000" b="1" dirty="0">
                <a:latin typeface="Times New Roman" panose="02020603050405020304" pitchFamily="18" charset="0"/>
              </a:rPr>
              <a:t>5m</a:t>
            </a:r>
            <a:r>
              <a:rPr lang="zh-CN" altLang="en-US" sz="2000" b="1" dirty="0">
                <a:latin typeface="Times New Roman" panose="02020603050405020304" pitchFamily="18" charset="0"/>
              </a:rPr>
              <a:t>以上时，应考虑台背填土对桥台基底或桩尖平面处的附加竖向压应力</a:t>
            </a:r>
            <a:r>
              <a:rPr lang="zh-CN" altLang="en-US" sz="2000" b="1" dirty="0" smtClean="0">
                <a:latin typeface="Times New Roman" panose="02020603050405020304" pitchFamily="18" charset="0"/>
              </a:rPr>
              <a:t>。</a:t>
            </a:r>
            <a:endParaRPr lang="en-US" altLang="zh-CN" sz="2000" b="1" dirty="0" smtClean="0">
              <a:latin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2000" b="1" dirty="0" smtClean="0">
                <a:latin typeface="Times New Roman" panose="02020603050405020304" pitchFamily="18" charset="0"/>
              </a:rPr>
              <a:t>对</a:t>
            </a:r>
            <a:r>
              <a:rPr lang="zh-CN" altLang="en-US" sz="2000" b="1" dirty="0">
                <a:latin typeface="Times New Roman" panose="02020603050405020304" pitchFamily="18" charset="0"/>
              </a:rPr>
              <a:t>软土地基，如相邻墩台的距离小于</a:t>
            </a:r>
            <a:r>
              <a:rPr lang="en-US" altLang="zh-CN" sz="2000" b="1" dirty="0">
                <a:latin typeface="Times New Roman" panose="02020603050405020304" pitchFamily="18" charset="0"/>
              </a:rPr>
              <a:t>5m</a:t>
            </a:r>
            <a:r>
              <a:rPr lang="zh-CN" altLang="en-US" sz="2000" b="1" dirty="0">
                <a:latin typeface="Times New Roman" panose="02020603050405020304" pitchFamily="18" charset="0"/>
              </a:rPr>
              <a:t>时，应考虑邻近墩台对软土地基所引起的附加竖向压应力。</a:t>
            </a:r>
            <a:r>
              <a:rPr lang="zh-CN" altLang="en-US" sz="2000" dirty="0">
                <a:latin typeface="Times New Roman" panose="02020603050405020304" pitchFamily="18" charset="0"/>
              </a:rPr>
              <a:t> </a:t>
            </a:r>
            <a:endParaRPr lang="zh-CN" altLang="en-US" sz="2000" dirty="0"/>
          </a:p>
        </p:txBody>
      </p:sp>
      <p:sp>
        <p:nvSpPr>
          <p:cNvPr id="16" name="Text Box 6"/>
          <p:cNvSpPr txBox="1">
            <a:spLocks noChangeArrowheads="1"/>
          </p:cNvSpPr>
          <p:nvPr/>
        </p:nvSpPr>
        <p:spPr bwMode="auto">
          <a:xfrm>
            <a:off x="0" y="0"/>
            <a:ext cx="284380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基底压力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7188" y="500063"/>
            <a:ext cx="8229600" cy="857250"/>
          </a:xfrm>
        </p:spPr>
        <p:txBody>
          <a:bodyPr/>
          <a:lstStyle/>
          <a:p>
            <a:pPr algn="ctr">
              <a:spcBef>
                <a:spcPct val="50000"/>
              </a:spcBef>
              <a:defRPr/>
            </a:pPr>
            <a:r>
              <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rPr>
              <a:t>第三章  土中应力</a:t>
            </a:r>
            <a:endPar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endParaRPr>
          </a:p>
        </p:txBody>
      </p:sp>
      <p:sp>
        <p:nvSpPr>
          <p:cNvPr id="45059" name="Rectangle 4"/>
          <p:cNvSpPr>
            <a:spLocks noGrp="1" noChangeArrowheads="1"/>
          </p:cNvSpPr>
          <p:nvPr>
            <p:ph idx="1"/>
          </p:nvPr>
        </p:nvSpPr>
        <p:spPr>
          <a:xfrm>
            <a:off x="1530214" y="928688"/>
            <a:ext cx="5883547" cy="3657576"/>
          </a:xfrm>
        </p:spPr>
        <p:txBody>
          <a:bodyPr/>
          <a:lstStyle/>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3.1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概述</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3.2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土中自重应力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3.3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基底压力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3.4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地基</a:t>
            </a:r>
            <a:r>
              <a:rPr lang="zh-CN" altLang="en-US" sz="3600" dirty="0" smtClean="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附加应力</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 name="矩形 1"/>
          <p:cNvSpPr/>
          <p:nvPr/>
        </p:nvSpPr>
        <p:spPr>
          <a:xfrm>
            <a:off x="2627784" y="4677461"/>
            <a:ext cx="6696744" cy="1938992"/>
          </a:xfrm>
          <a:prstGeom prst="rect">
            <a:avLst/>
          </a:prstGeom>
        </p:spPr>
        <p:txBody>
          <a:bodyPr wrap="square">
            <a:spAutoFit/>
          </a:bodyPr>
          <a:lstStyle/>
          <a:p>
            <a:pPr marL="0" indent="0">
              <a:buFont typeface="Wingdings" panose="05000000000000000000" pitchFamily="2" charset="2"/>
              <a:buNone/>
            </a:pPr>
            <a:r>
              <a:rPr lang="en-US" altLang="zh-CN" sz="2400" b="1" dirty="0" smtClean="0">
                <a:latin typeface="Times New Roman" panose="02020603050405020304" pitchFamily="18" charset="0"/>
              </a:rPr>
              <a:t>1. </a:t>
            </a:r>
            <a:r>
              <a:rPr lang="zh-CN" altLang="en-US" sz="2400" b="1" dirty="0">
                <a:latin typeface="Times New Roman" panose="02020603050405020304" pitchFamily="18" charset="0"/>
              </a:rPr>
              <a:t>竖向</a:t>
            </a:r>
            <a:r>
              <a:rPr lang="zh-CN" altLang="en-US" sz="2400" b="1" dirty="0" smtClean="0">
                <a:latin typeface="Times New Roman" panose="02020603050405020304" pitchFamily="18" charset="0"/>
              </a:rPr>
              <a:t>集中力作用时的</a:t>
            </a:r>
            <a:r>
              <a:rPr lang="zh-CN" altLang="en-US" sz="2400" b="1" dirty="0">
                <a:latin typeface="Times New Roman" panose="02020603050405020304" pitchFamily="18" charset="0"/>
              </a:rPr>
              <a:t>地基附加应力</a:t>
            </a:r>
            <a:endParaRPr lang="zh-CN" altLang="en-US" sz="2400" b="1" dirty="0">
              <a:latin typeface="Times New Roman" panose="02020603050405020304" pitchFamily="18" charset="0"/>
            </a:endParaRPr>
          </a:p>
          <a:p>
            <a:pPr marL="0" indent="0">
              <a:buFont typeface="Wingdings" panose="05000000000000000000" pitchFamily="2" charset="2"/>
              <a:buNone/>
            </a:pPr>
            <a:r>
              <a:rPr lang="en-US" altLang="zh-CN" sz="2400" b="1" dirty="0" smtClean="0">
                <a:latin typeface="Times New Roman" panose="02020603050405020304" pitchFamily="18" charset="0"/>
              </a:rPr>
              <a:t>2. </a:t>
            </a:r>
            <a:r>
              <a:rPr lang="zh-CN" altLang="en-US" sz="2400" b="1" dirty="0">
                <a:latin typeface="Times New Roman" panose="02020603050405020304" pitchFamily="18" charset="0"/>
              </a:rPr>
              <a:t>矩形荷载和圆形</a:t>
            </a:r>
            <a:r>
              <a:rPr lang="zh-CN" altLang="en-US" sz="2400" b="1" dirty="0" smtClean="0">
                <a:latin typeface="Times New Roman" panose="02020603050405020304" pitchFamily="18" charset="0"/>
              </a:rPr>
              <a:t>荷载作用时的</a:t>
            </a:r>
            <a:r>
              <a:rPr lang="zh-CN" altLang="en-US" sz="2400" b="1" dirty="0">
                <a:latin typeface="Times New Roman" panose="02020603050405020304" pitchFamily="18" charset="0"/>
              </a:rPr>
              <a:t>地基</a:t>
            </a:r>
            <a:r>
              <a:rPr lang="zh-CN" altLang="en-US" sz="2400" b="1" dirty="0" smtClean="0">
                <a:latin typeface="Times New Roman" panose="02020603050405020304" pitchFamily="18" charset="0"/>
              </a:rPr>
              <a:t>附加应力 </a:t>
            </a:r>
            <a:endParaRPr lang="en-US" altLang="zh-CN" sz="2400" b="1" dirty="0" smtClean="0">
              <a:latin typeface="Times New Roman" panose="02020603050405020304" pitchFamily="18" charset="0"/>
            </a:endParaRPr>
          </a:p>
          <a:p>
            <a:pPr marL="0" indent="0">
              <a:buFont typeface="Wingdings" panose="05000000000000000000" pitchFamily="2" charset="2"/>
              <a:buNone/>
            </a:pPr>
            <a:r>
              <a:rPr lang="en-US" altLang="zh-CN" sz="2400" b="1" dirty="0" smtClean="0">
                <a:latin typeface="Times New Roman" panose="02020603050405020304" pitchFamily="18" charset="0"/>
              </a:rPr>
              <a:t>3. </a:t>
            </a:r>
            <a:r>
              <a:rPr lang="zh-CN" altLang="en-US" sz="2400" b="1" dirty="0">
                <a:latin typeface="Times New Roman" panose="02020603050405020304" pitchFamily="18" charset="0"/>
              </a:rPr>
              <a:t>线荷载和条形</a:t>
            </a:r>
            <a:r>
              <a:rPr lang="zh-CN" altLang="en-US" sz="2400" b="1" dirty="0" smtClean="0">
                <a:latin typeface="Times New Roman" panose="02020603050405020304" pitchFamily="18" charset="0"/>
              </a:rPr>
              <a:t>荷载作用时的</a:t>
            </a:r>
            <a:r>
              <a:rPr lang="zh-CN" altLang="en-US" sz="2400" b="1" dirty="0">
                <a:latin typeface="Times New Roman" panose="02020603050405020304" pitchFamily="18" charset="0"/>
              </a:rPr>
              <a:t>地基附加应力</a:t>
            </a:r>
            <a:endParaRPr lang="zh-CN" altLang="en-US" sz="2400" b="1" dirty="0">
              <a:latin typeface="Times New Roman" panose="02020603050405020304" pitchFamily="18" charset="0"/>
            </a:endParaRPr>
          </a:p>
          <a:p>
            <a:pPr marL="0" indent="0">
              <a:buFont typeface="Wingdings" panose="05000000000000000000" pitchFamily="2" charset="2"/>
              <a:buNone/>
            </a:pPr>
            <a:r>
              <a:rPr lang="en-US" altLang="zh-CN" sz="2400" b="1" dirty="0" smtClean="0">
                <a:latin typeface="Times New Roman" panose="02020603050405020304" pitchFamily="18" charset="0"/>
              </a:rPr>
              <a:t>4. </a:t>
            </a:r>
            <a:r>
              <a:rPr lang="zh-CN" altLang="en-US" sz="2400" b="1" dirty="0">
                <a:latin typeface="Times New Roman" panose="02020603050405020304" pitchFamily="18" charset="0"/>
              </a:rPr>
              <a:t>非均质和各向异性地基中的</a:t>
            </a:r>
            <a:r>
              <a:rPr lang="zh-CN" altLang="en-US" sz="2400" b="1" dirty="0" smtClean="0">
                <a:latin typeface="Times New Roman" panose="02020603050405020304" pitchFamily="18" charset="0"/>
              </a:rPr>
              <a:t>附加应力</a:t>
            </a:r>
            <a:endParaRPr lang="en-US" altLang="zh-CN" sz="2400" b="1" dirty="0" smtClean="0">
              <a:latin typeface="Times New Roman" panose="02020603050405020304" pitchFamily="18" charset="0"/>
            </a:endParaRPr>
          </a:p>
          <a:p>
            <a:pPr marL="0" indent="0">
              <a:buFont typeface="Wingdings" panose="05000000000000000000" pitchFamily="2" charset="2"/>
              <a:buNone/>
            </a:pPr>
            <a:r>
              <a:rPr lang="en-US" altLang="zh-CN" sz="2400" b="1" dirty="0" smtClean="0">
                <a:latin typeface="Times New Roman" panose="02020603050405020304" pitchFamily="18" charset="0"/>
              </a:rPr>
              <a:t>5. </a:t>
            </a:r>
            <a:r>
              <a:rPr lang="zh-CN" altLang="en-US" sz="2400" b="1" dirty="0" smtClean="0">
                <a:latin typeface="Times New Roman" panose="02020603050405020304" pitchFamily="18" charset="0"/>
              </a:rPr>
              <a:t>水平力作用时的地基附加应力</a:t>
            </a:r>
            <a:endParaRPr lang="zh-CN" altLang="en-US" sz="2400" b="1" dirty="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39552" y="1124744"/>
            <a:ext cx="8001000" cy="4876800"/>
          </a:xfrm>
        </p:spPr>
        <p:txBody>
          <a:bodyPr/>
          <a:lstStyle/>
          <a:p>
            <a:pPr eaLnBrk="1" hangingPunct="1">
              <a:lnSpc>
                <a:spcPct val="120000"/>
              </a:lnSpc>
              <a:buFont typeface="Wingdings" panose="05000000000000000000" pitchFamily="2" charset="2"/>
              <a:buChar char="Ø"/>
              <a:defRPr/>
            </a:pPr>
            <a:r>
              <a:rPr lang="zh-CN" altLang="en-US" sz="2800" b="1" dirty="0">
                <a:latin typeface="+mn-ea"/>
              </a:rPr>
              <a:t>计算地基中的附加应力时，一般假定地基土是</a:t>
            </a:r>
            <a:r>
              <a:rPr lang="zh-CN" altLang="en-US" sz="2800" b="1" dirty="0">
                <a:solidFill>
                  <a:srgbClr val="FF0000"/>
                </a:solidFill>
                <a:latin typeface="+mn-ea"/>
              </a:rPr>
              <a:t>各向同性的、均质的线性变形体，</a:t>
            </a:r>
            <a:r>
              <a:rPr lang="zh-CN" altLang="en-US" sz="2800" b="1" dirty="0">
                <a:latin typeface="+mn-ea"/>
              </a:rPr>
              <a:t>而且在深度和水平方向上都是无限延伸的，即把地基看成是均质的线性变形半空间，这样就可以直接采用</a:t>
            </a:r>
            <a:r>
              <a:rPr lang="zh-CN" altLang="en-US" sz="2800" b="1" dirty="0">
                <a:solidFill>
                  <a:srgbClr val="FF0000"/>
                </a:solidFill>
                <a:latin typeface="+mn-ea"/>
              </a:rPr>
              <a:t>弹性力学</a:t>
            </a:r>
            <a:r>
              <a:rPr lang="zh-CN" altLang="en-US" sz="2800" b="1" dirty="0">
                <a:latin typeface="+mn-ea"/>
              </a:rPr>
              <a:t>中关于弹性半空间的理论解答</a:t>
            </a:r>
            <a:r>
              <a:rPr lang="zh-CN" altLang="en-US" sz="2800" b="1" dirty="0" smtClean="0">
                <a:latin typeface="+mn-ea"/>
              </a:rPr>
              <a:t>。</a:t>
            </a:r>
            <a:endParaRPr lang="en-US" altLang="zh-CN" sz="2800" b="1" dirty="0" smtClean="0">
              <a:latin typeface="+mn-ea"/>
            </a:endParaRPr>
          </a:p>
          <a:p>
            <a:pPr eaLnBrk="1" hangingPunct="1">
              <a:lnSpc>
                <a:spcPct val="120000"/>
              </a:lnSpc>
              <a:buFont typeface="Wingdings" panose="05000000000000000000" pitchFamily="2" charset="2"/>
              <a:buChar char="Ø"/>
              <a:defRPr/>
            </a:pPr>
            <a:r>
              <a:rPr lang="zh-CN" altLang="en-US" sz="2800" b="1" dirty="0" smtClean="0">
                <a:latin typeface="+mn-ea"/>
              </a:rPr>
              <a:t>通常</a:t>
            </a:r>
            <a:r>
              <a:rPr lang="zh-CN" altLang="en-US" sz="2800" b="1" dirty="0">
                <a:latin typeface="+mn-ea"/>
              </a:rPr>
              <a:t>将基底压力看成是柔性荷载，而不考虑基础刚度的影响</a:t>
            </a:r>
            <a:r>
              <a:rPr lang="zh-CN" altLang="en-US" sz="2800" b="1" dirty="0" smtClean="0">
                <a:latin typeface="+mn-ea"/>
              </a:rPr>
              <a:t>。</a:t>
            </a:r>
            <a:endParaRPr lang="en-US" altLang="zh-CN" sz="2800" b="1" dirty="0" smtClean="0">
              <a:latin typeface="+mn-ea"/>
            </a:endParaRPr>
          </a:p>
          <a:p>
            <a:pPr eaLnBrk="1" hangingPunct="1">
              <a:lnSpc>
                <a:spcPct val="120000"/>
              </a:lnSpc>
              <a:buFont typeface="Wingdings" panose="05000000000000000000" pitchFamily="2" charset="2"/>
              <a:buChar char="Ø"/>
              <a:defRPr/>
            </a:pPr>
            <a:r>
              <a:rPr lang="zh-CN" altLang="en-US" sz="2800" b="1" dirty="0" smtClean="0">
                <a:latin typeface="+mn-ea"/>
              </a:rPr>
              <a:t>按照</a:t>
            </a:r>
            <a:r>
              <a:rPr lang="zh-CN" altLang="en-US" sz="2800" b="1" dirty="0">
                <a:latin typeface="+mn-ea"/>
              </a:rPr>
              <a:t>弹性力学，地基附加应力计算分为空间问题和平面问题两类</a:t>
            </a:r>
            <a:r>
              <a:rPr lang="zh-CN" altLang="en-US" sz="2800" b="1" dirty="0" smtClean="0">
                <a:latin typeface="+mn-ea"/>
              </a:rPr>
              <a:t>。</a:t>
            </a:r>
            <a:endParaRPr lang="en-US" altLang="zh-CN" sz="2800" b="1" dirty="0">
              <a:latin typeface="+mn-ea"/>
            </a:endParaRPr>
          </a:p>
        </p:txBody>
      </p:sp>
      <p:sp>
        <p:nvSpPr>
          <p:cNvPr id="4"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ox(in)">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11188" y="1572570"/>
            <a:ext cx="4439215" cy="4160685"/>
          </a:xfrm>
        </p:spPr>
        <p:txBody>
          <a:bodyPr/>
          <a:lstStyle/>
          <a:p>
            <a:pPr eaLnBrk="1" hangingPunct="1">
              <a:lnSpc>
                <a:spcPct val="150000"/>
              </a:lnSpc>
              <a:buFont typeface="Wingdings" panose="05000000000000000000" pitchFamily="2" charset="2"/>
              <a:buChar char="Ø"/>
            </a:pPr>
            <a:r>
              <a:rPr lang="zh-CN" altLang="en-US" sz="2200" b="1" dirty="0">
                <a:latin typeface="+mn-ea"/>
              </a:rPr>
              <a:t>在弹性半空间表面上作用一个竖向集中力时，半空间内任意点处所引起的应力和位移的弹性力学解答是由法国</a:t>
            </a:r>
            <a:r>
              <a:rPr lang="en-US" altLang="zh-CN" sz="2200" b="1" dirty="0">
                <a:latin typeface="+mn-ea"/>
              </a:rPr>
              <a:t>J.</a:t>
            </a:r>
            <a:r>
              <a:rPr lang="zh-CN" altLang="en-US" sz="2200" b="1" dirty="0">
                <a:latin typeface="+mn-ea"/>
              </a:rPr>
              <a:t>布辛奈斯克（</a:t>
            </a:r>
            <a:r>
              <a:rPr lang="en-US" altLang="zh-CN" sz="2200" b="1" dirty="0">
                <a:latin typeface="+mn-ea"/>
              </a:rPr>
              <a:t>Boussinesq,1885</a:t>
            </a:r>
            <a:r>
              <a:rPr lang="zh-CN" altLang="en-US" sz="2200" b="1" dirty="0" smtClean="0">
                <a:latin typeface="+mn-ea"/>
              </a:rPr>
              <a:t>）作出</a:t>
            </a:r>
            <a:r>
              <a:rPr lang="zh-CN" altLang="en-US" sz="2200" b="1" dirty="0">
                <a:latin typeface="+mn-ea"/>
              </a:rPr>
              <a:t>的</a:t>
            </a:r>
            <a:r>
              <a:rPr lang="zh-CN" altLang="en-US" sz="2200" b="1" dirty="0" smtClean="0">
                <a:latin typeface="+mn-ea"/>
              </a:rPr>
              <a:t>。</a:t>
            </a:r>
            <a:endParaRPr lang="en-US" altLang="zh-CN" sz="2200" b="1" dirty="0" smtClean="0">
              <a:latin typeface="+mn-ea"/>
            </a:endParaRPr>
          </a:p>
          <a:p>
            <a:pPr eaLnBrk="1" hangingPunct="1">
              <a:lnSpc>
                <a:spcPct val="150000"/>
              </a:lnSpc>
              <a:buFont typeface="Wingdings" panose="05000000000000000000" pitchFamily="2" charset="2"/>
              <a:buChar char="Ø"/>
            </a:pPr>
            <a:r>
              <a:rPr lang="zh-CN" altLang="en-US" sz="2200" b="1" dirty="0" smtClean="0">
                <a:latin typeface="+mn-ea"/>
              </a:rPr>
              <a:t>集中力：理想的点荷载，只有大小，没有作用面积。</a:t>
            </a:r>
            <a:endParaRPr lang="en-US" altLang="zh-CN" sz="2200" b="1" dirty="0">
              <a:latin typeface="+mn-ea"/>
            </a:endParaRPr>
          </a:p>
        </p:txBody>
      </p:sp>
      <p:sp>
        <p:nvSpPr>
          <p:cNvPr id="4"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标题 1"/>
          <p:cNvSpPr>
            <a:spLocks noGrp="1"/>
          </p:cNvSpPr>
          <p:nvPr>
            <p:ph type="title"/>
          </p:nvPr>
        </p:nvSpPr>
        <p:spPr>
          <a:xfrm>
            <a:off x="2196977" y="572642"/>
            <a:ext cx="4896544" cy="558899"/>
          </a:xfrm>
          <a:solidFill>
            <a:schemeClr val="accent1">
              <a:lumMod val="60000"/>
              <a:lumOff val="40000"/>
            </a:schemeClr>
          </a:solidFill>
        </p:spPr>
        <p:txBody>
          <a:bodyPr/>
          <a:lstStyle/>
          <a:p>
            <a:r>
              <a:rPr lang="zh-CN" altLang="en-US" sz="2800" b="1" dirty="0">
                <a:latin typeface="Arial" panose="020B0604020202020204" pitchFamily="34" charset="0"/>
                <a:ea typeface="宋体" panose="02010600030101010101" pitchFamily="2" charset="-122"/>
              </a:rPr>
              <a:t>竖向集中力下的地基附加应力</a:t>
            </a:r>
            <a:endParaRPr lang="zh-CN" altLang="en-US" sz="2800" b="1" dirty="0"/>
          </a:p>
        </p:txBody>
      </p:sp>
      <p:graphicFrame>
        <p:nvGraphicFramePr>
          <p:cNvPr id="5" name="Object 2"/>
          <p:cNvGraphicFramePr>
            <a:graphicFrameLocks noChangeAspect="1"/>
          </p:cNvGraphicFramePr>
          <p:nvPr/>
        </p:nvGraphicFramePr>
        <p:xfrm>
          <a:off x="5616129" y="1628800"/>
          <a:ext cx="2887662" cy="3849687"/>
        </p:xfrm>
        <a:graphic>
          <a:graphicData uri="http://schemas.openxmlformats.org/presentationml/2006/ole">
            <mc:AlternateContent xmlns:mc="http://schemas.openxmlformats.org/markup-compatibility/2006">
              <mc:Choice xmlns:v="urn:schemas-microsoft-com:vml" Requires="v">
                <p:oleObj spid="_x0000_s80913" name="Photo Editor 照片" r:id="rId1" imgW="2143125" imgH="2857500" progId="MSPhotoEd.3">
                  <p:embed/>
                </p:oleObj>
              </mc:Choice>
              <mc:Fallback>
                <p:oleObj name="Photo Editor 照片" r:id="rId1" imgW="2143125" imgH="2857500" progId="MSPhotoEd.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129" y="1628800"/>
                        <a:ext cx="2887662" cy="38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solid"/>
                            <a:miter lim="800000"/>
                            <a:headEnd type="none" w="med"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5050403" y="5548590"/>
            <a:ext cx="4019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type="none" w="sm" len="me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宋体" panose="02010600030101010101" pitchFamily="2" charset="-122"/>
              </a:rPr>
              <a:t>Valentin Joseph </a:t>
            </a:r>
            <a:r>
              <a:rPr kumimoji="1" lang="en-US" altLang="zh-CN" dirty="0" err="1">
                <a:latin typeface="Times New Roman" panose="02020603050405020304" pitchFamily="18" charset="0"/>
                <a:ea typeface="宋体" panose="02010600030101010101" pitchFamily="2" charset="-122"/>
              </a:rPr>
              <a:t>Boussinesq</a:t>
            </a:r>
            <a:r>
              <a:rPr kumimoji="1" lang="en-US" altLang="zh-CN" dirty="0">
                <a:latin typeface="Times New Roman" panose="02020603050405020304" pitchFamily="18" charset="0"/>
                <a:ea typeface="宋体" panose="02010600030101010101" pitchFamily="2" charset="-122"/>
              </a:rPr>
              <a:t>  (1842-1929)</a:t>
            </a:r>
            <a:endParaRPr kumimoji="1" lang="en-US" altLang="zh-CN" dirty="0">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818514" y="4665663"/>
          <a:ext cx="1813561" cy="855533"/>
        </p:xfrm>
        <a:graphic>
          <a:graphicData uri="http://schemas.openxmlformats.org/presentationml/2006/ole">
            <mc:AlternateContent xmlns:mc="http://schemas.openxmlformats.org/markup-compatibility/2006">
              <mc:Choice xmlns:v="urn:schemas-microsoft-com:vml" Requires="v">
                <p:oleObj spid="_x0000_s33267" name="公式" r:id="rId1" imgW="889000" imgH="419100" progId="Equation.3">
                  <p:embed/>
                </p:oleObj>
              </mc:Choice>
              <mc:Fallback>
                <p:oleObj name="公式" r:id="rId1" imgW="889000" imgH="4191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14" y="4665663"/>
                        <a:ext cx="1813561" cy="855533"/>
                      </a:xfrm>
                      <a:prstGeom prst="rect">
                        <a:avLst/>
                      </a:prstGeom>
                      <a:solidFill>
                        <a:srgbClr val="FFFF99"/>
                      </a:solidFill>
                      <a:ln w="28575">
                        <a:solidFill>
                          <a:srgbClr val="0000FF"/>
                        </a:solidFill>
                        <a:miter lim="800000"/>
                        <a:headEnd/>
                        <a:tailEnd/>
                      </a:ln>
                      <a:effectLst/>
                    </p:spPr>
                  </p:pic>
                </p:oleObj>
              </mc:Fallback>
            </mc:AlternateContent>
          </a:graphicData>
        </a:graphic>
      </p:graphicFrame>
      <p:graphicFrame>
        <p:nvGraphicFramePr>
          <p:cNvPr id="19459" name="Object 3"/>
          <p:cNvGraphicFramePr>
            <a:graphicFrameLocks noChangeAspect="1"/>
          </p:cNvGraphicFramePr>
          <p:nvPr/>
        </p:nvGraphicFramePr>
        <p:xfrm>
          <a:off x="818514" y="4018309"/>
          <a:ext cx="1746886" cy="506065"/>
        </p:xfrm>
        <a:graphic>
          <a:graphicData uri="http://schemas.openxmlformats.org/presentationml/2006/ole">
            <mc:AlternateContent xmlns:mc="http://schemas.openxmlformats.org/markup-compatibility/2006">
              <mc:Choice xmlns:v="urn:schemas-microsoft-com:vml" Requires="v">
                <p:oleObj spid="_x0000_s33268" name="公式" r:id="rId3" imgW="825500" imgH="241300" progId="Equation.3">
                  <p:embed/>
                </p:oleObj>
              </mc:Choice>
              <mc:Fallback>
                <p:oleObj name="公式" r:id="rId3" imgW="825500" imgH="2413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14" y="4018309"/>
                        <a:ext cx="1746886" cy="506065"/>
                      </a:xfrm>
                      <a:prstGeom prst="rect">
                        <a:avLst/>
                      </a:prstGeom>
                      <a:solidFill>
                        <a:srgbClr val="FFFF99"/>
                      </a:solidFill>
                      <a:ln w="28575">
                        <a:solidFill>
                          <a:srgbClr val="0000FF"/>
                        </a:solidFill>
                        <a:miter lim="800000"/>
                        <a:headEnd/>
                        <a:tailEnd/>
                      </a:ln>
                      <a:effectLst/>
                    </p:spPr>
                  </p:pic>
                </p:oleObj>
              </mc:Fallback>
            </mc:AlternateContent>
          </a:graphicData>
        </a:graphic>
      </p:graphicFrame>
      <p:graphicFrame>
        <p:nvGraphicFramePr>
          <p:cNvPr id="19460" name="Object 4"/>
          <p:cNvGraphicFramePr>
            <a:graphicFrameLocks noChangeAspect="1"/>
          </p:cNvGraphicFramePr>
          <p:nvPr/>
        </p:nvGraphicFramePr>
        <p:xfrm>
          <a:off x="3276600" y="4437063"/>
          <a:ext cx="4837113" cy="795337"/>
        </p:xfrm>
        <a:graphic>
          <a:graphicData uri="http://schemas.openxmlformats.org/presentationml/2006/ole">
            <mc:AlternateContent xmlns:mc="http://schemas.openxmlformats.org/markup-compatibility/2006">
              <mc:Choice xmlns:v="urn:schemas-microsoft-com:vml" Requires="v">
                <p:oleObj spid="_x0000_s33269" name="公式" r:id="rId5" imgW="2692400" imgH="444500" progId="Equation.3">
                  <p:embed/>
                </p:oleObj>
              </mc:Choice>
              <mc:Fallback>
                <p:oleObj name="公式" r:id="rId5" imgW="2692400" imgH="4445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437063"/>
                        <a:ext cx="4837113" cy="795337"/>
                      </a:xfrm>
                      <a:prstGeom prst="rect">
                        <a:avLst/>
                      </a:prstGeom>
                      <a:solidFill>
                        <a:srgbClr val="FFFF99"/>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2773" name="Group 5"/>
          <p:cNvGrpSpPr/>
          <p:nvPr/>
        </p:nvGrpSpPr>
        <p:grpSpPr bwMode="auto">
          <a:xfrm>
            <a:off x="2743200" y="4284663"/>
            <a:ext cx="533400" cy="1066800"/>
            <a:chOff x="1872" y="2784"/>
            <a:chExt cx="336" cy="672"/>
          </a:xfrm>
        </p:grpSpPr>
        <p:sp>
          <p:nvSpPr>
            <p:cNvPr id="32831" name="AutoShape 6"/>
            <p:cNvSpPr/>
            <p:nvPr/>
          </p:nvSpPr>
          <p:spPr bwMode="auto">
            <a:xfrm>
              <a:off x="1872" y="2784"/>
              <a:ext cx="48" cy="672"/>
            </a:xfrm>
            <a:prstGeom prst="rightBracket">
              <a:avLst>
                <a:gd name="adj" fmla="val 116667"/>
              </a:avLst>
            </a:prstGeom>
            <a:solidFill>
              <a:schemeClr val="hlink"/>
            </a:solidFill>
            <a:ln w="50800" cap="sq">
              <a:solidFill>
                <a:schemeClr val="hlink"/>
              </a:solidFill>
              <a:round/>
              <a:headEnd type="none" w="sm" len="sm"/>
              <a:tailEnd type="none" w="sm" len="sm"/>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32832" name="AutoShape 7"/>
            <p:cNvSpPr>
              <a:spLocks noChangeArrowheads="1"/>
            </p:cNvSpPr>
            <p:nvPr/>
          </p:nvSpPr>
          <p:spPr bwMode="auto">
            <a:xfrm>
              <a:off x="1920" y="2976"/>
              <a:ext cx="288" cy="192"/>
            </a:xfrm>
            <a:prstGeom prst="notchedRightArrow">
              <a:avLst>
                <a:gd name="adj1" fmla="val 50000"/>
                <a:gd name="adj2" fmla="val 37500"/>
              </a:avLst>
            </a:prstGeom>
            <a:solidFill>
              <a:schemeClr va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sp>
        <p:nvSpPr>
          <p:cNvPr id="19464" name="AutoShape 8"/>
          <p:cNvSpPr>
            <a:spLocks noChangeArrowheads="1"/>
          </p:cNvSpPr>
          <p:nvPr/>
        </p:nvSpPr>
        <p:spPr bwMode="auto">
          <a:xfrm>
            <a:off x="5334000" y="5275263"/>
            <a:ext cx="381000" cy="381000"/>
          </a:xfrm>
          <a:prstGeom prst="downArrow">
            <a:avLst>
              <a:gd name="adj1" fmla="val 50000"/>
              <a:gd name="adj2" fmla="val 25000"/>
            </a:avLst>
          </a:prstGeom>
          <a:solidFill>
            <a:srgbClr val="FF6600"/>
          </a:solidFill>
          <a:ln w="12700" cap="sq">
            <a:solidFill>
              <a:srgbClr val="FF6600"/>
            </a:solidFill>
            <a:miter lim="800000"/>
            <a:headEnd type="none" w="sm" len="sm"/>
            <a:tailEnd type="none" w="sm" len="sm"/>
          </a:ln>
        </p:spPr>
        <p:txBody>
          <a:bodyPr vert="eaVert"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aphicFrame>
        <p:nvGraphicFramePr>
          <p:cNvPr id="19465" name="Object 9"/>
          <p:cNvGraphicFramePr>
            <a:graphicFrameLocks noChangeAspect="1"/>
          </p:cNvGraphicFramePr>
          <p:nvPr/>
        </p:nvGraphicFramePr>
        <p:xfrm>
          <a:off x="4734826" y="5741986"/>
          <a:ext cx="1473200" cy="892175"/>
        </p:xfrm>
        <a:graphic>
          <a:graphicData uri="http://schemas.openxmlformats.org/presentationml/2006/ole">
            <mc:AlternateContent xmlns:mc="http://schemas.openxmlformats.org/markup-compatibility/2006">
              <mc:Choice xmlns:v="urn:schemas-microsoft-com:vml" Requires="v">
                <p:oleObj spid="_x0000_s33270" name="公式" r:id="rId7" imgW="647700" imgH="393700" progId="Equation.3">
                  <p:embed/>
                </p:oleObj>
              </mc:Choice>
              <mc:Fallback>
                <p:oleObj name="公式" r:id="rId7" imgW="647700" imgH="3937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826" y="5741986"/>
                        <a:ext cx="1473200" cy="892175"/>
                      </a:xfrm>
                      <a:prstGeom prst="rect">
                        <a:avLst/>
                      </a:prstGeom>
                      <a:solidFill>
                        <a:srgbClr val="FFFF99"/>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2776" name="Group 10"/>
          <p:cNvGrpSpPr/>
          <p:nvPr/>
        </p:nvGrpSpPr>
        <p:grpSpPr bwMode="auto">
          <a:xfrm>
            <a:off x="250825" y="470695"/>
            <a:ext cx="5400675" cy="3470275"/>
            <a:chOff x="657" y="164"/>
            <a:chExt cx="3539" cy="2259"/>
          </a:xfrm>
        </p:grpSpPr>
        <p:sp>
          <p:nvSpPr>
            <p:cNvPr id="32803" name="Rectangle 11"/>
            <p:cNvSpPr>
              <a:spLocks noChangeArrowheads="1"/>
            </p:cNvSpPr>
            <p:nvPr/>
          </p:nvSpPr>
          <p:spPr bwMode="auto">
            <a:xfrm>
              <a:off x="657" y="164"/>
              <a:ext cx="3539" cy="2223"/>
            </a:xfrm>
            <a:prstGeom prst="rect">
              <a:avLst/>
            </a:prstGeom>
            <a:solidFill>
              <a:srgbClr val="CCFFFF"/>
            </a:solidFill>
            <a:ln w="9525" algn="ctr">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endParaRPr kumimoji="1" lang="zh-CN" altLang="zh-CN" sz="2400">
                <a:solidFill>
                  <a:schemeClr val="accent2"/>
                </a:solidFill>
                <a:ea typeface="黑体" panose="02010609060101010101" pitchFamily="49" charset="-122"/>
              </a:endParaRPr>
            </a:p>
          </p:txBody>
        </p:sp>
        <p:grpSp>
          <p:nvGrpSpPr>
            <p:cNvPr id="32804" name="Group 12"/>
            <p:cNvGrpSpPr/>
            <p:nvPr/>
          </p:nvGrpSpPr>
          <p:grpSpPr bwMode="auto">
            <a:xfrm>
              <a:off x="793" y="255"/>
              <a:ext cx="3285" cy="2168"/>
              <a:chOff x="793" y="255"/>
              <a:chExt cx="3285" cy="2168"/>
            </a:xfrm>
          </p:grpSpPr>
          <p:sp>
            <p:nvSpPr>
              <p:cNvPr id="32807" name="Freeform 13"/>
              <p:cNvSpPr/>
              <p:nvPr/>
            </p:nvSpPr>
            <p:spPr bwMode="auto">
              <a:xfrm>
                <a:off x="793" y="255"/>
                <a:ext cx="3285" cy="1420"/>
              </a:xfrm>
              <a:custGeom>
                <a:avLst/>
                <a:gdLst>
                  <a:gd name="T0" fmla="*/ 474 w 3285"/>
                  <a:gd name="T1" fmla="*/ 235 h 1420"/>
                  <a:gd name="T2" fmla="*/ 923 w 3285"/>
                  <a:gd name="T3" fmla="*/ 167 h 1420"/>
                  <a:gd name="T4" fmla="*/ 1397 w 3285"/>
                  <a:gd name="T5" fmla="*/ 192 h 1420"/>
                  <a:gd name="T6" fmla="*/ 1558 w 3285"/>
                  <a:gd name="T7" fmla="*/ 133 h 1420"/>
                  <a:gd name="T8" fmla="*/ 1762 w 3285"/>
                  <a:gd name="T9" fmla="*/ 91 h 1420"/>
                  <a:gd name="T10" fmla="*/ 1846 w 3285"/>
                  <a:gd name="T11" fmla="*/ 57 h 1420"/>
                  <a:gd name="T12" fmla="*/ 2024 w 3285"/>
                  <a:gd name="T13" fmla="*/ 31 h 1420"/>
                  <a:gd name="T14" fmla="*/ 2253 w 3285"/>
                  <a:gd name="T15" fmla="*/ 57 h 1420"/>
                  <a:gd name="T16" fmla="*/ 2532 w 3285"/>
                  <a:gd name="T17" fmla="*/ 99 h 1420"/>
                  <a:gd name="T18" fmla="*/ 2939 w 3285"/>
                  <a:gd name="T19" fmla="*/ 159 h 1420"/>
                  <a:gd name="T20" fmla="*/ 3015 w 3285"/>
                  <a:gd name="T21" fmla="*/ 175 h 1420"/>
                  <a:gd name="T22" fmla="*/ 3074 w 3285"/>
                  <a:gd name="T23" fmla="*/ 218 h 1420"/>
                  <a:gd name="T24" fmla="*/ 3142 w 3285"/>
                  <a:gd name="T25" fmla="*/ 252 h 1420"/>
                  <a:gd name="T26" fmla="*/ 3168 w 3285"/>
                  <a:gd name="T27" fmla="*/ 311 h 1420"/>
                  <a:gd name="T28" fmla="*/ 3218 w 3285"/>
                  <a:gd name="T29" fmla="*/ 497 h 1420"/>
                  <a:gd name="T30" fmla="*/ 3278 w 3285"/>
                  <a:gd name="T31" fmla="*/ 692 h 1420"/>
                  <a:gd name="T32" fmla="*/ 3261 w 3285"/>
                  <a:gd name="T33" fmla="*/ 853 h 1420"/>
                  <a:gd name="T34" fmla="*/ 3193 w 3285"/>
                  <a:gd name="T35" fmla="*/ 929 h 1420"/>
                  <a:gd name="T36" fmla="*/ 2998 w 3285"/>
                  <a:gd name="T37" fmla="*/ 1082 h 1420"/>
                  <a:gd name="T38" fmla="*/ 2888 w 3285"/>
                  <a:gd name="T39" fmla="*/ 1107 h 1420"/>
                  <a:gd name="T40" fmla="*/ 2549 w 3285"/>
                  <a:gd name="T41" fmla="*/ 1183 h 1420"/>
                  <a:gd name="T42" fmla="*/ 2354 w 3285"/>
                  <a:gd name="T43" fmla="*/ 1217 h 1420"/>
                  <a:gd name="T44" fmla="*/ 2227 w 3285"/>
                  <a:gd name="T45" fmla="*/ 1277 h 1420"/>
                  <a:gd name="T46" fmla="*/ 2151 w 3285"/>
                  <a:gd name="T47" fmla="*/ 1294 h 1420"/>
                  <a:gd name="T48" fmla="*/ 1897 w 3285"/>
                  <a:gd name="T49" fmla="*/ 1344 h 1420"/>
                  <a:gd name="T50" fmla="*/ 1567 w 3285"/>
                  <a:gd name="T51" fmla="*/ 1395 h 1420"/>
                  <a:gd name="T52" fmla="*/ 1118 w 3285"/>
                  <a:gd name="T53" fmla="*/ 1311 h 1420"/>
                  <a:gd name="T54" fmla="*/ 872 w 3285"/>
                  <a:gd name="T55" fmla="*/ 1251 h 1420"/>
                  <a:gd name="T56" fmla="*/ 762 w 3285"/>
                  <a:gd name="T57" fmla="*/ 1260 h 1420"/>
                  <a:gd name="T58" fmla="*/ 737 w 3285"/>
                  <a:gd name="T59" fmla="*/ 1268 h 1420"/>
                  <a:gd name="T60" fmla="*/ 652 w 3285"/>
                  <a:gd name="T61" fmla="*/ 1285 h 1420"/>
                  <a:gd name="T62" fmla="*/ 542 w 3285"/>
                  <a:gd name="T63" fmla="*/ 1361 h 1420"/>
                  <a:gd name="T64" fmla="*/ 491 w 3285"/>
                  <a:gd name="T65" fmla="*/ 1378 h 1420"/>
                  <a:gd name="T66" fmla="*/ 296 w 3285"/>
                  <a:gd name="T67" fmla="*/ 1395 h 1420"/>
                  <a:gd name="T68" fmla="*/ 211 w 3285"/>
                  <a:gd name="T69" fmla="*/ 1353 h 1420"/>
                  <a:gd name="T70" fmla="*/ 144 w 3285"/>
                  <a:gd name="T71" fmla="*/ 1319 h 1420"/>
                  <a:gd name="T72" fmla="*/ 76 w 3285"/>
                  <a:gd name="T73" fmla="*/ 1209 h 1420"/>
                  <a:gd name="T74" fmla="*/ 42 w 3285"/>
                  <a:gd name="T75" fmla="*/ 1158 h 1420"/>
                  <a:gd name="T76" fmla="*/ 0 w 3285"/>
                  <a:gd name="T77" fmla="*/ 955 h 1420"/>
                  <a:gd name="T78" fmla="*/ 84 w 3285"/>
                  <a:gd name="T79" fmla="*/ 751 h 1420"/>
                  <a:gd name="T80" fmla="*/ 144 w 3285"/>
                  <a:gd name="T81" fmla="*/ 667 h 1420"/>
                  <a:gd name="T82" fmla="*/ 161 w 3285"/>
                  <a:gd name="T83" fmla="*/ 641 h 1420"/>
                  <a:gd name="T84" fmla="*/ 178 w 3285"/>
                  <a:gd name="T85" fmla="*/ 582 h 1420"/>
                  <a:gd name="T86" fmla="*/ 322 w 3285"/>
                  <a:gd name="T87" fmla="*/ 421 h 1420"/>
                  <a:gd name="T88" fmla="*/ 381 w 3285"/>
                  <a:gd name="T89" fmla="*/ 353 h 1420"/>
                  <a:gd name="T90" fmla="*/ 474 w 3285"/>
                  <a:gd name="T91" fmla="*/ 235 h 14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85"/>
                  <a:gd name="T139" fmla="*/ 0 h 1420"/>
                  <a:gd name="T140" fmla="*/ 3285 w 3285"/>
                  <a:gd name="T141" fmla="*/ 1420 h 14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85" h="1420">
                    <a:moveTo>
                      <a:pt x="474" y="235"/>
                    </a:moveTo>
                    <a:cubicBezTo>
                      <a:pt x="625" y="217"/>
                      <a:pt x="771" y="179"/>
                      <a:pt x="923" y="167"/>
                    </a:cubicBezTo>
                    <a:cubicBezTo>
                      <a:pt x="1087" y="172"/>
                      <a:pt x="1236" y="183"/>
                      <a:pt x="1397" y="192"/>
                    </a:cubicBezTo>
                    <a:cubicBezTo>
                      <a:pt x="1485" y="189"/>
                      <a:pt x="1471" y="140"/>
                      <a:pt x="1558" y="133"/>
                    </a:cubicBezTo>
                    <a:cubicBezTo>
                      <a:pt x="1609" y="129"/>
                      <a:pt x="1717" y="107"/>
                      <a:pt x="1762" y="91"/>
                    </a:cubicBezTo>
                    <a:cubicBezTo>
                      <a:pt x="1793" y="80"/>
                      <a:pt x="1813" y="65"/>
                      <a:pt x="1846" y="57"/>
                    </a:cubicBezTo>
                    <a:cubicBezTo>
                      <a:pt x="1903" y="0"/>
                      <a:pt x="1927" y="23"/>
                      <a:pt x="2024" y="31"/>
                    </a:cubicBezTo>
                    <a:cubicBezTo>
                      <a:pt x="2100" y="37"/>
                      <a:pt x="2177" y="50"/>
                      <a:pt x="2253" y="57"/>
                    </a:cubicBezTo>
                    <a:cubicBezTo>
                      <a:pt x="2341" y="85"/>
                      <a:pt x="2440" y="87"/>
                      <a:pt x="2532" y="99"/>
                    </a:cubicBezTo>
                    <a:cubicBezTo>
                      <a:pt x="2668" y="117"/>
                      <a:pt x="2803" y="141"/>
                      <a:pt x="2939" y="159"/>
                    </a:cubicBezTo>
                    <a:cubicBezTo>
                      <a:pt x="2964" y="167"/>
                      <a:pt x="2990" y="167"/>
                      <a:pt x="3015" y="175"/>
                    </a:cubicBezTo>
                    <a:cubicBezTo>
                      <a:pt x="3027" y="179"/>
                      <a:pt x="3067" y="214"/>
                      <a:pt x="3074" y="218"/>
                    </a:cubicBezTo>
                    <a:cubicBezTo>
                      <a:pt x="3110" y="242"/>
                      <a:pt x="3109" y="240"/>
                      <a:pt x="3142" y="252"/>
                    </a:cubicBezTo>
                    <a:cubicBezTo>
                      <a:pt x="3171" y="361"/>
                      <a:pt x="3130" y="220"/>
                      <a:pt x="3168" y="311"/>
                    </a:cubicBezTo>
                    <a:cubicBezTo>
                      <a:pt x="3192" y="367"/>
                      <a:pt x="3202" y="438"/>
                      <a:pt x="3218" y="497"/>
                    </a:cubicBezTo>
                    <a:cubicBezTo>
                      <a:pt x="3235" y="562"/>
                      <a:pt x="3240" y="636"/>
                      <a:pt x="3278" y="692"/>
                    </a:cubicBezTo>
                    <a:cubicBezTo>
                      <a:pt x="3274" y="746"/>
                      <a:pt x="3285" y="805"/>
                      <a:pt x="3261" y="853"/>
                    </a:cubicBezTo>
                    <a:cubicBezTo>
                      <a:pt x="3228" y="918"/>
                      <a:pt x="3245" y="876"/>
                      <a:pt x="3193" y="929"/>
                    </a:cubicBezTo>
                    <a:cubicBezTo>
                      <a:pt x="3130" y="993"/>
                      <a:pt x="3080" y="1033"/>
                      <a:pt x="2998" y="1082"/>
                    </a:cubicBezTo>
                    <a:cubicBezTo>
                      <a:pt x="2976" y="1095"/>
                      <a:pt x="2917" y="1097"/>
                      <a:pt x="2888" y="1107"/>
                    </a:cubicBezTo>
                    <a:cubicBezTo>
                      <a:pt x="2776" y="1144"/>
                      <a:pt x="2667" y="1169"/>
                      <a:pt x="2549" y="1183"/>
                    </a:cubicBezTo>
                    <a:cubicBezTo>
                      <a:pt x="2491" y="1204"/>
                      <a:pt x="2416" y="1209"/>
                      <a:pt x="2354" y="1217"/>
                    </a:cubicBezTo>
                    <a:cubicBezTo>
                      <a:pt x="2310" y="1233"/>
                      <a:pt x="2270" y="1259"/>
                      <a:pt x="2227" y="1277"/>
                    </a:cubicBezTo>
                    <a:cubicBezTo>
                      <a:pt x="2220" y="1280"/>
                      <a:pt x="2154" y="1293"/>
                      <a:pt x="2151" y="1294"/>
                    </a:cubicBezTo>
                    <a:cubicBezTo>
                      <a:pt x="2066" y="1313"/>
                      <a:pt x="1983" y="1331"/>
                      <a:pt x="1897" y="1344"/>
                    </a:cubicBezTo>
                    <a:cubicBezTo>
                      <a:pt x="1787" y="1361"/>
                      <a:pt x="1678" y="1382"/>
                      <a:pt x="1567" y="1395"/>
                    </a:cubicBezTo>
                    <a:cubicBezTo>
                      <a:pt x="1413" y="1384"/>
                      <a:pt x="1268" y="1346"/>
                      <a:pt x="1118" y="1311"/>
                    </a:cubicBezTo>
                    <a:cubicBezTo>
                      <a:pt x="1046" y="1275"/>
                      <a:pt x="952" y="1263"/>
                      <a:pt x="872" y="1251"/>
                    </a:cubicBezTo>
                    <a:cubicBezTo>
                      <a:pt x="835" y="1254"/>
                      <a:pt x="799" y="1255"/>
                      <a:pt x="762" y="1260"/>
                    </a:cubicBezTo>
                    <a:cubicBezTo>
                      <a:pt x="753" y="1261"/>
                      <a:pt x="746" y="1266"/>
                      <a:pt x="737" y="1268"/>
                    </a:cubicBezTo>
                    <a:cubicBezTo>
                      <a:pt x="709" y="1274"/>
                      <a:pt x="652" y="1285"/>
                      <a:pt x="652" y="1285"/>
                    </a:cubicBezTo>
                    <a:cubicBezTo>
                      <a:pt x="613" y="1310"/>
                      <a:pt x="586" y="1343"/>
                      <a:pt x="542" y="1361"/>
                    </a:cubicBezTo>
                    <a:cubicBezTo>
                      <a:pt x="525" y="1368"/>
                      <a:pt x="491" y="1378"/>
                      <a:pt x="491" y="1378"/>
                    </a:cubicBezTo>
                    <a:cubicBezTo>
                      <a:pt x="430" y="1420"/>
                      <a:pt x="369" y="1401"/>
                      <a:pt x="296" y="1395"/>
                    </a:cubicBezTo>
                    <a:cubicBezTo>
                      <a:pt x="264" y="1385"/>
                      <a:pt x="240" y="1369"/>
                      <a:pt x="211" y="1353"/>
                    </a:cubicBezTo>
                    <a:cubicBezTo>
                      <a:pt x="189" y="1341"/>
                      <a:pt x="144" y="1319"/>
                      <a:pt x="144" y="1319"/>
                    </a:cubicBezTo>
                    <a:cubicBezTo>
                      <a:pt x="119" y="1282"/>
                      <a:pt x="99" y="1247"/>
                      <a:pt x="76" y="1209"/>
                    </a:cubicBezTo>
                    <a:cubicBezTo>
                      <a:pt x="65" y="1191"/>
                      <a:pt x="42" y="1158"/>
                      <a:pt x="42" y="1158"/>
                    </a:cubicBezTo>
                    <a:cubicBezTo>
                      <a:pt x="26" y="1089"/>
                      <a:pt x="8" y="1027"/>
                      <a:pt x="0" y="955"/>
                    </a:cubicBezTo>
                    <a:cubicBezTo>
                      <a:pt x="13" y="854"/>
                      <a:pt x="27" y="839"/>
                      <a:pt x="84" y="751"/>
                    </a:cubicBezTo>
                    <a:cubicBezTo>
                      <a:pt x="103" y="722"/>
                      <a:pt x="125" y="696"/>
                      <a:pt x="144" y="667"/>
                    </a:cubicBezTo>
                    <a:cubicBezTo>
                      <a:pt x="150" y="658"/>
                      <a:pt x="161" y="641"/>
                      <a:pt x="161" y="641"/>
                    </a:cubicBezTo>
                    <a:cubicBezTo>
                      <a:pt x="167" y="622"/>
                      <a:pt x="170" y="601"/>
                      <a:pt x="178" y="582"/>
                    </a:cubicBezTo>
                    <a:cubicBezTo>
                      <a:pt x="205" y="518"/>
                      <a:pt x="274" y="469"/>
                      <a:pt x="322" y="421"/>
                    </a:cubicBezTo>
                    <a:cubicBezTo>
                      <a:pt x="421" y="322"/>
                      <a:pt x="307" y="401"/>
                      <a:pt x="381" y="353"/>
                    </a:cubicBezTo>
                    <a:cubicBezTo>
                      <a:pt x="409" y="312"/>
                      <a:pt x="439" y="270"/>
                      <a:pt x="474" y="235"/>
                    </a:cubicBezTo>
                    <a:close/>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2808" name="Line 14"/>
              <p:cNvSpPr>
                <a:spLocks noChangeShapeType="1"/>
              </p:cNvSpPr>
              <p:nvPr/>
            </p:nvSpPr>
            <p:spPr bwMode="auto">
              <a:xfrm flipH="1">
                <a:off x="1066" y="1162"/>
                <a:ext cx="1859" cy="91"/>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09" name="Line 15"/>
              <p:cNvSpPr>
                <a:spLocks noChangeShapeType="1"/>
              </p:cNvSpPr>
              <p:nvPr/>
            </p:nvSpPr>
            <p:spPr bwMode="auto">
              <a:xfrm flipV="1">
                <a:off x="2925" y="663"/>
                <a:ext cx="635" cy="499"/>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0" name="Line 16"/>
              <p:cNvSpPr>
                <a:spLocks noChangeShapeType="1"/>
              </p:cNvSpPr>
              <p:nvPr/>
            </p:nvSpPr>
            <p:spPr bwMode="auto">
              <a:xfrm flipV="1">
                <a:off x="1701" y="935"/>
                <a:ext cx="317" cy="272"/>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1" name="Line 17"/>
              <p:cNvSpPr>
                <a:spLocks noChangeShapeType="1"/>
              </p:cNvSpPr>
              <p:nvPr/>
            </p:nvSpPr>
            <p:spPr bwMode="auto">
              <a:xfrm flipV="1">
                <a:off x="2018" y="890"/>
                <a:ext cx="1270" cy="45"/>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2" name="Line 18"/>
              <p:cNvSpPr>
                <a:spLocks noChangeShapeType="1"/>
              </p:cNvSpPr>
              <p:nvPr/>
            </p:nvSpPr>
            <p:spPr bwMode="auto">
              <a:xfrm flipH="1">
                <a:off x="2925" y="890"/>
                <a:ext cx="363" cy="2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3" name="Line 19"/>
              <p:cNvSpPr>
                <a:spLocks noChangeShapeType="1"/>
              </p:cNvSpPr>
              <p:nvPr/>
            </p:nvSpPr>
            <p:spPr bwMode="auto">
              <a:xfrm>
                <a:off x="2018" y="935"/>
                <a:ext cx="907" cy="22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4" name="Line 20"/>
              <p:cNvSpPr>
                <a:spLocks noChangeShapeType="1"/>
              </p:cNvSpPr>
              <p:nvPr/>
            </p:nvSpPr>
            <p:spPr bwMode="auto">
              <a:xfrm>
                <a:off x="2018" y="935"/>
                <a:ext cx="0" cy="1044"/>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5" name="Line 21"/>
              <p:cNvSpPr>
                <a:spLocks noChangeShapeType="1"/>
              </p:cNvSpPr>
              <p:nvPr/>
            </p:nvSpPr>
            <p:spPr bwMode="auto">
              <a:xfrm flipV="1">
                <a:off x="2018" y="1207"/>
                <a:ext cx="907" cy="772"/>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6" name="Line 22"/>
              <p:cNvSpPr>
                <a:spLocks noChangeShapeType="1"/>
              </p:cNvSpPr>
              <p:nvPr/>
            </p:nvSpPr>
            <p:spPr bwMode="auto">
              <a:xfrm>
                <a:off x="2925" y="663"/>
                <a:ext cx="0" cy="499"/>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7" name="Line 23"/>
              <p:cNvSpPr>
                <a:spLocks noChangeShapeType="1"/>
              </p:cNvSpPr>
              <p:nvPr/>
            </p:nvSpPr>
            <p:spPr bwMode="auto">
              <a:xfrm>
                <a:off x="2925" y="1117"/>
                <a:ext cx="0" cy="453"/>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8" name="Line 24"/>
              <p:cNvSpPr>
                <a:spLocks noChangeShapeType="1"/>
              </p:cNvSpPr>
              <p:nvPr/>
            </p:nvSpPr>
            <p:spPr bwMode="auto">
              <a:xfrm>
                <a:off x="2925" y="1570"/>
                <a:ext cx="0" cy="817"/>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9" name="Text Box 25"/>
              <p:cNvSpPr txBox="1">
                <a:spLocks noChangeArrowheads="1"/>
              </p:cNvSpPr>
              <p:nvPr/>
            </p:nvSpPr>
            <p:spPr bwMode="auto">
              <a:xfrm>
                <a:off x="3003" y="1174"/>
                <a:ext cx="23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ea typeface="黑体" panose="02010609060101010101" pitchFamily="49" charset="-122"/>
                  </a:rPr>
                  <a:t>o</a:t>
                </a:r>
                <a:endParaRPr kumimoji="1" lang="en-US" altLang="zh-CN" sz="2400">
                  <a:ea typeface="黑体" panose="02010609060101010101" pitchFamily="49" charset="-122"/>
                </a:endParaRPr>
              </a:p>
            </p:txBody>
          </p:sp>
          <p:sp>
            <p:nvSpPr>
              <p:cNvPr id="32820" name="Text Box 26"/>
              <p:cNvSpPr txBox="1">
                <a:spLocks noChangeArrowheads="1"/>
              </p:cNvSpPr>
              <p:nvPr/>
            </p:nvSpPr>
            <p:spPr bwMode="auto">
              <a:xfrm>
                <a:off x="1029" y="947"/>
                <a:ext cx="25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ea typeface="黑体" panose="02010609060101010101" pitchFamily="49" charset="-122"/>
                  </a:rPr>
                  <a:t>X</a:t>
                </a:r>
                <a:endParaRPr kumimoji="1" lang="en-US" altLang="zh-CN" sz="2400">
                  <a:ea typeface="黑体" panose="02010609060101010101" pitchFamily="49" charset="-122"/>
                </a:endParaRPr>
              </a:p>
            </p:txBody>
          </p:sp>
          <p:sp>
            <p:nvSpPr>
              <p:cNvPr id="32821" name="Text Box 27"/>
              <p:cNvSpPr txBox="1">
                <a:spLocks noChangeArrowheads="1"/>
              </p:cNvSpPr>
              <p:nvPr/>
            </p:nvSpPr>
            <p:spPr bwMode="auto">
              <a:xfrm>
                <a:off x="3541" y="494"/>
                <a:ext cx="22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ea typeface="黑体" panose="02010609060101010101" pitchFamily="49" charset="-122"/>
                  </a:rPr>
                  <a:t>y</a:t>
                </a:r>
                <a:endParaRPr kumimoji="1" lang="en-US" altLang="zh-CN" sz="2400">
                  <a:ea typeface="黑体" panose="02010609060101010101" pitchFamily="49" charset="-122"/>
                </a:endParaRPr>
              </a:p>
            </p:txBody>
          </p:sp>
          <p:sp>
            <p:nvSpPr>
              <p:cNvPr id="32822" name="Text Box 28"/>
              <p:cNvSpPr txBox="1">
                <a:spLocks noChangeArrowheads="1"/>
              </p:cNvSpPr>
              <p:nvPr/>
            </p:nvSpPr>
            <p:spPr bwMode="auto">
              <a:xfrm>
                <a:off x="2941" y="2126"/>
                <a:ext cx="24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ea typeface="黑体" panose="02010609060101010101" pitchFamily="49" charset="-122"/>
                  </a:rPr>
                  <a:t>Z</a:t>
                </a:r>
                <a:endParaRPr kumimoji="1" lang="en-US" altLang="zh-CN" sz="2400">
                  <a:ea typeface="黑体" panose="02010609060101010101" pitchFamily="49" charset="-122"/>
                </a:endParaRPr>
              </a:p>
            </p:txBody>
          </p:sp>
          <p:sp>
            <p:nvSpPr>
              <p:cNvPr id="32823" name="Text Box 29"/>
              <p:cNvSpPr txBox="1">
                <a:spLocks noChangeArrowheads="1"/>
              </p:cNvSpPr>
              <p:nvPr/>
            </p:nvSpPr>
            <p:spPr bwMode="auto">
              <a:xfrm>
                <a:off x="2603" y="391"/>
                <a:ext cx="25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ea typeface="黑体" panose="02010609060101010101" pitchFamily="49" charset="-122"/>
                  </a:rPr>
                  <a:t>P</a:t>
                </a:r>
                <a:endParaRPr kumimoji="1" lang="en-US" altLang="zh-CN" sz="2400">
                  <a:ea typeface="黑体" panose="02010609060101010101" pitchFamily="49" charset="-122"/>
                </a:endParaRPr>
              </a:p>
            </p:txBody>
          </p:sp>
          <p:sp>
            <p:nvSpPr>
              <p:cNvPr id="32824" name="Text Box 30"/>
              <p:cNvSpPr txBox="1">
                <a:spLocks noChangeArrowheads="1"/>
              </p:cNvSpPr>
              <p:nvPr/>
            </p:nvSpPr>
            <p:spPr bwMode="auto">
              <a:xfrm>
                <a:off x="1581" y="861"/>
                <a:ext cx="24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solidFill>
                      <a:srgbClr val="3399FF"/>
                    </a:solidFill>
                    <a:latin typeface="Bookman Old Style" panose="02050604050505020204" pitchFamily="18" charset="0"/>
                    <a:ea typeface="黑体" panose="02010609060101010101" pitchFamily="49" charset="-122"/>
                  </a:rPr>
                  <a:t>y</a:t>
                </a:r>
                <a:endParaRPr kumimoji="1" lang="en-US" altLang="zh-CN" sz="2400" i="1">
                  <a:solidFill>
                    <a:srgbClr val="3399FF"/>
                  </a:solidFill>
                  <a:latin typeface="Bookman Old Style" panose="02050604050505020204" pitchFamily="18" charset="0"/>
                  <a:ea typeface="黑体" panose="02010609060101010101" pitchFamily="49" charset="-122"/>
                </a:endParaRPr>
              </a:p>
            </p:txBody>
          </p:sp>
          <p:sp>
            <p:nvSpPr>
              <p:cNvPr id="32825" name="Text Box 31"/>
              <p:cNvSpPr txBox="1">
                <a:spLocks noChangeArrowheads="1"/>
              </p:cNvSpPr>
              <p:nvPr/>
            </p:nvSpPr>
            <p:spPr bwMode="auto">
              <a:xfrm>
                <a:off x="2246" y="618"/>
                <a:ext cx="22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solidFill>
                      <a:srgbClr val="3399FF"/>
                    </a:solidFill>
                    <a:latin typeface="Bookman Old Style" panose="02050604050505020204" pitchFamily="18" charset="0"/>
                    <a:ea typeface="黑体" panose="02010609060101010101" pitchFamily="49" charset="-122"/>
                  </a:rPr>
                  <a:t>x</a:t>
                </a:r>
                <a:endParaRPr kumimoji="1" lang="en-US" altLang="zh-CN" sz="2400" i="1">
                  <a:solidFill>
                    <a:srgbClr val="3399FF"/>
                  </a:solidFill>
                  <a:latin typeface="Bookman Old Style" panose="02050604050505020204" pitchFamily="18" charset="0"/>
                  <a:ea typeface="黑体" panose="02010609060101010101" pitchFamily="49" charset="-122"/>
                </a:endParaRPr>
              </a:p>
            </p:txBody>
          </p:sp>
          <p:sp>
            <p:nvSpPr>
              <p:cNvPr id="32826" name="Text Box 32"/>
              <p:cNvSpPr txBox="1">
                <a:spLocks noChangeArrowheads="1"/>
              </p:cNvSpPr>
              <p:nvPr/>
            </p:nvSpPr>
            <p:spPr bwMode="auto">
              <a:xfrm>
                <a:off x="2653" y="890"/>
                <a:ext cx="63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endParaRPr kumimoji="1" lang="zh-CN" altLang="zh-CN" sz="2400" i="1">
                  <a:solidFill>
                    <a:schemeClr val="accent2"/>
                  </a:solidFill>
                  <a:latin typeface="Bookman Old Style" panose="02050604050505020204" pitchFamily="18" charset="0"/>
                  <a:ea typeface="黑体" panose="02010609060101010101" pitchFamily="49" charset="-122"/>
                </a:endParaRPr>
              </a:p>
            </p:txBody>
          </p:sp>
          <p:sp>
            <p:nvSpPr>
              <p:cNvPr id="32827" name="Text Box 33"/>
              <p:cNvSpPr txBox="1">
                <a:spLocks noChangeArrowheads="1"/>
              </p:cNvSpPr>
              <p:nvPr/>
            </p:nvSpPr>
            <p:spPr bwMode="auto">
              <a:xfrm>
                <a:off x="2662" y="845"/>
                <a:ext cx="20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solidFill>
                      <a:srgbClr val="3399FF"/>
                    </a:solidFill>
                    <a:latin typeface="Bookman Old Style" panose="02050604050505020204" pitchFamily="18" charset="0"/>
                    <a:ea typeface="黑体" panose="02010609060101010101" pitchFamily="49" charset="-122"/>
                  </a:rPr>
                  <a:t>r</a:t>
                </a:r>
                <a:endParaRPr kumimoji="1" lang="en-US" altLang="zh-CN" sz="2400" i="1">
                  <a:solidFill>
                    <a:srgbClr val="3399FF"/>
                  </a:solidFill>
                  <a:latin typeface="Bookman Old Style" panose="02050604050505020204" pitchFamily="18" charset="0"/>
                  <a:ea typeface="黑体" panose="02010609060101010101" pitchFamily="49" charset="-122"/>
                </a:endParaRPr>
              </a:p>
            </p:txBody>
          </p:sp>
          <p:sp>
            <p:nvSpPr>
              <p:cNvPr id="32828" name="Text Box 34"/>
              <p:cNvSpPr txBox="1">
                <a:spLocks noChangeArrowheads="1"/>
              </p:cNvSpPr>
              <p:nvPr/>
            </p:nvSpPr>
            <p:spPr bwMode="auto">
              <a:xfrm rot="10800000" flipV="1">
                <a:off x="2452" y="1614"/>
                <a:ext cx="26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solidFill>
                      <a:srgbClr val="3399FF"/>
                    </a:solidFill>
                    <a:latin typeface="Bookman Old Style" panose="02050604050505020204" pitchFamily="18" charset="0"/>
                    <a:ea typeface="黑体" panose="02010609060101010101" pitchFamily="49" charset="-122"/>
                  </a:rPr>
                  <a:t>R</a:t>
                </a:r>
                <a:endParaRPr kumimoji="1" lang="en-US" altLang="zh-CN" sz="2400" i="1">
                  <a:solidFill>
                    <a:srgbClr val="3399FF"/>
                  </a:solidFill>
                  <a:latin typeface="Bookman Old Style" panose="02050604050505020204" pitchFamily="18" charset="0"/>
                  <a:ea typeface="黑体" panose="02010609060101010101" pitchFamily="49" charset="-122"/>
                </a:endParaRPr>
              </a:p>
            </p:txBody>
          </p:sp>
          <p:sp>
            <p:nvSpPr>
              <p:cNvPr id="32829" name="Text Box 35"/>
              <p:cNvSpPr txBox="1">
                <a:spLocks noChangeArrowheads="1"/>
              </p:cNvSpPr>
              <p:nvPr/>
            </p:nvSpPr>
            <p:spPr bwMode="auto">
              <a:xfrm>
                <a:off x="1697" y="1570"/>
                <a:ext cx="22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solidFill>
                      <a:srgbClr val="3399FF"/>
                    </a:solidFill>
                    <a:latin typeface="Bookman Old Style" panose="02050604050505020204" pitchFamily="18" charset="0"/>
                    <a:ea typeface="黑体" panose="02010609060101010101" pitchFamily="49" charset="-122"/>
                  </a:rPr>
                  <a:t>z</a:t>
                </a:r>
                <a:endParaRPr kumimoji="1" lang="en-US" altLang="zh-CN" sz="2400" i="1">
                  <a:solidFill>
                    <a:srgbClr val="3399FF"/>
                  </a:solidFill>
                  <a:latin typeface="Bookman Old Style" panose="02050604050505020204" pitchFamily="18" charset="0"/>
                  <a:ea typeface="黑体" panose="02010609060101010101" pitchFamily="49" charset="-122"/>
                </a:endParaRPr>
              </a:p>
            </p:txBody>
          </p:sp>
          <p:sp>
            <p:nvSpPr>
              <p:cNvPr id="32830" name="Text Box 36"/>
              <p:cNvSpPr txBox="1">
                <a:spLocks noChangeArrowheads="1"/>
              </p:cNvSpPr>
              <p:nvPr/>
            </p:nvSpPr>
            <p:spPr bwMode="auto">
              <a:xfrm>
                <a:off x="1474" y="2024"/>
                <a:ext cx="11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solidFill>
                      <a:schemeClr val="hlink"/>
                    </a:solidFill>
                    <a:latin typeface="Bookman Old Style" panose="02050604050505020204" pitchFamily="18" charset="0"/>
                    <a:ea typeface="黑体" panose="02010609060101010101" pitchFamily="49" charset="-122"/>
                  </a:rPr>
                  <a:t>M(x</a:t>
                </a:r>
                <a:r>
                  <a:rPr kumimoji="1" lang="zh-CN" altLang="en-US" sz="2000" i="1">
                    <a:solidFill>
                      <a:schemeClr val="hlink"/>
                    </a:solidFill>
                    <a:latin typeface="Bookman Old Style" panose="02050604050505020204" pitchFamily="18" charset="0"/>
                    <a:ea typeface="黑体" panose="02010609060101010101" pitchFamily="49" charset="-122"/>
                  </a:rPr>
                  <a:t>、</a:t>
                </a:r>
                <a:r>
                  <a:rPr kumimoji="1" lang="en-US" altLang="zh-CN" sz="2000" i="1">
                    <a:solidFill>
                      <a:schemeClr val="hlink"/>
                    </a:solidFill>
                    <a:latin typeface="Bookman Old Style" panose="02050604050505020204" pitchFamily="18" charset="0"/>
                    <a:ea typeface="黑体" panose="02010609060101010101" pitchFamily="49" charset="-122"/>
                  </a:rPr>
                  <a:t>y</a:t>
                </a:r>
                <a:r>
                  <a:rPr kumimoji="1" lang="zh-CN" altLang="en-US" sz="2000" i="1">
                    <a:solidFill>
                      <a:schemeClr val="hlink"/>
                    </a:solidFill>
                    <a:latin typeface="Bookman Old Style" panose="02050604050505020204" pitchFamily="18" charset="0"/>
                    <a:ea typeface="黑体" panose="02010609060101010101" pitchFamily="49" charset="-122"/>
                  </a:rPr>
                  <a:t>、</a:t>
                </a:r>
                <a:r>
                  <a:rPr kumimoji="1" lang="en-US" altLang="zh-CN" sz="2000" i="1">
                    <a:solidFill>
                      <a:schemeClr val="hlink"/>
                    </a:solidFill>
                    <a:latin typeface="Bookman Old Style" panose="02050604050505020204" pitchFamily="18" charset="0"/>
                    <a:ea typeface="黑体" panose="02010609060101010101" pitchFamily="49" charset="-122"/>
                  </a:rPr>
                  <a:t>z)</a:t>
                </a:r>
                <a:endParaRPr kumimoji="1" lang="en-US" altLang="zh-CN" sz="2000" i="1">
                  <a:solidFill>
                    <a:schemeClr val="hlink"/>
                  </a:solidFill>
                  <a:latin typeface="Bookman Old Style" panose="02050604050505020204" pitchFamily="18" charset="0"/>
                  <a:ea typeface="黑体" panose="02010609060101010101" pitchFamily="49" charset="-122"/>
                </a:endParaRPr>
              </a:p>
            </p:txBody>
          </p:sp>
        </p:grpSp>
        <p:sp>
          <p:nvSpPr>
            <p:cNvPr id="32805" name="Text Box 37"/>
            <p:cNvSpPr txBox="1">
              <a:spLocks noChangeArrowheads="1"/>
            </p:cNvSpPr>
            <p:nvPr/>
          </p:nvSpPr>
          <p:spPr bwMode="auto">
            <a:xfrm>
              <a:off x="3379" y="1616"/>
              <a:ext cx="81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pPr>
              <a:r>
                <a:rPr kumimoji="1" lang="zh-CN" altLang="en-US" sz="1600" b="1">
                  <a:ea typeface="黑体" panose="02010609060101010101" pitchFamily="49" charset="-122"/>
                </a:rPr>
                <a:t>半空间表面</a:t>
              </a:r>
              <a:endParaRPr kumimoji="1" lang="zh-CN" altLang="en-US" sz="1600" b="1">
                <a:ea typeface="黑体" panose="02010609060101010101" pitchFamily="49" charset="-122"/>
              </a:endParaRPr>
            </a:p>
          </p:txBody>
        </p:sp>
        <p:sp>
          <p:nvSpPr>
            <p:cNvPr id="32806" name="Line 38"/>
            <p:cNvSpPr>
              <a:spLocks noChangeShapeType="1"/>
            </p:cNvSpPr>
            <p:nvPr/>
          </p:nvSpPr>
          <p:spPr bwMode="auto">
            <a:xfrm>
              <a:off x="3560" y="1207"/>
              <a:ext cx="227" cy="409"/>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32777" name="Group 39"/>
          <p:cNvGrpSpPr/>
          <p:nvPr/>
        </p:nvGrpSpPr>
        <p:grpSpPr bwMode="auto">
          <a:xfrm>
            <a:off x="5867400" y="549275"/>
            <a:ext cx="3097213" cy="3168650"/>
            <a:chOff x="3696" y="346"/>
            <a:chExt cx="1951" cy="1996"/>
          </a:xfrm>
        </p:grpSpPr>
        <p:sp>
          <p:nvSpPr>
            <p:cNvPr id="32784" name="Rectangle 40"/>
            <p:cNvSpPr>
              <a:spLocks noChangeArrowheads="1"/>
            </p:cNvSpPr>
            <p:nvPr/>
          </p:nvSpPr>
          <p:spPr bwMode="auto">
            <a:xfrm>
              <a:off x="3696" y="1071"/>
              <a:ext cx="1316" cy="1044"/>
            </a:xfrm>
            <a:prstGeom prst="rect">
              <a:avLst/>
            </a:prstGeom>
            <a:solidFill>
              <a:schemeClr val="accent1"/>
            </a:solidFill>
            <a:ln w="9525">
              <a:miter lim="800000"/>
            </a:ln>
            <a:scene3d>
              <a:camera prst="legacyPerspectiveFront">
                <a:rot lat="2100000" lon="1799995" rev="0"/>
              </a:camera>
              <a:lightRig rig="legacyFlat4" dir="b"/>
            </a:scene3d>
            <a:sp3d extrusionH="1801800" prstMaterial="legacyMatte">
              <a:bevelT w="13500" h="13500" prst="angle"/>
              <a:bevelB w="13500" h="13500" prst="angle"/>
              <a:extrusionClr>
                <a:srgbClr val="3399FF"/>
              </a:extrusionClr>
              <a:contourClr>
                <a:schemeClr val="accent1"/>
              </a:contourClr>
            </a:sp3d>
          </p:spPr>
          <p:txBody>
            <a:bodyPr wrap="none" anchor="ctr">
              <a:flatTx/>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32785" name="Line 41"/>
            <p:cNvSpPr>
              <a:spLocks noChangeShapeType="1"/>
            </p:cNvSpPr>
            <p:nvPr/>
          </p:nvSpPr>
          <p:spPr bwMode="auto">
            <a:xfrm flipH="1">
              <a:off x="4377" y="890"/>
              <a:ext cx="317" cy="227"/>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6" name="Line 42"/>
            <p:cNvSpPr>
              <a:spLocks noChangeShapeType="1"/>
            </p:cNvSpPr>
            <p:nvPr/>
          </p:nvSpPr>
          <p:spPr bwMode="auto">
            <a:xfrm>
              <a:off x="4694" y="573"/>
              <a:ext cx="0" cy="362"/>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7" name="Line 43"/>
            <p:cNvSpPr>
              <a:spLocks noChangeShapeType="1"/>
            </p:cNvSpPr>
            <p:nvPr/>
          </p:nvSpPr>
          <p:spPr bwMode="auto">
            <a:xfrm flipH="1">
              <a:off x="4898" y="1570"/>
              <a:ext cx="272" cy="317"/>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8" name="Line 44"/>
            <p:cNvSpPr>
              <a:spLocks noChangeShapeType="1"/>
            </p:cNvSpPr>
            <p:nvPr/>
          </p:nvSpPr>
          <p:spPr bwMode="auto">
            <a:xfrm flipH="1">
              <a:off x="5170" y="1570"/>
              <a:ext cx="363" cy="0"/>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9" name="Line 45"/>
            <p:cNvSpPr>
              <a:spLocks noChangeShapeType="1"/>
            </p:cNvSpPr>
            <p:nvPr/>
          </p:nvSpPr>
          <p:spPr bwMode="auto">
            <a:xfrm flipV="1">
              <a:off x="5170" y="1161"/>
              <a:ext cx="1" cy="408"/>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90" name="Line 46"/>
            <p:cNvSpPr>
              <a:spLocks noChangeShapeType="1"/>
            </p:cNvSpPr>
            <p:nvPr/>
          </p:nvSpPr>
          <p:spPr bwMode="auto">
            <a:xfrm flipV="1">
              <a:off x="3923" y="1751"/>
              <a:ext cx="363" cy="318"/>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91" name="Line 47"/>
            <p:cNvSpPr>
              <a:spLocks noChangeShapeType="1"/>
            </p:cNvSpPr>
            <p:nvPr/>
          </p:nvSpPr>
          <p:spPr bwMode="auto">
            <a:xfrm flipV="1">
              <a:off x="4286" y="1434"/>
              <a:ext cx="0" cy="318"/>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92" name="Line 48"/>
            <p:cNvSpPr>
              <a:spLocks noChangeShapeType="1"/>
            </p:cNvSpPr>
            <p:nvPr/>
          </p:nvSpPr>
          <p:spPr bwMode="auto">
            <a:xfrm>
              <a:off x="4286" y="1751"/>
              <a:ext cx="408" cy="0"/>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93" name="Line 49"/>
            <p:cNvSpPr>
              <a:spLocks noChangeShapeType="1"/>
            </p:cNvSpPr>
            <p:nvPr/>
          </p:nvSpPr>
          <p:spPr bwMode="auto">
            <a:xfrm>
              <a:off x="4694" y="890"/>
              <a:ext cx="409" cy="0"/>
            </a:xfrm>
            <a:prstGeom prst="line">
              <a:avLst/>
            </a:prstGeom>
            <a:noFill/>
            <a:ln w="28575">
              <a:solidFill>
                <a:srgbClr val="800080"/>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32794" name="Object 50"/>
            <p:cNvGraphicFramePr>
              <a:graphicFrameLocks noChangeAspect="1"/>
            </p:cNvGraphicFramePr>
            <p:nvPr/>
          </p:nvGraphicFramePr>
          <p:xfrm>
            <a:off x="4422" y="346"/>
            <a:ext cx="227" cy="272"/>
          </p:xfrm>
          <a:graphic>
            <a:graphicData uri="http://schemas.openxmlformats.org/presentationml/2006/ole">
              <mc:AlternateContent xmlns:mc="http://schemas.openxmlformats.org/markup-compatibility/2006">
                <mc:Choice xmlns:v="urn:schemas-microsoft-com:vml" Requires="v">
                  <p:oleObj spid="_x0000_s33271" name="Equation" r:id="rId9" imgW="190500" imgH="228600" progId="Equation.DSMT4">
                    <p:embed/>
                  </p:oleObj>
                </mc:Choice>
                <mc:Fallback>
                  <p:oleObj name="Equation" r:id="rId9" imgW="190500" imgH="228600" progId="Equation.DSMT4">
                    <p:embed/>
                    <p:pic>
                      <p:nvPicPr>
                        <p:cNvPr id="0" name="Object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2" y="346"/>
                          <a:ext cx="227" cy="2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5" name="Object 51"/>
            <p:cNvGraphicFramePr>
              <a:graphicFrameLocks noChangeAspect="1"/>
            </p:cNvGraphicFramePr>
            <p:nvPr/>
          </p:nvGraphicFramePr>
          <p:xfrm>
            <a:off x="5420" y="1616"/>
            <a:ext cx="227" cy="272"/>
          </p:xfrm>
          <a:graphic>
            <a:graphicData uri="http://schemas.openxmlformats.org/presentationml/2006/ole">
              <mc:AlternateContent xmlns:mc="http://schemas.openxmlformats.org/markup-compatibility/2006">
                <mc:Choice xmlns:v="urn:schemas-microsoft-com:vml" Requires="v">
                  <p:oleObj spid="_x0000_s33272" name="Equation" r:id="rId11" imgW="190500" imgH="228600" progId="Equation.DSMT4">
                    <p:embed/>
                  </p:oleObj>
                </mc:Choice>
                <mc:Fallback>
                  <p:oleObj name="Equation" r:id="rId11" imgW="190500" imgH="228600" progId="Equation.DSMT4">
                    <p:embed/>
                    <p:pic>
                      <p:nvPicPr>
                        <p:cNvPr id="0" name="Object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0" y="1616"/>
                          <a:ext cx="227" cy="2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6" name="Object 52"/>
            <p:cNvGraphicFramePr>
              <a:graphicFrameLocks noChangeAspect="1"/>
            </p:cNvGraphicFramePr>
            <p:nvPr/>
          </p:nvGraphicFramePr>
          <p:xfrm>
            <a:off x="4014" y="2024"/>
            <a:ext cx="268" cy="318"/>
          </p:xfrm>
          <a:graphic>
            <a:graphicData uri="http://schemas.openxmlformats.org/presentationml/2006/ole">
              <mc:AlternateContent xmlns:mc="http://schemas.openxmlformats.org/markup-compatibility/2006">
                <mc:Choice xmlns:v="urn:schemas-microsoft-com:vml" Requires="v">
                  <p:oleObj spid="_x0000_s33273" name="Equation" r:id="rId13" imgW="203200" imgH="241300" progId="Equation.DSMT4">
                    <p:embed/>
                  </p:oleObj>
                </mc:Choice>
                <mc:Fallback>
                  <p:oleObj name="Equation" r:id="rId13" imgW="203200" imgH="241300" progId="Equation.DSMT4">
                    <p:embed/>
                    <p:pic>
                      <p:nvPicPr>
                        <p:cNvPr id="0" name="Object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14" y="2024"/>
                          <a:ext cx="268" cy="31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7" name="Object 53"/>
            <p:cNvGraphicFramePr>
              <a:graphicFrameLocks noChangeAspect="1"/>
            </p:cNvGraphicFramePr>
            <p:nvPr/>
          </p:nvGraphicFramePr>
          <p:xfrm>
            <a:off x="3969" y="1441"/>
            <a:ext cx="229" cy="257"/>
          </p:xfrm>
          <a:graphic>
            <a:graphicData uri="http://schemas.openxmlformats.org/presentationml/2006/ole">
              <mc:AlternateContent xmlns:mc="http://schemas.openxmlformats.org/markup-compatibility/2006">
                <mc:Choice xmlns:v="urn:schemas-microsoft-com:vml" Requires="v">
                  <p:oleObj spid="_x0000_s33274" name="Equation" r:id="rId15" imgW="203200" imgH="228600" progId="Equation.DSMT4">
                    <p:embed/>
                  </p:oleObj>
                </mc:Choice>
                <mc:Fallback>
                  <p:oleObj name="Equation" r:id="rId15" imgW="203200" imgH="228600" progId="Equation.DSMT4">
                    <p:embed/>
                    <p:pic>
                      <p:nvPicPr>
                        <p:cNvPr id="0" name="Object 5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9" y="1441"/>
                          <a:ext cx="229" cy="25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8" name="Object 54"/>
            <p:cNvGraphicFramePr>
              <a:graphicFrameLocks noChangeAspect="1"/>
            </p:cNvGraphicFramePr>
            <p:nvPr/>
          </p:nvGraphicFramePr>
          <p:xfrm>
            <a:off x="4422" y="1797"/>
            <a:ext cx="285" cy="318"/>
          </p:xfrm>
          <a:graphic>
            <a:graphicData uri="http://schemas.openxmlformats.org/presentationml/2006/ole">
              <mc:AlternateContent xmlns:mc="http://schemas.openxmlformats.org/markup-compatibility/2006">
                <mc:Choice xmlns:v="urn:schemas-microsoft-com:vml" Requires="v">
                  <p:oleObj spid="_x0000_s33275" name="Equation" r:id="rId17" imgW="215900" imgH="241300" progId="Equation.DSMT4">
                    <p:embed/>
                  </p:oleObj>
                </mc:Choice>
                <mc:Fallback>
                  <p:oleObj name="Equation" r:id="rId17" imgW="215900" imgH="241300" progId="Equation.DSMT4">
                    <p:embed/>
                    <p:pic>
                      <p:nvPicPr>
                        <p:cNvPr id="0" name="Object 5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2" y="1797"/>
                          <a:ext cx="285" cy="31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99" name="Object 55"/>
            <p:cNvGraphicFramePr>
              <a:graphicFrameLocks noChangeAspect="1"/>
            </p:cNvGraphicFramePr>
            <p:nvPr/>
          </p:nvGraphicFramePr>
          <p:xfrm>
            <a:off x="5239" y="1207"/>
            <a:ext cx="243" cy="273"/>
          </p:xfrm>
          <a:graphic>
            <a:graphicData uri="http://schemas.openxmlformats.org/presentationml/2006/ole">
              <mc:AlternateContent xmlns:mc="http://schemas.openxmlformats.org/markup-compatibility/2006">
                <mc:Choice xmlns:v="urn:schemas-microsoft-com:vml" Requires="v">
                  <p:oleObj spid="_x0000_s33276" name="Equation" r:id="rId19" imgW="203200" imgH="228600" progId="Equation.DSMT4">
                    <p:embed/>
                  </p:oleObj>
                </mc:Choice>
                <mc:Fallback>
                  <p:oleObj name="Equation" r:id="rId19" imgW="203200" imgH="228600" progId="Equation.DSMT4">
                    <p:embed/>
                    <p:pic>
                      <p:nvPicPr>
                        <p:cNvPr id="0" name="Object 5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39" y="1207"/>
                          <a:ext cx="243" cy="27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00" name="Object 56"/>
            <p:cNvGraphicFramePr>
              <a:graphicFrameLocks noChangeAspect="1"/>
            </p:cNvGraphicFramePr>
            <p:nvPr/>
          </p:nvGraphicFramePr>
          <p:xfrm>
            <a:off x="5012" y="1842"/>
            <a:ext cx="268" cy="318"/>
          </p:xfrm>
          <a:graphic>
            <a:graphicData uri="http://schemas.openxmlformats.org/presentationml/2006/ole">
              <mc:AlternateContent xmlns:mc="http://schemas.openxmlformats.org/markup-compatibility/2006">
                <mc:Choice xmlns:v="urn:schemas-microsoft-com:vml" Requires="v">
                  <p:oleObj spid="_x0000_s33277" name="Equation" r:id="rId21" imgW="203200" imgH="241300" progId="Equation.DSMT4">
                    <p:embed/>
                  </p:oleObj>
                </mc:Choice>
                <mc:Fallback>
                  <p:oleObj name="Equation" r:id="rId21" imgW="203200" imgH="241300" progId="Equation.DSMT4">
                    <p:embed/>
                    <p:pic>
                      <p:nvPicPr>
                        <p:cNvPr id="0" name="Object 5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12" y="1842"/>
                          <a:ext cx="268" cy="31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01" name="Object 57"/>
            <p:cNvGraphicFramePr>
              <a:graphicFrameLocks noChangeAspect="1"/>
            </p:cNvGraphicFramePr>
            <p:nvPr/>
          </p:nvGraphicFramePr>
          <p:xfrm>
            <a:off x="4830" y="527"/>
            <a:ext cx="283" cy="318"/>
          </p:xfrm>
          <a:graphic>
            <a:graphicData uri="http://schemas.openxmlformats.org/presentationml/2006/ole">
              <mc:AlternateContent xmlns:mc="http://schemas.openxmlformats.org/markup-compatibility/2006">
                <mc:Choice xmlns:v="urn:schemas-microsoft-com:vml" Requires="v">
                  <p:oleObj spid="_x0000_s33278" name="Equation" r:id="rId23" imgW="203200" imgH="228600" progId="Equation.DSMT4">
                    <p:embed/>
                  </p:oleObj>
                </mc:Choice>
                <mc:Fallback>
                  <p:oleObj name="Equation" r:id="rId23" imgW="203200" imgH="228600" progId="Equation.DSMT4">
                    <p:embed/>
                    <p:pic>
                      <p:nvPicPr>
                        <p:cNvPr id="0" name="Object 5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30" y="527"/>
                          <a:ext cx="283" cy="31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802" name="Object 58"/>
            <p:cNvGraphicFramePr>
              <a:graphicFrameLocks noChangeAspect="1"/>
            </p:cNvGraphicFramePr>
            <p:nvPr/>
          </p:nvGraphicFramePr>
          <p:xfrm>
            <a:off x="4195" y="754"/>
            <a:ext cx="243" cy="288"/>
          </p:xfrm>
          <a:graphic>
            <a:graphicData uri="http://schemas.openxmlformats.org/presentationml/2006/ole">
              <mc:AlternateContent xmlns:mc="http://schemas.openxmlformats.org/markup-compatibility/2006">
                <mc:Choice xmlns:v="urn:schemas-microsoft-com:vml" Requires="v">
                  <p:oleObj spid="_x0000_s33279" name="Equation" r:id="rId25" imgW="203200" imgH="241300" progId="Equation.DSMT4">
                    <p:embed/>
                  </p:oleObj>
                </mc:Choice>
                <mc:Fallback>
                  <p:oleObj name="Equation" r:id="rId25" imgW="203200" imgH="241300" progId="Equation.DSMT4">
                    <p:embed/>
                    <p:pic>
                      <p:nvPicPr>
                        <p:cNvPr id="0" name="Object 5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95" y="754"/>
                          <a:ext cx="243" cy="2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2782" name="Text Box 63"/>
          <p:cNvSpPr txBox="1">
            <a:spLocks noChangeArrowheads="1"/>
          </p:cNvSpPr>
          <p:nvPr/>
        </p:nvSpPr>
        <p:spPr bwMode="auto">
          <a:xfrm>
            <a:off x="115283" y="5873751"/>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smtClean="0">
                <a:ea typeface="宋体" panose="02010600030101010101" pitchFamily="2" charset="-122"/>
              </a:rPr>
              <a:t>集中</a:t>
            </a:r>
            <a:r>
              <a:rPr lang="zh-CN" altLang="en-US" dirty="0">
                <a:ea typeface="宋体" panose="02010600030101010101" pitchFamily="2" charset="-122"/>
              </a:rPr>
              <a:t>应力系数</a:t>
            </a:r>
            <a:endParaRPr lang="zh-CN" altLang="en-US" dirty="0">
              <a:ea typeface="宋体" panose="02010600030101010101" pitchFamily="2" charset="-122"/>
            </a:endParaRPr>
          </a:p>
        </p:txBody>
      </p:sp>
      <p:graphicFrame>
        <p:nvGraphicFramePr>
          <p:cNvPr id="32783" name="Object 64"/>
          <p:cNvGraphicFramePr>
            <a:graphicFrameLocks noGrp="1" noChangeAspect="1"/>
          </p:cNvGraphicFramePr>
          <p:nvPr>
            <p:ph/>
          </p:nvPr>
        </p:nvGraphicFramePr>
        <p:xfrm>
          <a:off x="1844779" y="5819776"/>
          <a:ext cx="2441575" cy="755650"/>
        </p:xfrm>
        <a:graphic>
          <a:graphicData uri="http://schemas.openxmlformats.org/presentationml/2006/ole">
            <mc:AlternateContent xmlns:mc="http://schemas.openxmlformats.org/markup-compatibility/2006">
              <mc:Choice xmlns:v="urn:schemas-microsoft-com:vml" Requires="v">
                <p:oleObj spid="_x0000_s33280" name="公式" r:id="rId27" imgW="1231265" imgH="381000" progId="Equation.3">
                  <p:embed/>
                </p:oleObj>
              </mc:Choice>
              <mc:Fallback>
                <p:oleObj name="公式" r:id="rId27" imgW="1231265" imgH="381000" progId="Equation.3">
                  <p:embed/>
                  <p:pic>
                    <p:nvPicPr>
                      <p:cNvPr id="0" name="Object 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44779" y="5819776"/>
                        <a:ext cx="2441575" cy="75565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矩形 1"/>
          <p:cNvSpPr/>
          <p:nvPr/>
        </p:nvSpPr>
        <p:spPr>
          <a:xfrm>
            <a:off x="6180138" y="3890210"/>
            <a:ext cx="2835276" cy="369332"/>
          </a:xfrm>
          <a:prstGeom prst="rect">
            <a:avLst/>
          </a:prstGeom>
        </p:spPr>
        <p:txBody>
          <a:bodyPr wrap="square">
            <a:spAutoFit/>
          </a:bodyPr>
          <a:lstStyle/>
          <a:p>
            <a:r>
              <a:rPr lang="en-US" altLang="zh-CN" b="1" dirty="0" smtClean="0">
                <a:latin typeface="Times New Roman" panose="02020603050405020304" pitchFamily="18" charset="0"/>
              </a:rPr>
              <a:t>3</a:t>
            </a:r>
            <a:r>
              <a:rPr lang="zh-CN" altLang="en-US" b="1" dirty="0" smtClean="0">
                <a:latin typeface="Times New Roman" panose="02020603050405020304" pitchFamily="18" charset="0"/>
              </a:rPr>
              <a:t>个法向应力、</a:t>
            </a:r>
            <a:r>
              <a:rPr lang="en-US" altLang="zh-CN" b="1" dirty="0" smtClean="0">
                <a:latin typeface="Times New Roman" panose="02020603050405020304" pitchFamily="18" charset="0"/>
              </a:rPr>
              <a:t>6</a:t>
            </a:r>
            <a:r>
              <a:rPr lang="zh-CN" altLang="en-US" b="1" dirty="0" smtClean="0">
                <a:latin typeface="Times New Roman" panose="02020603050405020304" pitchFamily="18" charset="0"/>
              </a:rPr>
              <a:t>个剪应力</a:t>
            </a:r>
            <a:endParaRPr lang="zh-CN" altLang="en-US" dirty="0"/>
          </a:p>
        </p:txBody>
      </p:sp>
      <p:sp>
        <p:nvSpPr>
          <p:cNvPr id="66"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 name="矩形 2"/>
          <p:cNvSpPr/>
          <p:nvPr/>
        </p:nvSpPr>
        <p:spPr>
          <a:xfrm>
            <a:off x="6369050" y="6219587"/>
            <a:ext cx="2735949" cy="369332"/>
          </a:xfrm>
          <a:prstGeom prst="rect">
            <a:avLst/>
          </a:prstGeom>
        </p:spPr>
        <p:txBody>
          <a:bodyPr wrap="square">
            <a:spAutoFit/>
          </a:bodyPr>
          <a:lstStyle/>
          <a:p>
            <a:r>
              <a:rPr kumimoji="1" lang="zh-CN" altLang="en-US" b="1" dirty="0" smtClean="0">
                <a:latin typeface="幼圆" panose="02010509060101010101" pitchFamily="49" charset="-122"/>
              </a:rPr>
              <a:t>在</a:t>
            </a:r>
            <a:r>
              <a:rPr kumimoji="1" lang="zh-CN" altLang="en-US" b="1" dirty="0">
                <a:latin typeface="幼圆" panose="02010509060101010101" pitchFamily="49" charset="-122"/>
              </a:rPr>
              <a:t>集中力</a:t>
            </a:r>
            <a:r>
              <a:rPr kumimoji="1" lang="zh-CN" altLang="en-US" b="1" dirty="0">
                <a:solidFill>
                  <a:srgbClr val="FF3300"/>
                </a:solidFill>
                <a:latin typeface="幼圆" panose="02010509060101010101" pitchFamily="49" charset="-122"/>
              </a:rPr>
              <a:t>作用点处不适用</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additive="base">
                                        <p:cTn id="11" dur="500" fill="hold"/>
                                        <p:tgtEl>
                                          <p:spTgt spid="19458"/>
                                        </p:tgtEl>
                                        <p:attrNameLst>
                                          <p:attrName>ppt_x</p:attrName>
                                        </p:attrNameLst>
                                      </p:cBhvr>
                                      <p:tavLst>
                                        <p:tav tm="0">
                                          <p:val>
                                            <p:strVal val="#ppt_x"/>
                                          </p:val>
                                        </p:tav>
                                        <p:tav tm="100000">
                                          <p:val>
                                            <p:strVal val="#ppt_x"/>
                                          </p:val>
                                        </p:tav>
                                      </p:tavLst>
                                    </p:anim>
                                    <p:anim calcmode="lin" valueType="num">
                                      <p:cBhvr additive="base">
                                        <p:cTn id="12" dur="500" fill="hold"/>
                                        <p:tgtEl>
                                          <p:spTgt spid="19458"/>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anim calcmode="lin" valueType="num">
                                      <p:cBhvr additive="base">
                                        <p:cTn id="15" dur="500" fill="hold"/>
                                        <p:tgtEl>
                                          <p:spTgt spid="19460"/>
                                        </p:tgtEl>
                                        <p:attrNameLst>
                                          <p:attrName>ppt_x</p:attrName>
                                        </p:attrNameLst>
                                      </p:cBhvr>
                                      <p:tavLst>
                                        <p:tav tm="0">
                                          <p:val>
                                            <p:strVal val="0-#ppt_w/2"/>
                                          </p:val>
                                        </p:tav>
                                        <p:tav tm="100000">
                                          <p:val>
                                            <p:strVal val="#ppt_x"/>
                                          </p:val>
                                        </p:tav>
                                      </p:tavLst>
                                    </p:anim>
                                    <p:anim calcmode="lin" valueType="num">
                                      <p:cBhvr additive="base">
                                        <p:cTn id="16"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9464"/>
                                        </p:tgtEl>
                                        <p:attrNameLst>
                                          <p:attrName>style.visibility</p:attrName>
                                        </p:attrNameLst>
                                      </p:cBhvr>
                                      <p:to>
                                        <p:strVal val="visible"/>
                                      </p:to>
                                    </p:set>
                                    <p:anim calcmode="lin" valueType="num">
                                      <p:cBhvr additive="base">
                                        <p:cTn id="21" dur="500" fill="hold"/>
                                        <p:tgtEl>
                                          <p:spTgt spid="19464"/>
                                        </p:tgtEl>
                                        <p:attrNameLst>
                                          <p:attrName>ppt_x</p:attrName>
                                        </p:attrNameLst>
                                      </p:cBhvr>
                                      <p:tavLst>
                                        <p:tav tm="0">
                                          <p:val>
                                            <p:strVal val="#ppt_x"/>
                                          </p:val>
                                        </p:tav>
                                        <p:tav tm="100000">
                                          <p:val>
                                            <p:strVal val="#ppt_x"/>
                                          </p:val>
                                        </p:tav>
                                      </p:tavLst>
                                    </p:anim>
                                    <p:anim calcmode="lin" valueType="num">
                                      <p:cBhvr additive="base">
                                        <p:cTn id="22" dur="500" fill="hold"/>
                                        <p:tgtEl>
                                          <p:spTgt spid="19464"/>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9465"/>
                                        </p:tgtEl>
                                        <p:attrNameLst>
                                          <p:attrName>style.visibility</p:attrName>
                                        </p:attrNameLst>
                                      </p:cBhvr>
                                      <p:to>
                                        <p:strVal val="visible"/>
                                      </p:to>
                                    </p:set>
                                    <p:anim calcmode="lin" valueType="num">
                                      <p:cBhvr additive="base">
                                        <p:cTn id="25" dur="500" fill="hold"/>
                                        <p:tgtEl>
                                          <p:spTgt spid="19465"/>
                                        </p:tgtEl>
                                        <p:attrNameLst>
                                          <p:attrName>ppt_x</p:attrName>
                                        </p:attrNameLst>
                                      </p:cBhvr>
                                      <p:tavLst>
                                        <p:tav tm="0">
                                          <p:val>
                                            <p:strVal val="#ppt_x"/>
                                          </p:val>
                                        </p:tav>
                                        <p:tav tm="100000">
                                          <p:val>
                                            <p:strVal val="#ppt_x"/>
                                          </p:val>
                                        </p:tav>
                                      </p:tavLst>
                                    </p:anim>
                                    <p:anim calcmode="lin" valueType="num">
                                      <p:cBhvr additive="base">
                                        <p:cTn id="26" dur="500" fill="hold"/>
                                        <p:tgtEl>
                                          <p:spTgt spid="194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28625" y="1357312"/>
            <a:ext cx="8175823" cy="4807991"/>
          </a:xfrm>
        </p:spPr>
        <p:txBody>
          <a:bodyPr/>
          <a:lstStyle/>
          <a:p>
            <a:pPr>
              <a:lnSpc>
                <a:spcPct val="120000"/>
              </a:lnSpc>
            </a:pPr>
            <a:r>
              <a:rPr lang="zh-CN" altLang="en-US" sz="2800" b="1" dirty="0"/>
              <a:t>土中应力按</a:t>
            </a:r>
            <a:r>
              <a:rPr lang="zh-CN" altLang="en-US" sz="2800" b="1" dirty="0" smtClean="0"/>
              <a:t>起因分为</a:t>
            </a:r>
            <a:r>
              <a:rPr lang="zh-CN" altLang="en-US" sz="2800" b="1" dirty="0">
                <a:solidFill>
                  <a:srgbClr val="FF0000"/>
                </a:solidFill>
              </a:rPr>
              <a:t>自重应力</a:t>
            </a:r>
            <a:r>
              <a:rPr lang="zh-CN" altLang="en-US" sz="2800" b="1" dirty="0"/>
              <a:t>和</a:t>
            </a:r>
            <a:r>
              <a:rPr lang="zh-CN" altLang="en-US" sz="2800" b="1" dirty="0">
                <a:solidFill>
                  <a:srgbClr val="FF0000"/>
                </a:solidFill>
              </a:rPr>
              <a:t>附加应力</a:t>
            </a:r>
            <a:r>
              <a:rPr lang="zh-CN" altLang="en-US" sz="2800" b="1" dirty="0"/>
              <a:t>两种。</a:t>
            </a:r>
            <a:endParaRPr lang="zh-CN" altLang="en-US" sz="2800" b="1" dirty="0"/>
          </a:p>
          <a:p>
            <a:pPr>
              <a:lnSpc>
                <a:spcPct val="120000"/>
              </a:lnSpc>
            </a:pPr>
            <a:r>
              <a:rPr lang="zh-CN" altLang="en-US" sz="2800" b="1" dirty="0" smtClean="0">
                <a:solidFill>
                  <a:srgbClr val="FF0000"/>
                </a:solidFill>
                <a:effectLst>
                  <a:outerShdw blurRad="38100" dist="38100" dir="2700000" algn="tl">
                    <a:srgbClr val="000000">
                      <a:alpha val="43137"/>
                    </a:srgbClr>
                  </a:outerShdw>
                </a:effectLst>
              </a:rPr>
              <a:t>自重应力</a:t>
            </a:r>
            <a:r>
              <a:rPr lang="zh-CN" altLang="en-US" sz="2800" b="1" dirty="0" smtClean="0"/>
              <a:t>指</a:t>
            </a:r>
            <a:r>
              <a:rPr lang="zh-CN" altLang="en-US" sz="2800" b="1" dirty="0"/>
              <a:t>土体受到自身重力作用而产生的应力</a:t>
            </a:r>
            <a:r>
              <a:rPr lang="zh-CN" altLang="en-US" sz="2800" b="1" dirty="0" smtClean="0"/>
              <a:t>。可</a:t>
            </a:r>
            <a:r>
              <a:rPr lang="zh-CN" altLang="en-US" sz="2800" b="1" dirty="0"/>
              <a:t>分为两种</a:t>
            </a:r>
            <a:r>
              <a:rPr lang="zh-CN" altLang="en-US" sz="2800" b="1" dirty="0" smtClean="0"/>
              <a:t>情况：一是</a:t>
            </a:r>
            <a:r>
              <a:rPr lang="zh-CN" altLang="en-US" sz="2800" b="1" dirty="0"/>
              <a:t>土的形成年代长久，土体已固结稳定；另一</a:t>
            </a:r>
            <a:r>
              <a:rPr lang="zh-CN" altLang="en-US" sz="2800" b="1" dirty="0" smtClean="0"/>
              <a:t>种是</a:t>
            </a:r>
            <a:r>
              <a:rPr lang="zh-CN" altLang="en-US" sz="2800" b="1" dirty="0"/>
              <a:t>形成时间较短，自重应力下尚未完成固结。</a:t>
            </a:r>
            <a:endParaRPr lang="zh-CN" altLang="en-US" sz="2800" b="1" dirty="0"/>
          </a:p>
          <a:p>
            <a:pPr>
              <a:lnSpc>
                <a:spcPct val="120000"/>
              </a:lnSpc>
            </a:pPr>
            <a:r>
              <a:rPr lang="zh-CN" altLang="en-US" sz="2800" b="1" dirty="0" smtClean="0">
                <a:solidFill>
                  <a:srgbClr val="FF0000"/>
                </a:solidFill>
                <a:effectLst>
                  <a:outerShdw blurRad="38100" dist="38100" dir="2700000" algn="tl">
                    <a:srgbClr val="000000">
                      <a:alpha val="43137"/>
                    </a:srgbClr>
                  </a:outerShdw>
                </a:effectLst>
              </a:rPr>
              <a:t>附加应力</a:t>
            </a:r>
            <a:r>
              <a:rPr lang="zh-CN" altLang="en-US" sz="2800" b="1" dirty="0"/>
              <a:t>是指土体受外荷载</a:t>
            </a:r>
            <a:r>
              <a:rPr lang="zh-CN" altLang="en-US" sz="2800" b="1" dirty="0" smtClean="0"/>
              <a:t>（建筑物、交通、堤坝等）</a:t>
            </a:r>
            <a:r>
              <a:rPr lang="zh-CN" altLang="en-US" sz="2800" b="1" dirty="0"/>
              <a:t>以及地下水渗流、地震等作用下附加产生的应力增量，它是引起土体</a:t>
            </a:r>
            <a:r>
              <a:rPr lang="zh-CN" altLang="en-US" sz="2800" b="1" dirty="0" smtClean="0"/>
              <a:t>变形的</a:t>
            </a:r>
            <a:r>
              <a:rPr lang="zh-CN" altLang="en-US" sz="2800" b="1" dirty="0"/>
              <a:t>主要原因，也是导致土体强度破坏和失稳的重要原因。</a:t>
            </a:r>
            <a:endParaRPr lang="zh-CN" altLang="en-US" sz="2800" b="1" dirty="0"/>
          </a:p>
        </p:txBody>
      </p:sp>
      <p:sp>
        <p:nvSpPr>
          <p:cNvPr id="4100" name="Text Box 6"/>
          <p:cNvSpPr txBox="1">
            <a:spLocks noChangeArrowheads="1"/>
          </p:cNvSpPr>
          <p:nvPr/>
        </p:nvSpPr>
        <p:spPr bwMode="auto">
          <a:xfrm>
            <a:off x="0" y="0"/>
            <a:ext cx="219573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华文新魏" panose="02010800040101010101" pitchFamily="2" charset="-122"/>
                <a:ea typeface="华文新魏" panose="02010800040101010101" pitchFamily="2" charset="-122"/>
              </a:rPr>
              <a:t>§3</a:t>
            </a:r>
            <a:r>
              <a:rPr kumimoji="1" lang="en-US" altLang="zh-CN" sz="3200" dirty="0" smtClean="0">
                <a:solidFill>
                  <a:srgbClr val="FF0066"/>
                </a:solidFill>
                <a:latin typeface="华文新魏" panose="02010800040101010101" pitchFamily="2" charset="-122"/>
                <a:ea typeface="华文新魏" panose="02010800040101010101" pitchFamily="2" charset="-122"/>
              </a:rPr>
              <a:t>.1 </a:t>
            </a:r>
            <a:r>
              <a:rPr kumimoji="1" lang="zh-CN" altLang="en-US" sz="3200" dirty="0" smtClean="0">
                <a:solidFill>
                  <a:srgbClr val="FF0066"/>
                </a:solidFill>
                <a:latin typeface="华文新魏" panose="02010800040101010101" pitchFamily="2" charset="-122"/>
                <a:ea typeface="华文新魏" panose="02010800040101010101" pitchFamily="2" charset="-122"/>
              </a:rPr>
              <a:t>概述</a:t>
            </a:r>
            <a:endParaRPr kumimoji="1" lang="zh-CN" altLang="en-US" sz="3200" dirty="0">
              <a:solidFill>
                <a:srgbClr val="FF3300"/>
              </a:solidFill>
              <a:latin typeface="华文新魏" panose="02010800040101010101" pitchFamily="2" charset="-122"/>
              <a:ea typeface="华文新魏" panose="02010800040101010101" pitchFamily="2" charset="-122"/>
            </a:endParaRPr>
          </a:p>
        </p:txBody>
      </p:sp>
      <p:sp>
        <p:nvSpPr>
          <p:cNvPr id="2" name="标题 1"/>
          <p:cNvSpPr>
            <a:spLocks noGrp="1"/>
          </p:cNvSpPr>
          <p:nvPr>
            <p:ph type="title"/>
          </p:nvPr>
        </p:nvSpPr>
        <p:spPr>
          <a:xfrm>
            <a:off x="3419872" y="408111"/>
            <a:ext cx="2376264" cy="560292"/>
          </a:xfrm>
        </p:spPr>
        <p:txBody>
          <a:bodyPr/>
          <a:lstStyle/>
          <a:p>
            <a:r>
              <a:rPr lang="zh-CN" altLang="en-US" sz="3200" b="1" dirty="0" smtClean="0"/>
              <a:t>应力的分类</a:t>
            </a:r>
            <a:endParaRPr lang="en-US" sz="3200" b="1"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742084" y="2920588"/>
            <a:ext cx="44942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6750" indent="-666750">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spcBef>
                <a:spcPct val="40000"/>
              </a:spcBef>
              <a:buClr>
                <a:srgbClr val="FF3300"/>
              </a:buClr>
              <a:buFont typeface="Wingdings" panose="05000000000000000000" pitchFamily="2" charset="2"/>
              <a:buNone/>
            </a:pPr>
            <a:r>
              <a:rPr kumimoji="1" lang="zh-CN" altLang="en-US" sz="2000" dirty="0" smtClean="0">
                <a:latin typeface="Times New Roman" panose="02020603050405020304" pitchFamily="18" charset="0"/>
                <a:ea typeface="黑体" panose="02010609060101010101" pitchFamily="49" charset="-122"/>
              </a:rPr>
              <a:t>表</a:t>
            </a:r>
            <a:r>
              <a:rPr kumimoji="1" lang="en-US" altLang="zh-CN" sz="2000" dirty="0" smtClean="0">
                <a:latin typeface="Times New Roman" panose="02020603050405020304" pitchFamily="18" charset="0"/>
                <a:ea typeface="黑体" panose="02010609060101010101" pitchFamily="49" charset="-122"/>
              </a:rPr>
              <a:t>1  </a:t>
            </a:r>
            <a:r>
              <a:rPr kumimoji="1" lang="en-US" altLang="zh-CN" sz="2000" i="1" dirty="0">
                <a:latin typeface="Times New Roman" panose="02020603050405020304" pitchFamily="18" charset="0"/>
                <a:ea typeface="黑体" panose="02010609060101010101" pitchFamily="49" charset="-122"/>
              </a:rPr>
              <a:t>z</a:t>
            </a:r>
            <a:r>
              <a:rPr kumimoji="1" lang="en-US" altLang="zh-CN" sz="2000" dirty="0">
                <a:latin typeface="Times New Roman" panose="02020603050405020304" pitchFamily="18" charset="0"/>
                <a:ea typeface="黑体" panose="02010609060101010101" pitchFamily="49" charset="-122"/>
              </a:rPr>
              <a:t>=3m</a:t>
            </a:r>
            <a:r>
              <a:rPr kumimoji="1" lang="zh-CN" altLang="en-US" sz="2000" dirty="0">
                <a:latin typeface="Times New Roman" panose="02020603050405020304" pitchFamily="18" charset="0"/>
                <a:ea typeface="黑体" panose="02010609060101010101" pitchFamily="49" charset="-122"/>
              </a:rPr>
              <a:t>处水平面上</a:t>
            </a:r>
            <a:r>
              <a:rPr kumimoji="1" lang="zh-CN" altLang="en-US" sz="2000" dirty="0" smtClean="0">
                <a:latin typeface="Times New Roman" panose="02020603050405020304" pitchFamily="18" charset="0"/>
                <a:ea typeface="黑体" panose="02010609060101010101" pitchFamily="49" charset="-122"/>
              </a:rPr>
              <a:t>竖向应力</a:t>
            </a:r>
            <a:r>
              <a:rPr kumimoji="1" lang="zh-CN" altLang="en-US" sz="2000" dirty="0">
                <a:latin typeface="Times New Roman" panose="02020603050405020304" pitchFamily="18" charset="0"/>
                <a:ea typeface="黑体" panose="02010609060101010101" pitchFamily="49" charset="-122"/>
                <a:sym typeface="Symbol" panose="05050102010706020507" pitchFamily="18" charset="2"/>
              </a:rPr>
              <a:t></a:t>
            </a:r>
            <a:r>
              <a:rPr kumimoji="1" lang="en-US" altLang="zh-CN" sz="2000" baseline="-30000" dirty="0">
                <a:latin typeface="Times New Roman" panose="02020603050405020304" pitchFamily="18" charset="0"/>
                <a:ea typeface="黑体" panose="02010609060101010101" pitchFamily="49" charset="-122"/>
              </a:rPr>
              <a:t>z</a:t>
            </a:r>
            <a:r>
              <a:rPr kumimoji="1" lang="zh-CN" altLang="en-US" sz="2000" dirty="0" smtClean="0">
                <a:latin typeface="Times New Roman" panose="02020603050405020304" pitchFamily="18" charset="0"/>
                <a:ea typeface="黑体" panose="02010609060101010101" pitchFamily="49" charset="-122"/>
              </a:rPr>
              <a:t>计算</a:t>
            </a:r>
            <a:r>
              <a:rPr kumimoji="1"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2400" dirty="0">
              <a:latin typeface="Times New Roman" panose="02020603050405020304" pitchFamily="18" charset="0"/>
              <a:ea typeface="宋体" panose="02010600030101010101" pitchFamily="2" charset="-122"/>
            </a:endParaRPr>
          </a:p>
        </p:txBody>
      </p:sp>
      <p:sp>
        <p:nvSpPr>
          <p:cNvPr id="33795" name="Text Box 3"/>
          <p:cNvSpPr txBox="1">
            <a:spLocks noChangeArrowheads="1"/>
          </p:cNvSpPr>
          <p:nvPr/>
        </p:nvSpPr>
        <p:spPr bwMode="auto">
          <a:xfrm>
            <a:off x="539552" y="762000"/>
            <a:ext cx="814724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just" eaLnBrk="1" hangingPunct="1">
              <a:lnSpc>
                <a:spcPct val="120000"/>
              </a:lnSpc>
            </a:pPr>
            <a:r>
              <a:rPr kumimoji="1" lang="en-US" altLang="zh-CN" sz="2400" dirty="0" smtClean="0">
                <a:solidFill>
                  <a:srgbClr val="FF0000"/>
                </a:solidFill>
                <a:latin typeface="Times New Roman" panose="02020603050405020304" pitchFamily="18" charset="0"/>
              </a:rPr>
              <a:t>【</a:t>
            </a:r>
            <a:r>
              <a:rPr kumimoji="1" lang="zh-CN" altLang="en-US" sz="2400" dirty="0" smtClean="0">
                <a:solidFill>
                  <a:srgbClr val="FF0000"/>
                </a:solidFill>
                <a:latin typeface="Times New Roman" panose="02020603050405020304" pitchFamily="18" charset="0"/>
              </a:rPr>
              <a:t>例</a:t>
            </a:r>
            <a:r>
              <a:rPr kumimoji="1" lang="en-US" altLang="zh-CN" sz="2400" dirty="0" smtClean="0">
                <a:solidFill>
                  <a:srgbClr val="FF0000"/>
                </a:solidFill>
                <a:latin typeface="Times New Roman" panose="02020603050405020304" pitchFamily="18" charset="0"/>
              </a:rPr>
              <a:t>】</a:t>
            </a:r>
            <a:r>
              <a:rPr kumimoji="1" lang="zh-CN" altLang="en-US" sz="2400" dirty="0" smtClean="0">
                <a:latin typeface="Times New Roman" panose="02020603050405020304" pitchFamily="18" charset="0"/>
              </a:rPr>
              <a:t>土</a:t>
            </a:r>
            <a:r>
              <a:rPr kumimoji="1" lang="zh-CN" altLang="en-US" sz="2400" dirty="0">
                <a:latin typeface="Times New Roman" panose="02020603050405020304" pitchFamily="18" charset="0"/>
              </a:rPr>
              <a:t>体表面作用一集中力</a:t>
            </a:r>
            <a:r>
              <a:rPr kumimoji="1" lang="en-US" altLang="zh-CN" sz="2400" i="1" dirty="0">
                <a:latin typeface="Times New Roman" panose="02020603050405020304" pitchFamily="18" charset="0"/>
              </a:rPr>
              <a:t>P</a:t>
            </a:r>
            <a:r>
              <a:rPr kumimoji="1" lang="en-US" altLang="zh-CN" sz="2400" dirty="0">
                <a:latin typeface="Times New Roman" panose="02020603050405020304" pitchFamily="18" charset="0"/>
              </a:rPr>
              <a:t>=200kN</a:t>
            </a:r>
            <a:r>
              <a:rPr kumimoji="1" lang="zh-CN" altLang="en-US" sz="2400" dirty="0">
                <a:latin typeface="Times New Roman" panose="02020603050405020304" pitchFamily="18" charset="0"/>
              </a:rPr>
              <a:t>，计算地面深度</a:t>
            </a:r>
            <a:r>
              <a:rPr kumimoji="1" lang="en-US" altLang="zh-CN" sz="2400" i="1" dirty="0">
                <a:latin typeface="Times New Roman" panose="02020603050405020304" pitchFamily="18" charset="0"/>
              </a:rPr>
              <a:t>z</a:t>
            </a:r>
            <a:r>
              <a:rPr kumimoji="1" lang="en-US" altLang="zh-CN" sz="2400" dirty="0">
                <a:latin typeface="Times New Roman" panose="02020603050405020304" pitchFamily="18" charset="0"/>
              </a:rPr>
              <a:t>=3m</a:t>
            </a:r>
            <a:r>
              <a:rPr kumimoji="1" lang="zh-CN" altLang="en-US" sz="2400" dirty="0">
                <a:latin typeface="Times New Roman" panose="02020603050405020304" pitchFamily="18" charset="0"/>
              </a:rPr>
              <a:t>处水平面上的竖向法向应力</a:t>
            </a:r>
            <a:r>
              <a:rPr kumimoji="1" lang="zh-CN" altLang="en-US" sz="2400" i="1" dirty="0">
                <a:latin typeface="Times New Roman" panose="02020603050405020304" pitchFamily="18" charset="0"/>
                <a:sym typeface="Symbol" panose="05050102010706020507" pitchFamily="18" charset="2"/>
              </a:rPr>
              <a:t></a:t>
            </a:r>
            <a:r>
              <a:rPr kumimoji="1" lang="en-US" altLang="zh-CN" sz="2400" i="1" baseline="-30000" dirty="0">
                <a:latin typeface="Times New Roman" panose="02020603050405020304" pitchFamily="18" charset="0"/>
              </a:rPr>
              <a:t>z</a:t>
            </a:r>
            <a:r>
              <a:rPr kumimoji="1" lang="zh-CN" altLang="en-US" sz="2400" dirty="0">
                <a:latin typeface="Times New Roman" panose="02020603050405020304" pitchFamily="18" charset="0"/>
              </a:rPr>
              <a:t>分布，以及</a:t>
            </a:r>
            <a:r>
              <a:rPr kumimoji="1" lang="zh-CN" altLang="en-US" sz="2400" dirty="0" smtClean="0">
                <a:latin typeface="Times New Roman" panose="02020603050405020304" pitchFamily="18" charset="0"/>
              </a:rPr>
              <a:t>距</a:t>
            </a:r>
            <a:r>
              <a:rPr kumimoji="1" lang="en-US" altLang="zh-CN" sz="2400" i="1" dirty="0" smtClean="0">
                <a:latin typeface="Times New Roman" panose="02020603050405020304" pitchFamily="18" charset="0"/>
              </a:rPr>
              <a:t>P</a:t>
            </a:r>
            <a:r>
              <a:rPr kumimoji="1" lang="zh-CN" altLang="en-US" sz="2400" dirty="0" smtClean="0">
                <a:latin typeface="Times New Roman" panose="02020603050405020304" pitchFamily="18" charset="0"/>
              </a:rPr>
              <a:t>作用点</a:t>
            </a:r>
            <a:r>
              <a:rPr kumimoji="1" lang="en-US" altLang="zh-CN" sz="2400" i="1" dirty="0">
                <a:latin typeface="Times New Roman" panose="02020603050405020304" pitchFamily="18" charset="0"/>
              </a:rPr>
              <a:t>r</a:t>
            </a:r>
            <a:r>
              <a:rPr kumimoji="1" lang="en-US" altLang="zh-CN" sz="2400" dirty="0">
                <a:latin typeface="Times New Roman" panose="02020603050405020304" pitchFamily="18" charset="0"/>
              </a:rPr>
              <a:t>=1m</a:t>
            </a:r>
            <a:r>
              <a:rPr kumimoji="1" lang="zh-CN" altLang="en-US" sz="2400" dirty="0">
                <a:latin typeface="Times New Roman" panose="02020603050405020304" pitchFamily="18" charset="0"/>
              </a:rPr>
              <a:t>处竖直面上的竖向法向应力</a:t>
            </a:r>
            <a:r>
              <a:rPr kumimoji="1" lang="zh-CN" altLang="en-US" sz="2400" i="1" dirty="0">
                <a:latin typeface="Times New Roman" panose="02020603050405020304" pitchFamily="18" charset="0"/>
                <a:sym typeface="Symbol" panose="05050102010706020507" pitchFamily="18" charset="2"/>
              </a:rPr>
              <a:t></a:t>
            </a:r>
            <a:r>
              <a:rPr kumimoji="1" lang="en-US" altLang="zh-CN" sz="2400" i="1" baseline="-30000" dirty="0">
                <a:latin typeface="Times New Roman" panose="02020603050405020304" pitchFamily="18" charset="0"/>
              </a:rPr>
              <a:t>z</a:t>
            </a:r>
            <a:r>
              <a:rPr kumimoji="1" lang="zh-CN" altLang="en-US" sz="2400" dirty="0">
                <a:latin typeface="Times New Roman" panose="02020603050405020304" pitchFamily="18" charset="0"/>
              </a:rPr>
              <a:t>分布。</a:t>
            </a:r>
            <a:endParaRPr kumimoji="1" lang="zh-CN" altLang="en-US" sz="2400" dirty="0">
              <a:latin typeface="Times New Roman" panose="02020603050405020304" pitchFamily="18" charset="0"/>
              <a:cs typeface="Times New Roman" panose="02020603050405020304" pitchFamily="18" charset="0"/>
            </a:endParaRPr>
          </a:p>
        </p:txBody>
      </p:sp>
      <p:sp>
        <p:nvSpPr>
          <p:cNvPr id="67675" name="Text Box 91"/>
          <p:cNvSpPr txBox="1">
            <a:spLocks noChangeArrowheads="1"/>
          </p:cNvSpPr>
          <p:nvPr/>
        </p:nvSpPr>
        <p:spPr bwMode="auto">
          <a:xfrm>
            <a:off x="533400" y="2273395"/>
            <a:ext cx="441960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66750" indent="-666750">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spcBef>
                <a:spcPct val="40000"/>
              </a:spcBef>
              <a:buClr>
                <a:srgbClr val="FF3300"/>
              </a:buClr>
              <a:buFont typeface="Wingdings" panose="05000000000000000000" pitchFamily="2" charset="2"/>
              <a:buNone/>
            </a:pPr>
            <a:r>
              <a:rPr kumimoji="1" lang="en-US"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解</a:t>
            </a:r>
            <a:r>
              <a:rPr kumimoji="1" lang="en-US" altLang="zh-CN" sz="24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列表</a:t>
            </a:r>
            <a:r>
              <a:rPr kumimoji="1" lang="zh-CN" altLang="en-US" sz="2400" dirty="0">
                <a:latin typeface="Times New Roman" panose="02020603050405020304" pitchFamily="18" charset="0"/>
                <a:ea typeface="宋体" panose="02010600030101010101" pitchFamily="2" charset="-122"/>
                <a:cs typeface="Times New Roman" panose="02020603050405020304" pitchFamily="18" charset="0"/>
              </a:rPr>
              <a:t>计算见</a:t>
            </a:r>
            <a:r>
              <a:rPr kumimoji="1"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表</a:t>
            </a:r>
            <a:r>
              <a:rPr kumimoji="1"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和表</a:t>
            </a:r>
            <a:r>
              <a:rPr kumimoji="1"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2</a:t>
            </a:r>
            <a:r>
              <a:rPr kumimoji="1" lang="zh-CN" altLang="en-US" sz="2400" dirty="0">
                <a:latin typeface="Times New Roman" panose="02020603050405020304" pitchFamily="18" charset="0"/>
                <a:ea typeface="宋体" panose="02010600030101010101" pitchFamily="2" charset="-122"/>
                <a:cs typeface="Times New Roman" panose="02020603050405020304" pitchFamily="18" charset="0"/>
              </a:rPr>
              <a:t>。</a:t>
            </a:r>
            <a:endParaRPr kumimoji="1"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798" name="Text Box 93"/>
          <p:cNvSpPr txBox="1">
            <a:spLocks noChangeArrowheads="1"/>
          </p:cNvSpPr>
          <p:nvPr/>
        </p:nvSpPr>
        <p:spPr bwMode="auto">
          <a:xfrm>
            <a:off x="6685708" y="1865389"/>
            <a:ext cx="2050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b="1" dirty="0" smtClean="0">
                <a:solidFill>
                  <a:schemeClr val="accent2"/>
                </a:solidFill>
                <a:latin typeface="仿宋_GB2312" pitchFamily="49" charset="-122"/>
                <a:ea typeface="仿宋_GB2312" pitchFamily="49" charset="-122"/>
              </a:rPr>
              <a:t>类似</a:t>
            </a:r>
            <a:r>
              <a:rPr lang="en-US" altLang="zh-CN" b="1" dirty="0" smtClean="0">
                <a:solidFill>
                  <a:schemeClr val="accent2"/>
                </a:solidFill>
                <a:latin typeface="仿宋_GB2312" pitchFamily="49" charset="-122"/>
                <a:ea typeface="仿宋_GB2312" pitchFamily="49" charset="-122"/>
              </a:rPr>
              <a:t>p.98 </a:t>
            </a:r>
            <a:r>
              <a:rPr lang="zh-CN" altLang="en-US" b="1" dirty="0">
                <a:solidFill>
                  <a:schemeClr val="accent2"/>
                </a:solidFill>
                <a:latin typeface="仿宋_GB2312" pitchFamily="49" charset="-122"/>
                <a:ea typeface="仿宋_GB2312" pitchFamily="49" charset="-122"/>
              </a:rPr>
              <a:t>例题</a:t>
            </a:r>
            <a:r>
              <a:rPr lang="en-US" altLang="zh-CN" b="1" dirty="0">
                <a:solidFill>
                  <a:schemeClr val="accent2"/>
                </a:solidFill>
                <a:latin typeface="仿宋_GB2312" pitchFamily="49" charset="-122"/>
                <a:ea typeface="仿宋_GB2312" pitchFamily="49" charset="-122"/>
              </a:rPr>
              <a:t>4-2</a:t>
            </a:r>
            <a:endParaRPr lang="en-US" altLang="zh-CN" b="1" dirty="0">
              <a:solidFill>
                <a:schemeClr val="accent2"/>
              </a:solidFill>
              <a:latin typeface="仿宋_GB2312" pitchFamily="49" charset="-122"/>
              <a:ea typeface="仿宋_GB2312" pitchFamily="49" charset="-122"/>
            </a:endParaRPr>
          </a:p>
        </p:txBody>
      </p:sp>
      <p:grpSp>
        <p:nvGrpSpPr>
          <p:cNvPr id="2" name="Group 4"/>
          <p:cNvGrpSpPr/>
          <p:nvPr/>
        </p:nvGrpSpPr>
        <p:grpSpPr bwMode="auto">
          <a:xfrm>
            <a:off x="487363" y="3487760"/>
            <a:ext cx="8247062" cy="2743200"/>
            <a:chOff x="-3" y="-3"/>
            <a:chExt cx="2608" cy="1760"/>
          </a:xfrm>
        </p:grpSpPr>
        <p:grpSp>
          <p:nvGrpSpPr>
            <p:cNvPr id="33800" name="Group 5"/>
            <p:cNvGrpSpPr/>
            <p:nvPr/>
          </p:nvGrpSpPr>
          <p:grpSpPr bwMode="auto">
            <a:xfrm>
              <a:off x="0" y="0"/>
              <a:ext cx="2602" cy="1754"/>
              <a:chOff x="0" y="0"/>
              <a:chExt cx="2602" cy="1754"/>
            </a:xfrm>
          </p:grpSpPr>
          <p:grpSp>
            <p:nvGrpSpPr>
              <p:cNvPr id="33802" name="Group 6"/>
              <p:cNvGrpSpPr/>
              <p:nvPr/>
            </p:nvGrpSpPr>
            <p:grpSpPr bwMode="auto">
              <a:xfrm>
                <a:off x="0" y="0"/>
                <a:ext cx="473" cy="374"/>
                <a:chOff x="0" y="0"/>
                <a:chExt cx="473" cy="374"/>
              </a:xfrm>
            </p:grpSpPr>
            <p:sp>
              <p:nvSpPr>
                <p:cNvPr id="33884" name="Rectangle 7"/>
                <p:cNvSpPr>
                  <a:spLocks noChangeArrowheads="1"/>
                </p:cNvSpPr>
                <p:nvPr/>
              </p:nvSpPr>
              <p:spPr bwMode="auto">
                <a:xfrm>
                  <a:off x="43" y="0"/>
                  <a:ext cx="3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Times New Roman" panose="02020603050405020304" pitchFamily="18" charset="0"/>
                      <a:ea typeface="宋体" panose="02010600030101010101" pitchFamily="2" charset="-122"/>
                      <a:cs typeface="Times New Roman" panose="02020603050405020304" pitchFamily="18" charset="0"/>
                    </a:rPr>
                    <a:t>r</a:t>
                  </a:r>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(m)</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85" name="Rectangle 8"/>
                <p:cNvSpPr>
                  <a:spLocks noChangeArrowheads="1"/>
                </p:cNvSpPr>
                <p:nvPr/>
              </p:nvSpPr>
              <p:spPr bwMode="auto">
                <a:xfrm>
                  <a:off x="0" y="0"/>
                  <a:ext cx="4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03" name="Group 9"/>
              <p:cNvGrpSpPr/>
              <p:nvPr/>
            </p:nvGrpSpPr>
            <p:grpSpPr bwMode="auto">
              <a:xfrm>
                <a:off x="473" y="0"/>
                <a:ext cx="334" cy="374"/>
                <a:chOff x="473" y="0"/>
                <a:chExt cx="334" cy="374"/>
              </a:xfrm>
            </p:grpSpPr>
            <p:sp>
              <p:nvSpPr>
                <p:cNvPr id="33882" name="Rectangle 10"/>
                <p:cNvSpPr>
                  <a:spLocks noChangeArrowheads="1"/>
                </p:cNvSpPr>
                <p:nvPr/>
              </p:nvSpPr>
              <p:spPr bwMode="auto">
                <a:xfrm>
                  <a:off x="516" y="0"/>
                  <a:ext cx="24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83" name="Rectangle 11"/>
                <p:cNvSpPr>
                  <a:spLocks noChangeArrowheads="1"/>
                </p:cNvSpPr>
                <p:nvPr/>
              </p:nvSpPr>
              <p:spPr bwMode="auto">
                <a:xfrm>
                  <a:off x="473" y="0"/>
                  <a:ext cx="334"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04" name="Group 12"/>
              <p:cNvGrpSpPr/>
              <p:nvPr/>
            </p:nvGrpSpPr>
            <p:grpSpPr bwMode="auto">
              <a:xfrm>
                <a:off x="807" y="0"/>
                <a:ext cx="368" cy="374"/>
                <a:chOff x="807" y="0"/>
                <a:chExt cx="368" cy="374"/>
              </a:xfrm>
            </p:grpSpPr>
            <p:sp>
              <p:nvSpPr>
                <p:cNvPr id="33880" name="Rectangle 13"/>
                <p:cNvSpPr>
                  <a:spLocks noChangeArrowheads="1"/>
                </p:cNvSpPr>
                <p:nvPr/>
              </p:nvSpPr>
              <p:spPr bwMode="auto">
                <a:xfrm>
                  <a:off x="850" y="0"/>
                  <a:ext cx="2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1</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81" name="Rectangle 14"/>
                <p:cNvSpPr>
                  <a:spLocks noChangeArrowheads="1"/>
                </p:cNvSpPr>
                <p:nvPr/>
              </p:nvSpPr>
              <p:spPr bwMode="auto">
                <a:xfrm>
                  <a:off x="807" y="0"/>
                  <a:ext cx="368"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05" name="Group 15"/>
              <p:cNvGrpSpPr/>
              <p:nvPr/>
            </p:nvGrpSpPr>
            <p:grpSpPr bwMode="auto">
              <a:xfrm>
                <a:off x="1175" y="0"/>
                <a:ext cx="373" cy="374"/>
                <a:chOff x="1175" y="0"/>
                <a:chExt cx="373" cy="374"/>
              </a:xfrm>
            </p:grpSpPr>
            <p:sp>
              <p:nvSpPr>
                <p:cNvPr id="33878" name="Rectangle 16"/>
                <p:cNvSpPr>
                  <a:spLocks noChangeArrowheads="1"/>
                </p:cNvSpPr>
                <p:nvPr/>
              </p:nvSpPr>
              <p:spPr bwMode="auto">
                <a:xfrm>
                  <a:off x="1218" y="0"/>
                  <a:ext cx="2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2</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79" name="Rectangle 17"/>
                <p:cNvSpPr>
                  <a:spLocks noChangeArrowheads="1"/>
                </p:cNvSpPr>
                <p:nvPr/>
              </p:nvSpPr>
              <p:spPr bwMode="auto">
                <a:xfrm>
                  <a:off x="1175" y="0"/>
                  <a:ext cx="3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06" name="Group 18"/>
              <p:cNvGrpSpPr/>
              <p:nvPr/>
            </p:nvGrpSpPr>
            <p:grpSpPr bwMode="auto">
              <a:xfrm>
                <a:off x="1548" y="0"/>
                <a:ext cx="373" cy="374"/>
                <a:chOff x="1548" y="0"/>
                <a:chExt cx="373" cy="374"/>
              </a:xfrm>
            </p:grpSpPr>
            <p:sp>
              <p:nvSpPr>
                <p:cNvPr id="33876" name="Rectangle 19"/>
                <p:cNvSpPr>
                  <a:spLocks noChangeArrowheads="1"/>
                </p:cNvSpPr>
                <p:nvPr/>
              </p:nvSpPr>
              <p:spPr bwMode="auto">
                <a:xfrm>
                  <a:off x="1591" y="0"/>
                  <a:ext cx="2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3</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77" name="Rectangle 20"/>
                <p:cNvSpPr>
                  <a:spLocks noChangeArrowheads="1"/>
                </p:cNvSpPr>
                <p:nvPr/>
              </p:nvSpPr>
              <p:spPr bwMode="auto">
                <a:xfrm>
                  <a:off x="1548" y="0"/>
                  <a:ext cx="3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07" name="Group 21"/>
              <p:cNvGrpSpPr/>
              <p:nvPr/>
            </p:nvGrpSpPr>
            <p:grpSpPr bwMode="auto">
              <a:xfrm>
                <a:off x="1921" y="0"/>
                <a:ext cx="334" cy="374"/>
                <a:chOff x="1921" y="0"/>
                <a:chExt cx="334" cy="374"/>
              </a:xfrm>
            </p:grpSpPr>
            <p:sp>
              <p:nvSpPr>
                <p:cNvPr id="33874" name="Rectangle 22"/>
                <p:cNvSpPr>
                  <a:spLocks noChangeArrowheads="1"/>
                </p:cNvSpPr>
                <p:nvPr/>
              </p:nvSpPr>
              <p:spPr bwMode="auto">
                <a:xfrm>
                  <a:off x="1964" y="0"/>
                  <a:ext cx="24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4</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75" name="Rectangle 23"/>
                <p:cNvSpPr>
                  <a:spLocks noChangeArrowheads="1"/>
                </p:cNvSpPr>
                <p:nvPr/>
              </p:nvSpPr>
              <p:spPr bwMode="auto">
                <a:xfrm>
                  <a:off x="1921" y="0"/>
                  <a:ext cx="334"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08" name="Group 24"/>
              <p:cNvGrpSpPr/>
              <p:nvPr/>
            </p:nvGrpSpPr>
            <p:grpSpPr bwMode="auto">
              <a:xfrm>
                <a:off x="2255" y="0"/>
                <a:ext cx="347" cy="374"/>
                <a:chOff x="2255" y="0"/>
                <a:chExt cx="347" cy="374"/>
              </a:xfrm>
            </p:grpSpPr>
            <p:sp>
              <p:nvSpPr>
                <p:cNvPr id="33872" name="Rectangle 25"/>
                <p:cNvSpPr>
                  <a:spLocks noChangeArrowheads="1"/>
                </p:cNvSpPr>
                <p:nvPr/>
              </p:nvSpPr>
              <p:spPr bwMode="auto">
                <a:xfrm>
                  <a:off x="2298" y="0"/>
                  <a:ext cx="26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5</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73" name="Rectangle 26"/>
                <p:cNvSpPr>
                  <a:spLocks noChangeArrowheads="1"/>
                </p:cNvSpPr>
                <p:nvPr/>
              </p:nvSpPr>
              <p:spPr bwMode="auto">
                <a:xfrm>
                  <a:off x="2255" y="0"/>
                  <a:ext cx="347"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09" name="Group 27"/>
              <p:cNvGrpSpPr/>
              <p:nvPr/>
            </p:nvGrpSpPr>
            <p:grpSpPr bwMode="auto">
              <a:xfrm>
                <a:off x="0" y="374"/>
                <a:ext cx="473" cy="460"/>
                <a:chOff x="0" y="374"/>
                <a:chExt cx="473" cy="460"/>
              </a:xfrm>
            </p:grpSpPr>
            <p:sp>
              <p:nvSpPr>
                <p:cNvPr id="33870" name="Rectangle 28"/>
                <p:cNvSpPr>
                  <a:spLocks noChangeArrowheads="1"/>
                </p:cNvSpPr>
                <p:nvPr/>
              </p:nvSpPr>
              <p:spPr bwMode="auto">
                <a:xfrm>
                  <a:off x="43" y="374"/>
                  <a:ext cx="3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Times New Roman" panose="02020603050405020304" pitchFamily="18" charset="0"/>
                      <a:ea typeface="宋体" panose="02010600030101010101" pitchFamily="2" charset="-122"/>
                      <a:cs typeface="Times New Roman" panose="02020603050405020304" pitchFamily="18" charset="0"/>
                    </a:rPr>
                    <a:t>r</a:t>
                  </a:r>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000" i="1">
                      <a:latin typeface="Times New Roman" panose="02020603050405020304" pitchFamily="18" charset="0"/>
                      <a:ea typeface="宋体" panose="02010600030101010101" pitchFamily="2" charset="-122"/>
                      <a:cs typeface="Times New Roman" panose="02020603050405020304" pitchFamily="18" charset="0"/>
                    </a:rPr>
                    <a:t>z</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71" name="Rectangle 29"/>
                <p:cNvSpPr>
                  <a:spLocks noChangeArrowheads="1"/>
                </p:cNvSpPr>
                <p:nvPr/>
              </p:nvSpPr>
              <p:spPr bwMode="auto">
                <a:xfrm>
                  <a:off x="0" y="374"/>
                  <a:ext cx="4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0" name="Group 30"/>
              <p:cNvGrpSpPr/>
              <p:nvPr/>
            </p:nvGrpSpPr>
            <p:grpSpPr bwMode="auto">
              <a:xfrm>
                <a:off x="473" y="374"/>
                <a:ext cx="334" cy="460"/>
                <a:chOff x="473" y="374"/>
                <a:chExt cx="334" cy="460"/>
              </a:xfrm>
            </p:grpSpPr>
            <p:sp>
              <p:nvSpPr>
                <p:cNvPr id="33868" name="Rectangle 31"/>
                <p:cNvSpPr>
                  <a:spLocks noChangeArrowheads="1"/>
                </p:cNvSpPr>
                <p:nvPr/>
              </p:nvSpPr>
              <p:spPr bwMode="auto">
                <a:xfrm>
                  <a:off x="516" y="37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69" name="Rectangle 32"/>
                <p:cNvSpPr>
                  <a:spLocks noChangeArrowheads="1"/>
                </p:cNvSpPr>
                <p:nvPr/>
              </p:nvSpPr>
              <p:spPr bwMode="auto">
                <a:xfrm>
                  <a:off x="473" y="37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1" name="Group 33"/>
              <p:cNvGrpSpPr/>
              <p:nvPr/>
            </p:nvGrpSpPr>
            <p:grpSpPr bwMode="auto">
              <a:xfrm>
                <a:off x="807" y="374"/>
                <a:ext cx="368" cy="460"/>
                <a:chOff x="807" y="374"/>
                <a:chExt cx="368" cy="460"/>
              </a:xfrm>
            </p:grpSpPr>
            <p:sp>
              <p:nvSpPr>
                <p:cNvPr id="33866" name="Rectangle 34"/>
                <p:cNvSpPr>
                  <a:spLocks noChangeArrowheads="1"/>
                </p:cNvSpPr>
                <p:nvPr/>
              </p:nvSpPr>
              <p:spPr bwMode="auto">
                <a:xfrm>
                  <a:off x="850" y="374"/>
                  <a:ext cx="28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0.33</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67" name="Rectangle 35"/>
                <p:cNvSpPr>
                  <a:spLocks noChangeArrowheads="1"/>
                </p:cNvSpPr>
                <p:nvPr/>
              </p:nvSpPr>
              <p:spPr bwMode="auto">
                <a:xfrm>
                  <a:off x="807" y="374"/>
                  <a:ext cx="368"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2" name="Group 36"/>
              <p:cNvGrpSpPr/>
              <p:nvPr/>
            </p:nvGrpSpPr>
            <p:grpSpPr bwMode="auto">
              <a:xfrm>
                <a:off x="1175" y="374"/>
                <a:ext cx="373" cy="460"/>
                <a:chOff x="1175" y="374"/>
                <a:chExt cx="373" cy="460"/>
              </a:xfrm>
            </p:grpSpPr>
            <p:sp>
              <p:nvSpPr>
                <p:cNvPr id="33864" name="Rectangle 37"/>
                <p:cNvSpPr>
                  <a:spLocks noChangeArrowheads="1"/>
                </p:cNvSpPr>
                <p:nvPr/>
              </p:nvSpPr>
              <p:spPr bwMode="auto">
                <a:xfrm>
                  <a:off x="1218" y="37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0.67</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65" name="Rectangle 38"/>
                <p:cNvSpPr>
                  <a:spLocks noChangeArrowheads="1"/>
                </p:cNvSpPr>
                <p:nvPr/>
              </p:nvSpPr>
              <p:spPr bwMode="auto">
                <a:xfrm>
                  <a:off x="1175" y="37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3" name="Group 39"/>
              <p:cNvGrpSpPr/>
              <p:nvPr/>
            </p:nvGrpSpPr>
            <p:grpSpPr bwMode="auto">
              <a:xfrm>
                <a:off x="1548" y="374"/>
                <a:ext cx="373" cy="460"/>
                <a:chOff x="1548" y="374"/>
                <a:chExt cx="373" cy="460"/>
              </a:xfrm>
            </p:grpSpPr>
            <p:sp>
              <p:nvSpPr>
                <p:cNvPr id="33862" name="Rectangle 40"/>
                <p:cNvSpPr>
                  <a:spLocks noChangeArrowheads="1"/>
                </p:cNvSpPr>
                <p:nvPr/>
              </p:nvSpPr>
              <p:spPr bwMode="auto">
                <a:xfrm>
                  <a:off x="1591" y="37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1</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63" name="Rectangle 41"/>
                <p:cNvSpPr>
                  <a:spLocks noChangeArrowheads="1"/>
                </p:cNvSpPr>
                <p:nvPr/>
              </p:nvSpPr>
              <p:spPr bwMode="auto">
                <a:xfrm>
                  <a:off x="1548" y="37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4" name="Group 42"/>
              <p:cNvGrpSpPr/>
              <p:nvPr/>
            </p:nvGrpSpPr>
            <p:grpSpPr bwMode="auto">
              <a:xfrm>
                <a:off x="1921" y="374"/>
                <a:ext cx="334" cy="460"/>
                <a:chOff x="1921" y="374"/>
                <a:chExt cx="334" cy="460"/>
              </a:xfrm>
            </p:grpSpPr>
            <p:sp>
              <p:nvSpPr>
                <p:cNvPr id="33860" name="Rectangle 43"/>
                <p:cNvSpPr>
                  <a:spLocks noChangeArrowheads="1"/>
                </p:cNvSpPr>
                <p:nvPr/>
              </p:nvSpPr>
              <p:spPr bwMode="auto">
                <a:xfrm>
                  <a:off x="1964" y="37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1.33</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61" name="Rectangle 44"/>
                <p:cNvSpPr>
                  <a:spLocks noChangeArrowheads="1"/>
                </p:cNvSpPr>
                <p:nvPr/>
              </p:nvSpPr>
              <p:spPr bwMode="auto">
                <a:xfrm>
                  <a:off x="1921" y="37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5" name="Group 45"/>
              <p:cNvGrpSpPr/>
              <p:nvPr/>
            </p:nvGrpSpPr>
            <p:grpSpPr bwMode="auto">
              <a:xfrm>
                <a:off x="2255" y="374"/>
                <a:ext cx="347" cy="460"/>
                <a:chOff x="2255" y="374"/>
                <a:chExt cx="347" cy="460"/>
              </a:xfrm>
            </p:grpSpPr>
            <p:sp>
              <p:nvSpPr>
                <p:cNvPr id="33858" name="Rectangle 46"/>
                <p:cNvSpPr>
                  <a:spLocks noChangeArrowheads="1"/>
                </p:cNvSpPr>
                <p:nvPr/>
              </p:nvSpPr>
              <p:spPr bwMode="auto">
                <a:xfrm>
                  <a:off x="2298" y="374"/>
                  <a:ext cx="2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1.67</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59" name="Rectangle 47"/>
                <p:cNvSpPr>
                  <a:spLocks noChangeArrowheads="1"/>
                </p:cNvSpPr>
                <p:nvPr/>
              </p:nvSpPr>
              <p:spPr bwMode="auto">
                <a:xfrm>
                  <a:off x="2255" y="374"/>
                  <a:ext cx="347"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6" name="Group 48"/>
              <p:cNvGrpSpPr/>
              <p:nvPr/>
            </p:nvGrpSpPr>
            <p:grpSpPr bwMode="auto">
              <a:xfrm>
                <a:off x="0" y="834"/>
                <a:ext cx="473" cy="460"/>
                <a:chOff x="0" y="834"/>
                <a:chExt cx="473" cy="460"/>
              </a:xfrm>
            </p:grpSpPr>
            <p:sp>
              <p:nvSpPr>
                <p:cNvPr id="33856" name="Rectangle 49"/>
                <p:cNvSpPr>
                  <a:spLocks noChangeArrowheads="1"/>
                </p:cNvSpPr>
                <p:nvPr/>
              </p:nvSpPr>
              <p:spPr bwMode="auto">
                <a:xfrm>
                  <a:off x="43" y="834"/>
                  <a:ext cx="3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endParaRPr kumimoji="1" lang="en-US" altLang="zh-CN" sz="2000" i="1">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endParaRPr>
                </a:p>
              </p:txBody>
            </p:sp>
            <p:sp>
              <p:nvSpPr>
                <p:cNvPr id="33857" name="Rectangle 50"/>
                <p:cNvSpPr>
                  <a:spLocks noChangeArrowheads="1"/>
                </p:cNvSpPr>
                <p:nvPr/>
              </p:nvSpPr>
              <p:spPr bwMode="auto">
                <a:xfrm>
                  <a:off x="0" y="834"/>
                  <a:ext cx="4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7" name="Group 51"/>
              <p:cNvGrpSpPr/>
              <p:nvPr/>
            </p:nvGrpSpPr>
            <p:grpSpPr bwMode="auto">
              <a:xfrm>
                <a:off x="473" y="834"/>
                <a:ext cx="334" cy="460"/>
                <a:chOff x="473" y="834"/>
                <a:chExt cx="334" cy="460"/>
              </a:xfrm>
            </p:grpSpPr>
            <p:sp>
              <p:nvSpPr>
                <p:cNvPr id="33854" name="Rectangle 52"/>
                <p:cNvSpPr>
                  <a:spLocks noChangeArrowheads="1"/>
                </p:cNvSpPr>
                <p:nvPr/>
              </p:nvSpPr>
              <p:spPr bwMode="auto">
                <a:xfrm>
                  <a:off x="516" y="83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0.478</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55" name="Rectangle 53"/>
                <p:cNvSpPr>
                  <a:spLocks noChangeArrowheads="1"/>
                </p:cNvSpPr>
                <p:nvPr/>
              </p:nvSpPr>
              <p:spPr bwMode="auto">
                <a:xfrm>
                  <a:off x="473" y="83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8" name="Group 54"/>
              <p:cNvGrpSpPr/>
              <p:nvPr/>
            </p:nvGrpSpPr>
            <p:grpSpPr bwMode="auto">
              <a:xfrm>
                <a:off x="807" y="834"/>
                <a:ext cx="368" cy="460"/>
                <a:chOff x="807" y="834"/>
                <a:chExt cx="368" cy="460"/>
              </a:xfrm>
            </p:grpSpPr>
            <p:sp>
              <p:nvSpPr>
                <p:cNvPr id="33852" name="Rectangle 55"/>
                <p:cNvSpPr>
                  <a:spLocks noChangeArrowheads="1"/>
                </p:cNvSpPr>
                <p:nvPr/>
              </p:nvSpPr>
              <p:spPr bwMode="auto">
                <a:xfrm>
                  <a:off x="850" y="834"/>
                  <a:ext cx="28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0.369</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53" name="Rectangle 56"/>
                <p:cNvSpPr>
                  <a:spLocks noChangeArrowheads="1"/>
                </p:cNvSpPr>
                <p:nvPr/>
              </p:nvSpPr>
              <p:spPr bwMode="auto">
                <a:xfrm>
                  <a:off x="807" y="834"/>
                  <a:ext cx="368"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19" name="Group 57"/>
              <p:cNvGrpSpPr/>
              <p:nvPr/>
            </p:nvGrpSpPr>
            <p:grpSpPr bwMode="auto">
              <a:xfrm>
                <a:off x="1175" y="834"/>
                <a:ext cx="373" cy="460"/>
                <a:chOff x="1175" y="834"/>
                <a:chExt cx="373" cy="460"/>
              </a:xfrm>
            </p:grpSpPr>
            <p:sp>
              <p:nvSpPr>
                <p:cNvPr id="33850" name="Rectangle 58"/>
                <p:cNvSpPr>
                  <a:spLocks noChangeArrowheads="1"/>
                </p:cNvSpPr>
                <p:nvPr/>
              </p:nvSpPr>
              <p:spPr bwMode="auto">
                <a:xfrm>
                  <a:off x="1218" y="83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0.189</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51" name="Rectangle 59"/>
                <p:cNvSpPr>
                  <a:spLocks noChangeArrowheads="1"/>
                </p:cNvSpPr>
                <p:nvPr/>
              </p:nvSpPr>
              <p:spPr bwMode="auto">
                <a:xfrm>
                  <a:off x="1175" y="83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0" name="Group 60"/>
              <p:cNvGrpSpPr/>
              <p:nvPr/>
            </p:nvGrpSpPr>
            <p:grpSpPr bwMode="auto">
              <a:xfrm>
                <a:off x="1548" y="834"/>
                <a:ext cx="373" cy="460"/>
                <a:chOff x="1548" y="834"/>
                <a:chExt cx="373" cy="460"/>
              </a:xfrm>
            </p:grpSpPr>
            <p:sp>
              <p:nvSpPr>
                <p:cNvPr id="33848" name="Rectangle 61"/>
                <p:cNvSpPr>
                  <a:spLocks noChangeArrowheads="1"/>
                </p:cNvSpPr>
                <p:nvPr/>
              </p:nvSpPr>
              <p:spPr bwMode="auto">
                <a:xfrm>
                  <a:off x="1591" y="83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0.084</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49" name="Rectangle 62"/>
                <p:cNvSpPr>
                  <a:spLocks noChangeArrowheads="1"/>
                </p:cNvSpPr>
                <p:nvPr/>
              </p:nvSpPr>
              <p:spPr bwMode="auto">
                <a:xfrm>
                  <a:off x="1548" y="83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1" name="Group 63"/>
              <p:cNvGrpSpPr/>
              <p:nvPr/>
            </p:nvGrpSpPr>
            <p:grpSpPr bwMode="auto">
              <a:xfrm>
                <a:off x="1921" y="834"/>
                <a:ext cx="334" cy="460"/>
                <a:chOff x="1921" y="834"/>
                <a:chExt cx="334" cy="460"/>
              </a:xfrm>
            </p:grpSpPr>
            <p:sp>
              <p:nvSpPr>
                <p:cNvPr id="33846" name="Rectangle 64"/>
                <p:cNvSpPr>
                  <a:spLocks noChangeArrowheads="1"/>
                </p:cNvSpPr>
                <p:nvPr/>
              </p:nvSpPr>
              <p:spPr bwMode="auto">
                <a:xfrm>
                  <a:off x="1964" y="83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0.038</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47" name="Rectangle 65"/>
                <p:cNvSpPr>
                  <a:spLocks noChangeArrowheads="1"/>
                </p:cNvSpPr>
                <p:nvPr/>
              </p:nvSpPr>
              <p:spPr bwMode="auto">
                <a:xfrm>
                  <a:off x="1921" y="83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2" name="Group 66"/>
              <p:cNvGrpSpPr/>
              <p:nvPr/>
            </p:nvGrpSpPr>
            <p:grpSpPr bwMode="auto">
              <a:xfrm>
                <a:off x="2255" y="834"/>
                <a:ext cx="347" cy="460"/>
                <a:chOff x="2255" y="834"/>
                <a:chExt cx="347" cy="460"/>
              </a:xfrm>
            </p:grpSpPr>
            <p:sp>
              <p:nvSpPr>
                <p:cNvPr id="33844" name="Rectangle 67"/>
                <p:cNvSpPr>
                  <a:spLocks noChangeArrowheads="1"/>
                </p:cNvSpPr>
                <p:nvPr/>
              </p:nvSpPr>
              <p:spPr bwMode="auto">
                <a:xfrm>
                  <a:off x="2298" y="834"/>
                  <a:ext cx="2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0.017</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45" name="Rectangle 68"/>
                <p:cNvSpPr>
                  <a:spLocks noChangeArrowheads="1"/>
                </p:cNvSpPr>
                <p:nvPr/>
              </p:nvSpPr>
              <p:spPr bwMode="auto">
                <a:xfrm>
                  <a:off x="2255" y="834"/>
                  <a:ext cx="347"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3" name="Group 69"/>
              <p:cNvGrpSpPr/>
              <p:nvPr/>
            </p:nvGrpSpPr>
            <p:grpSpPr bwMode="auto">
              <a:xfrm>
                <a:off x="0" y="1294"/>
                <a:ext cx="473" cy="460"/>
                <a:chOff x="0" y="1294"/>
                <a:chExt cx="473" cy="460"/>
              </a:xfrm>
            </p:grpSpPr>
            <p:sp>
              <p:nvSpPr>
                <p:cNvPr id="33842" name="Rectangle 70"/>
                <p:cNvSpPr>
                  <a:spLocks noChangeArrowheads="1"/>
                </p:cNvSpPr>
                <p:nvPr/>
              </p:nvSpPr>
              <p:spPr bwMode="auto">
                <a:xfrm>
                  <a:off x="43" y="1294"/>
                  <a:ext cx="3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黑体" panose="02010609060101010101" pitchFamily="49" charset="-122"/>
                      <a:sym typeface="Symbol" panose="05050102010706020507" pitchFamily="18" charset="2"/>
                    </a:rPr>
                    <a:t></a:t>
                  </a:r>
                  <a:r>
                    <a:rPr kumimoji="1" lang="en-US" altLang="zh-CN" sz="2000" baseline="-30000">
                      <a:latin typeface="Times New Roman" panose="02020603050405020304" pitchFamily="18" charset="0"/>
                      <a:ea typeface="黑体" panose="02010609060101010101" pitchFamily="49" charset="-122"/>
                    </a:rPr>
                    <a:t>z</a:t>
                  </a:r>
                  <a:r>
                    <a:rPr kumimoji="1" lang="en-US" altLang="zh-CN" sz="2000">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(kPa)</a:t>
                  </a:r>
                  <a:endParaRPr kumimoji="1" lang="en-US" altLang="zh-CN" sz="2000">
                    <a:latin typeface="Times New Roman" panose="02020603050405020304" pitchFamily="18" charset="0"/>
                    <a:ea typeface="黑体" panose="02010609060101010101" pitchFamily="49" charset="-122"/>
                    <a:sym typeface="Symbol" panose="05050102010706020507" pitchFamily="18" charset="2"/>
                  </a:endParaRPr>
                </a:p>
              </p:txBody>
            </p:sp>
            <p:sp>
              <p:nvSpPr>
                <p:cNvPr id="33843" name="Rectangle 71"/>
                <p:cNvSpPr>
                  <a:spLocks noChangeArrowheads="1"/>
                </p:cNvSpPr>
                <p:nvPr/>
              </p:nvSpPr>
              <p:spPr bwMode="auto">
                <a:xfrm>
                  <a:off x="0" y="1294"/>
                  <a:ext cx="4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4" name="Group 72"/>
              <p:cNvGrpSpPr/>
              <p:nvPr/>
            </p:nvGrpSpPr>
            <p:grpSpPr bwMode="auto">
              <a:xfrm>
                <a:off x="473" y="1294"/>
                <a:ext cx="334" cy="460"/>
                <a:chOff x="473" y="1294"/>
                <a:chExt cx="334" cy="460"/>
              </a:xfrm>
            </p:grpSpPr>
            <p:sp>
              <p:nvSpPr>
                <p:cNvPr id="33840" name="Rectangle 73"/>
                <p:cNvSpPr>
                  <a:spLocks noChangeArrowheads="1"/>
                </p:cNvSpPr>
                <p:nvPr/>
              </p:nvSpPr>
              <p:spPr bwMode="auto">
                <a:xfrm>
                  <a:off x="516" y="129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10.6</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41" name="Rectangle 74"/>
                <p:cNvSpPr>
                  <a:spLocks noChangeArrowheads="1"/>
                </p:cNvSpPr>
                <p:nvPr/>
              </p:nvSpPr>
              <p:spPr bwMode="auto">
                <a:xfrm>
                  <a:off x="473" y="129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5" name="Group 75"/>
              <p:cNvGrpSpPr/>
              <p:nvPr/>
            </p:nvGrpSpPr>
            <p:grpSpPr bwMode="auto">
              <a:xfrm>
                <a:off x="807" y="1294"/>
                <a:ext cx="368" cy="460"/>
                <a:chOff x="807" y="1294"/>
                <a:chExt cx="368" cy="460"/>
              </a:xfrm>
            </p:grpSpPr>
            <p:sp>
              <p:nvSpPr>
                <p:cNvPr id="33838" name="Rectangle 76"/>
                <p:cNvSpPr>
                  <a:spLocks noChangeArrowheads="1"/>
                </p:cNvSpPr>
                <p:nvPr/>
              </p:nvSpPr>
              <p:spPr bwMode="auto">
                <a:xfrm>
                  <a:off x="850" y="1294"/>
                  <a:ext cx="28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8.2</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39" name="Rectangle 77"/>
                <p:cNvSpPr>
                  <a:spLocks noChangeArrowheads="1"/>
                </p:cNvSpPr>
                <p:nvPr/>
              </p:nvSpPr>
              <p:spPr bwMode="auto">
                <a:xfrm>
                  <a:off x="807" y="1294"/>
                  <a:ext cx="368"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6" name="Group 78"/>
              <p:cNvGrpSpPr/>
              <p:nvPr/>
            </p:nvGrpSpPr>
            <p:grpSpPr bwMode="auto">
              <a:xfrm>
                <a:off x="1175" y="1294"/>
                <a:ext cx="373" cy="460"/>
                <a:chOff x="1175" y="1294"/>
                <a:chExt cx="373" cy="460"/>
              </a:xfrm>
            </p:grpSpPr>
            <p:sp>
              <p:nvSpPr>
                <p:cNvPr id="33836" name="Rectangle 79"/>
                <p:cNvSpPr>
                  <a:spLocks noChangeArrowheads="1"/>
                </p:cNvSpPr>
                <p:nvPr/>
              </p:nvSpPr>
              <p:spPr bwMode="auto">
                <a:xfrm>
                  <a:off x="1218" y="129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4.2</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37" name="Rectangle 80"/>
                <p:cNvSpPr>
                  <a:spLocks noChangeArrowheads="1"/>
                </p:cNvSpPr>
                <p:nvPr/>
              </p:nvSpPr>
              <p:spPr bwMode="auto">
                <a:xfrm>
                  <a:off x="1175" y="129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7" name="Group 81"/>
              <p:cNvGrpSpPr/>
              <p:nvPr/>
            </p:nvGrpSpPr>
            <p:grpSpPr bwMode="auto">
              <a:xfrm>
                <a:off x="1548" y="1294"/>
                <a:ext cx="373" cy="460"/>
                <a:chOff x="1548" y="1294"/>
                <a:chExt cx="373" cy="460"/>
              </a:xfrm>
            </p:grpSpPr>
            <p:sp>
              <p:nvSpPr>
                <p:cNvPr id="33834" name="Rectangle 82"/>
                <p:cNvSpPr>
                  <a:spLocks noChangeArrowheads="1"/>
                </p:cNvSpPr>
                <p:nvPr/>
              </p:nvSpPr>
              <p:spPr bwMode="auto">
                <a:xfrm>
                  <a:off x="1591" y="129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1.9</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35" name="Rectangle 83"/>
                <p:cNvSpPr>
                  <a:spLocks noChangeArrowheads="1"/>
                </p:cNvSpPr>
                <p:nvPr/>
              </p:nvSpPr>
              <p:spPr bwMode="auto">
                <a:xfrm>
                  <a:off x="1548" y="129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8" name="Group 84"/>
              <p:cNvGrpSpPr/>
              <p:nvPr/>
            </p:nvGrpSpPr>
            <p:grpSpPr bwMode="auto">
              <a:xfrm>
                <a:off x="1921" y="1294"/>
                <a:ext cx="334" cy="460"/>
                <a:chOff x="1921" y="1294"/>
                <a:chExt cx="334" cy="460"/>
              </a:xfrm>
            </p:grpSpPr>
            <p:sp>
              <p:nvSpPr>
                <p:cNvPr id="33832" name="Rectangle 85"/>
                <p:cNvSpPr>
                  <a:spLocks noChangeArrowheads="1"/>
                </p:cNvSpPr>
                <p:nvPr/>
              </p:nvSpPr>
              <p:spPr bwMode="auto">
                <a:xfrm>
                  <a:off x="1964" y="129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0.8</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33" name="Rectangle 86"/>
                <p:cNvSpPr>
                  <a:spLocks noChangeArrowheads="1"/>
                </p:cNvSpPr>
                <p:nvPr/>
              </p:nvSpPr>
              <p:spPr bwMode="auto">
                <a:xfrm>
                  <a:off x="1921" y="129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nvGrpSpPr>
              <p:cNvPr id="33829" name="Group 87"/>
              <p:cNvGrpSpPr/>
              <p:nvPr/>
            </p:nvGrpSpPr>
            <p:grpSpPr bwMode="auto">
              <a:xfrm>
                <a:off x="2255" y="1294"/>
                <a:ext cx="347" cy="460"/>
                <a:chOff x="2255" y="1294"/>
                <a:chExt cx="347" cy="460"/>
              </a:xfrm>
            </p:grpSpPr>
            <p:sp>
              <p:nvSpPr>
                <p:cNvPr id="33830" name="Rectangle 88"/>
                <p:cNvSpPr>
                  <a:spLocks noChangeArrowheads="1"/>
                </p:cNvSpPr>
                <p:nvPr/>
              </p:nvSpPr>
              <p:spPr bwMode="auto">
                <a:xfrm>
                  <a:off x="2298" y="1294"/>
                  <a:ext cx="2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0.4</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31" name="Rectangle 89"/>
                <p:cNvSpPr>
                  <a:spLocks noChangeArrowheads="1"/>
                </p:cNvSpPr>
                <p:nvPr/>
              </p:nvSpPr>
              <p:spPr bwMode="auto">
                <a:xfrm>
                  <a:off x="2255" y="1294"/>
                  <a:ext cx="347"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grpSp>
        <p:sp>
          <p:nvSpPr>
            <p:cNvPr id="33801" name="Rectangle 90"/>
            <p:cNvSpPr>
              <a:spLocks noChangeArrowheads="1"/>
            </p:cNvSpPr>
            <p:nvPr/>
          </p:nvSpPr>
          <p:spPr bwMode="auto">
            <a:xfrm>
              <a:off x="-3" y="-3"/>
              <a:ext cx="2608" cy="1760"/>
            </a:xfrm>
            <a:prstGeom prst="rect">
              <a:avLst/>
            </a:prstGeom>
            <a:noFill/>
            <a:ln w="952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latin typeface="Times New Roman" panose="02020603050405020304" pitchFamily="18" charset="0"/>
                <a:ea typeface="宋体" panose="02010600030101010101" pitchFamily="2" charset="-122"/>
              </a:endParaRPr>
            </a:p>
          </p:txBody>
        </p:sp>
      </p:grpSp>
      <p:sp>
        <p:nvSpPr>
          <p:cNvPr id="94"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675"/>
                                        </p:tgtEl>
                                        <p:attrNameLst>
                                          <p:attrName>style.visibility</p:attrName>
                                        </p:attrNameLst>
                                      </p:cBhvr>
                                      <p:to>
                                        <p:strVal val="visible"/>
                                      </p:to>
                                    </p:set>
                                    <p:anim calcmode="lin" valueType="num">
                                      <p:cBhvr additive="base">
                                        <p:cTn id="7" dur="500" fill="hold"/>
                                        <p:tgtEl>
                                          <p:spTgt spid="67675"/>
                                        </p:tgtEl>
                                        <p:attrNameLst>
                                          <p:attrName>ppt_x</p:attrName>
                                        </p:attrNameLst>
                                      </p:cBhvr>
                                      <p:tavLst>
                                        <p:tav tm="0">
                                          <p:val>
                                            <p:strVal val="0-#ppt_w/2"/>
                                          </p:val>
                                        </p:tav>
                                        <p:tav tm="100000">
                                          <p:val>
                                            <p:strVal val="#ppt_x"/>
                                          </p:val>
                                        </p:tav>
                                      </p:tavLst>
                                    </p:anim>
                                    <p:anim calcmode="lin" valueType="num">
                                      <p:cBhvr additive="base">
                                        <p:cTn id="8" dur="500" fill="hold"/>
                                        <p:tgtEl>
                                          <p:spTgt spid="676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6"/>
                                        </p:tgtEl>
                                        <p:attrNameLst>
                                          <p:attrName>style.visibility</p:attrName>
                                        </p:attrNameLst>
                                      </p:cBhvr>
                                      <p:to>
                                        <p:strVal val="visible"/>
                                      </p:to>
                                    </p:set>
                                    <p:anim calcmode="lin" valueType="num">
                                      <p:cBhvr additive="base">
                                        <p:cTn id="13" dur="500" fill="hold"/>
                                        <p:tgtEl>
                                          <p:spTgt spid="67586"/>
                                        </p:tgtEl>
                                        <p:attrNameLst>
                                          <p:attrName>ppt_x</p:attrName>
                                        </p:attrNameLst>
                                      </p:cBhvr>
                                      <p:tavLst>
                                        <p:tav tm="0">
                                          <p:val>
                                            <p:strVal val="0-#ppt_w/2"/>
                                          </p:val>
                                        </p:tav>
                                        <p:tav tm="100000">
                                          <p:val>
                                            <p:strVal val="#ppt_x"/>
                                          </p:val>
                                        </p:tav>
                                      </p:tavLst>
                                    </p:anim>
                                    <p:anim calcmode="lin" valueType="num">
                                      <p:cBhvr additive="base">
                                        <p:cTn id="14" dur="500" fill="hold"/>
                                        <p:tgtEl>
                                          <p:spTgt spid="675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67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p:nvPr/>
        </p:nvGrpSpPr>
        <p:grpSpPr bwMode="auto">
          <a:xfrm>
            <a:off x="395536" y="836711"/>
            <a:ext cx="8748464" cy="2895501"/>
            <a:chOff x="576" y="720"/>
            <a:chExt cx="4992" cy="2141"/>
          </a:xfrm>
        </p:grpSpPr>
        <p:sp>
          <p:nvSpPr>
            <p:cNvPr id="34822" name="Text Box 3"/>
            <p:cNvSpPr txBox="1">
              <a:spLocks noChangeArrowheads="1"/>
            </p:cNvSpPr>
            <p:nvPr/>
          </p:nvSpPr>
          <p:spPr bwMode="auto">
            <a:xfrm>
              <a:off x="1440" y="720"/>
              <a:ext cx="31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66750" indent="-666750">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just" eaLnBrk="1" hangingPunct="1">
                <a:lnSpc>
                  <a:spcPct val="130000"/>
                </a:lnSpc>
                <a:spcBef>
                  <a:spcPct val="40000"/>
                </a:spcBef>
                <a:buClr>
                  <a:srgbClr val="FF3300"/>
                </a:buClr>
                <a:buFont typeface="Wingdings" panose="05000000000000000000" pitchFamily="2" charset="2"/>
                <a:buNone/>
              </a:pPr>
              <a:r>
                <a:rPr kumimoji="1" lang="zh-CN" altLang="en-US" sz="2000" dirty="0" smtClean="0">
                  <a:latin typeface="Times New Roman" panose="02020603050405020304" pitchFamily="18" charset="0"/>
                  <a:ea typeface="黑体" panose="02010609060101010101" pitchFamily="49" charset="-122"/>
                </a:rPr>
                <a:t>表</a:t>
              </a:r>
              <a:r>
                <a:rPr kumimoji="1" lang="en-US" altLang="zh-CN" sz="2000" dirty="0" smtClean="0">
                  <a:latin typeface="Times New Roman" panose="02020603050405020304" pitchFamily="18" charset="0"/>
                  <a:ea typeface="黑体" panose="02010609060101010101" pitchFamily="49" charset="-122"/>
                </a:rPr>
                <a:t>2  </a:t>
              </a:r>
              <a:r>
                <a:rPr kumimoji="1" lang="en-US" altLang="zh-CN" sz="2000" i="1" dirty="0">
                  <a:latin typeface="Times New Roman" panose="02020603050405020304" pitchFamily="18" charset="0"/>
                  <a:ea typeface="黑体" panose="02010609060101010101" pitchFamily="49" charset="-122"/>
                </a:rPr>
                <a:t>r</a:t>
              </a:r>
              <a:r>
                <a:rPr kumimoji="1" lang="en-US" altLang="zh-CN" sz="2000" dirty="0">
                  <a:latin typeface="Times New Roman" panose="02020603050405020304" pitchFamily="18" charset="0"/>
                  <a:ea typeface="黑体" panose="02010609060101010101" pitchFamily="49" charset="-122"/>
                </a:rPr>
                <a:t>=1m</a:t>
              </a:r>
              <a:r>
                <a:rPr kumimoji="1" lang="zh-CN" altLang="en-US" sz="2000" dirty="0">
                  <a:latin typeface="Times New Roman" panose="02020603050405020304" pitchFamily="18" charset="0"/>
                  <a:ea typeface="黑体" panose="02010609060101010101" pitchFamily="49" charset="-122"/>
                </a:rPr>
                <a:t>处竖直面上</a:t>
              </a:r>
              <a:r>
                <a:rPr kumimoji="1" lang="zh-CN" altLang="en-US" sz="2000" dirty="0" smtClean="0">
                  <a:latin typeface="Times New Roman" panose="02020603050405020304" pitchFamily="18" charset="0"/>
                  <a:ea typeface="黑体" panose="02010609060101010101" pitchFamily="49" charset="-122"/>
                </a:rPr>
                <a:t>竖向应力</a:t>
              </a:r>
              <a:r>
                <a:rPr kumimoji="1" lang="zh-CN" altLang="en-US" sz="2000" dirty="0">
                  <a:latin typeface="Times New Roman" panose="02020603050405020304" pitchFamily="18" charset="0"/>
                  <a:ea typeface="黑体" panose="02010609060101010101" pitchFamily="49" charset="-122"/>
                  <a:sym typeface="Symbol" panose="05050102010706020507" pitchFamily="18" charset="2"/>
                </a:rPr>
                <a:t></a:t>
              </a:r>
              <a:r>
                <a:rPr kumimoji="1" lang="en-US" altLang="zh-CN" sz="2000" baseline="-30000" dirty="0">
                  <a:latin typeface="Times New Roman" panose="02020603050405020304" pitchFamily="18" charset="0"/>
                  <a:ea typeface="黑体" panose="02010609060101010101" pitchFamily="49" charset="-122"/>
                </a:rPr>
                <a:t>z</a:t>
              </a:r>
              <a:r>
                <a:rPr kumimoji="1" lang="zh-CN" altLang="en-US" sz="2000" dirty="0">
                  <a:latin typeface="Times New Roman" panose="02020603050405020304" pitchFamily="18" charset="0"/>
                  <a:ea typeface="黑体" panose="02010609060101010101" pitchFamily="49" charset="-122"/>
                </a:rPr>
                <a:t>的计算</a:t>
              </a:r>
              <a:endPar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4823" name="Group 4"/>
            <p:cNvGrpSpPr/>
            <p:nvPr/>
          </p:nvGrpSpPr>
          <p:grpSpPr bwMode="auto">
            <a:xfrm>
              <a:off x="576" y="1104"/>
              <a:ext cx="4992" cy="1757"/>
              <a:chOff x="-3" y="-3"/>
              <a:chExt cx="2955" cy="1757"/>
            </a:xfrm>
          </p:grpSpPr>
          <p:grpSp>
            <p:nvGrpSpPr>
              <p:cNvPr id="34824" name="Group 5"/>
              <p:cNvGrpSpPr/>
              <p:nvPr/>
            </p:nvGrpSpPr>
            <p:grpSpPr bwMode="auto">
              <a:xfrm>
                <a:off x="0" y="0"/>
                <a:ext cx="2949" cy="1754"/>
                <a:chOff x="0" y="0"/>
                <a:chExt cx="2949" cy="1754"/>
              </a:xfrm>
            </p:grpSpPr>
            <p:grpSp>
              <p:nvGrpSpPr>
                <p:cNvPr id="34826" name="Group 6"/>
                <p:cNvGrpSpPr/>
                <p:nvPr/>
              </p:nvGrpSpPr>
              <p:grpSpPr bwMode="auto">
                <a:xfrm>
                  <a:off x="0" y="0"/>
                  <a:ext cx="473" cy="374"/>
                  <a:chOff x="0" y="0"/>
                  <a:chExt cx="473" cy="374"/>
                </a:xfrm>
              </p:grpSpPr>
              <p:sp>
                <p:nvSpPr>
                  <p:cNvPr id="34920" name="Rectangle 7"/>
                  <p:cNvSpPr>
                    <a:spLocks noChangeArrowheads="1"/>
                  </p:cNvSpPr>
                  <p:nvPr/>
                </p:nvSpPr>
                <p:spPr bwMode="auto">
                  <a:xfrm>
                    <a:off x="43" y="0"/>
                    <a:ext cx="3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dirty="0">
                        <a:latin typeface="Times New Roman" panose="02020603050405020304" pitchFamily="18" charset="0"/>
                        <a:ea typeface="黑体" panose="02010609060101010101" pitchFamily="49" charset="-122"/>
                      </a:rPr>
                      <a:t>z</a:t>
                    </a:r>
                    <a:r>
                      <a:rPr kumimoji="1" lang="en-US" altLang="zh-CN" sz="2000" dirty="0">
                        <a:latin typeface="Times New Roman" panose="02020603050405020304" pitchFamily="18" charset="0"/>
                        <a:ea typeface="黑体" panose="02010609060101010101" pitchFamily="49" charset="-122"/>
                      </a:rPr>
                      <a:t>(m)</a:t>
                    </a:r>
                    <a:endParaRPr kumimoji="1" lang="en-US" altLang="zh-CN" sz="2000" dirty="0">
                      <a:latin typeface="Times New Roman" panose="02020603050405020304" pitchFamily="18" charset="0"/>
                      <a:ea typeface="黑体" panose="02010609060101010101" pitchFamily="49" charset="-122"/>
                    </a:endParaRPr>
                  </a:p>
                </p:txBody>
              </p:sp>
              <p:sp>
                <p:nvSpPr>
                  <p:cNvPr id="34921" name="Rectangle 8"/>
                  <p:cNvSpPr>
                    <a:spLocks noChangeArrowheads="1"/>
                  </p:cNvSpPr>
                  <p:nvPr/>
                </p:nvSpPr>
                <p:spPr bwMode="auto">
                  <a:xfrm>
                    <a:off x="0" y="0"/>
                    <a:ext cx="4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27" name="Group 9"/>
                <p:cNvGrpSpPr/>
                <p:nvPr/>
              </p:nvGrpSpPr>
              <p:grpSpPr bwMode="auto">
                <a:xfrm>
                  <a:off x="473" y="0"/>
                  <a:ext cx="334" cy="374"/>
                  <a:chOff x="473" y="0"/>
                  <a:chExt cx="334" cy="374"/>
                </a:xfrm>
              </p:grpSpPr>
              <p:sp>
                <p:nvSpPr>
                  <p:cNvPr id="34918" name="Rectangle 10"/>
                  <p:cNvSpPr>
                    <a:spLocks noChangeArrowheads="1"/>
                  </p:cNvSpPr>
                  <p:nvPr/>
                </p:nvSpPr>
                <p:spPr bwMode="auto">
                  <a:xfrm>
                    <a:off x="516" y="0"/>
                    <a:ext cx="24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a:t>
                    </a:r>
                    <a:endParaRPr kumimoji="1" lang="en-US" altLang="zh-CN" sz="2000">
                      <a:latin typeface="黑体" panose="02010609060101010101" pitchFamily="49" charset="-122"/>
                      <a:ea typeface="黑体" panose="02010609060101010101" pitchFamily="49" charset="-122"/>
                    </a:endParaRPr>
                  </a:p>
                </p:txBody>
              </p:sp>
              <p:sp>
                <p:nvSpPr>
                  <p:cNvPr id="34919" name="Rectangle 11"/>
                  <p:cNvSpPr>
                    <a:spLocks noChangeArrowheads="1"/>
                  </p:cNvSpPr>
                  <p:nvPr/>
                </p:nvSpPr>
                <p:spPr bwMode="auto">
                  <a:xfrm>
                    <a:off x="473" y="0"/>
                    <a:ext cx="334"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28" name="Group 12"/>
                <p:cNvGrpSpPr/>
                <p:nvPr/>
              </p:nvGrpSpPr>
              <p:grpSpPr bwMode="auto">
                <a:xfrm>
                  <a:off x="807" y="0"/>
                  <a:ext cx="368" cy="374"/>
                  <a:chOff x="807" y="0"/>
                  <a:chExt cx="368" cy="374"/>
                </a:xfrm>
              </p:grpSpPr>
              <p:sp>
                <p:nvSpPr>
                  <p:cNvPr id="34916" name="Rectangle 13"/>
                  <p:cNvSpPr>
                    <a:spLocks noChangeArrowheads="1"/>
                  </p:cNvSpPr>
                  <p:nvPr/>
                </p:nvSpPr>
                <p:spPr bwMode="auto">
                  <a:xfrm>
                    <a:off x="850" y="0"/>
                    <a:ext cx="2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1</a:t>
                    </a:r>
                    <a:endParaRPr kumimoji="1" lang="en-US" altLang="zh-CN" sz="2000">
                      <a:latin typeface="黑体" panose="02010609060101010101" pitchFamily="49" charset="-122"/>
                      <a:ea typeface="黑体" panose="02010609060101010101" pitchFamily="49" charset="-122"/>
                    </a:endParaRPr>
                  </a:p>
                </p:txBody>
              </p:sp>
              <p:sp>
                <p:nvSpPr>
                  <p:cNvPr id="34917" name="Rectangle 14"/>
                  <p:cNvSpPr>
                    <a:spLocks noChangeArrowheads="1"/>
                  </p:cNvSpPr>
                  <p:nvPr/>
                </p:nvSpPr>
                <p:spPr bwMode="auto">
                  <a:xfrm>
                    <a:off x="807" y="0"/>
                    <a:ext cx="368"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29" name="Group 15"/>
                <p:cNvGrpSpPr/>
                <p:nvPr/>
              </p:nvGrpSpPr>
              <p:grpSpPr bwMode="auto">
                <a:xfrm>
                  <a:off x="1175" y="0"/>
                  <a:ext cx="373" cy="374"/>
                  <a:chOff x="1175" y="0"/>
                  <a:chExt cx="373" cy="374"/>
                </a:xfrm>
              </p:grpSpPr>
              <p:sp>
                <p:nvSpPr>
                  <p:cNvPr id="34914" name="Rectangle 16"/>
                  <p:cNvSpPr>
                    <a:spLocks noChangeArrowheads="1"/>
                  </p:cNvSpPr>
                  <p:nvPr/>
                </p:nvSpPr>
                <p:spPr bwMode="auto">
                  <a:xfrm>
                    <a:off x="1218" y="0"/>
                    <a:ext cx="2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2</a:t>
                    </a:r>
                    <a:endParaRPr kumimoji="1" lang="en-US" altLang="zh-CN" sz="2000">
                      <a:latin typeface="黑体" panose="02010609060101010101" pitchFamily="49" charset="-122"/>
                      <a:ea typeface="黑体" panose="02010609060101010101" pitchFamily="49" charset="-122"/>
                    </a:endParaRPr>
                  </a:p>
                </p:txBody>
              </p:sp>
              <p:sp>
                <p:nvSpPr>
                  <p:cNvPr id="34915" name="Rectangle 17"/>
                  <p:cNvSpPr>
                    <a:spLocks noChangeArrowheads="1"/>
                  </p:cNvSpPr>
                  <p:nvPr/>
                </p:nvSpPr>
                <p:spPr bwMode="auto">
                  <a:xfrm>
                    <a:off x="1175" y="0"/>
                    <a:ext cx="3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0" name="Group 18"/>
                <p:cNvGrpSpPr/>
                <p:nvPr/>
              </p:nvGrpSpPr>
              <p:grpSpPr bwMode="auto">
                <a:xfrm>
                  <a:off x="1548" y="0"/>
                  <a:ext cx="373" cy="374"/>
                  <a:chOff x="1548" y="0"/>
                  <a:chExt cx="373" cy="374"/>
                </a:xfrm>
              </p:grpSpPr>
              <p:sp>
                <p:nvSpPr>
                  <p:cNvPr id="34912" name="Rectangle 19"/>
                  <p:cNvSpPr>
                    <a:spLocks noChangeArrowheads="1"/>
                  </p:cNvSpPr>
                  <p:nvPr/>
                </p:nvSpPr>
                <p:spPr bwMode="auto">
                  <a:xfrm>
                    <a:off x="1591" y="0"/>
                    <a:ext cx="2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3</a:t>
                    </a:r>
                    <a:endParaRPr kumimoji="1" lang="en-US" altLang="zh-CN" sz="2000">
                      <a:latin typeface="黑体" panose="02010609060101010101" pitchFamily="49" charset="-122"/>
                      <a:ea typeface="黑体" panose="02010609060101010101" pitchFamily="49" charset="-122"/>
                    </a:endParaRPr>
                  </a:p>
                </p:txBody>
              </p:sp>
              <p:sp>
                <p:nvSpPr>
                  <p:cNvPr id="34913" name="Rectangle 20"/>
                  <p:cNvSpPr>
                    <a:spLocks noChangeArrowheads="1"/>
                  </p:cNvSpPr>
                  <p:nvPr/>
                </p:nvSpPr>
                <p:spPr bwMode="auto">
                  <a:xfrm>
                    <a:off x="1548" y="0"/>
                    <a:ext cx="3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1" name="Group 21"/>
                <p:cNvGrpSpPr/>
                <p:nvPr/>
              </p:nvGrpSpPr>
              <p:grpSpPr bwMode="auto">
                <a:xfrm>
                  <a:off x="1921" y="0"/>
                  <a:ext cx="334" cy="374"/>
                  <a:chOff x="1921" y="0"/>
                  <a:chExt cx="334" cy="374"/>
                </a:xfrm>
              </p:grpSpPr>
              <p:sp>
                <p:nvSpPr>
                  <p:cNvPr id="34910" name="Rectangle 22"/>
                  <p:cNvSpPr>
                    <a:spLocks noChangeArrowheads="1"/>
                  </p:cNvSpPr>
                  <p:nvPr/>
                </p:nvSpPr>
                <p:spPr bwMode="auto">
                  <a:xfrm>
                    <a:off x="1964" y="0"/>
                    <a:ext cx="24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4</a:t>
                    </a:r>
                    <a:endParaRPr kumimoji="1" lang="en-US" altLang="zh-CN" sz="2000">
                      <a:latin typeface="黑体" panose="02010609060101010101" pitchFamily="49" charset="-122"/>
                      <a:ea typeface="黑体" panose="02010609060101010101" pitchFamily="49" charset="-122"/>
                    </a:endParaRPr>
                  </a:p>
                </p:txBody>
              </p:sp>
              <p:sp>
                <p:nvSpPr>
                  <p:cNvPr id="34911" name="Rectangle 23"/>
                  <p:cNvSpPr>
                    <a:spLocks noChangeArrowheads="1"/>
                  </p:cNvSpPr>
                  <p:nvPr/>
                </p:nvSpPr>
                <p:spPr bwMode="auto">
                  <a:xfrm>
                    <a:off x="1921" y="0"/>
                    <a:ext cx="334"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2" name="Group 24"/>
                <p:cNvGrpSpPr/>
                <p:nvPr/>
              </p:nvGrpSpPr>
              <p:grpSpPr bwMode="auto">
                <a:xfrm>
                  <a:off x="2255" y="0"/>
                  <a:ext cx="347" cy="374"/>
                  <a:chOff x="2255" y="0"/>
                  <a:chExt cx="347" cy="374"/>
                </a:xfrm>
              </p:grpSpPr>
              <p:sp>
                <p:nvSpPr>
                  <p:cNvPr id="34908" name="Rectangle 25"/>
                  <p:cNvSpPr>
                    <a:spLocks noChangeArrowheads="1"/>
                  </p:cNvSpPr>
                  <p:nvPr/>
                </p:nvSpPr>
                <p:spPr bwMode="auto">
                  <a:xfrm>
                    <a:off x="2298" y="0"/>
                    <a:ext cx="26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5</a:t>
                    </a:r>
                    <a:endParaRPr kumimoji="1" lang="en-US" altLang="zh-CN" sz="2000">
                      <a:latin typeface="黑体" panose="02010609060101010101" pitchFamily="49" charset="-122"/>
                      <a:ea typeface="黑体" panose="02010609060101010101" pitchFamily="49" charset="-122"/>
                    </a:endParaRPr>
                  </a:p>
                </p:txBody>
              </p:sp>
              <p:sp>
                <p:nvSpPr>
                  <p:cNvPr id="34909" name="Rectangle 26"/>
                  <p:cNvSpPr>
                    <a:spLocks noChangeArrowheads="1"/>
                  </p:cNvSpPr>
                  <p:nvPr/>
                </p:nvSpPr>
                <p:spPr bwMode="auto">
                  <a:xfrm>
                    <a:off x="2255" y="0"/>
                    <a:ext cx="347"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3" name="Group 27"/>
                <p:cNvGrpSpPr/>
                <p:nvPr/>
              </p:nvGrpSpPr>
              <p:grpSpPr bwMode="auto">
                <a:xfrm>
                  <a:off x="2602" y="0"/>
                  <a:ext cx="347" cy="374"/>
                  <a:chOff x="2602" y="0"/>
                  <a:chExt cx="347" cy="374"/>
                </a:xfrm>
              </p:grpSpPr>
              <p:sp>
                <p:nvSpPr>
                  <p:cNvPr id="34906" name="Rectangle 28"/>
                  <p:cNvSpPr>
                    <a:spLocks noChangeArrowheads="1"/>
                  </p:cNvSpPr>
                  <p:nvPr/>
                </p:nvSpPr>
                <p:spPr bwMode="auto">
                  <a:xfrm>
                    <a:off x="2645" y="0"/>
                    <a:ext cx="26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6</a:t>
                    </a:r>
                    <a:endParaRPr kumimoji="1" lang="en-US" altLang="zh-CN" sz="2000">
                      <a:latin typeface="黑体" panose="02010609060101010101" pitchFamily="49" charset="-122"/>
                      <a:ea typeface="黑体" panose="02010609060101010101" pitchFamily="49" charset="-122"/>
                    </a:endParaRPr>
                  </a:p>
                </p:txBody>
              </p:sp>
              <p:sp>
                <p:nvSpPr>
                  <p:cNvPr id="34907" name="Rectangle 29"/>
                  <p:cNvSpPr>
                    <a:spLocks noChangeArrowheads="1"/>
                  </p:cNvSpPr>
                  <p:nvPr/>
                </p:nvSpPr>
                <p:spPr bwMode="auto">
                  <a:xfrm>
                    <a:off x="2602" y="0"/>
                    <a:ext cx="347"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4" name="Group 30"/>
                <p:cNvGrpSpPr/>
                <p:nvPr/>
              </p:nvGrpSpPr>
              <p:grpSpPr bwMode="auto">
                <a:xfrm>
                  <a:off x="0" y="374"/>
                  <a:ext cx="473" cy="460"/>
                  <a:chOff x="0" y="374"/>
                  <a:chExt cx="473" cy="460"/>
                </a:xfrm>
              </p:grpSpPr>
              <p:sp>
                <p:nvSpPr>
                  <p:cNvPr id="34904" name="Rectangle 31"/>
                  <p:cNvSpPr>
                    <a:spLocks noChangeArrowheads="1"/>
                  </p:cNvSpPr>
                  <p:nvPr/>
                </p:nvSpPr>
                <p:spPr bwMode="auto">
                  <a:xfrm>
                    <a:off x="43" y="374"/>
                    <a:ext cx="3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黑体" panose="02010609060101010101" pitchFamily="49" charset="-122"/>
                        <a:ea typeface="黑体" panose="02010609060101010101" pitchFamily="49" charset="-122"/>
                      </a:rPr>
                      <a:t>r</a:t>
                    </a:r>
                    <a:r>
                      <a:rPr kumimoji="1" lang="en-US" altLang="zh-CN" sz="2000">
                        <a:latin typeface="黑体" panose="02010609060101010101" pitchFamily="49" charset="-122"/>
                        <a:ea typeface="黑体" panose="02010609060101010101" pitchFamily="49" charset="-122"/>
                      </a:rPr>
                      <a:t>/</a:t>
                    </a:r>
                    <a:r>
                      <a:rPr kumimoji="1" lang="en-US" altLang="zh-CN" sz="2000" i="1">
                        <a:latin typeface="黑体" panose="02010609060101010101" pitchFamily="49" charset="-122"/>
                        <a:ea typeface="黑体" panose="02010609060101010101" pitchFamily="49" charset="-122"/>
                      </a:rPr>
                      <a:t>z</a:t>
                    </a:r>
                    <a:endParaRPr kumimoji="1" lang="en-US" altLang="zh-CN" sz="2000">
                      <a:latin typeface="黑体" panose="02010609060101010101" pitchFamily="49" charset="-122"/>
                      <a:ea typeface="黑体" panose="02010609060101010101" pitchFamily="49" charset="-122"/>
                    </a:endParaRPr>
                  </a:p>
                </p:txBody>
              </p:sp>
              <p:sp>
                <p:nvSpPr>
                  <p:cNvPr id="34905" name="Rectangle 32"/>
                  <p:cNvSpPr>
                    <a:spLocks noChangeArrowheads="1"/>
                  </p:cNvSpPr>
                  <p:nvPr/>
                </p:nvSpPr>
                <p:spPr bwMode="auto">
                  <a:xfrm>
                    <a:off x="0" y="374"/>
                    <a:ext cx="4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5" name="Group 33"/>
                <p:cNvGrpSpPr/>
                <p:nvPr/>
              </p:nvGrpSpPr>
              <p:grpSpPr bwMode="auto">
                <a:xfrm>
                  <a:off x="473" y="374"/>
                  <a:ext cx="334" cy="460"/>
                  <a:chOff x="473" y="374"/>
                  <a:chExt cx="334" cy="460"/>
                </a:xfrm>
              </p:grpSpPr>
              <p:sp>
                <p:nvSpPr>
                  <p:cNvPr id="34902" name="Rectangle 34"/>
                  <p:cNvSpPr>
                    <a:spLocks noChangeArrowheads="1"/>
                  </p:cNvSpPr>
                  <p:nvPr/>
                </p:nvSpPr>
                <p:spPr bwMode="auto">
                  <a:xfrm>
                    <a:off x="516" y="37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dirty="0">
                        <a:latin typeface="黑体" panose="02010609060101010101" pitchFamily="49" charset="-122"/>
                        <a:ea typeface="黑体" panose="02010609060101010101" pitchFamily="49" charset="-122"/>
                        <a:sym typeface="Symbol" panose="05050102010706020507" pitchFamily="18" charset="2"/>
                      </a:rPr>
                      <a:t></a:t>
                    </a:r>
                    <a:endParaRPr kumimoji="1" lang="en-US" altLang="zh-CN" sz="2000" dirty="0">
                      <a:latin typeface="黑体" panose="02010609060101010101" pitchFamily="49" charset="-122"/>
                      <a:ea typeface="黑体" panose="02010609060101010101" pitchFamily="49" charset="-122"/>
                      <a:sym typeface="Symbol" panose="05050102010706020507" pitchFamily="18" charset="2"/>
                    </a:endParaRPr>
                  </a:p>
                </p:txBody>
              </p:sp>
              <p:sp>
                <p:nvSpPr>
                  <p:cNvPr id="34903" name="Rectangle 35"/>
                  <p:cNvSpPr>
                    <a:spLocks noChangeArrowheads="1"/>
                  </p:cNvSpPr>
                  <p:nvPr/>
                </p:nvSpPr>
                <p:spPr bwMode="auto">
                  <a:xfrm>
                    <a:off x="473" y="37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6" name="Group 36"/>
                <p:cNvGrpSpPr/>
                <p:nvPr/>
              </p:nvGrpSpPr>
              <p:grpSpPr bwMode="auto">
                <a:xfrm>
                  <a:off x="807" y="374"/>
                  <a:ext cx="368" cy="460"/>
                  <a:chOff x="807" y="374"/>
                  <a:chExt cx="368" cy="460"/>
                </a:xfrm>
              </p:grpSpPr>
              <p:sp>
                <p:nvSpPr>
                  <p:cNvPr id="34900" name="Rectangle 37"/>
                  <p:cNvSpPr>
                    <a:spLocks noChangeArrowheads="1"/>
                  </p:cNvSpPr>
                  <p:nvPr/>
                </p:nvSpPr>
                <p:spPr bwMode="auto">
                  <a:xfrm>
                    <a:off x="850" y="374"/>
                    <a:ext cx="28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dirty="0">
                        <a:latin typeface="黑体" panose="02010609060101010101" pitchFamily="49" charset="-122"/>
                        <a:ea typeface="黑体" panose="02010609060101010101" pitchFamily="49" charset="-122"/>
                      </a:rPr>
                      <a:t>1</a:t>
                    </a:r>
                    <a:endParaRPr kumimoji="1" lang="en-US" altLang="zh-CN" sz="2000" dirty="0">
                      <a:latin typeface="黑体" panose="02010609060101010101" pitchFamily="49" charset="-122"/>
                      <a:ea typeface="黑体" panose="02010609060101010101" pitchFamily="49" charset="-122"/>
                    </a:endParaRPr>
                  </a:p>
                </p:txBody>
              </p:sp>
              <p:sp>
                <p:nvSpPr>
                  <p:cNvPr id="34901" name="Rectangle 38"/>
                  <p:cNvSpPr>
                    <a:spLocks noChangeArrowheads="1"/>
                  </p:cNvSpPr>
                  <p:nvPr/>
                </p:nvSpPr>
                <p:spPr bwMode="auto">
                  <a:xfrm>
                    <a:off x="807" y="374"/>
                    <a:ext cx="368"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7" name="Group 39"/>
                <p:cNvGrpSpPr/>
                <p:nvPr/>
              </p:nvGrpSpPr>
              <p:grpSpPr bwMode="auto">
                <a:xfrm>
                  <a:off x="1175" y="374"/>
                  <a:ext cx="373" cy="460"/>
                  <a:chOff x="1175" y="374"/>
                  <a:chExt cx="373" cy="460"/>
                </a:xfrm>
              </p:grpSpPr>
              <p:sp>
                <p:nvSpPr>
                  <p:cNvPr id="34898" name="Rectangle 40"/>
                  <p:cNvSpPr>
                    <a:spLocks noChangeArrowheads="1"/>
                  </p:cNvSpPr>
                  <p:nvPr/>
                </p:nvSpPr>
                <p:spPr bwMode="auto">
                  <a:xfrm>
                    <a:off x="1218" y="37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0.5</a:t>
                    </a:r>
                    <a:endParaRPr kumimoji="1" lang="en-US" altLang="zh-CN" sz="2000">
                      <a:latin typeface="黑体" panose="02010609060101010101" pitchFamily="49" charset="-122"/>
                      <a:ea typeface="黑体" panose="02010609060101010101" pitchFamily="49" charset="-122"/>
                    </a:endParaRPr>
                  </a:p>
                </p:txBody>
              </p:sp>
              <p:sp>
                <p:nvSpPr>
                  <p:cNvPr id="34899" name="Rectangle 41"/>
                  <p:cNvSpPr>
                    <a:spLocks noChangeArrowheads="1"/>
                  </p:cNvSpPr>
                  <p:nvPr/>
                </p:nvSpPr>
                <p:spPr bwMode="auto">
                  <a:xfrm>
                    <a:off x="1175" y="37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8" name="Group 42"/>
                <p:cNvGrpSpPr/>
                <p:nvPr/>
              </p:nvGrpSpPr>
              <p:grpSpPr bwMode="auto">
                <a:xfrm>
                  <a:off x="1548" y="374"/>
                  <a:ext cx="373" cy="460"/>
                  <a:chOff x="1548" y="374"/>
                  <a:chExt cx="373" cy="460"/>
                </a:xfrm>
              </p:grpSpPr>
              <p:sp>
                <p:nvSpPr>
                  <p:cNvPr id="34896" name="Rectangle 43"/>
                  <p:cNvSpPr>
                    <a:spLocks noChangeArrowheads="1"/>
                  </p:cNvSpPr>
                  <p:nvPr/>
                </p:nvSpPr>
                <p:spPr bwMode="auto">
                  <a:xfrm>
                    <a:off x="1591" y="37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0.33</a:t>
                    </a:r>
                    <a:endParaRPr kumimoji="1" lang="en-US" altLang="zh-CN" sz="2000">
                      <a:latin typeface="黑体" panose="02010609060101010101" pitchFamily="49" charset="-122"/>
                      <a:ea typeface="黑体" panose="02010609060101010101" pitchFamily="49" charset="-122"/>
                    </a:endParaRPr>
                  </a:p>
                </p:txBody>
              </p:sp>
              <p:sp>
                <p:nvSpPr>
                  <p:cNvPr id="34897" name="Rectangle 44"/>
                  <p:cNvSpPr>
                    <a:spLocks noChangeArrowheads="1"/>
                  </p:cNvSpPr>
                  <p:nvPr/>
                </p:nvSpPr>
                <p:spPr bwMode="auto">
                  <a:xfrm>
                    <a:off x="1548" y="37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39" name="Group 45"/>
                <p:cNvGrpSpPr/>
                <p:nvPr/>
              </p:nvGrpSpPr>
              <p:grpSpPr bwMode="auto">
                <a:xfrm>
                  <a:off x="1921" y="374"/>
                  <a:ext cx="334" cy="460"/>
                  <a:chOff x="1921" y="374"/>
                  <a:chExt cx="334" cy="460"/>
                </a:xfrm>
              </p:grpSpPr>
              <p:sp>
                <p:nvSpPr>
                  <p:cNvPr id="34894" name="Rectangle 46"/>
                  <p:cNvSpPr>
                    <a:spLocks noChangeArrowheads="1"/>
                  </p:cNvSpPr>
                  <p:nvPr/>
                </p:nvSpPr>
                <p:spPr bwMode="auto">
                  <a:xfrm>
                    <a:off x="1964" y="37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0.25</a:t>
                    </a:r>
                    <a:endParaRPr kumimoji="1" lang="en-US" altLang="zh-CN" sz="2000">
                      <a:latin typeface="黑体" panose="02010609060101010101" pitchFamily="49" charset="-122"/>
                      <a:ea typeface="黑体" panose="02010609060101010101" pitchFamily="49" charset="-122"/>
                    </a:endParaRPr>
                  </a:p>
                </p:txBody>
              </p:sp>
              <p:sp>
                <p:nvSpPr>
                  <p:cNvPr id="34895" name="Rectangle 47"/>
                  <p:cNvSpPr>
                    <a:spLocks noChangeArrowheads="1"/>
                  </p:cNvSpPr>
                  <p:nvPr/>
                </p:nvSpPr>
                <p:spPr bwMode="auto">
                  <a:xfrm>
                    <a:off x="1921" y="37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0" name="Group 48"/>
                <p:cNvGrpSpPr/>
                <p:nvPr/>
              </p:nvGrpSpPr>
              <p:grpSpPr bwMode="auto">
                <a:xfrm>
                  <a:off x="2255" y="374"/>
                  <a:ext cx="347" cy="460"/>
                  <a:chOff x="2255" y="374"/>
                  <a:chExt cx="347" cy="460"/>
                </a:xfrm>
              </p:grpSpPr>
              <p:sp>
                <p:nvSpPr>
                  <p:cNvPr id="34892" name="Rectangle 49"/>
                  <p:cNvSpPr>
                    <a:spLocks noChangeArrowheads="1"/>
                  </p:cNvSpPr>
                  <p:nvPr/>
                </p:nvSpPr>
                <p:spPr bwMode="auto">
                  <a:xfrm>
                    <a:off x="2298" y="374"/>
                    <a:ext cx="2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0.20</a:t>
                    </a:r>
                    <a:endParaRPr kumimoji="1" lang="en-US" altLang="zh-CN" sz="2000">
                      <a:latin typeface="黑体" panose="02010609060101010101" pitchFamily="49" charset="-122"/>
                      <a:ea typeface="黑体" panose="02010609060101010101" pitchFamily="49" charset="-122"/>
                    </a:endParaRPr>
                  </a:p>
                </p:txBody>
              </p:sp>
              <p:sp>
                <p:nvSpPr>
                  <p:cNvPr id="34893" name="Rectangle 50"/>
                  <p:cNvSpPr>
                    <a:spLocks noChangeArrowheads="1"/>
                  </p:cNvSpPr>
                  <p:nvPr/>
                </p:nvSpPr>
                <p:spPr bwMode="auto">
                  <a:xfrm>
                    <a:off x="2255" y="374"/>
                    <a:ext cx="347"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1" name="Group 51"/>
                <p:cNvGrpSpPr/>
                <p:nvPr/>
              </p:nvGrpSpPr>
              <p:grpSpPr bwMode="auto">
                <a:xfrm>
                  <a:off x="2602" y="374"/>
                  <a:ext cx="347" cy="460"/>
                  <a:chOff x="2602" y="374"/>
                  <a:chExt cx="347" cy="460"/>
                </a:xfrm>
              </p:grpSpPr>
              <p:sp>
                <p:nvSpPr>
                  <p:cNvPr id="34890" name="Rectangle 52"/>
                  <p:cNvSpPr>
                    <a:spLocks noChangeArrowheads="1"/>
                  </p:cNvSpPr>
                  <p:nvPr/>
                </p:nvSpPr>
                <p:spPr bwMode="auto">
                  <a:xfrm>
                    <a:off x="2645" y="374"/>
                    <a:ext cx="2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0.17</a:t>
                    </a:r>
                    <a:endParaRPr kumimoji="1" lang="en-US" altLang="zh-CN" sz="2000">
                      <a:latin typeface="黑体" panose="02010609060101010101" pitchFamily="49" charset="-122"/>
                      <a:ea typeface="黑体" panose="02010609060101010101" pitchFamily="49" charset="-122"/>
                    </a:endParaRPr>
                  </a:p>
                </p:txBody>
              </p:sp>
              <p:sp>
                <p:nvSpPr>
                  <p:cNvPr id="34891" name="Rectangle 53"/>
                  <p:cNvSpPr>
                    <a:spLocks noChangeArrowheads="1"/>
                  </p:cNvSpPr>
                  <p:nvPr/>
                </p:nvSpPr>
                <p:spPr bwMode="auto">
                  <a:xfrm>
                    <a:off x="2602" y="374"/>
                    <a:ext cx="347"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2" name="Group 54"/>
                <p:cNvGrpSpPr/>
                <p:nvPr/>
              </p:nvGrpSpPr>
              <p:grpSpPr bwMode="auto">
                <a:xfrm>
                  <a:off x="0" y="834"/>
                  <a:ext cx="473" cy="460"/>
                  <a:chOff x="0" y="834"/>
                  <a:chExt cx="473" cy="460"/>
                </a:xfrm>
              </p:grpSpPr>
              <p:sp>
                <p:nvSpPr>
                  <p:cNvPr id="34888" name="Rectangle 55"/>
                  <p:cNvSpPr>
                    <a:spLocks noChangeArrowheads="1"/>
                  </p:cNvSpPr>
                  <p:nvPr/>
                </p:nvSpPr>
                <p:spPr bwMode="auto">
                  <a:xfrm>
                    <a:off x="43" y="834"/>
                    <a:ext cx="3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黑体" panose="02010609060101010101" pitchFamily="49" charset="-122"/>
                        <a:ea typeface="黑体" panose="02010609060101010101" pitchFamily="49" charset="-122"/>
                        <a:sym typeface="Symbol" panose="05050102010706020507" pitchFamily="18" charset="2"/>
                      </a:rPr>
                      <a:t></a:t>
                    </a:r>
                    <a:endParaRPr kumimoji="1" lang="en-US" altLang="zh-CN" sz="2000" i="1">
                      <a:latin typeface="黑体" panose="02010609060101010101" pitchFamily="49" charset="-122"/>
                      <a:ea typeface="黑体" panose="02010609060101010101" pitchFamily="49" charset="-122"/>
                      <a:sym typeface="Symbol" panose="05050102010706020507" pitchFamily="18" charset="2"/>
                    </a:endParaRPr>
                  </a:p>
                </p:txBody>
              </p:sp>
              <p:sp>
                <p:nvSpPr>
                  <p:cNvPr id="34889" name="Rectangle 56"/>
                  <p:cNvSpPr>
                    <a:spLocks noChangeArrowheads="1"/>
                  </p:cNvSpPr>
                  <p:nvPr/>
                </p:nvSpPr>
                <p:spPr bwMode="auto">
                  <a:xfrm>
                    <a:off x="0" y="834"/>
                    <a:ext cx="4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3" name="Group 57"/>
                <p:cNvGrpSpPr/>
                <p:nvPr/>
              </p:nvGrpSpPr>
              <p:grpSpPr bwMode="auto">
                <a:xfrm>
                  <a:off x="473" y="834"/>
                  <a:ext cx="334" cy="460"/>
                  <a:chOff x="473" y="834"/>
                  <a:chExt cx="334" cy="460"/>
                </a:xfrm>
              </p:grpSpPr>
              <p:sp>
                <p:nvSpPr>
                  <p:cNvPr id="34886" name="Rectangle 58"/>
                  <p:cNvSpPr>
                    <a:spLocks noChangeArrowheads="1"/>
                  </p:cNvSpPr>
                  <p:nvPr/>
                </p:nvSpPr>
                <p:spPr bwMode="auto">
                  <a:xfrm>
                    <a:off x="516" y="83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a:t>
                    </a:r>
                    <a:endParaRPr kumimoji="1" lang="en-US" altLang="zh-CN" sz="2000">
                      <a:latin typeface="黑体" panose="02010609060101010101" pitchFamily="49" charset="-122"/>
                      <a:ea typeface="黑体" panose="02010609060101010101" pitchFamily="49" charset="-122"/>
                    </a:endParaRPr>
                  </a:p>
                </p:txBody>
              </p:sp>
              <p:sp>
                <p:nvSpPr>
                  <p:cNvPr id="34887" name="Rectangle 59"/>
                  <p:cNvSpPr>
                    <a:spLocks noChangeArrowheads="1"/>
                  </p:cNvSpPr>
                  <p:nvPr/>
                </p:nvSpPr>
                <p:spPr bwMode="auto">
                  <a:xfrm>
                    <a:off x="473" y="83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4" name="Group 60"/>
                <p:cNvGrpSpPr/>
                <p:nvPr/>
              </p:nvGrpSpPr>
              <p:grpSpPr bwMode="auto">
                <a:xfrm>
                  <a:off x="807" y="834"/>
                  <a:ext cx="368" cy="460"/>
                  <a:chOff x="807" y="834"/>
                  <a:chExt cx="368" cy="460"/>
                </a:xfrm>
              </p:grpSpPr>
              <p:sp>
                <p:nvSpPr>
                  <p:cNvPr id="34884" name="Rectangle 61"/>
                  <p:cNvSpPr>
                    <a:spLocks noChangeArrowheads="1"/>
                  </p:cNvSpPr>
                  <p:nvPr/>
                </p:nvSpPr>
                <p:spPr bwMode="auto">
                  <a:xfrm>
                    <a:off x="850" y="834"/>
                    <a:ext cx="28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0.084</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85" name="Rectangle 62"/>
                  <p:cNvSpPr>
                    <a:spLocks noChangeArrowheads="1"/>
                  </p:cNvSpPr>
                  <p:nvPr/>
                </p:nvSpPr>
                <p:spPr bwMode="auto">
                  <a:xfrm>
                    <a:off x="807" y="834"/>
                    <a:ext cx="368"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5" name="Group 63"/>
                <p:cNvGrpSpPr/>
                <p:nvPr/>
              </p:nvGrpSpPr>
              <p:grpSpPr bwMode="auto">
                <a:xfrm>
                  <a:off x="1175" y="834"/>
                  <a:ext cx="373" cy="460"/>
                  <a:chOff x="1175" y="834"/>
                  <a:chExt cx="373" cy="460"/>
                </a:xfrm>
              </p:grpSpPr>
              <p:sp>
                <p:nvSpPr>
                  <p:cNvPr id="34882" name="Rectangle 64"/>
                  <p:cNvSpPr>
                    <a:spLocks noChangeArrowheads="1"/>
                  </p:cNvSpPr>
                  <p:nvPr/>
                </p:nvSpPr>
                <p:spPr bwMode="auto">
                  <a:xfrm>
                    <a:off x="1218" y="83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0.273</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83" name="Rectangle 65"/>
                  <p:cNvSpPr>
                    <a:spLocks noChangeArrowheads="1"/>
                  </p:cNvSpPr>
                  <p:nvPr/>
                </p:nvSpPr>
                <p:spPr bwMode="auto">
                  <a:xfrm>
                    <a:off x="1175" y="83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6" name="Group 66"/>
                <p:cNvGrpSpPr/>
                <p:nvPr/>
              </p:nvGrpSpPr>
              <p:grpSpPr bwMode="auto">
                <a:xfrm>
                  <a:off x="1548" y="834"/>
                  <a:ext cx="373" cy="460"/>
                  <a:chOff x="1548" y="834"/>
                  <a:chExt cx="373" cy="460"/>
                </a:xfrm>
              </p:grpSpPr>
              <p:sp>
                <p:nvSpPr>
                  <p:cNvPr id="34880" name="Rectangle 67"/>
                  <p:cNvSpPr>
                    <a:spLocks noChangeArrowheads="1"/>
                  </p:cNvSpPr>
                  <p:nvPr/>
                </p:nvSpPr>
                <p:spPr bwMode="auto">
                  <a:xfrm>
                    <a:off x="1591" y="834"/>
                    <a:ext cx="28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0.369</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81" name="Rectangle 68"/>
                  <p:cNvSpPr>
                    <a:spLocks noChangeArrowheads="1"/>
                  </p:cNvSpPr>
                  <p:nvPr/>
                </p:nvSpPr>
                <p:spPr bwMode="auto">
                  <a:xfrm>
                    <a:off x="1548" y="834"/>
                    <a:ext cx="373"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7" name="Group 69"/>
                <p:cNvGrpSpPr/>
                <p:nvPr/>
              </p:nvGrpSpPr>
              <p:grpSpPr bwMode="auto">
                <a:xfrm>
                  <a:off x="1921" y="834"/>
                  <a:ext cx="334" cy="460"/>
                  <a:chOff x="1921" y="834"/>
                  <a:chExt cx="334" cy="460"/>
                </a:xfrm>
              </p:grpSpPr>
              <p:sp>
                <p:nvSpPr>
                  <p:cNvPr id="34878" name="Rectangle 70"/>
                  <p:cNvSpPr>
                    <a:spLocks noChangeArrowheads="1"/>
                  </p:cNvSpPr>
                  <p:nvPr/>
                </p:nvSpPr>
                <p:spPr bwMode="auto">
                  <a:xfrm>
                    <a:off x="1964" y="834"/>
                    <a:ext cx="24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0.410</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79" name="Rectangle 71"/>
                  <p:cNvSpPr>
                    <a:spLocks noChangeArrowheads="1"/>
                  </p:cNvSpPr>
                  <p:nvPr/>
                </p:nvSpPr>
                <p:spPr bwMode="auto">
                  <a:xfrm>
                    <a:off x="1921" y="834"/>
                    <a:ext cx="334"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8" name="Group 72"/>
                <p:cNvGrpSpPr/>
                <p:nvPr/>
              </p:nvGrpSpPr>
              <p:grpSpPr bwMode="auto">
                <a:xfrm>
                  <a:off x="2255" y="834"/>
                  <a:ext cx="347" cy="460"/>
                  <a:chOff x="2255" y="834"/>
                  <a:chExt cx="347" cy="460"/>
                </a:xfrm>
              </p:grpSpPr>
              <p:sp>
                <p:nvSpPr>
                  <p:cNvPr id="34876" name="Rectangle 73"/>
                  <p:cNvSpPr>
                    <a:spLocks noChangeArrowheads="1"/>
                  </p:cNvSpPr>
                  <p:nvPr/>
                </p:nvSpPr>
                <p:spPr bwMode="auto">
                  <a:xfrm>
                    <a:off x="2298" y="834"/>
                    <a:ext cx="2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0.433</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77" name="Rectangle 74"/>
                  <p:cNvSpPr>
                    <a:spLocks noChangeArrowheads="1"/>
                  </p:cNvSpPr>
                  <p:nvPr/>
                </p:nvSpPr>
                <p:spPr bwMode="auto">
                  <a:xfrm>
                    <a:off x="2255" y="834"/>
                    <a:ext cx="347"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49" name="Group 75"/>
                <p:cNvGrpSpPr/>
                <p:nvPr/>
              </p:nvGrpSpPr>
              <p:grpSpPr bwMode="auto">
                <a:xfrm>
                  <a:off x="2602" y="834"/>
                  <a:ext cx="347" cy="460"/>
                  <a:chOff x="2602" y="834"/>
                  <a:chExt cx="347" cy="460"/>
                </a:xfrm>
              </p:grpSpPr>
              <p:sp>
                <p:nvSpPr>
                  <p:cNvPr id="34874" name="Rectangle 76"/>
                  <p:cNvSpPr>
                    <a:spLocks noChangeArrowheads="1"/>
                  </p:cNvSpPr>
                  <p:nvPr/>
                </p:nvSpPr>
                <p:spPr bwMode="auto">
                  <a:xfrm>
                    <a:off x="2645" y="834"/>
                    <a:ext cx="2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0.444</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75" name="Rectangle 77"/>
                  <p:cNvSpPr>
                    <a:spLocks noChangeArrowheads="1"/>
                  </p:cNvSpPr>
                  <p:nvPr/>
                </p:nvSpPr>
                <p:spPr bwMode="auto">
                  <a:xfrm>
                    <a:off x="2602" y="834"/>
                    <a:ext cx="347" cy="460"/>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0" name="Group 78"/>
                <p:cNvGrpSpPr/>
                <p:nvPr/>
              </p:nvGrpSpPr>
              <p:grpSpPr bwMode="auto">
                <a:xfrm>
                  <a:off x="0" y="1294"/>
                  <a:ext cx="473" cy="374"/>
                  <a:chOff x="0" y="1294"/>
                  <a:chExt cx="473" cy="374"/>
                </a:xfrm>
              </p:grpSpPr>
              <p:sp>
                <p:nvSpPr>
                  <p:cNvPr id="34872" name="Rectangle 79"/>
                  <p:cNvSpPr>
                    <a:spLocks noChangeArrowheads="1"/>
                  </p:cNvSpPr>
                  <p:nvPr/>
                </p:nvSpPr>
                <p:spPr bwMode="auto">
                  <a:xfrm>
                    <a:off x="43" y="1294"/>
                    <a:ext cx="3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sym typeface="Symbol" panose="05050102010706020507" pitchFamily="18" charset="2"/>
                      </a:rPr>
                      <a:t></a:t>
                    </a:r>
                    <a:r>
                      <a:rPr kumimoji="1" lang="en-US" altLang="zh-CN" sz="2000" baseline="-30000">
                        <a:latin typeface="黑体" panose="02010609060101010101" pitchFamily="49" charset="-122"/>
                        <a:ea typeface="黑体" panose="02010609060101010101" pitchFamily="49" charset="-122"/>
                      </a:rPr>
                      <a:t>z</a:t>
                    </a:r>
                    <a:r>
                      <a:rPr kumimoji="1" lang="en-US" altLang="zh-CN" sz="2000">
                        <a:latin typeface="黑体" panose="02010609060101010101" pitchFamily="49" charset="-122"/>
                        <a:ea typeface="黑体" panose="02010609060101010101" pitchFamily="49" charset="-122"/>
                        <a:sym typeface="Symbol" panose="05050102010706020507" pitchFamily="18" charset="2"/>
                      </a:rPr>
                      <a:t>(kPa)</a:t>
                    </a:r>
                    <a:endParaRPr kumimoji="1" lang="en-US" altLang="zh-CN" sz="2000">
                      <a:latin typeface="黑体" panose="02010609060101010101" pitchFamily="49" charset="-122"/>
                      <a:ea typeface="黑体" panose="02010609060101010101" pitchFamily="49" charset="-122"/>
                      <a:sym typeface="Symbol" panose="05050102010706020507" pitchFamily="18" charset="2"/>
                    </a:endParaRPr>
                  </a:p>
                </p:txBody>
              </p:sp>
              <p:sp>
                <p:nvSpPr>
                  <p:cNvPr id="34873" name="Rectangle 80"/>
                  <p:cNvSpPr>
                    <a:spLocks noChangeArrowheads="1"/>
                  </p:cNvSpPr>
                  <p:nvPr/>
                </p:nvSpPr>
                <p:spPr bwMode="auto">
                  <a:xfrm>
                    <a:off x="0" y="1294"/>
                    <a:ext cx="4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1" name="Group 81"/>
                <p:cNvGrpSpPr/>
                <p:nvPr/>
              </p:nvGrpSpPr>
              <p:grpSpPr bwMode="auto">
                <a:xfrm>
                  <a:off x="473" y="1294"/>
                  <a:ext cx="334" cy="374"/>
                  <a:chOff x="473" y="1294"/>
                  <a:chExt cx="334" cy="374"/>
                </a:xfrm>
              </p:grpSpPr>
              <p:sp>
                <p:nvSpPr>
                  <p:cNvPr id="34870" name="Rectangle 82"/>
                  <p:cNvSpPr>
                    <a:spLocks noChangeArrowheads="1"/>
                  </p:cNvSpPr>
                  <p:nvPr/>
                </p:nvSpPr>
                <p:spPr bwMode="auto">
                  <a:xfrm>
                    <a:off x="516" y="1294"/>
                    <a:ext cx="24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a:latin typeface="黑体" panose="02010609060101010101" pitchFamily="49" charset="-122"/>
                        <a:ea typeface="黑体" panose="02010609060101010101" pitchFamily="49" charset="-122"/>
                      </a:rPr>
                      <a:t>0</a:t>
                    </a:r>
                    <a:endParaRPr kumimoji="1" lang="en-US" altLang="zh-CN" sz="2000">
                      <a:latin typeface="黑体" panose="02010609060101010101" pitchFamily="49" charset="-122"/>
                      <a:ea typeface="黑体" panose="02010609060101010101" pitchFamily="49" charset="-122"/>
                    </a:endParaRPr>
                  </a:p>
                </p:txBody>
              </p:sp>
              <p:sp>
                <p:nvSpPr>
                  <p:cNvPr id="34871" name="Rectangle 83"/>
                  <p:cNvSpPr>
                    <a:spLocks noChangeArrowheads="1"/>
                  </p:cNvSpPr>
                  <p:nvPr/>
                </p:nvSpPr>
                <p:spPr bwMode="auto">
                  <a:xfrm>
                    <a:off x="473" y="1294"/>
                    <a:ext cx="334"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2" name="Group 84"/>
                <p:cNvGrpSpPr/>
                <p:nvPr/>
              </p:nvGrpSpPr>
              <p:grpSpPr bwMode="auto">
                <a:xfrm>
                  <a:off x="807" y="1294"/>
                  <a:ext cx="368" cy="374"/>
                  <a:chOff x="807" y="1294"/>
                  <a:chExt cx="368" cy="374"/>
                </a:xfrm>
              </p:grpSpPr>
              <p:sp>
                <p:nvSpPr>
                  <p:cNvPr id="34868" name="Rectangle 85"/>
                  <p:cNvSpPr>
                    <a:spLocks noChangeArrowheads="1"/>
                  </p:cNvSpPr>
                  <p:nvPr/>
                </p:nvSpPr>
                <p:spPr bwMode="auto">
                  <a:xfrm>
                    <a:off x="850" y="1294"/>
                    <a:ext cx="2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16.8</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69" name="Rectangle 86"/>
                  <p:cNvSpPr>
                    <a:spLocks noChangeArrowheads="1"/>
                  </p:cNvSpPr>
                  <p:nvPr/>
                </p:nvSpPr>
                <p:spPr bwMode="auto">
                  <a:xfrm>
                    <a:off x="807" y="1294"/>
                    <a:ext cx="368"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3" name="Group 87"/>
                <p:cNvGrpSpPr/>
                <p:nvPr/>
              </p:nvGrpSpPr>
              <p:grpSpPr bwMode="auto">
                <a:xfrm>
                  <a:off x="1175" y="1294"/>
                  <a:ext cx="373" cy="374"/>
                  <a:chOff x="1175" y="1294"/>
                  <a:chExt cx="373" cy="374"/>
                </a:xfrm>
              </p:grpSpPr>
              <p:sp>
                <p:nvSpPr>
                  <p:cNvPr id="34866" name="Rectangle 88"/>
                  <p:cNvSpPr>
                    <a:spLocks noChangeArrowheads="1"/>
                  </p:cNvSpPr>
                  <p:nvPr/>
                </p:nvSpPr>
                <p:spPr bwMode="auto">
                  <a:xfrm>
                    <a:off x="1218" y="1294"/>
                    <a:ext cx="2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13.7</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67" name="Rectangle 89"/>
                  <p:cNvSpPr>
                    <a:spLocks noChangeArrowheads="1"/>
                  </p:cNvSpPr>
                  <p:nvPr/>
                </p:nvSpPr>
                <p:spPr bwMode="auto">
                  <a:xfrm>
                    <a:off x="1175" y="1294"/>
                    <a:ext cx="3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4" name="Group 90"/>
                <p:cNvGrpSpPr/>
                <p:nvPr/>
              </p:nvGrpSpPr>
              <p:grpSpPr bwMode="auto">
                <a:xfrm>
                  <a:off x="1548" y="1294"/>
                  <a:ext cx="373" cy="374"/>
                  <a:chOff x="1548" y="1294"/>
                  <a:chExt cx="373" cy="374"/>
                </a:xfrm>
              </p:grpSpPr>
              <p:sp>
                <p:nvSpPr>
                  <p:cNvPr id="34864" name="Rectangle 91"/>
                  <p:cNvSpPr>
                    <a:spLocks noChangeArrowheads="1"/>
                  </p:cNvSpPr>
                  <p:nvPr/>
                </p:nvSpPr>
                <p:spPr bwMode="auto">
                  <a:xfrm>
                    <a:off x="1591" y="1294"/>
                    <a:ext cx="28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8.2</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65" name="Rectangle 92"/>
                  <p:cNvSpPr>
                    <a:spLocks noChangeArrowheads="1"/>
                  </p:cNvSpPr>
                  <p:nvPr/>
                </p:nvSpPr>
                <p:spPr bwMode="auto">
                  <a:xfrm>
                    <a:off x="1548" y="1294"/>
                    <a:ext cx="373"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5" name="Group 93"/>
                <p:cNvGrpSpPr/>
                <p:nvPr/>
              </p:nvGrpSpPr>
              <p:grpSpPr bwMode="auto">
                <a:xfrm>
                  <a:off x="1921" y="1294"/>
                  <a:ext cx="334" cy="374"/>
                  <a:chOff x="1921" y="1294"/>
                  <a:chExt cx="334" cy="374"/>
                </a:xfrm>
              </p:grpSpPr>
              <p:sp>
                <p:nvSpPr>
                  <p:cNvPr id="34862" name="Rectangle 94"/>
                  <p:cNvSpPr>
                    <a:spLocks noChangeArrowheads="1"/>
                  </p:cNvSpPr>
                  <p:nvPr/>
                </p:nvSpPr>
                <p:spPr bwMode="auto">
                  <a:xfrm>
                    <a:off x="1964" y="1294"/>
                    <a:ext cx="24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5.1</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63" name="Rectangle 95"/>
                  <p:cNvSpPr>
                    <a:spLocks noChangeArrowheads="1"/>
                  </p:cNvSpPr>
                  <p:nvPr/>
                </p:nvSpPr>
                <p:spPr bwMode="auto">
                  <a:xfrm>
                    <a:off x="1921" y="1294"/>
                    <a:ext cx="334"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6" name="Group 96"/>
                <p:cNvGrpSpPr/>
                <p:nvPr/>
              </p:nvGrpSpPr>
              <p:grpSpPr bwMode="auto">
                <a:xfrm>
                  <a:off x="2255" y="1294"/>
                  <a:ext cx="347" cy="460"/>
                  <a:chOff x="2255" y="1294"/>
                  <a:chExt cx="347" cy="460"/>
                </a:xfrm>
              </p:grpSpPr>
              <p:sp>
                <p:nvSpPr>
                  <p:cNvPr id="34860" name="Rectangle 97"/>
                  <p:cNvSpPr>
                    <a:spLocks noChangeArrowheads="1"/>
                  </p:cNvSpPr>
                  <p:nvPr/>
                </p:nvSpPr>
                <p:spPr bwMode="auto">
                  <a:xfrm>
                    <a:off x="2292" y="1368"/>
                    <a:ext cx="26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3.5</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61" name="Rectangle 98"/>
                  <p:cNvSpPr>
                    <a:spLocks noChangeArrowheads="1"/>
                  </p:cNvSpPr>
                  <p:nvPr/>
                </p:nvSpPr>
                <p:spPr bwMode="auto">
                  <a:xfrm>
                    <a:off x="2255" y="1294"/>
                    <a:ext cx="347"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nvGrpSpPr>
                <p:cNvPr id="34857" name="Group 99"/>
                <p:cNvGrpSpPr/>
                <p:nvPr/>
              </p:nvGrpSpPr>
              <p:grpSpPr bwMode="auto">
                <a:xfrm>
                  <a:off x="2602" y="1294"/>
                  <a:ext cx="347" cy="374"/>
                  <a:chOff x="2602" y="1294"/>
                  <a:chExt cx="347" cy="374"/>
                </a:xfrm>
              </p:grpSpPr>
              <p:sp>
                <p:nvSpPr>
                  <p:cNvPr id="34858" name="Rectangle 100"/>
                  <p:cNvSpPr>
                    <a:spLocks noChangeArrowheads="1"/>
                  </p:cNvSpPr>
                  <p:nvPr/>
                </p:nvSpPr>
                <p:spPr bwMode="auto">
                  <a:xfrm>
                    <a:off x="2645" y="1294"/>
                    <a:ext cx="26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dirty="0">
                        <a:latin typeface="Times New Roman" panose="02020603050405020304" pitchFamily="18" charset="0"/>
                        <a:ea typeface="黑体" panose="02010609060101010101" pitchFamily="49" charset="-122"/>
                        <a:cs typeface="Times New Roman" panose="02020603050405020304" pitchFamily="18" charset="0"/>
                      </a:rPr>
                      <a:t>2.5</a:t>
                    </a:r>
                    <a:endParaRPr kumimoji="1"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859" name="Rectangle 101"/>
                  <p:cNvSpPr>
                    <a:spLocks noChangeArrowheads="1"/>
                  </p:cNvSpPr>
                  <p:nvPr/>
                </p:nvSpPr>
                <p:spPr bwMode="auto">
                  <a:xfrm>
                    <a:off x="2602" y="1294"/>
                    <a:ext cx="347" cy="374"/>
                  </a:xfrm>
                  <a:prstGeom prst="rect">
                    <a:avLst/>
                  </a:prstGeom>
                  <a:noFill/>
                  <a:ln w="7">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sp>
            <p:nvSpPr>
              <p:cNvPr id="34825" name="Rectangle 102"/>
              <p:cNvSpPr>
                <a:spLocks noChangeArrowheads="1"/>
              </p:cNvSpPr>
              <p:nvPr/>
            </p:nvSpPr>
            <p:spPr bwMode="auto">
              <a:xfrm>
                <a:off x="-3" y="-3"/>
                <a:ext cx="2955" cy="1674"/>
              </a:xfrm>
              <a:prstGeom prst="rect">
                <a:avLst/>
              </a:prstGeom>
              <a:noFill/>
              <a:ln w="9525">
                <a:solidFill>
                  <a:srgbClr val="A0A0A0"/>
                </a:solidFill>
                <a:miter lim="800000"/>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grpSp>
      <p:pic>
        <p:nvPicPr>
          <p:cNvPr id="34819" name="Picture 103" descr="图3-17"/>
          <p:cNvPicPr>
            <a:picLocks noGrp="1" noChangeAspect="1" noChangeArrowheads="1"/>
          </p:cNvPicPr>
          <p:nvPr>
            <p:ph/>
          </p:nvPr>
        </p:nvPicPr>
        <p:blipFill rotWithShape="1">
          <a:blip r:embed="rId1">
            <a:extLst>
              <a:ext uri="{28A0092B-C50C-407E-A947-70E740481C1C}">
                <a14:useLocalDpi xmlns:a14="http://schemas.microsoft.com/office/drawing/2010/main" val="0"/>
              </a:ext>
            </a:extLst>
          </a:blip>
          <a:srcRect b="11193"/>
          <a:stretch>
            <a:fillRect/>
          </a:stretch>
        </p:blipFill>
        <p:spPr>
          <a:xfrm>
            <a:off x="2506477" y="4193456"/>
            <a:ext cx="3240088" cy="2664544"/>
          </a:xfrm>
          <a:noFill/>
        </p:spPr>
      </p:pic>
      <p:sp>
        <p:nvSpPr>
          <p:cNvPr id="34820" name="Line 105"/>
          <p:cNvSpPr>
            <a:spLocks noChangeShapeType="1"/>
          </p:cNvSpPr>
          <p:nvPr/>
        </p:nvSpPr>
        <p:spPr bwMode="auto">
          <a:xfrm flipH="1">
            <a:off x="4787900" y="5157788"/>
            <a:ext cx="1296988" cy="0"/>
          </a:xfrm>
          <a:prstGeom prst="line">
            <a:avLst/>
          </a:prstGeom>
          <a:noFill/>
          <a:ln w="254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821" name="Text Box 106"/>
          <p:cNvSpPr txBox="1">
            <a:spLocks noChangeArrowheads="1"/>
          </p:cNvSpPr>
          <p:nvPr/>
        </p:nvSpPr>
        <p:spPr bwMode="auto">
          <a:xfrm>
            <a:off x="6116638" y="4959350"/>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a:ea typeface="宋体" panose="02010600030101010101" pitchFamily="2" charset="-122"/>
              </a:rPr>
              <a:t>应力</a:t>
            </a:r>
            <a:r>
              <a:rPr lang="zh-CN" altLang="en-US" dirty="0" smtClean="0">
                <a:ea typeface="宋体" panose="02010600030101010101" pitchFamily="2" charset="-122"/>
              </a:rPr>
              <a:t>扩散，应力泡</a:t>
            </a:r>
            <a:endParaRPr lang="zh-CN" altLang="en-US" dirty="0">
              <a:ea typeface="宋体" panose="02010600030101010101" pitchFamily="2" charset="-122"/>
            </a:endParaRPr>
          </a:p>
        </p:txBody>
      </p:sp>
      <p:sp>
        <p:nvSpPr>
          <p:cNvPr id="106"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1376050" y="584086"/>
            <a:ext cx="6194425" cy="452439"/>
          </a:xfrm>
          <a:solidFill>
            <a:schemeClr val="accent1"/>
          </a:solidFill>
          <a:ln w="12700">
            <a:solidFill>
              <a:srgbClr val="333399"/>
            </a:solidFill>
            <a:miter lim="800000"/>
          </a:ln>
        </p:spPr>
        <p:txBody>
          <a:bodyPr/>
          <a:lstStyle/>
          <a:p>
            <a:pPr marL="0" indent="0" algn="just" eaLnBrk="1" hangingPunct="1">
              <a:lnSpc>
                <a:spcPct val="90000"/>
              </a:lnSpc>
              <a:buClr>
                <a:schemeClr val="tx1"/>
              </a:buClr>
              <a:buNone/>
            </a:pPr>
            <a:r>
              <a:rPr lang="zh-CN" altLang="en-US" sz="2400" b="1" dirty="0">
                <a:latin typeface="幼圆" panose="02010509060101010101" pitchFamily="49" charset="-122"/>
                <a:ea typeface="幼圆" panose="02010509060101010101" pitchFamily="49" charset="-122"/>
              </a:rPr>
              <a:t>竖向集中荷载下地基中附加应力的分布</a:t>
            </a:r>
            <a:r>
              <a:rPr lang="zh-CN" altLang="en-US" sz="2400" b="1" dirty="0" smtClean="0">
                <a:latin typeface="幼圆" panose="02010509060101010101" pitchFamily="49" charset="-122"/>
                <a:ea typeface="幼圆" panose="02010509060101010101" pitchFamily="49" charset="-122"/>
              </a:rPr>
              <a:t>规律</a:t>
            </a:r>
            <a:endParaRPr lang="zh-CN" altLang="en-US" sz="2400" b="1" dirty="0">
              <a:latin typeface="幼圆" panose="02010509060101010101" pitchFamily="49" charset="-122"/>
              <a:ea typeface="幼圆" panose="02010509060101010101" pitchFamily="49" charset="-122"/>
            </a:endParaRPr>
          </a:p>
        </p:txBody>
      </p:sp>
      <p:sp>
        <p:nvSpPr>
          <p:cNvPr id="35843" name="Text Box 3"/>
          <p:cNvSpPr txBox="1">
            <a:spLocks noChangeArrowheads="1"/>
          </p:cNvSpPr>
          <p:nvPr/>
        </p:nvSpPr>
        <p:spPr bwMode="auto">
          <a:xfrm>
            <a:off x="519259" y="4387642"/>
            <a:ext cx="8032968"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20000"/>
              </a:spcBef>
            </a:pPr>
            <a:r>
              <a:rPr lang="en-US" altLang="zh-CN" sz="2400" dirty="0">
                <a:ea typeface="黑体" panose="02010609060101010101" pitchFamily="49" charset="-122"/>
              </a:rPr>
              <a:t>(1) </a:t>
            </a:r>
            <a:r>
              <a:rPr lang="zh-CN" altLang="en-US" sz="2400" dirty="0">
                <a:ea typeface="黑体" panose="02010609060101010101" pitchFamily="49" charset="-122"/>
              </a:rPr>
              <a:t>地基</a:t>
            </a:r>
            <a:r>
              <a:rPr lang="zh-CN" altLang="en-US" sz="2400" dirty="0" smtClean="0">
                <a:ea typeface="黑体" panose="02010609060101010101" pitchFamily="49" charset="-122"/>
              </a:rPr>
              <a:t>附加应力分布的扩散性</a:t>
            </a:r>
            <a:r>
              <a:rPr lang="zh-CN" altLang="en-US" sz="2400" dirty="0">
                <a:ea typeface="黑体" panose="02010609060101010101" pitchFamily="49" charset="-122"/>
              </a:rPr>
              <a:t>；</a:t>
            </a:r>
            <a:endParaRPr lang="zh-CN" altLang="en-US" sz="2400" dirty="0">
              <a:ea typeface="黑体" panose="02010609060101010101" pitchFamily="49" charset="-122"/>
            </a:endParaRPr>
          </a:p>
          <a:p>
            <a:pPr eaLnBrk="1" hangingPunct="1">
              <a:spcBef>
                <a:spcPct val="20000"/>
              </a:spcBef>
            </a:pPr>
            <a:r>
              <a:rPr lang="en-US" altLang="zh-CN" sz="2400" dirty="0">
                <a:ea typeface="黑体" panose="02010609060101010101" pitchFamily="49" charset="-122"/>
              </a:rPr>
              <a:t>(2) </a:t>
            </a:r>
            <a:r>
              <a:rPr lang="zh-CN" altLang="en-US" sz="2400" dirty="0">
                <a:ea typeface="黑体" panose="02010609060101010101" pitchFamily="49" charset="-122"/>
              </a:rPr>
              <a:t>在离基底不同深度处各个水平面上，以基底中心点下轴</a:t>
            </a:r>
            <a:endParaRPr lang="zh-CN" altLang="en-US" sz="2400" dirty="0">
              <a:ea typeface="黑体" panose="02010609060101010101" pitchFamily="49" charset="-122"/>
            </a:endParaRPr>
          </a:p>
          <a:p>
            <a:pPr eaLnBrk="1" hangingPunct="1">
              <a:spcBef>
                <a:spcPct val="20000"/>
              </a:spcBef>
            </a:pPr>
            <a:r>
              <a:rPr lang="zh-CN" altLang="en-US" sz="2400" dirty="0">
                <a:ea typeface="黑体" panose="02010609060101010101" pitchFamily="49" charset="-122"/>
              </a:rPr>
              <a:t>    线处最大，随着距离中轴线愈远愈小；</a:t>
            </a:r>
            <a:endParaRPr lang="zh-CN" altLang="en-US" sz="2400" dirty="0">
              <a:ea typeface="黑体" panose="02010609060101010101" pitchFamily="49" charset="-122"/>
            </a:endParaRPr>
          </a:p>
          <a:p>
            <a:pPr eaLnBrk="1" hangingPunct="1">
              <a:spcBef>
                <a:spcPct val="20000"/>
              </a:spcBef>
            </a:pPr>
            <a:r>
              <a:rPr lang="en-US" altLang="zh-CN" sz="2400" dirty="0">
                <a:ea typeface="黑体" panose="02010609060101010101" pitchFamily="49" charset="-122"/>
              </a:rPr>
              <a:t>(3) </a:t>
            </a:r>
            <a:r>
              <a:rPr lang="zh-CN" altLang="en-US" sz="2400" dirty="0">
                <a:ea typeface="黑体" panose="02010609060101010101" pitchFamily="49" charset="-122"/>
              </a:rPr>
              <a:t>在荷载分布范围内之下沿垂线方向的任意点，随深度愈</a:t>
            </a:r>
            <a:endParaRPr lang="zh-CN" altLang="en-US" sz="2400" dirty="0">
              <a:ea typeface="黑体" panose="02010609060101010101" pitchFamily="49" charset="-122"/>
            </a:endParaRPr>
          </a:p>
          <a:p>
            <a:pPr eaLnBrk="1" hangingPunct="1">
              <a:spcBef>
                <a:spcPct val="20000"/>
              </a:spcBef>
            </a:pPr>
            <a:r>
              <a:rPr lang="zh-CN" altLang="en-US" sz="2400" dirty="0">
                <a:ea typeface="黑体" panose="02010609060101010101" pitchFamily="49" charset="-122"/>
              </a:rPr>
              <a:t>    向下附加应力愈小</a:t>
            </a:r>
            <a:r>
              <a:rPr lang="zh-CN" altLang="en-US" sz="2400" dirty="0" smtClean="0">
                <a:ea typeface="黑体" panose="02010609060101010101" pitchFamily="49" charset="-122"/>
              </a:rPr>
              <a:t>。</a:t>
            </a:r>
            <a:endParaRPr kumimoji="1" lang="en-US" altLang="zh-CN" sz="2400" dirty="0">
              <a:solidFill>
                <a:schemeClr val="accent2"/>
              </a:solidFill>
              <a:ea typeface="黑体" panose="02010609060101010101" pitchFamily="49" charset="-122"/>
            </a:endParaRPr>
          </a:p>
        </p:txBody>
      </p:sp>
      <p:grpSp>
        <p:nvGrpSpPr>
          <p:cNvPr id="35844" name="Group 4"/>
          <p:cNvGrpSpPr/>
          <p:nvPr/>
        </p:nvGrpSpPr>
        <p:grpSpPr bwMode="auto">
          <a:xfrm>
            <a:off x="323851" y="1125538"/>
            <a:ext cx="8352606" cy="3023542"/>
            <a:chOff x="158" y="618"/>
            <a:chExt cx="5398" cy="2072"/>
          </a:xfrm>
        </p:grpSpPr>
        <p:sp>
          <p:nvSpPr>
            <p:cNvPr id="35845" name="Rectangle 5"/>
            <p:cNvSpPr>
              <a:spLocks noChangeArrowheads="1"/>
            </p:cNvSpPr>
            <p:nvPr/>
          </p:nvSpPr>
          <p:spPr bwMode="auto">
            <a:xfrm>
              <a:off x="158" y="618"/>
              <a:ext cx="5398" cy="2041"/>
            </a:xfrm>
            <a:prstGeom prst="rect">
              <a:avLst/>
            </a:prstGeom>
            <a:solidFill>
              <a:srgbClr val="FFCC99"/>
            </a:solidFill>
            <a:ln w="9525" algn="ctr">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35846" name="Line 6"/>
            <p:cNvSpPr>
              <a:spLocks noChangeShapeType="1"/>
            </p:cNvSpPr>
            <p:nvPr/>
          </p:nvSpPr>
          <p:spPr bwMode="auto">
            <a:xfrm>
              <a:off x="249" y="1117"/>
              <a:ext cx="2314"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47" name="Line 7"/>
            <p:cNvSpPr>
              <a:spLocks noChangeShapeType="1"/>
            </p:cNvSpPr>
            <p:nvPr/>
          </p:nvSpPr>
          <p:spPr bwMode="auto">
            <a:xfrm>
              <a:off x="1111" y="1117"/>
              <a:ext cx="0" cy="1497"/>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48" name="Freeform 8"/>
            <p:cNvSpPr/>
            <p:nvPr/>
          </p:nvSpPr>
          <p:spPr bwMode="auto">
            <a:xfrm>
              <a:off x="1247" y="1117"/>
              <a:ext cx="1088" cy="952"/>
            </a:xfrm>
            <a:custGeom>
              <a:avLst/>
              <a:gdLst>
                <a:gd name="T0" fmla="*/ 1088 w 1088"/>
                <a:gd name="T1" fmla="*/ 0 h 952"/>
                <a:gd name="T2" fmla="*/ 816 w 1088"/>
                <a:gd name="T3" fmla="*/ 69 h 952"/>
                <a:gd name="T4" fmla="*/ 646 w 1088"/>
                <a:gd name="T5" fmla="*/ 137 h 952"/>
                <a:gd name="T6" fmla="*/ 435 w 1088"/>
                <a:gd name="T7" fmla="*/ 264 h 952"/>
                <a:gd name="T8" fmla="*/ 206 w 1088"/>
                <a:gd name="T9" fmla="*/ 475 h 952"/>
                <a:gd name="T10" fmla="*/ 79 w 1088"/>
                <a:gd name="T11" fmla="*/ 704 h 952"/>
                <a:gd name="T12" fmla="*/ 0 w 1088"/>
                <a:gd name="T13" fmla="*/ 952 h 952"/>
                <a:gd name="T14" fmla="*/ 0 60000 65536"/>
                <a:gd name="T15" fmla="*/ 0 60000 65536"/>
                <a:gd name="T16" fmla="*/ 0 60000 65536"/>
                <a:gd name="T17" fmla="*/ 0 60000 65536"/>
                <a:gd name="T18" fmla="*/ 0 60000 65536"/>
                <a:gd name="T19" fmla="*/ 0 60000 65536"/>
                <a:gd name="T20" fmla="*/ 0 60000 65536"/>
                <a:gd name="T21" fmla="*/ 0 w 1088"/>
                <a:gd name="T22" fmla="*/ 0 h 952"/>
                <a:gd name="T23" fmla="*/ 1088 w 108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952">
                  <a:moveTo>
                    <a:pt x="1088" y="0"/>
                  </a:moveTo>
                  <a:cubicBezTo>
                    <a:pt x="1043" y="11"/>
                    <a:pt x="890" y="46"/>
                    <a:pt x="816" y="69"/>
                  </a:cubicBezTo>
                  <a:cubicBezTo>
                    <a:pt x="742" y="92"/>
                    <a:pt x="709" y="105"/>
                    <a:pt x="646" y="137"/>
                  </a:cubicBezTo>
                  <a:lnTo>
                    <a:pt x="435" y="264"/>
                  </a:lnTo>
                  <a:cubicBezTo>
                    <a:pt x="362" y="320"/>
                    <a:pt x="265" y="402"/>
                    <a:pt x="206" y="475"/>
                  </a:cubicBezTo>
                  <a:cubicBezTo>
                    <a:pt x="147" y="548"/>
                    <a:pt x="113" y="624"/>
                    <a:pt x="79" y="704"/>
                  </a:cubicBezTo>
                  <a:cubicBezTo>
                    <a:pt x="45" y="784"/>
                    <a:pt x="17" y="900"/>
                    <a:pt x="0" y="952"/>
                  </a:cubicBezTo>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849" name="Line 9"/>
            <p:cNvSpPr>
              <a:spLocks noChangeShapeType="1"/>
            </p:cNvSpPr>
            <p:nvPr/>
          </p:nvSpPr>
          <p:spPr bwMode="auto">
            <a:xfrm flipH="1">
              <a:off x="1111" y="2069"/>
              <a:ext cx="13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0" name="Line 10"/>
            <p:cNvSpPr>
              <a:spLocks noChangeShapeType="1"/>
            </p:cNvSpPr>
            <p:nvPr/>
          </p:nvSpPr>
          <p:spPr bwMode="auto">
            <a:xfrm>
              <a:off x="1111" y="1207"/>
              <a:ext cx="9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1" name="Line 11"/>
            <p:cNvSpPr>
              <a:spLocks noChangeShapeType="1"/>
            </p:cNvSpPr>
            <p:nvPr/>
          </p:nvSpPr>
          <p:spPr bwMode="auto">
            <a:xfrm>
              <a:off x="1111" y="1298"/>
              <a:ext cx="72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2" name="Line 12"/>
            <p:cNvSpPr>
              <a:spLocks noChangeShapeType="1"/>
            </p:cNvSpPr>
            <p:nvPr/>
          </p:nvSpPr>
          <p:spPr bwMode="auto">
            <a:xfrm>
              <a:off x="1111" y="1389"/>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3" name="Line 13"/>
            <p:cNvSpPr>
              <a:spLocks noChangeShapeType="1"/>
            </p:cNvSpPr>
            <p:nvPr/>
          </p:nvSpPr>
          <p:spPr bwMode="auto">
            <a:xfrm>
              <a:off x="1111" y="1480"/>
              <a:ext cx="45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4" name="Line 14"/>
            <p:cNvSpPr>
              <a:spLocks noChangeShapeType="1"/>
            </p:cNvSpPr>
            <p:nvPr/>
          </p:nvSpPr>
          <p:spPr bwMode="auto">
            <a:xfrm>
              <a:off x="1111" y="1570"/>
              <a:ext cx="3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5" name="Line 15"/>
            <p:cNvSpPr>
              <a:spLocks noChangeShapeType="1"/>
            </p:cNvSpPr>
            <p:nvPr/>
          </p:nvSpPr>
          <p:spPr bwMode="auto">
            <a:xfrm>
              <a:off x="1111" y="1661"/>
              <a:ext cx="27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6" name="Line 16"/>
            <p:cNvSpPr>
              <a:spLocks noChangeShapeType="1"/>
            </p:cNvSpPr>
            <p:nvPr/>
          </p:nvSpPr>
          <p:spPr bwMode="auto">
            <a:xfrm>
              <a:off x="1111" y="1752"/>
              <a:ext cx="22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7" name="Line 17"/>
            <p:cNvSpPr>
              <a:spLocks noChangeShapeType="1"/>
            </p:cNvSpPr>
            <p:nvPr/>
          </p:nvSpPr>
          <p:spPr bwMode="auto">
            <a:xfrm>
              <a:off x="1111" y="1842"/>
              <a:ext cx="22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8" name="Line 18"/>
            <p:cNvSpPr>
              <a:spLocks noChangeShapeType="1"/>
            </p:cNvSpPr>
            <p:nvPr/>
          </p:nvSpPr>
          <p:spPr bwMode="auto">
            <a:xfrm>
              <a:off x="1111" y="1933"/>
              <a:ext cx="18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9" name="Line 19"/>
            <p:cNvSpPr>
              <a:spLocks noChangeShapeType="1"/>
            </p:cNvSpPr>
            <p:nvPr/>
          </p:nvSpPr>
          <p:spPr bwMode="auto">
            <a:xfrm>
              <a:off x="521" y="1117"/>
              <a:ext cx="0" cy="127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0" name="Freeform 20"/>
            <p:cNvSpPr/>
            <p:nvPr/>
          </p:nvSpPr>
          <p:spPr bwMode="auto">
            <a:xfrm>
              <a:off x="521" y="1117"/>
              <a:ext cx="301" cy="1270"/>
            </a:xfrm>
            <a:custGeom>
              <a:avLst/>
              <a:gdLst>
                <a:gd name="T0" fmla="*/ 0 w 301"/>
                <a:gd name="T1" fmla="*/ 0 h 1270"/>
                <a:gd name="T2" fmla="*/ 286 w 301"/>
                <a:gd name="T3" fmla="*/ 358 h 1270"/>
                <a:gd name="T4" fmla="*/ 91 w 301"/>
                <a:gd name="T5" fmla="*/ 1270 h 1270"/>
                <a:gd name="T6" fmla="*/ 0 60000 65536"/>
                <a:gd name="T7" fmla="*/ 0 60000 65536"/>
                <a:gd name="T8" fmla="*/ 0 60000 65536"/>
                <a:gd name="T9" fmla="*/ 0 w 301"/>
                <a:gd name="T10" fmla="*/ 0 h 1270"/>
                <a:gd name="T11" fmla="*/ 301 w 301"/>
                <a:gd name="T12" fmla="*/ 1270 h 1270"/>
              </a:gdLst>
              <a:ahLst/>
              <a:cxnLst>
                <a:cxn ang="T6">
                  <a:pos x="T0" y="T1"/>
                </a:cxn>
                <a:cxn ang="T7">
                  <a:pos x="T2" y="T3"/>
                </a:cxn>
                <a:cxn ang="T8">
                  <a:pos x="T4" y="T5"/>
                </a:cxn>
              </a:cxnLst>
              <a:rect l="T9" t="T10" r="T11" b="T12"/>
              <a:pathLst>
                <a:path w="301" h="1270">
                  <a:moveTo>
                    <a:pt x="0" y="0"/>
                  </a:moveTo>
                  <a:cubicBezTo>
                    <a:pt x="48" y="60"/>
                    <a:pt x="271" y="146"/>
                    <a:pt x="286" y="358"/>
                  </a:cubicBezTo>
                  <a:cubicBezTo>
                    <a:pt x="301" y="570"/>
                    <a:pt x="132" y="1080"/>
                    <a:pt x="91" y="1270"/>
                  </a:cubicBezTo>
                </a:path>
              </a:pathLst>
            </a:cu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861" name="Line 21"/>
            <p:cNvSpPr>
              <a:spLocks noChangeShapeType="1"/>
            </p:cNvSpPr>
            <p:nvPr/>
          </p:nvSpPr>
          <p:spPr bwMode="auto">
            <a:xfrm flipH="1">
              <a:off x="1202" y="2069"/>
              <a:ext cx="45" cy="272"/>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2" name="Line 22"/>
            <p:cNvSpPr>
              <a:spLocks noChangeShapeType="1"/>
            </p:cNvSpPr>
            <p:nvPr/>
          </p:nvSpPr>
          <p:spPr bwMode="auto">
            <a:xfrm>
              <a:off x="1111" y="2160"/>
              <a:ext cx="13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3" name="Line 23"/>
            <p:cNvSpPr>
              <a:spLocks noChangeShapeType="1"/>
            </p:cNvSpPr>
            <p:nvPr/>
          </p:nvSpPr>
          <p:spPr bwMode="auto">
            <a:xfrm>
              <a:off x="1111" y="2296"/>
              <a:ext cx="91"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4" name="Line 24"/>
            <p:cNvSpPr>
              <a:spLocks noChangeShapeType="1"/>
            </p:cNvSpPr>
            <p:nvPr/>
          </p:nvSpPr>
          <p:spPr bwMode="auto">
            <a:xfrm>
              <a:off x="521" y="1253"/>
              <a:ext cx="18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5" name="Line 25"/>
            <p:cNvSpPr>
              <a:spLocks noChangeShapeType="1"/>
            </p:cNvSpPr>
            <p:nvPr/>
          </p:nvSpPr>
          <p:spPr bwMode="auto">
            <a:xfrm flipH="1">
              <a:off x="521" y="1344"/>
              <a:ext cx="22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6" name="Line 26"/>
            <p:cNvSpPr>
              <a:spLocks noChangeShapeType="1"/>
            </p:cNvSpPr>
            <p:nvPr/>
          </p:nvSpPr>
          <p:spPr bwMode="auto">
            <a:xfrm flipH="1">
              <a:off x="521" y="1480"/>
              <a:ext cx="27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7" name="Line 27"/>
            <p:cNvSpPr>
              <a:spLocks noChangeShapeType="1"/>
            </p:cNvSpPr>
            <p:nvPr/>
          </p:nvSpPr>
          <p:spPr bwMode="auto">
            <a:xfrm flipH="1">
              <a:off x="521" y="1570"/>
              <a:ext cx="27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8" name="Line 28"/>
            <p:cNvSpPr>
              <a:spLocks noChangeShapeType="1"/>
            </p:cNvSpPr>
            <p:nvPr/>
          </p:nvSpPr>
          <p:spPr bwMode="auto">
            <a:xfrm flipH="1">
              <a:off x="521" y="1706"/>
              <a:ext cx="27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9" name="Line 29"/>
            <p:cNvSpPr>
              <a:spLocks noChangeShapeType="1"/>
            </p:cNvSpPr>
            <p:nvPr/>
          </p:nvSpPr>
          <p:spPr bwMode="auto">
            <a:xfrm flipH="1">
              <a:off x="521" y="1797"/>
              <a:ext cx="27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0" name="Line 30"/>
            <p:cNvSpPr>
              <a:spLocks noChangeShapeType="1"/>
            </p:cNvSpPr>
            <p:nvPr/>
          </p:nvSpPr>
          <p:spPr bwMode="auto">
            <a:xfrm flipH="1">
              <a:off x="521" y="1888"/>
              <a:ext cx="22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1" name="Line 31"/>
            <p:cNvSpPr>
              <a:spLocks noChangeShapeType="1"/>
            </p:cNvSpPr>
            <p:nvPr/>
          </p:nvSpPr>
          <p:spPr bwMode="auto">
            <a:xfrm flipH="1">
              <a:off x="521" y="1979"/>
              <a:ext cx="18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2" name="Line 32"/>
            <p:cNvSpPr>
              <a:spLocks noChangeShapeType="1"/>
            </p:cNvSpPr>
            <p:nvPr/>
          </p:nvSpPr>
          <p:spPr bwMode="auto">
            <a:xfrm flipH="1">
              <a:off x="521" y="2069"/>
              <a:ext cx="18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3" name="Line 33"/>
            <p:cNvSpPr>
              <a:spLocks noChangeShapeType="1"/>
            </p:cNvSpPr>
            <p:nvPr/>
          </p:nvSpPr>
          <p:spPr bwMode="auto">
            <a:xfrm flipH="1">
              <a:off x="521" y="2160"/>
              <a:ext cx="13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4" name="Line 34"/>
            <p:cNvSpPr>
              <a:spLocks noChangeShapeType="1"/>
            </p:cNvSpPr>
            <p:nvPr/>
          </p:nvSpPr>
          <p:spPr bwMode="auto">
            <a:xfrm flipH="1">
              <a:off x="521" y="2251"/>
              <a:ext cx="13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5" name="Line 35"/>
            <p:cNvSpPr>
              <a:spLocks noChangeShapeType="1"/>
            </p:cNvSpPr>
            <p:nvPr/>
          </p:nvSpPr>
          <p:spPr bwMode="auto">
            <a:xfrm>
              <a:off x="521" y="935"/>
              <a:ext cx="0" cy="136"/>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6" name="Line 36"/>
            <p:cNvSpPr>
              <a:spLocks noChangeShapeType="1"/>
            </p:cNvSpPr>
            <p:nvPr/>
          </p:nvSpPr>
          <p:spPr bwMode="auto">
            <a:xfrm>
              <a:off x="1111" y="709"/>
              <a:ext cx="0" cy="408"/>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7" name="Line 37"/>
            <p:cNvSpPr>
              <a:spLocks noChangeShapeType="1"/>
            </p:cNvSpPr>
            <p:nvPr/>
          </p:nvSpPr>
          <p:spPr bwMode="auto">
            <a:xfrm>
              <a:off x="521" y="981"/>
              <a:ext cx="59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8" name="Line 38"/>
            <p:cNvSpPr>
              <a:spLocks noChangeShapeType="1"/>
            </p:cNvSpPr>
            <p:nvPr/>
          </p:nvSpPr>
          <p:spPr bwMode="auto">
            <a:xfrm flipH="1">
              <a:off x="340" y="1117"/>
              <a:ext cx="46" cy="4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9" name="Line 39"/>
            <p:cNvSpPr>
              <a:spLocks noChangeShapeType="1"/>
            </p:cNvSpPr>
            <p:nvPr/>
          </p:nvSpPr>
          <p:spPr bwMode="auto">
            <a:xfrm flipH="1">
              <a:off x="295" y="1117"/>
              <a:ext cx="45" cy="4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0" name="Line 40"/>
            <p:cNvSpPr>
              <a:spLocks noChangeShapeType="1"/>
            </p:cNvSpPr>
            <p:nvPr/>
          </p:nvSpPr>
          <p:spPr bwMode="auto">
            <a:xfrm flipH="1">
              <a:off x="249" y="1117"/>
              <a:ext cx="46" cy="4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1" name="Text Box 41"/>
            <p:cNvSpPr txBox="1">
              <a:spLocks noChangeArrowheads="1"/>
            </p:cNvSpPr>
            <p:nvPr/>
          </p:nvSpPr>
          <p:spPr bwMode="auto">
            <a:xfrm>
              <a:off x="1232" y="240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z</a:t>
              </a:r>
              <a:endParaRPr kumimoji="1" lang="en-US" altLang="zh-CN" sz="2400" i="1">
                <a:ea typeface="黑体" panose="02010609060101010101" pitchFamily="49" charset="-122"/>
              </a:endParaRPr>
            </a:p>
          </p:txBody>
        </p:sp>
        <p:sp>
          <p:nvSpPr>
            <p:cNvPr id="35882" name="Text Box 42"/>
            <p:cNvSpPr txBox="1">
              <a:spLocks noChangeArrowheads="1"/>
            </p:cNvSpPr>
            <p:nvPr/>
          </p:nvSpPr>
          <p:spPr bwMode="auto">
            <a:xfrm>
              <a:off x="864" y="1038"/>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o</a:t>
              </a:r>
              <a:endParaRPr kumimoji="1" lang="en-US" altLang="zh-CN" sz="2400" i="1">
                <a:ea typeface="黑体" panose="02010609060101010101" pitchFamily="49" charset="-122"/>
              </a:endParaRPr>
            </a:p>
          </p:txBody>
        </p:sp>
        <p:sp>
          <p:nvSpPr>
            <p:cNvPr id="35883" name="Text Box 43"/>
            <p:cNvSpPr txBox="1">
              <a:spLocks noChangeArrowheads="1"/>
            </p:cNvSpPr>
            <p:nvPr/>
          </p:nvSpPr>
          <p:spPr bwMode="auto">
            <a:xfrm>
              <a:off x="748" y="709"/>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r</a:t>
              </a:r>
              <a:endParaRPr kumimoji="1" lang="en-US" altLang="zh-CN" sz="2400" i="1">
                <a:ea typeface="黑体" panose="02010609060101010101" pitchFamily="49" charset="-122"/>
              </a:endParaRPr>
            </a:p>
          </p:txBody>
        </p:sp>
        <p:sp>
          <p:nvSpPr>
            <p:cNvPr id="35884" name="Text Box 44"/>
            <p:cNvSpPr txBox="1">
              <a:spLocks noChangeArrowheads="1"/>
            </p:cNvSpPr>
            <p:nvPr/>
          </p:nvSpPr>
          <p:spPr bwMode="auto">
            <a:xfrm>
              <a:off x="1247" y="70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P</a:t>
              </a:r>
              <a:endParaRPr kumimoji="1" lang="en-US" altLang="zh-CN" sz="2400" i="1">
                <a:ea typeface="黑体" panose="02010609060101010101" pitchFamily="49" charset="-122"/>
              </a:endParaRPr>
            </a:p>
          </p:txBody>
        </p:sp>
        <p:sp>
          <p:nvSpPr>
            <p:cNvPr id="35885" name="Text Box 45"/>
            <p:cNvSpPr txBox="1">
              <a:spLocks noChangeArrowheads="1"/>
            </p:cNvSpPr>
            <p:nvPr/>
          </p:nvSpPr>
          <p:spPr bwMode="auto">
            <a:xfrm>
              <a:off x="2394" y="799"/>
              <a:ext cx="38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1600" dirty="0">
                  <a:ea typeface="黑体" panose="02010609060101010101" pitchFamily="49" charset="-122"/>
                </a:rPr>
                <a:t>地面</a:t>
              </a:r>
              <a:endParaRPr kumimoji="1" lang="zh-CN" altLang="en-US" sz="1600" dirty="0">
                <a:ea typeface="黑体" panose="02010609060101010101" pitchFamily="49" charset="-122"/>
              </a:endParaRPr>
            </a:p>
          </p:txBody>
        </p:sp>
        <p:sp>
          <p:nvSpPr>
            <p:cNvPr id="35886" name="Text Box 46"/>
            <p:cNvSpPr txBox="1">
              <a:spLocks noChangeArrowheads="1"/>
            </p:cNvSpPr>
            <p:nvPr/>
          </p:nvSpPr>
          <p:spPr bwMode="auto">
            <a:xfrm>
              <a:off x="1320" y="1769"/>
              <a:ext cx="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r=0</a:t>
              </a:r>
              <a:endParaRPr kumimoji="1" lang="en-US" altLang="zh-CN" sz="2400" i="1">
                <a:ea typeface="黑体" panose="02010609060101010101" pitchFamily="49" charset="-122"/>
              </a:endParaRPr>
            </a:p>
          </p:txBody>
        </p:sp>
        <p:sp>
          <p:nvSpPr>
            <p:cNvPr id="35887" name="Line 47"/>
            <p:cNvSpPr>
              <a:spLocks noChangeShapeType="1"/>
            </p:cNvSpPr>
            <p:nvPr/>
          </p:nvSpPr>
          <p:spPr bwMode="auto">
            <a:xfrm>
              <a:off x="2699" y="1117"/>
              <a:ext cx="263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8" name="Line 48"/>
            <p:cNvSpPr>
              <a:spLocks noChangeShapeType="1"/>
            </p:cNvSpPr>
            <p:nvPr/>
          </p:nvSpPr>
          <p:spPr bwMode="auto">
            <a:xfrm>
              <a:off x="3696" y="800"/>
              <a:ext cx="0" cy="317"/>
            </a:xfrm>
            <a:prstGeom prst="line">
              <a:avLst/>
            </a:prstGeom>
            <a:noFill/>
            <a:ln w="28575">
              <a:solidFill>
                <a:schemeClr val="tx1"/>
              </a:solidFill>
              <a:rou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9" name="Line 49"/>
            <p:cNvSpPr>
              <a:spLocks noChangeShapeType="1"/>
            </p:cNvSpPr>
            <p:nvPr/>
          </p:nvSpPr>
          <p:spPr bwMode="auto">
            <a:xfrm>
              <a:off x="3696" y="1117"/>
              <a:ext cx="0" cy="1452"/>
            </a:xfrm>
            <a:prstGeom prst="line">
              <a:avLst/>
            </a:prstGeom>
            <a:noFill/>
            <a:ln w="28575">
              <a:solidFill>
                <a:schemeClr val="tx1"/>
              </a:solidFill>
              <a:rou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0" name="Line 50"/>
            <p:cNvSpPr>
              <a:spLocks noChangeShapeType="1"/>
            </p:cNvSpPr>
            <p:nvPr/>
          </p:nvSpPr>
          <p:spPr bwMode="auto">
            <a:xfrm>
              <a:off x="2517" y="1480"/>
              <a:ext cx="245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1" name="Freeform 51"/>
            <p:cNvSpPr/>
            <p:nvPr/>
          </p:nvSpPr>
          <p:spPr bwMode="auto">
            <a:xfrm>
              <a:off x="2699" y="1175"/>
              <a:ext cx="1950" cy="170"/>
            </a:xfrm>
            <a:custGeom>
              <a:avLst/>
              <a:gdLst>
                <a:gd name="T0" fmla="*/ 0 w 1950"/>
                <a:gd name="T1" fmla="*/ 169 h 170"/>
                <a:gd name="T2" fmla="*/ 342 w 1950"/>
                <a:gd name="T3" fmla="*/ 127 h 170"/>
                <a:gd name="T4" fmla="*/ 1003 w 1950"/>
                <a:gd name="T5" fmla="*/ 0 h 170"/>
                <a:gd name="T6" fmla="*/ 1629 w 1950"/>
                <a:gd name="T7" fmla="*/ 127 h 170"/>
                <a:gd name="T8" fmla="*/ 1950 w 1950"/>
                <a:gd name="T9" fmla="*/ 170 h 170"/>
                <a:gd name="T10" fmla="*/ 0 60000 65536"/>
                <a:gd name="T11" fmla="*/ 0 60000 65536"/>
                <a:gd name="T12" fmla="*/ 0 60000 65536"/>
                <a:gd name="T13" fmla="*/ 0 60000 65536"/>
                <a:gd name="T14" fmla="*/ 0 60000 65536"/>
                <a:gd name="T15" fmla="*/ 0 w 1950"/>
                <a:gd name="T16" fmla="*/ 0 h 170"/>
                <a:gd name="T17" fmla="*/ 1950 w 1950"/>
                <a:gd name="T18" fmla="*/ 170 h 170"/>
              </a:gdLst>
              <a:ahLst/>
              <a:cxnLst>
                <a:cxn ang="T10">
                  <a:pos x="T0" y="T1"/>
                </a:cxn>
                <a:cxn ang="T11">
                  <a:pos x="T2" y="T3"/>
                </a:cxn>
                <a:cxn ang="T12">
                  <a:pos x="T4" y="T5"/>
                </a:cxn>
                <a:cxn ang="T13">
                  <a:pos x="T6" y="T7"/>
                </a:cxn>
                <a:cxn ang="T14">
                  <a:pos x="T8" y="T9"/>
                </a:cxn>
              </a:cxnLst>
              <a:rect l="T15" t="T16" r="T17" b="T18"/>
              <a:pathLst>
                <a:path w="1950" h="170">
                  <a:moveTo>
                    <a:pt x="0" y="169"/>
                  </a:moveTo>
                  <a:cubicBezTo>
                    <a:pt x="57" y="162"/>
                    <a:pt x="175" y="155"/>
                    <a:pt x="342" y="127"/>
                  </a:cubicBezTo>
                  <a:cubicBezTo>
                    <a:pt x="509" y="99"/>
                    <a:pt x="789" y="0"/>
                    <a:pt x="1003" y="0"/>
                  </a:cubicBezTo>
                  <a:cubicBezTo>
                    <a:pt x="1217" y="0"/>
                    <a:pt x="1471" y="99"/>
                    <a:pt x="1629" y="127"/>
                  </a:cubicBezTo>
                  <a:cubicBezTo>
                    <a:pt x="1787" y="155"/>
                    <a:pt x="1883" y="161"/>
                    <a:pt x="1950" y="170"/>
                  </a:cubicBezTo>
                </a:path>
              </a:pathLst>
            </a:cu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892" name="Line 52"/>
            <p:cNvSpPr>
              <a:spLocks noChangeShapeType="1"/>
            </p:cNvSpPr>
            <p:nvPr/>
          </p:nvSpPr>
          <p:spPr bwMode="auto">
            <a:xfrm>
              <a:off x="2562" y="1797"/>
              <a:ext cx="240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3" name="Freeform 53"/>
            <p:cNvSpPr/>
            <p:nvPr/>
          </p:nvSpPr>
          <p:spPr bwMode="auto">
            <a:xfrm>
              <a:off x="2699" y="1638"/>
              <a:ext cx="1995" cy="70"/>
            </a:xfrm>
            <a:custGeom>
              <a:avLst/>
              <a:gdLst>
                <a:gd name="T0" fmla="*/ 0 w 1995"/>
                <a:gd name="T1" fmla="*/ 69 h 70"/>
                <a:gd name="T2" fmla="*/ 317 w 1995"/>
                <a:gd name="T3" fmla="*/ 45 h 70"/>
                <a:gd name="T4" fmla="*/ 630 w 1995"/>
                <a:gd name="T5" fmla="*/ 11 h 70"/>
                <a:gd name="T6" fmla="*/ 994 w 1995"/>
                <a:gd name="T7" fmla="*/ 3 h 70"/>
                <a:gd name="T8" fmla="*/ 1452 w 1995"/>
                <a:gd name="T9" fmla="*/ 28 h 70"/>
                <a:gd name="T10" fmla="*/ 1714 w 1995"/>
                <a:gd name="T11" fmla="*/ 45 h 70"/>
                <a:gd name="T12" fmla="*/ 1995 w 1995"/>
                <a:gd name="T13" fmla="*/ 70 h 70"/>
                <a:gd name="T14" fmla="*/ 0 60000 65536"/>
                <a:gd name="T15" fmla="*/ 0 60000 65536"/>
                <a:gd name="T16" fmla="*/ 0 60000 65536"/>
                <a:gd name="T17" fmla="*/ 0 60000 65536"/>
                <a:gd name="T18" fmla="*/ 0 60000 65536"/>
                <a:gd name="T19" fmla="*/ 0 60000 65536"/>
                <a:gd name="T20" fmla="*/ 0 60000 65536"/>
                <a:gd name="T21" fmla="*/ 0 w 1995"/>
                <a:gd name="T22" fmla="*/ 0 h 70"/>
                <a:gd name="T23" fmla="*/ 1995 w 199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5" h="70">
                  <a:moveTo>
                    <a:pt x="0" y="69"/>
                  </a:moveTo>
                  <a:cubicBezTo>
                    <a:pt x="53" y="65"/>
                    <a:pt x="212" y="55"/>
                    <a:pt x="317" y="45"/>
                  </a:cubicBezTo>
                  <a:cubicBezTo>
                    <a:pt x="422" y="35"/>
                    <a:pt x="517" y="18"/>
                    <a:pt x="630" y="11"/>
                  </a:cubicBezTo>
                  <a:cubicBezTo>
                    <a:pt x="743" y="4"/>
                    <a:pt x="857" y="0"/>
                    <a:pt x="994" y="3"/>
                  </a:cubicBezTo>
                  <a:cubicBezTo>
                    <a:pt x="1131" y="6"/>
                    <a:pt x="1332" y="21"/>
                    <a:pt x="1452" y="28"/>
                  </a:cubicBezTo>
                  <a:lnTo>
                    <a:pt x="1714" y="45"/>
                  </a:lnTo>
                  <a:cubicBezTo>
                    <a:pt x="1804" y="52"/>
                    <a:pt x="1937" y="65"/>
                    <a:pt x="1995" y="70"/>
                  </a:cubicBezTo>
                </a:path>
              </a:pathLst>
            </a:cu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894" name="Line 54"/>
            <p:cNvSpPr>
              <a:spLocks noChangeShapeType="1"/>
            </p:cNvSpPr>
            <p:nvPr/>
          </p:nvSpPr>
          <p:spPr bwMode="auto">
            <a:xfrm>
              <a:off x="2562" y="2342"/>
              <a:ext cx="240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5" name="Freeform 55"/>
            <p:cNvSpPr/>
            <p:nvPr/>
          </p:nvSpPr>
          <p:spPr bwMode="auto">
            <a:xfrm>
              <a:off x="2699" y="2207"/>
              <a:ext cx="2041" cy="45"/>
            </a:xfrm>
            <a:custGeom>
              <a:avLst/>
              <a:gdLst>
                <a:gd name="T0" fmla="*/ 0 w 2041"/>
                <a:gd name="T1" fmla="*/ 44 h 45"/>
                <a:gd name="T2" fmla="*/ 799 w 2041"/>
                <a:gd name="T3" fmla="*/ 18 h 45"/>
                <a:gd name="T4" fmla="*/ 994 w 2041"/>
                <a:gd name="T5" fmla="*/ 1 h 45"/>
                <a:gd name="T6" fmla="*/ 1181 w 2041"/>
                <a:gd name="T7" fmla="*/ 27 h 45"/>
                <a:gd name="T8" fmla="*/ 2041 w 2041"/>
                <a:gd name="T9" fmla="*/ 45 h 45"/>
                <a:gd name="T10" fmla="*/ 0 60000 65536"/>
                <a:gd name="T11" fmla="*/ 0 60000 65536"/>
                <a:gd name="T12" fmla="*/ 0 60000 65536"/>
                <a:gd name="T13" fmla="*/ 0 60000 65536"/>
                <a:gd name="T14" fmla="*/ 0 60000 65536"/>
                <a:gd name="T15" fmla="*/ 0 w 2041"/>
                <a:gd name="T16" fmla="*/ 0 h 45"/>
                <a:gd name="T17" fmla="*/ 2041 w 2041"/>
                <a:gd name="T18" fmla="*/ 45 h 45"/>
              </a:gdLst>
              <a:ahLst/>
              <a:cxnLst>
                <a:cxn ang="T10">
                  <a:pos x="T0" y="T1"/>
                </a:cxn>
                <a:cxn ang="T11">
                  <a:pos x="T2" y="T3"/>
                </a:cxn>
                <a:cxn ang="T12">
                  <a:pos x="T4" y="T5"/>
                </a:cxn>
                <a:cxn ang="T13">
                  <a:pos x="T6" y="T7"/>
                </a:cxn>
                <a:cxn ang="T14">
                  <a:pos x="T8" y="T9"/>
                </a:cxn>
              </a:cxnLst>
              <a:rect l="T15" t="T16" r="T17" b="T18"/>
              <a:pathLst>
                <a:path w="2041" h="45">
                  <a:moveTo>
                    <a:pt x="0" y="44"/>
                  </a:moveTo>
                  <a:cubicBezTo>
                    <a:pt x="133" y="40"/>
                    <a:pt x="633" y="25"/>
                    <a:pt x="799" y="18"/>
                  </a:cubicBezTo>
                  <a:cubicBezTo>
                    <a:pt x="965" y="11"/>
                    <a:pt x="930" y="0"/>
                    <a:pt x="994" y="1"/>
                  </a:cubicBezTo>
                  <a:cubicBezTo>
                    <a:pt x="1058" y="2"/>
                    <a:pt x="1007" y="20"/>
                    <a:pt x="1181" y="27"/>
                  </a:cubicBezTo>
                  <a:cubicBezTo>
                    <a:pt x="1355" y="34"/>
                    <a:pt x="1862" y="41"/>
                    <a:pt x="2041" y="45"/>
                  </a:cubicBezTo>
                </a:path>
              </a:pathLst>
            </a:cu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896" name="Line 56"/>
            <p:cNvSpPr>
              <a:spLocks noChangeShapeType="1"/>
            </p:cNvSpPr>
            <p:nvPr/>
          </p:nvSpPr>
          <p:spPr bwMode="auto">
            <a:xfrm>
              <a:off x="2699" y="1344"/>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7" name="Line 57"/>
            <p:cNvSpPr>
              <a:spLocks noChangeShapeType="1"/>
            </p:cNvSpPr>
            <p:nvPr/>
          </p:nvSpPr>
          <p:spPr bwMode="auto">
            <a:xfrm>
              <a:off x="2880" y="1344"/>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8" name="Line 58"/>
            <p:cNvSpPr>
              <a:spLocks noChangeShapeType="1"/>
            </p:cNvSpPr>
            <p:nvPr/>
          </p:nvSpPr>
          <p:spPr bwMode="auto">
            <a:xfrm>
              <a:off x="3152" y="1299"/>
              <a:ext cx="0" cy="18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9" name="Line 59"/>
            <p:cNvSpPr>
              <a:spLocks noChangeShapeType="1"/>
            </p:cNvSpPr>
            <p:nvPr/>
          </p:nvSpPr>
          <p:spPr bwMode="auto">
            <a:xfrm>
              <a:off x="3424" y="1208"/>
              <a:ext cx="0" cy="27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0" name="Line 60"/>
            <p:cNvSpPr>
              <a:spLocks noChangeShapeType="1"/>
            </p:cNvSpPr>
            <p:nvPr/>
          </p:nvSpPr>
          <p:spPr bwMode="auto">
            <a:xfrm>
              <a:off x="3696" y="1162"/>
              <a:ext cx="0" cy="31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1" name="Line 61"/>
            <p:cNvSpPr>
              <a:spLocks noChangeShapeType="1"/>
            </p:cNvSpPr>
            <p:nvPr/>
          </p:nvSpPr>
          <p:spPr bwMode="auto">
            <a:xfrm>
              <a:off x="3969" y="1208"/>
              <a:ext cx="0" cy="27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2" name="Line 62"/>
            <p:cNvSpPr>
              <a:spLocks noChangeShapeType="1"/>
            </p:cNvSpPr>
            <p:nvPr/>
          </p:nvSpPr>
          <p:spPr bwMode="auto">
            <a:xfrm>
              <a:off x="4195" y="1253"/>
              <a:ext cx="0" cy="22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3" name="Line 63"/>
            <p:cNvSpPr>
              <a:spLocks noChangeShapeType="1"/>
            </p:cNvSpPr>
            <p:nvPr/>
          </p:nvSpPr>
          <p:spPr bwMode="auto">
            <a:xfrm>
              <a:off x="4422" y="1299"/>
              <a:ext cx="0" cy="18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4" name="Line 64"/>
            <p:cNvSpPr>
              <a:spLocks noChangeShapeType="1"/>
            </p:cNvSpPr>
            <p:nvPr/>
          </p:nvSpPr>
          <p:spPr bwMode="auto">
            <a:xfrm>
              <a:off x="4649" y="1344"/>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5" name="Line 65"/>
            <p:cNvSpPr>
              <a:spLocks noChangeShapeType="1"/>
            </p:cNvSpPr>
            <p:nvPr/>
          </p:nvSpPr>
          <p:spPr bwMode="auto">
            <a:xfrm>
              <a:off x="2699" y="1707"/>
              <a:ext cx="0" cy="9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6" name="Line 66"/>
            <p:cNvSpPr>
              <a:spLocks noChangeShapeType="1"/>
            </p:cNvSpPr>
            <p:nvPr/>
          </p:nvSpPr>
          <p:spPr bwMode="auto">
            <a:xfrm>
              <a:off x="2880" y="1707"/>
              <a:ext cx="0" cy="9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7" name="Line 67"/>
            <p:cNvSpPr>
              <a:spLocks noChangeShapeType="1"/>
            </p:cNvSpPr>
            <p:nvPr/>
          </p:nvSpPr>
          <p:spPr bwMode="auto">
            <a:xfrm>
              <a:off x="3152" y="1661"/>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8" name="Line 68"/>
            <p:cNvSpPr>
              <a:spLocks noChangeShapeType="1"/>
            </p:cNvSpPr>
            <p:nvPr/>
          </p:nvSpPr>
          <p:spPr bwMode="auto">
            <a:xfrm>
              <a:off x="3424" y="1661"/>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9" name="Line 69"/>
            <p:cNvSpPr>
              <a:spLocks noChangeShapeType="1"/>
            </p:cNvSpPr>
            <p:nvPr/>
          </p:nvSpPr>
          <p:spPr bwMode="auto">
            <a:xfrm>
              <a:off x="3696" y="1616"/>
              <a:ext cx="0" cy="18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0" name="Line 70"/>
            <p:cNvSpPr>
              <a:spLocks noChangeShapeType="1"/>
            </p:cNvSpPr>
            <p:nvPr/>
          </p:nvSpPr>
          <p:spPr bwMode="auto">
            <a:xfrm>
              <a:off x="3969" y="1661"/>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1" name="Line 71"/>
            <p:cNvSpPr>
              <a:spLocks noChangeShapeType="1"/>
            </p:cNvSpPr>
            <p:nvPr/>
          </p:nvSpPr>
          <p:spPr bwMode="auto">
            <a:xfrm>
              <a:off x="4195" y="1661"/>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2" name="Line 72"/>
            <p:cNvSpPr>
              <a:spLocks noChangeShapeType="1"/>
            </p:cNvSpPr>
            <p:nvPr/>
          </p:nvSpPr>
          <p:spPr bwMode="auto">
            <a:xfrm>
              <a:off x="4422" y="1661"/>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3" name="Line 73"/>
            <p:cNvSpPr>
              <a:spLocks noChangeShapeType="1"/>
            </p:cNvSpPr>
            <p:nvPr/>
          </p:nvSpPr>
          <p:spPr bwMode="auto">
            <a:xfrm>
              <a:off x="4694" y="1707"/>
              <a:ext cx="0" cy="9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4" name="Line 74"/>
            <p:cNvSpPr>
              <a:spLocks noChangeShapeType="1"/>
            </p:cNvSpPr>
            <p:nvPr/>
          </p:nvSpPr>
          <p:spPr bwMode="auto">
            <a:xfrm>
              <a:off x="2699"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5" name="Line 75"/>
            <p:cNvSpPr>
              <a:spLocks noChangeShapeType="1"/>
            </p:cNvSpPr>
            <p:nvPr/>
          </p:nvSpPr>
          <p:spPr bwMode="auto">
            <a:xfrm>
              <a:off x="2880"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6" name="Line 76"/>
            <p:cNvSpPr>
              <a:spLocks noChangeShapeType="1"/>
            </p:cNvSpPr>
            <p:nvPr/>
          </p:nvSpPr>
          <p:spPr bwMode="auto">
            <a:xfrm>
              <a:off x="3152"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7" name="Line 77"/>
            <p:cNvSpPr>
              <a:spLocks noChangeShapeType="1"/>
            </p:cNvSpPr>
            <p:nvPr/>
          </p:nvSpPr>
          <p:spPr bwMode="auto">
            <a:xfrm>
              <a:off x="3424"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8" name="Line 78"/>
            <p:cNvSpPr>
              <a:spLocks noChangeShapeType="1"/>
            </p:cNvSpPr>
            <p:nvPr/>
          </p:nvSpPr>
          <p:spPr bwMode="auto">
            <a:xfrm>
              <a:off x="3696" y="2206"/>
              <a:ext cx="0" cy="13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9" name="Line 79"/>
            <p:cNvSpPr>
              <a:spLocks noChangeShapeType="1"/>
            </p:cNvSpPr>
            <p:nvPr/>
          </p:nvSpPr>
          <p:spPr bwMode="auto">
            <a:xfrm>
              <a:off x="3969"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20" name="Line 80"/>
            <p:cNvSpPr>
              <a:spLocks noChangeShapeType="1"/>
            </p:cNvSpPr>
            <p:nvPr/>
          </p:nvSpPr>
          <p:spPr bwMode="auto">
            <a:xfrm>
              <a:off x="4195"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21" name="Line 81"/>
            <p:cNvSpPr>
              <a:spLocks noChangeShapeType="1"/>
            </p:cNvSpPr>
            <p:nvPr/>
          </p:nvSpPr>
          <p:spPr bwMode="auto">
            <a:xfrm>
              <a:off x="4468"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22" name="Line 82"/>
            <p:cNvSpPr>
              <a:spLocks noChangeShapeType="1"/>
            </p:cNvSpPr>
            <p:nvPr/>
          </p:nvSpPr>
          <p:spPr bwMode="auto">
            <a:xfrm>
              <a:off x="4740" y="2251"/>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23" name="Text Box 83"/>
            <p:cNvSpPr txBox="1">
              <a:spLocks noChangeArrowheads="1"/>
            </p:cNvSpPr>
            <p:nvPr/>
          </p:nvSpPr>
          <p:spPr bwMode="auto">
            <a:xfrm>
              <a:off x="4785" y="1344"/>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z</a:t>
              </a:r>
              <a:r>
                <a:rPr kumimoji="1" lang="en-US" altLang="zh-CN" sz="2400" i="1" baseline="-25000">
                  <a:ea typeface="黑体" panose="02010609060101010101" pitchFamily="49" charset="-122"/>
                </a:rPr>
                <a:t>2</a:t>
              </a:r>
              <a:endParaRPr kumimoji="1" lang="en-US" altLang="zh-CN" sz="2400" i="1" baseline="-25000">
                <a:ea typeface="黑体" panose="02010609060101010101" pitchFamily="49" charset="-122"/>
              </a:endParaRPr>
            </a:p>
          </p:txBody>
        </p:sp>
        <p:sp>
          <p:nvSpPr>
            <p:cNvPr id="35924" name="Text Box 84"/>
            <p:cNvSpPr txBox="1">
              <a:spLocks noChangeArrowheads="1"/>
            </p:cNvSpPr>
            <p:nvPr/>
          </p:nvSpPr>
          <p:spPr bwMode="auto">
            <a:xfrm>
              <a:off x="5148" y="1661"/>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z</a:t>
              </a:r>
              <a:r>
                <a:rPr kumimoji="1" lang="en-US" altLang="zh-CN" sz="2400" i="1" baseline="-25000">
                  <a:ea typeface="黑体" panose="02010609060101010101" pitchFamily="49" charset="-122"/>
                </a:rPr>
                <a:t>3</a:t>
              </a:r>
              <a:endParaRPr kumimoji="1" lang="en-US" altLang="zh-CN" sz="2400" i="1" baseline="-25000">
                <a:ea typeface="黑体" panose="02010609060101010101" pitchFamily="49" charset="-122"/>
              </a:endParaRPr>
            </a:p>
          </p:txBody>
        </p:sp>
        <p:sp>
          <p:nvSpPr>
            <p:cNvPr id="35925" name="Line 85"/>
            <p:cNvSpPr>
              <a:spLocks noChangeShapeType="1"/>
            </p:cNvSpPr>
            <p:nvPr/>
          </p:nvSpPr>
          <p:spPr bwMode="auto">
            <a:xfrm>
              <a:off x="4785" y="1117"/>
              <a:ext cx="0" cy="363"/>
            </a:xfrm>
            <a:prstGeom prst="line">
              <a:avLst/>
            </a:prstGeom>
            <a:noFill/>
            <a:ln w="952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26" name="Text Box 86"/>
            <p:cNvSpPr txBox="1">
              <a:spLocks noChangeArrowheads="1"/>
            </p:cNvSpPr>
            <p:nvPr/>
          </p:nvSpPr>
          <p:spPr bwMode="auto">
            <a:xfrm>
              <a:off x="4647" y="116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z</a:t>
              </a:r>
              <a:r>
                <a:rPr kumimoji="1" lang="en-US" altLang="zh-CN" sz="2400" i="1" baseline="-25000">
                  <a:ea typeface="黑体" panose="02010609060101010101" pitchFamily="49" charset="-122"/>
                </a:rPr>
                <a:t>1</a:t>
              </a:r>
              <a:endParaRPr kumimoji="1" lang="en-US" altLang="zh-CN" sz="2400" i="1" baseline="-25000">
                <a:ea typeface="黑体" panose="02010609060101010101" pitchFamily="49" charset="-122"/>
              </a:endParaRPr>
            </a:p>
          </p:txBody>
        </p:sp>
        <p:sp>
          <p:nvSpPr>
            <p:cNvPr id="35927" name="Line 87"/>
            <p:cNvSpPr>
              <a:spLocks noChangeShapeType="1"/>
            </p:cNvSpPr>
            <p:nvPr/>
          </p:nvSpPr>
          <p:spPr bwMode="auto">
            <a:xfrm>
              <a:off x="5057" y="1117"/>
              <a:ext cx="0" cy="680"/>
            </a:xfrm>
            <a:prstGeom prst="line">
              <a:avLst/>
            </a:prstGeom>
            <a:noFill/>
            <a:ln w="190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28" name="Line 88"/>
            <p:cNvSpPr>
              <a:spLocks noChangeShapeType="1"/>
            </p:cNvSpPr>
            <p:nvPr/>
          </p:nvSpPr>
          <p:spPr bwMode="auto">
            <a:xfrm>
              <a:off x="5420" y="1117"/>
              <a:ext cx="0" cy="1225"/>
            </a:xfrm>
            <a:prstGeom prst="line">
              <a:avLst/>
            </a:prstGeom>
            <a:noFill/>
            <a:ln w="190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29" name="Text Box 89"/>
            <p:cNvSpPr txBox="1">
              <a:spLocks noChangeArrowheads="1"/>
            </p:cNvSpPr>
            <p:nvPr/>
          </p:nvSpPr>
          <p:spPr bwMode="auto">
            <a:xfrm>
              <a:off x="3923" y="2387"/>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z</a:t>
              </a:r>
              <a:endParaRPr kumimoji="1" lang="en-US" altLang="zh-CN" sz="2400" i="1">
                <a:ea typeface="黑体" panose="02010609060101010101" pitchFamily="49" charset="-122"/>
              </a:endParaRPr>
            </a:p>
          </p:txBody>
        </p:sp>
        <p:sp>
          <p:nvSpPr>
            <p:cNvPr id="35930" name="Text Box 90"/>
            <p:cNvSpPr txBox="1">
              <a:spLocks noChangeArrowheads="1"/>
            </p:cNvSpPr>
            <p:nvPr/>
          </p:nvSpPr>
          <p:spPr bwMode="auto">
            <a:xfrm>
              <a:off x="3833" y="709"/>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ea typeface="黑体" panose="02010609060101010101" pitchFamily="49" charset="-122"/>
                </a:rPr>
                <a:t>P</a:t>
              </a:r>
              <a:endParaRPr kumimoji="1" lang="en-US" altLang="zh-CN" sz="2400" i="1">
                <a:ea typeface="黑体" panose="02010609060101010101" pitchFamily="49" charset="-122"/>
              </a:endParaRPr>
            </a:p>
          </p:txBody>
        </p:sp>
      </p:grpSp>
      <p:sp>
        <p:nvSpPr>
          <p:cNvPr id="91"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51720" y="579190"/>
            <a:ext cx="4431407" cy="550962"/>
          </a:xfrm>
        </p:spPr>
        <p:txBody>
          <a:bodyPr/>
          <a:lstStyle/>
          <a:p>
            <a:pPr algn="just" eaLnBrk="1" fontAlgn="t" hangingPunct="1">
              <a:lnSpc>
                <a:spcPts val="3800"/>
              </a:lnSpc>
              <a:spcBef>
                <a:spcPct val="40000"/>
              </a:spcBef>
              <a:buClr>
                <a:srgbClr val="FF3300"/>
              </a:buClr>
              <a:buFont typeface="Wingdings" panose="05000000000000000000" pitchFamily="2" charset="2"/>
              <a:buNone/>
            </a:pPr>
            <a:r>
              <a:rPr kumimoji="1" lang="en-US" altLang="zh-CN" sz="3200" b="1" i="1" dirty="0">
                <a:latin typeface="Times New Roman" panose="02020603050405020304" pitchFamily="18" charset="0"/>
                <a:ea typeface="黑体" panose="02010609060101010101" pitchFamily="49" charset="-122"/>
              </a:rPr>
              <a:t>X</a:t>
            </a:r>
            <a:r>
              <a:rPr kumimoji="1" lang="zh-CN" altLang="en-US" sz="3200" b="1" dirty="0">
                <a:latin typeface="Times New Roman" panose="02020603050405020304" pitchFamily="18" charset="0"/>
                <a:ea typeface="黑体" panose="02010609060101010101" pitchFamily="49" charset="-122"/>
              </a:rPr>
              <a:t>、</a:t>
            </a:r>
            <a:r>
              <a:rPr kumimoji="1" lang="en-US" altLang="zh-CN" sz="3200" b="1" i="1" dirty="0">
                <a:latin typeface="Times New Roman" panose="02020603050405020304" pitchFamily="18" charset="0"/>
                <a:ea typeface="黑体" panose="02010609060101010101" pitchFamily="49" charset="-122"/>
              </a:rPr>
              <a:t>Y</a:t>
            </a:r>
            <a:r>
              <a:rPr kumimoji="1" lang="zh-CN" altLang="en-US" sz="3200" b="1" dirty="0">
                <a:latin typeface="Times New Roman" panose="02020603050405020304" pitchFamily="18" charset="0"/>
                <a:ea typeface="黑体" panose="02010609060101010101" pitchFamily="49" charset="-122"/>
              </a:rPr>
              <a:t>、</a:t>
            </a:r>
            <a:r>
              <a:rPr kumimoji="1" lang="en-US" altLang="zh-CN" sz="3200" b="1" i="1" dirty="0">
                <a:latin typeface="Times New Roman" panose="02020603050405020304" pitchFamily="18" charset="0"/>
                <a:ea typeface="黑体" panose="02010609060101010101" pitchFamily="49" charset="-122"/>
              </a:rPr>
              <a:t>Z </a:t>
            </a:r>
            <a:r>
              <a:rPr kumimoji="1" lang="zh-CN" altLang="en-US" sz="3200" b="1" dirty="0">
                <a:latin typeface="Times New Roman" panose="02020603050405020304" pitchFamily="18" charset="0"/>
                <a:ea typeface="黑体" panose="02010609060101010101" pitchFamily="49" charset="-122"/>
              </a:rPr>
              <a:t>轴方向的</a:t>
            </a:r>
            <a:r>
              <a:rPr kumimoji="1" lang="zh-CN" altLang="en-US" sz="3200" b="1" dirty="0" smtClean="0">
                <a:latin typeface="Times New Roman" panose="02020603050405020304" pitchFamily="18" charset="0"/>
                <a:ea typeface="黑体" panose="02010609060101010101" pitchFamily="49" charset="-122"/>
              </a:rPr>
              <a:t>位移</a:t>
            </a:r>
            <a:endParaRPr kumimoji="1" lang="zh-CN" altLang="en-US" sz="3200" b="1" dirty="0">
              <a:latin typeface="Times New Roman" panose="02020603050405020304" pitchFamily="18" charset="0"/>
              <a:ea typeface="黑体" panose="02010609060101010101" pitchFamily="49" charset="-122"/>
            </a:endParaRPr>
          </a:p>
        </p:txBody>
      </p:sp>
      <p:graphicFrame>
        <p:nvGraphicFramePr>
          <p:cNvPr id="64516" name="Object 4"/>
          <p:cNvGraphicFramePr>
            <a:graphicFrameLocks noChangeAspect="1"/>
          </p:cNvGraphicFramePr>
          <p:nvPr/>
        </p:nvGraphicFramePr>
        <p:xfrm>
          <a:off x="1691680" y="1663700"/>
          <a:ext cx="5410200" cy="3355975"/>
        </p:xfrm>
        <a:graphic>
          <a:graphicData uri="http://schemas.openxmlformats.org/presentationml/2006/ole">
            <mc:AlternateContent xmlns:mc="http://schemas.openxmlformats.org/markup-compatibility/2006">
              <mc:Choice xmlns:v="urn:schemas-microsoft-com:vml" Requires="v">
                <p:oleObj spid="_x0000_s37924" name="Equation" r:id="rId1" imgW="2324100" imgH="1435100" progId="Equation.DSMT4">
                  <p:embed/>
                </p:oleObj>
              </mc:Choice>
              <mc:Fallback>
                <p:oleObj name="Equation" r:id="rId1" imgW="2324100" imgH="14351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63700"/>
                        <a:ext cx="5410200" cy="33559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3" name="Rectangle 5"/>
          <p:cNvSpPr>
            <a:spLocks noChangeArrowheads="1"/>
          </p:cNvSpPr>
          <p:nvPr/>
        </p:nvSpPr>
        <p:spPr bwMode="auto">
          <a:xfrm>
            <a:off x="2699792" y="5661248"/>
            <a:ext cx="5084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1pPr>
            <a:lvl2pPr marL="742950" indent="-285750">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2pPr>
            <a:lvl3pPr marL="1143000" indent="-228600">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3pPr>
            <a:lvl4pPr marL="1600200" indent="-228600">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4pPr>
            <a:lvl5pPr marL="2057400" indent="-228600">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tabLst>
                <a:tab pos="457200" algn="l"/>
                <a:tab pos="685800" algn="l"/>
                <a:tab pos="914400" algn="l"/>
              </a:tabLs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lang="en-US" altLang="zh-CN" sz="24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Poisson’s ratio   E= </a:t>
            </a:r>
            <a:r>
              <a:rPr lang="zh-CN" altLang="en-US" sz="2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弹性模量</a:t>
            </a:r>
            <a:endParaRPr lang="zh-CN" altLang="en-US" sz="2400" b="1" dirty="0">
              <a:solidFill>
                <a:srgbClr val="000000"/>
              </a:solidFill>
              <a:ea typeface="宋体" panose="02010600030101010101" pitchFamily="2" charset="-122"/>
              <a:cs typeface="Times New Roman" panose="02020603050405020304" pitchFamily="18" charset="0"/>
            </a:endParaRPr>
          </a:p>
        </p:txBody>
      </p:sp>
      <p:sp>
        <p:nvSpPr>
          <p:cNvPr id="6"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文本框 1"/>
          <p:cNvSpPr txBox="1"/>
          <p:nvPr/>
        </p:nvSpPr>
        <p:spPr>
          <a:xfrm>
            <a:off x="2267744" y="4014629"/>
            <a:ext cx="360040" cy="400110"/>
          </a:xfrm>
          <a:prstGeom prst="rect">
            <a:avLst/>
          </a:prstGeom>
          <a:solidFill>
            <a:schemeClr val="bg1"/>
          </a:solidFill>
        </p:spPr>
        <p:txBody>
          <a:bodyPr wrap="square" rtlCol="0">
            <a:spAutoFit/>
          </a:bodyPr>
          <a:lstStyle/>
          <a:p>
            <a:r>
              <a:rPr lang="en-US" altLang="zh-CN" sz="2000" i="1" dirty="0" smtClean="0"/>
              <a:t>P</a:t>
            </a:r>
            <a:endParaRPr lang="zh-CN" altLang="en-US" sz="2000" i="1" dirty="0"/>
          </a:p>
        </p:txBody>
      </p:sp>
      <p:sp>
        <p:nvSpPr>
          <p:cNvPr id="9" name="文本框 8"/>
          <p:cNvSpPr txBox="1"/>
          <p:nvPr/>
        </p:nvSpPr>
        <p:spPr>
          <a:xfrm>
            <a:off x="2195736" y="1772816"/>
            <a:ext cx="360040" cy="400110"/>
          </a:xfrm>
          <a:prstGeom prst="rect">
            <a:avLst/>
          </a:prstGeom>
          <a:solidFill>
            <a:schemeClr val="bg1"/>
          </a:solidFill>
        </p:spPr>
        <p:txBody>
          <a:bodyPr wrap="square" rtlCol="0">
            <a:spAutoFit/>
          </a:bodyPr>
          <a:lstStyle/>
          <a:p>
            <a:r>
              <a:rPr lang="en-US" altLang="zh-CN" sz="2000" i="1" dirty="0" smtClean="0"/>
              <a:t>P</a:t>
            </a:r>
            <a:endParaRPr lang="zh-CN" altLang="en-US" sz="2000" i="1" dirty="0"/>
          </a:p>
        </p:txBody>
      </p:sp>
      <p:sp>
        <p:nvSpPr>
          <p:cNvPr id="8" name="文本框 7"/>
          <p:cNvSpPr txBox="1"/>
          <p:nvPr/>
        </p:nvSpPr>
        <p:spPr>
          <a:xfrm>
            <a:off x="2195736" y="2900184"/>
            <a:ext cx="360040" cy="400110"/>
          </a:xfrm>
          <a:prstGeom prst="rect">
            <a:avLst/>
          </a:prstGeom>
          <a:solidFill>
            <a:schemeClr val="bg1"/>
          </a:solidFill>
        </p:spPr>
        <p:txBody>
          <a:bodyPr wrap="square" rtlCol="0">
            <a:spAutoFit/>
          </a:bodyPr>
          <a:lstStyle/>
          <a:p>
            <a:r>
              <a:rPr lang="en-US" altLang="zh-CN" sz="2000" i="1" dirty="0" smtClean="0"/>
              <a:t>P</a:t>
            </a:r>
            <a:endParaRPr lang="zh-CN" altLang="en-US" sz="2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0-#ppt_w/2"/>
                                          </p:val>
                                        </p:tav>
                                        <p:tav tm="100000">
                                          <p:val>
                                            <p:strVal val="#ppt_x"/>
                                          </p:val>
                                        </p:tav>
                                      </p:tavLst>
                                    </p:anim>
                                    <p:anim calcmode="lin" valueType="num">
                                      <p:cBhvr additive="base">
                                        <p:cTn id="8"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7864" y="476672"/>
            <a:ext cx="2016224" cy="558899"/>
          </a:xfrm>
          <a:solidFill>
            <a:schemeClr val="tx2">
              <a:lumMod val="20000"/>
              <a:lumOff val="80000"/>
            </a:schemeClr>
          </a:solidFill>
        </p:spPr>
        <p:txBody>
          <a:bodyPr/>
          <a:lstStyle/>
          <a:p>
            <a:r>
              <a:rPr lang="zh-CN" altLang="en-US" sz="2800" dirty="0">
                <a:effectLst>
                  <a:outerShdw blurRad="38100" dist="38100" dir="2700000" algn="tl">
                    <a:srgbClr val="000000"/>
                  </a:outerShdw>
                </a:effectLst>
                <a:latin typeface="Arial" panose="020B0604020202020204" pitchFamily="34" charset="0"/>
                <a:ea typeface="宋体" panose="02010600030101010101" pitchFamily="2" charset="-122"/>
              </a:rPr>
              <a:t>等代荷载</a:t>
            </a:r>
            <a:r>
              <a:rPr lang="zh-CN" altLang="en-US" sz="2800" dirty="0" smtClean="0">
                <a:effectLst>
                  <a:outerShdw blurRad="38100" dist="38100" dir="2700000" algn="tl">
                    <a:srgbClr val="000000"/>
                  </a:outerShdw>
                </a:effectLst>
                <a:latin typeface="Arial" panose="020B0604020202020204" pitchFamily="34" charset="0"/>
                <a:ea typeface="宋体" panose="02010600030101010101" pitchFamily="2" charset="-122"/>
              </a:rPr>
              <a:t>法</a:t>
            </a:r>
            <a:endParaRPr lang="zh-CN" altLang="en-US" sz="2800" dirty="0"/>
          </a:p>
        </p:txBody>
      </p:sp>
      <p:sp>
        <p:nvSpPr>
          <p:cNvPr id="3" name="内容占位符 2"/>
          <p:cNvSpPr>
            <a:spLocks noGrp="1"/>
          </p:cNvSpPr>
          <p:nvPr>
            <p:ph idx="1"/>
          </p:nvPr>
        </p:nvSpPr>
        <p:spPr>
          <a:xfrm>
            <a:off x="395536" y="1484784"/>
            <a:ext cx="8229600" cy="4530725"/>
          </a:xfrm>
        </p:spPr>
        <p:txBody>
          <a:bodyPr/>
          <a:lstStyle/>
          <a:p>
            <a:pPr>
              <a:lnSpc>
                <a:spcPct val="150000"/>
              </a:lnSpc>
              <a:buFont typeface="Wingdings" panose="05000000000000000000" pitchFamily="2" charset="2"/>
              <a:buChar char="Ø"/>
            </a:pPr>
            <a:r>
              <a:rPr lang="zh-CN" altLang="en-US" sz="2400" b="1" dirty="0" smtClean="0"/>
              <a:t>理论上</a:t>
            </a:r>
            <a:r>
              <a:rPr lang="zh-CN" altLang="en-US" sz="2400" b="1" dirty="0"/>
              <a:t>的集中力实际是没有</a:t>
            </a:r>
            <a:r>
              <a:rPr lang="zh-CN" altLang="en-US" sz="2400" b="1" dirty="0" smtClean="0"/>
              <a:t>的，可根</a:t>
            </a:r>
            <a:r>
              <a:rPr lang="zh-CN" altLang="en-US" sz="2400" b="1" dirty="0"/>
              <a:t>椐弹性力学的叠加原理利用布辛奈斯克解答</a:t>
            </a:r>
            <a:r>
              <a:rPr lang="zh-CN" altLang="en-US" sz="2400" b="1" dirty="0" smtClean="0"/>
              <a:t>，通过</a:t>
            </a:r>
            <a:r>
              <a:rPr lang="zh-CN" altLang="en-US" sz="2400" b="1" dirty="0"/>
              <a:t>等代荷载法或积分求得各种局部荷载下的地基中的附加应力。</a:t>
            </a:r>
            <a:endParaRPr lang="zh-CN" altLang="en-US" sz="2400" b="1" dirty="0"/>
          </a:p>
          <a:p>
            <a:pPr>
              <a:lnSpc>
                <a:spcPct val="150000"/>
              </a:lnSpc>
              <a:buFont typeface="Wingdings" panose="05000000000000000000" pitchFamily="2" charset="2"/>
              <a:buChar char="Ø"/>
            </a:pPr>
            <a:endParaRPr lang="en-US" altLang="zh-CN" sz="2400" dirty="0" smtClean="0"/>
          </a:p>
          <a:p>
            <a:pPr>
              <a:lnSpc>
                <a:spcPct val="150000"/>
              </a:lnSpc>
              <a:buFont typeface="Wingdings" panose="05000000000000000000" pitchFamily="2" charset="2"/>
              <a:buChar char="Ø"/>
            </a:pPr>
            <a:endParaRPr lang="en-US" altLang="zh-CN" sz="2400" b="1" dirty="0" smtClean="0">
              <a:latin typeface="Times New Roman" panose="02020603050405020304" pitchFamily="18" charset="0"/>
            </a:endParaRPr>
          </a:p>
          <a:p>
            <a:pPr>
              <a:lnSpc>
                <a:spcPct val="150000"/>
              </a:lnSpc>
              <a:buFont typeface="Wingdings" panose="05000000000000000000" pitchFamily="2" charset="2"/>
              <a:buChar char="Ø"/>
            </a:pPr>
            <a:r>
              <a:rPr lang="zh-CN" altLang="en-US" sz="2400" b="1" dirty="0" smtClean="0">
                <a:latin typeface="Times New Roman" panose="02020603050405020304" pitchFamily="18" charset="0"/>
              </a:rPr>
              <a:t>当局</a:t>
            </a:r>
            <a:r>
              <a:rPr lang="zh-CN" altLang="en-US" sz="2400" b="1" dirty="0">
                <a:latin typeface="Times New Roman" panose="02020603050405020304" pitchFamily="18" charset="0"/>
              </a:rPr>
              <a:t>部荷载的平面形状或分布情况不规则时，可将荷载面分成若干个形状规则的单元面积，每个单元面积上的分布荷载近似地以作用在单元面积形心上的集中力来代替。</a:t>
            </a:r>
            <a:endParaRPr lang="zh-CN" altLang="en-US" sz="2400" dirty="0"/>
          </a:p>
        </p:txBody>
      </p:sp>
      <p:graphicFrame>
        <p:nvGraphicFramePr>
          <p:cNvPr id="4" name="Object 3"/>
          <p:cNvGraphicFramePr>
            <a:graphicFrameLocks noChangeAspect="1"/>
          </p:cNvGraphicFramePr>
          <p:nvPr/>
        </p:nvGraphicFramePr>
        <p:xfrm>
          <a:off x="3059832" y="3469137"/>
          <a:ext cx="4177208" cy="792849"/>
        </p:xfrm>
        <a:graphic>
          <a:graphicData uri="http://schemas.openxmlformats.org/presentationml/2006/ole">
            <mc:AlternateContent xmlns:mc="http://schemas.openxmlformats.org/markup-compatibility/2006">
              <mc:Choice xmlns:v="urn:schemas-microsoft-com:vml" Requires="v">
                <p:oleObj spid="_x0000_s81936" name="" r:id="rId1" imgW="1676400" imgH="431800" progId="Equation.3">
                  <p:embed/>
                </p:oleObj>
              </mc:Choice>
              <mc:Fallback>
                <p:oleObj name="" r:id="rId1" imgW="1676400" imgH="431800"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69137"/>
                        <a:ext cx="4177208" cy="792849"/>
                      </a:xfrm>
                      <a:prstGeom prst="rect">
                        <a:avLst/>
                      </a:prstGeom>
                      <a:solidFill>
                        <a:srgbClr val="FFFF00"/>
                      </a:solidFill>
                      <a:ln>
                        <a:noFill/>
                      </a:ln>
                      <a:effectLst/>
                    </p:spPr>
                  </p:pic>
                </p:oleObj>
              </mc:Fallback>
            </mc:AlternateContent>
          </a:graphicData>
        </a:graphic>
      </p:graphicFrame>
      <p:sp>
        <p:nvSpPr>
          <p:cNvPr id="5"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p:nvPr/>
        </p:nvGrpSpPr>
        <p:grpSpPr bwMode="auto">
          <a:xfrm>
            <a:off x="323392" y="1122381"/>
            <a:ext cx="4680334" cy="4971461"/>
            <a:chOff x="156" y="483"/>
            <a:chExt cx="3114" cy="3355"/>
          </a:xfrm>
        </p:grpSpPr>
        <p:sp>
          <p:nvSpPr>
            <p:cNvPr id="40966" name="Rectangle 3"/>
            <p:cNvSpPr>
              <a:spLocks noChangeArrowheads="1"/>
            </p:cNvSpPr>
            <p:nvPr/>
          </p:nvSpPr>
          <p:spPr bwMode="auto">
            <a:xfrm>
              <a:off x="156" y="483"/>
              <a:ext cx="3114" cy="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40967" name="Line 4"/>
            <p:cNvSpPr>
              <a:spLocks noChangeShapeType="1"/>
            </p:cNvSpPr>
            <p:nvPr/>
          </p:nvSpPr>
          <p:spPr bwMode="auto">
            <a:xfrm>
              <a:off x="633" y="1502"/>
              <a:ext cx="0" cy="1599"/>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68" name="Line 5"/>
            <p:cNvSpPr>
              <a:spLocks noChangeShapeType="1"/>
            </p:cNvSpPr>
            <p:nvPr/>
          </p:nvSpPr>
          <p:spPr bwMode="auto">
            <a:xfrm>
              <a:off x="633" y="1502"/>
              <a:ext cx="1629" cy="1686"/>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69" name="Line 6"/>
            <p:cNvSpPr>
              <a:spLocks noChangeShapeType="1"/>
            </p:cNvSpPr>
            <p:nvPr/>
          </p:nvSpPr>
          <p:spPr bwMode="auto">
            <a:xfrm flipV="1">
              <a:off x="1319" y="525"/>
              <a:ext cx="643" cy="488"/>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0" name="Line 7"/>
            <p:cNvSpPr>
              <a:spLocks noChangeShapeType="1"/>
            </p:cNvSpPr>
            <p:nvPr/>
          </p:nvSpPr>
          <p:spPr bwMode="auto">
            <a:xfrm flipV="1">
              <a:off x="633" y="1279"/>
              <a:ext cx="0" cy="22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1" name="Line 8"/>
            <p:cNvSpPr>
              <a:spLocks noChangeShapeType="1"/>
            </p:cNvSpPr>
            <p:nvPr/>
          </p:nvSpPr>
          <p:spPr bwMode="auto">
            <a:xfrm flipV="1">
              <a:off x="633" y="791"/>
              <a:ext cx="686" cy="4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2" name="Line 9"/>
            <p:cNvSpPr>
              <a:spLocks noChangeShapeType="1"/>
            </p:cNvSpPr>
            <p:nvPr/>
          </p:nvSpPr>
          <p:spPr bwMode="auto">
            <a:xfrm>
              <a:off x="1319" y="791"/>
              <a:ext cx="0" cy="222"/>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3" name="Line 10"/>
            <p:cNvSpPr>
              <a:spLocks noChangeShapeType="1"/>
            </p:cNvSpPr>
            <p:nvPr/>
          </p:nvSpPr>
          <p:spPr bwMode="auto">
            <a:xfrm>
              <a:off x="1319" y="1013"/>
              <a:ext cx="1071" cy="1111"/>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4" name="Line 11"/>
            <p:cNvSpPr>
              <a:spLocks noChangeShapeType="1"/>
            </p:cNvSpPr>
            <p:nvPr/>
          </p:nvSpPr>
          <p:spPr bwMode="auto">
            <a:xfrm flipH="1">
              <a:off x="1706" y="2124"/>
              <a:ext cx="684" cy="4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5" name="Line 12"/>
            <p:cNvSpPr>
              <a:spLocks noChangeShapeType="1"/>
            </p:cNvSpPr>
            <p:nvPr/>
          </p:nvSpPr>
          <p:spPr bwMode="auto">
            <a:xfrm>
              <a:off x="633" y="1279"/>
              <a:ext cx="1073" cy="111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6" name="Line 13"/>
            <p:cNvSpPr>
              <a:spLocks noChangeShapeType="1"/>
            </p:cNvSpPr>
            <p:nvPr/>
          </p:nvSpPr>
          <p:spPr bwMode="auto">
            <a:xfrm>
              <a:off x="1706" y="2390"/>
              <a:ext cx="0" cy="22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7" name="Line 14"/>
            <p:cNvSpPr>
              <a:spLocks noChangeShapeType="1"/>
            </p:cNvSpPr>
            <p:nvPr/>
          </p:nvSpPr>
          <p:spPr bwMode="auto">
            <a:xfrm flipV="1">
              <a:off x="1706" y="1902"/>
              <a:ext cx="684" cy="4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8" name="Line 15"/>
            <p:cNvSpPr>
              <a:spLocks noChangeShapeType="1"/>
            </p:cNvSpPr>
            <p:nvPr/>
          </p:nvSpPr>
          <p:spPr bwMode="auto">
            <a:xfrm>
              <a:off x="2390" y="1902"/>
              <a:ext cx="0" cy="22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79" name="Line 16"/>
            <p:cNvSpPr>
              <a:spLocks noChangeShapeType="1"/>
            </p:cNvSpPr>
            <p:nvPr/>
          </p:nvSpPr>
          <p:spPr bwMode="auto">
            <a:xfrm>
              <a:off x="1319" y="791"/>
              <a:ext cx="1071" cy="111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0" name="Line 17"/>
            <p:cNvSpPr>
              <a:spLocks noChangeShapeType="1"/>
            </p:cNvSpPr>
            <p:nvPr/>
          </p:nvSpPr>
          <p:spPr bwMode="auto">
            <a:xfrm flipH="1">
              <a:off x="332" y="1502"/>
              <a:ext cx="21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1" name="Line 18"/>
            <p:cNvSpPr>
              <a:spLocks noChangeShapeType="1"/>
            </p:cNvSpPr>
            <p:nvPr/>
          </p:nvSpPr>
          <p:spPr bwMode="auto">
            <a:xfrm flipH="1">
              <a:off x="332" y="2702"/>
              <a:ext cx="21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2" name="Line 19"/>
            <p:cNvSpPr>
              <a:spLocks noChangeShapeType="1"/>
            </p:cNvSpPr>
            <p:nvPr/>
          </p:nvSpPr>
          <p:spPr bwMode="auto">
            <a:xfrm>
              <a:off x="462" y="1502"/>
              <a:ext cx="0" cy="1200"/>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3" name="Line 20"/>
            <p:cNvSpPr>
              <a:spLocks noChangeShapeType="1"/>
            </p:cNvSpPr>
            <p:nvPr/>
          </p:nvSpPr>
          <p:spPr bwMode="auto">
            <a:xfrm flipV="1">
              <a:off x="1277" y="1502"/>
              <a:ext cx="171" cy="13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4" name="Line 21"/>
            <p:cNvSpPr>
              <a:spLocks noChangeShapeType="1"/>
            </p:cNvSpPr>
            <p:nvPr/>
          </p:nvSpPr>
          <p:spPr bwMode="auto">
            <a:xfrm>
              <a:off x="1448" y="1502"/>
              <a:ext cx="85" cy="8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5" name="Line 22"/>
            <p:cNvSpPr>
              <a:spLocks noChangeShapeType="1"/>
            </p:cNvSpPr>
            <p:nvPr/>
          </p:nvSpPr>
          <p:spPr bwMode="auto">
            <a:xfrm flipH="1">
              <a:off x="1363" y="1591"/>
              <a:ext cx="170" cy="13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6" name="Line 23"/>
            <p:cNvSpPr>
              <a:spLocks noChangeShapeType="1"/>
            </p:cNvSpPr>
            <p:nvPr/>
          </p:nvSpPr>
          <p:spPr bwMode="auto">
            <a:xfrm flipH="1" flipV="1">
              <a:off x="1277" y="1635"/>
              <a:ext cx="86" cy="8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7" name="Line 24"/>
            <p:cNvSpPr>
              <a:spLocks noChangeShapeType="1"/>
            </p:cNvSpPr>
            <p:nvPr/>
          </p:nvSpPr>
          <p:spPr bwMode="auto">
            <a:xfrm>
              <a:off x="1405" y="1190"/>
              <a:ext cx="0" cy="44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8" name="Line 25"/>
            <p:cNvSpPr>
              <a:spLocks noChangeShapeType="1"/>
            </p:cNvSpPr>
            <p:nvPr/>
          </p:nvSpPr>
          <p:spPr bwMode="auto">
            <a:xfrm>
              <a:off x="1405" y="1325"/>
              <a:ext cx="675" cy="1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89" name="Line 26"/>
            <p:cNvSpPr>
              <a:spLocks noChangeShapeType="1"/>
            </p:cNvSpPr>
            <p:nvPr/>
          </p:nvSpPr>
          <p:spPr bwMode="auto">
            <a:xfrm flipV="1">
              <a:off x="1790" y="1146"/>
              <a:ext cx="129" cy="9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0" name="Line 27"/>
            <p:cNvSpPr>
              <a:spLocks noChangeShapeType="1"/>
            </p:cNvSpPr>
            <p:nvPr/>
          </p:nvSpPr>
          <p:spPr bwMode="auto">
            <a:xfrm>
              <a:off x="1533" y="835"/>
              <a:ext cx="343" cy="355"/>
            </a:xfrm>
            <a:prstGeom prst="line">
              <a:avLst/>
            </a:prstGeom>
            <a:noFill/>
            <a:ln w="952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1" name="Line 28"/>
            <p:cNvSpPr>
              <a:spLocks noChangeShapeType="1"/>
            </p:cNvSpPr>
            <p:nvPr/>
          </p:nvSpPr>
          <p:spPr bwMode="auto">
            <a:xfrm flipV="1">
              <a:off x="2477" y="1680"/>
              <a:ext cx="514" cy="39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2" name="Line 29"/>
            <p:cNvSpPr>
              <a:spLocks noChangeShapeType="1"/>
            </p:cNvSpPr>
            <p:nvPr/>
          </p:nvSpPr>
          <p:spPr bwMode="auto">
            <a:xfrm>
              <a:off x="1790" y="658"/>
              <a:ext cx="1073" cy="1111"/>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3" name="Line 30"/>
            <p:cNvSpPr>
              <a:spLocks noChangeShapeType="1"/>
            </p:cNvSpPr>
            <p:nvPr/>
          </p:nvSpPr>
          <p:spPr bwMode="auto">
            <a:xfrm>
              <a:off x="2004" y="2390"/>
              <a:ext cx="258" cy="26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4" name="Line 31"/>
            <p:cNvSpPr>
              <a:spLocks noChangeShapeType="1"/>
            </p:cNvSpPr>
            <p:nvPr/>
          </p:nvSpPr>
          <p:spPr bwMode="auto">
            <a:xfrm>
              <a:off x="2434" y="2168"/>
              <a:ext cx="557" cy="53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5" name="Line 32"/>
            <p:cNvSpPr>
              <a:spLocks noChangeShapeType="1"/>
            </p:cNvSpPr>
            <p:nvPr/>
          </p:nvSpPr>
          <p:spPr bwMode="auto">
            <a:xfrm flipV="1">
              <a:off x="1834" y="2567"/>
              <a:ext cx="344" cy="222"/>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6" name="Line 33"/>
            <p:cNvSpPr>
              <a:spLocks noChangeShapeType="1"/>
            </p:cNvSpPr>
            <p:nvPr/>
          </p:nvSpPr>
          <p:spPr bwMode="auto">
            <a:xfrm flipH="1">
              <a:off x="633" y="1635"/>
              <a:ext cx="772" cy="106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7" name="Line 34"/>
            <p:cNvSpPr>
              <a:spLocks noChangeShapeType="1"/>
            </p:cNvSpPr>
            <p:nvPr/>
          </p:nvSpPr>
          <p:spPr bwMode="auto">
            <a:xfrm flipV="1">
              <a:off x="2092" y="2523"/>
              <a:ext cx="728" cy="489"/>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98" name="Text Box 35"/>
            <p:cNvSpPr txBox="1">
              <a:spLocks noChangeArrowheads="1"/>
            </p:cNvSpPr>
            <p:nvPr/>
          </p:nvSpPr>
          <p:spPr bwMode="auto">
            <a:xfrm>
              <a:off x="2220" y="895"/>
              <a:ext cx="17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Times New Roman" panose="02020603050405020304" pitchFamily="18" charset="0"/>
                  <a:ea typeface="黑体" panose="02010609060101010101" pitchFamily="49" charset="-122"/>
                  <a:cs typeface="Times New Roman" panose="02020603050405020304" pitchFamily="18" charset="0"/>
                </a:rPr>
                <a:t>l</a:t>
              </a:r>
              <a:endParaRPr kumimoji="1" lang="en-US" altLang="zh-CN" sz="2400" i="1">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0999" name="Text Box 36"/>
            <p:cNvSpPr txBox="1">
              <a:spLocks noChangeArrowheads="1"/>
            </p:cNvSpPr>
            <p:nvPr/>
          </p:nvSpPr>
          <p:spPr bwMode="auto">
            <a:xfrm>
              <a:off x="2440" y="273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Times New Roman" panose="02020603050405020304" pitchFamily="18" charset="0"/>
                  <a:ea typeface="黑体" panose="02010609060101010101" pitchFamily="49" charset="-122"/>
                  <a:cs typeface="Times New Roman" panose="02020603050405020304" pitchFamily="18" charset="0"/>
                </a:rPr>
                <a:t>b</a:t>
              </a:r>
              <a:endParaRPr kumimoji="1" lang="en-US" altLang="zh-CN" sz="2400" i="1">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1000" name="Text Box 37"/>
            <p:cNvSpPr txBox="1">
              <a:spLocks noChangeArrowheads="1"/>
            </p:cNvSpPr>
            <p:nvPr/>
          </p:nvSpPr>
          <p:spPr bwMode="auto">
            <a:xfrm>
              <a:off x="1807" y="2451"/>
              <a:ext cx="22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x</a:t>
              </a:r>
              <a:endParaRPr kumimoji="1" lang="en-US" altLang="zh-CN" sz="2400" i="1">
                <a:latin typeface="Bookman Old Style" panose="02050604050505020204" pitchFamily="18" charset="0"/>
                <a:ea typeface="黑体" panose="02010609060101010101" pitchFamily="49" charset="-122"/>
              </a:endParaRPr>
            </a:p>
          </p:txBody>
        </p:sp>
        <p:sp>
          <p:nvSpPr>
            <p:cNvPr id="41001" name="Text Box 38"/>
            <p:cNvSpPr txBox="1">
              <a:spLocks noChangeArrowheads="1"/>
            </p:cNvSpPr>
            <p:nvPr/>
          </p:nvSpPr>
          <p:spPr bwMode="auto">
            <a:xfrm>
              <a:off x="225" y="1918"/>
              <a:ext cx="2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z</a:t>
              </a:r>
              <a:endParaRPr kumimoji="1" lang="en-US" altLang="zh-CN" sz="2400" i="1">
                <a:latin typeface="Bookman Old Style" panose="02050604050505020204" pitchFamily="18" charset="0"/>
                <a:ea typeface="黑体" panose="02010609060101010101" pitchFamily="49" charset="-122"/>
              </a:endParaRPr>
            </a:p>
          </p:txBody>
        </p:sp>
        <p:sp>
          <p:nvSpPr>
            <p:cNvPr id="41002" name="Text Box 39"/>
            <p:cNvSpPr txBox="1">
              <a:spLocks noChangeArrowheads="1"/>
            </p:cNvSpPr>
            <p:nvPr/>
          </p:nvSpPr>
          <p:spPr bwMode="auto">
            <a:xfrm>
              <a:off x="514" y="3060"/>
              <a:ext cx="23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latin typeface="Bookman Old Style" panose="02050604050505020204" pitchFamily="18" charset="0"/>
                  <a:ea typeface="黑体" panose="02010609060101010101" pitchFamily="49" charset="-122"/>
                </a:rPr>
                <a:t>Z</a:t>
              </a:r>
              <a:endParaRPr kumimoji="1" lang="en-US" altLang="zh-CN" sz="2400">
                <a:latin typeface="Bookman Old Style" panose="02050604050505020204" pitchFamily="18" charset="0"/>
                <a:ea typeface="黑体" panose="02010609060101010101" pitchFamily="49" charset="-122"/>
              </a:endParaRPr>
            </a:p>
          </p:txBody>
        </p:sp>
        <p:sp>
          <p:nvSpPr>
            <p:cNvPr id="41003" name="Text Box 40"/>
            <p:cNvSpPr txBox="1">
              <a:spLocks noChangeArrowheads="1"/>
            </p:cNvSpPr>
            <p:nvPr/>
          </p:nvSpPr>
          <p:spPr bwMode="auto">
            <a:xfrm>
              <a:off x="1955" y="483"/>
              <a:ext cx="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latin typeface="Bookman Old Style" panose="02050604050505020204" pitchFamily="18" charset="0"/>
                  <a:ea typeface="黑体" panose="02010609060101010101" pitchFamily="49" charset="-122"/>
                </a:rPr>
                <a:t>X</a:t>
              </a:r>
              <a:endParaRPr kumimoji="1" lang="en-US" altLang="zh-CN" sz="2400">
                <a:latin typeface="Bookman Old Style" panose="02050604050505020204" pitchFamily="18" charset="0"/>
                <a:ea typeface="黑体" panose="02010609060101010101" pitchFamily="49" charset="-122"/>
              </a:endParaRPr>
            </a:p>
          </p:txBody>
        </p:sp>
        <p:sp>
          <p:nvSpPr>
            <p:cNvPr id="41004" name="Text Box 41"/>
            <p:cNvSpPr txBox="1">
              <a:spLocks noChangeArrowheads="1"/>
            </p:cNvSpPr>
            <p:nvPr/>
          </p:nvSpPr>
          <p:spPr bwMode="auto">
            <a:xfrm>
              <a:off x="2042" y="3188"/>
              <a:ext cx="2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latin typeface="Bookman Old Style" panose="02050604050505020204" pitchFamily="18" charset="0"/>
                  <a:ea typeface="黑体" panose="02010609060101010101" pitchFamily="49" charset="-122"/>
                </a:rPr>
                <a:t>Y</a:t>
              </a:r>
              <a:endParaRPr kumimoji="1" lang="en-US" altLang="zh-CN" sz="2400">
                <a:latin typeface="Bookman Old Style" panose="02050604050505020204" pitchFamily="18" charset="0"/>
                <a:ea typeface="黑体" panose="02010609060101010101" pitchFamily="49" charset="-122"/>
              </a:endParaRPr>
            </a:p>
          </p:txBody>
        </p:sp>
        <p:sp>
          <p:nvSpPr>
            <p:cNvPr id="41005" name="Text Box 42"/>
            <p:cNvSpPr txBox="1">
              <a:spLocks noChangeArrowheads="1"/>
            </p:cNvSpPr>
            <p:nvPr/>
          </p:nvSpPr>
          <p:spPr bwMode="auto">
            <a:xfrm>
              <a:off x="2129" y="1189"/>
              <a:ext cx="7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p</a:t>
              </a:r>
              <a:r>
                <a:rPr kumimoji="1" lang="en-US" altLang="zh-CN" sz="2400" i="1" baseline="-25000">
                  <a:latin typeface="Bookman Old Style" panose="02050604050505020204" pitchFamily="18" charset="0"/>
                  <a:ea typeface="黑体" panose="02010609060101010101" pitchFamily="49" charset="-122"/>
                </a:rPr>
                <a:t>0</a:t>
              </a:r>
              <a:r>
                <a:rPr kumimoji="1" lang="en-US" altLang="zh-CN" sz="2400" i="1">
                  <a:latin typeface="Bookman Old Style" panose="02050604050505020204" pitchFamily="18" charset="0"/>
                  <a:ea typeface="黑体" panose="02010609060101010101" pitchFamily="49" charset="-122"/>
                </a:rPr>
                <a:t>dxdy</a:t>
              </a:r>
              <a:endParaRPr kumimoji="1" lang="en-US" altLang="zh-CN" sz="2400" i="1">
                <a:latin typeface="Bookman Old Style" panose="02050604050505020204" pitchFamily="18" charset="0"/>
                <a:ea typeface="黑体" panose="02010609060101010101" pitchFamily="49" charset="-122"/>
              </a:endParaRPr>
            </a:p>
          </p:txBody>
        </p:sp>
        <p:sp>
          <p:nvSpPr>
            <p:cNvPr id="41006" name="Text Box 43"/>
            <p:cNvSpPr txBox="1">
              <a:spLocks noChangeArrowheads="1"/>
            </p:cNvSpPr>
            <p:nvPr/>
          </p:nvSpPr>
          <p:spPr bwMode="auto">
            <a:xfrm>
              <a:off x="1615" y="746"/>
              <a:ext cx="23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y</a:t>
              </a:r>
              <a:endParaRPr kumimoji="1" lang="en-US" altLang="zh-CN" sz="2400" i="1">
                <a:latin typeface="Bookman Old Style" panose="02050604050505020204" pitchFamily="18" charset="0"/>
                <a:ea typeface="黑体" panose="02010609060101010101" pitchFamily="49" charset="-122"/>
              </a:endParaRPr>
            </a:p>
          </p:txBody>
        </p:sp>
        <p:sp>
          <p:nvSpPr>
            <p:cNvPr id="41007" name="Text Box 44"/>
            <p:cNvSpPr txBox="1">
              <a:spLocks noChangeArrowheads="1"/>
            </p:cNvSpPr>
            <p:nvPr/>
          </p:nvSpPr>
          <p:spPr bwMode="auto">
            <a:xfrm>
              <a:off x="616" y="2594"/>
              <a:ext cx="96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latin typeface="Bookman Old Style" panose="02050604050505020204" pitchFamily="18" charset="0"/>
                  <a:ea typeface="黑体" panose="02010609060101010101" pitchFamily="49" charset="-122"/>
                </a:rPr>
                <a:t>M(</a:t>
              </a:r>
              <a:r>
                <a:rPr kumimoji="1" lang="en-US" altLang="zh-CN" sz="2400">
                  <a:latin typeface="黑体" panose="02010609060101010101" pitchFamily="49" charset="-122"/>
                  <a:ea typeface="黑体" panose="02010609060101010101" pitchFamily="49" charset="-122"/>
                </a:rPr>
                <a:t>0,0,</a:t>
              </a:r>
              <a:r>
                <a:rPr kumimoji="1" lang="en-US" altLang="zh-CN" sz="2400" i="1">
                  <a:latin typeface="Bookman Old Style" panose="02050604050505020204" pitchFamily="18" charset="0"/>
                  <a:ea typeface="黑体" panose="02010609060101010101" pitchFamily="49" charset="-122"/>
                </a:rPr>
                <a:t>Z </a:t>
              </a:r>
              <a:r>
                <a:rPr kumimoji="1" lang="en-US" altLang="zh-CN" sz="2400">
                  <a:latin typeface="Bookman Old Style" panose="02050604050505020204" pitchFamily="18" charset="0"/>
                  <a:ea typeface="黑体" panose="02010609060101010101" pitchFamily="49" charset="-122"/>
                </a:rPr>
                <a:t>)</a:t>
              </a:r>
              <a:endParaRPr kumimoji="1" lang="en-US" altLang="zh-CN" sz="2400">
                <a:latin typeface="Bookman Old Style" panose="02050604050505020204" pitchFamily="18" charset="0"/>
                <a:ea typeface="黑体" panose="02010609060101010101" pitchFamily="49" charset="-122"/>
              </a:endParaRPr>
            </a:p>
          </p:txBody>
        </p:sp>
        <p:sp>
          <p:nvSpPr>
            <p:cNvPr id="41008" name="Line 45"/>
            <p:cNvSpPr>
              <a:spLocks noChangeShapeType="1"/>
            </p:cNvSpPr>
            <p:nvPr/>
          </p:nvSpPr>
          <p:spPr bwMode="auto">
            <a:xfrm flipV="1">
              <a:off x="633" y="1013"/>
              <a:ext cx="686" cy="489"/>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09" name="Text Box 46"/>
            <p:cNvSpPr txBox="1">
              <a:spLocks noChangeArrowheads="1"/>
            </p:cNvSpPr>
            <p:nvPr/>
          </p:nvSpPr>
          <p:spPr bwMode="auto">
            <a:xfrm>
              <a:off x="372" y="1279"/>
              <a:ext cx="2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O</a:t>
              </a:r>
              <a:endParaRPr kumimoji="1" lang="en-US" altLang="zh-CN" sz="2400" i="1">
                <a:latin typeface="Bookman Old Style" panose="02050604050505020204" pitchFamily="18" charset="0"/>
                <a:ea typeface="黑体" panose="02010609060101010101" pitchFamily="49" charset="-122"/>
              </a:endParaRPr>
            </a:p>
          </p:txBody>
        </p:sp>
        <p:sp>
          <p:nvSpPr>
            <p:cNvPr id="41010" name="Line 47"/>
            <p:cNvSpPr>
              <a:spLocks noChangeShapeType="1"/>
            </p:cNvSpPr>
            <p:nvPr/>
          </p:nvSpPr>
          <p:spPr bwMode="auto">
            <a:xfrm>
              <a:off x="761" y="1412"/>
              <a:ext cx="0" cy="223"/>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1" name="Line 48"/>
            <p:cNvSpPr>
              <a:spLocks noChangeShapeType="1"/>
            </p:cNvSpPr>
            <p:nvPr/>
          </p:nvSpPr>
          <p:spPr bwMode="auto">
            <a:xfrm>
              <a:off x="891" y="1545"/>
              <a:ext cx="0" cy="224"/>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2" name="Line 49"/>
            <p:cNvSpPr>
              <a:spLocks noChangeShapeType="1"/>
            </p:cNvSpPr>
            <p:nvPr/>
          </p:nvSpPr>
          <p:spPr bwMode="auto">
            <a:xfrm>
              <a:off x="1019" y="1680"/>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3" name="Line 50"/>
            <p:cNvSpPr>
              <a:spLocks noChangeShapeType="1"/>
            </p:cNvSpPr>
            <p:nvPr/>
          </p:nvSpPr>
          <p:spPr bwMode="auto">
            <a:xfrm>
              <a:off x="1147" y="1813"/>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4" name="Line 51"/>
            <p:cNvSpPr>
              <a:spLocks noChangeShapeType="1"/>
            </p:cNvSpPr>
            <p:nvPr/>
          </p:nvSpPr>
          <p:spPr bwMode="auto">
            <a:xfrm>
              <a:off x="1277" y="1946"/>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5" name="Line 52"/>
            <p:cNvSpPr>
              <a:spLocks noChangeShapeType="1"/>
            </p:cNvSpPr>
            <p:nvPr/>
          </p:nvSpPr>
          <p:spPr bwMode="auto">
            <a:xfrm>
              <a:off x="1405" y="2079"/>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6" name="Line 53"/>
            <p:cNvSpPr>
              <a:spLocks noChangeShapeType="1"/>
            </p:cNvSpPr>
            <p:nvPr/>
          </p:nvSpPr>
          <p:spPr bwMode="auto">
            <a:xfrm>
              <a:off x="1533" y="2212"/>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7" name="Line 54"/>
            <p:cNvSpPr>
              <a:spLocks noChangeShapeType="1"/>
            </p:cNvSpPr>
            <p:nvPr/>
          </p:nvSpPr>
          <p:spPr bwMode="auto">
            <a:xfrm>
              <a:off x="1706" y="2390"/>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8" name="Line 55"/>
            <p:cNvSpPr>
              <a:spLocks noChangeShapeType="1"/>
            </p:cNvSpPr>
            <p:nvPr/>
          </p:nvSpPr>
          <p:spPr bwMode="auto">
            <a:xfrm>
              <a:off x="1962" y="2213"/>
              <a:ext cx="0" cy="223"/>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19" name="Line 56"/>
            <p:cNvSpPr>
              <a:spLocks noChangeShapeType="1"/>
            </p:cNvSpPr>
            <p:nvPr/>
          </p:nvSpPr>
          <p:spPr bwMode="auto">
            <a:xfrm>
              <a:off x="1834" y="2301"/>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20" name="Line 57"/>
            <p:cNvSpPr>
              <a:spLocks noChangeShapeType="1"/>
            </p:cNvSpPr>
            <p:nvPr/>
          </p:nvSpPr>
          <p:spPr bwMode="auto">
            <a:xfrm>
              <a:off x="2092" y="2124"/>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21" name="Line 58"/>
            <p:cNvSpPr>
              <a:spLocks noChangeShapeType="1"/>
            </p:cNvSpPr>
            <p:nvPr/>
          </p:nvSpPr>
          <p:spPr bwMode="auto">
            <a:xfrm>
              <a:off x="2348" y="1946"/>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22" name="Line 59"/>
            <p:cNvSpPr>
              <a:spLocks noChangeShapeType="1"/>
            </p:cNvSpPr>
            <p:nvPr/>
          </p:nvSpPr>
          <p:spPr bwMode="auto">
            <a:xfrm>
              <a:off x="2220" y="2035"/>
              <a:ext cx="0" cy="22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23" name="Rectangle 60"/>
            <p:cNvSpPr>
              <a:spLocks noChangeArrowheads="1"/>
            </p:cNvSpPr>
            <p:nvPr/>
          </p:nvSpPr>
          <p:spPr bwMode="auto">
            <a:xfrm>
              <a:off x="1405" y="3411"/>
              <a:ext cx="214" cy="311"/>
            </a:xfrm>
            <a:prstGeom prst="rect">
              <a:avLst/>
            </a:prstGeom>
            <a:solidFill>
              <a:schemeClr val="tx2">
                <a:lumMod val="20000"/>
                <a:lumOff val="80000"/>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41024" name="Text Box 61"/>
            <p:cNvSpPr txBox="1">
              <a:spLocks noChangeArrowheads="1"/>
            </p:cNvSpPr>
            <p:nvPr/>
          </p:nvSpPr>
          <p:spPr bwMode="auto">
            <a:xfrm>
              <a:off x="1593" y="3454"/>
              <a:ext cx="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Bookman Old Style" panose="02050604050505020204" pitchFamily="18" charset="0"/>
                  <a:ea typeface="黑体" panose="02010609060101010101" pitchFamily="49" charset="-122"/>
                </a:rPr>
                <a:t>dx</a:t>
              </a:r>
              <a:endParaRPr kumimoji="1" lang="en-US" altLang="zh-CN" sz="2000" i="1">
                <a:latin typeface="Bookman Old Style" panose="02050604050505020204" pitchFamily="18" charset="0"/>
                <a:ea typeface="黑体" panose="02010609060101010101" pitchFamily="49" charset="-122"/>
              </a:endParaRPr>
            </a:p>
          </p:txBody>
        </p:sp>
        <p:sp>
          <p:nvSpPr>
            <p:cNvPr id="41025" name="Text Box 62"/>
            <p:cNvSpPr txBox="1">
              <a:spLocks noChangeArrowheads="1"/>
            </p:cNvSpPr>
            <p:nvPr/>
          </p:nvSpPr>
          <p:spPr bwMode="auto">
            <a:xfrm>
              <a:off x="1372" y="3128"/>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Bookman Old Style" panose="02050604050505020204" pitchFamily="18" charset="0"/>
                  <a:ea typeface="黑体" panose="02010609060101010101" pitchFamily="49" charset="-122"/>
                </a:rPr>
                <a:t>dy</a:t>
              </a:r>
              <a:endParaRPr kumimoji="1" lang="en-US" altLang="zh-CN" sz="2000" i="1">
                <a:latin typeface="Bookman Old Style" panose="02050604050505020204" pitchFamily="18" charset="0"/>
                <a:ea typeface="黑体" panose="02010609060101010101" pitchFamily="49" charset="-122"/>
              </a:endParaRPr>
            </a:p>
          </p:txBody>
        </p:sp>
      </p:grpSp>
      <p:sp>
        <p:nvSpPr>
          <p:cNvPr id="40963" name="Rectangle 63"/>
          <p:cNvSpPr>
            <a:spLocks noGrp="1" noChangeArrowheads="1"/>
          </p:cNvSpPr>
          <p:nvPr>
            <p:ph type="body" sz="half" idx="1"/>
          </p:nvPr>
        </p:nvSpPr>
        <p:spPr>
          <a:xfrm>
            <a:off x="5257799" y="1379539"/>
            <a:ext cx="3810000" cy="503237"/>
          </a:xfrm>
          <a:noFill/>
        </p:spPr>
        <p:txBody>
          <a:bodyPr/>
          <a:lstStyle/>
          <a:p>
            <a:pPr eaLnBrk="1" hangingPunct="1">
              <a:lnSpc>
                <a:spcPct val="90000"/>
              </a:lnSpc>
              <a:buFontTx/>
              <a:buNone/>
            </a:pPr>
            <a:r>
              <a:rPr lang="en-US" altLang="zh-CN" sz="2400" b="1" dirty="0">
                <a:solidFill>
                  <a:srgbClr val="000099"/>
                </a:solidFill>
                <a:latin typeface="幼圆" panose="02010509060101010101" pitchFamily="49" charset="-122"/>
                <a:ea typeface="幼圆" panose="02010509060101010101" pitchFamily="49" charset="-122"/>
              </a:rPr>
              <a:t>1</a:t>
            </a:r>
            <a:r>
              <a:rPr lang="zh-CN" altLang="en-US" sz="2400" b="1" dirty="0">
                <a:solidFill>
                  <a:srgbClr val="000099"/>
                </a:solidFill>
                <a:latin typeface="幼圆" panose="02010509060101010101" pitchFamily="49" charset="-122"/>
                <a:ea typeface="幼圆" panose="02010509060101010101" pitchFamily="49" charset="-122"/>
              </a:rPr>
              <a:t>、均布的矩形荷载</a:t>
            </a:r>
            <a:endParaRPr lang="zh-CN" altLang="en-US" sz="2400" b="1" dirty="0">
              <a:solidFill>
                <a:srgbClr val="000099"/>
              </a:solidFill>
              <a:latin typeface="幼圆" panose="02010509060101010101" pitchFamily="49" charset="-122"/>
              <a:ea typeface="幼圆" panose="02010509060101010101" pitchFamily="49" charset="-122"/>
            </a:endParaRPr>
          </a:p>
        </p:txBody>
      </p:sp>
      <p:sp>
        <p:nvSpPr>
          <p:cNvPr id="66" name="Rectangle 5"/>
          <p:cNvSpPr>
            <a:spLocks noChangeArrowheads="1"/>
          </p:cNvSpPr>
          <p:nvPr/>
        </p:nvSpPr>
        <p:spPr bwMode="auto">
          <a:xfrm>
            <a:off x="1321380" y="582289"/>
            <a:ext cx="6264498" cy="480131"/>
          </a:xfrm>
          <a:prstGeom prst="rect">
            <a:avLst/>
          </a:prstGeom>
          <a:solidFill>
            <a:schemeClr val="accent1">
              <a:lumMod val="60000"/>
              <a:lumOff val="40000"/>
            </a:schemeClr>
          </a:solidFill>
          <a:ln>
            <a:noFill/>
          </a:ln>
          <a:effectLst/>
        </p:spPr>
        <p:txBody>
          <a:bodyPr wrap="square">
            <a:spAutoFit/>
          </a:bodyPr>
          <a:lstStyle/>
          <a:p>
            <a:pPr eaLnBrk="1" hangingPunct="1">
              <a:lnSpc>
                <a:spcPct val="90000"/>
              </a:lnSpc>
              <a:spcBef>
                <a:spcPct val="20000"/>
              </a:spcBef>
              <a:buClr>
                <a:schemeClr val="hlink"/>
              </a:buClr>
              <a:buFont typeface="Wingdings" panose="05000000000000000000" pitchFamily="2" charset="2"/>
              <a:buNone/>
              <a:defRPr/>
            </a:pPr>
            <a:r>
              <a:rPr kumimoji="0" lang="zh-CN" altLang="en-US" sz="2800" dirty="0" smtClean="0">
                <a:effectLst>
                  <a:outerShdw blurRad="38100" dist="38100" dir="2700000" algn="tl">
                    <a:srgbClr val="000000"/>
                  </a:outerShdw>
                </a:effectLst>
                <a:latin typeface="Arial" panose="020B0604020202020204" pitchFamily="34" charset="0"/>
                <a:ea typeface="宋体" panose="02010600030101010101" pitchFamily="2" charset="-122"/>
              </a:rPr>
              <a:t>矩形</a:t>
            </a:r>
            <a:r>
              <a:rPr kumimoji="0" lang="zh-CN" altLang="en-US" sz="2800" dirty="0">
                <a:effectLst>
                  <a:outerShdw blurRad="38100" dist="38100" dir="2700000" algn="tl">
                    <a:srgbClr val="000000"/>
                  </a:outerShdw>
                </a:effectLst>
                <a:latin typeface="Arial" panose="020B0604020202020204" pitchFamily="34" charset="0"/>
                <a:ea typeface="宋体" panose="02010600030101010101" pitchFamily="2" charset="-122"/>
              </a:rPr>
              <a:t>荷载和圆形荷载下的地基附加应力</a:t>
            </a:r>
            <a:endParaRPr kumimoji="0" lang="zh-CN" altLang="en-US" sz="2800" dirty="0">
              <a:effectLst>
                <a:outerShdw blurRad="38100" dist="38100" dir="2700000" algn="tl">
                  <a:srgbClr val="000000"/>
                </a:outerShdw>
              </a:effectLst>
              <a:latin typeface="Arial" panose="020B0604020202020204" pitchFamily="34" charset="0"/>
              <a:ea typeface="宋体" panose="02010600030101010101" pitchFamily="2" charset="-122"/>
            </a:endParaRPr>
          </a:p>
        </p:txBody>
      </p:sp>
      <p:sp>
        <p:nvSpPr>
          <p:cNvPr id="2" name="矩形 1"/>
          <p:cNvSpPr/>
          <p:nvPr/>
        </p:nvSpPr>
        <p:spPr>
          <a:xfrm>
            <a:off x="5071944" y="2114138"/>
            <a:ext cx="3822489" cy="363176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b="1" dirty="0">
                <a:latin typeface="+mn-ea"/>
                <a:ea typeface="+mn-ea"/>
              </a:rPr>
              <a:t>矩形荷载面的长度和宽度分别为</a:t>
            </a:r>
            <a:r>
              <a:rPr lang="en-US" altLang="zh-CN" sz="2000" b="1" i="1" dirty="0">
                <a:latin typeface="+mn-ea"/>
                <a:ea typeface="+mn-ea"/>
              </a:rPr>
              <a:t>l</a:t>
            </a:r>
            <a:r>
              <a:rPr lang="en-US" altLang="zh-CN" sz="2000" b="1" dirty="0">
                <a:latin typeface="+mn-ea"/>
                <a:ea typeface="+mn-ea"/>
              </a:rPr>
              <a:t> </a:t>
            </a:r>
            <a:r>
              <a:rPr lang="zh-CN" altLang="en-US" sz="2000" b="1" dirty="0">
                <a:latin typeface="+mn-ea"/>
                <a:ea typeface="+mn-ea"/>
              </a:rPr>
              <a:t>和</a:t>
            </a:r>
            <a:r>
              <a:rPr lang="en-US" altLang="zh-CN" sz="2000" b="1" i="1" dirty="0">
                <a:latin typeface="+mn-ea"/>
                <a:ea typeface="+mn-ea"/>
              </a:rPr>
              <a:t>b</a:t>
            </a:r>
            <a:r>
              <a:rPr lang="zh-CN" altLang="en-US" sz="2000" b="1" dirty="0">
                <a:latin typeface="+mn-ea"/>
                <a:ea typeface="+mn-ea"/>
              </a:rPr>
              <a:t>，作用于地基上的竖向均布荷载为</a:t>
            </a:r>
            <a:r>
              <a:rPr lang="en-US" altLang="zh-CN" sz="2000" b="1" i="1" dirty="0" smtClean="0">
                <a:latin typeface="+mn-ea"/>
                <a:ea typeface="+mn-ea"/>
              </a:rPr>
              <a:t>p</a:t>
            </a:r>
            <a:r>
              <a:rPr lang="en-US" altLang="zh-CN" sz="2000" b="1" baseline="-30000" dirty="0" smtClean="0">
                <a:latin typeface="+mn-ea"/>
                <a:ea typeface="+mn-ea"/>
              </a:rPr>
              <a:t>0</a:t>
            </a:r>
            <a:r>
              <a:rPr lang="zh-CN" altLang="en-US" sz="2000" b="1" dirty="0" smtClean="0">
                <a:latin typeface="+mn-ea"/>
                <a:ea typeface="+mn-ea"/>
              </a:rPr>
              <a:t>；</a:t>
            </a:r>
            <a:endParaRPr lang="en-US" altLang="zh-CN" sz="2000" b="1" dirty="0" smtClean="0">
              <a:latin typeface="+mn-ea"/>
              <a:ea typeface="+mn-ea"/>
            </a:endParaRPr>
          </a:p>
          <a:p>
            <a:pPr marL="342900" indent="-342900">
              <a:lnSpc>
                <a:spcPct val="150000"/>
              </a:lnSpc>
              <a:buFont typeface="Wingdings" panose="05000000000000000000" pitchFamily="2" charset="2"/>
              <a:buChar char="Ø"/>
            </a:pPr>
            <a:r>
              <a:rPr lang="zh-CN" altLang="en-US" sz="2000" b="1" dirty="0">
                <a:latin typeface="+mn-ea"/>
                <a:ea typeface="+mn-ea"/>
              </a:rPr>
              <a:t>先以积分法求得矩形荷载面角</a:t>
            </a:r>
            <a:r>
              <a:rPr lang="zh-CN" altLang="en-US" sz="2000" b="1" dirty="0" smtClean="0">
                <a:latin typeface="+mn-ea"/>
                <a:ea typeface="+mn-ea"/>
              </a:rPr>
              <a:t>点</a:t>
            </a:r>
            <a:r>
              <a:rPr lang="zh-CN" altLang="en-US" sz="2000" b="1" dirty="0">
                <a:latin typeface="+mn-ea"/>
                <a:ea typeface="+mn-ea"/>
              </a:rPr>
              <a:t>下</a:t>
            </a:r>
            <a:r>
              <a:rPr lang="en-US" altLang="zh-CN" sz="2000" b="1" dirty="0" smtClean="0">
                <a:latin typeface="+mn-ea"/>
                <a:ea typeface="+mn-ea"/>
              </a:rPr>
              <a:t>M</a:t>
            </a:r>
            <a:r>
              <a:rPr lang="zh-CN" altLang="en-US" sz="2000" b="1" dirty="0" smtClean="0">
                <a:latin typeface="+mn-ea"/>
                <a:ea typeface="+mn-ea"/>
              </a:rPr>
              <a:t>点的</a:t>
            </a:r>
            <a:r>
              <a:rPr lang="zh-CN" altLang="en-US" sz="2000" b="1" dirty="0">
                <a:latin typeface="+mn-ea"/>
                <a:ea typeface="+mn-ea"/>
              </a:rPr>
              <a:t>地基</a:t>
            </a:r>
            <a:r>
              <a:rPr lang="zh-CN" altLang="en-US" sz="2000" b="1" dirty="0" smtClean="0">
                <a:latin typeface="+mn-ea"/>
                <a:ea typeface="+mn-ea"/>
              </a:rPr>
              <a:t>附加应力；</a:t>
            </a:r>
            <a:endParaRPr lang="en-US" altLang="zh-CN" sz="2000" b="1" dirty="0" smtClean="0">
              <a:latin typeface="+mn-ea"/>
              <a:ea typeface="+mn-ea"/>
            </a:endParaRPr>
          </a:p>
          <a:p>
            <a:pPr marL="342900" indent="-342900">
              <a:lnSpc>
                <a:spcPct val="150000"/>
              </a:lnSpc>
              <a:buFont typeface="Wingdings" panose="05000000000000000000" pitchFamily="2" charset="2"/>
              <a:buChar char="Ø"/>
            </a:pPr>
            <a:r>
              <a:rPr lang="zh-CN" altLang="en-US" sz="2000" b="1" dirty="0" smtClean="0">
                <a:latin typeface="+mn-ea"/>
                <a:ea typeface="+mn-ea"/>
              </a:rPr>
              <a:t>运用</a:t>
            </a:r>
            <a:r>
              <a:rPr lang="zh-CN" altLang="en-US" sz="2000" b="1" dirty="0">
                <a:latin typeface="+mn-ea"/>
                <a:ea typeface="+mn-ea"/>
              </a:rPr>
              <a:t>角点法求得矩形荷载下任意点的地基附加应力。</a:t>
            </a:r>
            <a:endParaRPr lang="zh-CN" altLang="en-US" sz="2000" b="1" dirty="0">
              <a:latin typeface="+mn-ea"/>
              <a:ea typeface="+mn-ea"/>
            </a:endParaRPr>
          </a:p>
          <a:p>
            <a:endParaRPr lang="zh-CN" altLang="en-US" sz="2000" dirty="0">
              <a:latin typeface="+mn-ea"/>
              <a:ea typeface="+mn-ea"/>
            </a:endParaRPr>
          </a:p>
        </p:txBody>
      </p:sp>
      <p:sp>
        <p:nvSpPr>
          <p:cNvPr id="68"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919758" y="1951833"/>
          <a:ext cx="7578725" cy="1143000"/>
        </p:xfrm>
        <a:graphic>
          <a:graphicData uri="http://schemas.openxmlformats.org/presentationml/2006/ole">
            <mc:AlternateContent xmlns:mc="http://schemas.openxmlformats.org/markup-compatibility/2006">
              <mc:Choice xmlns:v="urn:schemas-microsoft-com:vml" Requires="v">
                <p:oleObj spid="_x0000_s42146" name="Equation" r:id="rId1" imgW="4305300" imgH="787400" progId="Equation.DSMT4">
                  <p:embed/>
                </p:oleObj>
              </mc:Choice>
              <mc:Fallback>
                <p:oleObj name="Equation" r:id="rId1" imgW="4305300" imgH="787400" progId="Equation.DSMT4">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58" y="1951833"/>
                        <a:ext cx="7578725" cy="1143000"/>
                      </a:xfrm>
                      <a:prstGeom prst="rect">
                        <a:avLst/>
                      </a:prstGeom>
                      <a:solidFill>
                        <a:srgbClr val="99CCFF"/>
                      </a:solidFill>
                      <a:ln w="12700" algn="ctr">
                        <a:solidFill>
                          <a:srgbClr val="333399"/>
                        </a:solidFill>
                        <a:miter lim="800000"/>
                        <a:headEnd type="none" w="sm" len="sm"/>
                        <a:tailEnd type="none" w="sm" len="sm"/>
                      </a:ln>
                      <a:effectLst/>
                    </p:spPr>
                  </p:pic>
                </p:oleObj>
              </mc:Fallback>
            </mc:AlternateContent>
          </a:graphicData>
        </a:graphic>
      </p:graphicFrame>
      <p:graphicFrame>
        <p:nvGraphicFramePr>
          <p:cNvPr id="71683" name="Object 3"/>
          <p:cNvGraphicFramePr>
            <a:graphicFrameLocks noChangeAspect="1"/>
          </p:cNvGraphicFramePr>
          <p:nvPr/>
        </p:nvGraphicFramePr>
        <p:xfrm>
          <a:off x="2339975" y="4652963"/>
          <a:ext cx="1200150" cy="495300"/>
        </p:xfrm>
        <a:graphic>
          <a:graphicData uri="http://schemas.openxmlformats.org/presentationml/2006/ole">
            <mc:AlternateContent xmlns:mc="http://schemas.openxmlformats.org/markup-compatibility/2006">
              <mc:Choice xmlns:v="urn:schemas-microsoft-com:vml" Requires="v">
                <p:oleObj spid="_x0000_s42147" name="Equation" r:id="rId3" imgW="673100" imgH="228600" progId="Equation.DSMT4">
                  <p:embed/>
                </p:oleObj>
              </mc:Choice>
              <mc:Fallback>
                <p:oleObj name="Equation" r:id="rId3" imgW="67310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652963"/>
                        <a:ext cx="1200150" cy="495300"/>
                      </a:xfrm>
                      <a:prstGeom prst="rect">
                        <a:avLst/>
                      </a:prstGeom>
                      <a:solidFill>
                        <a:srgbClr val="99CCFF"/>
                      </a:solidFill>
                      <a:ln w="12700" algn="ctr">
                        <a:solidFill>
                          <a:srgbClr val="333399"/>
                        </a:solidFill>
                        <a:miter lim="800000"/>
                        <a:headEnd/>
                        <a:tailEnd/>
                      </a:ln>
                      <a:effectLst/>
                    </p:spPr>
                  </p:pic>
                </p:oleObj>
              </mc:Fallback>
            </mc:AlternateContent>
          </a:graphicData>
        </a:graphic>
      </p:graphicFrame>
      <p:graphicFrame>
        <p:nvGraphicFramePr>
          <p:cNvPr id="71684" name="Object 4"/>
          <p:cNvGraphicFramePr>
            <a:graphicFrameLocks noChangeAspect="1"/>
          </p:cNvGraphicFramePr>
          <p:nvPr/>
        </p:nvGraphicFramePr>
        <p:xfrm>
          <a:off x="1987005" y="3441303"/>
          <a:ext cx="6480175" cy="744538"/>
        </p:xfrm>
        <a:graphic>
          <a:graphicData uri="http://schemas.openxmlformats.org/presentationml/2006/ole">
            <mc:AlternateContent xmlns:mc="http://schemas.openxmlformats.org/markup-compatibility/2006">
              <mc:Choice xmlns:v="urn:schemas-microsoft-com:vml" Requires="v">
                <p:oleObj spid="_x0000_s42148" name="Equation" r:id="rId5" imgW="3898900" imgH="495300" progId="Equation.DSMT4">
                  <p:embed/>
                </p:oleObj>
              </mc:Choice>
              <mc:Fallback>
                <p:oleObj name="Equation" r:id="rId5" imgW="3898900" imgH="4953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7005" y="3441303"/>
                        <a:ext cx="6480175" cy="744538"/>
                      </a:xfrm>
                      <a:prstGeom prst="rect">
                        <a:avLst/>
                      </a:prstGeom>
                      <a:solidFill>
                        <a:srgbClr val="99CCFF"/>
                      </a:solidFill>
                      <a:ln w="12700" algn="ctr">
                        <a:solidFill>
                          <a:srgbClr val="333399"/>
                        </a:solidFill>
                        <a:miter lim="800000"/>
                        <a:headEnd type="none" w="sm" len="sm"/>
                        <a:tailEnd type="none" w="sm" len="sm"/>
                      </a:ln>
                      <a:effectLst/>
                    </p:spPr>
                  </p:pic>
                </p:oleObj>
              </mc:Fallback>
            </mc:AlternateContent>
          </a:graphicData>
        </a:graphic>
      </p:graphicFrame>
      <p:sp>
        <p:nvSpPr>
          <p:cNvPr id="71685" name="Rectangle 5"/>
          <p:cNvSpPr>
            <a:spLocks noChangeArrowheads="1"/>
          </p:cNvSpPr>
          <p:nvPr/>
        </p:nvSpPr>
        <p:spPr bwMode="auto">
          <a:xfrm>
            <a:off x="1935163" y="5373688"/>
            <a:ext cx="6958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kumimoji="1" lang="en-US" altLang="zh-CN" sz="2400" b="1" dirty="0">
                <a:solidFill>
                  <a:srgbClr val="FF3300"/>
                </a:solidFill>
                <a:latin typeface="Times New Roman" panose="02020603050405020304" pitchFamily="18" charset="0"/>
                <a:cs typeface="Times New Roman" panose="02020603050405020304" pitchFamily="18" charset="0"/>
              </a:rPr>
              <a:t>——</a:t>
            </a:r>
            <a:r>
              <a:rPr kumimoji="1" lang="zh-CN" altLang="en-US" sz="2400" b="1" dirty="0">
                <a:solidFill>
                  <a:srgbClr val="FF3300"/>
                </a:solidFill>
                <a:latin typeface="Times New Roman" panose="02020603050405020304" pitchFamily="18" charset="0"/>
                <a:cs typeface="Times New Roman" panose="02020603050405020304" pitchFamily="18" charset="0"/>
              </a:rPr>
              <a:t>均布矩形荷载角点下的竖向附加应力系数，简称角点应力系数，可查表</a:t>
            </a:r>
            <a:r>
              <a:rPr kumimoji="1" lang="en-US" altLang="zh-CN" sz="2400" b="1" dirty="0">
                <a:solidFill>
                  <a:srgbClr val="FF3300"/>
                </a:solidFill>
                <a:latin typeface="Times New Roman" panose="02020603050405020304" pitchFamily="18" charset="0"/>
                <a:cs typeface="Times New Roman" panose="02020603050405020304" pitchFamily="18" charset="0"/>
              </a:rPr>
              <a:t>4-5</a:t>
            </a:r>
            <a:r>
              <a:rPr kumimoji="1" lang="zh-CN" altLang="en-US" sz="2400" b="1" dirty="0">
                <a:solidFill>
                  <a:srgbClr val="FF3300"/>
                </a:solidFill>
                <a:latin typeface="Times New Roman" panose="02020603050405020304" pitchFamily="18" charset="0"/>
                <a:cs typeface="Times New Roman" panose="02020603050405020304" pitchFamily="18" charset="0"/>
              </a:rPr>
              <a:t>（</a:t>
            </a:r>
            <a:r>
              <a:rPr kumimoji="1" lang="en-US" altLang="zh-CN" sz="2400" b="1" dirty="0" smtClean="0">
                <a:solidFill>
                  <a:srgbClr val="FF3300"/>
                </a:solidFill>
                <a:latin typeface="Times New Roman" panose="02020603050405020304" pitchFamily="18" charset="0"/>
                <a:cs typeface="Times New Roman" panose="02020603050405020304" pitchFamily="18" charset="0"/>
              </a:rPr>
              <a:t>p.100</a:t>
            </a:r>
            <a:r>
              <a:rPr kumimoji="1" lang="zh-CN" altLang="en-US" sz="2400" b="1" dirty="0" smtClean="0">
                <a:solidFill>
                  <a:srgbClr val="FF3300"/>
                </a:solidFill>
                <a:latin typeface="Times New Roman" panose="02020603050405020304" pitchFamily="18" charset="0"/>
                <a:cs typeface="Times New Roman" panose="02020603050405020304" pitchFamily="18" charset="0"/>
              </a:rPr>
              <a:t>）</a:t>
            </a:r>
            <a:endParaRPr kumimoji="1" lang="zh-CN" altLang="en-US" sz="2400" b="1" dirty="0">
              <a:solidFill>
                <a:srgbClr val="FF3300"/>
              </a:solidFill>
              <a:latin typeface="Times New Roman" panose="02020603050405020304" pitchFamily="18" charset="0"/>
              <a:cs typeface="Times New Roman" panose="02020603050405020304" pitchFamily="18" charset="0"/>
            </a:endParaRPr>
          </a:p>
        </p:txBody>
      </p:sp>
      <p:graphicFrame>
        <p:nvGraphicFramePr>
          <p:cNvPr id="71686" name="Object 6"/>
          <p:cNvGraphicFramePr>
            <a:graphicFrameLocks noChangeAspect="1"/>
          </p:cNvGraphicFramePr>
          <p:nvPr/>
        </p:nvGraphicFramePr>
        <p:xfrm>
          <a:off x="1492250" y="5373688"/>
          <a:ext cx="342900" cy="441325"/>
        </p:xfrm>
        <a:graphic>
          <a:graphicData uri="http://schemas.openxmlformats.org/presentationml/2006/ole">
            <mc:AlternateContent xmlns:mc="http://schemas.openxmlformats.org/markup-compatibility/2006">
              <mc:Choice xmlns:v="urn:schemas-microsoft-com:vml" Requires="v">
                <p:oleObj spid="_x0000_s42149" name="Equation" r:id="rId7" imgW="177800" imgH="228600" progId="Equation.DSMT4">
                  <p:embed/>
                </p:oleObj>
              </mc:Choice>
              <mc:Fallback>
                <p:oleObj name="Equation" r:id="rId7" imgW="17780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250" y="5373688"/>
                        <a:ext cx="342900" cy="44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7" name="Object 7"/>
          <p:cNvGraphicFramePr>
            <a:graphicFrameLocks noChangeAspect="1"/>
          </p:cNvGraphicFramePr>
          <p:nvPr/>
        </p:nvGraphicFramePr>
        <p:xfrm>
          <a:off x="2699792" y="589677"/>
          <a:ext cx="3244850" cy="739775"/>
        </p:xfrm>
        <a:graphic>
          <a:graphicData uri="http://schemas.openxmlformats.org/presentationml/2006/ole">
            <mc:AlternateContent xmlns:mc="http://schemas.openxmlformats.org/markup-compatibility/2006">
              <mc:Choice xmlns:v="urn:schemas-microsoft-com:vml" Requires="v">
                <p:oleObj spid="_x0000_s42150" name="Equation" r:id="rId9" imgW="1663700" imgH="444500" progId="Equation.DSMT4">
                  <p:embed/>
                </p:oleObj>
              </mc:Choice>
              <mc:Fallback>
                <p:oleObj name="Equation" r:id="rId9" imgW="1663700" imgH="4445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89677"/>
                        <a:ext cx="3244850" cy="739775"/>
                      </a:xfrm>
                      <a:prstGeom prst="rect">
                        <a:avLst/>
                      </a:prstGeom>
                      <a:solidFill>
                        <a:srgbClr val="99CCFF"/>
                      </a:solidFill>
                      <a:ln w="12700">
                        <a:solidFill>
                          <a:srgbClr val="333399"/>
                        </a:solidFill>
                        <a:miter lim="800000"/>
                        <a:headEnd/>
                        <a:tailEnd/>
                      </a:ln>
                      <a:effectLst/>
                    </p:spPr>
                  </p:pic>
                </p:oleObj>
              </mc:Fallback>
            </mc:AlternateContent>
          </a:graphicData>
        </a:graphic>
      </p:graphicFrame>
      <p:sp>
        <p:nvSpPr>
          <p:cNvPr id="41992" name="AutoShape 8"/>
          <p:cNvSpPr>
            <a:spLocks noChangeArrowheads="1"/>
          </p:cNvSpPr>
          <p:nvPr/>
        </p:nvSpPr>
        <p:spPr bwMode="auto">
          <a:xfrm rot="5400000">
            <a:off x="4008895" y="1460958"/>
            <a:ext cx="405684" cy="43160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solidFill>
          <a:ln w="9525" algn="ctr">
            <a:solidFill>
              <a:schemeClr val="tx1"/>
            </a:solidFill>
            <a:miter lim="800000"/>
          </a:ln>
        </p:spPr>
        <p:txBody>
          <a:bodyPr wrap="none" anchor="ctr"/>
          <a:lstStyle/>
          <a:p>
            <a:endParaRPr lang="zh-CN" altLang="en-US"/>
          </a:p>
        </p:txBody>
      </p:sp>
      <p:sp>
        <p:nvSpPr>
          <p:cNvPr id="41993" name="Text Box 9"/>
          <p:cNvSpPr txBox="1">
            <a:spLocks noChangeArrowheads="1"/>
          </p:cNvSpPr>
          <p:nvPr/>
        </p:nvSpPr>
        <p:spPr bwMode="auto">
          <a:xfrm>
            <a:off x="914400" y="3434556"/>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dirty="0">
                <a:latin typeface="Bookman Old Style" panose="02050604050505020204" pitchFamily="18" charset="0"/>
                <a:ea typeface="黑体" panose="02010609060101010101" pitchFamily="49" charset="-122"/>
              </a:rPr>
              <a:t>令</a:t>
            </a:r>
            <a:endParaRPr kumimoji="1" lang="zh-CN" altLang="en-US" sz="2400" dirty="0">
              <a:latin typeface="Bookman Old Style" panose="02050604050505020204" pitchFamily="18" charset="0"/>
              <a:ea typeface="黑体" panose="02010609060101010101" pitchFamily="49" charset="-122"/>
            </a:endParaRPr>
          </a:p>
        </p:txBody>
      </p:sp>
      <p:sp>
        <p:nvSpPr>
          <p:cNvPr id="41994" name="Text Box 10"/>
          <p:cNvSpPr txBox="1">
            <a:spLocks noChangeArrowheads="1"/>
          </p:cNvSpPr>
          <p:nvPr/>
        </p:nvSpPr>
        <p:spPr bwMode="auto">
          <a:xfrm>
            <a:off x="914400" y="46529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dirty="0">
                <a:latin typeface="Bookman Old Style" panose="02050604050505020204" pitchFamily="18" charset="0"/>
                <a:ea typeface="黑体" panose="02010609060101010101" pitchFamily="49" charset="-122"/>
              </a:rPr>
              <a:t>则</a:t>
            </a:r>
            <a:endParaRPr kumimoji="1" lang="zh-CN" altLang="en-US" sz="2400" dirty="0">
              <a:latin typeface="Bookman Old Style" panose="02050604050505020204" pitchFamily="18" charset="0"/>
              <a:ea typeface="黑体" panose="02010609060101010101" pitchFamily="49" charset="-122"/>
            </a:endParaRPr>
          </a:p>
        </p:txBody>
      </p:sp>
      <p:sp>
        <p:nvSpPr>
          <p:cNvPr id="41995" name="TextBox 10"/>
          <p:cNvSpPr txBox="1">
            <a:spLocks noChangeArrowheads="1"/>
          </p:cNvSpPr>
          <p:nvPr/>
        </p:nvSpPr>
        <p:spPr bwMode="auto">
          <a:xfrm>
            <a:off x="4587875" y="4705350"/>
            <a:ext cx="226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800" i="1">
                <a:latin typeface="Times New Roman" panose="02020603050405020304" pitchFamily="18" charset="0"/>
                <a:cs typeface="Times New Roman" panose="02020603050405020304" pitchFamily="18" charset="0"/>
              </a:rPr>
              <a:t>m=l</a:t>
            </a:r>
            <a:r>
              <a:rPr lang="en-US" altLang="zh-CN" sz="2800">
                <a:latin typeface="Times New Roman" panose="02020603050405020304" pitchFamily="18" charset="0"/>
                <a:cs typeface="Times New Roman" panose="02020603050405020304" pitchFamily="18" charset="0"/>
              </a:rPr>
              <a:t>/</a:t>
            </a:r>
            <a:r>
              <a:rPr lang="en-US" altLang="zh-CN" sz="2800" i="1">
                <a:latin typeface="Times New Roman" panose="02020603050405020304" pitchFamily="18" charset="0"/>
                <a:cs typeface="Times New Roman" panose="02020603050405020304" pitchFamily="18" charset="0"/>
              </a:rPr>
              <a:t>b</a:t>
            </a:r>
            <a:r>
              <a:rPr lang="en-US" altLang="zh-CN" sz="2800">
                <a:latin typeface="Times New Roman" panose="02020603050405020304" pitchFamily="18" charset="0"/>
                <a:cs typeface="Times New Roman" panose="02020603050405020304" pitchFamily="18" charset="0"/>
              </a:rPr>
              <a:t>,</a:t>
            </a:r>
            <a:r>
              <a:rPr lang="en-US" altLang="zh-CN" sz="2800" i="1">
                <a:latin typeface="Times New Roman" panose="02020603050405020304" pitchFamily="18" charset="0"/>
                <a:cs typeface="Times New Roman" panose="02020603050405020304" pitchFamily="18" charset="0"/>
              </a:rPr>
              <a:t> n = z</a:t>
            </a:r>
            <a:r>
              <a:rPr lang="en-US" altLang="zh-CN" sz="2800">
                <a:latin typeface="Times New Roman" panose="02020603050405020304" pitchFamily="18" charset="0"/>
                <a:cs typeface="Times New Roman" panose="02020603050405020304" pitchFamily="18" charset="0"/>
              </a:rPr>
              <a:t>/</a:t>
            </a:r>
            <a:r>
              <a:rPr lang="en-US" altLang="zh-CN" sz="2800" i="1">
                <a:latin typeface="Times New Roman" panose="02020603050405020304" pitchFamily="18" charset="0"/>
                <a:cs typeface="Times New Roman" panose="02020603050405020304" pitchFamily="18" charset="0"/>
              </a:rPr>
              <a:t>b</a:t>
            </a:r>
            <a:endParaRPr lang="zh-CN" altLang="en-US" sz="2800" i="1">
              <a:latin typeface="Times New Roman" panose="02020603050405020304" pitchFamily="18" charset="0"/>
              <a:cs typeface="Times New Roman" panose="02020603050405020304" pitchFamily="18" charset="0"/>
            </a:endParaRPr>
          </a:p>
        </p:txBody>
      </p:sp>
      <p:sp>
        <p:nvSpPr>
          <p:cNvPr id="12"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plus(in)">
                                      <p:cBhvr>
                                        <p:cTn id="7" dur="2000"/>
                                        <p:tgtEl>
                                          <p:spTgt spid="71682"/>
                                        </p:tgtEl>
                                      </p:cBhvr>
                                    </p:animEffect>
                                  </p:childTnLst>
                                </p:cTn>
                              </p:par>
                              <p:par>
                                <p:cTn id="8" presetID="9" presetClass="entr" presetSubtype="0" fill="hold" nodeType="withEffect">
                                  <p:stCondLst>
                                    <p:cond delay="0"/>
                                  </p:stCondLst>
                                  <p:childTnLst>
                                    <p:set>
                                      <p:cBhvr>
                                        <p:cTn id="9" dur="1" fill="hold">
                                          <p:stCondLst>
                                            <p:cond delay="0"/>
                                          </p:stCondLst>
                                        </p:cTn>
                                        <p:tgtEl>
                                          <p:spTgt spid="71684"/>
                                        </p:tgtEl>
                                        <p:attrNameLst>
                                          <p:attrName>style.visibility</p:attrName>
                                        </p:attrNameLst>
                                      </p:cBhvr>
                                      <p:to>
                                        <p:strVal val="visible"/>
                                      </p:to>
                                    </p:set>
                                    <p:animEffect transition="in" filter="dissolve">
                                      <p:cBhvr>
                                        <p:cTn id="10" dur="500"/>
                                        <p:tgtEl>
                                          <p:spTgt spid="71684"/>
                                        </p:tgtEl>
                                      </p:cBhvr>
                                    </p:animEffect>
                                  </p:childTnLst>
                                </p:cTn>
                              </p:par>
                              <p:par>
                                <p:cTn id="11" presetID="9" presetClass="entr" presetSubtype="0" fill="hold" nodeType="withEffect">
                                  <p:stCondLst>
                                    <p:cond delay="0"/>
                                  </p:stCondLst>
                                  <p:childTnLst>
                                    <p:set>
                                      <p:cBhvr>
                                        <p:cTn id="12" dur="1" fill="hold">
                                          <p:stCondLst>
                                            <p:cond delay="0"/>
                                          </p:stCondLst>
                                        </p:cTn>
                                        <p:tgtEl>
                                          <p:spTgt spid="71683"/>
                                        </p:tgtEl>
                                        <p:attrNameLst>
                                          <p:attrName>style.visibility</p:attrName>
                                        </p:attrNameLst>
                                      </p:cBhvr>
                                      <p:to>
                                        <p:strVal val="visible"/>
                                      </p:to>
                                    </p:set>
                                    <p:animEffect transition="in" filter="dissolve">
                                      <p:cBhvr>
                                        <p:cTn id="13" dur="500"/>
                                        <p:tgtEl>
                                          <p:spTgt spid="7168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71686"/>
                                        </p:tgtEl>
                                        <p:attrNameLst>
                                          <p:attrName>style.visibility</p:attrName>
                                        </p:attrNameLst>
                                      </p:cBhvr>
                                      <p:to>
                                        <p:strVal val="visible"/>
                                      </p:to>
                                    </p:set>
                                    <p:animEffect transition="in" filter="plus(in)">
                                      <p:cBhvr>
                                        <p:cTn id="18" dur="2000"/>
                                        <p:tgtEl>
                                          <p:spTgt spid="71686"/>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71685"/>
                                        </p:tgtEl>
                                        <p:attrNameLst>
                                          <p:attrName>style.visibility</p:attrName>
                                        </p:attrNameLst>
                                      </p:cBhvr>
                                      <p:to>
                                        <p:strVal val="visible"/>
                                      </p:to>
                                    </p:set>
                                    <p:animEffect transition="in" filter="plus(in)">
                                      <p:cBhvr>
                                        <p:cTn id="21" dur="2000"/>
                                        <p:tgtEl>
                                          <p:spTgt spid="7168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71687"/>
                                        </p:tgtEl>
                                        <p:attrNameLst>
                                          <p:attrName>style.visibility</p:attrName>
                                        </p:attrNameLst>
                                      </p:cBhvr>
                                      <p:to>
                                        <p:strVal val="visible"/>
                                      </p:to>
                                    </p:set>
                                    <p:anim calcmode="lin" valueType="num">
                                      <p:cBhvr additive="base">
                                        <p:cTn id="26" dur="500" fill="hold"/>
                                        <p:tgtEl>
                                          <p:spTgt spid="71687"/>
                                        </p:tgtEl>
                                        <p:attrNameLst>
                                          <p:attrName>ppt_x</p:attrName>
                                        </p:attrNameLst>
                                      </p:cBhvr>
                                      <p:tavLst>
                                        <p:tav tm="0">
                                          <p:val>
                                            <p:strVal val="1+#ppt_w/2"/>
                                          </p:val>
                                        </p:tav>
                                        <p:tav tm="100000">
                                          <p:val>
                                            <p:strVal val="#ppt_x"/>
                                          </p:val>
                                        </p:tav>
                                      </p:tavLst>
                                    </p:anim>
                                    <p:anim calcmode="lin" valueType="num">
                                      <p:cBhvr additive="base">
                                        <p:cTn id="27" dur="500" fill="hold"/>
                                        <p:tgtEl>
                                          <p:spTgt spid="716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395288" y="466725"/>
            <a:ext cx="8065144" cy="946151"/>
          </a:xfrm>
        </p:spPr>
        <p:txBody>
          <a:bodyPr/>
          <a:lstStyle/>
          <a:p>
            <a:pPr algn="just" eaLnBrk="1" hangingPunct="1">
              <a:buClr>
                <a:srgbClr val="FF0066"/>
              </a:buClr>
              <a:buFont typeface="Wingdings" panose="05000000000000000000" pitchFamily="2" charset="2"/>
              <a:buChar char="Ø"/>
            </a:pPr>
            <a:r>
              <a:rPr lang="zh-CN" altLang="en-US" sz="2400" b="1" dirty="0" smtClean="0">
                <a:solidFill>
                  <a:srgbClr val="003399"/>
                </a:solidFill>
                <a:latin typeface="幼圆" panose="02010509060101010101" pitchFamily="49" charset="-122"/>
                <a:ea typeface="幼圆" panose="02010509060101010101" pitchFamily="49" charset="-122"/>
              </a:rPr>
              <a:t>均</a:t>
            </a:r>
            <a:r>
              <a:rPr lang="zh-CN" altLang="en-US" sz="2400" b="1" dirty="0">
                <a:solidFill>
                  <a:srgbClr val="003399"/>
                </a:solidFill>
                <a:latin typeface="幼圆" panose="02010509060101010101" pitchFamily="49" charset="-122"/>
                <a:ea typeface="幼圆" panose="02010509060101010101" pitchFamily="49" charset="-122"/>
              </a:rPr>
              <a:t>布矩形</a:t>
            </a:r>
            <a:r>
              <a:rPr lang="zh-CN" altLang="en-US" sz="2400" b="1" dirty="0" smtClean="0">
                <a:solidFill>
                  <a:srgbClr val="003399"/>
                </a:solidFill>
                <a:latin typeface="幼圆" panose="02010509060101010101" pitchFamily="49" charset="-122"/>
                <a:ea typeface="幼圆" panose="02010509060101010101" pitchFamily="49" charset="-122"/>
              </a:rPr>
              <a:t>荷载下附加应力</a:t>
            </a:r>
            <a:r>
              <a:rPr lang="zh-CN" altLang="en-US" sz="2400" b="1" dirty="0">
                <a:solidFill>
                  <a:srgbClr val="003399"/>
                </a:solidFill>
                <a:latin typeface="幼圆" panose="02010509060101010101" pitchFamily="49" charset="-122"/>
                <a:ea typeface="幼圆" panose="02010509060101010101" pitchFamily="49" charset="-122"/>
              </a:rPr>
              <a:t>计算点不位于角点下的</a:t>
            </a:r>
            <a:r>
              <a:rPr lang="zh-CN" altLang="en-US" sz="2400" b="1" dirty="0" smtClean="0">
                <a:solidFill>
                  <a:srgbClr val="003399"/>
                </a:solidFill>
                <a:latin typeface="幼圆" panose="02010509060101010101" pitchFamily="49" charset="-122"/>
                <a:ea typeface="幼圆" panose="02010509060101010101" pitchFamily="49" charset="-122"/>
              </a:rPr>
              <a:t>情况，采用</a:t>
            </a:r>
            <a:r>
              <a:rPr lang="zh-CN" altLang="en-US" sz="2400" b="1" dirty="0">
                <a:solidFill>
                  <a:srgbClr val="FF3300"/>
                </a:solidFill>
                <a:latin typeface="幼圆" panose="02010509060101010101" pitchFamily="49" charset="-122"/>
                <a:ea typeface="幼圆" panose="02010509060101010101" pitchFamily="49" charset="-122"/>
              </a:rPr>
              <a:t>角点法</a:t>
            </a:r>
            <a:r>
              <a:rPr lang="zh-CN" altLang="en-US" sz="2400" b="1" dirty="0" smtClean="0">
                <a:solidFill>
                  <a:srgbClr val="0000FF"/>
                </a:solidFill>
                <a:latin typeface="幼圆" panose="02010509060101010101" pitchFamily="49" charset="-122"/>
                <a:ea typeface="幼圆" panose="02010509060101010101" pitchFamily="49" charset="-122"/>
              </a:rPr>
              <a:t>计算。</a:t>
            </a:r>
            <a:endParaRPr lang="zh-CN" altLang="en-US" sz="2400" b="1" dirty="0">
              <a:solidFill>
                <a:srgbClr val="0000FF"/>
              </a:solidFill>
              <a:latin typeface="幼圆" panose="02010509060101010101" pitchFamily="49" charset="-122"/>
              <a:ea typeface="幼圆" panose="02010509060101010101" pitchFamily="49" charset="-122"/>
            </a:endParaRPr>
          </a:p>
        </p:txBody>
      </p:sp>
      <p:sp>
        <p:nvSpPr>
          <p:cNvPr id="43011" name="Rectangle 3"/>
          <p:cNvSpPr>
            <a:spLocks noChangeArrowheads="1"/>
          </p:cNvSpPr>
          <p:nvPr/>
        </p:nvSpPr>
        <p:spPr bwMode="auto">
          <a:xfrm>
            <a:off x="915369" y="1722377"/>
            <a:ext cx="1290961" cy="1631280"/>
          </a:xfrm>
          <a:prstGeom prst="rect">
            <a:avLst/>
          </a:prstGeom>
          <a:solidFill>
            <a:srgbClr val="FFFF99"/>
          </a:solidFill>
          <a:ln w="9525" algn="ctr">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endParaRPr kumimoji="1" lang="zh-CN" altLang="zh-CN" sz="2400">
              <a:solidFill>
                <a:schemeClr val="accent2"/>
              </a:solidFill>
              <a:latin typeface="Bookman Old Style" panose="02050604050505020204" pitchFamily="18" charset="0"/>
              <a:ea typeface="黑体" panose="02010609060101010101" pitchFamily="49" charset="-122"/>
            </a:endParaRPr>
          </a:p>
        </p:txBody>
      </p:sp>
      <p:sp>
        <p:nvSpPr>
          <p:cNvPr id="43012" name="Line 4"/>
          <p:cNvSpPr>
            <a:spLocks noChangeShapeType="1"/>
          </p:cNvSpPr>
          <p:nvPr/>
        </p:nvSpPr>
        <p:spPr bwMode="auto">
          <a:xfrm>
            <a:off x="886001" y="2921733"/>
            <a:ext cx="1290961"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013" name="Text Box 5"/>
          <p:cNvSpPr txBox="1">
            <a:spLocks noChangeArrowheads="1"/>
          </p:cNvSpPr>
          <p:nvPr/>
        </p:nvSpPr>
        <p:spPr bwMode="auto">
          <a:xfrm>
            <a:off x="857516" y="1286174"/>
            <a:ext cx="233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b="1" dirty="0" smtClean="0">
                <a:latin typeface="Bookman Old Style" panose="02050604050505020204" pitchFamily="18" charset="0"/>
                <a:ea typeface="黑体" panose="02010609060101010101" pitchFamily="49" charset="-122"/>
              </a:rPr>
              <a:t>(1) </a:t>
            </a:r>
            <a:r>
              <a:rPr lang="en-US" altLang="zh-CN" b="1" dirty="0">
                <a:latin typeface="Bookman Old Style" panose="02050604050505020204" pitchFamily="18" charset="0"/>
                <a:ea typeface="黑体" panose="02010609060101010101" pitchFamily="49" charset="-122"/>
              </a:rPr>
              <a:t>o</a:t>
            </a:r>
            <a:r>
              <a:rPr lang="zh-CN" altLang="en-US" b="1" dirty="0">
                <a:latin typeface="Bookman Old Style" panose="02050604050505020204" pitchFamily="18" charset="0"/>
                <a:ea typeface="黑体" panose="02010609060101010101" pitchFamily="49" charset="-122"/>
              </a:rPr>
              <a:t>点在荷载面边缘</a:t>
            </a:r>
            <a:endParaRPr lang="zh-CN" altLang="en-US" b="1" dirty="0">
              <a:latin typeface="Bookman Old Style" panose="02050604050505020204" pitchFamily="18" charset="0"/>
              <a:ea typeface="黑体" panose="02010609060101010101" pitchFamily="49" charset="-122"/>
            </a:endParaRPr>
          </a:p>
        </p:txBody>
      </p:sp>
      <p:sp>
        <p:nvSpPr>
          <p:cNvPr id="43014" name="Rectangle 6"/>
          <p:cNvSpPr>
            <a:spLocks noChangeArrowheads="1"/>
          </p:cNvSpPr>
          <p:nvPr/>
        </p:nvSpPr>
        <p:spPr bwMode="auto">
          <a:xfrm>
            <a:off x="1319388" y="2129571"/>
            <a:ext cx="462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sz="2400" b="1">
                <a:solidFill>
                  <a:srgbClr val="0000FF"/>
                </a:solidFill>
                <a:latin typeface="Bookman Old Style" panose="02050604050505020204" pitchFamily="18" charset="0"/>
                <a:ea typeface="黑体" panose="02010609060101010101" pitchFamily="49" charset="-122"/>
              </a:rPr>
              <a:t>Ⅱ</a:t>
            </a:r>
            <a:endParaRPr lang="en-US" altLang="zh-CN" sz="2400" b="1">
              <a:solidFill>
                <a:srgbClr val="0000FF"/>
              </a:solidFill>
              <a:latin typeface="Bookman Old Style" panose="02050604050505020204" pitchFamily="18" charset="0"/>
              <a:ea typeface="黑体" panose="02010609060101010101" pitchFamily="49" charset="-122"/>
            </a:endParaRPr>
          </a:p>
        </p:txBody>
      </p:sp>
      <p:sp>
        <p:nvSpPr>
          <p:cNvPr id="43015" name="Rectangle 7"/>
          <p:cNvSpPr>
            <a:spLocks noChangeArrowheads="1"/>
          </p:cNvSpPr>
          <p:nvPr/>
        </p:nvSpPr>
        <p:spPr bwMode="auto">
          <a:xfrm>
            <a:off x="1319388" y="2993171"/>
            <a:ext cx="407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sz="2400" b="1">
                <a:solidFill>
                  <a:srgbClr val="0000FF"/>
                </a:solidFill>
                <a:latin typeface="Bookman Old Style" panose="02050604050505020204" pitchFamily="18" charset="0"/>
                <a:ea typeface="黑体" panose="02010609060101010101" pitchFamily="49" charset="-122"/>
              </a:rPr>
              <a:t>Ⅰ</a:t>
            </a:r>
            <a:endParaRPr lang="en-US" altLang="zh-CN" sz="2400" b="1">
              <a:solidFill>
                <a:srgbClr val="0000FF"/>
              </a:solidFill>
              <a:latin typeface="Bookman Old Style" panose="02050604050505020204" pitchFamily="18" charset="0"/>
              <a:ea typeface="黑体" panose="02010609060101010101" pitchFamily="49" charset="-122"/>
            </a:endParaRPr>
          </a:p>
        </p:txBody>
      </p:sp>
      <p:sp>
        <p:nvSpPr>
          <p:cNvPr id="43016" name="Rectangle 8"/>
          <p:cNvSpPr>
            <a:spLocks noChangeArrowheads="1"/>
          </p:cNvSpPr>
          <p:nvPr/>
        </p:nvSpPr>
        <p:spPr bwMode="auto">
          <a:xfrm>
            <a:off x="5371713" y="1278732"/>
            <a:ext cx="2016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b="1" dirty="0">
                <a:latin typeface="Bookman Old Style" panose="02050604050505020204" pitchFamily="18" charset="0"/>
                <a:ea typeface="黑体" panose="02010609060101010101" pitchFamily="49" charset="-122"/>
              </a:rPr>
              <a:t>(2)</a:t>
            </a:r>
            <a:r>
              <a:rPr lang="en-US" altLang="zh-CN" b="1" i="1" dirty="0">
                <a:latin typeface="Bookman Old Style" panose="02050604050505020204" pitchFamily="18" charset="0"/>
                <a:ea typeface="黑体" panose="02010609060101010101" pitchFamily="49" charset="-122"/>
              </a:rPr>
              <a:t>o</a:t>
            </a:r>
            <a:r>
              <a:rPr lang="zh-CN" altLang="en-US" b="1" dirty="0">
                <a:latin typeface="Bookman Old Style" panose="02050604050505020204" pitchFamily="18" charset="0"/>
                <a:ea typeface="黑体" panose="02010609060101010101" pitchFamily="49" charset="-122"/>
              </a:rPr>
              <a:t>点在荷载面内</a:t>
            </a:r>
            <a:endParaRPr lang="zh-CN" altLang="en-US" b="1" dirty="0">
              <a:latin typeface="Bookman Old Style" panose="02050604050505020204" pitchFamily="18" charset="0"/>
              <a:ea typeface="黑体" panose="02010609060101010101" pitchFamily="49" charset="-122"/>
            </a:endParaRPr>
          </a:p>
        </p:txBody>
      </p:sp>
      <p:sp>
        <p:nvSpPr>
          <p:cNvPr id="43017" name="Rectangle 9"/>
          <p:cNvSpPr>
            <a:spLocks noChangeArrowheads="1"/>
          </p:cNvSpPr>
          <p:nvPr/>
        </p:nvSpPr>
        <p:spPr bwMode="auto">
          <a:xfrm>
            <a:off x="6380498" y="1675445"/>
            <a:ext cx="2016225" cy="1831581"/>
          </a:xfrm>
          <a:prstGeom prst="rect">
            <a:avLst/>
          </a:prstGeom>
          <a:solidFill>
            <a:srgbClr val="FFFF99"/>
          </a:solidFill>
          <a:ln w="9525" algn="ctr">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43018" name="Line 10"/>
          <p:cNvSpPr>
            <a:spLocks noChangeShapeType="1"/>
          </p:cNvSpPr>
          <p:nvPr/>
        </p:nvSpPr>
        <p:spPr bwMode="auto">
          <a:xfrm>
            <a:off x="6380498" y="2938302"/>
            <a:ext cx="2016225"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019" name="Line 11"/>
          <p:cNvSpPr>
            <a:spLocks noChangeShapeType="1"/>
          </p:cNvSpPr>
          <p:nvPr/>
        </p:nvSpPr>
        <p:spPr bwMode="auto">
          <a:xfrm>
            <a:off x="7172660" y="1641315"/>
            <a:ext cx="0" cy="18315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3020" name="Rectangle 12"/>
          <p:cNvSpPr>
            <a:spLocks noChangeArrowheads="1"/>
          </p:cNvSpPr>
          <p:nvPr/>
        </p:nvSpPr>
        <p:spPr bwMode="auto">
          <a:xfrm>
            <a:off x="7533023" y="3082765"/>
            <a:ext cx="457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sz="2400" b="1">
                <a:solidFill>
                  <a:srgbClr val="0000FF"/>
                </a:solidFill>
                <a:latin typeface="Bookman Old Style" panose="02050604050505020204" pitchFamily="18" charset="0"/>
                <a:ea typeface="黑体" panose="02010609060101010101" pitchFamily="49" charset="-122"/>
              </a:rPr>
              <a:t>Ⅱ</a:t>
            </a:r>
            <a:endParaRPr lang="en-US" altLang="zh-CN" sz="2400" b="1">
              <a:solidFill>
                <a:srgbClr val="0000FF"/>
              </a:solidFill>
              <a:latin typeface="Bookman Old Style" panose="02050604050505020204" pitchFamily="18" charset="0"/>
              <a:ea typeface="黑体" panose="02010609060101010101" pitchFamily="49" charset="-122"/>
            </a:endParaRPr>
          </a:p>
        </p:txBody>
      </p:sp>
      <p:sp>
        <p:nvSpPr>
          <p:cNvPr id="43021" name="Rectangle 13"/>
          <p:cNvSpPr>
            <a:spLocks noChangeArrowheads="1"/>
          </p:cNvSpPr>
          <p:nvPr/>
        </p:nvSpPr>
        <p:spPr bwMode="auto">
          <a:xfrm>
            <a:off x="6453523" y="3082765"/>
            <a:ext cx="402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sz="2400" b="1">
                <a:solidFill>
                  <a:srgbClr val="0000FF"/>
                </a:solidFill>
                <a:latin typeface="Bookman Old Style" panose="02050604050505020204" pitchFamily="18" charset="0"/>
                <a:ea typeface="黑体" panose="02010609060101010101" pitchFamily="49" charset="-122"/>
              </a:rPr>
              <a:t>Ⅰ</a:t>
            </a:r>
            <a:endParaRPr lang="en-US" altLang="zh-CN" sz="2400" b="1">
              <a:solidFill>
                <a:srgbClr val="0000FF"/>
              </a:solidFill>
              <a:latin typeface="Bookman Old Style" panose="02050604050505020204" pitchFamily="18" charset="0"/>
              <a:ea typeface="黑体" panose="02010609060101010101" pitchFamily="49" charset="-122"/>
            </a:endParaRPr>
          </a:p>
        </p:txBody>
      </p:sp>
      <p:sp>
        <p:nvSpPr>
          <p:cNvPr id="43022" name="Rectangle 14"/>
          <p:cNvSpPr>
            <a:spLocks noChangeArrowheads="1"/>
          </p:cNvSpPr>
          <p:nvPr/>
        </p:nvSpPr>
        <p:spPr bwMode="auto">
          <a:xfrm>
            <a:off x="7533023" y="2074702"/>
            <a:ext cx="457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sz="2400" b="1">
                <a:solidFill>
                  <a:srgbClr val="0000FF"/>
                </a:solidFill>
                <a:latin typeface="Bookman Old Style" panose="02050604050505020204" pitchFamily="18" charset="0"/>
                <a:ea typeface="黑体" panose="02010609060101010101" pitchFamily="49" charset="-122"/>
              </a:rPr>
              <a:t>Ⅲ</a:t>
            </a:r>
            <a:endParaRPr lang="en-US" altLang="zh-CN" sz="2400" b="1">
              <a:solidFill>
                <a:srgbClr val="0000FF"/>
              </a:solidFill>
              <a:latin typeface="Bookman Old Style" panose="02050604050505020204" pitchFamily="18" charset="0"/>
              <a:ea typeface="黑体" panose="02010609060101010101" pitchFamily="49" charset="-122"/>
            </a:endParaRPr>
          </a:p>
        </p:txBody>
      </p:sp>
      <p:sp>
        <p:nvSpPr>
          <p:cNvPr id="43023" name="Rectangle 15"/>
          <p:cNvSpPr>
            <a:spLocks noChangeArrowheads="1"/>
          </p:cNvSpPr>
          <p:nvPr/>
        </p:nvSpPr>
        <p:spPr bwMode="auto">
          <a:xfrm>
            <a:off x="6524960" y="2074702"/>
            <a:ext cx="457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sz="2400" b="1" dirty="0">
                <a:solidFill>
                  <a:srgbClr val="0000FF"/>
                </a:solidFill>
                <a:latin typeface="Bookman Old Style" panose="02050604050505020204" pitchFamily="18" charset="0"/>
                <a:ea typeface="黑体" panose="02010609060101010101" pitchFamily="49" charset="-122"/>
              </a:rPr>
              <a:t>Ⅳ</a:t>
            </a:r>
            <a:endParaRPr lang="en-US" altLang="zh-CN" sz="2400" b="1" dirty="0">
              <a:solidFill>
                <a:srgbClr val="0000FF"/>
              </a:solidFill>
              <a:latin typeface="Bookman Old Style" panose="02050604050505020204" pitchFamily="18" charset="0"/>
              <a:ea typeface="黑体" panose="02010609060101010101" pitchFamily="49" charset="-122"/>
            </a:endParaRPr>
          </a:p>
        </p:txBody>
      </p:sp>
      <p:graphicFrame>
        <p:nvGraphicFramePr>
          <p:cNvPr id="43024" name="Object 16"/>
          <p:cNvGraphicFramePr>
            <a:graphicFrameLocks noChangeAspect="1"/>
          </p:cNvGraphicFramePr>
          <p:nvPr/>
        </p:nvGraphicFramePr>
        <p:xfrm>
          <a:off x="2363492" y="1810396"/>
          <a:ext cx="2208508" cy="441407"/>
        </p:xfrm>
        <a:graphic>
          <a:graphicData uri="http://schemas.openxmlformats.org/presentationml/2006/ole">
            <mc:AlternateContent xmlns:mc="http://schemas.openxmlformats.org/markup-compatibility/2006">
              <mc:Choice xmlns:v="urn:schemas-microsoft-com:vml" Requires="v">
                <p:oleObj spid="_x0000_s43117" name="Equation" r:id="rId1" imgW="1143000" imgH="228600" progId="Equation.DSMT4">
                  <p:embed/>
                </p:oleObj>
              </mc:Choice>
              <mc:Fallback>
                <p:oleObj name="Equation" r:id="rId1" imgW="1143000" imgH="228600" progId="Equation.DSMT4">
                  <p:embed/>
                  <p:pic>
                    <p:nvPicPr>
                      <p:cNvPr id="0" name="Object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492" y="1810396"/>
                        <a:ext cx="2208508" cy="441407"/>
                      </a:xfrm>
                      <a:prstGeom prst="rect">
                        <a:avLst/>
                      </a:prstGeom>
                      <a:solidFill>
                        <a:srgbClr val="99CCFF"/>
                      </a:solidFill>
                      <a:ln>
                        <a:noFill/>
                      </a:ln>
                      <a:effectLst/>
                    </p:spPr>
                  </p:pic>
                </p:oleObj>
              </mc:Fallback>
            </mc:AlternateContent>
          </a:graphicData>
        </a:graphic>
      </p:graphicFrame>
      <p:graphicFrame>
        <p:nvGraphicFramePr>
          <p:cNvPr id="43025" name="Object 17"/>
          <p:cNvGraphicFramePr>
            <a:graphicFrameLocks noChangeAspect="1"/>
          </p:cNvGraphicFramePr>
          <p:nvPr/>
        </p:nvGraphicFramePr>
        <p:xfrm>
          <a:off x="2910722" y="2938235"/>
          <a:ext cx="3384550" cy="414338"/>
        </p:xfrm>
        <a:graphic>
          <a:graphicData uri="http://schemas.openxmlformats.org/presentationml/2006/ole">
            <mc:AlternateContent xmlns:mc="http://schemas.openxmlformats.org/markup-compatibility/2006">
              <mc:Choice xmlns:v="urn:schemas-microsoft-com:vml" Requires="v">
                <p:oleObj spid="_x0000_s43118" name="Equation" r:id="rId3" imgW="1866900" imgH="228600" progId="Equation.DSMT4">
                  <p:embed/>
                </p:oleObj>
              </mc:Choice>
              <mc:Fallback>
                <p:oleObj name="Equation" r:id="rId3" imgW="1866900" imgH="22860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722" y="2938235"/>
                        <a:ext cx="3384550" cy="41433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26" name="Text Box 18"/>
          <p:cNvSpPr txBox="1">
            <a:spLocks noChangeArrowheads="1"/>
          </p:cNvSpPr>
          <p:nvPr/>
        </p:nvSpPr>
        <p:spPr bwMode="auto">
          <a:xfrm>
            <a:off x="352601" y="2659796"/>
            <a:ext cx="329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dirty="0">
                <a:latin typeface="Bookman Old Style" panose="02050604050505020204" pitchFamily="18" charset="0"/>
                <a:ea typeface="黑体" panose="02010609060101010101" pitchFamily="49" charset="-122"/>
              </a:rPr>
              <a:t>o</a:t>
            </a:r>
            <a:endParaRPr kumimoji="1" lang="en-US" altLang="zh-CN" sz="2400" i="1" dirty="0">
              <a:latin typeface="Bookman Old Style" panose="02050604050505020204" pitchFamily="18" charset="0"/>
              <a:ea typeface="黑体" panose="02010609060101010101" pitchFamily="49" charset="-122"/>
            </a:endParaRPr>
          </a:p>
        </p:txBody>
      </p:sp>
      <p:sp>
        <p:nvSpPr>
          <p:cNvPr id="43027" name="Text Box 19"/>
          <p:cNvSpPr txBox="1">
            <a:spLocks noChangeArrowheads="1"/>
          </p:cNvSpPr>
          <p:nvPr/>
        </p:nvSpPr>
        <p:spPr bwMode="auto">
          <a:xfrm>
            <a:off x="7245685" y="2577940"/>
            <a:ext cx="325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o</a:t>
            </a:r>
            <a:endParaRPr kumimoji="1" lang="en-US" altLang="zh-CN" sz="2400" i="1">
              <a:latin typeface="Bookman Old Style" panose="02050604050505020204" pitchFamily="18" charset="0"/>
              <a:ea typeface="黑体" panose="02010609060101010101" pitchFamily="49" charset="-122"/>
            </a:endParaRPr>
          </a:p>
        </p:txBody>
      </p:sp>
      <p:sp>
        <p:nvSpPr>
          <p:cNvPr id="20" name="椭圆 19"/>
          <p:cNvSpPr/>
          <p:nvPr/>
        </p:nvSpPr>
        <p:spPr>
          <a:xfrm>
            <a:off x="838376" y="2848709"/>
            <a:ext cx="134787" cy="13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1" name="椭圆 20"/>
          <p:cNvSpPr/>
          <p:nvPr/>
        </p:nvSpPr>
        <p:spPr>
          <a:xfrm>
            <a:off x="7088523" y="2865277"/>
            <a:ext cx="133329" cy="129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 name="Rectangle 25"/>
          <p:cNvSpPr>
            <a:spLocks noChangeArrowheads="1"/>
          </p:cNvSpPr>
          <p:nvPr/>
        </p:nvSpPr>
        <p:spPr bwMode="auto">
          <a:xfrm>
            <a:off x="847191" y="378341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pPr>
            <a:r>
              <a:rPr lang="en-US" altLang="zh-CN" b="1" dirty="0">
                <a:latin typeface="Bookman Old Style" panose="02050604050505020204" pitchFamily="18" charset="0"/>
                <a:ea typeface="黑体" panose="02010609060101010101" pitchFamily="49" charset="-122"/>
              </a:rPr>
              <a:t>(3)</a:t>
            </a:r>
            <a:r>
              <a:rPr lang="en-US" altLang="zh-CN" b="1" i="1" dirty="0">
                <a:latin typeface="Bookman Old Style" panose="02050604050505020204" pitchFamily="18" charset="0"/>
                <a:ea typeface="黑体" panose="02010609060101010101" pitchFamily="49" charset="-122"/>
              </a:rPr>
              <a:t>o</a:t>
            </a:r>
            <a:r>
              <a:rPr lang="zh-CN" altLang="en-US" b="1" dirty="0">
                <a:latin typeface="Bookman Old Style" panose="02050604050505020204" pitchFamily="18" charset="0"/>
                <a:ea typeface="黑体" panose="02010609060101010101" pitchFamily="49" charset="-122"/>
              </a:rPr>
              <a:t>点在荷载面边缘外侧</a:t>
            </a:r>
            <a:endParaRPr lang="zh-CN" altLang="en-US" b="1" dirty="0">
              <a:latin typeface="Bookman Old Style" panose="02050604050505020204" pitchFamily="18" charset="0"/>
              <a:ea typeface="黑体" panose="02010609060101010101" pitchFamily="49" charset="-122"/>
            </a:endParaRPr>
          </a:p>
        </p:txBody>
      </p:sp>
      <p:sp>
        <p:nvSpPr>
          <p:cNvPr id="24" name="Rectangle 26"/>
          <p:cNvSpPr>
            <a:spLocks noChangeArrowheads="1"/>
          </p:cNvSpPr>
          <p:nvPr/>
        </p:nvSpPr>
        <p:spPr bwMode="auto">
          <a:xfrm>
            <a:off x="5188804" y="3891364"/>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pPr>
            <a:r>
              <a:rPr lang="en-US" altLang="zh-CN" b="1" dirty="0">
                <a:latin typeface="Bookman Old Style" panose="02050604050505020204" pitchFamily="18" charset="0"/>
                <a:ea typeface="黑体" panose="02010609060101010101" pitchFamily="49" charset="-122"/>
              </a:rPr>
              <a:t>(4)</a:t>
            </a:r>
            <a:r>
              <a:rPr lang="en-US" altLang="zh-CN" b="1" i="1" dirty="0">
                <a:latin typeface="Bookman Old Style" panose="02050604050505020204" pitchFamily="18" charset="0"/>
                <a:ea typeface="黑体" panose="02010609060101010101" pitchFamily="49" charset="-122"/>
              </a:rPr>
              <a:t>o</a:t>
            </a:r>
            <a:r>
              <a:rPr lang="zh-CN" altLang="en-US" b="1" dirty="0">
                <a:latin typeface="Bookman Old Style" panose="02050604050505020204" pitchFamily="18" charset="0"/>
                <a:ea typeface="黑体" panose="02010609060101010101" pitchFamily="49" charset="-122"/>
              </a:rPr>
              <a:t>点在荷载面角点外侧</a:t>
            </a:r>
            <a:endParaRPr lang="zh-CN" altLang="en-US" b="1" dirty="0">
              <a:latin typeface="Bookman Old Style" panose="02050604050505020204" pitchFamily="18" charset="0"/>
              <a:ea typeface="黑体" panose="02010609060101010101" pitchFamily="49" charset="-122"/>
            </a:endParaRPr>
          </a:p>
        </p:txBody>
      </p:sp>
      <p:pic>
        <p:nvPicPr>
          <p:cNvPr id="2" name="图片 1"/>
          <p:cNvPicPr>
            <a:picLocks noChangeAspect="1"/>
          </p:cNvPicPr>
          <p:nvPr/>
        </p:nvPicPr>
        <p:blipFill>
          <a:blip r:embed="rId5"/>
          <a:stretch>
            <a:fillRect/>
          </a:stretch>
        </p:blipFill>
        <p:spPr>
          <a:xfrm>
            <a:off x="362302" y="4264881"/>
            <a:ext cx="2406741" cy="1463030"/>
          </a:xfrm>
          <a:prstGeom prst="rect">
            <a:avLst/>
          </a:prstGeom>
        </p:spPr>
      </p:pic>
      <p:pic>
        <p:nvPicPr>
          <p:cNvPr id="3" name="图片 2"/>
          <p:cNvPicPr>
            <a:picLocks noChangeAspect="1"/>
          </p:cNvPicPr>
          <p:nvPr/>
        </p:nvPicPr>
        <p:blipFill>
          <a:blip r:embed="rId6"/>
          <a:stretch>
            <a:fillRect/>
          </a:stretch>
        </p:blipFill>
        <p:spPr>
          <a:xfrm>
            <a:off x="6295272" y="4302462"/>
            <a:ext cx="2376611" cy="2438413"/>
          </a:xfrm>
          <a:prstGeom prst="rect">
            <a:avLst/>
          </a:prstGeom>
        </p:spPr>
      </p:pic>
      <p:graphicFrame>
        <p:nvGraphicFramePr>
          <p:cNvPr id="38" name="Object 28"/>
          <p:cNvGraphicFramePr>
            <a:graphicFrameLocks noChangeAspect="1"/>
          </p:cNvGraphicFramePr>
          <p:nvPr/>
        </p:nvGraphicFramePr>
        <p:xfrm>
          <a:off x="169118" y="5825829"/>
          <a:ext cx="3538786" cy="418196"/>
        </p:xfrm>
        <a:graphic>
          <a:graphicData uri="http://schemas.openxmlformats.org/presentationml/2006/ole">
            <mc:AlternateContent xmlns:mc="http://schemas.openxmlformats.org/markup-compatibility/2006">
              <mc:Choice xmlns:v="urn:schemas-microsoft-com:vml" Requires="v">
                <p:oleObj spid="_x0000_s43119" name="Equation" r:id="rId7" imgW="1930400" imgH="228600" progId="Equation.DSMT4">
                  <p:embed/>
                </p:oleObj>
              </mc:Choice>
              <mc:Fallback>
                <p:oleObj name="Equation" r:id="rId7" imgW="1930400" imgH="228600" progId="Equation.DSMT4">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18" y="5825829"/>
                        <a:ext cx="3538786" cy="418196"/>
                      </a:xfrm>
                      <a:prstGeom prst="rect">
                        <a:avLst/>
                      </a:prstGeom>
                      <a:solidFill>
                        <a:srgbClr val="99CCFF"/>
                      </a:solidFill>
                      <a:ln>
                        <a:noFill/>
                      </a:ln>
                      <a:effectLst/>
                    </p:spPr>
                  </p:pic>
                </p:oleObj>
              </mc:Fallback>
            </mc:AlternateContent>
          </a:graphicData>
        </a:graphic>
      </p:graphicFrame>
      <p:graphicFrame>
        <p:nvGraphicFramePr>
          <p:cNvPr id="39" name="Object 27"/>
          <p:cNvGraphicFramePr>
            <a:graphicFrameLocks noChangeAspect="1"/>
          </p:cNvGraphicFramePr>
          <p:nvPr/>
        </p:nvGraphicFramePr>
        <p:xfrm>
          <a:off x="3512315" y="5118910"/>
          <a:ext cx="3179517" cy="377142"/>
        </p:xfrm>
        <a:graphic>
          <a:graphicData uri="http://schemas.openxmlformats.org/presentationml/2006/ole">
            <mc:AlternateContent xmlns:mc="http://schemas.openxmlformats.org/markup-compatibility/2006">
              <mc:Choice xmlns:v="urn:schemas-microsoft-com:vml" Requires="v">
                <p:oleObj spid="_x0000_s43120" name="Equation" r:id="rId9" imgW="1930400" imgH="228600" progId="Equation.DSMT4">
                  <p:embed/>
                </p:oleObj>
              </mc:Choice>
              <mc:Fallback>
                <p:oleObj name="Equation" r:id="rId9" imgW="1930400" imgH="228600" progId="Equation.DSMT4">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2315" y="5118910"/>
                        <a:ext cx="3179517" cy="377142"/>
                      </a:xfrm>
                      <a:prstGeom prst="rect">
                        <a:avLst/>
                      </a:prstGeom>
                      <a:solidFill>
                        <a:srgbClr val="99CCFF"/>
                      </a:solidFill>
                      <a:ln>
                        <a:noFill/>
                      </a:ln>
                      <a:effectLst/>
                    </p:spPr>
                  </p:pic>
                </p:oleObj>
              </mc:Fallback>
            </mc:AlternateContent>
          </a:graphicData>
        </a:graphic>
      </p:graphicFrame>
      <p:sp>
        <p:nvSpPr>
          <p:cNvPr id="40"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1000" y="609600"/>
            <a:ext cx="8077200" cy="182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nSpc>
                <a:spcPct val="120000"/>
              </a:lnSpc>
            </a:pPr>
            <a:r>
              <a:rPr lang="en-US" altLang="zh-CN" sz="2400" dirty="0">
                <a:latin typeface="Times New Roman" panose="02020603050405020304" pitchFamily="18" charset="0"/>
                <a:ea typeface="+mn-ea"/>
                <a:cs typeface="Times New Roman" panose="02020603050405020304" pitchFamily="18" charset="0"/>
              </a:rPr>
              <a:t>【</a:t>
            </a:r>
            <a:r>
              <a:rPr lang="zh-CN" altLang="en-US" sz="2400" dirty="0">
                <a:latin typeface="Times New Roman" panose="02020603050405020304" pitchFamily="18" charset="0"/>
                <a:ea typeface="+mn-ea"/>
                <a:cs typeface="Times New Roman" panose="02020603050405020304" pitchFamily="18" charset="0"/>
              </a:rPr>
              <a:t>例题 </a:t>
            </a:r>
            <a:r>
              <a:rPr lang="en-US" altLang="zh-CN" sz="2400" dirty="0">
                <a:latin typeface="Times New Roman" panose="02020603050405020304" pitchFamily="18" charset="0"/>
                <a:ea typeface="+mn-ea"/>
                <a:cs typeface="Times New Roman" panose="02020603050405020304" pitchFamily="18" charset="0"/>
              </a:rPr>
              <a:t>4-3】 </a:t>
            </a:r>
            <a:r>
              <a:rPr lang="zh-CN" altLang="en-US" sz="2400" dirty="0">
                <a:latin typeface="Times New Roman" panose="02020603050405020304" pitchFamily="18" charset="0"/>
                <a:ea typeface="+mn-ea"/>
                <a:cs typeface="Times New Roman" panose="02020603050405020304" pitchFamily="18" charset="0"/>
              </a:rPr>
              <a:t>以角点法计算图</a:t>
            </a:r>
            <a:r>
              <a:rPr lang="en-US" altLang="zh-CN" sz="2400" dirty="0">
                <a:latin typeface="Times New Roman" panose="02020603050405020304" pitchFamily="18" charset="0"/>
                <a:ea typeface="+mn-ea"/>
                <a:cs typeface="Times New Roman" panose="02020603050405020304" pitchFamily="18" charset="0"/>
              </a:rPr>
              <a:t>4-21</a:t>
            </a:r>
            <a:r>
              <a:rPr lang="zh-CN" altLang="en-US" sz="2400" dirty="0">
                <a:latin typeface="Times New Roman" panose="02020603050405020304" pitchFamily="18" charset="0"/>
                <a:ea typeface="+mn-ea"/>
                <a:cs typeface="Times New Roman" panose="02020603050405020304" pitchFamily="18" charset="0"/>
              </a:rPr>
              <a:t>所示矩形基础甲的基底中心点垂线下不同深度处的地基附加应力的分布，并考虑两相邻基础乙的影响（两相邻柱距为</a:t>
            </a:r>
            <a:r>
              <a:rPr lang="en-US" altLang="zh-CN" sz="2400" dirty="0">
                <a:latin typeface="Times New Roman" panose="02020603050405020304" pitchFamily="18" charset="0"/>
                <a:ea typeface="+mn-ea"/>
                <a:cs typeface="Times New Roman" panose="02020603050405020304" pitchFamily="18" charset="0"/>
              </a:rPr>
              <a:t>6m</a:t>
            </a:r>
            <a:r>
              <a:rPr lang="zh-CN" altLang="en-US" sz="2400" dirty="0">
                <a:latin typeface="Times New Roman" panose="02020603050405020304" pitchFamily="18" charset="0"/>
                <a:ea typeface="+mn-ea"/>
                <a:cs typeface="Times New Roman" panose="02020603050405020304" pitchFamily="18" charset="0"/>
              </a:rPr>
              <a:t>，荷载同基础甲</a:t>
            </a:r>
            <a:r>
              <a:rPr lang="zh-CN" altLang="en-US" sz="2400" dirty="0" smtClean="0">
                <a:latin typeface="Times New Roman" panose="02020603050405020304" pitchFamily="18" charset="0"/>
                <a:ea typeface="+mn-ea"/>
                <a:cs typeface="Times New Roman" panose="02020603050405020304" pitchFamily="18" charset="0"/>
              </a:rPr>
              <a:t>）。   </a:t>
            </a:r>
            <a:r>
              <a:rPr lang="en-US" altLang="zh-CN" sz="2400" dirty="0" smtClean="0">
                <a:latin typeface="Times New Roman" panose="02020603050405020304" pitchFamily="18" charset="0"/>
                <a:ea typeface="+mn-ea"/>
                <a:cs typeface="Times New Roman" panose="02020603050405020304" pitchFamily="18" charset="0"/>
              </a:rPr>
              <a:t>p.102 </a:t>
            </a:r>
            <a:r>
              <a:rPr lang="zh-CN" altLang="en-US" sz="2400" dirty="0">
                <a:latin typeface="Times New Roman" panose="02020603050405020304" pitchFamily="18" charset="0"/>
                <a:ea typeface="+mn-ea"/>
                <a:cs typeface="Times New Roman" panose="02020603050405020304" pitchFamily="18" charset="0"/>
              </a:rPr>
              <a:t>（</a:t>
            </a:r>
            <a:r>
              <a:rPr lang="zh-CN" altLang="en-US" sz="2400" b="1" dirty="0">
                <a:solidFill>
                  <a:schemeClr val="tx2"/>
                </a:solidFill>
                <a:latin typeface="Times New Roman" panose="02020603050405020304" pitchFamily="18" charset="0"/>
                <a:ea typeface="+mn-ea"/>
                <a:cs typeface="Times New Roman" panose="02020603050405020304" pitchFamily="18" charset="0"/>
              </a:rPr>
              <a:t>自学）</a:t>
            </a:r>
            <a:endParaRPr lang="zh-CN" altLang="en-US" sz="2400" b="1" dirty="0">
              <a:solidFill>
                <a:schemeClr val="tx2"/>
              </a:solidFill>
              <a:latin typeface="Times New Roman" panose="02020603050405020304" pitchFamily="18" charset="0"/>
              <a:ea typeface="+mn-ea"/>
              <a:cs typeface="Times New Roman" panose="02020603050405020304" pitchFamily="18" charset="0"/>
            </a:endParaRPr>
          </a:p>
        </p:txBody>
      </p:sp>
      <p:sp>
        <p:nvSpPr>
          <p:cNvPr id="47107" name="Text Box 3"/>
          <p:cNvSpPr txBox="1">
            <a:spLocks noChangeArrowheads="1"/>
          </p:cNvSpPr>
          <p:nvPr/>
        </p:nvSpPr>
        <p:spPr bwMode="auto">
          <a:xfrm>
            <a:off x="381001" y="2708920"/>
            <a:ext cx="8007424" cy="283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nSpc>
                <a:spcPct val="135000"/>
              </a:lnSpc>
            </a:pPr>
            <a:r>
              <a:rPr lang="zh-CN" altLang="en-US" sz="2200" dirty="0" smtClean="0">
                <a:latin typeface="Times New Roman" panose="02020603050405020304" pitchFamily="18" charset="0"/>
              </a:rPr>
              <a:t>求解步骤：</a:t>
            </a:r>
            <a:r>
              <a:rPr lang="en-US" altLang="zh-CN" sz="2200" dirty="0">
                <a:latin typeface="Times New Roman" panose="02020603050405020304" pitchFamily="18" charset="0"/>
              </a:rPr>
              <a:t>1. </a:t>
            </a:r>
            <a:r>
              <a:rPr lang="zh-CN" altLang="en-US" sz="2200" dirty="0">
                <a:latin typeface="Times New Roman" panose="02020603050405020304" pitchFamily="18" charset="0"/>
              </a:rPr>
              <a:t>计算基础底面平均压力</a:t>
            </a:r>
            <a:endParaRPr lang="zh-CN" altLang="en-US" sz="2200" dirty="0">
              <a:latin typeface="Times New Roman" panose="02020603050405020304" pitchFamily="18" charset="0"/>
            </a:endParaRPr>
          </a:p>
          <a:p>
            <a:pPr>
              <a:lnSpc>
                <a:spcPct val="135000"/>
              </a:lnSpc>
            </a:pPr>
            <a:r>
              <a:rPr lang="zh-CN" altLang="en-US" sz="2200" dirty="0">
                <a:latin typeface="Times New Roman" panose="02020603050405020304" pitchFamily="18" charset="0"/>
              </a:rPr>
              <a:t>                    </a:t>
            </a:r>
            <a:r>
              <a:rPr lang="en-US" altLang="zh-CN" sz="2200" dirty="0">
                <a:latin typeface="Times New Roman" panose="02020603050405020304" pitchFamily="18" charset="0"/>
              </a:rPr>
              <a:t>2. </a:t>
            </a:r>
            <a:r>
              <a:rPr lang="zh-CN" altLang="en-US" sz="2200" dirty="0">
                <a:latin typeface="Times New Roman" panose="02020603050405020304" pitchFamily="18" charset="0"/>
              </a:rPr>
              <a:t>计算底面处土的自重</a:t>
            </a:r>
            <a:r>
              <a:rPr lang="zh-CN" altLang="en-US" sz="2200" dirty="0" smtClean="0">
                <a:latin typeface="Times New Roman" panose="02020603050405020304" pitchFamily="18" charset="0"/>
              </a:rPr>
              <a:t>压力                    </a:t>
            </a:r>
            <a:endParaRPr lang="en-US" altLang="zh-CN" sz="2200" dirty="0" smtClean="0">
              <a:latin typeface="Times New Roman" panose="02020603050405020304" pitchFamily="18" charset="0"/>
            </a:endParaRPr>
          </a:p>
          <a:p>
            <a:pPr>
              <a:lnSpc>
                <a:spcPct val="135000"/>
              </a:lnSpc>
            </a:pPr>
            <a:r>
              <a:rPr lang="en-US" altLang="zh-CN" sz="2200" dirty="0" smtClean="0">
                <a:latin typeface="Times New Roman" panose="02020603050405020304" pitchFamily="18" charset="0"/>
              </a:rPr>
              <a:t>                    3</a:t>
            </a:r>
            <a:r>
              <a:rPr lang="en-US" altLang="zh-CN" sz="2200" dirty="0">
                <a:latin typeface="Times New Roman" panose="02020603050405020304" pitchFamily="18" charset="0"/>
              </a:rPr>
              <a:t>. </a:t>
            </a:r>
            <a:r>
              <a:rPr lang="zh-CN" altLang="en-US" sz="2200" dirty="0" smtClean="0">
                <a:latin typeface="Times New Roman" panose="02020603050405020304" pitchFamily="18" charset="0"/>
              </a:rPr>
              <a:t>计算</a:t>
            </a:r>
            <a:r>
              <a:rPr lang="zh-CN" altLang="en-US" sz="2200" dirty="0">
                <a:latin typeface="Times New Roman" panose="02020603050405020304" pitchFamily="18" charset="0"/>
              </a:rPr>
              <a:t>基础底面处</a:t>
            </a:r>
            <a:r>
              <a:rPr lang="zh-CN" altLang="en-US" sz="2200" dirty="0" smtClean="0">
                <a:latin typeface="Times New Roman" panose="02020603050405020304" pitchFamily="18" charset="0"/>
              </a:rPr>
              <a:t>附加压力</a:t>
            </a:r>
            <a:r>
              <a:rPr lang="zh-CN" altLang="en-US" sz="1600" u="sng" dirty="0">
                <a:solidFill>
                  <a:srgbClr val="FF3300"/>
                </a:solidFill>
                <a:latin typeface="Times New Roman" panose="02020603050405020304" pitchFamily="18" charset="0"/>
              </a:rPr>
              <a:t>（注意</a:t>
            </a:r>
            <a:r>
              <a:rPr lang="en-US" altLang="zh-CN" sz="1600" i="1" u="sng" dirty="0">
                <a:solidFill>
                  <a:srgbClr val="FF3300"/>
                </a:solidFill>
                <a:latin typeface="Times New Roman" panose="02020603050405020304" pitchFamily="18" charset="0"/>
              </a:rPr>
              <a:t>p</a:t>
            </a:r>
            <a:r>
              <a:rPr lang="en-US" altLang="zh-CN" sz="1600" u="sng" baseline="-25000" dirty="0">
                <a:solidFill>
                  <a:srgbClr val="FF3300"/>
                </a:solidFill>
                <a:latin typeface="Times New Roman" panose="02020603050405020304" pitchFamily="18" charset="0"/>
              </a:rPr>
              <a:t>0</a:t>
            </a:r>
            <a:r>
              <a:rPr lang="zh-CN" altLang="en-US" sz="1600" u="sng" dirty="0">
                <a:solidFill>
                  <a:srgbClr val="FF3300"/>
                </a:solidFill>
                <a:latin typeface="Times New Roman" panose="02020603050405020304" pitchFamily="18" charset="0"/>
              </a:rPr>
              <a:t>的计算按公式</a:t>
            </a:r>
            <a:r>
              <a:rPr lang="en-US" altLang="zh-CN" sz="1600" u="sng" dirty="0">
                <a:solidFill>
                  <a:srgbClr val="FF3300"/>
                </a:solidFill>
                <a:latin typeface="Times New Roman" panose="02020603050405020304" pitchFamily="18" charset="0"/>
              </a:rPr>
              <a:t>4-9</a:t>
            </a:r>
            <a:r>
              <a:rPr lang="zh-CN" altLang="en-US" sz="1600" u="sng" dirty="0">
                <a:solidFill>
                  <a:srgbClr val="FF3300"/>
                </a:solidFill>
                <a:latin typeface="Times New Roman" panose="02020603050405020304" pitchFamily="18" charset="0"/>
              </a:rPr>
              <a:t>）</a:t>
            </a:r>
            <a:endParaRPr lang="zh-CN" altLang="en-US" sz="1600" u="sng" dirty="0">
              <a:solidFill>
                <a:srgbClr val="FF3300"/>
              </a:solidFill>
              <a:latin typeface="Times New Roman" panose="02020603050405020304" pitchFamily="18" charset="0"/>
            </a:endParaRPr>
          </a:p>
          <a:p>
            <a:pPr>
              <a:lnSpc>
                <a:spcPct val="135000"/>
              </a:lnSpc>
            </a:pPr>
            <a:r>
              <a:rPr lang="zh-CN" altLang="en-US" sz="2200" dirty="0" smtClean="0">
                <a:latin typeface="Times New Roman" panose="02020603050405020304" pitchFamily="18" charset="0"/>
              </a:rPr>
              <a:t>                    </a:t>
            </a:r>
            <a:r>
              <a:rPr lang="en-US" altLang="zh-CN" sz="2200" dirty="0">
                <a:latin typeface="Times New Roman" panose="02020603050405020304" pitchFamily="18" charset="0"/>
              </a:rPr>
              <a:t>4. </a:t>
            </a:r>
            <a:r>
              <a:rPr lang="zh-CN" altLang="en-US" sz="2200" dirty="0">
                <a:latin typeface="Times New Roman" panose="02020603050405020304" pitchFamily="18" charset="0"/>
              </a:rPr>
              <a:t>按照角点</a:t>
            </a:r>
            <a:r>
              <a:rPr lang="zh-CN" altLang="en-US" sz="2200" dirty="0" smtClean="0">
                <a:latin typeface="Times New Roman" panose="02020603050405020304" pitchFamily="18" charset="0"/>
              </a:rPr>
              <a:t>法计算</a:t>
            </a:r>
            <a:r>
              <a:rPr lang="zh-CN" altLang="en-US" sz="2200" dirty="0">
                <a:latin typeface="Times New Roman" panose="02020603050405020304" pitchFamily="18" charset="0"/>
              </a:rPr>
              <a:t>基底中心不同深度处附加应力系数</a:t>
            </a:r>
            <a:endParaRPr lang="zh-CN" altLang="en-US" sz="2200" dirty="0">
              <a:latin typeface="Times New Roman" panose="02020603050405020304" pitchFamily="18" charset="0"/>
            </a:endParaRPr>
          </a:p>
          <a:p>
            <a:pPr>
              <a:lnSpc>
                <a:spcPct val="135000"/>
              </a:lnSpc>
            </a:pPr>
            <a:r>
              <a:rPr lang="zh-CN" altLang="en-US" sz="2200" dirty="0">
                <a:latin typeface="Times New Roman" panose="02020603050405020304" pitchFamily="18" charset="0"/>
              </a:rPr>
              <a:t>                    （大矩形</a:t>
            </a:r>
            <a:r>
              <a:rPr lang="en-US" altLang="zh-CN" sz="2200" i="1" dirty="0" err="1">
                <a:latin typeface="Times New Roman" panose="02020603050405020304" pitchFamily="18" charset="0"/>
              </a:rPr>
              <a:t>oafg</a:t>
            </a:r>
            <a:r>
              <a:rPr lang="en-US" altLang="zh-CN" sz="2200" dirty="0">
                <a:latin typeface="Times New Roman" panose="02020603050405020304" pitchFamily="18" charset="0"/>
              </a:rPr>
              <a:t>-</a:t>
            </a:r>
            <a:r>
              <a:rPr lang="zh-CN" altLang="en-US" sz="2200" dirty="0">
                <a:latin typeface="Times New Roman" panose="02020603050405020304" pitchFamily="18" charset="0"/>
              </a:rPr>
              <a:t>小矩形</a:t>
            </a:r>
            <a:r>
              <a:rPr lang="en-US" altLang="zh-CN" sz="2200" i="1" dirty="0" err="1">
                <a:latin typeface="Times New Roman" panose="02020603050405020304" pitchFamily="18" charset="0"/>
              </a:rPr>
              <a:t>oaed</a:t>
            </a:r>
            <a:r>
              <a:rPr lang="zh-CN" altLang="en-US" sz="2200" dirty="0">
                <a:latin typeface="Times New Roman" panose="02020603050405020304" pitchFamily="18" charset="0"/>
              </a:rPr>
              <a:t>）</a:t>
            </a:r>
            <a:endParaRPr lang="zh-CN" altLang="en-US" sz="2200" dirty="0">
              <a:latin typeface="Times New Roman" panose="02020603050405020304" pitchFamily="18" charset="0"/>
            </a:endParaRPr>
          </a:p>
          <a:p>
            <a:pPr>
              <a:lnSpc>
                <a:spcPct val="135000"/>
              </a:lnSpc>
            </a:pPr>
            <a:r>
              <a:rPr lang="en-US" altLang="zh-CN" sz="2200" dirty="0" smtClean="0">
                <a:latin typeface="Times New Roman" panose="02020603050405020304" pitchFamily="18" charset="0"/>
              </a:rPr>
              <a:t>                    5</a:t>
            </a:r>
            <a:r>
              <a:rPr lang="en-US" altLang="zh-CN" sz="2200" dirty="0">
                <a:latin typeface="Times New Roman" panose="02020603050405020304" pitchFamily="18" charset="0"/>
              </a:rPr>
              <a:t>. </a:t>
            </a:r>
            <a:r>
              <a:rPr lang="zh-CN" altLang="en-US" sz="2200" dirty="0">
                <a:latin typeface="Times New Roman" panose="02020603050405020304" pitchFamily="18" charset="0"/>
              </a:rPr>
              <a:t>考虑两相邻基础的影响时，按照角点法</a:t>
            </a:r>
            <a:r>
              <a:rPr lang="zh-CN" altLang="en-US" sz="2200" dirty="0" smtClean="0">
                <a:latin typeface="Times New Roman" panose="02020603050405020304" pitchFamily="18" charset="0"/>
              </a:rPr>
              <a:t>计算。                                           </a:t>
            </a:r>
            <a:endParaRPr lang="zh-CN" altLang="en-US" sz="2200" dirty="0">
              <a:latin typeface="Times New Roman" panose="02020603050405020304" pitchFamily="18" charset="0"/>
            </a:endParaRPr>
          </a:p>
        </p:txBody>
      </p:sp>
      <p:sp>
        <p:nvSpPr>
          <p:cNvPr id="4"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250826" y="1196975"/>
            <a:ext cx="4321176" cy="4896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endParaRPr lang="zh-CN" altLang="zh-CN" baseline="-25000">
              <a:ea typeface="宋体" panose="02010600030101010101" pitchFamily="2" charset="-122"/>
            </a:endParaRPr>
          </a:p>
        </p:txBody>
      </p:sp>
      <p:graphicFrame>
        <p:nvGraphicFramePr>
          <p:cNvPr id="48131" name="Object 5"/>
          <p:cNvGraphicFramePr>
            <a:graphicFrameLocks noChangeAspect="1"/>
          </p:cNvGraphicFramePr>
          <p:nvPr/>
        </p:nvGraphicFramePr>
        <p:xfrm>
          <a:off x="3573462" y="2057400"/>
          <a:ext cx="1733115" cy="638175"/>
        </p:xfrm>
        <a:graphic>
          <a:graphicData uri="http://schemas.openxmlformats.org/presentationml/2006/ole">
            <mc:AlternateContent xmlns:mc="http://schemas.openxmlformats.org/markup-compatibility/2006">
              <mc:Choice xmlns:v="urn:schemas-microsoft-com:vml" Requires="v">
                <p:oleObj spid="_x0000_s48382" name="Equation" r:id="rId1" imgW="862965" imgH="393700" progId="Equation.DSMT4">
                  <p:embed/>
                </p:oleObj>
              </mc:Choice>
              <mc:Fallback>
                <p:oleObj name="Equation" r:id="rId1" imgW="862965" imgH="393700" progId="Equation.DSMT4">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462" y="2057400"/>
                        <a:ext cx="1733115" cy="638175"/>
                      </a:xfrm>
                      <a:prstGeom prst="rect">
                        <a:avLst/>
                      </a:prstGeom>
                      <a:solidFill>
                        <a:srgbClr val="99CCFF"/>
                      </a:solidFill>
                      <a:ln>
                        <a:noFill/>
                      </a:ln>
                      <a:effectLst/>
                    </p:spPr>
                  </p:pic>
                </p:oleObj>
              </mc:Fallback>
            </mc:AlternateContent>
          </a:graphicData>
        </a:graphic>
      </p:graphicFrame>
      <p:sp>
        <p:nvSpPr>
          <p:cNvPr id="48132" name="Line 6"/>
          <p:cNvSpPr>
            <a:spLocks noChangeShapeType="1"/>
          </p:cNvSpPr>
          <p:nvPr/>
        </p:nvSpPr>
        <p:spPr bwMode="auto">
          <a:xfrm>
            <a:off x="931863" y="2528888"/>
            <a:ext cx="0" cy="2538412"/>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3" name="Line 7"/>
          <p:cNvSpPr>
            <a:spLocks noChangeShapeType="1"/>
          </p:cNvSpPr>
          <p:nvPr/>
        </p:nvSpPr>
        <p:spPr bwMode="auto">
          <a:xfrm>
            <a:off x="931863" y="2528888"/>
            <a:ext cx="2586037" cy="2676525"/>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4" name="Line 8"/>
          <p:cNvSpPr>
            <a:spLocks noChangeShapeType="1"/>
          </p:cNvSpPr>
          <p:nvPr/>
        </p:nvSpPr>
        <p:spPr bwMode="auto">
          <a:xfrm flipV="1">
            <a:off x="2020888" y="977900"/>
            <a:ext cx="1020762" cy="774700"/>
          </a:xfrm>
          <a:prstGeom prst="line">
            <a:avLst/>
          </a:prstGeom>
          <a:noFill/>
          <a:ln w="28575">
            <a:solidFill>
              <a:schemeClr val="tx1"/>
            </a:solidFill>
            <a:round/>
            <a:tailEnd type="triangle"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5" name="Line 9"/>
          <p:cNvSpPr>
            <a:spLocks noChangeShapeType="1"/>
          </p:cNvSpPr>
          <p:nvPr/>
        </p:nvSpPr>
        <p:spPr bwMode="auto">
          <a:xfrm flipV="1">
            <a:off x="898525" y="1400175"/>
            <a:ext cx="1122363" cy="11636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6" name="Line 10"/>
          <p:cNvSpPr>
            <a:spLocks noChangeShapeType="1"/>
          </p:cNvSpPr>
          <p:nvPr/>
        </p:nvSpPr>
        <p:spPr bwMode="auto">
          <a:xfrm>
            <a:off x="2020888" y="1400175"/>
            <a:ext cx="0" cy="352425"/>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7" name="Line 11"/>
          <p:cNvSpPr>
            <a:spLocks noChangeShapeType="1"/>
          </p:cNvSpPr>
          <p:nvPr/>
        </p:nvSpPr>
        <p:spPr bwMode="auto">
          <a:xfrm>
            <a:off x="2020888" y="1752600"/>
            <a:ext cx="1700212" cy="1763713"/>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8" name="Line 12"/>
          <p:cNvSpPr>
            <a:spLocks noChangeShapeType="1"/>
          </p:cNvSpPr>
          <p:nvPr/>
        </p:nvSpPr>
        <p:spPr bwMode="auto">
          <a:xfrm flipH="1">
            <a:off x="2635250" y="3516313"/>
            <a:ext cx="1085850" cy="7747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9" name="Line 13"/>
          <p:cNvSpPr>
            <a:spLocks noChangeShapeType="1"/>
          </p:cNvSpPr>
          <p:nvPr/>
        </p:nvSpPr>
        <p:spPr bwMode="auto">
          <a:xfrm flipV="1">
            <a:off x="2627313" y="3163888"/>
            <a:ext cx="1093787" cy="112871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0" name="Line 14"/>
          <p:cNvSpPr>
            <a:spLocks noChangeShapeType="1"/>
          </p:cNvSpPr>
          <p:nvPr/>
        </p:nvSpPr>
        <p:spPr bwMode="auto">
          <a:xfrm>
            <a:off x="3721100" y="3163888"/>
            <a:ext cx="0" cy="3524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1" name="Line 15"/>
          <p:cNvSpPr>
            <a:spLocks noChangeShapeType="1"/>
          </p:cNvSpPr>
          <p:nvPr/>
        </p:nvSpPr>
        <p:spPr bwMode="auto">
          <a:xfrm>
            <a:off x="2020888" y="1400175"/>
            <a:ext cx="1700212" cy="176371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2" name="Line 16"/>
          <p:cNvSpPr>
            <a:spLocks noChangeShapeType="1"/>
          </p:cNvSpPr>
          <p:nvPr/>
        </p:nvSpPr>
        <p:spPr bwMode="auto">
          <a:xfrm flipH="1">
            <a:off x="454025" y="2528888"/>
            <a:ext cx="34131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3" name="Line 17"/>
          <p:cNvSpPr>
            <a:spLocks noChangeShapeType="1"/>
          </p:cNvSpPr>
          <p:nvPr/>
        </p:nvSpPr>
        <p:spPr bwMode="auto">
          <a:xfrm flipH="1">
            <a:off x="454025" y="4433888"/>
            <a:ext cx="34131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4" name="Line 18"/>
          <p:cNvSpPr>
            <a:spLocks noChangeShapeType="1"/>
          </p:cNvSpPr>
          <p:nvPr/>
        </p:nvSpPr>
        <p:spPr bwMode="auto">
          <a:xfrm>
            <a:off x="660400" y="2528888"/>
            <a:ext cx="0" cy="1905000"/>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5" name="Line 19"/>
          <p:cNvSpPr>
            <a:spLocks noChangeShapeType="1"/>
          </p:cNvSpPr>
          <p:nvPr/>
        </p:nvSpPr>
        <p:spPr bwMode="auto">
          <a:xfrm flipV="1">
            <a:off x="1954213" y="2528888"/>
            <a:ext cx="271462" cy="21113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6" name="Line 20"/>
          <p:cNvSpPr>
            <a:spLocks noChangeShapeType="1"/>
          </p:cNvSpPr>
          <p:nvPr/>
        </p:nvSpPr>
        <p:spPr bwMode="auto">
          <a:xfrm>
            <a:off x="2225675" y="2528888"/>
            <a:ext cx="134938" cy="1412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7" name="Line 21"/>
          <p:cNvSpPr>
            <a:spLocks noChangeShapeType="1"/>
          </p:cNvSpPr>
          <p:nvPr/>
        </p:nvSpPr>
        <p:spPr bwMode="auto">
          <a:xfrm flipH="1">
            <a:off x="2090738" y="2670175"/>
            <a:ext cx="269875" cy="2111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8" name="Line 22"/>
          <p:cNvSpPr>
            <a:spLocks noChangeShapeType="1"/>
          </p:cNvSpPr>
          <p:nvPr/>
        </p:nvSpPr>
        <p:spPr bwMode="auto">
          <a:xfrm flipH="1" flipV="1">
            <a:off x="1954213" y="2740025"/>
            <a:ext cx="136525" cy="141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9" name="Line 23"/>
          <p:cNvSpPr>
            <a:spLocks noChangeShapeType="1"/>
          </p:cNvSpPr>
          <p:nvPr/>
        </p:nvSpPr>
        <p:spPr bwMode="auto">
          <a:xfrm>
            <a:off x="2157413" y="2033588"/>
            <a:ext cx="0" cy="70643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0" name="Line 24"/>
          <p:cNvSpPr>
            <a:spLocks noChangeShapeType="1"/>
          </p:cNvSpPr>
          <p:nvPr/>
        </p:nvSpPr>
        <p:spPr bwMode="auto">
          <a:xfrm>
            <a:off x="2157413" y="2247900"/>
            <a:ext cx="1403350" cy="1190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1" name="Line 25"/>
          <p:cNvSpPr>
            <a:spLocks noChangeShapeType="1"/>
          </p:cNvSpPr>
          <p:nvPr/>
        </p:nvSpPr>
        <p:spPr bwMode="auto">
          <a:xfrm flipV="1">
            <a:off x="2768600" y="1963738"/>
            <a:ext cx="204788" cy="1428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2" name="Line 26"/>
          <p:cNvSpPr>
            <a:spLocks noChangeShapeType="1"/>
          </p:cNvSpPr>
          <p:nvPr/>
        </p:nvSpPr>
        <p:spPr bwMode="auto">
          <a:xfrm>
            <a:off x="2360613" y="1470025"/>
            <a:ext cx="544512" cy="563563"/>
          </a:xfrm>
          <a:prstGeom prst="line">
            <a:avLst/>
          </a:prstGeom>
          <a:noFill/>
          <a:ln w="952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3" name="Line 27"/>
          <p:cNvSpPr>
            <a:spLocks noChangeShapeType="1"/>
          </p:cNvSpPr>
          <p:nvPr/>
        </p:nvSpPr>
        <p:spPr bwMode="auto">
          <a:xfrm flipV="1">
            <a:off x="3859213" y="2811463"/>
            <a:ext cx="815975" cy="63341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4" name="Line 28"/>
          <p:cNvSpPr>
            <a:spLocks noChangeShapeType="1"/>
          </p:cNvSpPr>
          <p:nvPr/>
        </p:nvSpPr>
        <p:spPr bwMode="auto">
          <a:xfrm>
            <a:off x="2768600" y="1189038"/>
            <a:ext cx="1703388" cy="1763712"/>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5" name="Line 29"/>
          <p:cNvSpPr>
            <a:spLocks noChangeShapeType="1"/>
          </p:cNvSpPr>
          <p:nvPr/>
        </p:nvSpPr>
        <p:spPr bwMode="auto">
          <a:xfrm>
            <a:off x="3108325" y="3938588"/>
            <a:ext cx="409575" cy="4222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6" name="Line 30"/>
          <p:cNvSpPr>
            <a:spLocks noChangeShapeType="1"/>
          </p:cNvSpPr>
          <p:nvPr/>
        </p:nvSpPr>
        <p:spPr bwMode="auto">
          <a:xfrm>
            <a:off x="3790950" y="3586163"/>
            <a:ext cx="884238" cy="8477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7" name="Line 31"/>
          <p:cNvSpPr>
            <a:spLocks noChangeShapeType="1"/>
          </p:cNvSpPr>
          <p:nvPr/>
        </p:nvSpPr>
        <p:spPr bwMode="auto">
          <a:xfrm flipV="1">
            <a:off x="2838450" y="4219575"/>
            <a:ext cx="546100" cy="352425"/>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8" name="Line 32"/>
          <p:cNvSpPr>
            <a:spLocks noChangeShapeType="1"/>
          </p:cNvSpPr>
          <p:nvPr/>
        </p:nvSpPr>
        <p:spPr bwMode="auto">
          <a:xfrm flipH="1">
            <a:off x="931863" y="2740025"/>
            <a:ext cx="1225550" cy="16938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9" name="Line 33"/>
          <p:cNvSpPr>
            <a:spLocks noChangeShapeType="1"/>
          </p:cNvSpPr>
          <p:nvPr/>
        </p:nvSpPr>
        <p:spPr bwMode="auto">
          <a:xfrm flipV="1">
            <a:off x="3248025" y="4149725"/>
            <a:ext cx="1155700" cy="776288"/>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60" name="Text Box 34"/>
          <p:cNvSpPr txBox="1">
            <a:spLocks noChangeArrowheads="1"/>
          </p:cNvSpPr>
          <p:nvPr/>
        </p:nvSpPr>
        <p:spPr bwMode="auto">
          <a:xfrm>
            <a:off x="3454400" y="1568450"/>
            <a:ext cx="26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l</a:t>
            </a:r>
            <a:endParaRPr kumimoji="1" lang="en-US" altLang="zh-CN" sz="2400" i="1">
              <a:latin typeface="Bookman Old Style" panose="02050604050505020204" pitchFamily="18" charset="0"/>
              <a:ea typeface="黑体" panose="02010609060101010101" pitchFamily="49" charset="-122"/>
            </a:endParaRPr>
          </a:p>
        </p:txBody>
      </p:sp>
      <p:sp>
        <p:nvSpPr>
          <p:cNvPr id="48161" name="Text Box 35"/>
          <p:cNvSpPr txBox="1">
            <a:spLocks noChangeArrowheads="1"/>
          </p:cNvSpPr>
          <p:nvPr/>
        </p:nvSpPr>
        <p:spPr bwMode="auto">
          <a:xfrm>
            <a:off x="3679825" y="4598988"/>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b</a:t>
            </a:r>
            <a:endParaRPr kumimoji="1" lang="en-US" altLang="zh-CN" sz="2400" i="1">
              <a:latin typeface="Bookman Old Style" panose="02050604050505020204" pitchFamily="18" charset="0"/>
              <a:ea typeface="黑体" panose="02010609060101010101" pitchFamily="49" charset="-122"/>
            </a:endParaRPr>
          </a:p>
        </p:txBody>
      </p:sp>
      <p:sp>
        <p:nvSpPr>
          <p:cNvPr id="48162" name="Text Box 36"/>
          <p:cNvSpPr txBox="1">
            <a:spLocks noChangeArrowheads="1"/>
          </p:cNvSpPr>
          <p:nvPr/>
        </p:nvSpPr>
        <p:spPr bwMode="auto">
          <a:xfrm>
            <a:off x="2795588" y="4035425"/>
            <a:ext cx="3508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x</a:t>
            </a:r>
            <a:endParaRPr kumimoji="1" lang="en-US" altLang="zh-CN" sz="2400" i="1">
              <a:latin typeface="Bookman Old Style" panose="02050604050505020204" pitchFamily="18" charset="0"/>
              <a:ea typeface="黑体" panose="02010609060101010101" pitchFamily="49" charset="-122"/>
            </a:endParaRPr>
          </a:p>
        </p:txBody>
      </p:sp>
      <p:sp>
        <p:nvSpPr>
          <p:cNvPr id="48163" name="Text Box 37"/>
          <p:cNvSpPr txBox="1">
            <a:spLocks noChangeArrowheads="1"/>
          </p:cNvSpPr>
          <p:nvPr/>
        </p:nvSpPr>
        <p:spPr bwMode="auto">
          <a:xfrm>
            <a:off x="284163" y="3189288"/>
            <a:ext cx="341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z</a:t>
            </a:r>
            <a:endParaRPr kumimoji="1" lang="en-US" altLang="zh-CN" sz="2400" i="1">
              <a:latin typeface="Bookman Old Style" panose="02050604050505020204" pitchFamily="18" charset="0"/>
              <a:ea typeface="黑体" panose="02010609060101010101" pitchFamily="49" charset="-122"/>
            </a:endParaRPr>
          </a:p>
        </p:txBody>
      </p:sp>
      <p:sp>
        <p:nvSpPr>
          <p:cNvPr id="48164" name="Text Box 38"/>
          <p:cNvSpPr txBox="1">
            <a:spLocks noChangeArrowheads="1"/>
          </p:cNvSpPr>
          <p:nvPr/>
        </p:nvSpPr>
        <p:spPr bwMode="auto">
          <a:xfrm>
            <a:off x="1085850" y="5019675"/>
            <a:ext cx="3778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latin typeface="Bookman Old Style" panose="02050604050505020204" pitchFamily="18" charset="0"/>
                <a:ea typeface="黑体" panose="02010609060101010101" pitchFamily="49" charset="-122"/>
              </a:rPr>
              <a:t>Z</a:t>
            </a:r>
            <a:endParaRPr kumimoji="1" lang="en-US" altLang="zh-CN" sz="2400">
              <a:latin typeface="Bookman Old Style" panose="02050604050505020204" pitchFamily="18" charset="0"/>
              <a:ea typeface="黑体" panose="02010609060101010101" pitchFamily="49" charset="-122"/>
            </a:endParaRPr>
          </a:p>
        </p:txBody>
      </p:sp>
      <p:sp>
        <p:nvSpPr>
          <p:cNvPr id="48165" name="Text Box 39"/>
          <p:cNvSpPr txBox="1">
            <a:spLocks noChangeArrowheads="1"/>
          </p:cNvSpPr>
          <p:nvPr/>
        </p:nvSpPr>
        <p:spPr bwMode="auto">
          <a:xfrm>
            <a:off x="3030538" y="911225"/>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latin typeface="Bookman Old Style" panose="02050604050505020204" pitchFamily="18" charset="0"/>
                <a:ea typeface="黑体" panose="02010609060101010101" pitchFamily="49" charset="-122"/>
              </a:rPr>
              <a:t>X</a:t>
            </a:r>
            <a:endParaRPr kumimoji="1" lang="en-US" altLang="zh-CN" sz="2400">
              <a:latin typeface="Bookman Old Style" panose="02050604050505020204" pitchFamily="18" charset="0"/>
              <a:ea typeface="黑体" panose="02010609060101010101" pitchFamily="49" charset="-122"/>
            </a:endParaRPr>
          </a:p>
        </p:txBody>
      </p:sp>
      <p:sp>
        <p:nvSpPr>
          <p:cNvPr id="48166" name="Text Box 40"/>
          <p:cNvSpPr txBox="1">
            <a:spLocks noChangeArrowheads="1"/>
          </p:cNvSpPr>
          <p:nvPr/>
        </p:nvSpPr>
        <p:spPr bwMode="auto">
          <a:xfrm>
            <a:off x="3168650" y="5205413"/>
            <a:ext cx="37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a:latin typeface="Bookman Old Style" panose="02050604050505020204" pitchFamily="18" charset="0"/>
                <a:ea typeface="黑体" panose="02010609060101010101" pitchFamily="49" charset="-122"/>
              </a:rPr>
              <a:t>Y</a:t>
            </a:r>
            <a:endParaRPr kumimoji="1" lang="en-US" altLang="zh-CN" sz="2400">
              <a:latin typeface="Bookman Old Style" panose="02050604050505020204" pitchFamily="18" charset="0"/>
              <a:ea typeface="黑体" panose="02010609060101010101" pitchFamily="49" charset="-122"/>
            </a:endParaRPr>
          </a:p>
        </p:txBody>
      </p:sp>
      <p:sp>
        <p:nvSpPr>
          <p:cNvPr id="48167" name="Text Box 41"/>
          <p:cNvSpPr txBox="1">
            <a:spLocks noChangeArrowheads="1"/>
          </p:cNvSpPr>
          <p:nvPr/>
        </p:nvSpPr>
        <p:spPr bwMode="auto">
          <a:xfrm>
            <a:off x="2490788" y="1328738"/>
            <a:ext cx="3651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y</a:t>
            </a:r>
            <a:endParaRPr kumimoji="1" lang="en-US" altLang="zh-CN" sz="2400" i="1">
              <a:latin typeface="Bookman Old Style" panose="02050604050505020204" pitchFamily="18" charset="0"/>
              <a:ea typeface="黑体" panose="02010609060101010101" pitchFamily="49" charset="-122"/>
            </a:endParaRPr>
          </a:p>
        </p:txBody>
      </p:sp>
      <p:sp>
        <p:nvSpPr>
          <p:cNvPr id="48168" name="Text Box 42"/>
          <p:cNvSpPr txBox="1">
            <a:spLocks noChangeArrowheads="1"/>
          </p:cNvSpPr>
          <p:nvPr/>
        </p:nvSpPr>
        <p:spPr bwMode="auto">
          <a:xfrm>
            <a:off x="1060450" y="4430713"/>
            <a:ext cx="137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b="1" i="1">
                <a:latin typeface="Times New Roman" panose="02020603050405020304" pitchFamily="18" charset="0"/>
                <a:ea typeface="黑体" panose="02010609060101010101" pitchFamily="49" charset="-122"/>
              </a:rPr>
              <a:t>M(0,0,Z )</a:t>
            </a:r>
            <a:endParaRPr kumimoji="1" lang="en-US" altLang="zh-CN" sz="2400" b="1" i="1">
              <a:latin typeface="Times New Roman" panose="02020603050405020304" pitchFamily="18" charset="0"/>
              <a:ea typeface="黑体" panose="02010609060101010101" pitchFamily="49" charset="-122"/>
            </a:endParaRPr>
          </a:p>
        </p:txBody>
      </p:sp>
      <p:sp>
        <p:nvSpPr>
          <p:cNvPr id="48169" name="Line 43"/>
          <p:cNvSpPr>
            <a:spLocks noChangeShapeType="1"/>
          </p:cNvSpPr>
          <p:nvPr/>
        </p:nvSpPr>
        <p:spPr bwMode="auto">
          <a:xfrm flipV="1">
            <a:off x="971550" y="1752600"/>
            <a:ext cx="1049338" cy="739775"/>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0" name="Text Box 44"/>
          <p:cNvSpPr txBox="1">
            <a:spLocks noChangeArrowheads="1"/>
          </p:cNvSpPr>
          <p:nvPr/>
        </p:nvSpPr>
        <p:spPr bwMode="auto">
          <a:xfrm>
            <a:off x="322263" y="1771650"/>
            <a:ext cx="41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400" i="1">
                <a:latin typeface="Bookman Old Style" panose="02050604050505020204" pitchFamily="18" charset="0"/>
                <a:ea typeface="黑体" panose="02010609060101010101" pitchFamily="49" charset="-122"/>
              </a:rPr>
              <a:t>O</a:t>
            </a:r>
            <a:endParaRPr kumimoji="1" lang="en-US" altLang="zh-CN" sz="2400" i="1">
              <a:latin typeface="Bookman Old Style" panose="02050604050505020204" pitchFamily="18" charset="0"/>
              <a:ea typeface="黑体" panose="02010609060101010101" pitchFamily="49" charset="-122"/>
            </a:endParaRPr>
          </a:p>
        </p:txBody>
      </p:sp>
      <p:sp>
        <p:nvSpPr>
          <p:cNvPr id="48171" name="Text Box 46"/>
          <p:cNvSpPr txBox="1">
            <a:spLocks noChangeArrowheads="1"/>
          </p:cNvSpPr>
          <p:nvPr/>
        </p:nvSpPr>
        <p:spPr bwMode="auto">
          <a:xfrm>
            <a:off x="2073275" y="2671763"/>
            <a:ext cx="48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Bookman Old Style" panose="02050604050505020204" pitchFamily="18" charset="0"/>
                <a:ea typeface="黑体" panose="02010609060101010101" pitchFamily="49" charset="-122"/>
              </a:rPr>
              <a:t>dx</a:t>
            </a:r>
            <a:endParaRPr kumimoji="1" lang="en-US" altLang="zh-CN" sz="2000" i="1">
              <a:latin typeface="Bookman Old Style" panose="02050604050505020204" pitchFamily="18" charset="0"/>
              <a:ea typeface="黑体" panose="02010609060101010101" pitchFamily="49" charset="-122"/>
            </a:endParaRPr>
          </a:p>
        </p:txBody>
      </p:sp>
      <p:sp>
        <p:nvSpPr>
          <p:cNvPr id="48172" name="Text Box 47"/>
          <p:cNvSpPr txBox="1">
            <a:spLocks noChangeArrowheads="1"/>
          </p:cNvSpPr>
          <p:nvPr/>
        </p:nvSpPr>
        <p:spPr bwMode="auto">
          <a:xfrm>
            <a:off x="2201863" y="23114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000" i="1">
                <a:latin typeface="Bookman Old Style" panose="02050604050505020204" pitchFamily="18" charset="0"/>
                <a:ea typeface="黑体" panose="02010609060101010101" pitchFamily="49" charset="-122"/>
              </a:rPr>
              <a:t>dy</a:t>
            </a:r>
            <a:endParaRPr kumimoji="1" lang="en-US" altLang="zh-CN" sz="2000" i="1">
              <a:latin typeface="Bookman Old Style" panose="02050604050505020204" pitchFamily="18" charset="0"/>
              <a:ea typeface="黑体" panose="02010609060101010101" pitchFamily="49" charset="-122"/>
            </a:endParaRPr>
          </a:p>
        </p:txBody>
      </p:sp>
      <p:sp>
        <p:nvSpPr>
          <p:cNvPr id="48173" name="Line 48"/>
          <p:cNvSpPr>
            <a:spLocks noChangeShapeType="1"/>
          </p:cNvSpPr>
          <p:nvPr/>
        </p:nvSpPr>
        <p:spPr bwMode="auto">
          <a:xfrm>
            <a:off x="3563938" y="3284538"/>
            <a:ext cx="0" cy="360362"/>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4" name="Line 49"/>
          <p:cNvSpPr>
            <a:spLocks noChangeShapeType="1"/>
          </p:cNvSpPr>
          <p:nvPr/>
        </p:nvSpPr>
        <p:spPr bwMode="auto">
          <a:xfrm>
            <a:off x="3346450" y="3571875"/>
            <a:ext cx="0" cy="2159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5" name="Line 50"/>
          <p:cNvSpPr>
            <a:spLocks noChangeShapeType="1"/>
          </p:cNvSpPr>
          <p:nvPr/>
        </p:nvSpPr>
        <p:spPr bwMode="auto">
          <a:xfrm>
            <a:off x="3059113" y="3860800"/>
            <a:ext cx="0" cy="14287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6" name="Rectangle 51"/>
          <p:cNvSpPr>
            <a:spLocks noGrp="1" noChangeArrowheads="1"/>
          </p:cNvSpPr>
          <p:nvPr>
            <p:ph type="body" sz="half" idx="1"/>
          </p:nvPr>
        </p:nvSpPr>
        <p:spPr>
          <a:xfrm>
            <a:off x="837531" y="484070"/>
            <a:ext cx="3837657" cy="484188"/>
          </a:xfrm>
          <a:noFill/>
        </p:spPr>
        <p:txBody>
          <a:bodyPr/>
          <a:lstStyle/>
          <a:p>
            <a:pPr algn="just" eaLnBrk="1" hangingPunct="1">
              <a:buFontTx/>
              <a:buNone/>
            </a:pPr>
            <a:r>
              <a:rPr lang="en-US" altLang="zh-CN" sz="2400" b="1" dirty="0">
                <a:solidFill>
                  <a:srgbClr val="003399"/>
                </a:solidFill>
                <a:latin typeface="幼圆" panose="02010509060101010101" pitchFamily="49" charset="-122"/>
                <a:ea typeface="幼圆" panose="02010509060101010101" pitchFamily="49" charset="-122"/>
              </a:rPr>
              <a:t>2</a:t>
            </a:r>
            <a:r>
              <a:rPr lang="en-US" altLang="zh-CN" sz="2400" b="1" dirty="0" smtClean="0">
                <a:solidFill>
                  <a:srgbClr val="003399"/>
                </a:solidFill>
                <a:latin typeface="幼圆" panose="02010509060101010101" pitchFamily="49" charset="-122"/>
                <a:ea typeface="幼圆" panose="02010509060101010101" pitchFamily="49" charset="-122"/>
              </a:rPr>
              <a:t>.</a:t>
            </a:r>
            <a:r>
              <a:rPr lang="zh-CN" altLang="en-US" sz="2400" b="1" dirty="0" smtClean="0">
                <a:solidFill>
                  <a:srgbClr val="003399"/>
                </a:solidFill>
                <a:latin typeface="幼圆" panose="02010509060101010101" pitchFamily="49" charset="-122"/>
                <a:ea typeface="幼圆" panose="02010509060101010101" pitchFamily="49" charset="-122"/>
              </a:rPr>
              <a:t>三角形</a:t>
            </a:r>
            <a:r>
              <a:rPr lang="zh-CN" altLang="en-US" sz="2400" b="1" dirty="0">
                <a:solidFill>
                  <a:srgbClr val="003399"/>
                </a:solidFill>
                <a:latin typeface="幼圆" panose="02010509060101010101" pitchFamily="49" charset="-122"/>
                <a:ea typeface="幼圆" panose="02010509060101010101" pitchFamily="49" charset="-122"/>
              </a:rPr>
              <a:t>分布的矩形荷载</a:t>
            </a:r>
            <a:endParaRPr lang="zh-CN" altLang="en-US" sz="2400" b="1" dirty="0">
              <a:solidFill>
                <a:srgbClr val="003399"/>
              </a:solidFill>
              <a:latin typeface="幼圆" panose="02010509060101010101" pitchFamily="49" charset="-122"/>
              <a:ea typeface="幼圆" panose="02010509060101010101" pitchFamily="49" charset="-122"/>
            </a:endParaRPr>
          </a:p>
        </p:txBody>
      </p:sp>
      <p:pic>
        <p:nvPicPr>
          <p:cNvPr id="48178" name="Picture 7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l="1724" t="20708" r="2873" b="21312"/>
          <a:stretch>
            <a:fillRect/>
          </a:stretch>
        </p:blipFill>
        <p:spPr>
          <a:xfrm>
            <a:off x="370681" y="5735872"/>
            <a:ext cx="3708400" cy="1030288"/>
          </a:xfrm>
          <a:noFill/>
        </p:spPr>
      </p:pic>
      <p:graphicFrame>
        <p:nvGraphicFramePr>
          <p:cNvPr id="2" name="Object 52"/>
          <p:cNvGraphicFramePr>
            <a:graphicFrameLocks noChangeAspect="1"/>
          </p:cNvGraphicFramePr>
          <p:nvPr/>
        </p:nvGraphicFramePr>
        <p:xfrm>
          <a:off x="5534025" y="3677444"/>
          <a:ext cx="1508125" cy="493712"/>
        </p:xfrm>
        <a:graphic>
          <a:graphicData uri="http://schemas.openxmlformats.org/presentationml/2006/ole">
            <mc:AlternateContent xmlns:mc="http://schemas.openxmlformats.org/markup-compatibility/2006">
              <mc:Choice xmlns:v="urn:schemas-microsoft-com:vml" Requires="v">
                <p:oleObj spid="_x0000_s48383" name="Equation" r:id="rId4" imgW="698500" imgH="228600" progId="Equation.DSMT4">
                  <p:embed/>
                </p:oleObj>
              </mc:Choice>
              <mc:Fallback>
                <p:oleObj name="Equation" r:id="rId4" imgW="698500" imgH="228600" progId="Equation.DSMT4">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3677444"/>
                        <a:ext cx="1508125" cy="493712"/>
                      </a:xfrm>
                      <a:prstGeom prst="rect">
                        <a:avLst/>
                      </a:prstGeom>
                      <a:solidFill>
                        <a:srgbClr val="99CCFF"/>
                      </a:solidFill>
                      <a:ln>
                        <a:noFill/>
                      </a:ln>
                      <a:effectLst/>
                      <a:extLst>
                        <a:ext uri="{91240B29-F687-4F45-9708-019B960494DF}">
                          <a14:hiddenLine xmlns:a14="http://schemas.microsoft.com/office/drawing/2010/main" w="381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53"/>
          <p:cNvGraphicFramePr>
            <a:graphicFrameLocks noChangeAspect="1"/>
          </p:cNvGraphicFramePr>
          <p:nvPr/>
        </p:nvGraphicFramePr>
        <p:xfrm>
          <a:off x="5457388" y="2190751"/>
          <a:ext cx="3579812" cy="1206500"/>
        </p:xfrm>
        <a:graphic>
          <a:graphicData uri="http://schemas.openxmlformats.org/presentationml/2006/ole">
            <mc:AlternateContent xmlns:mc="http://schemas.openxmlformats.org/markup-compatibility/2006">
              <mc:Choice xmlns:v="urn:schemas-microsoft-com:vml" Requires="v">
                <p:oleObj spid="_x0000_s48384" name="Equation" r:id="rId6" imgW="2425700" imgH="711200" progId="Equation.DSMT4">
                  <p:embed/>
                </p:oleObj>
              </mc:Choice>
              <mc:Fallback>
                <p:oleObj name="Equation" r:id="rId6" imgW="2425700" imgH="711200" progId="Equation.DSMT4">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7388" y="2190751"/>
                        <a:ext cx="3579812" cy="1206500"/>
                      </a:xfrm>
                      <a:prstGeom prst="rect">
                        <a:avLst/>
                      </a:prstGeom>
                      <a:solidFill>
                        <a:srgbClr val="99CCFF"/>
                      </a:solidFill>
                      <a:ln>
                        <a:noFill/>
                      </a:ln>
                      <a:effectLst/>
                      <a:extLst>
                        <a:ext uri="{91240B29-F687-4F45-9708-019B960494DF}">
                          <a14:hiddenLine xmlns:a14="http://schemas.microsoft.com/office/drawing/2010/main" w="381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54"/>
          <p:cNvGraphicFramePr>
            <a:graphicFrameLocks noChangeAspect="1"/>
          </p:cNvGraphicFramePr>
          <p:nvPr/>
        </p:nvGraphicFramePr>
        <p:xfrm>
          <a:off x="5557840" y="946150"/>
          <a:ext cx="3456880" cy="1030288"/>
        </p:xfrm>
        <a:graphic>
          <a:graphicData uri="http://schemas.openxmlformats.org/presentationml/2006/ole">
            <mc:AlternateContent xmlns:mc="http://schemas.openxmlformats.org/markup-compatibility/2006">
              <mc:Choice xmlns:v="urn:schemas-microsoft-com:vml" Requires="v">
                <p:oleObj spid="_x0000_s48385" name="Equation" r:id="rId8" imgW="1803400" imgH="711200" progId="Equation.DSMT4">
                  <p:embed/>
                </p:oleObj>
              </mc:Choice>
              <mc:Fallback>
                <p:oleObj name="Equation" r:id="rId8" imgW="1803400" imgH="711200" progId="Equation.DSMT4">
                  <p:embed/>
                  <p:pic>
                    <p:nvPicPr>
                      <p:cNvPr id="0" name="Object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7840" y="946150"/>
                        <a:ext cx="3456880" cy="1030288"/>
                      </a:xfrm>
                      <a:prstGeom prst="rect">
                        <a:avLst/>
                      </a:prstGeom>
                      <a:solidFill>
                        <a:srgbClr val="99CCFF"/>
                      </a:solidFill>
                      <a:ln>
                        <a:noFill/>
                      </a:ln>
                      <a:effectLst/>
                    </p:spPr>
                  </p:pic>
                </p:oleObj>
              </mc:Fallback>
            </mc:AlternateContent>
          </a:graphicData>
        </a:graphic>
      </p:graphicFrame>
      <p:sp>
        <p:nvSpPr>
          <p:cNvPr id="48182" name="Text Box 56"/>
          <p:cNvSpPr txBox="1">
            <a:spLocks noChangeArrowheads="1"/>
          </p:cNvSpPr>
          <p:nvPr/>
        </p:nvSpPr>
        <p:spPr bwMode="auto">
          <a:xfrm>
            <a:off x="3635375" y="2262188"/>
            <a:ext cx="139700" cy="2746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i="1">
                <a:latin typeface="Times New Roman" panose="02020603050405020304" pitchFamily="18" charset="0"/>
                <a:ea typeface="宋体" panose="02010600030101010101" pitchFamily="2" charset="-122"/>
              </a:rPr>
              <a:t>P</a:t>
            </a:r>
            <a:endParaRPr lang="en-US" altLang="zh-CN" i="1">
              <a:latin typeface="Times New Roman" panose="02020603050405020304" pitchFamily="18" charset="0"/>
              <a:ea typeface="宋体" panose="02010600030101010101" pitchFamily="2" charset="-122"/>
            </a:endParaRPr>
          </a:p>
        </p:txBody>
      </p:sp>
      <p:sp>
        <p:nvSpPr>
          <p:cNvPr id="48183" name="Rectangle 58"/>
          <p:cNvSpPr>
            <a:spLocks noChangeArrowheads="1"/>
          </p:cNvSpPr>
          <p:nvPr/>
        </p:nvSpPr>
        <p:spPr bwMode="auto">
          <a:xfrm>
            <a:off x="3708400" y="2990850"/>
            <a:ext cx="39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i="1">
                <a:ea typeface="宋体" panose="02010600030101010101" pitchFamily="2" charset="-122"/>
              </a:rPr>
              <a:t>p</a:t>
            </a:r>
            <a:r>
              <a:rPr lang="en-US" altLang="zh-CN" baseline="-25000">
                <a:ea typeface="宋体" panose="02010600030101010101" pitchFamily="2" charset="-122"/>
              </a:rPr>
              <a:t>0</a:t>
            </a:r>
            <a:endParaRPr lang="en-US" altLang="zh-CN" baseline="-25000">
              <a:ea typeface="宋体" panose="02010600030101010101" pitchFamily="2" charset="-122"/>
            </a:endParaRPr>
          </a:p>
        </p:txBody>
      </p:sp>
      <p:sp>
        <p:nvSpPr>
          <p:cNvPr id="26683" name="AutoShape 59"/>
          <p:cNvSpPr>
            <a:spLocks noChangeArrowheads="1"/>
          </p:cNvSpPr>
          <p:nvPr/>
        </p:nvSpPr>
        <p:spPr bwMode="auto">
          <a:xfrm>
            <a:off x="5796136" y="5773413"/>
            <a:ext cx="1631950" cy="995363"/>
          </a:xfrm>
          <a:prstGeom prst="octagon">
            <a:avLst>
              <a:gd name="adj" fmla="val 2928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buFont typeface="Wingdings" panose="05000000000000000000" pitchFamily="2" charset="2"/>
              <a:buNone/>
            </a:pPr>
            <a:r>
              <a:rPr kumimoji="1" lang="zh-CN" altLang="en-US" sz="2000" b="1" dirty="0">
                <a:latin typeface="Times New Roman" panose="02020603050405020304" pitchFamily="18" charset="0"/>
                <a:ea typeface="宋体" panose="02010600030101010101" pitchFamily="2" charset="-122"/>
                <a:sym typeface="Symbol" panose="05050102010706020507" pitchFamily="18" charset="2"/>
              </a:rPr>
              <a:t>查表</a:t>
            </a:r>
            <a:r>
              <a:rPr kumimoji="1" lang="en-US" altLang="zh-CN" sz="2000" b="1" dirty="0">
                <a:latin typeface="Times New Roman" panose="02020603050405020304" pitchFamily="18" charset="0"/>
                <a:ea typeface="宋体" panose="02010600030101010101" pitchFamily="2" charset="-122"/>
                <a:sym typeface="Symbol" panose="05050102010706020507" pitchFamily="18" charset="2"/>
              </a:rPr>
              <a:t>4-8</a:t>
            </a:r>
            <a:endParaRPr kumimoji="1" lang="en-US" altLang="zh-CN" sz="2000" b="1" dirty="0">
              <a:latin typeface="Times New Roman" panose="02020603050405020304" pitchFamily="18" charset="0"/>
              <a:ea typeface="宋体" panose="02010600030101010101" pitchFamily="2" charset="-122"/>
              <a:sym typeface="Symbol" panose="05050102010706020507" pitchFamily="18" charset="2"/>
            </a:endParaRPr>
          </a:p>
          <a:p>
            <a:pPr algn="ctr" eaLnBrk="1" hangingPunct="1">
              <a:buFont typeface="Wingdings" panose="05000000000000000000" pitchFamily="2" charset="2"/>
              <a:buNone/>
            </a:pPr>
            <a:r>
              <a:rPr kumimoji="1" lang="en-US" altLang="zh-CN" sz="2000" b="1" dirty="0">
                <a:latin typeface="Times New Roman" panose="02020603050405020304" pitchFamily="18" charset="0"/>
                <a:ea typeface="宋体" panose="02010600030101010101" pitchFamily="2" charset="-122"/>
                <a:sym typeface="Symbol" panose="05050102010706020507" pitchFamily="18" charset="2"/>
              </a:rPr>
              <a:t>p. </a:t>
            </a:r>
            <a:r>
              <a:rPr kumimoji="1" lang="en-US" altLang="zh-CN" sz="2000" b="1" dirty="0" smtClean="0">
                <a:latin typeface="Times New Roman" panose="02020603050405020304" pitchFamily="18" charset="0"/>
                <a:ea typeface="宋体" panose="02010600030101010101" pitchFamily="2" charset="-122"/>
                <a:sym typeface="Symbol" panose="05050102010706020507" pitchFamily="18" charset="2"/>
              </a:rPr>
              <a:t>105</a:t>
            </a:r>
            <a:endParaRPr kumimoji="1" lang="en-US" altLang="zh-CN" sz="2000" b="1" dirty="0">
              <a:latin typeface="Times New Roman" panose="02020603050405020304" pitchFamily="18" charset="0"/>
              <a:ea typeface="宋体" panose="02010600030101010101" pitchFamily="2" charset="-122"/>
              <a:sym typeface="Symbol" panose="05050102010706020507" pitchFamily="18" charset="2"/>
            </a:endParaRPr>
          </a:p>
        </p:txBody>
      </p:sp>
      <p:sp>
        <p:nvSpPr>
          <p:cNvPr id="48185" name="Line 60"/>
          <p:cNvSpPr>
            <a:spLocks noChangeShapeType="1"/>
          </p:cNvSpPr>
          <p:nvPr/>
        </p:nvSpPr>
        <p:spPr bwMode="auto">
          <a:xfrm>
            <a:off x="3708400" y="3141663"/>
            <a:ext cx="0" cy="35877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186" name="Line 62"/>
          <p:cNvSpPr>
            <a:spLocks noChangeShapeType="1"/>
          </p:cNvSpPr>
          <p:nvPr/>
        </p:nvSpPr>
        <p:spPr bwMode="auto">
          <a:xfrm>
            <a:off x="2051050" y="1773238"/>
            <a:ext cx="1655763" cy="1727200"/>
          </a:xfrm>
          <a:prstGeom prst="line">
            <a:avLst/>
          </a:prstGeom>
          <a:noFill/>
          <a:ln w="1079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87" name="Line 61"/>
          <p:cNvSpPr>
            <a:spLocks noChangeShapeType="1"/>
          </p:cNvSpPr>
          <p:nvPr/>
        </p:nvSpPr>
        <p:spPr bwMode="auto">
          <a:xfrm>
            <a:off x="971550" y="2565400"/>
            <a:ext cx="1655763" cy="1727200"/>
          </a:xfrm>
          <a:prstGeom prst="line">
            <a:avLst/>
          </a:prstGeom>
          <a:noFill/>
          <a:ln w="10795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188" name="Text Box 63"/>
          <p:cNvSpPr txBox="1">
            <a:spLocks noChangeArrowheads="1"/>
          </p:cNvSpPr>
          <p:nvPr/>
        </p:nvSpPr>
        <p:spPr bwMode="auto">
          <a:xfrm>
            <a:off x="735013" y="21986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ea typeface="宋体" panose="02010600030101010101" pitchFamily="2" charset="-122"/>
              </a:rPr>
              <a:t>1</a:t>
            </a:r>
            <a:endParaRPr lang="en-US" altLang="zh-CN">
              <a:ea typeface="宋体" panose="02010600030101010101" pitchFamily="2" charset="-122"/>
            </a:endParaRPr>
          </a:p>
        </p:txBody>
      </p:sp>
      <p:sp>
        <p:nvSpPr>
          <p:cNvPr id="48189" name="Text Box 64"/>
          <p:cNvSpPr txBox="1">
            <a:spLocks noChangeArrowheads="1"/>
          </p:cNvSpPr>
          <p:nvPr/>
        </p:nvSpPr>
        <p:spPr bwMode="auto">
          <a:xfrm>
            <a:off x="2460625" y="3925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ea typeface="宋体" panose="02010600030101010101" pitchFamily="2" charset="-122"/>
              </a:rPr>
              <a:t>1</a:t>
            </a:r>
            <a:endParaRPr lang="en-US" altLang="zh-CN">
              <a:ea typeface="宋体" panose="02010600030101010101" pitchFamily="2" charset="-122"/>
            </a:endParaRPr>
          </a:p>
        </p:txBody>
      </p:sp>
      <p:sp>
        <p:nvSpPr>
          <p:cNvPr id="48190" name="Text Box 65"/>
          <p:cNvSpPr txBox="1">
            <a:spLocks noChangeArrowheads="1"/>
          </p:cNvSpPr>
          <p:nvPr/>
        </p:nvSpPr>
        <p:spPr bwMode="auto">
          <a:xfrm>
            <a:off x="1957388" y="16224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ea typeface="宋体" panose="02010600030101010101" pitchFamily="2" charset="-122"/>
              </a:rPr>
              <a:t>2</a:t>
            </a:r>
            <a:endParaRPr lang="en-US" altLang="zh-CN">
              <a:ea typeface="宋体" panose="02010600030101010101" pitchFamily="2" charset="-122"/>
            </a:endParaRPr>
          </a:p>
        </p:txBody>
      </p:sp>
      <p:sp>
        <p:nvSpPr>
          <p:cNvPr id="48191" name="Text Box 66"/>
          <p:cNvSpPr txBox="1">
            <a:spLocks noChangeArrowheads="1"/>
          </p:cNvSpPr>
          <p:nvPr/>
        </p:nvSpPr>
        <p:spPr bwMode="auto">
          <a:xfrm>
            <a:off x="3563938" y="34940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ea typeface="宋体" panose="02010600030101010101" pitchFamily="2" charset="-122"/>
              </a:rPr>
              <a:t>2</a:t>
            </a:r>
            <a:endParaRPr lang="en-US" altLang="zh-CN">
              <a:ea typeface="宋体" panose="02010600030101010101" pitchFamily="2" charset="-122"/>
            </a:endParaRPr>
          </a:p>
        </p:txBody>
      </p:sp>
      <p:sp>
        <p:nvSpPr>
          <p:cNvPr id="48192" name="Text Box 67"/>
          <p:cNvSpPr txBox="1">
            <a:spLocks noChangeArrowheads="1"/>
          </p:cNvSpPr>
          <p:nvPr/>
        </p:nvSpPr>
        <p:spPr bwMode="auto">
          <a:xfrm>
            <a:off x="7137401" y="3702051"/>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b="1" dirty="0">
                <a:solidFill>
                  <a:srgbClr val="FF3300"/>
                </a:solidFill>
                <a:latin typeface="楷体_GB2312" pitchFamily="49" charset="-122"/>
                <a:ea typeface="楷体_GB2312" pitchFamily="49" charset="-122"/>
              </a:rPr>
              <a:t>(1-1</a:t>
            </a:r>
            <a:r>
              <a:rPr lang="zh-CN" altLang="en-US" b="1" dirty="0">
                <a:solidFill>
                  <a:srgbClr val="FF3300"/>
                </a:solidFill>
                <a:latin typeface="楷体_GB2312" pitchFamily="49" charset="-122"/>
                <a:ea typeface="楷体_GB2312" pitchFamily="49" charset="-122"/>
              </a:rPr>
              <a:t>线上任一点</a:t>
            </a:r>
            <a:r>
              <a:rPr lang="en-US" altLang="zh-CN" b="1" dirty="0">
                <a:solidFill>
                  <a:srgbClr val="FF3300"/>
                </a:solidFill>
                <a:latin typeface="楷体_GB2312" pitchFamily="49" charset="-122"/>
                <a:ea typeface="楷体_GB2312" pitchFamily="49" charset="-122"/>
              </a:rPr>
              <a:t>)</a:t>
            </a:r>
            <a:endParaRPr lang="en-US" altLang="zh-CN" b="1" dirty="0">
              <a:solidFill>
                <a:srgbClr val="FF3300"/>
              </a:solidFill>
              <a:latin typeface="楷体_GB2312" pitchFamily="49" charset="-122"/>
              <a:ea typeface="楷体_GB2312" pitchFamily="49" charset="-122"/>
            </a:endParaRPr>
          </a:p>
        </p:txBody>
      </p:sp>
      <p:sp>
        <p:nvSpPr>
          <p:cNvPr id="48193" name="Text Box 68"/>
          <p:cNvSpPr txBox="1">
            <a:spLocks noChangeArrowheads="1"/>
          </p:cNvSpPr>
          <p:nvPr/>
        </p:nvSpPr>
        <p:spPr bwMode="auto">
          <a:xfrm>
            <a:off x="7164388" y="5510213"/>
            <a:ext cx="1914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b="1">
                <a:solidFill>
                  <a:srgbClr val="FF3300"/>
                </a:solidFill>
                <a:latin typeface="楷体_GB2312" pitchFamily="49" charset="-122"/>
                <a:ea typeface="楷体_GB2312" pitchFamily="49" charset="-122"/>
              </a:rPr>
              <a:t>(2-2</a:t>
            </a:r>
            <a:r>
              <a:rPr lang="zh-CN" altLang="en-US" b="1">
                <a:solidFill>
                  <a:srgbClr val="FF3300"/>
                </a:solidFill>
                <a:latin typeface="楷体_GB2312" pitchFamily="49" charset="-122"/>
                <a:ea typeface="楷体_GB2312" pitchFamily="49" charset="-122"/>
              </a:rPr>
              <a:t>线上任一点</a:t>
            </a:r>
            <a:r>
              <a:rPr lang="en-US" altLang="zh-CN" b="1">
                <a:solidFill>
                  <a:srgbClr val="FF3300"/>
                </a:solidFill>
                <a:latin typeface="楷体_GB2312" pitchFamily="49" charset="-122"/>
                <a:ea typeface="楷体_GB2312" pitchFamily="49" charset="-122"/>
              </a:rPr>
              <a:t>)</a:t>
            </a:r>
            <a:endParaRPr lang="en-US" altLang="zh-CN" b="1">
              <a:solidFill>
                <a:srgbClr val="FF3300"/>
              </a:solidFill>
              <a:latin typeface="楷体_GB2312" pitchFamily="49" charset="-122"/>
              <a:ea typeface="楷体_GB2312" pitchFamily="49" charset="-122"/>
            </a:endParaRPr>
          </a:p>
        </p:txBody>
      </p:sp>
      <p:sp>
        <p:nvSpPr>
          <p:cNvPr id="48194" name="Line 76"/>
          <p:cNvSpPr>
            <a:spLocks noChangeShapeType="1"/>
          </p:cNvSpPr>
          <p:nvPr/>
        </p:nvSpPr>
        <p:spPr bwMode="auto">
          <a:xfrm flipV="1">
            <a:off x="4143376" y="5430837"/>
            <a:ext cx="2805112" cy="1010119"/>
          </a:xfrm>
          <a:prstGeom prst="line">
            <a:avLst/>
          </a:prstGeom>
          <a:noFill/>
          <a:ln w="444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3621" name="Object 69"/>
          <p:cNvGraphicFramePr>
            <a:graphicFrameLocks noChangeAspect="1"/>
          </p:cNvGraphicFramePr>
          <p:nvPr/>
        </p:nvGraphicFramePr>
        <p:xfrm>
          <a:off x="5457388" y="4908316"/>
          <a:ext cx="3455988" cy="495300"/>
        </p:xfrm>
        <a:graphic>
          <a:graphicData uri="http://schemas.openxmlformats.org/presentationml/2006/ole">
            <mc:AlternateContent xmlns:mc="http://schemas.openxmlformats.org/markup-compatibility/2006">
              <mc:Choice xmlns:v="urn:schemas-microsoft-com:vml" Requires="v">
                <p:oleObj spid="_x0000_s48386" name="Equation" r:id="rId10" imgW="1600200" imgH="228600" progId="Equation.DSMT4">
                  <p:embed/>
                </p:oleObj>
              </mc:Choice>
              <mc:Fallback>
                <p:oleObj name="Equation" r:id="rId10" imgW="1600200" imgH="228600" progId="Equation.DSMT4">
                  <p:embed/>
                  <p:pic>
                    <p:nvPicPr>
                      <p:cNvPr id="0" name="Object 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7388" y="4908316"/>
                        <a:ext cx="3455988" cy="495300"/>
                      </a:xfrm>
                      <a:prstGeom prst="rect">
                        <a:avLst/>
                      </a:prstGeom>
                      <a:solidFill>
                        <a:srgbClr val="99CCFF"/>
                      </a:solidFill>
                      <a:ln>
                        <a:noFill/>
                      </a:ln>
                      <a:effectLst/>
                      <a:extLst>
                        <a:ext uri="{91240B29-F687-4F45-9708-019B960494DF}">
                          <a14:hiddenLine xmlns:a14="http://schemas.microsoft.com/office/drawing/2010/main" w="381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96" name="Rectangle 75"/>
          <p:cNvSpPr>
            <a:spLocks noChangeArrowheads="1"/>
          </p:cNvSpPr>
          <p:nvPr/>
        </p:nvSpPr>
        <p:spPr bwMode="auto">
          <a:xfrm>
            <a:off x="7308850" y="4797425"/>
            <a:ext cx="1295400" cy="647700"/>
          </a:xfrm>
          <a:prstGeom prst="rect">
            <a:avLst/>
          </a:prstGeom>
          <a:noFill/>
          <a:ln w="69850">
            <a:solidFill>
              <a:srgbClr val="0000FF"/>
            </a:solidFill>
            <a:prstDash val="sysDot"/>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70"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26683"/>
                                        </p:tgtEl>
                                        <p:attrNameLst>
                                          <p:attrName>style.visibility</p:attrName>
                                        </p:attrNameLst>
                                      </p:cBhvr>
                                      <p:to>
                                        <p:strVal val="visible"/>
                                      </p:to>
                                    </p:set>
                                    <p:anim calcmode="lin" valueType="num">
                                      <p:cBhvr>
                                        <p:cTn id="18" dur="1000" fill="hold"/>
                                        <p:tgtEl>
                                          <p:spTgt spid="26683"/>
                                        </p:tgtEl>
                                        <p:attrNameLst>
                                          <p:attrName>ppt_w</p:attrName>
                                        </p:attrNameLst>
                                      </p:cBhvr>
                                      <p:tavLst>
                                        <p:tav tm="0">
                                          <p:val>
                                            <p:fltVal val="0"/>
                                          </p:val>
                                        </p:tav>
                                        <p:tav tm="100000">
                                          <p:val>
                                            <p:strVal val="#ppt_w"/>
                                          </p:val>
                                        </p:tav>
                                      </p:tavLst>
                                    </p:anim>
                                    <p:anim calcmode="lin" valueType="num">
                                      <p:cBhvr>
                                        <p:cTn id="19" dur="1000" fill="hold"/>
                                        <p:tgtEl>
                                          <p:spTgt spid="26683"/>
                                        </p:tgtEl>
                                        <p:attrNameLst>
                                          <p:attrName>ppt_h</p:attrName>
                                        </p:attrNameLst>
                                      </p:cBhvr>
                                      <p:tavLst>
                                        <p:tav tm="0">
                                          <p:val>
                                            <p:fltVal val="0"/>
                                          </p:val>
                                        </p:tav>
                                        <p:tav tm="100000">
                                          <p:val>
                                            <p:strVal val="#ppt_h"/>
                                          </p:val>
                                        </p:tav>
                                      </p:tavLst>
                                    </p:anim>
                                    <p:anim calcmode="lin" valueType="num">
                                      <p:cBhvr>
                                        <p:cTn id="20" dur="1000" fill="hold"/>
                                        <p:tgtEl>
                                          <p:spTgt spid="2668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6683"/>
                                        </p:tgtEl>
                                        <p:attrNameLst>
                                          <p:attrName>ppt_y</p:attrName>
                                        </p:attrNameLst>
                                      </p:cBhvr>
                                      <p:tavLst>
                                        <p:tav tm="0" fmla="#ppt_y+(sin(-2*pi*(1-$))*-#ppt_x+cos(-2*pi*(1-$))*(1-#ppt_y))*(1-$)">
                                          <p:val>
                                            <p:fltVal val="0"/>
                                          </p:val>
                                        </p:tav>
                                        <p:tav tm="100000">
                                          <p:val>
                                            <p:fltVal val="1"/>
                                          </p:val>
                                        </p:tav>
                                      </p:tavLst>
                                    </p:anim>
                                  </p:childTnLst>
                                </p:cTn>
                              </p:par>
                              <p:par>
                                <p:cTn id="22" presetID="9" presetClass="entr" presetSubtype="0" fill="hold" nodeType="withEffect">
                                  <p:stCondLst>
                                    <p:cond delay="0"/>
                                  </p:stCondLst>
                                  <p:childTnLst>
                                    <p:set>
                                      <p:cBhvr>
                                        <p:cTn id="23" dur="1" fill="hold">
                                          <p:stCondLst>
                                            <p:cond delay="0"/>
                                          </p:stCondLst>
                                        </p:cTn>
                                        <p:tgtEl>
                                          <p:spTgt spid="23621"/>
                                        </p:tgtEl>
                                        <p:attrNameLst>
                                          <p:attrName>style.visibility</p:attrName>
                                        </p:attrNameLst>
                                      </p:cBhvr>
                                      <p:to>
                                        <p:strVal val="visible"/>
                                      </p:to>
                                    </p:set>
                                    <p:animEffect transition="in" filter="dissolve">
                                      <p:cBhvr>
                                        <p:cTn id="24" dur="500"/>
                                        <p:tgtEl>
                                          <p:spTgt spid="23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67544" y="908720"/>
            <a:ext cx="8208912" cy="5256584"/>
          </a:xfrm>
        </p:spPr>
        <p:txBody>
          <a:bodyPr/>
          <a:lstStyle/>
          <a:p>
            <a:pPr>
              <a:lnSpc>
                <a:spcPct val="150000"/>
              </a:lnSpc>
            </a:pPr>
            <a:r>
              <a:rPr lang="zh-CN" altLang="en-US" sz="2800" b="1" dirty="0"/>
              <a:t>土中应力按其作用原理或传递方式可分为</a:t>
            </a:r>
            <a:r>
              <a:rPr lang="zh-CN" altLang="en-US" sz="2800" b="1" dirty="0">
                <a:solidFill>
                  <a:srgbClr val="FF0000"/>
                </a:solidFill>
              </a:rPr>
              <a:t>有效应力</a:t>
            </a:r>
            <a:r>
              <a:rPr lang="zh-CN" altLang="en-US" sz="2800" b="1" dirty="0"/>
              <a:t>和</a:t>
            </a:r>
            <a:r>
              <a:rPr lang="zh-CN" altLang="en-US" sz="2800" b="1" dirty="0">
                <a:solidFill>
                  <a:srgbClr val="FF0000"/>
                </a:solidFill>
              </a:rPr>
              <a:t>孔隙应力</a:t>
            </a:r>
            <a:r>
              <a:rPr lang="zh-CN" altLang="en-US" sz="2800" b="1" dirty="0"/>
              <a:t>两种。</a:t>
            </a:r>
            <a:endParaRPr lang="zh-CN" altLang="en-US" sz="2800" b="1" dirty="0"/>
          </a:p>
          <a:p>
            <a:pPr>
              <a:lnSpc>
                <a:spcPct val="150000"/>
              </a:lnSpc>
            </a:pPr>
            <a:r>
              <a:rPr lang="zh-CN" altLang="en-US" sz="2800" b="1" dirty="0"/>
              <a:t>土中</a:t>
            </a:r>
            <a:r>
              <a:rPr lang="zh-CN" altLang="en-US" sz="2800" b="1" dirty="0">
                <a:solidFill>
                  <a:srgbClr val="FF0000"/>
                </a:solidFill>
                <a:effectLst>
                  <a:outerShdw blurRad="38100" dist="38100" dir="2700000" algn="tl">
                    <a:srgbClr val="000000">
                      <a:alpha val="43137"/>
                    </a:srgbClr>
                  </a:outerShdw>
                </a:effectLst>
              </a:rPr>
              <a:t>有效应力</a:t>
            </a:r>
            <a:r>
              <a:rPr lang="zh-CN" altLang="en-US" sz="2800" b="1" dirty="0"/>
              <a:t>是指土粒所传递的粒间应力，它是控制土的体积（或变形）和强度两者变化的土中应力。</a:t>
            </a:r>
            <a:endParaRPr lang="zh-CN" altLang="en-US" sz="2800" b="1" dirty="0"/>
          </a:p>
          <a:p>
            <a:pPr>
              <a:lnSpc>
                <a:spcPct val="150000"/>
              </a:lnSpc>
            </a:pPr>
            <a:r>
              <a:rPr lang="zh-CN" altLang="en-US" sz="2800" b="1" dirty="0"/>
              <a:t>土中</a:t>
            </a:r>
            <a:r>
              <a:rPr lang="zh-CN" altLang="en-US" sz="2800" b="1" dirty="0">
                <a:solidFill>
                  <a:srgbClr val="FF0000"/>
                </a:solidFill>
                <a:effectLst>
                  <a:outerShdw blurRad="38100" dist="38100" dir="2700000" algn="tl">
                    <a:srgbClr val="000000">
                      <a:alpha val="43137"/>
                    </a:srgbClr>
                  </a:outerShdw>
                </a:effectLst>
              </a:rPr>
              <a:t>孔隙应力</a:t>
            </a:r>
            <a:r>
              <a:rPr lang="zh-CN" altLang="en-US" sz="2800" b="1" dirty="0"/>
              <a:t>是指土中水</a:t>
            </a:r>
            <a:r>
              <a:rPr lang="zh-CN" altLang="en-US" sz="2800" b="1" dirty="0" smtClean="0"/>
              <a:t>和气</a:t>
            </a:r>
            <a:r>
              <a:rPr lang="zh-CN" altLang="en-US" sz="2800" b="1" dirty="0"/>
              <a:t>所传递的应力，土中水传递的孔隙水应力，即</a:t>
            </a:r>
            <a:r>
              <a:rPr lang="zh-CN" altLang="en-US" sz="2800" b="1" dirty="0">
                <a:solidFill>
                  <a:srgbClr val="FF0000"/>
                </a:solidFill>
                <a:effectLst>
                  <a:outerShdw blurRad="38100" dist="38100" dir="2700000" algn="tl">
                    <a:srgbClr val="000000">
                      <a:alpha val="43137"/>
                    </a:srgbClr>
                  </a:outerShdw>
                </a:effectLst>
              </a:rPr>
              <a:t>孔隙水压力</a:t>
            </a:r>
            <a:r>
              <a:rPr lang="zh-CN" altLang="en-US" sz="2800" b="1" dirty="0"/>
              <a:t>；土中气传递的孔隙气应力，即</a:t>
            </a:r>
            <a:r>
              <a:rPr lang="zh-CN" altLang="en-US" sz="2800" b="1" dirty="0">
                <a:solidFill>
                  <a:srgbClr val="FF0000"/>
                </a:solidFill>
                <a:effectLst>
                  <a:outerShdw blurRad="38100" dist="38100" dir="2700000" algn="tl">
                    <a:srgbClr val="000000">
                      <a:alpha val="43137"/>
                    </a:srgbClr>
                  </a:outerShdw>
                </a:effectLst>
              </a:rPr>
              <a:t>孔隙气压力</a:t>
            </a:r>
            <a:r>
              <a:rPr lang="zh-CN" altLang="en-US" sz="2800" b="1" dirty="0"/>
              <a:t>。</a:t>
            </a:r>
            <a:r>
              <a:rPr lang="zh-CN" altLang="en-US" sz="2800" dirty="0"/>
              <a:t> </a:t>
            </a:r>
            <a:endParaRPr lang="zh-CN" altLang="en-US" sz="2800" dirty="0"/>
          </a:p>
        </p:txBody>
      </p:sp>
      <p:sp>
        <p:nvSpPr>
          <p:cNvPr id="4100" name="Text Box 6"/>
          <p:cNvSpPr txBox="1">
            <a:spLocks noChangeArrowheads="1"/>
          </p:cNvSpPr>
          <p:nvPr/>
        </p:nvSpPr>
        <p:spPr bwMode="auto">
          <a:xfrm>
            <a:off x="0" y="0"/>
            <a:ext cx="219573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华文新魏" panose="02010800040101010101" pitchFamily="2" charset="-122"/>
                <a:ea typeface="华文新魏" panose="02010800040101010101" pitchFamily="2" charset="-122"/>
              </a:rPr>
              <a:t>§3</a:t>
            </a:r>
            <a:r>
              <a:rPr kumimoji="1" lang="en-US" altLang="zh-CN" sz="3200" dirty="0" smtClean="0">
                <a:solidFill>
                  <a:srgbClr val="FF0066"/>
                </a:solidFill>
                <a:latin typeface="华文新魏" panose="02010800040101010101" pitchFamily="2" charset="-122"/>
                <a:ea typeface="华文新魏" panose="02010800040101010101" pitchFamily="2" charset="-122"/>
              </a:rPr>
              <a:t>.1 </a:t>
            </a:r>
            <a:r>
              <a:rPr kumimoji="1" lang="zh-CN" altLang="en-US" sz="3200" dirty="0" smtClean="0">
                <a:solidFill>
                  <a:srgbClr val="FF0066"/>
                </a:solidFill>
                <a:latin typeface="华文新魏" panose="02010800040101010101" pitchFamily="2" charset="-122"/>
                <a:ea typeface="华文新魏" panose="02010800040101010101" pitchFamily="2" charset="-122"/>
              </a:rPr>
              <a:t>概述</a:t>
            </a:r>
            <a:endParaRPr kumimoji="1" lang="zh-CN" altLang="en-US" sz="3200" dirty="0">
              <a:solidFill>
                <a:srgbClr val="FF33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1432201" y="532278"/>
            <a:ext cx="2782612" cy="567395"/>
          </a:xfrm>
          <a:solidFill>
            <a:schemeClr val="bg1"/>
          </a:solidFill>
          <a:ln w="38100">
            <a:noFill/>
            <a:miter lim="800000"/>
          </a:ln>
        </p:spPr>
        <p:txBody>
          <a:bodyPr/>
          <a:lstStyle/>
          <a:p>
            <a:pPr algn="ctr" eaLnBrk="1" hangingPunct="1">
              <a:buFontTx/>
              <a:buNone/>
            </a:pPr>
            <a:r>
              <a:rPr lang="en-US" altLang="zh-CN" sz="2800" b="1" dirty="0">
                <a:solidFill>
                  <a:srgbClr val="0000FF"/>
                </a:solidFill>
                <a:latin typeface="Times New Roman" panose="02020603050405020304" pitchFamily="18" charset="0"/>
                <a:ea typeface="幼圆" panose="02010509060101010101" pitchFamily="49" charset="-122"/>
              </a:rPr>
              <a:t>3. </a:t>
            </a:r>
            <a:r>
              <a:rPr lang="zh-CN" altLang="en-US" sz="2800" b="1" dirty="0">
                <a:solidFill>
                  <a:srgbClr val="0000FF"/>
                </a:solidFill>
                <a:latin typeface="Times New Roman" panose="02020603050405020304" pitchFamily="18" charset="0"/>
                <a:ea typeface="幼圆" panose="02010509060101010101" pitchFamily="49" charset="-122"/>
              </a:rPr>
              <a:t>均布圆形</a:t>
            </a:r>
            <a:r>
              <a:rPr lang="zh-CN" altLang="en-US" sz="2800" b="1" dirty="0" smtClean="0">
                <a:solidFill>
                  <a:srgbClr val="0000FF"/>
                </a:solidFill>
                <a:latin typeface="Times New Roman" panose="02020603050405020304" pitchFamily="18" charset="0"/>
                <a:ea typeface="幼圆" panose="02010509060101010101" pitchFamily="49" charset="-122"/>
              </a:rPr>
              <a:t>荷载</a:t>
            </a:r>
            <a:endParaRPr lang="zh-CN" altLang="en-US" sz="2800" b="1" dirty="0">
              <a:solidFill>
                <a:srgbClr val="0000FF"/>
              </a:solidFill>
              <a:latin typeface="Times New Roman" panose="02020603050405020304" pitchFamily="18" charset="0"/>
              <a:ea typeface="幼圆" panose="02010509060101010101" pitchFamily="49" charset="-122"/>
            </a:endParaRPr>
          </a:p>
        </p:txBody>
      </p:sp>
      <p:pic>
        <p:nvPicPr>
          <p:cNvPr id="3" name="图片 2"/>
          <p:cNvPicPr>
            <a:picLocks noChangeAspect="1"/>
          </p:cNvPicPr>
          <p:nvPr/>
        </p:nvPicPr>
        <p:blipFill>
          <a:blip r:embed="rId1"/>
          <a:stretch>
            <a:fillRect/>
          </a:stretch>
        </p:blipFill>
        <p:spPr>
          <a:xfrm>
            <a:off x="5652120" y="1099673"/>
            <a:ext cx="3115022" cy="3604526"/>
          </a:xfrm>
          <a:prstGeom prst="rect">
            <a:avLst/>
          </a:prstGeom>
        </p:spPr>
      </p:pic>
      <p:sp>
        <p:nvSpPr>
          <p:cNvPr id="4" name="矩形 3"/>
          <p:cNvSpPr/>
          <p:nvPr/>
        </p:nvSpPr>
        <p:spPr>
          <a:xfrm>
            <a:off x="251520" y="1330136"/>
            <a:ext cx="5256584" cy="3251852"/>
          </a:xfrm>
          <a:prstGeom prst="rect">
            <a:avLst/>
          </a:prstGeom>
        </p:spPr>
        <p:txBody>
          <a:bodyPr wrap="square">
            <a:spAutoFit/>
          </a:bodyPr>
          <a:lstStyle/>
          <a:p>
            <a:pPr marL="285750" indent="-285750" eaLnBrk="1" hangingPunct="1">
              <a:lnSpc>
                <a:spcPct val="150000"/>
              </a:lnSpc>
              <a:buFont typeface="Wingdings" panose="05000000000000000000" pitchFamily="2" charset="2"/>
              <a:buChar char="Ø"/>
              <a:defRPr/>
            </a:pPr>
            <a:r>
              <a:rPr lang="zh-CN" altLang="en-US" sz="2000" b="1" dirty="0">
                <a:latin typeface="+mn-ea"/>
                <a:ea typeface="+mn-ea"/>
              </a:rPr>
              <a:t>设圆形荷载面积的半径为</a:t>
            </a:r>
            <a:r>
              <a:rPr lang="zh-CN" altLang="en-US" sz="2000" b="1" i="1" dirty="0">
                <a:latin typeface="+mn-ea"/>
                <a:ea typeface="+mn-ea"/>
              </a:rPr>
              <a:t>r</a:t>
            </a:r>
            <a:r>
              <a:rPr lang="zh-CN" altLang="en-US" sz="2000" b="1" baseline="-30000" dirty="0">
                <a:latin typeface="+mn-ea"/>
                <a:ea typeface="+mn-ea"/>
              </a:rPr>
              <a:t>0</a:t>
            </a:r>
            <a:r>
              <a:rPr lang="zh-CN" altLang="en-US" sz="2000" b="1" dirty="0">
                <a:latin typeface="+mn-ea"/>
                <a:ea typeface="+mn-ea"/>
              </a:rPr>
              <a:t>，作用于地基表面上的竖向均布荷载为</a:t>
            </a:r>
            <a:r>
              <a:rPr lang="zh-CN" altLang="en-US" sz="2000" b="1" i="1" dirty="0">
                <a:latin typeface="+mn-ea"/>
                <a:ea typeface="+mn-ea"/>
              </a:rPr>
              <a:t>p</a:t>
            </a:r>
            <a:r>
              <a:rPr lang="zh-CN" altLang="en-US" sz="2000" b="1" baseline="-30000" dirty="0">
                <a:latin typeface="+mn-ea"/>
                <a:ea typeface="+mn-ea"/>
              </a:rPr>
              <a:t>0</a:t>
            </a:r>
            <a:r>
              <a:rPr lang="zh-CN" altLang="en-US" sz="2000" b="1" dirty="0">
                <a:latin typeface="+mn-ea"/>
                <a:ea typeface="+mn-ea"/>
              </a:rPr>
              <a:t>，如以圆形荷载面的中心点为坐标原点</a:t>
            </a:r>
            <a:r>
              <a:rPr lang="zh-CN" altLang="en-US" sz="2000" b="1" i="1" dirty="0">
                <a:latin typeface="+mn-ea"/>
                <a:ea typeface="+mn-ea"/>
              </a:rPr>
              <a:t>o</a:t>
            </a:r>
            <a:r>
              <a:rPr lang="zh-CN" altLang="en-US" sz="2000" b="1" dirty="0">
                <a:latin typeface="+mn-ea"/>
                <a:ea typeface="+mn-ea"/>
              </a:rPr>
              <a:t>，并在荷载面积上取微面积</a:t>
            </a:r>
            <a:r>
              <a:rPr lang="zh-CN" altLang="en-US" sz="2000" b="1" i="1" dirty="0">
                <a:latin typeface="+mn-ea"/>
                <a:ea typeface="+mn-ea"/>
              </a:rPr>
              <a:t>dA=rd</a:t>
            </a:r>
            <a:r>
              <a:rPr lang="el-GR" altLang="en-US" sz="2000" b="1" i="1" dirty="0">
                <a:latin typeface="+mn-ea"/>
                <a:ea typeface="+mn-ea"/>
              </a:rPr>
              <a:t>θ</a:t>
            </a:r>
            <a:r>
              <a:rPr lang="zh-CN" altLang="en-US" sz="2000" b="1" i="1" dirty="0">
                <a:latin typeface="+mn-ea"/>
                <a:ea typeface="+mn-ea"/>
              </a:rPr>
              <a:t>dr</a:t>
            </a:r>
            <a:r>
              <a:rPr lang="zh-CN" altLang="en-US" sz="2000" b="1" dirty="0">
                <a:latin typeface="+mn-ea"/>
                <a:ea typeface="+mn-ea"/>
              </a:rPr>
              <a:t>，以集中力</a:t>
            </a:r>
            <a:r>
              <a:rPr lang="zh-CN" altLang="en-US" sz="2000" b="1" i="1" dirty="0">
                <a:latin typeface="+mn-ea"/>
                <a:ea typeface="+mn-ea"/>
              </a:rPr>
              <a:t>p</a:t>
            </a:r>
            <a:r>
              <a:rPr lang="zh-CN" altLang="en-US" sz="2000" b="1" baseline="-30000" dirty="0">
                <a:latin typeface="+mn-ea"/>
                <a:ea typeface="+mn-ea"/>
              </a:rPr>
              <a:t>0</a:t>
            </a:r>
            <a:r>
              <a:rPr lang="zh-CN" altLang="en-US" sz="2000" b="1" i="1" dirty="0">
                <a:latin typeface="+mn-ea"/>
                <a:ea typeface="+mn-ea"/>
              </a:rPr>
              <a:t>dA</a:t>
            </a:r>
            <a:r>
              <a:rPr lang="zh-CN" altLang="en-US" sz="2000" b="1" dirty="0">
                <a:latin typeface="+mn-ea"/>
                <a:ea typeface="+mn-ea"/>
              </a:rPr>
              <a:t>代替微面积上的分布荷载，则可用积分法求得均布圆形荷载中点下任意深度</a:t>
            </a:r>
            <a:r>
              <a:rPr lang="zh-CN" altLang="en-US" sz="2000" b="1" i="1" dirty="0">
                <a:latin typeface="+mn-ea"/>
                <a:ea typeface="+mn-ea"/>
              </a:rPr>
              <a:t>z</a:t>
            </a:r>
            <a:r>
              <a:rPr lang="zh-CN" altLang="en-US" sz="2000" b="1" dirty="0">
                <a:latin typeface="+mn-ea"/>
                <a:ea typeface="+mn-ea"/>
              </a:rPr>
              <a:t>处</a:t>
            </a:r>
            <a:r>
              <a:rPr lang="zh-CN" altLang="en-US" sz="2000" b="1" i="1" dirty="0">
                <a:latin typeface="+mn-ea"/>
                <a:ea typeface="+mn-ea"/>
              </a:rPr>
              <a:t>M</a:t>
            </a:r>
            <a:r>
              <a:rPr lang="zh-CN" altLang="en-US" sz="2000" b="1" dirty="0">
                <a:latin typeface="+mn-ea"/>
                <a:ea typeface="+mn-ea"/>
              </a:rPr>
              <a:t>点的</a:t>
            </a:r>
            <a:r>
              <a:rPr lang="el-GR" altLang="en-US" sz="2000" b="1" dirty="0">
                <a:latin typeface="+mn-ea"/>
                <a:ea typeface="+mn-ea"/>
                <a:cs typeface="Times New Roman" panose="02020603050405020304" pitchFamily="18" charset="0"/>
              </a:rPr>
              <a:t>σ</a:t>
            </a:r>
            <a:r>
              <a:rPr lang="zh-CN" altLang="en-US" sz="2000" b="1" baseline="-25000" dirty="0">
                <a:latin typeface="+mn-ea"/>
                <a:ea typeface="+mn-ea"/>
                <a:cs typeface="Times New Roman" panose="02020603050405020304" pitchFamily="18" charset="0"/>
              </a:rPr>
              <a:t>Z</a:t>
            </a:r>
            <a:r>
              <a:rPr lang="zh-CN" altLang="en-US" sz="2000" b="1" dirty="0">
                <a:latin typeface="+mn-ea"/>
                <a:ea typeface="+mn-ea"/>
              </a:rPr>
              <a:t>如下：</a:t>
            </a:r>
            <a:endParaRPr lang="zh-CN" altLang="en-US" sz="2000" b="1" dirty="0">
              <a:latin typeface="+mn-ea"/>
              <a:ea typeface="+mn-ea"/>
            </a:endParaRPr>
          </a:p>
        </p:txBody>
      </p:sp>
      <p:graphicFrame>
        <p:nvGraphicFramePr>
          <p:cNvPr id="53" name="Object 3"/>
          <p:cNvGraphicFramePr>
            <a:graphicFrameLocks noChangeAspect="1"/>
          </p:cNvGraphicFramePr>
          <p:nvPr/>
        </p:nvGraphicFramePr>
        <p:xfrm>
          <a:off x="614363" y="4694705"/>
          <a:ext cx="7200900" cy="863600"/>
        </p:xfrm>
        <a:graphic>
          <a:graphicData uri="http://schemas.openxmlformats.org/presentationml/2006/ole">
            <mc:AlternateContent xmlns:mc="http://schemas.openxmlformats.org/markup-compatibility/2006">
              <mc:Choice xmlns:v="urn:schemas-microsoft-com:vml" Requires="v">
                <p:oleObj spid="_x0000_s49343" name="" r:id="rId2" imgW="3886200" imgH="457200" progId="Equation.3">
                  <p:embed/>
                </p:oleObj>
              </mc:Choice>
              <mc:Fallback>
                <p:oleObj name="" r:id="rId2" imgW="3886200" imgH="4572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4694705"/>
                        <a:ext cx="7200900" cy="863600"/>
                      </a:xfrm>
                      <a:prstGeom prst="rect">
                        <a:avLst/>
                      </a:prstGeom>
                      <a:solidFill>
                        <a:srgbClr val="FFFF00"/>
                      </a:solidFill>
                      <a:ln>
                        <a:noFill/>
                      </a:ln>
                      <a:effectLst/>
                    </p:spPr>
                  </p:pic>
                </p:oleObj>
              </mc:Fallback>
            </mc:AlternateContent>
          </a:graphicData>
        </a:graphic>
      </p:graphicFrame>
      <p:graphicFrame>
        <p:nvGraphicFramePr>
          <p:cNvPr id="54" name="Object 4"/>
          <p:cNvGraphicFramePr>
            <a:graphicFrameLocks noChangeAspect="1"/>
          </p:cNvGraphicFramePr>
          <p:nvPr/>
        </p:nvGraphicFramePr>
        <p:xfrm>
          <a:off x="971600" y="5733256"/>
          <a:ext cx="4752975" cy="936625"/>
        </p:xfrm>
        <a:graphic>
          <a:graphicData uri="http://schemas.openxmlformats.org/presentationml/2006/ole">
            <mc:AlternateContent xmlns:mc="http://schemas.openxmlformats.org/markup-compatibility/2006">
              <mc:Choice xmlns:v="urn:schemas-microsoft-com:vml" Requires="v">
                <p:oleObj spid="_x0000_s49344" name="" r:id="rId4" imgW="1994535" imgH="647700" progId="Equation.3">
                  <p:embed/>
                </p:oleObj>
              </mc:Choice>
              <mc:Fallback>
                <p:oleObj name="" r:id="rId4" imgW="1994535" imgH="647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5733256"/>
                        <a:ext cx="4752975" cy="936625"/>
                      </a:xfrm>
                      <a:prstGeom prst="rect">
                        <a:avLst/>
                      </a:prstGeom>
                      <a:solidFill>
                        <a:srgbClr val="FFFF00"/>
                      </a:solidFill>
                      <a:ln>
                        <a:noFill/>
                      </a:ln>
                      <a:effectLst/>
                    </p:spPr>
                  </p:pic>
                </p:oleObj>
              </mc:Fallback>
            </mc:AlternateContent>
          </a:graphicData>
        </a:graphic>
      </p:graphicFrame>
      <p:sp>
        <p:nvSpPr>
          <p:cNvPr id="55" name="AutoShape 59"/>
          <p:cNvSpPr>
            <a:spLocks noChangeArrowheads="1"/>
          </p:cNvSpPr>
          <p:nvPr/>
        </p:nvSpPr>
        <p:spPr bwMode="auto">
          <a:xfrm>
            <a:off x="6516216" y="5733256"/>
            <a:ext cx="1631950" cy="995363"/>
          </a:xfrm>
          <a:prstGeom prst="octagon">
            <a:avLst>
              <a:gd name="adj" fmla="val 2928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buFont typeface="Wingdings" panose="05000000000000000000" pitchFamily="2" charset="2"/>
              <a:buNone/>
            </a:pPr>
            <a:r>
              <a:rPr kumimoji="1" lang="en-US" altLang="zh-CN" sz="2000" b="1" dirty="0" err="1" smtClean="0">
                <a:latin typeface="Times New Roman" panose="02020603050405020304" pitchFamily="18" charset="0"/>
                <a:ea typeface="宋体" panose="02010600030101010101" pitchFamily="2" charset="-122"/>
                <a:sym typeface="Symbol" panose="05050102010706020507" pitchFamily="18" charset="2"/>
              </a:rPr>
              <a:t>ɑ</a:t>
            </a:r>
            <a:r>
              <a:rPr kumimoji="1" lang="en-US" altLang="zh-CN" sz="1400" b="1" dirty="0" err="1" smtClean="0">
                <a:latin typeface="Times New Roman" panose="02020603050405020304" pitchFamily="18" charset="0"/>
                <a:ea typeface="宋体" panose="02010600030101010101" pitchFamily="2" charset="-122"/>
                <a:sym typeface="Symbol" panose="05050102010706020507" pitchFamily="18" charset="2"/>
              </a:rPr>
              <a:t>r</a:t>
            </a:r>
            <a:r>
              <a:rPr kumimoji="1" lang="zh-CN" altLang="en-US" sz="2000" b="1" dirty="0" smtClean="0">
                <a:latin typeface="Times New Roman" panose="02020603050405020304" pitchFamily="18" charset="0"/>
                <a:ea typeface="宋体" panose="02010600030101010101" pitchFamily="2" charset="-122"/>
                <a:sym typeface="Symbol" panose="05050102010706020507" pitchFamily="18" charset="2"/>
              </a:rPr>
              <a:t>查表</a:t>
            </a:r>
            <a:r>
              <a:rPr kumimoji="1" lang="en-US" altLang="zh-CN" sz="2000" b="1" dirty="0" smtClean="0">
                <a:latin typeface="Times New Roman" panose="02020603050405020304" pitchFamily="18" charset="0"/>
                <a:ea typeface="宋体" panose="02010600030101010101" pitchFamily="2" charset="-122"/>
                <a:sym typeface="Symbol" panose="05050102010706020507" pitchFamily="18" charset="2"/>
              </a:rPr>
              <a:t>4-9</a:t>
            </a:r>
            <a:endParaRPr kumimoji="1" lang="en-US" altLang="zh-CN" sz="2000" b="1" dirty="0">
              <a:latin typeface="Times New Roman" panose="02020603050405020304" pitchFamily="18" charset="0"/>
              <a:ea typeface="宋体" panose="02010600030101010101" pitchFamily="2" charset="-122"/>
              <a:sym typeface="Symbol" panose="05050102010706020507" pitchFamily="18" charset="2"/>
            </a:endParaRPr>
          </a:p>
          <a:p>
            <a:pPr algn="ctr" eaLnBrk="1" hangingPunct="1">
              <a:buFont typeface="Wingdings" panose="05000000000000000000" pitchFamily="2" charset="2"/>
              <a:buNone/>
            </a:pPr>
            <a:r>
              <a:rPr kumimoji="1" lang="en-US" altLang="zh-CN" sz="2000" b="1" dirty="0">
                <a:latin typeface="Times New Roman" panose="02020603050405020304" pitchFamily="18" charset="0"/>
                <a:ea typeface="宋体" panose="02010600030101010101" pitchFamily="2" charset="-122"/>
                <a:sym typeface="Symbol" panose="05050102010706020507" pitchFamily="18" charset="2"/>
              </a:rPr>
              <a:t>p. </a:t>
            </a:r>
            <a:r>
              <a:rPr kumimoji="1" lang="en-US" altLang="zh-CN" sz="2000" b="1" dirty="0" smtClean="0">
                <a:latin typeface="Times New Roman" panose="02020603050405020304" pitchFamily="18" charset="0"/>
                <a:ea typeface="宋体" panose="02010600030101010101" pitchFamily="2" charset="-122"/>
                <a:sym typeface="Symbol" panose="05050102010706020507" pitchFamily="18" charset="2"/>
              </a:rPr>
              <a:t>107</a:t>
            </a:r>
            <a:endParaRPr kumimoji="1" lang="en-US" altLang="zh-CN" sz="2000" b="1" dirty="0">
              <a:latin typeface="Times New Roman" panose="02020603050405020304" pitchFamily="18" charset="0"/>
              <a:ea typeface="宋体" panose="02010600030101010101" pitchFamily="2" charset="-122"/>
              <a:sym typeface="Symbol" panose="05050102010706020507" pitchFamily="18" charset="2"/>
            </a:endParaRPr>
          </a:p>
        </p:txBody>
      </p:sp>
      <p:sp>
        <p:nvSpPr>
          <p:cNvPr id="56"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idx="1"/>
          </p:nvPr>
        </p:nvSpPr>
        <p:spPr>
          <a:xfrm>
            <a:off x="1443162" y="465800"/>
            <a:ext cx="5970240" cy="595536"/>
          </a:xfrm>
          <a:solidFill>
            <a:srgbClr val="FFC000"/>
          </a:solidFill>
        </p:spPr>
        <p:txBody>
          <a:bodyPr/>
          <a:lstStyle/>
          <a:p>
            <a:pPr eaLnBrk="1" hangingPunct="1">
              <a:lnSpc>
                <a:spcPct val="90000"/>
              </a:lnSpc>
              <a:buFontTx/>
              <a:buNone/>
            </a:pPr>
            <a:r>
              <a:rPr lang="zh-CN" altLang="en-US" sz="2800" b="1" dirty="0">
                <a:latin typeface="Arial" panose="020B0604020202020204" pitchFamily="34" charset="0"/>
                <a:ea typeface="宋体" panose="02010600030101010101" pitchFamily="2" charset="-122"/>
              </a:rPr>
              <a:t>线荷载和条形荷载下的地基附加应力</a:t>
            </a:r>
            <a:endParaRPr lang="en-US" altLang="zh-CN" sz="2800" b="1" dirty="0">
              <a:latin typeface="幼圆" panose="02010509060101010101" pitchFamily="49" charset="-122"/>
              <a:ea typeface="幼圆" panose="02010509060101010101" pitchFamily="49" charset="-122"/>
            </a:endParaRPr>
          </a:p>
        </p:txBody>
      </p:sp>
      <p:pic>
        <p:nvPicPr>
          <p:cNvPr id="27651" name="Picture 3" descr="ss4"/>
          <p:cNvPicPr>
            <a:picLocks noChangeAspect="1" noChangeArrowheads="1"/>
          </p:cNvPicPr>
          <p:nvPr/>
        </p:nvPicPr>
        <p:blipFill rotWithShape="1">
          <a:blip r:embed="rId1">
            <a:extLst>
              <a:ext uri="{28A0092B-C50C-407E-A947-70E740481C1C}">
                <a14:useLocalDpi xmlns:a14="http://schemas.microsoft.com/office/drawing/2010/main" val="0"/>
              </a:ext>
            </a:extLst>
          </a:blip>
          <a:srcRect l="3326" t="8158" b="32158"/>
          <a:stretch>
            <a:fillRect/>
          </a:stretch>
        </p:blipFill>
        <p:spPr bwMode="auto">
          <a:xfrm>
            <a:off x="4264893" y="4725218"/>
            <a:ext cx="4419972"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lrm1"/>
          <p:cNvPicPr>
            <a:picLocks noChangeAspect="1" noChangeArrowheads="1"/>
          </p:cNvPicPr>
          <p:nvPr/>
        </p:nvPicPr>
        <p:blipFill rotWithShape="1">
          <a:blip r:embed="rId2">
            <a:extLst>
              <a:ext uri="{28A0092B-C50C-407E-A947-70E740481C1C}">
                <a14:useLocalDpi xmlns:a14="http://schemas.microsoft.com/office/drawing/2010/main" val="0"/>
              </a:ext>
            </a:extLst>
          </a:blip>
          <a:srcRect l="3375" r="5502" b="16039"/>
          <a:stretch>
            <a:fillRect/>
          </a:stretch>
        </p:blipFill>
        <p:spPr bwMode="auto">
          <a:xfrm>
            <a:off x="323528" y="3933056"/>
            <a:ext cx="3888432" cy="28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11560" y="1099237"/>
            <a:ext cx="7992888" cy="2642326"/>
          </a:xfrm>
          <a:prstGeom prst="rect">
            <a:avLst/>
          </a:prstGeom>
        </p:spPr>
        <p:txBody>
          <a:bodyPr wrap="square">
            <a:spAutoFit/>
          </a:bodyPr>
          <a:lstStyle/>
          <a:p>
            <a:pPr marL="342900" indent="-342900" eaLnBrk="1" hangingPunct="1">
              <a:lnSpc>
                <a:spcPct val="120000"/>
              </a:lnSpc>
              <a:buFont typeface="Wingdings" panose="05000000000000000000" pitchFamily="2" charset="2"/>
              <a:buChar char="Ø"/>
              <a:defRPr/>
            </a:pPr>
            <a:r>
              <a:rPr lang="zh-CN" altLang="en-US" sz="2000" b="1" dirty="0">
                <a:latin typeface="+mn-ea"/>
                <a:ea typeface="+mn-ea"/>
              </a:rPr>
              <a:t>设在地基表面上作用有无限长的条形荷载，且荷载沿宽度可按任何形式分布，但沿长度方向则不变，此时地基中产生的应力状态属于</a:t>
            </a:r>
            <a:r>
              <a:rPr lang="zh-CN" altLang="en-US" sz="2000" b="1" dirty="0">
                <a:solidFill>
                  <a:srgbClr val="FF0000"/>
                </a:solidFill>
                <a:latin typeface="+mn-ea"/>
                <a:ea typeface="+mn-ea"/>
              </a:rPr>
              <a:t>平面问题</a:t>
            </a:r>
            <a:r>
              <a:rPr lang="zh-CN" altLang="en-US" sz="2000" b="1" dirty="0" smtClean="0">
                <a:latin typeface="+mn-ea"/>
                <a:ea typeface="+mn-ea"/>
              </a:rPr>
              <a:t>。</a:t>
            </a:r>
            <a:endParaRPr lang="en-US" altLang="zh-CN" sz="2000" b="1" dirty="0" smtClean="0">
              <a:latin typeface="+mn-ea"/>
              <a:ea typeface="+mn-ea"/>
            </a:endParaRPr>
          </a:p>
          <a:p>
            <a:pPr marL="342900" indent="-342900" eaLnBrk="1" hangingPunct="1">
              <a:lnSpc>
                <a:spcPct val="120000"/>
              </a:lnSpc>
              <a:buFont typeface="Wingdings" panose="05000000000000000000" pitchFamily="2" charset="2"/>
              <a:buChar char="Ø"/>
              <a:defRPr/>
            </a:pPr>
            <a:r>
              <a:rPr lang="zh-CN" altLang="en-US" sz="2000" b="1" dirty="0" smtClean="0">
                <a:latin typeface="+mn-ea"/>
                <a:ea typeface="+mn-ea"/>
              </a:rPr>
              <a:t>在</a:t>
            </a:r>
            <a:r>
              <a:rPr lang="zh-CN" altLang="en-US" sz="2000" b="1" dirty="0">
                <a:latin typeface="+mn-ea"/>
                <a:ea typeface="+mn-ea"/>
              </a:rPr>
              <a:t>工程建筑中，当荷载面积的长宽比</a:t>
            </a:r>
            <a:r>
              <a:rPr lang="en-US" altLang="zh-CN" sz="2000" b="1" i="1" dirty="0">
                <a:solidFill>
                  <a:srgbClr val="FF0000"/>
                </a:solidFill>
                <a:latin typeface="+mn-ea"/>
                <a:ea typeface="+mn-ea"/>
              </a:rPr>
              <a:t>l/b</a:t>
            </a:r>
            <a:r>
              <a:rPr lang="en-US" altLang="zh-CN" sz="2000" b="1" dirty="0">
                <a:solidFill>
                  <a:srgbClr val="FF0000"/>
                </a:solidFill>
                <a:latin typeface="+mn-ea"/>
                <a:ea typeface="+mn-ea"/>
              </a:rPr>
              <a:t>≥10</a:t>
            </a:r>
            <a:r>
              <a:rPr lang="zh-CN" altLang="en-US" sz="2000" b="1" dirty="0">
                <a:solidFill>
                  <a:srgbClr val="FF0000"/>
                </a:solidFill>
                <a:latin typeface="+mn-ea"/>
                <a:ea typeface="+mn-ea"/>
              </a:rPr>
              <a:t>时</a:t>
            </a:r>
            <a:r>
              <a:rPr lang="zh-CN" altLang="en-US" sz="2000" b="1" dirty="0">
                <a:latin typeface="+mn-ea"/>
                <a:ea typeface="+mn-ea"/>
              </a:rPr>
              <a:t>，计算的地基附加应力值与按</a:t>
            </a:r>
            <a:r>
              <a:rPr lang="en-US" altLang="zh-CN" sz="2000" b="1" i="1" dirty="0">
                <a:solidFill>
                  <a:srgbClr val="FF0000"/>
                </a:solidFill>
                <a:latin typeface="+mn-ea"/>
                <a:ea typeface="+mn-ea"/>
              </a:rPr>
              <a:t>l/b</a:t>
            </a:r>
            <a:r>
              <a:rPr lang="en-US" altLang="zh-CN" sz="2000" b="1" dirty="0">
                <a:solidFill>
                  <a:srgbClr val="FF0000"/>
                </a:solidFill>
                <a:latin typeface="+mn-ea"/>
                <a:ea typeface="+mn-ea"/>
              </a:rPr>
              <a:t>=∞</a:t>
            </a:r>
            <a:r>
              <a:rPr lang="zh-CN" altLang="en-US" sz="2000" b="1" dirty="0">
                <a:solidFill>
                  <a:srgbClr val="FF0000"/>
                </a:solidFill>
                <a:latin typeface="+mn-ea"/>
                <a:ea typeface="+mn-ea"/>
              </a:rPr>
              <a:t>时</a:t>
            </a:r>
            <a:r>
              <a:rPr lang="zh-CN" altLang="en-US" sz="2000" b="1" dirty="0">
                <a:latin typeface="+mn-ea"/>
                <a:ea typeface="+mn-ea"/>
              </a:rPr>
              <a:t>的解相比误差甚少</a:t>
            </a:r>
            <a:r>
              <a:rPr lang="zh-CN" altLang="en-US" sz="2000" b="1" dirty="0" smtClean="0">
                <a:latin typeface="+mn-ea"/>
                <a:ea typeface="+mn-ea"/>
              </a:rPr>
              <a:t>。</a:t>
            </a:r>
            <a:endParaRPr lang="en-US" altLang="zh-CN" sz="2000" b="1" dirty="0" smtClean="0">
              <a:latin typeface="+mn-ea"/>
              <a:ea typeface="+mn-ea"/>
            </a:endParaRPr>
          </a:p>
          <a:p>
            <a:pPr marL="342900" indent="-342900" eaLnBrk="1" hangingPunct="1">
              <a:lnSpc>
                <a:spcPct val="120000"/>
              </a:lnSpc>
              <a:buFont typeface="Wingdings" panose="05000000000000000000" pitchFamily="2" charset="2"/>
              <a:buChar char="Ø"/>
              <a:defRPr/>
            </a:pPr>
            <a:r>
              <a:rPr lang="zh-CN" altLang="en-US" sz="2000" b="1" dirty="0" smtClean="0">
                <a:latin typeface="+mn-ea"/>
                <a:ea typeface="+mn-ea"/>
              </a:rPr>
              <a:t>对于</a:t>
            </a:r>
            <a:r>
              <a:rPr lang="zh-CN" altLang="en-US" sz="2000" b="1" dirty="0">
                <a:latin typeface="+mn-ea"/>
                <a:ea typeface="+mn-ea"/>
              </a:rPr>
              <a:t>条形基础，如墙基、挡土墙基础、路基、坝基等，常可按平面问题考虑</a:t>
            </a:r>
            <a:r>
              <a:rPr lang="zh-CN" altLang="en-US" sz="2000" b="1" dirty="0" smtClean="0">
                <a:latin typeface="+mn-ea"/>
                <a:ea typeface="+mn-ea"/>
              </a:rPr>
              <a:t>。</a:t>
            </a:r>
            <a:endParaRPr lang="zh-CN" altLang="en-US" sz="2000" b="1" dirty="0">
              <a:latin typeface="+mn-ea"/>
              <a:ea typeface="+mn-ea"/>
            </a:endParaRPr>
          </a:p>
        </p:txBody>
      </p:sp>
      <p:sp>
        <p:nvSpPr>
          <p:cNvPr id="9"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amond(in)">
                                      <p:cBhvr>
                                        <p:cTn id="7" dur="2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diamond(in)">
                                      <p:cBhvr>
                                        <p:cTn id="12"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sz="half" idx="1"/>
          </p:nvPr>
        </p:nvSpPr>
        <p:spPr>
          <a:xfrm>
            <a:off x="683568" y="487518"/>
            <a:ext cx="7931150" cy="604837"/>
          </a:xfrm>
          <a:noFill/>
        </p:spPr>
        <p:txBody>
          <a:bodyPr/>
          <a:lstStyle/>
          <a:p>
            <a:pPr eaLnBrk="1" hangingPunct="1">
              <a:buFontTx/>
              <a:buNone/>
            </a:pPr>
            <a:r>
              <a:rPr lang="en-US" altLang="zh-CN" sz="2400" b="1" dirty="0" smtClean="0">
                <a:solidFill>
                  <a:srgbClr val="000099"/>
                </a:solidFill>
                <a:latin typeface="幼圆" panose="02010509060101010101" pitchFamily="49" charset="-122"/>
                <a:ea typeface="幼圆" panose="02010509060101010101" pitchFamily="49" charset="-122"/>
              </a:rPr>
              <a:t>1.</a:t>
            </a:r>
            <a:r>
              <a:rPr lang="zh-CN" altLang="en-US" sz="2400" b="1" dirty="0" smtClean="0">
                <a:solidFill>
                  <a:srgbClr val="000099"/>
                </a:solidFill>
                <a:latin typeface="幼圆" panose="02010509060101010101" pitchFamily="49" charset="-122"/>
                <a:ea typeface="幼圆" panose="02010509060101010101" pitchFamily="49" charset="-122"/>
              </a:rPr>
              <a:t>线</a:t>
            </a:r>
            <a:r>
              <a:rPr lang="zh-CN" altLang="en-US" sz="2400" b="1" dirty="0">
                <a:solidFill>
                  <a:srgbClr val="000099"/>
                </a:solidFill>
                <a:latin typeface="幼圆" panose="02010509060101010101" pitchFamily="49" charset="-122"/>
                <a:ea typeface="幼圆" panose="02010509060101010101" pitchFamily="49" charset="-122"/>
              </a:rPr>
              <a:t>荷载作用下土中应力计算</a:t>
            </a:r>
            <a:r>
              <a:rPr lang="en-US" altLang="zh-CN" sz="2400" b="1" dirty="0">
                <a:solidFill>
                  <a:srgbClr val="000099"/>
                </a:solidFill>
                <a:latin typeface="幼圆" panose="02010509060101010101" pitchFamily="49" charset="-122"/>
                <a:ea typeface="幼圆" panose="02010509060101010101" pitchFamily="49" charset="-122"/>
              </a:rPr>
              <a:t>-</a:t>
            </a:r>
            <a:r>
              <a:rPr lang="zh-CN" altLang="en-US" sz="2400" b="1" dirty="0">
                <a:solidFill>
                  <a:srgbClr val="000099"/>
                </a:solidFill>
                <a:latin typeface="幼圆" panose="02010509060101010101" pitchFamily="49" charset="-122"/>
                <a:ea typeface="幼圆" panose="02010509060101010101" pitchFamily="49" charset="-122"/>
              </a:rPr>
              <a:t>费拉曼</a:t>
            </a:r>
            <a:r>
              <a:rPr lang="en-US" altLang="zh-CN" sz="2400" b="1" dirty="0">
                <a:solidFill>
                  <a:srgbClr val="000099"/>
                </a:solidFill>
                <a:latin typeface="幼圆" panose="02010509060101010101" pitchFamily="49" charset="-122"/>
                <a:ea typeface="幼圆" panose="02010509060101010101" pitchFamily="49" charset="-122"/>
              </a:rPr>
              <a:t>(</a:t>
            </a:r>
            <a:r>
              <a:rPr lang="en-US" altLang="zh-CN" sz="2400" b="1" dirty="0" err="1">
                <a:solidFill>
                  <a:srgbClr val="000099"/>
                </a:solidFill>
                <a:latin typeface="幼圆" panose="02010509060101010101" pitchFamily="49" charset="-122"/>
                <a:ea typeface="幼圆" panose="02010509060101010101" pitchFamily="49" charset="-122"/>
              </a:rPr>
              <a:t>Flamant</a:t>
            </a:r>
            <a:r>
              <a:rPr lang="en-US" altLang="zh-CN" sz="2400" b="1" dirty="0">
                <a:solidFill>
                  <a:srgbClr val="000099"/>
                </a:solidFill>
                <a:latin typeface="幼圆" panose="02010509060101010101" pitchFamily="49" charset="-122"/>
                <a:ea typeface="幼圆" panose="02010509060101010101" pitchFamily="49" charset="-122"/>
              </a:rPr>
              <a:t>)</a:t>
            </a:r>
            <a:r>
              <a:rPr lang="zh-CN" altLang="en-US" sz="2400" b="1" dirty="0">
                <a:solidFill>
                  <a:srgbClr val="000099"/>
                </a:solidFill>
                <a:latin typeface="幼圆" panose="02010509060101010101" pitchFamily="49" charset="-122"/>
                <a:ea typeface="幼圆" panose="02010509060101010101" pitchFamily="49" charset="-122"/>
              </a:rPr>
              <a:t>解</a:t>
            </a:r>
            <a:endParaRPr lang="zh-CN" altLang="en-US" sz="2400" b="1" dirty="0">
              <a:solidFill>
                <a:srgbClr val="000099"/>
              </a:solidFill>
              <a:latin typeface="幼圆" panose="02010509060101010101" pitchFamily="49" charset="-122"/>
              <a:ea typeface="幼圆" panose="02010509060101010101" pitchFamily="49" charset="-122"/>
            </a:endParaRPr>
          </a:p>
        </p:txBody>
      </p:sp>
      <p:pic>
        <p:nvPicPr>
          <p:cNvPr id="15" name="Picture 7" descr="3-23"/>
          <p:cNvPicPr>
            <a:picLocks noChangeAspect="1" noChangeArrowheads="1"/>
          </p:cNvPicPr>
          <p:nvPr/>
        </p:nvPicPr>
        <p:blipFill>
          <a:blip r:embed="rId1">
            <a:extLst>
              <a:ext uri="{28A0092B-C50C-407E-A947-70E740481C1C}">
                <a14:useLocalDpi xmlns:a14="http://schemas.microsoft.com/office/drawing/2010/main" val="0"/>
              </a:ext>
            </a:extLst>
          </a:blip>
          <a:srcRect l="8192" t="1086" r="45361" b="35040"/>
          <a:stretch>
            <a:fillRect/>
          </a:stretch>
        </p:blipFill>
        <p:spPr bwMode="auto">
          <a:xfrm>
            <a:off x="467544" y="937394"/>
            <a:ext cx="3447851" cy="283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67944" y="951905"/>
            <a:ext cx="4788024" cy="2862322"/>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b="1" dirty="0">
                <a:latin typeface="+mn-ea"/>
                <a:ea typeface="+mn-ea"/>
              </a:rPr>
              <a:t>设一个竖向线荷载 </a:t>
            </a:r>
            <a:r>
              <a:rPr lang="en-US" altLang="zh-CN" sz="2000" b="1" dirty="0">
                <a:latin typeface="+mn-ea"/>
                <a:ea typeface="+mn-ea"/>
              </a:rPr>
              <a:t>(</a:t>
            </a:r>
            <a:r>
              <a:rPr lang="en-US" altLang="zh-CN" sz="2000" b="1" dirty="0" err="1">
                <a:latin typeface="+mn-ea"/>
                <a:ea typeface="+mn-ea"/>
              </a:rPr>
              <a:t>kN</a:t>
            </a:r>
            <a:r>
              <a:rPr lang="en-US" altLang="zh-CN" sz="2000" b="1" dirty="0">
                <a:latin typeface="+mn-ea"/>
                <a:ea typeface="+mn-ea"/>
              </a:rPr>
              <a:t>/m)</a:t>
            </a:r>
            <a:r>
              <a:rPr lang="zh-CN" altLang="en-US" sz="2000" b="1" dirty="0">
                <a:latin typeface="+mn-ea"/>
                <a:ea typeface="+mn-ea"/>
              </a:rPr>
              <a:t>作用在</a:t>
            </a:r>
            <a:r>
              <a:rPr lang="en-US" altLang="zh-CN" sz="2000" b="1" i="1" dirty="0" smtClean="0">
                <a:latin typeface="+mn-ea"/>
                <a:ea typeface="+mn-ea"/>
              </a:rPr>
              <a:t>y </a:t>
            </a:r>
            <a:r>
              <a:rPr lang="zh-CN" altLang="en-US" sz="2000" b="1" dirty="0" smtClean="0">
                <a:latin typeface="+mn-ea"/>
                <a:ea typeface="+mn-ea"/>
              </a:rPr>
              <a:t>坐标轴</a:t>
            </a:r>
            <a:r>
              <a:rPr lang="zh-CN" altLang="en-US" sz="2000" b="1" dirty="0">
                <a:latin typeface="+mn-ea"/>
                <a:ea typeface="+mn-ea"/>
              </a:rPr>
              <a:t>上，则沿</a:t>
            </a:r>
            <a:r>
              <a:rPr lang="en-US" altLang="zh-CN" sz="2000" b="1" i="1" dirty="0" smtClean="0">
                <a:latin typeface="+mn-ea"/>
                <a:ea typeface="+mn-ea"/>
              </a:rPr>
              <a:t>y </a:t>
            </a:r>
            <a:r>
              <a:rPr lang="zh-CN" altLang="en-US" sz="2000" b="1" dirty="0" smtClean="0">
                <a:latin typeface="+mn-ea"/>
                <a:ea typeface="+mn-ea"/>
              </a:rPr>
              <a:t>轴</a:t>
            </a:r>
            <a:r>
              <a:rPr lang="zh-CN" altLang="en-US" sz="2000" b="1" dirty="0">
                <a:latin typeface="+mn-ea"/>
                <a:ea typeface="+mn-ea"/>
              </a:rPr>
              <a:t>某微分段</a:t>
            </a:r>
            <a:r>
              <a:rPr lang="en-US" altLang="zh-CN" sz="2000" b="1" dirty="0" err="1">
                <a:latin typeface="+mn-ea"/>
                <a:ea typeface="+mn-ea"/>
              </a:rPr>
              <a:t>d</a:t>
            </a:r>
            <a:r>
              <a:rPr lang="en-US" altLang="zh-CN" sz="2000" b="1" i="1" dirty="0" err="1">
                <a:latin typeface="+mn-ea"/>
                <a:ea typeface="+mn-ea"/>
              </a:rPr>
              <a:t>y</a:t>
            </a:r>
            <a:r>
              <a:rPr lang="zh-CN" altLang="en-US" sz="2000" b="1" dirty="0">
                <a:latin typeface="+mn-ea"/>
                <a:ea typeface="+mn-ea"/>
              </a:rPr>
              <a:t>上的分布荷载以集中力          </a:t>
            </a:r>
            <a:r>
              <a:rPr lang="zh-CN" altLang="en-US" sz="2000" b="1" dirty="0" smtClean="0">
                <a:latin typeface="+mn-ea"/>
                <a:ea typeface="+mn-ea"/>
              </a:rPr>
              <a:t>代替</a:t>
            </a:r>
            <a:r>
              <a:rPr lang="zh-CN" altLang="en-US" sz="2000" b="1" dirty="0">
                <a:latin typeface="+mn-ea"/>
                <a:ea typeface="+mn-ea"/>
              </a:rPr>
              <a:t>，从而求得地基中任意点</a:t>
            </a:r>
            <a:r>
              <a:rPr lang="en-US" altLang="zh-CN" sz="2000" b="1" i="1" dirty="0" smtClean="0">
                <a:latin typeface="+mn-ea"/>
                <a:ea typeface="+mn-ea"/>
              </a:rPr>
              <a:t>M </a:t>
            </a:r>
            <a:r>
              <a:rPr lang="zh-CN" altLang="en-US" sz="2000" b="1" dirty="0" smtClean="0">
                <a:latin typeface="+mn-ea"/>
                <a:ea typeface="+mn-ea"/>
              </a:rPr>
              <a:t>由</a:t>
            </a:r>
            <a:r>
              <a:rPr lang="en-US" altLang="zh-CN" sz="2000" b="1" i="1" dirty="0" smtClean="0">
                <a:latin typeface="+mn-ea"/>
                <a:ea typeface="+mn-ea"/>
              </a:rPr>
              <a:t>P </a:t>
            </a:r>
            <a:r>
              <a:rPr lang="zh-CN" altLang="en-US" sz="2000" b="1" dirty="0" smtClean="0">
                <a:latin typeface="+mn-ea"/>
                <a:ea typeface="+mn-ea"/>
              </a:rPr>
              <a:t>引起</a:t>
            </a:r>
            <a:r>
              <a:rPr lang="zh-CN" altLang="en-US" sz="2000" b="1" dirty="0">
                <a:latin typeface="+mn-ea"/>
                <a:ea typeface="+mn-ea"/>
              </a:rPr>
              <a:t>的附加应力</a:t>
            </a:r>
            <a:r>
              <a:rPr lang="en-US" altLang="zh-CN" sz="2000" b="1" dirty="0" err="1">
                <a:latin typeface="+mn-ea"/>
                <a:ea typeface="+mn-ea"/>
              </a:rPr>
              <a:t>d</a:t>
            </a:r>
            <a:r>
              <a:rPr lang="en-US" altLang="zh-CN" sz="2000" b="1" dirty="0" err="1">
                <a:latin typeface="+mn-ea"/>
                <a:ea typeface="+mn-ea"/>
                <a:cs typeface="Times New Roman" panose="02020603050405020304" pitchFamily="18" charset="0"/>
              </a:rPr>
              <a:t>σ</a:t>
            </a:r>
            <a:r>
              <a:rPr lang="en-US" altLang="zh-CN" sz="2000" b="1" baseline="-25000" dirty="0" err="1">
                <a:latin typeface="+mn-ea"/>
                <a:ea typeface="+mn-ea"/>
                <a:cs typeface="Times New Roman" panose="02020603050405020304" pitchFamily="18" charset="0"/>
              </a:rPr>
              <a:t>z</a:t>
            </a:r>
            <a:r>
              <a:rPr lang="zh-CN" altLang="en-US" sz="2000" b="1" dirty="0" smtClean="0">
                <a:latin typeface="+mn-ea"/>
                <a:ea typeface="+mn-ea"/>
              </a:rPr>
              <a:t>。</a:t>
            </a:r>
            <a:endParaRPr lang="en-US" altLang="zh-CN" sz="2000" b="1" dirty="0" smtClean="0">
              <a:latin typeface="+mn-ea"/>
              <a:ea typeface="+mn-ea"/>
            </a:endParaRPr>
          </a:p>
          <a:p>
            <a:pPr marL="342900" indent="-342900">
              <a:lnSpc>
                <a:spcPct val="150000"/>
              </a:lnSpc>
              <a:buFont typeface="Wingdings" panose="05000000000000000000" pitchFamily="2" charset="2"/>
              <a:buChar char="Ø"/>
            </a:pPr>
            <a:r>
              <a:rPr lang="zh-CN" altLang="en-US" sz="2000" b="1" dirty="0" smtClean="0">
                <a:latin typeface="+mn-ea"/>
                <a:ea typeface="+mn-ea"/>
                <a:sym typeface="Symbol" panose="05050102010706020507" pitchFamily="18" charset="2"/>
              </a:rPr>
              <a:t>沿</a:t>
            </a:r>
            <a:r>
              <a:rPr lang="en-US" altLang="zh-CN" sz="2000" b="1" i="1" dirty="0">
                <a:latin typeface="+mn-ea"/>
              </a:rPr>
              <a:t>y </a:t>
            </a:r>
            <a:r>
              <a:rPr lang="zh-CN" altLang="en-US" sz="2000" b="1" dirty="0" smtClean="0">
                <a:latin typeface="+mn-ea"/>
                <a:ea typeface="+mn-ea"/>
                <a:sym typeface="Symbol" panose="05050102010706020507" pitchFamily="18" charset="2"/>
              </a:rPr>
              <a:t>轴方向积分可求得</a:t>
            </a:r>
            <a:r>
              <a:rPr lang="en-US" altLang="zh-CN" sz="2000" b="1" i="1" dirty="0" smtClean="0">
                <a:latin typeface="+mn-ea"/>
                <a:ea typeface="+mn-ea"/>
                <a:sym typeface="Symbol" panose="05050102010706020507" pitchFamily="18" charset="2"/>
              </a:rPr>
              <a:t>M </a:t>
            </a:r>
            <a:r>
              <a:rPr lang="zh-CN" altLang="en-US" sz="2000" b="1" dirty="0" smtClean="0">
                <a:latin typeface="+mn-ea"/>
                <a:ea typeface="+mn-ea"/>
                <a:sym typeface="Symbol" panose="05050102010706020507" pitchFamily="18" charset="2"/>
              </a:rPr>
              <a:t>点</a:t>
            </a:r>
            <a:r>
              <a:rPr lang="zh-CN" altLang="en-US" sz="2000" b="1" dirty="0">
                <a:latin typeface="+mn-ea"/>
                <a:ea typeface="+mn-ea"/>
                <a:sym typeface="Symbol" panose="05050102010706020507" pitchFamily="18" charset="2"/>
              </a:rPr>
              <a:t>的</a:t>
            </a:r>
            <a:r>
              <a:rPr lang="en-US" altLang="zh-CN" sz="2000" b="1" dirty="0" err="1">
                <a:latin typeface="+mn-ea"/>
                <a:ea typeface="+mn-ea"/>
                <a:cs typeface="Times New Roman" panose="02020603050405020304" pitchFamily="18" charset="0"/>
              </a:rPr>
              <a:t>σ</a:t>
            </a:r>
            <a:r>
              <a:rPr lang="en-US" altLang="zh-CN" sz="2000" b="1" baseline="-25000" dirty="0" err="1">
                <a:latin typeface="+mn-ea"/>
                <a:ea typeface="+mn-ea"/>
                <a:cs typeface="Times New Roman" panose="02020603050405020304" pitchFamily="18" charset="0"/>
              </a:rPr>
              <a:t>z</a:t>
            </a:r>
            <a:r>
              <a:rPr lang="en-US" altLang="zh-CN" sz="2000" b="1" dirty="0">
                <a:latin typeface="+mn-ea"/>
                <a:ea typeface="+mn-ea"/>
                <a:sym typeface="Symbol" panose="05050102010706020507" pitchFamily="18" charset="2"/>
              </a:rPr>
              <a:t> </a:t>
            </a:r>
            <a:r>
              <a:rPr lang="zh-CN" altLang="en-US" sz="2000" b="1" dirty="0" smtClean="0">
                <a:latin typeface="+mn-ea"/>
                <a:ea typeface="+mn-ea"/>
                <a:sym typeface="Symbol" panose="05050102010706020507" pitchFamily="18" charset="2"/>
              </a:rPr>
              <a:t>。 </a:t>
            </a:r>
            <a:endParaRPr lang="zh-CN" altLang="en-US" sz="2000" b="1" dirty="0">
              <a:latin typeface="+mn-ea"/>
              <a:ea typeface="+mn-ea"/>
              <a:sym typeface="Symbol" panose="05050102010706020507" pitchFamily="18" charset="2"/>
            </a:endParaRPr>
          </a:p>
        </p:txBody>
      </p:sp>
      <p:graphicFrame>
        <p:nvGraphicFramePr>
          <p:cNvPr id="17" name="Object 3"/>
          <p:cNvGraphicFramePr>
            <a:graphicFrameLocks noChangeAspect="1"/>
          </p:cNvGraphicFramePr>
          <p:nvPr/>
        </p:nvGraphicFramePr>
        <p:xfrm>
          <a:off x="6371953" y="1954816"/>
          <a:ext cx="1079500" cy="392113"/>
        </p:xfrm>
        <a:graphic>
          <a:graphicData uri="http://schemas.openxmlformats.org/presentationml/2006/ole">
            <mc:AlternateContent xmlns:mc="http://schemas.openxmlformats.org/markup-compatibility/2006">
              <mc:Choice xmlns:v="urn:schemas-microsoft-com:vml" Requires="v">
                <p:oleObj spid="_x0000_s51364" name="" r:id="rId2" imgW="559435" imgH="203200" progId="Equation.3">
                  <p:embed/>
                </p:oleObj>
              </mc:Choice>
              <mc:Fallback>
                <p:oleObj name="" r:id="rId2" imgW="559435" imgH="2032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953" y="1954816"/>
                        <a:ext cx="1079500" cy="392113"/>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4"/>
          <p:cNvGraphicFramePr>
            <a:graphicFrameLocks noChangeAspect="1"/>
          </p:cNvGraphicFramePr>
          <p:nvPr/>
        </p:nvGraphicFramePr>
        <p:xfrm>
          <a:off x="1331640" y="3874850"/>
          <a:ext cx="6119813" cy="828675"/>
        </p:xfrm>
        <a:graphic>
          <a:graphicData uri="http://schemas.openxmlformats.org/presentationml/2006/ole">
            <mc:AlternateContent xmlns:mc="http://schemas.openxmlformats.org/markup-compatibility/2006">
              <mc:Choice xmlns:v="urn:schemas-microsoft-com:vml" Requires="v">
                <p:oleObj spid="_x0000_s51365" name="" r:id="rId4" imgW="2780030" imgH="546100" progId="Equation.3">
                  <p:embed/>
                </p:oleObj>
              </mc:Choice>
              <mc:Fallback>
                <p:oleObj name="" r:id="rId4" imgW="2780030" imgH="546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874850"/>
                        <a:ext cx="6119813" cy="828675"/>
                      </a:xfrm>
                      <a:prstGeom prst="rect">
                        <a:avLst/>
                      </a:prstGeom>
                      <a:solidFill>
                        <a:srgbClr val="FFFF00"/>
                      </a:solidFill>
                      <a:ln>
                        <a:noFill/>
                      </a:ln>
                      <a:effectLst/>
                    </p:spPr>
                  </p:pic>
                </p:oleObj>
              </mc:Fallback>
            </mc:AlternateContent>
          </a:graphicData>
        </a:graphic>
      </p:graphicFrame>
      <p:sp>
        <p:nvSpPr>
          <p:cNvPr id="7" name="矩形 6"/>
          <p:cNvSpPr/>
          <p:nvPr/>
        </p:nvSpPr>
        <p:spPr>
          <a:xfrm>
            <a:off x="467544" y="4869160"/>
            <a:ext cx="1114408" cy="369332"/>
          </a:xfrm>
          <a:prstGeom prst="rect">
            <a:avLst/>
          </a:prstGeom>
        </p:spPr>
        <p:txBody>
          <a:bodyPr wrap="none">
            <a:spAutoFit/>
          </a:bodyPr>
          <a:lstStyle/>
          <a:p>
            <a:r>
              <a:rPr lang="zh-CN" altLang="en-US" b="1" dirty="0">
                <a:latin typeface="Times New Roman" panose="02020603050405020304" pitchFamily="18" charset="0"/>
              </a:rPr>
              <a:t>同理得：</a:t>
            </a:r>
            <a:endParaRPr lang="zh-CN" altLang="en-US" dirty="0"/>
          </a:p>
        </p:txBody>
      </p:sp>
      <p:graphicFrame>
        <p:nvGraphicFramePr>
          <p:cNvPr id="20" name="Object 5"/>
          <p:cNvGraphicFramePr>
            <a:graphicFrameLocks noChangeAspect="1"/>
          </p:cNvGraphicFramePr>
          <p:nvPr/>
        </p:nvGraphicFramePr>
        <p:xfrm>
          <a:off x="1547813" y="4761841"/>
          <a:ext cx="4953000" cy="742950"/>
        </p:xfrm>
        <a:graphic>
          <a:graphicData uri="http://schemas.openxmlformats.org/presentationml/2006/ole">
            <mc:AlternateContent xmlns:mc="http://schemas.openxmlformats.org/markup-compatibility/2006">
              <mc:Choice xmlns:v="urn:schemas-microsoft-com:vml" Requires="v">
                <p:oleObj spid="_x0000_s51366" name="" r:id="rId6" imgW="1956435" imgH="457200" progId="Equation.3">
                  <p:embed/>
                </p:oleObj>
              </mc:Choice>
              <mc:Fallback>
                <p:oleObj name="" r:id="rId6" imgW="1956435" imgH="457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4761841"/>
                        <a:ext cx="4953000" cy="742950"/>
                      </a:xfrm>
                      <a:prstGeom prst="rect">
                        <a:avLst/>
                      </a:prstGeom>
                      <a:solidFill>
                        <a:srgbClr val="FFFF00"/>
                      </a:solidFill>
                      <a:ln>
                        <a:noFill/>
                      </a:ln>
                      <a:effectLst/>
                    </p:spPr>
                  </p:pic>
                </p:oleObj>
              </mc:Fallback>
            </mc:AlternateContent>
          </a:graphicData>
        </a:graphic>
      </p:graphicFrame>
      <p:graphicFrame>
        <p:nvGraphicFramePr>
          <p:cNvPr id="21" name="Object 6"/>
          <p:cNvGraphicFramePr>
            <a:graphicFrameLocks noChangeAspect="1"/>
          </p:cNvGraphicFramePr>
          <p:nvPr/>
        </p:nvGraphicFramePr>
        <p:xfrm>
          <a:off x="1547813" y="5589588"/>
          <a:ext cx="5257800" cy="717550"/>
        </p:xfrm>
        <a:graphic>
          <a:graphicData uri="http://schemas.openxmlformats.org/presentationml/2006/ole">
            <mc:AlternateContent xmlns:mc="http://schemas.openxmlformats.org/markup-compatibility/2006">
              <mc:Choice xmlns:v="urn:schemas-microsoft-com:vml" Requires="v">
                <p:oleObj spid="_x0000_s51367" name="" r:id="rId8" imgW="2299970" imgH="457200" progId="Equation.3">
                  <p:embed/>
                </p:oleObj>
              </mc:Choice>
              <mc:Fallback>
                <p:oleObj name="" r:id="rId8" imgW="2299970" imgH="4572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5589588"/>
                        <a:ext cx="5257800" cy="717550"/>
                      </a:xfrm>
                      <a:prstGeom prst="rect">
                        <a:avLst/>
                      </a:prstGeom>
                      <a:solidFill>
                        <a:srgbClr val="FFFF00"/>
                      </a:solidFill>
                      <a:ln>
                        <a:noFill/>
                      </a:ln>
                      <a:effectLst/>
                    </p:spPr>
                  </p:pic>
                </p:oleObj>
              </mc:Fallback>
            </mc:AlternateContent>
          </a:graphicData>
        </a:graphic>
      </p:graphicFrame>
      <p:graphicFrame>
        <p:nvGraphicFramePr>
          <p:cNvPr id="22" name="Object 8"/>
          <p:cNvGraphicFramePr>
            <a:graphicFrameLocks noChangeAspect="1"/>
          </p:cNvGraphicFramePr>
          <p:nvPr/>
        </p:nvGraphicFramePr>
        <p:xfrm>
          <a:off x="341881" y="6334285"/>
          <a:ext cx="1979518" cy="525327"/>
        </p:xfrm>
        <a:graphic>
          <a:graphicData uri="http://schemas.openxmlformats.org/presentationml/2006/ole">
            <mc:AlternateContent xmlns:mc="http://schemas.openxmlformats.org/markup-compatibility/2006">
              <mc:Choice xmlns:v="urn:schemas-microsoft-com:vml" Requires="v">
                <p:oleObj spid="_x0000_s51368" name="公式" r:id="rId10" imgW="1435100" imgH="381000" progId="Equation.3">
                  <p:embed/>
                </p:oleObj>
              </mc:Choice>
              <mc:Fallback>
                <p:oleObj name="公式" r:id="rId10" imgW="1435100" imgH="3810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881" y="6334285"/>
                        <a:ext cx="1979518" cy="525327"/>
                      </a:xfrm>
                      <a:prstGeom prst="rect">
                        <a:avLst/>
                      </a:prstGeom>
                      <a:noFill/>
                      <a:ln w="22225">
                        <a:solidFill>
                          <a:schemeClr val="tx1"/>
                        </a:solidFill>
                        <a:miter lim="800000"/>
                        <a:headEnd/>
                        <a:tailEnd/>
                      </a:ln>
                      <a:effectLst/>
                    </p:spPr>
                  </p:pic>
                </p:oleObj>
              </mc:Fallback>
            </mc:AlternateContent>
          </a:graphicData>
        </a:graphic>
      </p:graphicFrame>
      <p:sp>
        <p:nvSpPr>
          <p:cNvPr id="23" name="Text Box 16"/>
          <p:cNvSpPr txBox="1">
            <a:spLocks noChangeArrowheads="1"/>
          </p:cNvSpPr>
          <p:nvPr/>
        </p:nvSpPr>
        <p:spPr bwMode="auto">
          <a:xfrm>
            <a:off x="5508104" y="6447543"/>
            <a:ext cx="3528540" cy="29881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lIns="18000" tIns="10800" rIns="18000" bIns="1080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en-US" altLang="zh-CN" i="1" dirty="0" err="1">
                <a:latin typeface="Times New Roman" panose="02020603050405020304" pitchFamily="18" charset="0"/>
                <a:ea typeface="宋体" panose="02010600030101010101" pitchFamily="2" charset="-122"/>
              </a:rPr>
              <a:t>xz</a:t>
            </a:r>
            <a:r>
              <a:rPr lang="zh-CN" altLang="en-US" dirty="0">
                <a:latin typeface="Times New Roman" panose="02020603050405020304" pitchFamily="18" charset="0"/>
                <a:ea typeface="宋体" panose="02010600030101010101" pitchFamily="2" charset="-122"/>
              </a:rPr>
              <a:t>平面内</a:t>
            </a:r>
            <a:r>
              <a:rPr lang="zh-CN" altLang="en-US" dirty="0" smtClean="0">
                <a:latin typeface="Times New Roman" panose="02020603050405020304" pitchFamily="18" charset="0"/>
                <a:ea typeface="宋体" panose="02010600030101010101" pitchFamily="2" charset="-122"/>
              </a:rPr>
              <a:t>剪应力不</a:t>
            </a:r>
            <a:r>
              <a:rPr lang="zh-CN" altLang="en-US" dirty="0">
                <a:latin typeface="Times New Roman" panose="02020603050405020304" pitchFamily="18" charset="0"/>
                <a:ea typeface="宋体" panose="02010600030101010101" pitchFamily="2" charset="-122"/>
              </a:rPr>
              <a:t>为</a:t>
            </a:r>
            <a:r>
              <a:rPr lang="en-US" altLang="zh-CN" dirty="0">
                <a:latin typeface="Times New Roman" panose="02020603050405020304" pitchFamily="18" charset="0"/>
                <a:ea typeface="宋体" panose="02010600030101010101" pitchFamily="2" charset="-122"/>
              </a:rPr>
              <a:t>0</a:t>
            </a:r>
            <a:r>
              <a:rPr lang="zh-CN" altLang="en-US" dirty="0">
                <a:latin typeface="Times New Roman" panose="02020603050405020304" pitchFamily="18" charset="0"/>
                <a:ea typeface="宋体" panose="02010600030101010101" pitchFamily="2" charset="-122"/>
              </a:rPr>
              <a:t>，其余为</a:t>
            </a:r>
            <a:r>
              <a:rPr lang="en-US" altLang="zh-CN" dirty="0">
                <a:latin typeface="Times New Roman" panose="02020603050405020304" pitchFamily="18" charset="0"/>
                <a:ea typeface="宋体" panose="02010600030101010101" pitchFamily="2" charset="-122"/>
              </a:rPr>
              <a:t>0</a:t>
            </a:r>
            <a:endParaRPr lang="en-US" altLang="zh-CN" dirty="0">
              <a:latin typeface="Times New Roman" panose="02020603050405020304" pitchFamily="18" charset="0"/>
              <a:ea typeface="宋体" panose="02010600030101010101" pitchFamily="2" charset="-122"/>
            </a:endParaRPr>
          </a:p>
        </p:txBody>
      </p:sp>
      <p:graphicFrame>
        <p:nvGraphicFramePr>
          <p:cNvPr id="24" name="Object 13"/>
          <p:cNvGraphicFramePr>
            <a:graphicFrameLocks noChangeAspect="1"/>
          </p:cNvGraphicFramePr>
          <p:nvPr/>
        </p:nvGraphicFramePr>
        <p:xfrm>
          <a:off x="3087688" y="6375491"/>
          <a:ext cx="1873250" cy="442913"/>
        </p:xfrm>
        <a:graphic>
          <a:graphicData uri="http://schemas.openxmlformats.org/presentationml/2006/ole">
            <mc:AlternateContent xmlns:mc="http://schemas.openxmlformats.org/markup-compatibility/2006">
              <mc:Choice xmlns:v="urn:schemas-microsoft-com:vml" Requires="v">
                <p:oleObj spid="_x0000_s51369" name="公式" r:id="rId12" imgW="913765" imgH="215900" progId="Equation.3">
                  <p:embed/>
                </p:oleObj>
              </mc:Choice>
              <mc:Fallback>
                <p:oleObj name="公式" r:id="rId12" imgW="913765" imgH="2159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7688" y="6375491"/>
                        <a:ext cx="1873250" cy="442913"/>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7" name="Object 3"/>
          <p:cNvGraphicFramePr>
            <a:graphicFrameLocks noChangeAspect="1"/>
          </p:cNvGraphicFramePr>
          <p:nvPr/>
        </p:nvGraphicFramePr>
        <p:xfrm>
          <a:off x="602482" y="3900488"/>
          <a:ext cx="6993854" cy="2492491"/>
        </p:xfrm>
        <a:graphic>
          <a:graphicData uri="http://schemas.openxmlformats.org/presentationml/2006/ole">
            <mc:AlternateContent xmlns:mc="http://schemas.openxmlformats.org/markup-compatibility/2006">
              <mc:Choice xmlns:v="urn:schemas-microsoft-com:vml" Requires="v">
                <p:oleObj spid="_x0000_s53288" name="Equation" r:id="rId1" imgW="3619500" imgH="1295400" progId="Equation.DSMT4">
                  <p:embed/>
                </p:oleObj>
              </mc:Choice>
              <mc:Fallback>
                <p:oleObj name="Equation" r:id="rId1" imgW="3619500" imgH="12954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82" y="3900488"/>
                        <a:ext cx="6993854" cy="2492491"/>
                      </a:xfrm>
                      <a:prstGeom prst="rect">
                        <a:avLst/>
                      </a:prstGeom>
                      <a:noFill/>
                      <a:ln>
                        <a:noFill/>
                      </a:ln>
                    </p:spPr>
                  </p:pic>
                </p:oleObj>
              </mc:Fallback>
            </mc:AlternateContent>
          </a:graphicData>
        </a:graphic>
      </p:graphicFrame>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l="2257" t="10155" r="58244" b="3543"/>
          <a:stretch>
            <a:fillRect/>
          </a:stretch>
        </p:blipFill>
        <p:spPr bwMode="auto">
          <a:xfrm>
            <a:off x="4724400" y="228600"/>
            <a:ext cx="38862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1452310" y="658062"/>
            <a:ext cx="2495550" cy="482599"/>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eaLnBrk="1" fontAlgn="base" hangingPunct="1">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pPr eaLnBrk="1" hangingPunct="1"/>
            <a:r>
              <a:rPr lang="en-US" altLang="zh-CN" sz="2400" b="1" kern="0" dirty="0" smtClean="0">
                <a:solidFill>
                  <a:srgbClr val="0000FF"/>
                </a:solidFill>
                <a:latin typeface="+mn-ea"/>
                <a:ea typeface="+mn-ea"/>
              </a:rPr>
              <a:t>2.</a:t>
            </a:r>
            <a:r>
              <a:rPr lang="zh-CN" altLang="en-US" sz="2400" b="1" kern="0" dirty="0" smtClean="0">
                <a:solidFill>
                  <a:srgbClr val="0000FF"/>
                </a:solidFill>
                <a:latin typeface="+mn-ea"/>
                <a:ea typeface="+mn-ea"/>
              </a:rPr>
              <a:t>均布条形荷载</a:t>
            </a:r>
            <a:endParaRPr lang="zh-CN" altLang="en-US" sz="2400" b="1" kern="0" dirty="0">
              <a:solidFill>
                <a:srgbClr val="0000FF"/>
              </a:solidFill>
              <a:latin typeface="+mn-ea"/>
              <a:ea typeface="+mn-ea"/>
            </a:endParaRPr>
          </a:p>
        </p:txBody>
      </p:sp>
      <p:sp>
        <p:nvSpPr>
          <p:cNvPr id="2" name="矩形 1"/>
          <p:cNvSpPr/>
          <p:nvPr/>
        </p:nvSpPr>
        <p:spPr>
          <a:xfrm>
            <a:off x="552314" y="1539546"/>
            <a:ext cx="4091694" cy="1286250"/>
          </a:xfrm>
          <a:prstGeom prst="rect">
            <a:avLst/>
          </a:prstGeom>
        </p:spPr>
        <p:txBody>
          <a:bodyPr wrap="square">
            <a:spAutoFit/>
          </a:bodyPr>
          <a:lstStyle/>
          <a:p>
            <a:pPr marL="285750" indent="-285750" eaLnBrk="1" hangingPunct="1">
              <a:lnSpc>
                <a:spcPct val="150000"/>
              </a:lnSpc>
              <a:buFont typeface="Wingdings" panose="05000000000000000000" pitchFamily="2" charset="2"/>
              <a:buChar char="Ø"/>
              <a:defRPr/>
            </a:pPr>
            <a:r>
              <a:rPr lang="zh-CN" altLang="en-US" b="1" dirty="0">
                <a:latin typeface="Times New Roman" panose="02020603050405020304" pitchFamily="18" charset="0"/>
              </a:rPr>
              <a:t>均布的</a:t>
            </a:r>
            <a:r>
              <a:rPr lang="zh-CN" altLang="en-US" b="1" dirty="0" smtClean="0">
                <a:latin typeface="Times New Roman" panose="02020603050405020304" pitchFamily="18" charset="0"/>
              </a:rPr>
              <a:t>条形荷载 </a:t>
            </a:r>
            <a:r>
              <a:rPr lang="en-US" altLang="zh-CN" b="1" i="1" dirty="0" smtClean="0">
                <a:latin typeface="Times New Roman" panose="02020603050405020304" pitchFamily="18" charset="0"/>
              </a:rPr>
              <a:t>p </a:t>
            </a:r>
            <a:r>
              <a:rPr lang="zh-CN" altLang="en-US" b="1" dirty="0" smtClean="0">
                <a:latin typeface="Times New Roman" panose="02020603050405020304" pitchFamily="18" charset="0"/>
              </a:rPr>
              <a:t>沿 </a:t>
            </a:r>
            <a:r>
              <a:rPr lang="en-US" altLang="zh-CN" b="1" i="1" dirty="0" smtClean="0">
                <a:latin typeface="Times New Roman" panose="02020603050405020304" pitchFamily="18" charset="0"/>
              </a:rPr>
              <a:t>x </a:t>
            </a:r>
            <a:r>
              <a:rPr lang="zh-CN" altLang="en-US" b="1" dirty="0" smtClean="0">
                <a:latin typeface="Times New Roman" panose="02020603050405020304" pitchFamily="18" charset="0"/>
              </a:rPr>
              <a:t>轴</a:t>
            </a:r>
            <a:r>
              <a:rPr lang="zh-CN" altLang="en-US" b="1" dirty="0">
                <a:latin typeface="Times New Roman" panose="02020603050405020304" pitchFamily="18" charset="0"/>
              </a:rPr>
              <a:t>上某微分</a:t>
            </a:r>
            <a:r>
              <a:rPr lang="zh-CN" altLang="en-US" b="1" dirty="0" smtClean="0">
                <a:latin typeface="Times New Roman" panose="02020603050405020304" pitchFamily="18" charset="0"/>
              </a:rPr>
              <a:t>段 </a:t>
            </a:r>
            <a:r>
              <a:rPr lang="en-US" altLang="zh-CN" b="1" i="1" dirty="0" smtClean="0">
                <a:latin typeface="Times New Roman" panose="02020603050405020304" pitchFamily="18" charset="0"/>
              </a:rPr>
              <a:t>dx </a:t>
            </a:r>
            <a:r>
              <a:rPr lang="zh-CN" altLang="en-US" b="1" dirty="0" smtClean="0">
                <a:latin typeface="Times New Roman" panose="02020603050405020304" pitchFamily="18" charset="0"/>
              </a:rPr>
              <a:t>上的荷载</a:t>
            </a:r>
            <a:r>
              <a:rPr lang="zh-CN" altLang="en-US" b="1" dirty="0">
                <a:latin typeface="Times New Roman" panose="02020603050405020304" pitchFamily="18" charset="0"/>
              </a:rPr>
              <a:t>可以用线荷载</a:t>
            </a:r>
            <a:r>
              <a:rPr lang="zh-CN" altLang="en-US" b="1" dirty="0" smtClean="0">
                <a:latin typeface="Times New Roman" panose="02020603050405020304" pitchFamily="18" charset="0"/>
              </a:rPr>
              <a:t>代替，地基中任意点</a:t>
            </a:r>
            <a:r>
              <a:rPr lang="en-US" altLang="zh-CN" b="1" dirty="0" smtClean="0">
                <a:latin typeface="Times New Roman" panose="02020603050405020304" pitchFamily="18" charset="0"/>
              </a:rPr>
              <a:t>M</a:t>
            </a:r>
            <a:r>
              <a:rPr lang="zh-CN" altLang="en-US" b="1" dirty="0" smtClean="0">
                <a:latin typeface="Times New Roman" panose="02020603050405020304" pitchFamily="18" charset="0"/>
              </a:rPr>
              <a:t>处的附加应力为：</a:t>
            </a:r>
            <a:endParaRPr lang="zh-CN" altLang="en-US" dirty="0"/>
          </a:p>
        </p:txBody>
      </p:sp>
      <p:sp>
        <p:nvSpPr>
          <p:cNvPr id="3" name="矩形 2"/>
          <p:cNvSpPr/>
          <p:nvPr/>
        </p:nvSpPr>
        <p:spPr>
          <a:xfrm>
            <a:off x="899592" y="3140968"/>
            <a:ext cx="1800493" cy="369332"/>
          </a:xfrm>
          <a:prstGeom prst="rect">
            <a:avLst/>
          </a:prstGeom>
        </p:spPr>
        <p:txBody>
          <a:bodyPr wrap="none">
            <a:spAutoFit/>
          </a:bodyPr>
          <a:lstStyle/>
          <a:p>
            <a:r>
              <a:rPr kumimoji="1" lang="zh-CN" altLang="en-US" dirty="0">
                <a:latin typeface="+mn-ea"/>
                <a:ea typeface="+mn-ea"/>
              </a:rPr>
              <a:t>采用极坐标表示</a:t>
            </a:r>
            <a:endParaRPr lang="zh-CN" altLang="en-US" dirty="0"/>
          </a:p>
        </p:txBody>
      </p:sp>
      <p:sp>
        <p:nvSpPr>
          <p:cNvPr id="11"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0-#ppt_w/2"/>
                                          </p:val>
                                        </p:tav>
                                        <p:tav tm="100000">
                                          <p:val>
                                            <p:strVal val="#ppt_x"/>
                                          </p:val>
                                        </p:tav>
                                      </p:tavLst>
                                    </p:anim>
                                    <p:anim calcmode="lin" valueType="num">
                                      <p:cBhvr additive="base">
                                        <p:cTn id="8" dur="500" fill="hold"/>
                                        <p:tgtEl>
                                          <p:spTgt spid="778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54202" y="562254"/>
            <a:ext cx="2423065" cy="53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just" eaLnBrk="1" hangingPunct="1">
              <a:lnSpc>
                <a:spcPct val="135000"/>
              </a:lnSpc>
            </a:pPr>
            <a:r>
              <a:rPr kumimoji="1" lang="en-US" altLang="zh-CN" sz="2400" b="1" dirty="0" smtClean="0">
                <a:latin typeface="Times New Roman" panose="02020603050405020304" pitchFamily="18" charset="0"/>
                <a:ea typeface="+mn-ea"/>
                <a:cs typeface="Times New Roman" panose="02020603050405020304" pitchFamily="18" charset="0"/>
              </a:rPr>
              <a:t>1</a:t>
            </a:r>
            <a:r>
              <a:rPr kumimoji="1" lang="zh-CN" altLang="en-US" sz="2400" b="1" dirty="0" smtClean="0">
                <a:latin typeface="Times New Roman" panose="02020603050405020304" pitchFamily="18" charset="0"/>
                <a:ea typeface="+mn-ea"/>
                <a:cs typeface="Times New Roman" panose="02020603050405020304" pitchFamily="18" charset="0"/>
              </a:rPr>
              <a:t>）计算</a:t>
            </a:r>
            <a:r>
              <a:rPr kumimoji="1" lang="zh-CN" altLang="en-US" sz="2400" b="1" dirty="0">
                <a:latin typeface="Times New Roman" panose="02020603050405020304" pitchFamily="18" charset="0"/>
                <a:ea typeface="+mn-ea"/>
                <a:cs typeface="Times New Roman" panose="02020603050405020304" pitchFamily="18" charset="0"/>
              </a:rPr>
              <a:t>主应力</a:t>
            </a:r>
            <a:endParaRPr kumimoji="1" lang="zh-CN" altLang="en-US" sz="2400" b="1" dirty="0">
              <a:latin typeface="Times New Roman" panose="02020603050405020304" pitchFamily="18" charset="0"/>
              <a:ea typeface="+mn-ea"/>
              <a:cs typeface="Times New Roman" panose="02020603050405020304" pitchFamily="18" charset="0"/>
            </a:endParaRPr>
          </a:p>
        </p:txBody>
      </p:sp>
      <p:sp>
        <p:nvSpPr>
          <p:cNvPr id="80899" name="Text Box 3"/>
          <p:cNvSpPr txBox="1">
            <a:spLocks noChangeArrowheads="1"/>
          </p:cNvSpPr>
          <p:nvPr/>
        </p:nvSpPr>
        <p:spPr bwMode="auto">
          <a:xfrm>
            <a:off x="5148064" y="3428117"/>
            <a:ext cx="395929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just" eaLnBrk="1" hangingPunct="1">
              <a:lnSpc>
                <a:spcPct val="135000"/>
              </a:lnSpc>
            </a:pPr>
            <a:r>
              <a:rPr kumimoji="1" lang="zh-CN" altLang="en-US" sz="1600" i="1" dirty="0" smtClean="0">
                <a:solidFill>
                  <a:srgbClr val="000000"/>
                </a:solidFill>
                <a:latin typeface="+mn-ea"/>
                <a:ea typeface="+mn-ea"/>
                <a:sym typeface="Symbol" panose="05050102010706020507" pitchFamily="18" charset="2"/>
              </a:rPr>
              <a:t> </a:t>
            </a:r>
            <a:r>
              <a:rPr kumimoji="1" lang="zh-CN" altLang="en-US" sz="1600" dirty="0" smtClean="0">
                <a:solidFill>
                  <a:srgbClr val="000000"/>
                </a:solidFill>
                <a:latin typeface="+mn-ea"/>
                <a:ea typeface="+mn-ea"/>
                <a:sym typeface="Symbol" panose="05050102010706020507" pitchFamily="18" charset="2"/>
              </a:rPr>
              <a:t>为</a:t>
            </a:r>
            <a:r>
              <a:rPr kumimoji="1" lang="zh-CN" altLang="en-US" sz="1600" dirty="0" smtClean="0">
                <a:solidFill>
                  <a:srgbClr val="000000"/>
                </a:solidFill>
                <a:latin typeface="+mn-ea"/>
                <a:ea typeface="+mn-ea"/>
              </a:rPr>
              <a:t>最大</a:t>
            </a:r>
            <a:r>
              <a:rPr kumimoji="1" lang="zh-CN" altLang="en-US" sz="1600" dirty="0">
                <a:solidFill>
                  <a:srgbClr val="000000"/>
                </a:solidFill>
                <a:latin typeface="+mn-ea"/>
                <a:ea typeface="+mn-ea"/>
              </a:rPr>
              <a:t>主应力作用方向与竖直线间</a:t>
            </a:r>
            <a:r>
              <a:rPr kumimoji="1" lang="zh-CN" altLang="en-US" sz="1600" dirty="0" smtClean="0">
                <a:solidFill>
                  <a:srgbClr val="000000"/>
                </a:solidFill>
                <a:latin typeface="+mn-ea"/>
                <a:ea typeface="+mn-ea"/>
              </a:rPr>
              <a:t>夹角</a:t>
            </a:r>
            <a:endParaRPr kumimoji="1" lang="zh-CN" altLang="en-US" sz="1600" dirty="0">
              <a:solidFill>
                <a:srgbClr val="000000"/>
              </a:solidFill>
              <a:latin typeface="+mn-ea"/>
              <a:ea typeface="+mn-ea"/>
            </a:endParaRPr>
          </a:p>
        </p:txBody>
      </p:sp>
      <p:graphicFrame>
        <p:nvGraphicFramePr>
          <p:cNvPr id="54278" name="Object 5"/>
          <p:cNvGraphicFramePr>
            <a:graphicFrameLocks noChangeAspect="1"/>
          </p:cNvGraphicFramePr>
          <p:nvPr/>
        </p:nvGraphicFramePr>
        <p:xfrm>
          <a:off x="1002975" y="1141293"/>
          <a:ext cx="3384375" cy="1484995"/>
        </p:xfrm>
        <a:graphic>
          <a:graphicData uri="http://schemas.openxmlformats.org/presentationml/2006/ole">
            <mc:AlternateContent xmlns:mc="http://schemas.openxmlformats.org/markup-compatibility/2006">
              <mc:Choice xmlns:v="urn:schemas-microsoft-com:vml" Requires="v">
                <p:oleObj spid="_x0000_s54348" name="Equation" r:id="rId1" imgW="2171700" imgH="965200" progId="Equation.3">
                  <p:embed/>
                </p:oleObj>
              </mc:Choice>
              <mc:Fallback>
                <p:oleObj name="Equation" r:id="rId1" imgW="2171700" imgH="965200" progId="Equation.3">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975" y="1141293"/>
                        <a:ext cx="3384375" cy="1484995"/>
                      </a:xfrm>
                      <a:prstGeom prst="rect">
                        <a:avLst/>
                      </a:prstGeom>
                      <a:noFill/>
                      <a:ln>
                        <a:noFill/>
                      </a:ln>
                    </p:spPr>
                  </p:pic>
                </p:oleObj>
              </mc:Fallback>
            </mc:AlternateContent>
          </a:graphicData>
        </a:graphic>
      </p:graphicFrame>
      <p:pic>
        <p:nvPicPr>
          <p:cNvPr id="80903" name="Picture 7"/>
          <p:cNvPicPr>
            <a:picLocks noChangeAspect="1" noChangeArrowheads="1"/>
          </p:cNvPicPr>
          <p:nvPr/>
        </p:nvPicPr>
        <p:blipFill>
          <a:blip r:embed="rId3">
            <a:extLst>
              <a:ext uri="{28A0092B-C50C-407E-A947-70E740481C1C}">
                <a14:useLocalDpi xmlns:a14="http://schemas.microsoft.com/office/drawing/2010/main" val="0"/>
              </a:ext>
            </a:extLst>
          </a:blip>
          <a:srcRect l="55298" t="10153" r="-1569" b="3543"/>
          <a:stretch>
            <a:fillRect/>
          </a:stretch>
        </p:blipFill>
        <p:spPr bwMode="auto">
          <a:xfrm>
            <a:off x="5730388" y="3867512"/>
            <a:ext cx="3379344" cy="280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8"/>
          <p:cNvGraphicFramePr>
            <a:graphicFrameLocks noChangeAspect="1"/>
          </p:cNvGraphicFramePr>
          <p:nvPr/>
        </p:nvGraphicFramePr>
        <p:xfrm>
          <a:off x="974547" y="3260639"/>
          <a:ext cx="3306926" cy="1137549"/>
        </p:xfrm>
        <a:graphic>
          <a:graphicData uri="http://schemas.openxmlformats.org/presentationml/2006/ole">
            <mc:AlternateContent xmlns:mc="http://schemas.openxmlformats.org/markup-compatibility/2006">
              <mc:Choice xmlns:v="urn:schemas-microsoft-com:vml" Requires="v">
                <p:oleObj spid="_x0000_s54349" name="Equation" r:id="rId4" imgW="2057400" imgH="711200" progId="Equation.DSMT4">
                  <p:embed/>
                </p:oleObj>
              </mc:Choice>
              <mc:Fallback>
                <p:oleObj name="Equation" r:id="rId4" imgW="2057400" imgH="711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547" y="3260639"/>
                        <a:ext cx="3306926" cy="1137549"/>
                      </a:xfrm>
                      <a:prstGeom prst="rect">
                        <a:avLst/>
                      </a:prstGeom>
                      <a:noFill/>
                      <a:ln>
                        <a:noFill/>
                      </a:ln>
                    </p:spPr>
                  </p:pic>
                </p:oleObj>
              </mc:Fallback>
            </mc:AlternateContent>
          </a:graphicData>
        </a:graphic>
      </p:graphicFrame>
      <p:sp>
        <p:nvSpPr>
          <p:cNvPr id="3" name="矩形 2"/>
          <p:cNvSpPr/>
          <p:nvPr/>
        </p:nvSpPr>
        <p:spPr>
          <a:xfrm>
            <a:off x="2977268" y="606463"/>
            <a:ext cx="2031325" cy="466281"/>
          </a:xfrm>
          <a:prstGeom prst="rect">
            <a:avLst/>
          </a:prstGeom>
        </p:spPr>
        <p:txBody>
          <a:bodyPr wrap="none">
            <a:spAutoFit/>
          </a:bodyPr>
          <a:lstStyle/>
          <a:p>
            <a:pPr algn="just" eaLnBrk="1" hangingPunct="1">
              <a:lnSpc>
                <a:spcPct val="135000"/>
              </a:lnSpc>
            </a:pPr>
            <a:r>
              <a:rPr kumimoji="1" lang="zh-CN" altLang="en-US" dirty="0" smtClean="0">
                <a:solidFill>
                  <a:srgbClr val="000000"/>
                </a:solidFill>
                <a:latin typeface="Times New Roman" panose="02020603050405020304" pitchFamily="18" charset="0"/>
                <a:ea typeface="黑体" panose="02010609060101010101" pitchFamily="49" charset="-122"/>
              </a:rPr>
              <a:t>（两种表示方式）</a:t>
            </a:r>
            <a:endParaRPr kumimoji="1" lang="zh-CN" altLang="en-US" dirty="0">
              <a:solidFill>
                <a:srgbClr val="000000"/>
              </a:solidFill>
              <a:latin typeface="Times New Roman" panose="02020603050405020304" pitchFamily="18" charset="0"/>
              <a:ea typeface="黑体" panose="02010609060101010101" pitchFamily="49" charset="-122"/>
            </a:endParaRPr>
          </a:p>
        </p:txBody>
      </p:sp>
      <p:graphicFrame>
        <p:nvGraphicFramePr>
          <p:cNvPr id="10" name="Object 3"/>
          <p:cNvGraphicFramePr>
            <a:graphicFrameLocks noChangeAspect="1"/>
          </p:cNvGraphicFramePr>
          <p:nvPr/>
        </p:nvGraphicFramePr>
        <p:xfrm>
          <a:off x="994641" y="5301208"/>
          <a:ext cx="2200873" cy="795812"/>
        </p:xfrm>
        <a:graphic>
          <a:graphicData uri="http://schemas.openxmlformats.org/presentationml/2006/ole">
            <mc:AlternateContent xmlns:mc="http://schemas.openxmlformats.org/markup-compatibility/2006">
              <mc:Choice xmlns:v="urn:schemas-microsoft-com:vml" Requires="v">
                <p:oleObj spid="_x0000_s54350" name="Equation" r:id="rId6" imgW="1333500" imgH="482600" progId="Equation.DSMT4">
                  <p:embed/>
                </p:oleObj>
              </mc:Choice>
              <mc:Fallback>
                <p:oleObj name="Equation" r:id="rId6" imgW="1333500" imgH="482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41" y="5301208"/>
                        <a:ext cx="2200873" cy="79581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nvGraphicFramePr>
        <p:xfrm>
          <a:off x="3634301" y="4513418"/>
          <a:ext cx="1374292" cy="564396"/>
        </p:xfrm>
        <a:graphic>
          <a:graphicData uri="http://schemas.openxmlformats.org/presentationml/2006/ole">
            <mc:AlternateContent xmlns:mc="http://schemas.openxmlformats.org/markup-compatibility/2006">
              <mc:Choice xmlns:v="urn:schemas-microsoft-com:vml" Requires="v">
                <p:oleObj spid="_x0000_s54351" name="Equation" r:id="rId8" imgW="951865" imgH="393700" progId="Equation.DSMT4">
                  <p:embed/>
                </p:oleObj>
              </mc:Choice>
              <mc:Fallback>
                <p:oleObj name="Equation" r:id="rId8" imgW="951865" imgH="3937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4301" y="4513418"/>
                        <a:ext cx="1374292" cy="564396"/>
                      </a:xfrm>
                      <a:prstGeom prst="rect">
                        <a:avLst/>
                      </a:prstGeom>
                      <a:noFill/>
                      <a:ln>
                        <a:noFill/>
                      </a:ln>
                    </p:spPr>
                  </p:pic>
                </p:oleObj>
              </mc:Fallback>
            </mc:AlternateContent>
          </a:graphicData>
        </a:graphic>
      </p:graphicFrame>
      <p:sp>
        <p:nvSpPr>
          <p:cNvPr id="12" name="Text Box 5"/>
          <p:cNvSpPr txBox="1">
            <a:spLocks noChangeArrowheads="1"/>
          </p:cNvSpPr>
          <p:nvPr/>
        </p:nvSpPr>
        <p:spPr bwMode="auto">
          <a:xfrm>
            <a:off x="4324517" y="2687288"/>
            <a:ext cx="136815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Aft>
                <a:spcPct val="20000"/>
              </a:spcAft>
            </a:pPr>
            <a:r>
              <a:rPr kumimoji="1" lang="en-US" altLang="zh-CN" sz="2000" i="1" dirty="0" smtClean="0">
                <a:latin typeface="Times New Roman" panose="02020603050405020304" pitchFamily="18" charset="0"/>
                <a:ea typeface="宋体" panose="02010600030101010101" pitchFamily="2" charset="-122"/>
                <a:sym typeface="Symbol" panose="05050102010706020507" pitchFamily="18" charset="2"/>
              </a:rPr>
              <a:t> </a:t>
            </a:r>
            <a:r>
              <a:rPr kumimoji="1" lang="en-US" altLang="zh-CN" sz="2000" i="1" dirty="0">
                <a:latin typeface="Times New Roman" panose="02020603050405020304" pitchFamily="18" charset="0"/>
                <a:ea typeface="宋体" panose="02010600030101010101" pitchFamily="2" charset="-122"/>
                <a:sym typeface="Symbol" panose="05050102010706020507" pitchFamily="18" charset="2"/>
              </a:rPr>
              <a:t></a:t>
            </a:r>
            <a:r>
              <a:rPr kumimoji="1" lang="en-US" altLang="zh-CN" sz="2000" baseline="-30000" dirty="0">
                <a:latin typeface="Times New Roman" panose="02020603050405020304" pitchFamily="18" charset="0"/>
                <a:ea typeface="宋体" panose="02010600030101010101" pitchFamily="2" charset="-122"/>
              </a:rPr>
              <a:t>0</a:t>
            </a:r>
            <a:r>
              <a:rPr kumimoji="1" lang="en-US" altLang="zh-CN" sz="2000" dirty="0">
                <a:latin typeface="Times New Roman" panose="02020603050405020304" pitchFamily="18" charset="0"/>
                <a:ea typeface="宋体" panose="02010600030101010101" pitchFamily="2" charset="-122"/>
              </a:rPr>
              <a:t>=</a:t>
            </a:r>
            <a:r>
              <a:rPr kumimoji="1" lang="en-US" altLang="zh-CN" sz="2000" i="1" dirty="0">
                <a:latin typeface="Times New Roman" panose="02020603050405020304" pitchFamily="18" charset="0"/>
                <a:ea typeface="宋体" panose="02010600030101010101" pitchFamily="2" charset="-122"/>
                <a:sym typeface="Symbol" panose="05050102010706020507" pitchFamily="18" charset="2"/>
              </a:rPr>
              <a:t></a:t>
            </a:r>
            <a:r>
              <a:rPr kumimoji="1" lang="en-US" altLang="zh-CN" sz="2000" baseline="-30000" dirty="0">
                <a:latin typeface="Times New Roman" panose="02020603050405020304" pitchFamily="18" charset="0"/>
                <a:ea typeface="宋体" panose="02010600030101010101" pitchFamily="2" charset="-122"/>
              </a:rPr>
              <a:t>1</a:t>
            </a:r>
            <a:r>
              <a:rPr kumimoji="1" lang="en-US" altLang="zh-CN" sz="2000" dirty="0">
                <a:latin typeface="Times New Roman" panose="02020603050405020304" pitchFamily="18" charset="0"/>
                <a:ea typeface="宋体" panose="02010600030101010101" pitchFamily="2" charset="-122"/>
              </a:rPr>
              <a:t>-</a:t>
            </a:r>
            <a:r>
              <a:rPr kumimoji="1" lang="en-US" altLang="zh-CN" sz="2000" i="1" dirty="0">
                <a:latin typeface="Times New Roman" panose="02020603050405020304" pitchFamily="18" charset="0"/>
                <a:ea typeface="宋体" panose="02010600030101010101" pitchFamily="2" charset="-122"/>
                <a:sym typeface="Symbol" panose="05050102010706020507" pitchFamily="18" charset="2"/>
              </a:rPr>
              <a:t></a:t>
            </a:r>
            <a:r>
              <a:rPr kumimoji="1" lang="en-US" altLang="zh-CN" sz="2000" baseline="-30000" dirty="0">
                <a:latin typeface="Times New Roman" panose="02020603050405020304" pitchFamily="18" charset="0"/>
                <a:ea typeface="宋体" panose="02010600030101010101" pitchFamily="2" charset="-122"/>
              </a:rPr>
              <a:t>2</a:t>
            </a:r>
            <a:r>
              <a:rPr kumimoji="1" lang="en-US" altLang="zh-CN" sz="2000" dirty="0">
                <a:latin typeface="Times New Roman" panose="02020603050405020304" pitchFamily="18" charset="0"/>
                <a:ea typeface="黑体" panose="02010609060101010101" pitchFamily="49" charset="-122"/>
              </a:rPr>
              <a:t> </a:t>
            </a:r>
            <a:endParaRPr kumimoji="1" lang="en-US" altLang="zh-CN" sz="2000" dirty="0">
              <a:latin typeface="Times New Roman" panose="02020603050405020304" pitchFamily="18" charset="0"/>
              <a:ea typeface="黑体" panose="02010609060101010101" pitchFamily="49" charset="-122"/>
            </a:endParaRPr>
          </a:p>
        </p:txBody>
      </p:sp>
      <p:sp>
        <p:nvSpPr>
          <p:cNvPr id="14" name="AutoShape 11"/>
          <p:cNvSpPr>
            <a:spLocks noChangeArrowheads="1"/>
          </p:cNvSpPr>
          <p:nvPr/>
        </p:nvSpPr>
        <p:spPr bwMode="auto">
          <a:xfrm rot="5400000">
            <a:off x="2434479" y="2792489"/>
            <a:ext cx="405029" cy="30645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zh-CN" altLang="en-US"/>
          </a:p>
        </p:txBody>
      </p:sp>
      <p:sp>
        <p:nvSpPr>
          <p:cNvPr id="15" name="AutoShape 11"/>
          <p:cNvSpPr>
            <a:spLocks noChangeArrowheads="1"/>
          </p:cNvSpPr>
          <p:nvPr/>
        </p:nvSpPr>
        <p:spPr bwMode="auto">
          <a:xfrm rot="5400000">
            <a:off x="2300779" y="4750973"/>
            <a:ext cx="515387" cy="28861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zh-CN" altLang="en-US"/>
          </a:p>
        </p:txBody>
      </p:sp>
      <p:pic>
        <p:nvPicPr>
          <p:cNvPr id="16" name="Picture 5" descr="3-23"/>
          <p:cNvPicPr>
            <a:picLocks noChangeAspect="1" noChangeArrowheads="1"/>
          </p:cNvPicPr>
          <p:nvPr/>
        </p:nvPicPr>
        <p:blipFill>
          <a:blip r:embed="rId10">
            <a:extLst>
              <a:ext uri="{28A0092B-C50C-407E-A947-70E740481C1C}">
                <a14:useLocalDpi xmlns:a14="http://schemas.microsoft.com/office/drawing/2010/main" val="0"/>
              </a:ext>
            </a:extLst>
          </a:blip>
          <a:srcRect l="57379" t="9973" b="37354"/>
          <a:stretch>
            <a:fillRect/>
          </a:stretch>
        </p:blipFill>
        <p:spPr bwMode="auto">
          <a:xfrm>
            <a:off x="5448479" y="813799"/>
            <a:ext cx="3556976" cy="263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0-#ppt_w/2"/>
                                          </p:val>
                                        </p:tav>
                                        <p:tav tm="100000">
                                          <p:val>
                                            <p:strVal val="#ppt_x"/>
                                          </p:val>
                                        </p:tav>
                                      </p:tavLst>
                                    </p:anim>
                                    <p:anim calcmode="lin" valueType="num">
                                      <p:cBhvr additive="base">
                                        <p:cTn id="8" dur="500" fill="hold"/>
                                        <p:tgtEl>
                                          <p:spTgt spid="808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0903"/>
                                        </p:tgtEl>
                                        <p:attrNameLst>
                                          <p:attrName>style.visibility</p:attrName>
                                        </p:attrNameLst>
                                      </p:cBhvr>
                                      <p:to>
                                        <p:strVal val="visible"/>
                                      </p:to>
                                    </p:set>
                                    <p:anim calcmode="lin" valueType="num">
                                      <p:cBhvr additive="base">
                                        <p:cTn id="13" dur="500" fill="hold"/>
                                        <p:tgtEl>
                                          <p:spTgt spid="80903"/>
                                        </p:tgtEl>
                                        <p:attrNameLst>
                                          <p:attrName>ppt_x</p:attrName>
                                        </p:attrNameLst>
                                      </p:cBhvr>
                                      <p:tavLst>
                                        <p:tav tm="0">
                                          <p:val>
                                            <p:strVal val="0-#ppt_w/2"/>
                                          </p:val>
                                        </p:tav>
                                        <p:tav tm="100000">
                                          <p:val>
                                            <p:strVal val="#ppt_x"/>
                                          </p:val>
                                        </p:tav>
                                      </p:tavLst>
                                    </p:anim>
                                    <p:anim calcmode="lin" valueType="num">
                                      <p:cBhvr additive="base">
                                        <p:cTn id="14"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1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ChangeArrowheads="1"/>
          </p:cNvSpPr>
          <p:nvPr/>
        </p:nvSpPr>
        <p:spPr bwMode="auto">
          <a:xfrm>
            <a:off x="7200900" y="5546725"/>
            <a:ext cx="1943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52229" name="Rectangle 4"/>
          <p:cNvSpPr>
            <a:spLocks noChangeArrowheads="1"/>
          </p:cNvSpPr>
          <p:nvPr/>
        </p:nvSpPr>
        <p:spPr bwMode="auto">
          <a:xfrm>
            <a:off x="0" y="2157413"/>
            <a:ext cx="9144000" cy="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52230" name="Text Box 6"/>
          <p:cNvSpPr txBox="1">
            <a:spLocks noChangeArrowheads="1"/>
          </p:cNvSpPr>
          <p:nvPr/>
        </p:nvSpPr>
        <p:spPr bwMode="auto">
          <a:xfrm>
            <a:off x="722783" y="6237312"/>
            <a:ext cx="6801862" cy="46166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lang="zh-CN" altLang="en-US" sz="2400" dirty="0">
                <a:latin typeface="Times New Roman" panose="02020603050405020304" pitchFamily="18" charset="0"/>
                <a:ea typeface="宋体" panose="02010600030101010101" pitchFamily="2" charset="-122"/>
              </a:rPr>
              <a:t>附加应力</a:t>
            </a:r>
            <a:r>
              <a:rPr lang="zh-CN" altLang="en-US" sz="2400" dirty="0" smtClean="0">
                <a:latin typeface="Times New Roman" panose="02020603050405020304" pitchFamily="18" charset="0"/>
                <a:ea typeface="宋体" panose="02010600030101010101" pitchFamily="2" charset="-122"/>
              </a:rPr>
              <a:t>系数        </a:t>
            </a:r>
            <a:r>
              <a:rPr lang="zh-CN" altLang="en-US" sz="2400" dirty="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      和         可查表</a:t>
            </a:r>
            <a:r>
              <a:rPr lang="en-US" altLang="zh-CN" sz="2400" dirty="0">
                <a:latin typeface="Times New Roman" panose="02020603050405020304" pitchFamily="18" charset="0"/>
                <a:ea typeface="宋体" panose="02010600030101010101" pitchFamily="2" charset="-122"/>
              </a:rPr>
              <a:t>4-10 (</a:t>
            </a:r>
            <a:r>
              <a:rPr lang="en-US" altLang="zh-CN" sz="2400" dirty="0" smtClean="0">
                <a:latin typeface="Times New Roman" panose="02020603050405020304" pitchFamily="18" charset="0"/>
                <a:ea typeface="宋体" panose="02010600030101010101" pitchFamily="2" charset="-122"/>
              </a:rPr>
              <a:t>p109)</a:t>
            </a:r>
            <a:endParaRPr lang="en-US" altLang="zh-CN" sz="2400" dirty="0">
              <a:latin typeface="Times New Roman" panose="02020603050405020304" pitchFamily="18" charset="0"/>
              <a:ea typeface="宋体" panose="02010600030101010101" pitchFamily="2" charset="-122"/>
            </a:endParaRPr>
          </a:p>
        </p:txBody>
      </p:sp>
      <p:sp>
        <p:nvSpPr>
          <p:cNvPr id="76808" name="Text Box 8"/>
          <p:cNvSpPr txBox="1">
            <a:spLocks noChangeArrowheads="1"/>
          </p:cNvSpPr>
          <p:nvPr/>
        </p:nvSpPr>
        <p:spPr bwMode="auto">
          <a:xfrm>
            <a:off x="722783" y="1220363"/>
            <a:ext cx="76984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marL="342900" indent="-342900" algn="just" eaLnBrk="1" hangingPunct="1">
              <a:lnSpc>
                <a:spcPct val="120000"/>
              </a:lnSpc>
              <a:buClr>
                <a:srgbClr val="FF3300"/>
              </a:buClr>
              <a:buFont typeface="Wingdings" panose="05000000000000000000" pitchFamily="2" charset="2"/>
              <a:buChar char="Ø"/>
            </a:pPr>
            <a:r>
              <a:rPr lang="zh-CN" altLang="en-US" sz="2000" b="1" dirty="0">
                <a:latin typeface="+mn-ea"/>
                <a:ea typeface="+mn-ea"/>
              </a:rPr>
              <a:t>取条形荷载的</a:t>
            </a:r>
            <a:r>
              <a:rPr lang="zh-CN" altLang="en-US" sz="2000" b="1" dirty="0">
                <a:solidFill>
                  <a:srgbClr val="FF0000"/>
                </a:solidFill>
                <a:latin typeface="+mn-ea"/>
                <a:ea typeface="+mn-ea"/>
              </a:rPr>
              <a:t>中点</a:t>
            </a:r>
            <a:r>
              <a:rPr lang="zh-CN" altLang="en-US" sz="2000" b="1" dirty="0">
                <a:latin typeface="+mn-ea"/>
                <a:ea typeface="+mn-ea"/>
              </a:rPr>
              <a:t>为坐标原点</a:t>
            </a:r>
            <a:endParaRPr kumimoji="1" lang="en-US" altLang="zh-CN" sz="2000" b="1" dirty="0" smtClean="0">
              <a:latin typeface="+mn-ea"/>
              <a:ea typeface="+mn-ea"/>
            </a:endParaRPr>
          </a:p>
          <a:p>
            <a:pPr marL="342900" indent="-342900" algn="just" eaLnBrk="1" hangingPunct="1">
              <a:lnSpc>
                <a:spcPct val="120000"/>
              </a:lnSpc>
              <a:buClr>
                <a:srgbClr val="FF3300"/>
              </a:buClr>
              <a:buFont typeface="Wingdings" panose="05000000000000000000" pitchFamily="2" charset="2"/>
              <a:buChar char="Ø"/>
            </a:pPr>
            <a:r>
              <a:rPr kumimoji="1" lang="zh-CN" altLang="en-US" sz="2000" b="1" dirty="0" smtClean="0">
                <a:latin typeface="+mn-ea"/>
                <a:ea typeface="+mn-ea"/>
              </a:rPr>
              <a:t>荷载</a:t>
            </a:r>
            <a:r>
              <a:rPr kumimoji="1" lang="zh-CN" altLang="en-US" sz="2000" b="1" dirty="0">
                <a:solidFill>
                  <a:srgbClr val="FF3300"/>
                </a:solidFill>
                <a:latin typeface="+mn-ea"/>
                <a:ea typeface="+mn-ea"/>
              </a:rPr>
              <a:t>宽度方向</a:t>
            </a:r>
            <a:r>
              <a:rPr kumimoji="1" lang="zh-CN" altLang="en-US" sz="2000" b="1" dirty="0">
                <a:latin typeface="+mn-ea"/>
                <a:ea typeface="+mn-ea"/>
              </a:rPr>
              <a:t>取微分宽度</a:t>
            </a:r>
            <a:r>
              <a:rPr kumimoji="1" lang="en-US" altLang="zh-CN" sz="2000" b="1" dirty="0" smtClean="0">
                <a:latin typeface="+mn-ea"/>
                <a:ea typeface="+mn-ea"/>
              </a:rPr>
              <a:t>dx</a:t>
            </a:r>
            <a:r>
              <a:rPr kumimoji="1" lang="en-US" altLang="zh-CN" sz="2000" b="1" i="1" dirty="0" smtClean="0">
                <a:latin typeface="+mn-ea"/>
                <a:ea typeface="+mn-ea"/>
                <a:sym typeface="Symbol" panose="05050102010706020507" pitchFamily="18" charset="2"/>
              </a:rPr>
              <a:t> </a:t>
            </a:r>
            <a:r>
              <a:rPr kumimoji="1" lang="zh-CN" altLang="en-US" sz="2000" b="1" dirty="0">
                <a:latin typeface="+mn-ea"/>
                <a:ea typeface="+mn-ea"/>
              </a:rPr>
              <a:t>；</a:t>
            </a:r>
            <a:endParaRPr kumimoji="1" lang="zh-CN" altLang="en-US" sz="2000" b="1" dirty="0">
              <a:latin typeface="+mn-ea"/>
              <a:ea typeface="+mn-ea"/>
            </a:endParaRPr>
          </a:p>
          <a:p>
            <a:pPr marL="342900" indent="-342900" algn="just" eaLnBrk="1" hangingPunct="1">
              <a:lnSpc>
                <a:spcPct val="120000"/>
              </a:lnSpc>
              <a:buClr>
                <a:srgbClr val="FF3300"/>
              </a:buClr>
              <a:buFont typeface="Wingdings" panose="05000000000000000000" pitchFamily="2" charset="2"/>
              <a:buChar char="Ø"/>
            </a:pPr>
            <a:r>
              <a:rPr kumimoji="1" lang="zh-CN" altLang="en-US" sz="2000" b="1" dirty="0" smtClean="0">
                <a:latin typeface="+mn-ea"/>
                <a:ea typeface="+mn-ea"/>
              </a:rPr>
              <a:t>荷载 </a:t>
            </a:r>
            <a:r>
              <a:rPr kumimoji="1" lang="en-US" altLang="zh-CN" sz="2000" b="1" i="1" dirty="0" smtClean="0">
                <a:latin typeface="+mn-ea"/>
                <a:ea typeface="+mn-ea"/>
              </a:rPr>
              <a:t> </a:t>
            </a:r>
            <a:r>
              <a:rPr kumimoji="1" lang="en-US" altLang="zh-CN" sz="2000" b="1" dirty="0" smtClean="0">
                <a:latin typeface="+mn-ea"/>
                <a:ea typeface="+mn-ea"/>
              </a:rPr>
              <a:t>=</a:t>
            </a:r>
            <a:r>
              <a:rPr kumimoji="1" lang="en-US" altLang="zh-CN" sz="2000" b="1" i="1" dirty="0" smtClean="0">
                <a:latin typeface="+mn-ea"/>
                <a:ea typeface="+mn-ea"/>
              </a:rPr>
              <a:t>p</a:t>
            </a:r>
            <a:r>
              <a:rPr kumimoji="1" lang="en-US" altLang="zh-CN" sz="1100" b="1" dirty="0" smtClean="0">
                <a:latin typeface="+mn-ea"/>
                <a:ea typeface="+mn-ea"/>
              </a:rPr>
              <a:t>0 </a:t>
            </a:r>
            <a:r>
              <a:rPr kumimoji="1" lang="en-US" altLang="zh-CN" sz="2000" b="1" dirty="0" smtClean="0">
                <a:latin typeface="+mn-ea"/>
                <a:ea typeface="+mn-ea"/>
              </a:rPr>
              <a:t>dx</a:t>
            </a:r>
            <a:r>
              <a:rPr kumimoji="1" lang="en-US" altLang="zh-CN" sz="2000" b="1" i="1" dirty="0" smtClean="0">
                <a:latin typeface="+mn-ea"/>
                <a:ea typeface="+mn-ea"/>
                <a:sym typeface="Symbol" panose="05050102010706020507" pitchFamily="18" charset="2"/>
              </a:rPr>
              <a:t> </a:t>
            </a:r>
            <a:r>
              <a:rPr kumimoji="1" lang="zh-CN" altLang="en-US" sz="2000" b="1" dirty="0" smtClean="0">
                <a:latin typeface="+mn-ea"/>
                <a:ea typeface="+mn-ea"/>
              </a:rPr>
              <a:t>视为</a:t>
            </a:r>
            <a:r>
              <a:rPr kumimoji="1" lang="zh-CN" altLang="en-US" sz="2000" b="1" dirty="0">
                <a:latin typeface="+mn-ea"/>
                <a:ea typeface="+mn-ea"/>
              </a:rPr>
              <a:t>线荷载，在</a:t>
            </a:r>
            <a:r>
              <a:rPr kumimoji="1" lang="en-US" altLang="zh-CN" sz="2000" b="1" dirty="0">
                <a:latin typeface="+mn-ea"/>
                <a:ea typeface="+mn-ea"/>
              </a:rPr>
              <a:t>M</a:t>
            </a:r>
            <a:r>
              <a:rPr kumimoji="1" lang="zh-CN" altLang="en-US" sz="2000" b="1" dirty="0">
                <a:latin typeface="+mn-ea"/>
                <a:ea typeface="+mn-ea"/>
              </a:rPr>
              <a:t>点处附加应力为</a:t>
            </a:r>
            <a:r>
              <a:rPr kumimoji="1" lang="en-US" altLang="zh-CN" sz="2000" b="1" dirty="0" err="1">
                <a:latin typeface="+mn-ea"/>
                <a:ea typeface="+mn-ea"/>
              </a:rPr>
              <a:t>d</a:t>
            </a:r>
            <a:r>
              <a:rPr kumimoji="1" lang="en-US" altLang="zh-CN" sz="2000" b="1" i="1" dirty="0" err="1">
                <a:latin typeface="+mn-ea"/>
                <a:ea typeface="+mn-ea"/>
                <a:sym typeface="Symbol" panose="05050102010706020507" pitchFamily="18" charset="2"/>
              </a:rPr>
              <a:t></a:t>
            </a:r>
            <a:r>
              <a:rPr kumimoji="1" lang="en-US" altLang="zh-CN" sz="2000" b="1" baseline="-30000" dirty="0" err="1">
                <a:latin typeface="+mn-ea"/>
                <a:ea typeface="+mn-ea"/>
              </a:rPr>
              <a:t>z</a:t>
            </a:r>
            <a:r>
              <a:rPr kumimoji="1" lang="zh-CN" altLang="en-US" sz="2000" b="1" dirty="0">
                <a:latin typeface="+mn-ea"/>
                <a:ea typeface="+mn-ea"/>
              </a:rPr>
              <a:t>。</a:t>
            </a:r>
            <a:endParaRPr kumimoji="1" lang="zh-CN" altLang="en-US" sz="2000" b="1" dirty="0">
              <a:latin typeface="+mn-ea"/>
              <a:ea typeface="+mn-ea"/>
            </a:endParaRPr>
          </a:p>
          <a:p>
            <a:pPr marL="342900" indent="-342900" algn="just" eaLnBrk="1" hangingPunct="1">
              <a:lnSpc>
                <a:spcPct val="120000"/>
              </a:lnSpc>
              <a:buClr>
                <a:srgbClr val="FF3300"/>
              </a:buClr>
              <a:buFont typeface="Wingdings" panose="05000000000000000000" pitchFamily="2" charset="2"/>
              <a:buChar char="Ø"/>
            </a:pPr>
            <a:r>
              <a:rPr kumimoji="1" lang="zh-CN" altLang="en-US" sz="2000" b="1" dirty="0" smtClean="0">
                <a:latin typeface="+mn-ea"/>
                <a:ea typeface="+mn-ea"/>
              </a:rPr>
              <a:t>在</a:t>
            </a:r>
            <a:r>
              <a:rPr kumimoji="1" lang="zh-CN" altLang="en-US" sz="2000" b="1" dirty="0">
                <a:latin typeface="+mn-ea"/>
                <a:ea typeface="+mn-ea"/>
              </a:rPr>
              <a:t>荷载宽度范围内积分，</a:t>
            </a:r>
            <a:r>
              <a:rPr kumimoji="1" lang="zh-CN" altLang="en-US" sz="2000" b="1" dirty="0" smtClean="0">
                <a:latin typeface="+mn-ea"/>
                <a:ea typeface="+mn-ea"/>
              </a:rPr>
              <a:t>得</a:t>
            </a:r>
            <a:r>
              <a:rPr lang="zh-CN" altLang="en-US" sz="2000" b="1" dirty="0">
                <a:latin typeface="+mn-ea"/>
                <a:ea typeface="+mn-ea"/>
              </a:rPr>
              <a:t>三个附加应力分量</a:t>
            </a:r>
            <a:r>
              <a:rPr kumimoji="1" lang="zh-CN" altLang="en-US" sz="2000" b="1" dirty="0" smtClean="0">
                <a:latin typeface="+mn-ea"/>
                <a:ea typeface="+mn-ea"/>
              </a:rPr>
              <a:t>：</a:t>
            </a:r>
            <a:endParaRPr kumimoji="1" lang="zh-CN" altLang="en-US" sz="2000" b="1" dirty="0">
              <a:latin typeface="+mn-ea"/>
              <a:ea typeface="+mn-ea"/>
            </a:endParaRPr>
          </a:p>
        </p:txBody>
      </p:sp>
      <p:sp>
        <p:nvSpPr>
          <p:cNvPr id="13" name="Rectangle 10"/>
          <p:cNvSpPr>
            <a:spLocks noGrp="1" noChangeArrowheads="1"/>
          </p:cNvSpPr>
          <p:nvPr>
            <p:ph type="title"/>
          </p:nvPr>
        </p:nvSpPr>
        <p:spPr bwMode="auto">
          <a:xfrm>
            <a:off x="607752" y="498447"/>
            <a:ext cx="288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r>
              <a:rPr kumimoji="1" lang="en-US" altLang="zh-CN" sz="2400" b="1" dirty="0" smtClean="0">
                <a:latin typeface="Times New Roman" panose="02020603050405020304" pitchFamily="18" charset="0"/>
                <a:ea typeface="+mn-ea"/>
                <a:cs typeface="Times New Roman" panose="02020603050405020304" pitchFamily="18" charset="0"/>
              </a:rPr>
              <a:t>2</a:t>
            </a:r>
            <a:r>
              <a:rPr kumimoji="1" lang="zh-CN" altLang="en-US" sz="2400" b="1" dirty="0" smtClean="0">
                <a:latin typeface="Times New Roman" panose="02020603050405020304" pitchFamily="18" charset="0"/>
                <a:ea typeface="+mn-ea"/>
                <a:cs typeface="Times New Roman" panose="02020603050405020304" pitchFamily="18" charset="0"/>
              </a:rPr>
              <a:t>）任</a:t>
            </a:r>
            <a:r>
              <a:rPr kumimoji="1" lang="zh-CN" altLang="en-US" sz="2400" b="1" dirty="0">
                <a:latin typeface="Times New Roman" panose="02020603050405020304" pitchFamily="18" charset="0"/>
                <a:ea typeface="+mn-ea"/>
                <a:cs typeface="Times New Roman" panose="02020603050405020304" pitchFamily="18" charset="0"/>
              </a:rPr>
              <a:t>一点竖向应力</a:t>
            </a:r>
            <a:endParaRPr kumimoji="1" lang="zh-CN" altLang="en-US" sz="2400" b="1" dirty="0">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文本框 3"/>
              <p:cNvSpPr txBox="1"/>
              <p:nvPr/>
            </p:nvSpPr>
            <p:spPr>
              <a:xfrm>
                <a:off x="1691680" y="2106465"/>
                <a:ext cx="21243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𝑃</m:t>
                          </m:r>
                        </m:e>
                      </m:acc>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1691680" y="2106465"/>
                <a:ext cx="212430" cy="276999"/>
              </a:xfrm>
              <a:prstGeom prst="rect">
                <a:avLst/>
              </a:prstGeom>
              <a:blipFill rotWithShape="1">
                <a:blip r:embed="rId1"/>
                <a:stretch>
                  <a:fillRect l="-19" t="-61" r="-6995" b="112"/>
                </a:stretch>
              </a:blipFill>
            </p:spPr>
            <p:txBody>
              <a:bodyPr/>
              <a:lstStyle/>
              <a:p>
                <a:r>
                  <a:rPr lang="zh-CN" altLang="en-US">
                    <a:noFill/>
                  </a:rPr>
                  <a:t> </a:t>
                </a:r>
              </a:p>
            </p:txBody>
          </p:sp>
        </mc:Fallback>
      </mc:AlternateContent>
      <p:graphicFrame>
        <p:nvGraphicFramePr>
          <p:cNvPr id="16" name="Object 10"/>
          <p:cNvGraphicFramePr>
            <a:graphicFrameLocks noChangeAspect="1"/>
          </p:cNvGraphicFramePr>
          <p:nvPr/>
        </p:nvGraphicFramePr>
        <p:xfrm>
          <a:off x="563888" y="3146099"/>
          <a:ext cx="7920037" cy="800100"/>
        </p:xfrm>
        <a:graphic>
          <a:graphicData uri="http://schemas.openxmlformats.org/presentationml/2006/ole">
            <mc:AlternateContent xmlns:mc="http://schemas.openxmlformats.org/markup-compatibility/2006">
              <mc:Choice xmlns:v="urn:schemas-microsoft-com:vml" Requires="v">
                <p:oleObj spid="_x0000_s52322" name="" r:id="rId2" imgW="4366895" imgH="444500" progId="Equation.3">
                  <p:embed/>
                </p:oleObj>
              </mc:Choice>
              <mc:Fallback>
                <p:oleObj name="" r:id="rId2" imgW="4366895" imgH="444500" progId="Equation.3">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8" y="3146099"/>
                        <a:ext cx="7920037" cy="800100"/>
                      </a:xfrm>
                      <a:prstGeom prst="rect">
                        <a:avLst/>
                      </a:prstGeom>
                      <a:solidFill>
                        <a:srgbClr val="FFFF00"/>
                      </a:solidFill>
                      <a:ln>
                        <a:noFill/>
                      </a:ln>
                    </p:spPr>
                  </p:pic>
                </p:oleObj>
              </mc:Fallback>
            </mc:AlternateContent>
          </a:graphicData>
        </a:graphic>
      </p:graphicFrame>
      <p:graphicFrame>
        <p:nvGraphicFramePr>
          <p:cNvPr id="17" name="Object 12"/>
          <p:cNvGraphicFramePr>
            <a:graphicFrameLocks noChangeAspect="1"/>
          </p:cNvGraphicFramePr>
          <p:nvPr/>
        </p:nvGraphicFramePr>
        <p:xfrm>
          <a:off x="576262" y="4124274"/>
          <a:ext cx="7991475" cy="803275"/>
        </p:xfrm>
        <a:graphic>
          <a:graphicData uri="http://schemas.openxmlformats.org/presentationml/2006/ole">
            <mc:AlternateContent xmlns:mc="http://schemas.openxmlformats.org/markup-compatibility/2006">
              <mc:Choice xmlns:v="urn:schemas-microsoft-com:vml" Requires="v">
                <p:oleObj spid="_x0000_s52323" name="" r:id="rId4" imgW="4392295" imgH="444500" progId="Equation.3">
                  <p:embed/>
                </p:oleObj>
              </mc:Choice>
              <mc:Fallback>
                <p:oleObj name="" r:id="rId4" imgW="4392295" imgH="4445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2" y="4124274"/>
                        <a:ext cx="7991475" cy="803275"/>
                      </a:xfrm>
                      <a:prstGeom prst="rect">
                        <a:avLst/>
                      </a:prstGeom>
                      <a:solidFill>
                        <a:srgbClr val="FFFF00"/>
                      </a:solidFill>
                      <a:ln>
                        <a:noFill/>
                      </a:ln>
                    </p:spPr>
                  </p:pic>
                </p:oleObj>
              </mc:Fallback>
            </mc:AlternateContent>
          </a:graphicData>
        </a:graphic>
      </p:graphicFrame>
      <p:graphicFrame>
        <p:nvGraphicFramePr>
          <p:cNvPr id="19" name="Object 14"/>
          <p:cNvGraphicFramePr>
            <a:graphicFrameLocks noGrp="1" noChangeAspect="1"/>
          </p:cNvGraphicFramePr>
          <p:nvPr>
            <p:ph sz="half" idx="1"/>
          </p:nvPr>
        </p:nvGraphicFramePr>
        <p:xfrm>
          <a:off x="607751" y="5105624"/>
          <a:ext cx="4140131" cy="627632"/>
        </p:xfrm>
        <a:graphic>
          <a:graphicData uri="http://schemas.openxmlformats.org/presentationml/2006/ole">
            <mc:AlternateContent xmlns:mc="http://schemas.openxmlformats.org/markup-compatibility/2006">
              <mc:Choice xmlns:v="urn:schemas-microsoft-com:vml" Requires="v">
                <p:oleObj spid="_x0000_s52324" name="" r:id="rId6" imgW="2932430" imgH="444500" progId="Equation.3">
                  <p:embed/>
                </p:oleObj>
              </mc:Choice>
              <mc:Fallback>
                <p:oleObj name="" r:id="rId6" imgW="2932430" imgH="44450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751" y="5105624"/>
                        <a:ext cx="4140131" cy="627632"/>
                      </a:xfrm>
                      <a:prstGeom prst="rect">
                        <a:avLst/>
                      </a:prstGeom>
                      <a:solidFill>
                        <a:srgbClr val="FFFF00"/>
                      </a:solidFill>
                      <a:ln>
                        <a:noFill/>
                      </a:ln>
                    </p:spPr>
                  </p:pic>
                </p:oleObj>
              </mc:Fallback>
            </mc:AlternateContent>
          </a:graphicData>
        </a:graphic>
      </p:graphicFrame>
      <p:graphicFrame>
        <p:nvGraphicFramePr>
          <p:cNvPr id="20" name="Object 15"/>
          <p:cNvGraphicFramePr>
            <a:graphicFrameLocks noChangeAspect="1"/>
          </p:cNvGraphicFramePr>
          <p:nvPr/>
        </p:nvGraphicFramePr>
        <p:xfrm>
          <a:off x="2645471" y="6247481"/>
          <a:ext cx="504825" cy="441325"/>
        </p:xfrm>
        <a:graphic>
          <a:graphicData uri="http://schemas.openxmlformats.org/presentationml/2006/ole">
            <mc:AlternateContent xmlns:mc="http://schemas.openxmlformats.org/markup-compatibility/2006">
              <mc:Choice xmlns:v="urn:schemas-microsoft-com:vml" Requires="v">
                <p:oleObj spid="_x0000_s52325" name="" r:id="rId8" imgW="229870" imgH="204470" progId="Equation.3">
                  <p:embed/>
                </p:oleObj>
              </mc:Choice>
              <mc:Fallback>
                <p:oleObj name="" r:id="rId8" imgW="229870" imgH="20447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5471" y="6247481"/>
                        <a:ext cx="504825" cy="441325"/>
                      </a:xfrm>
                      <a:prstGeom prst="rect">
                        <a:avLst/>
                      </a:prstGeom>
                      <a:solidFill>
                        <a:srgbClr val="FFFF00"/>
                      </a:solidFill>
                      <a:ln>
                        <a:noFill/>
                      </a:ln>
                    </p:spPr>
                  </p:pic>
                </p:oleObj>
              </mc:Fallback>
            </mc:AlternateContent>
          </a:graphicData>
        </a:graphic>
      </p:graphicFrame>
      <p:graphicFrame>
        <p:nvGraphicFramePr>
          <p:cNvPr id="21" name="Object 16"/>
          <p:cNvGraphicFramePr>
            <a:graphicFrameLocks noChangeAspect="1"/>
          </p:cNvGraphicFramePr>
          <p:nvPr/>
        </p:nvGraphicFramePr>
        <p:xfrm>
          <a:off x="3419872" y="6257652"/>
          <a:ext cx="504825" cy="441325"/>
        </p:xfrm>
        <a:graphic>
          <a:graphicData uri="http://schemas.openxmlformats.org/presentationml/2006/ole">
            <mc:AlternateContent xmlns:mc="http://schemas.openxmlformats.org/markup-compatibility/2006">
              <mc:Choice xmlns:v="urn:schemas-microsoft-com:vml" Requires="v">
                <p:oleObj spid="_x0000_s52326" name="" r:id="rId10" imgW="229870" imgH="204470" progId="Equation.3">
                  <p:embed/>
                </p:oleObj>
              </mc:Choice>
              <mc:Fallback>
                <p:oleObj name="" r:id="rId10" imgW="229870" imgH="204470"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872" y="6257652"/>
                        <a:ext cx="504825" cy="441325"/>
                      </a:xfrm>
                      <a:prstGeom prst="rect">
                        <a:avLst/>
                      </a:prstGeom>
                      <a:solidFill>
                        <a:srgbClr val="FFFF00"/>
                      </a:solidFill>
                      <a:ln>
                        <a:noFill/>
                      </a:ln>
                    </p:spPr>
                  </p:pic>
                </p:oleObj>
              </mc:Fallback>
            </mc:AlternateContent>
          </a:graphicData>
        </a:graphic>
      </p:graphicFrame>
      <p:graphicFrame>
        <p:nvGraphicFramePr>
          <p:cNvPr id="22" name="Object 17"/>
          <p:cNvGraphicFramePr>
            <a:graphicFrameLocks noChangeAspect="1"/>
          </p:cNvGraphicFramePr>
          <p:nvPr/>
        </p:nvGraphicFramePr>
        <p:xfrm>
          <a:off x="4305879" y="6258586"/>
          <a:ext cx="609082" cy="440391"/>
        </p:xfrm>
        <a:graphic>
          <a:graphicData uri="http://schemas.openxmlformats.org/presentationml/2006/ole">
            <mc:AlternateContent xmlns:mc="http://schemas.openxmlformats.org/markup-compatibility/2006">
              <mc:Choice xmlns:v="urn:schemas-microsoft-com:vml" Requires="v">
                <p:oleObj spid="_x0000_s52327" name="" r:id="rId12" imgW="280670" imgH="204470" progId="Equation.3">
                  <p:embed/>
                </p:oleObj>
              </mc:Choice>
              <mc:Fallback>
                <p:oleObj name="" r:id="rId12" imgW="280670" imgH="204470" progId="Equation.3">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5879" y="6258586"/>
                        <a:ext cx="609082" cy="440391"/>
                      </a:xfrm>
                      <a:prstGeom prst="rect">
                        <a:avLst/>
                      </a:prstGeom>
                      <a:solidFill>
                        <a:srgbClr val="FFFF00"/>
                      </a:solidFill>
                      <a:ln>
                        <a:noFill/>
                      </a:ln>
                    </p:spPr>
                  </p:pic>
                </p:oleObj>
              </mc:Fallback>
            </mc:AlternateContent>
          </a:graphicData>
        </a:graphic>
      </p:graphicFrame>
      <p:sp>
        <p:nvSpPr>
          <p:cNvPr id="23"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76808">
                                            <p:txEl>
                                              <p:pRg st="0" end="0"/>
                                            </p:txEl>
                                          </p:spTgt>
                                        </p:tgtEl>
                                        <p:attrNameLst>
                                          <p:attrName>style.visibility</p:attrName>
                                        </p:attrNameLst>
                                      </p:cBhvr>
                                      <p:to>
                                        <p:strVal val="visible"/>
                                      </p:to>
                                    </p:set>
                                    <p:anim calcmode="lin" valueType="num">
                                      <p:cBhvr additive="base">
                                        <p:cTn id="7" dur="300" fill="hold"/>
                                        <p:tgtEl>
                                          <p:spTgt spid="7680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7680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76808">
                                            <p:txEl>
                                              <p:pRg st="1" end="1"/>
                                            </p:txEl>
                                          </p:spTgt>
                                        </p:tgtEl>
                                        <p:attrNameLst>
                                          <p:attrName>style.visibility</p:attrName>
                                        </p:attrNameLst>
                                      </p:cBhvr>
                                      <p:to>
                                        <p:strVal val="visible"/>
                                      </p:to>
                                    </p:set>
                                    <p:anim calcmode="lin" valueType="num">
                                      <p:cBhvr additive="base">
                                        <p:cTn id="13" dur="300" fill="hold"/>
                                        <p:tgtEl>
                                          <p:spTgt spid="76808">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7680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76808">
                                            <p:txEl>
                                              <p:pRg st="2" end="2"/>
                                            </p:txEl>
                                          </p:spTgt>
                                        </p:tgtEl>
                                        <p:attrNameLst>
                                          <p:attrName>style.visibility</p:attrName>
                                        </p:attrNameLst>
                                      </p:cBhvr>
                                      <p:to>
                                        <p:strVal val="visible"/>
                                      </p:to>
                                    </p:set>
                                    <p:anim calcmode="lin" valueType="num">
                                      <p:cBhvr additive="base">
                                        <p:cTn id="19" dur="300" fill="hold"/>
                                        <p:tgtEl>
                                          <p:spTgt spid="76808">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7680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76808">
                                            <p:txEl>
                                              <p:pRg st="3" end="3"/>
                                            </p:txEl>
                                          </p:spTgt>
                                        </p:tgtEl>
                                        <p:attrNameLst>
                                          <p:attrName>style.visibility</p:attrName>
                                        </p:attrNameLst>
                                      </p:cBhvr>
                                      <p:to>
                                        <p:strVal val="visible"/>
                                      </p:to>
                                    </p:set>
                                    <p:anim calcmode="lin" valueType="num">
                                      <p:cBhvr additive="base">
                                        <p:cTn id="25" dur="300" fill="hold"/>
                                        <p:tgtEl>
                                          <p:spTgt spid="76808">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7680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utoUpdateAnimBg="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9642" y="637792"/>
            <a:ext cx="3682752" cy="486891"/>
          </a:xfrm>
        </p:spPr>
        <p:txBody>
          <a:bodyPr/>
          <a:lstStyle/>
          <a:p>
            <a:r>
              <a:rPr lang="en-US" altLang="zh-CN" sz="2400" b="1" dirty="0">
                <a:solidFill>
                  <a:srgbClr val="0000FF"/>
                </a:solidFill>
              </a:rPr>
              <a:t>3. </a:t>
            </a:r>
            <a:r>
              <a:rPr lang="zh-CN" altLang="en-US" sz="2400" b="1" dirty="0" smtClean="0">
                <a:solidFill>
                  <a:srgbClr val="0000FF"/>
                </a:solidFill>
              </a:rPr>
              <a:t>三角形分布的条形荷载</a:t>
            </a:r>
            <a:endParaRPr lang="zh-CN" altLang="en-US" sz="2400" dirty="0">
              <a:solidFill>
                <a:srgbClr val="0000FF"/>
              </a:solidFill>
            </a:endParaRPr>
          </a:p>
        </p:txBody>
      </p:sp>
      <p:sp>
        <p:nvSpPr>
          <p:cNvPr id="3" name="内容占位符 2"/>
          <p:cNvSpPr>
            <a:spLocks noGrp="1"/>
          </p:cNvSpPr>
          <p:nvPr>
            <p:ph sz="half" idx="1"/>
          </p:nvPr>
        </p:nvSpPr>
        <p:spPr>
          <a:xfrm>
            <a:off x="971600" y="1340768"/>
            <a:ext cx="4618856" cy="2188840"/>
          </a:xfrm>
        </p:spPr>
        <p:txBody>
          <a:bodyPr/>
          <a:lstStyle/>
          <a:p>
            <a:pPr algn="just" eaLnBrk="1" hangingPunct="1">
              <a:lnSpc>
                <a:spcPct val="120000"/>
              </a:lnSpc>
              <a:buClr>
                <a:srgbClr val="FF3300"/>
              </a:buClr>
              <a:buFont typeface="Wingdings" panose="05000000000000000000" pitchFamily="2" charset="2"/>
              <a:buChar char="Ø"/>
            </a:pPr>
            <a:r>
              <a:rPr lang="zh-CN" altLang="en-US" sz="2000" b="1" dirty="0">
                <a:latin typeface="+mn-ea"/>
              </a:rPr>
              <a:t>取条形荷载</a:t>
            </a:r>
            <a:r>
              <a:rPr lang="zh-CN" altLang="en-US" sz="2000" b="1" dirty="0" smtClean="0">
                <a:latin typeface="+mn-ea"/>
              </a:rPr>
              <a:t>的</a:t>
            </a:r>
            <a:r>
              <a:rPr lang="zh-CN" altLang="en-US" sz="2000" b="1" dirty="0" smtClean="0">
                <a:solidFill>
                  <a:srgbClr val="FF0000"/>
                </a:solidFill>
                <a:latin typeface="+mn-ea"/>
              </a:rPr>
              <a:t>零值点</a:t>
            </a:r>
            <a:r>
              <a:rPr lang="zh-CN" altLang="en-US" sz="2000" b="1" dirty="0">
                <a:latin typeface="+mn-ea"/>
              </a:rPr>
              <a:t>为坐标</a:t>
            </a:r>
            <a:r>
              <a:rPr lang="zh-CN" altLang="en-US" sz="2000" b="1" dirty="0" smtClean="0">
                <a:latin typeface="+mn-ea"/>
              </a:rPr>
              <a:t>原点；</a:t>
            </a:r>
            <a:endParaRPr kumimoji="1" lang="en-US" altLang="zh-CN" sz="2000" b="1" dirty="0">
              <a:latin typeface="+mn-ea"/>
            </a:endParaRPr>
          </a:p>
          <a:p>
            <a:pPr algn="just" eaLnBrk="1" hangingPunct="1">
              <a:lnSpc>
                <a:spcPct val="120000"/>
              </a:lnSpc>
              <a:buClr>
                <a:srgbClr val="FF3300"/>
              </a:buClr>
              <a:buFont typeface="Wingdings" panose="05000000000000000000" pitchFamily="2" charset="2"/>
              <a:buChar char="Ø"/>
            </a:pPr>
            <a:r>
              <a:rPr kumimoji="1" lang="zh-CN" altLang="en-US" sz="2000" b="1" dirty="0">
                <a:latin typeface="+mn-ea"/>
              </a:rPr>
              <a:t>荷载</a:t>
            </a:r>
            <a:r>
              <a:rPr kumimoji="1" lang="zh-CN" altLang="en-US" sz="2000" b="1" dirty="0">
                <a:solidFill>
                  <a:srgbClr val="FF3300"/>
                </a:solidFill>
                <a:latin typeface="+mn-ea"/>
              </a:rPr>
              <a:t>宽度方向</a:t>
            </a:r>
            <a:r>
              <a:rPr kumimoji="1" lang="zh-CN" altLang="en-US" sz="2000" b="1" dirty="0">
                <a:latin typeface="+mn-ea"/>
              </a:rPr>
              <a:t>取微分宽度</a:t>
            </a:r>
            <a:r>
              <a:rPr kumimoji="1" lang="en-US" altLang="zh-CN" sz="2000" b="1" dirty="0" smtClean="0">
                <a:latin typeface="+mn-ea"/>
              </a:rPr>
              <a:t>d</a:t>
            </a:r>
            <a:r>
              <a:rPr kumimoji="1" lang="el-GR" altLang="zh-CN" sz="2000" b="1" dirty="0" smtClean="0">
                <a:latin typeface="+mn-ea"/>
              </a:rPr>
              <a:t>ξ</a:t>
            </a:r>
            <a:r>
              <a:rPr kumimoji="1" lang="zh-CN" altLang="en-US" sz="2000" b="1" dirty="0" smtClean="0">
                <a:latin typeface="+mn-ea"/>
              </a:rPr>
              <a:t>；</a:t>
            </a:r>
            <a:endParaRPr kumimoji="1" lang="zh-CN" altLang="en-US" sz="2000" b="1" dirty="0">
              <a:latin typeface="+mn-ea"/>
            </a:endParaRPr>
          </a:p>
          <a:p>
            <a:pPr algn="just" eaLnBrk="1" hangingPunct="1">
              <a:lnSpc>
                <a:spcPct val="120000"/>
              </a:lnSpc>
              <a:buClr>
                <a:srgbClr val="FF3300"/>
              </a:buClr>
              <a:buFont typeface="Wingdings" panose="05000000000000000000" pitchFamily="2" charset="2"/>
              <a:buChar char="Ø"/>
            </a:pPr>
            <a:r>
              <a:rPr kumimoji="1" lang="zh-CN" altLang="en-US" sz="2000" b="1" dirty="0" smtClean="0">
                <a:latin typeface="+mn-ea"/>
              </a:rPr>
              <a:t>荷载最大值为</a:t>
            </a:r>
            <a:r>
              <a:rPr kumimoji="1" lang="en-US" altLang="zh-CN" sz="2000" b="1" i="1" dirty="0" smtClean="0">
                <a:latin typeface="+mn-ea"/>
              </a:rPr>
              <a:t>p </a:t>
            </a:r>
            <a:r>
              <a:rPr kumimoji="1" lang="zh-CN" altLang="en-US" sz="2000" b="1" dirty="0" smtClean="0">
                <a:latin typeface="+mn-ea"/>
              </a:rPr>
              <a:t>；</a:t>
            </a:r>
            <a:endParaRPr kumimoji="1" lang="en-US" altLang="zh-CN" sz="2000" b="1" dirty="0" smtClean="0">
              <a:latin typeface="+mn-ea"/>
            </a:endParaRPr>
          </a:p>
          <a:p>
            <a:pPr algn="just" eaLnBrk="1" hangingPunct="1">
              <a:lnSpc>
                <a:spcPct val="120000"/>
              </a:lnSpc>
              <a:buClr>
                <a:srgbClr val="FF3300"/>
              </a:buClr>
              <a:buFont typeface="Wingdings" panose="05000000000000000000" pitchFamily="2" charset="2"/>
              <a:buChar char="Ø"/>
            </a:pPr>
            <a:r>
              <a:rPr kumimoji="1" lang="zh-CN" altLang="en-US" sz="2000" b="1" dirty="0" smtClean="0">
                <a:latin typeface="+mn-ea"/>
              </a:rPr>
              <a:t>在</a:t>
            </a:r>
            <a:r>
              <a:rPr kumimoji="1" lang="en-US" altLang="zh-CN" sz="2000" b="1" dirty="0">
                <a:latin typeface="+mn-ea"/>
              </a:rPr>
              <a:t>M</a:t>
            </a:r>
            <a:r>
              <a:rPr kumimoji="1" lang="zh-CN" altLang="en-US" sz="2000" b="1" dirty="0">
                <a:latin typeface="+mn-ea"/>
              </a:rPr>
              <a:t>点处附加应力为</a:t>
            </a:r>
            <a:r>
              <a:rPr kumimoji="1" lang="en-US" altLang="zh-CN" sz="2000" b="1" dirty="0" err="1" smtClean="0">
                <a:latin typeface="+mn-ea"/>
              </a:rPr>
              <a:t>d</a:t>
            </a:r>
            <a:r>
              <a:rPr kumimoji="1" lang="en-US" altLang="zh-CN" sz="2000" b="1" i="1" dirty="0" err="1" smtClean="0">
                <a:latin typeface="+mn-ea"/>
              </a:rPr>
              <a:t>p</a:t>
            </a:r>
            <a:r>
              <a:rPr kumimoji="1" lang="zh-CN" altLang="en-US" sz="2000" b="1" dirty="0" smtClean="0">
                <a:latin typeface="+mn-ea"/>
              </a:rPr>
              <a:t>；</a:t>
            </a:r>
            <a:endParaRPr kumimoji="1" lang="zh-CN" altLang="en-US" sz="2000" b="1" dirty="0">
              <a:latin typeface="+mn-ea"/>
            </a:endParaRPr>
          </a:p>
          <a:p>
            <a:pPr algn="just" eaLnBrk="1" hangingPunct="1">
              <a:lnSpc>
                <a:spcPct val="120000"/>
              </a:lnSpc>
              <a:buClr>
                <a:srgbClr val="FF3300"/>
              </a:buClr>
              <a:buFont typeface="Wingdings" panose="05000000000000000000" pitchFamily="2" charset="2"/>
              <a:buChar char="Ø"/>
            </a:pPr>
            <a:r>
              <a:rPr kumimoji="1" lang="zh-CN" altLang="en-US" sz="2000" b="1" dirty="0">
                <a:latin typeface="+mn-ea"/>
              </a:rPr>
              <a:t>在荷载</a:t>
            </a:r>
            <a:r>
              <a:rPr kumimoji="1" lang="zh-CN" altLang="en-US" sz="2000" b="1" dirty="0" smtClean="0">
                <a:latin typeface="+mn-ea"/>
              </a:rPr>
              <a:t>宽度</a:t>
            </a:r>
            <a:r>
              <a:rPr kumimoji="1" lang="en-US" altLang="zh-CN" sz="2000" b="1" i="1" dirty="0" smtClean="0">
                <a:latin typeface="+mn-ea"/>
              </a:rPr>
              <a:t>b </a:t>
            </a:r>
            <a:r>
              <a:rPr kumimoji="1" lang="zh-CN" altLang="en-US" sz="2000" b="1" dirty="0" smtClean="0">
                <a:latin typeface="+mn-ea"/>
              </a:rPr>
              <a:t>范围</a:t>
            </a:r>
            <a:r>
              <a:rPr kumimoji="1" lang="zh-CN" altLang="en-US" sz="2000" b="1" dirty="0">
                <a:latin typeface="+mn-ea"/>
              </a:rPr>
              <a:t>内积分，</a:t>
            </a:r>
            <a:r>
              <a:rPr kumimoji="1" lang="zh-CN" altLang="en-US" sz="2000" b="1" dirty="0" smtClean="0">
                <a:latin typeface="+mn-ea"/>
              </a:rPr>
              <a:t>得：</a:t>
            </a:r>
            <a:endParaRPr lang="zh-CN" altLang="en-US" dirty="0"/>
          </a:p>
        </p:txBody>
      </p:sp>
      <mc:AlternateContent xmlns:mc="http://schemas.openxmlformats.org/markup-compatibility/2006">
        <mc:Choice xmlns:a14="http://schemas.microsoft.com/office/drawing/2010/main" Requires="a14">
          <p:sp>
            <p:nvSpPr>
              <p:cNvPr id="5" name="文本框 4"/>
              <p:cNvSpPr txBox="1"/>
              <p:nvPr/>
            </p:nvSpPr>
            <p:spPr>
              <a:xfrm>
                <a:off x="899592" y="3771438"/>
                <a:ext cx="3744416" cy="768352"/>
              </a:xfrm>
              <a:prstGeom prst="rect">
                <a:avLst/>
              </a:prstGeom>
              <a:solidFill>
                <a:srgbClr val="FFFF00"/>
              </a:solidFill>
            </p:spPr>
            <p:txBody>
              <a:bodyPr wrap="square" lIns="0" tIns="0" rIns="0" bIns="0" rtlCol="0">
                <a:spAutoFit/>
              </a:bodyPr>
              <a:lstStyle/>
              <a:p>
                <a14:m>
                  <m:oMathPara xmlns:m="http://schemas.openxmlformats.org/officeDocument/2006/math">
                    <m:oMathParaPr>
                      <m:jc m:val="left"/>
                    </m:oMathParaPr>
                    <m:oMath xmlns:m="http://schemas.openxmlformats.org/officeDocument/2006/math">
                      <m:r>
                        <a:rPr lang="en-US" altLang="zh-CN" sz="2200" b="0" i="1" smtClean="0">
                          <a:latin typeface="Cambria Math" panose="02040503050406030204" pitchFamily="18" charset="0"/>
                        </a:rPr>
                        <m:t>  </m:t>
                      </m:r>
                      <m:sSub>
                        <m:sSubPr>
                          <m:ctrlPr>
                            <a:rPr lang="en-US" altLang="zh-CN" sz="2200" i="1" smtClean="0">
                              <a:latin typeface="Cambria Math" panose="02040503050406030204" pitchFamily="18" charset="0"/>
                            </a:rPr>
                          </m:ctrlPr>
                        </m:sSubPr>
                        <m:e>
                          <m:r>
                            <a:rPr lang="zh-CN" altLang="en-US" sz="2200" i="1" smtClean="0">
                              <a:latin typeface="Cambria Math" panose="02040503050406030204" pitchFamily="18" charset="0"/>
                            </a:rPr>
                            <m:t>𝜎</m:t>
                          </m:r>
                        </m:e>
                        <m:sub>
                          <m:r>
                            <a:rPr lang="en-US" altLang="zh-CN" sz="2200" b="0" i="1" smtClean="0">
                              <a:latin typeface="Cambria Math" panose="02040503050406030204" pitchFamily="18" charset="0"/>
                            </a:rPr>
                            <m:t>𝑧</m:t>
                          </m:r>
                        </m:sub>
                      </m:sSub>
                      <m:r>
                        <a:rPr lang="en-US" altLang="zh-CN" sz="2200" i="1" dirty="0" smtClean="0">
                          <a:latin typeface="Cambria Math" panose="02040503050406030204" pitchFamily="18" charset="0"/>
                        </a:rPr>
                        <m:t>=</m:t>
                      </m:r>
                      <m:f>
                        <m:fPr>
                          <m:ctrlPr>
                            <a:rPr lang="en-US" altLang="zh-CN" sz="2200" i="1" dirty="0" smtClean="0">
                              <a:latin typeface="Cambria Math" panose="02040503050406030204" pitchFamily="18" charset="0"/>
                            </a:rPr>
                          </m:ctrlPr>
                        </m:fPr>
                        <m:num>
                          <m:r>
                            <a:rPr lang="en-US" altLang="zh-CN" sz="2200" b="0" i="1" dirty="0" smtClean="0">
                              <a:latin typeface="Cambria Math" panose="02040503050406030204" pitchFamily="18" charset="0"/>
                            </a:rPr>
                            <m:t>2</m:t>
                          </m:r>
                          <m:sSup>
                            <m:sSupPr>
                              <m:ctrlPr>
                                <a:rPr lang="en-US" altLang="zh-CN" sz="2200" b="0" i="1" dirty="0" smtClean="0">
                                  <a:latin typeface="Cambria Math" panose="02040503050406030204" pitchFamily="18" charset="0"/>
                                </a:rPr>
                              </m:ctrlPr>
                            </m:sSupPr>
                            <m:e>
                              <m:r>
                                <a:rPr lang="en-US" altLang="zh-CN" sz="2200" b="0" i="1" dirty="0" smtClean="0">
                                  <a:latin typeface="Cambria Math" panose="02040503050406030204" pitchFamily="18" charset="0"/>
                                </a:rPr>
                                <m:t>𝑧</m:t>
                              </m:r>
                            </m:e>
                            <m:sup>
                              <m:r>
                                <a:rPr lang="en-US" altLang="zh-CN" sz="2200" b="0" i="1" dirty="0" smtClean="0">
                                  <a:latin typeface="Cambria Math" panose="02040503050406030204" pitchFamily="18" charset="0"/>
                                </a:rPr>
                                <m:t>3</m:t>
                              </m:r>
                            </m:sup>
                          </m:sSup>
                          <m:r>
                            <a:rPr lang="en-US" altLang="zh-CN" sz="2200" b="0" i="1" dirty="0" smtClean="0">
                              <a:latin typeface="Cambria Math" panose="02040503050406030204" pitchFamily="18" charset="0"/>
                            </a:rPr>
                            <m:t>𝑝</m:t>
                          </m:r>
                        </m:num>
                        <m:den>
                          <m:r>
                            <a:rPr lang="en-US" altLang="zh-CN" sz="2200" i="1" dirty="0">
                              <a:latin typeface="Cambria Math" panose="02040503050406030204" pitchFamily="18" charset="0"/>
                              <a:ea typeface="Cambria Math" panose="02040503050406030204" pitchFamily="18" charset="0"/>
                            </a:rPr>
                            <m:t>𝜋</m:t>
                          </m:r>
                          <m:r>
                            <a:rPr lang="en-US" altLang="zh-CN" sz="2200" b="0" i="1" dirty="0" smtClean="0">
                              <a:latin typeface="Cambria Math" panose="02040503050406030204" pitchFamily="18" charset="0"/>
                              <a:ea typeface="Cambria Math" panose="02040503050406030204" pitchFamily="18" charset="0"/>
                            </a:rPr>
                            <m:t>𝑏</m:t>
                          </m:r>
                        </m:den>
                      </m:f>
                      <m:nary>
                        <m:naryPr>
                          <m:ctrlPr>
                            <a:rPr lang="en-US" altLang="zh-CN" sz="2200" i="1" dirty="0" smtClean="0">
                              <a:latin typeface="Cambria Math" panose="02040503050406030204" pitchFamily="18" charset="0"/>
                            </a:rPr>
                          </m:ctrlPr>
                        </m:naryPr>
                        <m:sub>
                          <m:r>
                            <m:rPr>
                              <m:brk m:alnAt="23"/>
                            </m:rPr>
                            <a:rPr lang="en-US" altLang="zh-CN" sz="2200" b="0" i="1" dirty="0" smtClean="0">
                              <a:latin typeface="Cambria Math" panose="02040503050406030204" pitchFamily="18" charset="0"/>
                            </a:rPr>
                            <m:t>0</m:t>
                          </m:r>
                        </m:sub>
                        <m:sup>
                          <m:r>
                            <a:rPr lang="en-US" altLang="zh-CN" sz="2200" b="0" i="1" dirty="0" smtClean="0">
                              <a:latin typeface="Cambria Math" panose="02040503050406030204" pitchFamily="18" charset="0"/>
                            </a:rPr>
                            <m:t>𝑏</m:t>
                          </m:r>
                        </m:sup>
                        <m:e>
                          <m:f>
                            <m:fPr>
                              <m:ctrlPr>
                                <a:rPr lang="en-US" altLang="zh-CN" sz="2200" i="1" dirty="0" smtClean="0">
                                  <a:latin typeface="Cambria Math" panose="02040503050406030204" pitchFamily="18" charset="0"/>
                                </a:rPr>
                              </m:ctrlPr>
                            </m:fPr>
                            <m:num>
                              <m:r>
                                <m:rPr>
                                  <m:sty m:val="p"/>
                                </m:rPr>
                                <a:rPr lang="el-GR" altLang="zh-CN" sz="2200" i="1" dirty="0" smtClean="0">
                                  <a:latin typeface="Cambria Math" panose="02040503050406030204" pitchFamily="18" charset="0"/>
                                </a:rPr>
                                <m:t>ξ</m:t>
                              </m:r>
                              <m:r>
                                <a:rPr lang="en-US" altLang="zh-CN" sz="2200" i="1" dirty="0" smtClean="0">
                                  <a:latin typeface="Cambria Math" panose="02040503050406030204" pitchFamily="18" charset="0"/>
                                </a:rPr>
                                <m:t>𝑑</m:t>
                              </m:r>
                              <m:r>
                                <m:rPr>
                                  <m:sty m:val="p"/>
                                </m:rPr>
                                <a:rPr lang="el-GR" altLang="zh-CN" sz="2200" i="1" dirty="0" smtClean="0">
                                  <a:latin typeface="Cambria Math" panose="02040503050406030204" pitchFamily="18" charset="0"/>
                                </a:rPr>
                                <m:t>ξ</m:t>
                              </m:r>
                            </m:num>
                            <m:den>
                              <m:sSup>
                                <m:sSupPr>
                                  <m:ctrlPr>
                                    <a:rPr lang="en-US" altLang="zh-CN" sz="2200" i="1" dirty="0" smtClean="0">
                                      <a:latin typeface="Cambria Math" panose="02040503050406030204" pitchFamily="18" charset="0"/>
                                    </a:rPr>
                                  </m:ctrlPr>
                                </m:sSupPr>
                                <m:e>
                                  <m:r>
                                    <a:rPr lang="en-US" altLang="zh-CN" sz="2200" b="0" i="1" dirty="0" smtClean="0">
                                      <a:latin typeface="Cambria Math" panose="02040503050406030204" pitchFamily="18" charset="0"/>
                                    </a:rPr>
                                    <m:t>[(</m:t>
                                  </m:r>
                                  <m:r>
                                    <a:rPr lang="en-US" altLang="zh-CN" sz="2200" b="0" i="1" dirty="0" smtClean="0">
                                      <a:latin typeface="Cambria Math" panose="02040503050406030204" pitchFamily="18" charset="0"/>
                                    </a:rPr>
                                    <m:t>𝑥</m:t>
                                  </m:r>
                                  <m:r>
                                    <a:rPr lang="en-US" altLang="zh-CN" sz="2200" b="0" i="1" dirty="0" smtClean="0">
                                      <a:latin typeface="Cambria Math" panose="02040503050406030204" pitchFamily="18" charset="0"/>
                                    </a:rPr>
                                    <m:t>−</m:t>
                                  </m:r>
                                  <m:r>
                                    <m:rPr>
                                      <m:sty m:val="p"/>
                                    </m:rPr>
                                    <a:rPr lang="el-GR" altLang="zh-CN" sz="2200" b="0" i="1" dirty="0" smtClean="0">
                                      <a:latin typeface="Cambria Math" panose="02040503050406030204" pitchFamily="18" charset="0"/>
                                    </a:rPr>
                                    <m:t>ξ</m:t>
                                  </m:r>
                                  <m:r>
                                    <a:rPr lang="en-US" altLang="zh-CN" sz="2200" b="0" i="1" dirty="0" smtClean="0">
                                      <a:latin typeface="Cambria Math" panose="02040503050406030204" pitchFamily="18" charset="0"/>
                                    </a:rPr>
                                    <m:t>)</m:t>
                                  </m:r>
                                </m:e>
                                <m:sup>
                                  <m:r>
                                    <a:rPr lang="en-US" altLang="zh-CN" sz="2200" b="0" i="1" dirty="0" smtClean="0">
                                      <a:latin typeface="Cambria Math" panose="02040503050406030204" pitchFamily="18" charset="0"/>
                                    </a:rPr>
                                    <m:t>2</m:t>
                                  </m:r>
                                </m:sup>
                              </m:sSup>
                              <m:r>
                                <a:rPr lang="en-US" altLang="zh-CN" sz="2200" b="0" i="1" dirty="0" smtClean="0">
                                  <a:latin typeface="Cambria Math" panose="02040503050406030204" pitchFamily="18" charset="0"/>
                                </a:rPr>
                                <m:t>+</m:t>
                              </m:r>
                              <m:sSup>
                                <m:sSupPr>
                                  <m:ctrlPr>
                                    <a:rPr lang="en-US" altLang="zh-CN" sz="2200" b="0" i="1" dirty="0" smtClean="0">
                                      <a:latin typeface="Cambria Math" panose="02040503050406030204" pitchFamily="18" charset="0"/>
                                    </a:rPr>
                                  </m:ctrlPr>
                                </m:sSupPr>
                                <m:e>
                                  <m:r>
                                    <a:rPr lang="en-US" altLang="zh-CN" sz="2200" b="0" i="1" dirty="0" smtClean="0">
                                      <a:latin typeface="Cambria Math" panose="02040503050406030204" pitchFamily="18" charset="0"/>
                                    </a:rPr>
                                    <m:t>𝑧</m:t>
                                  </m:r>
                                </m:e>
                                <m:sup>
                                  <m:r>
                                    <a:rPr lang="en-US" altLang="zh-CN" sz="2200" b="0" i="1" dirty="0" smtClean="0">
                                      <a:latin typeface="Cambria Math" panose="02040503050406030204" pitchFamily="18" charset="0"/>
                                    </a:rPr>
                                    <m:t>2</m:t>
                                  </m:r>
                                </m:sup>
                              </m:sSup>
                              <m:r>
                                <a:rPr lang="en-US" altLang="zh-CN" sz="2200" b="0" i="1" dirty="0" smtClean="0">
                                  <a:latin typeface="Cambria Math" panose="02040503050406030204" pitchFamily="18" charset="0"/>
                                </a:rPr>
                                <m:t>]</m:t>
                              </m:r>
                              <m:r>
                                <a:rPr lang="en-US" altLang="zh-CN" sz="2200" b="0" i="1" baseline="30000" dirty="0" smtClean="0">
                                  <a:latin typeface="Cambria Math" panose="02040503050406030204" pitchFamily="18" charset="0"/>
                                </a:rPr>
                                <m:t>2</m:t>
                              </m:r>
                              <m:r>
                                <a:rPr lang="en-US" altLang="zh-CN" sz="2200" b="0" i="1" dirty="0" smtClean="0">
                                  <a:latin typeface="Cambria Math" panose="02040503050406030204" pitchFamily="18" charset="0"/>
                                </a:rPr>
                                <m:t> </m:t>
                              </m:r>
                            </m:den>
                          </m:f>
                        </m:e>
                      </m:nary>
                    </m:oMath>
                  </m:oMathPara>
                </a14:m>
                <a:endParaRPr lang="zh-CN" altLang="en-US" sz="2200" dirty="0"/>
              </a:p>
            </p:txBody>
          </p:sp>
        </mc:Choice>
        <mc:Fallback>
          <p:sp>
            <p:nvSpPr>
              <p:cNvPr id="5" name="文本框 4"/>
              <p:cNvSpPr txBox="1">
                <a:spLocks noRot="1" noChangeAspect="1" noMove="1" noResize="1" noEditPoints="1" noAdjustHandles="1" noChangeArrowheads="1" noChangeShapeType="1" noTextEdit="1"/>
              </p:cNvSpPr>
              <p:nvPr/>
            </p:nvSpPr>
            <p:spPr>
              <a:xfrm>
                <a:off x="899592" y="3771438"/>
                <a:ext cx="3744416" cy="768352"/>
              </a:xfrm>
              <a:prstGeom prst="rect">
                <a:avLst/>
              </a:prstGeom>
              <a:blipFill rotWithShape="1">
                <a:blip r:embed="rId1"/>
                <a:stretch>
                  <a:fillRect l="-12" t="-9113" r="7" b="23"/>
                </a:stretch>
              </a:blipFill>
            </p:spPr>
            <p:txBody>
              <a:bodyPr/>
              <a:lstStyle/>
              <a:p>
                <a:r>
                  <a:rPr lang="zh-CN" altLang="en-US">
                    <a:noFill/>
                  </a:rPr>
                  <a:t> </a:t>
                </a:r>
              </a:p>
            </p:txBody>
          </p:sp>
        </mc:Fallback>
      </mc:AlternateContent>
      <p:sp>
        <p:nvSpPr>
          <p:cNvPr id="6" name="AutoShape 59"/>
          <p:cNvSpPr>
            <a:spLocks noChangeArrowheads="1"/>
          </p:cNvSpPr>
          <p:nvPr/>
        </p:nvSpPr>
        <p:spPr bwMode="auto">
          <a:xfrm>
            <a:off x="2941018" y="5616146"/>
            <a:ext cx="3240360" cy="562630"/>
          </a:xfrm>
          <a:prstGeom prst="octagon">
            <a:avLst>
              <a:gd name="adj" fmla="val 29287"/>
            </a:avLst>
          </a:prstGeom>
          <a:solidFill>
            <a:srgbClr val="92D050"/>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buFont typeface="Wingdings" panose="05000000000000000000" pitchFamily="2" charset="2"/>
              <a:buNone/>
            </a:pPr>
            <a:r>
              <a:rPr kumimoji="1" lang="en-US" altLang="zh-CN" sz="2000" b="1" dirty="0" err="1" smtClean="0">
                <a:latin typeface="Times New Roman" panose="02020603050405020304" pitchFamily="18" charset="0"/>
                <a:ea typeface="宋体" panose="02010600030101010101" pitchFamily="2" charset="-122"/>
                <a:sym typeface="Symbol" panose="05050102010706020507" pitchFamily="18" charset="2"/>
              </a:rPr>
              <a:t>ɑ</a:t>
            </a:r>
            <a:r>
              <a:rPr kumimoji="1" lang="en-US" altLang="zh-CN" sz="1400" b="1" dirty="0" err="1" smtClean="0">
                <a:latin typeface="Times New Roman" panose="02020603050405020304" pitchFamily="18" charset="0"/>
                <a:ea typeface="宋体" panose="02010600030101010101" pitchFamily="2" charset="-122"/>
                <a:sym typeface="Symbol" panose="05050102010706020507" pitchFamily="18" charset="2"/>
              </a:rPr>
              <a:t>s</a:t>
            </a:r>
            <a:r>
              <a:rPr kumimoji="1" lang="zh-CN" altLang="en-US" sz="2000" b="1" dirty="0" smtClean="0">
                <a:latin typeface="Times New Roman" panose="02020603050405020304" pitchFamily="18" charset="0"/>
                <a:ea typeface="宋体" panose="02010600030101010101" pitchFamily="2" charset="-122"/>
                <a:sym typeface="Symbol" panose="05050102010706020507" pitchFamily="18" charset="2"/>
              </a:rPr>
              <a:t>查表</a:t>
            </a:r>
            <a:r>
              <a:rPr kumimoji="1" lang="en-US" altLang="zh-CN" sz="2000" b="1" dirty="0" smtClean="0">
                <a:latin typeface="Times New Roman" panose="02020603050405020304" pitchFamily="18" charset="0"/>
                <a:ea typeface="宋体" panose="02010600030101010101" pitchFamily="2" charset="-122"/>
                <a:sym typeface="Symbol" panose="05050102010706020507" pitchFamily="18" charset="2"/>
              </a:rPr>
              <a:t>4-11, p</a:t>
            </a:r>
            <a:r>
              <a:rPr kumimoji="1" lang="en-US" altLang="zh-CN" sz="2000" b="1" dirty="0">
                <a:latin typeface="Times New Roman" panose="02020603050405020304" pitchFamily="18" charset="0"/>
                <a:ea typeface="宋体" panose="02010600030101010101" pitchFamily="2" charset="-122"/>
                <a:sym typeface="Symbol" panose="05050102010706020507" pitchFamily="18" charset="2"/>
              </a:rPr>
              <a:t>. </a:t>
            </a:r>
            <a:r>
              <a:rPr kumimoji="1" lang="en-US" altLang="zh-CN" sz="2000" b="1" dirty="0" smtClean="0">
                <a:latin typeface="Times New Roman" panose="02020603050405020304" pitchFamily="18" charset="0"/>
                <a:ea typeface="宋体" panose="02010600030101010101" pitchFamily="2" charset="-122"/>
                <a:sym typeface="Symbol" panose="05050102010706020507" pitchFamily="18" charset="2"/>
              </a:rPr>
              <a:t>111</a:t>
            </a:r>
            <a:endParaRPr kumimoji="1" lang="en-US" altLang="zh-CN" sz="2000" b="1" dirty="0">
              <a:latin typeface="Times New Roman" panose="02020603050405020304" pitchFamily="18" charset="0"/>
              <a:ea typeface="宋体" panose="02010600030101010101" pitchFamily="2" charset="-122"/>
              <a:sym typeface="Symbol" panose="05050102010706020507" pitchFamily="18" charset="2"/>
            </a:endParaRPr>
          </a:p>
        </p:txBody>
      </p:sp>
      <mc:AlternateContent xmlns:mc="http://schemas.openxmlformats.org/markup-compatibility/2006">
        <mc:Choice xmlns:a14="http://schemas.microsoft.com/office/drawing/2010/main" Requires="a14">
          <p:sp>
            <p:nvSpPr>
              <p:cNvPr id="7" name="矩形 6"/>
              <p:cNvSpPr/>
              <p:nvPr/>
            </p:nvSpPr>
            <p:spPr>
              <a:xfrm>
                <a:off x="899592" y="4605964"/>
                <a:ext cx="7992888" cy="861326"/>
              </a:xfrm>
              <a:prstGeom prst="rect">
                <a:avLst/>
              </a:prstGeom>
              <a:solidFill>
                <a:srgbClr val="FFFF00"/>
              </a:solid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n-US" sz="2400" i="1">
                              <a:latin typeface="Cambria Math" panose="02040503050406030204" pitchFamily="18" charset="0"/>
                            </a:rPr>
                            <m:t>𝜎</m:t>
                          </m:r>
                        </m:e>
                        <m:sub>
                          <m:r>
                            <a:rPr lang="en-US" altLang="zh-CN" sz="2400" i="1">
                              <a:latin typeface="Cambria Math" panose="02040503050406030204" pitchFamily="18" charset="0"/>
                            </a:rPr>
                            <m:t>𝑧</m:t>
                          </m:r>
                        </m:sub>
                      </m:sSub>
                      <m:r>
                        <a:rPr lang="en-US" altLang="zh-CN" sz="2400" b="0" i="1" smtClean="0">
                          <a:latin typeface="Cambria Math" panose="02040503050406030204" pitchFamily="18" charset="0"/>
                        </a:rPr>
                        <m:t>=</m:t>
                      </m:r>
                      <m:f>
                        <m:fPr>
                          <m:ctrlPr>
                            <a:rPr lang="en-US" altLang="zh-CN" sz="2400" i="1" dirty="0">
                              <a:latin typeface="Cambria Math" panose="02040503050406030204" pitchFamily="18" charset="0"/>
                            </a:rPr>
                          </m:ctrlPr>
                        </m:fPr>
                        <m:num>
                          <m:r>
                            <a:rPr lang="en-US" altLang="zh-CN" sz="2400" i="1" dirty="0">
                              <a:latin typeface="Cambria Math" panose="02040503050406030204" pitchFamily="18" charset="0"/>
                            </a:rPr>
                            <m:t>𝑝</m:t>
                          </m:r>
                        </m:num>
                        <m:den>
                          <m:r>
                            <a:rPr lang="zh-CN" altLang="en-US" sz="2400" i="1" dirty="0">
                              <a:latin typeface="Cambria Math" panose="02040503050406030204" pitchFamily="18" charset="0"/>
                            </a:rPr>
                            <m:t>𝜋</m:t>
                          </m:r>
                        </m:den>
                      </m:f>
                      <m:r>
                        <a:rPr lang="en-US" altLang="zh-CN" sz="2400" i="1" dirty="0">
                          <a:latin typeface="Cambria Math" panose="02040503050406030204" pitchFamily="18" charset="0"/>
                        </a:rPr>
                        <m:t>[</m:t>
                      </m:r>
                      <m:r>
                        <a:rPr lang="en-US" altLang="zh-CN" sz="2400" i="1" dirty="0">
                          <a:latin typeface="Cambria Math" panose="02040503050406030204" pitchFamily="18" charset="0"/>
                        </a:rPr>
                        <m:t>𝑛</m:t>
                      </m:r>
                      <m:r>
                        <a:rPr lang="en-US" altLang="zh-CN" sz="2400" i="1" dirty="0">
                          <a:latin typeface="Cambria Math" panose="02040503050406030204" pitchFamily="18" charset="0"/>
                        </a:rPr>
                        <m:t>(</m:t>
                      </m:r>
                      <m:func>
                        <m:funcPr>
                          <m:ctrlPr>
                            <a:rPr lang="en-US" altLang="zh-CN" sz="2400" i="1" dirty="0">
                              <a:latin typeface="Cambria Math" panose="02040503050406030204" pitchFamily="18" charset="0"/>
                            </a:rPr>
                          </m:ctrlPr>
                        </m:funcPr>
                        <m:fName>
                          <m:sSup>
                            <m:sSupPr>
                              <m:ctrlPr>
                                <a:rPr lang="en-US" altLang="zh-CN" sz="2400" i="1" dirty="0">
                                  <a:latin typeface="Cambria Math" panose="02040503050406030204" pitchFamily="18" charset="0"/>
                                </a:rPr>
                              </m:ctrlPr>
                            </m:sSupPr>
                            <m:e>
                              <m:r>
                                <m:rPr>
                                  <m:sty m:val="p"/>
                                </m:rPr>
                                <a:rPr lang="en-US" altLang="zh-CN" sz="2400" dirty="0">
                                  <a:latin typeface="Cambria Math" panose="02040503050406030204" pitchFamily="18" charset="0"/>
                                </a:rPr>
                                <m:t>tan</m:t>
                              </m:r>
                            </m:e>
                            <m:sup>
                              <m:r>
                                <a:rPr lang="en-US" altLang="zh-CN" sz="2400" i="1" dirty="0">
                                  <a:latin typeface="Cambria Math" panose="02040503050406030204" pitchFamily="18" charset="0"/>
                                </a:rPr>
                                <m:t>−</m:t>
                              </m:r>
                              <m:r>
                                <a:rPr lang="en-US" altLang="zh-CN" sz="2400" i="1" dirty="0">
                                  <a:latin typeface="Cambria Math" panose="02040503050406030204" pitchFamily="18" charset="0"/>
                                </a:rPr>
                                <m:t>1</m:t>
                              </m:r>
                            </m:sup>
                          </m:sSup>
                        </m:fName>
                        <m:e>
                          <m:f>
                            <m:fPr>
                              <m:ctrlPr>
                                <a:rPr lang="en-US" altLang="zh-CN" sz="2400" i="1" dirty="0">
                                  <a:latin typeface="Cambria Math" panose="02040503050406030204" pitchFamily="18" charset="0"/>
                                </a:rPr>
                              </m:ctrlPr>
                            </m:fPr>
                            <m:num>
                              <m:r>
                                <a:rPr lang="en-US" altLang="zh-CN" sz="2400" i="1" dirty="0">
                                  <a:latin typeface="Cambria Math" panose="02040503050406030204" pitchFamily="18" charset="0"/>
                                </a:rPr>
                                <m:t>𝑛</m:t>
                              </m:r>
                            </m:num>
                            <m:den>
                              <m:r>
                                <a:rPr lang="en-US" altLang="zh-CN" sz="2400" i="1" dirty="0">
                                  <a:latin typeface="Cambria Math" panose="02040503050406030204" pitchFamily="18" charset="0"/>
                                </a:rPr>
                                <m:t>𝑚</m:t>
                              </m:r>
                            </m:den>
                          </m:f>
                          <m:r>
                            <a:rPr lang="en-US" altLang="zh-CN" sz="2400" i="1" dirty="0">
                              <a:latin typeface="Cambria Math" panose="02040503050406030204" pitchFamily="18" charset="0"/>
                            </a:rPr>
                            <m:t>−</m:t>
                          </m:r>
                          <m:func>
                            <m:funcPr>
                              <m:ctrlPr>
                                <a:rPr lang="en-US" altLang="zh-CN" sz="2400" i="1" dirty="0">
                                  <a:latin typeface="Cambria Math" panose="02040503050406030204" pitchFamily="18" charset="0"/>
                                </a:rPr>
                              </m:ctrlPr>
                            </m:funcPr>
                            <m:fName>
                              <m:sSup>
                                <m:sSupPr>
                                  <m:ctrlPr>
                                    <a:rPr lang="en-US" altLang="zh-CN" sz="2400" i="1" dirty="0">
                                      <a:latin typeface="Cambria Math" panose="02040503050406030204" pitchFamily="18" charset="0"/>
                                    </a:rPr>
                                  </m:ctrlPr>
                                </m:sSupPr>
                                <m:e>
                                  <m:r>
                                    <m:rPr>
                                      <m:sty m:val="p"/>
                                    </m:rPr>
                                    <a:rPr lang="en-US" altLang="zh-CN" sz="2400" dirty="0">
                                      <a:latin typeface="Cambria Math" panose="02040503050406030204" pitchFamily="18" charset="0"/>
                                    </a:rPr>
                                    <m:t>tan</m:t>
                                  </m:r>
                                </m:e>
                                <m:sup>
                                  <m:r>
                                    <a:rPr lang="en-US" altLang="zh-CN" sz="2400" i="1" dirty="0">
                                      <a:latin typeface="Cambria Math" panose="02040503050406030204" pitchFamily="18" charset="0"/>
                                    </a:rPr>
                                    <m:t>−</m:t>
                                  </m:r>
                                  <m:r>
                                    <a:rPr lang="en-US" altLang="zh-CN" sz="2400" i="1" dirty="0">
                                      <a:latin typeface="Cambria Math" panose="02040503050406030204" pitchFamily="18" charset="0"/>
                                    </a:rPr>
                                    <m:t>1</m:t>
                                  </m:r>
                                </m:sup>
                              </m:sSup>
                            </m:fName>
                            <m:e>
                              <m:f>
                                <m:fPr>
                                  <m:ctrlPr>
                                    <a:rPr lang="en-US" altLang="zh-CN" sz="2400" i="1" dirty="0">
                                      <a:latin typeface="Cambria Math" panose="02040503050406030204" pitchFamily="18" charset="0"/>
                                    </a:rPr>
                                  </m:ctrlPr>
                                </m:fPr>
                                <m:num>
                                  <m:r>
                                    <a:rPr lang="en-US" altLang="zh-CN" sz="2400" i="1" dirty="0">
                                      <a:latin typeface="Cambria Math" panose="02040503050406030204" pitchFamily="18" charset="0"/>
                                    </a:rPr>
                                    <m:t>𝑛</m:t>
                                  </m:r>
                                  <m:r>
                                    <a:rPr lang="en-US" altLang="zh-CN" sz="2400" i="1" dirty="0">
                                      <a:latin typeface="Cambria Math" panose="02040503050406030204" pitchFamily="18" charset="0"/>
                                    </a:rPr>
                                    <m:t>−</m:t>
                                  </m:r>
                                  <m:r>
                                    <a:rPr lang="en-US" altLang="zh-CN" sz="2400" i="1" dirty="0">
                                      <a:latin typeface="Cambria Math" panose="02040503050406030204" pitchFamily="18" charset="0"/>
                                    </a:rPr>
                                    <m:t>1</m:t>
                                  </m:r>
                                </m:num>
                                <m:den>
                                  <m:r>
                                    <a:rPr lang="en-US" altLang="zh-CN" sz="2400" i="1" dirty="0">
                                      <a:latin typeface="Cambria Math" panose="02040503050406030204" pitchFamily="18" charset="0"/>
                                    </a:rPr>
                                    <m:t>𝑚</m:t>
                                  </m:r>
                                </m:den>
                              </m:f>
                              <m:r>
                                <a:rPr lang="en-US" altLang="zh-CN" sz="2400" i="1" dirty="0">
                                  <a:latin typeface="Cambria Math" panose="02040503050406030204" pitchFamily="18" charset="0"/>
                                </a:rPr>
                                <m:t>)−</m:t>
                              </m:r>
                              <m:f>
                                <m:fPr>
                                  <m:ctrlPr>
                                    <a:rPr lang="en-US" altLang="zh-CN" sz="2400" i="1" dirty="0">
                                      <a:latin typeface="Cambria Math" panose="02040503050406030204" pitchFamily="18" charset="0"/>
                                    </a:rPr>
                                  </m:ctrlPr>
                                </m:fPr>
                                <m:num>
                                  <m:r>
                                    <a:rPr lang="en-US" altLang="zh-CN" sz="2400" i="1" dirty="0">
                                      <a:latin typeface="Cambria Math" panose="02040503050406030204" pitchFamily="18" charset="0"/>
                                    </a:rPr>
                                    <m:t>𝑚</m:t>
                                  </m:r>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𝑛</m:t>
                                      </m:r>
                                      <m:r>
                                        <a:rPr lang="en-US" altLang="zh-CN" sz="2400" i="1" dirty="0">
                                          <a:latin typeface="Cambria Math" panose="02040503050406030204" pitchFamily="18" charset="0"/>
                                        </a:rPr>
                                        <m:t>−</m:t>
                                      </m:r>
                                      <m:r>
                                        <a:rPr lang="en-US" altLang="zh-CN" sz="2400" i="1" dirty="0">
                                          <a:latin typeface="Cambria Math" panose="02040503050406030204" pitchFamily="18" charset="0"/>
                                        </a:rPr>
                                        <m:t>1</m:t>
                                      </m:r>
                                    </m:e>
                                  </m:d>
                                </m:num>
                                <m:den>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𝑛</m:t>
                                      </m:r>
                                      <m:r>
                                        <a:rPr lang="en-US" altLang="zh-CN" sz="2400" i="1" dirty="0">
                                          <a:latin typeface="Cambria Math" panose="02040503050406030204" pitchFamily="18" charset="0"/>
                                        </a:rPr>
                                        <m:t>−</m:t>
                                      </m:r>
                                      <m:r>
                                        <a:rPr lang="en-US" altLang="zh-CN" sz="2400" i="1" dirty="0">
                                          <a:latin typeface="Cambria Math" panose="02040503050406030204" pitchFamily="18" charset="0"/>
                                        </a:rPr>
                                        <m:t>1</m:t>
                                      </m:r>
                                    </m:e>
                                  </m:d>
                                  <m:r>
                                    <a:rPr lang="en-US" altLang="zh-CN" sz="2400" i="1" baseline="30000" dirty="0">
                                      <a:latin typeface="Cambria Math" panose="02040503050406030204" pitchFamily="18" charset="0"/>
                                    </a:rPr>
                                    <m:t>2</m:t>
                                  </m:r>
                                  <m:r>
                                    <a:rPr lang="en-US" altLang="zh-CN" sz="2400" i="1" dirty="0">
                                      <a:latin typeface="Cambria Math" panose="02040503050406030204" pitchFamily="18" charset="0"/>
                                    </a:rPr>
                                    <m:t>+</m:t>
                                  </m:r>
                                  <m:r>
                                    <a:rPr lang="en-US" altLang="zh-CN" sz="2400" i="1" dirty="0">
                                      <a:latin typeface="Cambria Math" panose="02040503050406030204" pitchFamily="18" charset="0"/>
                                    </a:rPr>
                                    <m:t>𝑚</m:t>
                                  </m:r>
                                  <m:r>
                                    <a:rPr lang="en-US" altLang="zh-CN" sz="2400" i="1" baseline="30000" dirty="0">
                                      <a:latin typeface="Cambria Math" panose="02040503050406030204" pitchFamily="18" charset="0"/>
                                    </a:rPr>
                                    <m:t>2</m:t>
                                  </m:r>
                                </m:den>
                              </m:f>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zh-CN" altLang="en-US" sz="2400" i="1" dirty="0">
                                      <a:latin typeface="Cambria Math" panose="02040503050406030204" pitchFamily="18" charset="0"/>
                                    </a:rPr>
                                    <m:t>𝛼</m:t>
                                  </m:r>
                                </m:e>
                                <m:sub>
                                  <m:r>
                                    <a:rPr lang="en-US" altLang="zh-CN" sz="2400" i="1" dirty="0">
                                      <a:latin typeface="Cambria Math" panose="02040503050406030204" pitchFamily="18" charset="0"/>
                                    </a:rPr>
                                    <m:t>𝑠</m:t>
                                  </m:r>
                                </m:sub>
                              </m:sSub>
                              <m:r>
                                <a:rPr lang="en-US" altLang="zh-CN" sz="2400" i="1" dirty="0">
                                  <a:latin typeface="Cambria Math" panose="02040503050406030204" pitchFamily="18" charset="0"/>
                                </a:rPr>
                                <m:t>𝑝</m:t>
                              </m:r>
                            </m:e>
                          </m:func>
                        </m:e>
                      </m:func>
                    </m:oMath>
                  </m:oMathPara>
                </a14:m>
                <a:endParaRPr lang="zh-CN" altLang="en-US" sz="2400" dirty="0"/>
              </a:p>
            </p:txBody>
          </p:sp>
        </mc:Choice>
        <mc:Fallback>
          <p:sp>
            <p:nvSpPr>
              <p:cNvPr id="7" name="矩形 6"/>
              <p:cNvSpPr>
                <a:spLocks noRot="1" noChangeAspect="1" noMove="1" noResize="1" noEditPoints="1" noAdjustHandles="1" noChangeArrowheads="1" noChangeShapeType="1" noTextEdit="1"/>
              </p:cNvSpPr>
              <p:nvPr/>
            </p:nvSpPr>
            <p:spPr>
              <a:xfrm>
                <a:off x="899592" y="4605964"/>
                <a:ext cx="7992888" cy="861326"/>
              </a:xfrm>
              <a:prstGeom prst="rect">
                <a:avLst/>
              </a:prstGeom>
              <a:blipFill rotWithShape="1">
                <a:blip r:embed="rId2"/>
                <a:stretch>
                  <a:fillRect l="-5" t="-3575" r="7" b="67"/>
                </a:stretch>
              </a:blipFill>
            </p:spPr>
            <p:txBody>
              <a:bodyPr/>
              <a:lstStyle/>
              <a:p>
                <a:r>
                  <a:rPr lang="zh-CN" altLang="en-US">
                    <a:noFill/>
                  </a:rPr>
                  <a:t> </a:t>
                </a:r>
              </a:p>
            </p:txBody>
          </p:sp>
        </mc:Fallback>
      </mc:AlternateContent>
      <p:sp>
        <p:nvSpPr>
          <p:cNvPr id="8"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288" y="596900"/>
            <a:ext cx="8610600" cy="2400300"/>
          </a:xfrm>
        </p:spPr>
        <p:txBody>
          <a:bodyPr/>
          <a:lstStyle/>
          <a:p>
            <a:pPr eaLnBrk="1" hangingPunct="1">
              <a:lnSpc>
                <a:spcPct val="110000"/>
              </a:lnSpc>
            </a:pPr>
            <a:r>
              <a:rPr lang="en-US" altLang="zh-CN" sz="2600" dirty="0">
                <a:solidFill>
                  <a:schemeClr val="tx1"/>
                </a:solidFill>
                <a:latin typeface="Times New Roman" panose="02020603050405020304" pitchFamily="18" charset="0"/>
                <a:ea typeface="黑体" panose="02010609060101010101" pitchFamily="49" charset="-122"/>
              </a:rPr>
              <a:t>【</a:t>
            </a:r>
            <a:r>
              <a:rPr lang="zh-CN" altLang="en-US" sz="2600" dirty="0">
                <a:solidFill>
                  <a:schemeClr val="tx1"/>
                </a:solidFill>
                <a:latin typeface="Times New Roman" panose="02020603050405020304" pitchFamily="18" charset="0"/>
                <a:ea typeface="黑体" panose="02010609060101010101" pitchFamily="49" charset="-122"/>
              </a:rPr>
              <a:t>例题</a:t>
            </a:r>
            <a:r>
              <a:rPr lang="en-US" altLang="zh-CN" sz="2600" dirty="0">
                <a:solidFill>
                  <a:schemeClr val="tx1"/>
                </a:solidFill>
                <a:latin typeface="Times New Roman" panose="02020603050405020304" pitchFamily="18" charset="0"/>
                <a:ea typeface="黑体" panose="02010609060101010101" pitchFamily="49" charset="-122"/>
              </a:rPr>
              <a:t>4-4】</a:t>
            </a:r>
            <a:r>
              <a:rPr lang="zh-CN" altLang="en-US" sz="2600" dirty="0">
                <a:solidFill>
                  <a:schemeClr val="tx1"/>
                </a:solidFill>
                <a:latin typeface="Times New Roman" panose="02020603050405020304" pitchFamily="18" charset="0"/>
                <a:ea typeface="黑体" panose="02010609060101010101" pitchFamily="49" charset="-122"/>
              </a:rPr>
              <a:t>某条形基础底面宽度</a:t>
            </a:r>
            <a:r>
              <a:rPr lang="en-US" altLang="zh-CN" sz="2600" dirty="0">
                <a:solidFill>
                  <a:schemeClr val="tx1"/>
                </a:solidFill>
                <a:latin typeface="Times New Roman" panose="02020603050405020304" pitchFamily="18" charset="0"/>
                <a:ea typeface="黑体" panose="02010609060101010101" pitchFamily="49" charset="-122"/>
              </a:rPr>
              <a:t>1.4 m</a:t>
            </a:r>
            <a:r>
              <a:rPr lang="zh-CN" altLang="en-US" sz="2600" dirty="0">
                <a:solidFill>
                  <a:schemeClr val="tx1"/>
                </a:solidFill>
                <a:latin typeface="Times New Roman" panose="02020603050405020304" pitchFamily="18" charset="0"/>
                <a:ea typeface="黑体" panose="02010609060101010101" pitchFamily="49" charset="-122"/>
              </a:rPr>
              <a:t>，作用于基底的平均附加应力</a:t>
            </a:r>
            <a:r>
              <a:rPr lang="en-US" altLang="zh-CN" sz="2600" i="1" dirty="0">
                <a:solidFill>
                  <a:schemeClr val="tx1"/>
                </a:solidFill>
                <a:latin typeface="Times New Roman" panose="02020603050405020304" pitchFamily="18" charset="0"/>
                <a:ea typeface="黑体" panose="02010609060101010101" pitchFamily="49" charset="-122"/>
              </a:rPr>
              <a:t>p</a:t>
            </a:r>
            <a:r>
              <a:rPr lang="en-US" altLang="zh-CN" sz="2600" baseline="-25000" dirty="0">
                <a:solidFill>
                  <a:schemeClr val="tx1"/>
                </a:solidFill>
                <a:latin typeface="Times New Roman" panose="02020603050405020304" pitchFamily="18" charset="0"/>
                <a:ea typeface="黑体" panose="02010609060101010101" pitchFamily="49" charset="-122"/>
              </a:rPr>
              <a:t>0</a:t>
            </a:r>
            <a:r>
              <a:rPr lang="en-US" altLang="zh-CN" sz="2600" dirty="0">
                <a:solidFill>
                  <a:schemeClr val="tx1"/>
                </a:solidFill>
                <a:latin typeface="Times New Roman" panose="02020603050405020304" pitchFamily="18" charset="0"/>
                <a:ea typeface="黑体" panose="02010609060101010101" pitchFamily="49" charset="-122"/>
              </a:rPr>
              <a:t>=200 </a:t>
            </a:r>
            <a:r>
              <a:rPr lang="en-US" altLang="zh-CN" sz="2600" dirty="0" err="1">
                <a:solidFill>
                  <a:schemeClr val="tx1"/>
                </a:solidFill>
                <a:latin typeface="Times New Roman" panose="02020603050405020304" pitchFamily="18" charset="0"/>
                <a:ea typeface="黑体" panose="02010609060101010101" pitchFamily="49" charset="-122"/>
              </a:rPr>
              <a:t>kPa</a:t>
            </a:r>
            <a:r>
              <a:rPr lang="en-US" altLang="zh-CN" sz="2600" dirty="0">
                <a:solidFill>
                  <a:schemeClr val="tx1"/>
                </a:solidFill>
                <a:latin typeface="Times New Roman" panose="02020603050405020304" pitchFamily="18" charset="0"/>
                <a:ea typeface="黑体" panose="02010609060101010101" pitchFamily="49" charset="-122"/>
              </a:rPr>
              <a:t>, </a:t>
            </a:r>
            <a:r>
              <a:rPr lang="zh-CN" altLang="en-US" sz="2600" dirty="0">
                <a:solidFill>
                  <a:schemeClr val="tx1"/>
                </a:solidFill>
                <a:latin typeface="Times New Roman" panose="02020603050405020304" pitchFamily="18" charset="0"/>
                <a:ea typeface="黑体" panose="02010609060101010101" pitchFamily="49" charset="-122"/>
              </a:rPr>
              <a:t>要求确定：</a:t>
            </a:r>
            <a:r>
              <a:rPr lang="en-US" altLang="zh-CN" sz="2600" dirty="0">
                <a:solidFill>
                  <a:schemeClr val="tx1"/>
                </a:solidFill>
                <a:latin typeface="Times New Roman" panose="02020603050405020304" pitchFamily="18" charset="0"/>
                <a:ea typeface="黑体" panose="02010609060101010101" pitchFamily="49" charset="-122"/>
              </a:rPr>
              <a:t>(1)</a:t>
            </a:r>
            <a:r>
              <a:rPr lang="zh-CN" altLang="en-US" sz="2600" dirty="0">
                <a:solidFill>
                  <a:schemeClr val="tx1"/>
                </a:solidFill>
                <a:latin typeface="Times New Roman" panose="02020603050405020304" pitchFamily="18" charset="0"/>
                <a:ea typeface="黑体" panose="02010609060101010101" pitchFamily="49" charset="-122"/>
              </a:rPr>
              <a:t> 均布条形荷载中心</a:t>
            </a:r>
            <a:r>
              <a:rPr lang="en-US" altLang="zh-CN" sz="2600" i="1" dirty="0">
                <a:solidFill>
                  <a:schemeClr val="tx1"/>
                </a:solidFill>
                <a:latin typeface="Times New Roman" panose="02020603050405020304" pitchFamily="18" charset="0"/>
                <a:ea typeface="黑体" panose="02010609060101010101" pitchFamily="49" charset="-122"/>
              </a:rPr>
              <a:t>o</a:t>
            </a:r>
            <a:r>
              <a:rPr lang="zh-CN" altLang="en-US" sz="2600" dirty="0">
                <a:solidFill>
                  <a:schemeClr val="tx1"/>
                </a:solidFill>
                <a:latin typeface="Times New Roman" panose="02020603050405020304" pitchFamily="18" charset="0"/>
                <a:ea typeface="黑体" panose="02010609060101010101" pitchFamily="49" charset="-122"/>
              </a:rPr>
              <a:t>下的地基附加应力分布；</a:t>
            </a:r>
            <a:r>
              <a:rPr lang="en-US" altLang="zh-CN" sz="2600" dirty="0">
                <a:solidFill>
                  <a:schemeClr val="tx1"/>
                </a:solidFill>
                <a:latin typeface="Times New Roman" panose="02020603050405020304" pitchFamily="18" charset="0"/>
                <a:ea typeface="黑体" panose="02010609060101010101" pitchFamily="49" charset="-122"/>
              </a:rPr>
              <a:t>(2) </a:t>
            </a:r>
            <a:r>
              <a:rPr lang="zh-CN" altLang="en-US" sz="2600" dirty="0">
                <a:solidFill>
                  <a:schemeClr val="tx1"/>
                </a:solidFill>
                <a:latin typeface="Times New Roman" panose="02020603050405020304" pitchFamily="18" charset="0"/>
                <a:ea typeface="黑体" panose="02010609060101010101" pitchFamily="49" charset="-122"/>
              </a:rPr>
              <a:t>深度</a:t>
            </a:r>
            <a:r>
              <a:rPr lang="en-US" altLang="zh-CN" sz="2600" i="1" dirty="0">
                <a:solidFill>
                  <a:schemeClr val="tx1"/>
                </a:solidFill>
                <a:latin typeface="Times New Roman" panose="02020603050405020304" pitchFamily="18" charset="0"/>
                <a:ea typeface="黑体" panose="02010609060101010101" pitchFamily="49" charset="-122"/>
              </a:rPr>
              <a:t>z</a:t>
            </a:r>
            <a:r>
              <a:rPr lang="en-US" altLang="zh-CN" sz="2600" dirty="0">
                <a:solidFill>
                  <a:schemeClr val="tx1"/>
                </a:solidFill>
                <a:latin typeface="Times New Roman" panose="02020603050405020304" pitchFamily="18" charset="0"/>
                <a:ea typeface="黑体" panose="02010609060101010101" pitchFamily="49" charset="-122"/>
              </a:rPr>
              <a:t>=1.4m</a:t>
            </a:r>
            <a:r>
              <a:rPr lang="zh-CN" altLang="en-US" sz="2600" dirty="0">
                <a:solidFill>
                  <a:schemeClr val="tx1"/>
                </a:solidFill>
                <a:latin typeface="Times New Roman" panose="02020603050405020304" pitchFamily="18" charset="0"/>
                <a:ea typeface="黑体" panose="02010609060101010101" pitchFamily="49" charset="-122"/>
              </a:rPr>
              <a:t>和</a:t>
            </a:r>
            <a:r>
              <a:rPr lang="en-US" altLang="zh-CN" sz="2600" dirty="0">
                <a:solidFill>
                  <a:schemeClr val="tx1"/>
                </a:solidFill>
                <a:latin typeface="Times New Roman" panose="02020603050405020304" pitchFamily="18" charset="0"/>
                <a:ea typeface="黑体" panose="02010609060101010101" pitchFamily="49" charset="-122"/>
              </a:rPr>
              <a:t>2.8m</a:t>
            </a:r>
            <a:r>
              <a:rPr lang="zh-CN" altLang="en-US" sz="2600" dirty="0">
                <a:solidFill>
                  <a:schemeClr val="tx1"/>
                </a:solidFill>
                <a:latin typeface="Times New Roman" panose="02020603050405020304" pitchFamily="18" charset="0"/>
                <a:ea typeface="黑体" panose="02010609060101010101" pitchFamily="49" charset="-122"/>
              </a:rPr>
              <a:t>处水平面上的附加应力分布；</a:t>
            </a:r>
            <a:r>
              <a:rPr lang="en-US" altLang="zh-CN" sz="2600" dirty="0">
                <a:solidFill>
                  <a:schemeClr val="tx1"/>
                </a:solidFill>
                <a:latin typeface="Times New Roman" panose="02020603050405020304" pitchFamily="18" charset="0"/>
                <a:ea typeface="黑体" panose="02010609060101010101" pitchFamily="49" charset="-122"/>
              </a:rPr>
              <a:t>(3) </a:t>
            </a:r>
            <a:r>
              <a:rPr lang="zh-CN" altLang="en-US" sz="2600" dirty="0">
                <a:solidFill>
                  <a:schemeClr val="tx1"/>
                </a:solidFill>
                <a:latin typeface="Times New Roman" panose="02020603050405020304" pitchFamily="18" charset="0"/>
                <a:ea typeface="黑体" panose="02010609060101010101" pitchFamily="49" charset="-122"/>
              </a:rPr>
              <a:t>在均布条形荷载边缘以外</a:t>
            </a:r>
            <a:r>
              <a:rPr lang="en-US" altLang="zh-CN" sz="2600" dirty="0">
                <a:solidFill>
                  <a:schemeClr val="tx1"/>
                </a:solidFill>
                <a:latin typeface="Times New Roman" panose="02020603050405020304" pitchFamily="18" charset="0"/>
                <a:ea typeface="黑体" panose="02010609060101010101" pitchFamily="49" charset="-122"/>
              </a:rPr>
              <a:t>1.4 m</a:t>
            </a:r>
            <a:r>
              <a:rPr lang="zh-CN" altLang="en-US" sz="2600" dirty="0">
                <a:solidFill>
                  <a:schemeClr val="tx1"/>
                </a:solidFill>
                <a:latin typeface="Times New Roman" panose="02020603050405020304" pitchFamily="18" charset="0"/>
                <a:ea typeface="黑体" panose="02010609060101010101" pitchFamily="49" charset="-122"/>
              </a:rPr>
              <a:t>处</a:t>
            </a:r>
            <a:r>
              <a:rPr lang="en-US" altLang="zh-CN" sz="2600" i="1" dirty="0">
                <a:solidFill>
                  <a:schemeClr val="tx1"/>
                </a:solidFill>
                <a:latin typeface="Times New Roman" panose="02020603050405020304" pitchFamily="18" charset="0"/>
                <a:ea typeface="黑体" panose="02010609060101010101" pitchFamily="49" charset="-122"/>
              </a:rPr>
              <a:t>o</a:t>
            </a:r>
            <a:r>
              <a:rPr lang="en-US" altLang="zh-CN" sz="2600" i="1" baseline="-25000" dirty="0">
                <a:solidFill>
                  <a:schemeClr val="tx1"/>
                </a:solidFill>
                <a:latin typeface="Times New Roman" panose="02020603050405020304" pitchFamily="18" charset="0"/>
                <a:ea typeface="黑体" panose="02010609060101010101" pitchFamily="49" charset="-122"/>
              </a:rPr>
              <a:t>1</a:t>
            </a:r>
            <a:r>
              <a:rPr lang="zh-CN" altLang="en-US" sz="2600" dirty="0">
                <a:solidFill>
                  <a:schemeClr val="tx1"/>
                </a:solidFill>
                <a:latin typeface="Times New Roman" panose="02020603050405020304" pitchFamily="18" charset="0"/>
                <a:ea typeface="黑体" panose="02010609060101010101" pitchFamily="49" charset="-122"/>
              </a:rPr>
              <a:t>点下的附加应力分布  （</a:t>
            </a:r>
            <a:r>
              <a:rPr lang="en-US" altLang="zh-CN" sz="2600" dirty="0" smtClean="0">
                <a:solidFill>
                  <a:schemeClr val="tx1"/>
                </a:solidFill>
                <a:latin typeface="Times New Roman" panose="02020603050405020304" pitchFamily="18" charset="0"/>
                <a:ea typeface="黑体" panose="02010609060101010101" pitchFamily="49" charset="-122"/>
              </a:rPr>
              <a:t>p.112. </a:t>
            </a:r>
            <a:r>
              <a:rPr lang="zh-CN" altLang="en-US" sz="2600" dirty="0">
                <a:solidFill>
                  <a:schemeClr val="tx1"/>
                </a:solidFill>
                <a:latin typeface="Times New Roman" panose="02020603050405020304" pitchFamily="18" charset="0"/>
                <a:ea typeface="黑体" panose="02010609060101010101" pitchFamily="49" charset="-122"/>
              </a:rPr>
              <a:t>图</a:t>
            </a:r>
            <a:r>
              <a:rPr lang="en-US" altLang="zh-CN" sz="2600" dirty="0">
                <a:solidFill>
                  <a:schemeClr val="tx1"/>
                </a:solidFill>
                <a:latin typeface="Times New Roman" panose="02020603050405020304" pitchFamily="18" charset="0"/>
                <a:ea typeface="黑体" panose="02010609060101010101" pitchFamily="49" charset="-122"/>
              </a:rPr>
              <a:t>4-26</a:t>
            </a:r>
            <a:r>
              <a:rPr lang="zh-CN" altLang="en-US" sz="2600" dirty="0">
                <a:solidFill>
                  <a:schemeClr val="tx1"/>
                </a:solidFill>
                <a:latin typeface="Times New Roman" panose="02020603050405020304" pitchFamily="18" charset="0"/>
                <a:ea typeface="黑体" panose="02010609060101010101" pitchFamily="49" charset="-122"/>
              </a:rPr>
              <a:t>）</a:t>
            </a:r>
            <a:endParaRPr lang="zh-CN" altLang="en-US" sz="2600" dirty="0">
              <a:solidFill>
                <a:schemeClr val="tx1"/>
              </a:solidFill>
              <a:latin typeface="Times New Roman" panose="02020603050405020304" pitchFamily="18" charset="0"/>
              <a:ea typeface="黑体" panose="02010609060101010101" pitchFamily="49" charset="-122"/>
            </a:endParaRPr>
          </a:p>
        </p:txBody>
      </p:sp>
      <p:sp>
        <p:nvSpPr>
          <p:cNvPr id="57347" name="Rectangle 3"/>
          <p:cNvSpPr>
            <a:spLocks noGrp="1" noChangeArrowheads="1"/>
          </p:cNvSpPr>
          <p:nvPr>
            <p:ph idx="1"/>
          </p:nvPr>
        </p:nvSpPr>
        <p:spPr>
          <a:xfrm>
            <a:off x="404491" y="3068960"/>
            <a:ext cx="8357368" cy="3144118"/>
          </a:xfrm>
        </p:spPr>
        <p:txBody>
          <a:bodyPr/>
          <a:lstStyle/>
          <a:p>
            <a:pPr eaLnBrk="1" hangingPunct="1">
              <a:buFontTx/>
              <a:buNone/>
            </a:pPr>
            <a:r>
              <a:rPr lang="zh-CN" altLang="en-US" sz="2400" b="1" u="sng" dirty="0" smtClean="0">
                <a:latin typeface="Times New Roman" panose="02020603050405020304" pitchFamily="18" charset="0"/>
                <a:ea typeface="幼圆" panose="02010509060101010101" pitchFamily="49" charset="-122"/>
              </a:rPr>
              <a:t>步骤</a:t>
            </a:r>
            <a:r>
              <a:rPr lang="zh-CN" altLang="en-US" sz="2400" b="1" dirty="0">
                <a:latin typeface="Times New Roman" panose="02020603050405020304" pitchFamily="18" charset="0"/>
                <a:ea typeface="幼圆" panose="02010509060101010101" pitchFamily="49" charset="-122"/>
              </a:rPr>
              <a:t>：</a:t>
            </a:r>
            <a:endParaRPr lang="zh-CN" altLang="en-US" sz="2400" b="1" dirty="0">
              <a:latin typeface="Times New Roman" panose="02020603050405020304" pitchFamily="18" charset="0"/>
              <a:ea typeface="幼圆" panose="02010509060101010101" pitchFamily="49" charset="-122"/>
            </a:endParaRPr>
          </a:p>
          <a:p>
            <a:pPr eaLnBrk="1" hangingPunct="1">
              <a:buFont typeface="Wingdings" panose="05000000000000000000" pitchFamily="2" charset="2"/>
              <a:buNone/>
            </a:pPr>
            <a:r>
              <a:rPr lang="zh-CN" altLang="en-US" sz="2400" b="1" dirty="0">
                <a:latin typeface="Times New Roman" panose="02020603050405020304" pitchFamily="18" charset="0"/>
                <a:ea typeface="幼圆" panose="02010509060101010101" pitchFamily="49" charset="-122"/>
              </a:rPr>
              <a:t>（</a:t>
            </a:r>
            <a:r>
              <a:rPr lang="en-US" altLang="zh-CN" sz="2400" b="1" dirty="0">
                <a:latin typeface="Times New Roman" panose="02020603050405020304" pitchFamily="18" charset="0"/>
                <a:ea typeface="幼圆" panose="02010509060101010101" pitchFamily="49" charset="-122"/>
              </a:rPr>
              <a:t>1</a:t>
            </a:r>
            <a:r>
              <a:rPr lang="zh-CN" altLang="en-US" sz="2400" b="1" dirty="0">
                <a:latin typeface="Times New Roman" panose="02020603050405020304" pitchFamily="18" charset="0"/>
                <a:ea typeface="幼圆" panose="02010509060101010101" pitchFamily="49" charset="-122"/>
              </a:rPr>
              <a:t>）条形基础，查表</a:t>
            </a:r>
            <a:r>
              <a:rPr lang="en-US" altLang="zh-CN" sz="2400" b="1" dirty="0">
                <a:latin typeface="Times New Roman" panose="02020603050405020304" pitchFamily="18" charset="0"/>
                <a:ea typeface="幼圆" panose="02010509060101010101" pitchFamily="49" charset="-122"/>
              </a:rPr>
              <a:t>4-10</a:t>
            </a:r>
            <a:r>
              <a:rPr lang="zh-CN" altLang="en-US" sz="2400" b="1" dirty="0">
                <a:latin typeface="Times New Roman" panose="02020603050405020304" pitchFamily="18" charset="0"/>
                <a:ea typeface="幼圆" panose="02010509060101010101" pitchFamily="49" charset="-122"/>
              </a:rPr>
              <a:t>中的</a:t>
            </a:r>
            <a:r>
              <a:rPr lang="en-US" altLang="zh-CN" sz="2400" b="1" i="1" dirty="0">
                <a:latin typeface="Times New Roman" panose="02020603050405020304" pitchFamily="18" charset="0"/>
                <a:ea typeface="幼圆" panose="02010509060101010101" pitchFamily="49" charset="-122"/>
              </a:rPr>
              <a:t>x</a:t>
            </a:r>
            <a:r>
              <a:rPr lang="en-US" altLang="zh-CN" sz="2400" b="1" dirty="0">
                <a:latin typeface="Times New Roman" panose="02020603050405020304" pitchFamily="18" charset="0"/>
                <a:ea typeface="幼圆" panose="02010509060101010101" pitchFamily="49" charset="-122"/>
              </a:rPr>
              <a:t>/</a:t>
            </a:r>
            <a:r>
              <a:rPr lang="en-US" altLang="zh-CN" sz="2400" b="1" i="1" dirty="0">
                <a:latin typeface="Times New Roman" panose="02020603050405020304" pitchFamily="18" charset="0"/>
                <a:ea typeface="幼圆" panose="02010509060101010101" pitchFamily="49" charset="-122"/>
              </a:rPr>
              <a:t>b </a:t>
            </a:r>
            <a:r>
              <a:rPr lang="en-US" altLang="zh-CN" sz="2400" b="1" dirty="0">
                <a:latin typeface="Times New Roman" panose="02020603050405020304" pitchFamily="18" charset="0"/>
                <a:ea typeface="幼圆" panose="02010509060101010101" pitchFamily="49" charset="-122"/>
              </a:rPr>
              <a:t>=0</a:t>
            </a:r>
            <a:r>
              <a:rPr lang="zh-CN" altLang="en-US" sz="2400" b="1" dirty="0">
                <a:latin typeface="Times New Roman" panose="02020603050405020304" pitchFamily="18" charset="0"/>
                <a:ea typeface="幼圆" panose="02010509060101010101" pitchFamily="49" charset="-122"/>
              </a:rPr>
              <a:t>一栏中</a:t>
            </a:r>
            <a:r>
              <a:rPr lang="en-US" altLang="zh-CN" sz="2400" b="1" i="1" dirty="0">
                <a:latin typeface="Times New Roman" panose="02020603050405020304" pitchFamily="18" charset="0"/>
                <a:ea typeface="幼圆" panose="02010509060101010101" pitchFamily="49" charset="-122"/>
              </a:rPr>
              <a:t>z/b </a:t>
            </a:r>
            <a:r>
              <a:rPr lang="en-US" altLang="zh-CN" sz="2400" b="1" dirty="0">
                <a:latin typeface="Times New Roman" panose="02020603050405020304" pitchFamily="18" charset="0"/>
                <a:ea typeface="幼圆" panose="02010509060101010101" pitchFamily="49" charset="-122"/>
              </a:rPr>
              <a:t>= 0, 0.5, 1.0, 1.5, 2, 3, 4</a:t>
            </a:r>
            <a:r>
              <a:rPr lang="zh-CN" altLang="en-US" sz="2400" b="1" dirty="0">
                <a:latin typeface="Times New Roman" panose="02020603050405020304" pitchFamily="18" charset="0"/>
                <a:ea typeface="幼圆" panose="02010509060101010101" pitchFamily="49" charset="-122"/>
              </a:rPr>
              <a:t>时的附加应力系数；</a:t>
            </a:r>
            <a:endParaRPr lang="zh-CN" altLang="en-US" sz="2400" b="1" dirty="0">
              <a:latin typeface="Times New Roman" panose="02020603050405020304" pitchFamily="18" charset="0"/>
              <a:ea typeface="幼圆" panose="02010509060101010101" pitchFamily="49" charset="-122"/>
            </a:endParaRPr>
          </a:p>
          <a:p>
            <a:pPr eaLnBrk="1" hangingPunct="1">
              <a:buFont typeface="Wingdings" panose="05000000000000000000" pitchFamily="2" charset="2"/>
              <a:buNone/>
            </a:pPr>
            <a:r>
              <a:rPr lang="zh-CN" altLang="en-US" sz="2400" b="1" dirty="0">
                <a:latin typeface="Times New Roman" panose="02020603050405020304" pitchFamily="18" charset="0"/>
                <a:ea typeface="幼圆" panose="02010509060101010101" pitchFamily="49" charset="-122"/>
              </a:rPr>
              <a:t>（</a:t>
            </a:r>
            <a:r>
              <a:rPr lang="en-US" altLang="zh-CN" sz="2400" b="1" dirty="0">
                <a:latin typeface="Times New Roman" panose="02020603050405020304" pitchFamily="18" charset="0"/>
                <a:ea typeface="幼圆" panose="02010509060101010101" pitchFamily="49" charset="-122"/>
              </a:rPr>
              <a:t>2</a:t>
            </a:r>
            <a:r>
              <a:rPr lang="zh-CN" altLang="en-US" sz="2400" b="1" dirty="0">
                <a:latin typeface="Times New Roman" panose="02020603050405020304" pitchFamily="18" charset="0"/>
                <a:ea typeface="幼圆" panose="02010509060101010101" pitchFamily="49" charset="-122"/>
              </a:rPr>
              <a:t>）查表</a:t>
            </a:r>
            <a:r>
              <a:rPr lang="en-US" altLang="zh-CN" sz="2400" b="1" dirty="0">
                <a:latin typeface="Times New Roman" panose="02020603050405020304" pitchFamily="18" charset="0"/>
                <a:ea typeface="幼圆" panose="02010509060101010101" pitchFamily="49" charset="-122"/>
              </a:rPr>
              <a:t>4-10</a:t>
            </a:r>
            <a:r>
              <a:rPr lang="zh-CN" altLang="en-US" sz="2400" b="1" dirty="0">
                <a:latin typeface="Times New Roman" panose="02020603050405020304" pitchFamily="18" charset="0"/>
                <a:ea typeface="幼圆" panose="02010509060101010101" pitchFamily="49" charset="-122"/>
              </a:rPr>
              <a:t>，</a:t>
            </a:r>
            <a:r>
              <a:rPr lang="en-US" altLang="zh-CN" sz="2400" b="1" i="1" dirty="0">
                <a:latin typeface="Times New Roman" panose="02020603050405020304" pitchFamily="18" charset="0"/>
                <a:ea typeface="幼圆" panose="02010509060101010101" pitchFamily="49" charset="-122"/>
              </a:rPr>
              <a:t>z</a:t>
            </a:r>
            <a:r>
              <a:rPr lang="en-US" altLang="zh-CN" sz="2400" b="1" dirty="0">
                <a:latin typeface="Times New Roman" panose="02020603050405020304" pitchFamily="18" charset="0"/>
                <a:ea typeface="幼圆" panose="02010509060101010101" pitchFamily="49" charset="-122"/>
              </a:rPr>
              <a:t>/</a:t>
            </a:r>
            <a:r>
              <a:rPr lang="en-US" altLang="zh-CN" sz="2400" b="1" i="1" dirty="0">
                <a:latin typeface="Times New Roman" panose="02020603050405020304" pitchFamily="18" charset="0"/>
                <a:ea typeface="幼圆" panose="02010509060101010101" pitchFamily="49" charset="-122"/>
              </a:rPr>
              <a:t>b</a:t>
            </a:r>
            <a:r>
              <a:rPr lang="en-US" altLang="zh-CN" sz="2400" b="1" dirty="0">
                <a:latin typeface="Times New Roman" panose="02020603050405020304" pitchFamily="18" charset="0"/>
                <a:ea typeface="幼圆" panose="02010509060101010101" pitchFamily="49" charset="-122"/>
              </a:rPr>
              <a:t>=1, 2</a:t>
            </a:r>
            <a:r>
              <a:rPr lang="zh-CN" altLang="en-US" sz="2400" b="1" dirty="0">
                <a:latin typeface="Times New Roman" panose="02020603050405020304" pitchFamily="18" charset="0"/>
                <a:ea typeface="幼圆" panose="02010509060101010101" pitchFamily="49" charset="-122"/>
              </a:rPr>
              <a:t>分别对应的</a:t>
            </a:r>
            <a:r>
              <a:rPr lang="en-US" altLang="zh-CN" sz="2400" b="1" i="1" dirty="0">
                <a:latin typeface="Times New Roman" panose="02020603050405020304" pitchFamily="18" charset="0"/>
                <a:ea typeface="幼圆" panose="02010509060101010101" pitchFamily="49" charset="-122"/>
              </a:rPr>
              <a:t>x/b</a:t>
            </a:r>
            <a:r>
              <a:rPr lang="en-US" altLang="zh-CN" sz="2400" b="1" dirty="0">
                <a:latin typeface="Times New Roman" panose="02020603050405020304" pitchFamily="18" charset="0"/>
                <a:ea typeface="幼圆" panose="02010509060101010101" pitchFamily="49" charset="-122"/>
              </a:rPr>
              <a:t> = 0, 0.5, 1.0, 1.5, 2.0</a:t>
            </a:r>
            <a:r>
              <a:rPr lang="zh-CN" altLang="en-US" sz="2400" b="1" dirty="0">
                <a:latin typeface="Times New Roman" panose="02020603050405020304" pitchFamily="18" charset="0"/>
                <a:ea typeface="幼圆" panose="02010509060101010101" pitchFamily="49" charset="-122"/>
              </a:rPr>
              <a:t>时的附加应力系数；</a:t>
            </a:r>
            <a:endParaRPr lang="zh-CN" altLang="en-US" sz="2400" b="1" dirty="0">
              <a:latin typeface="Times New Roman" panose="02020603050405020304" pitchFamily="18" charset="0"/>
              <a:ea typeface="幼圆" panose="02010509060101010101" pitchFamily="49" charset="-122"/>
            </a:endParaRPr>
          </a:p>
          <a:p>
            <a:pPr eaLnBrk="1" hangingPunct="1">
              <a:buFont typeface="Wingdings" panose="05000000000000000000" pitchFamily="2" charset="2"/>
              <a:buNone/>
            </a:pPr>
            <a:r>
              <a:rPr lang="zh-CN" altLang="en-US" sz="2400" b="1" dirty="0">
                <a:latin typeface="Times New Roman" panose="02020603050405020304" pitchFamily="18" charset="0"/>
                <a:ea typeface="幼圆" panose="02010509060101010101" pitchFamily="49" charset="-122"/>
              </a:rPr>
              <a:t>（</a:t>
            </a:r>
            <a:r>
              <a:rPr lang="en-US" altLang="zh-CN" sz="2400" b="1" dirty="0">
                <a:latin typeface="Times New Roman" panose="02020603050405020304" pitchFamily="18" charset="0"/>
                <a:ea typeface="幼圆" panose="02010509060101010101" pitchFamily="49" charset="-122"/>
              </a:rPr>
              <a:t>3</a:t>
            </a:r>
            <a:r>
              <a:rPr lang="zh-CN" altLang="en-US" sz="2400" b="1" dirty="0">
                <a:latin typeface="Times New Roman" panose="02020603050405020304" pitchFamily="18" charset="0"/>
                <a:ea typeface="幼圆" panose="02010509060101010101" pitchFamily="49" charset="-122"/>
              </a:rPr>
              <a:t>）查表</a:t>
            </a:r>
            <a:r>
              <a:rPr lang="en-US" altLang="zh-CN" sz="2400" b="1" dirty="0">
                <a:latin typeface="Times New Roman" panose="02020603050405020304" pitchFamily="18" charset="0"/>
                <a:ea typeface="幼圆" panose="02010509060101010101" pitchFamily="49" charset="-122"/>
              </a:rPr>
              <a:t>4-10</a:t>
            </a:r>
            <a:r>
              <a:rPr lang="zh-CN" altLang="en-US" sz="2400" b="1" dirty="0">
                <a:latin typeface="Times New Roman" panose="02020603050405020304" pitchFamily="18" charset="0"/>
                <a:ea typeface="幼圆" panose="02010509060101010101" pitchFamily="49" charset="-122"/>
              </a:rPr>
              <a:t>，</a:t>
            </a:r>
            <a:r>
              <a:rPr lang="en-US" altLang="zh-CN" sz="2400" b="1" i="1" dirty="0">
                <a:latin typeface="Times New Roman" panose="02020603050405020304" pitchFamily="18" charset="0"/>
                <a:ea typeface="幼圆" panose="02010509060101010101" pitchFamily="49" charset="-122"/>
              </a:rPr>
              <a:t>x</a:t>
            </a:r>
            <a:r>
              <a:rPr lang="en-US" altLang="zh-CN" sz="2400" b="1" dirty="0">
                <a:latin typeface="Times New Roman" panose="02020603050405020304" pitchFamily="18" charset="0"/>
                <a:ea typeface="幼圆" panose="02010509060101010101" pitchFamily="49" charset="-122"/>
              </a:rPr>
              <a:t>/</a:t>
            </a:r>
            <a:r>
              <a:rPr lang="en-US" altLang="zh-CN" sz="2400" b="1" i="1" dirty="0">
                <a:latin typeface="Times New Roman" panose="02020603050405020304" pitchFamily="18" charset="0"/>
                <a:ea typeface="幼圆" panose="02010509060101010101" pitchFamily="49" charset="-122"/>
              </a:rPr>
              <a:t>b</a:t>
            </a:r>
            <a:r>
              <a:rPr lang="en-US" altLang="zh-CN" sz="2400" b="1" dirty="0">
                <a:latin typeface="Times New Roman" panose="02020603050405020304" pitchFamily="18" charset="0"/>
                <a:ea typeface="幼圆" panose="02010509060101010101" pitchFamily="49" charset="-122"/>
              </a:rPr>
              <a:t>=1.5</a:t>
            </a:r>
            <a:r>
              <a:rPr lang="zh-CN" altLang="en-US" sz="2400" b="1" dirty="0">
                <a:latin typeface="Times New Roman" panose="02020603050405020304" pitchFamily="18" charset="0"/>
                <a:ea typeface="幼圆" panose="02010509060101010101" pitchFamily="49" charset="-122"/>
              </a:rPr>
              <a:t>对应的</a:t>
            </a:r>
            <a:r>
              <a:rPr lang="en-US" altLang="zh-CN" sz="2400" b="1" i="1" dirty="0">
                <a:latin typeface="Times New Roman" panose="02020603050405020304" pitchFamily="18" charset="0"/>
                <a:ea typeface="幼圆" panose="02010509060101010101" pitchFamily="49" charset="-122"/>
              </a:rPr>
              <a:t>z/b </a:t>
            </a:r>
            <a:r>
              <a:rPr lang="en-US" altLang="zh-CN" sz="2400" b="1" dirty="0">
                <a:latin typeface="Times New Roman" panose="02020603050405020304" pitchFamily="18" charset="0"/>
                <a:ea typeface="幼圆" panose="02010509060101010101" pitchFamily="49" charset="-122"/>
              </a:rPr>
              <a:t>= 0, 0.5, 1.0, 1.5, 2.0, 3.0, 4.0</a:t>
            </a:r>
            <a:r>
              <a:rPr lang="zh-CN" altLang="en-US" sz="2400" b="1" dirty="0">
                <a:latin typeface="Times New Roman" panose="02020603050405020304" pitchFamily="18" charset="0"/>
                <a:ea typeface="幼圆" panose="02010509060101010101" pitchFamily="49" charset="-122"/>
              </a:rPr>
              <a:t>时的附加应力</a:t>
            </a:r>
            <a:r>
              <a:rPr lang="zh-CN" altLang="en-US" sz="2400" b="1" dirty="0" smtClean="0">
                <a:latin typeface="Times New Roman" panose="02020603050405020304" pitchFamily="18" charset="0"/>
                <a:ea typeface="幼圆" panose="02010509060101010101" pitchFamily="49" charset="-122"/>
              </a:rPr>
              <a:t>系数。</a:t>
            </a:r>
            <a:endParaRPr lang="en-US" altLang="zh-CN" sz="2400" b="1" dirty="0">
              <a:latin typeface="Times New Roman" panose="02020603050405020304" pitchFamily="18" charset="0"/>
              <a:ea typeface="幼圆" panose="02010509060101010101" pitchFamily="49" charset="-122"/>
            </a:endParaRPr>
          </a:p>
        </p:txBody>
      </p:sp>
      <p:sp>
        <p:nvSpPr>
          <p:cNvPr id="4"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1"/>
          </p:nvPr>
        </p:nvSpPr>
        <p:spPr>
          <a:xfrm>
            <a:off x="323528" y="548680"/>
            <a:ext cx="8280920" cy="3096344"/>
          </a:xfrm>
          <a:noFill/>
        </p:spPr>
        <p:txBody>
          <a:bodyPr/>
          <a:lstStyle/>
          <a:p>
            <a:pPr algn="ctr" eaLnBrk="1" hangingPunct="1">
              <a:buFontTx/>
              <a:buNone/>
            </a:pPr>
            <a:r>
              <a:rPr lang="zh-CN" altLang="en-US" sz="2400" b="1" dirty="0">
                <a:solidFill>
                  <a:srgbClr val="0000FF"/>
                </a:solidFill>
                <a:latin typeface="+mj-ea"/>
                <a:ea typeface="+mj-ea"/>
              </a:rPr>
              <a:t>均布条形荷载下地基中附加应力的分布</a:t>
            </a:r>
            <a:r>
              <a:rPr lang="zh-CN" altLang="en-US" sz="2400" b="1" dirty="0" smtClean="0">
                <a:solidFill>
                  <a:srgbClr val="0000FF"/>
                </a:solidFill>
                <a:latin typeface="+mj-ea"/>
                <a:ea typeface="+mj-ea"/>
              </a:rPr>
              <a:t>规律</a:t>
            </a:r>
            <a:endParaRPr lang="en-US" altLang="zh-CN" sz="2400" b="1" dirty="0" smtClean="0">
              <a:solidFill>
                <a:srgbClr val="0000FF"/>
              </a:solidFill>
              <a:latin typeface="+mj-ea"/>
              <a:ea typeface="+mj-ea"/>
            </a:endParaRPr>
          </a:p>
          <a:p>
            <a:pPr algn="ctr" eaLnBrk="1" hangingPunct="1">
              <a:buFontTx/>
              <a:buNone/>
            </a:pPr>
            <a:endParaRPr lang="zh-CN" altLang="en-US" sz="1100" b="1" dirty="0">
              <a:solidFill>
                <a:srgbClr val="0000FF"/>
              </a:solidFill>
              <a:latin typeface="+mj-ea"/>
              <a:ea typeface="+mj-ea"/>
            </a:endParaRPr>
          </a:p>
          <a:p>
            <a:pPr marL="457200" indent="-457200" eaLnBrk="1" hangingPunct="1">
              <a:lnSpc>
                <a:spcPct val="120000"/>
              </a:lnSpc>
              <a:buFont typeface="+mj-lt"/>
              <a:buAutoNum type="alphaLcParenR"/>
              <a:defRPr/>
            </a:pPr>
            <a:r>
              <a:rPr lang="zh-CN" altLang="en-US" sz="2000" b="1" dirty="0" smtClean="0">
                <a:latin typeface="+mn-ea"/>
              </a:rPr>
              <a:t>不仅</a:t>
            </a:r>
            <a:r>
              <a:rPr lang="zh-CN" altLang="en-US" sz="2000" b="1" dirty="0">
                <a:latin typeface="+mn-ea"/>
              </a:rPr>
              <a:t>发生在荷载面积之下，而且分布在荷载面积以外相当大的范围之下，这就是所谓地基附加应力的扩散分布；</a:t>
            </a:r>
            <a:endParaRPr lang="zh-CN" altLang="en-US" sz="2000" b="1" dirty="0">
              <a:latin typeface="+mn-ea"/>
            </a:endParaRPr>
          </a:p>
          <a:p>
            <a:pPr marL="457200" indent="-457200" eaLnBrk="1" hangingPunct="1">
              <a:lnSpc>
                <a:spcPct val="120000"/>
              </a:lnSpc>
              <a:buFont typeface="+mj-lt"/>
              <a:buAutoNum type="alphaLcParenR"/>
              <a:defRPr/>
            </a:pPr>
            <a:r>
              <a:rPr lang="zh-CN" altLang="en-US" sz="2000" b="1" dirty="0" smtClean="0">
                <a:latin typeface="+mn-ea"/>
              </a:rPr>
              <a:t>在</a:t>
            </a:r>
            <a:r>
              <a:rPr lang="zh-CN" altLang="en-US" sz="2000" b="1" dirty="0">
                <a:latin typeface="+mn-ea"/>
              </a:rPr>
              <a:t>离基础底面（地基表面）不同深度</a:t>
            </a:r>
            <a:r>
              <a:rPr lang="en-US" altLang="zh-CN" sz="2000" b="1" i="1" dirty="0">
                <a:latin typeface="+mn-ea"/>
              </a:rPr>
              <a:t>z</a:t>
            </a:r>
            <a:r>
              <a:rPr lang="zh-CN" altLang="en-US" sz="2000" b="1" dirty="0">
                <a:latin typeface="+mn-ea"/>
              </a:rPr>
              <a:t>处各个水平面上，以基底中心点下轴线处的为最大，随着距离中轴线愈远愈小；</a:t>
            </a:r>
            <a:endParaRPr lang="zh-CN" altLang="en-US" sz="2000" b="1" dirty="0">
              <a:latin typeface="+mn-ea"/>
            </a:endParaRPr>
          </a:p>
          <a:p>
            <a:pPr marL="457200" indent="-457200" eaLnBrk="1" hangingPunct="1">
              <a:lnSpc>
                <a:spcPct val="120000"/>
              </a:lnSpc>
              <a:buFont typeface="+mj-lt"/>
              <a:buAutoNum type="alphaLcParenR"/>
              <a:defRPr/>
            </a:pPr>
            <a:r>
              <a:rPr lang="zh-CN" altLang="en-US" sz="2000" b="1" dirty="0" smtClean="0">
                <a:latin typeface="+mn-ea"/>
              </a:rPr>
              <a:t>在</a:t>
            </a:r>
            <a:r>
              <a:rPr lang="zh-CN" altLang="en-US" sz="2000" b="1" dirty="0">
                <a:latin typeface="+mn-ea"/>
              </a:rPr>
              <a:t>荷载分布范围内之下任意点沿垂线的值，随深度愈向下愈小；</a:t>
            </a:r>
            <a:endParaRPr lang="zh-CN" altLang="en-US" sz="2000" b="1" dirty="0">
              <a:latin typeface="+mn-ea"/>
            </a:endParaRPr>
          </a:p>
          <a:p>
            <a:pPr marL="457200" indent="-457200" eaLnBrk="1" hangingPunct="1">
              <a:lnSpc>
                <a:spcPct val="120000"/>
              </a:lnSpc>
              <a:buFont typeface="+mj-lt"/>
              <a:buAutoNum type="alphaLcParenR"/>
              <a:defRPr/>
            </a:pPr>
            <a:r>
              <a:rPr lang="zh-CN" altLang="en-US" sz="2000" b="1" dirty="0" smtClean="0">
                <a:latin typeface="+mn-ea"/>
              </a:rPr>
              <a:t>方形</a:t>
            </a:r>
            <a:r>
              <a:rPr lang="zh-CN" altLang="en-US" sz="2000" b="1" dirty="0">
                <a:latin typeface="+mn-ea"/>
              </a:rPr>
              <a:t>荷载所引起的，其影响深度要比条形荷载小得多。</a:t>
            </a:r>
            <a:r>
              <a:rPr lang="zh-CN" altLang="en-US" sz="2000" dirty="0">
                <a:latin typeface="+mn-ea"/>
              </a:rPr>
              <a:t>  </a:t>
            </a:r>
            <a:endParaRPr lang="zh-CN" altLang="en-US" sz="2400" b="1" dirty="0">
              <a:latin typeface="Times New Roman" panose="02020603050405020304" pitchFamily="18" charset="0"/>
              <a:ea typeface="黑体" panose="02010609060101010101" pitchFamily="49" charset="-122"/>
            </a:endParaRPr>
          </a:p>
          <a:p>
            <a:pPr eaLnBrk="1" hangingPunct="1">
              <a:buFontTx/>
              <a:buNone/>
            </a:pPr>
            <a:endParaRPr lang="zh-CN" altLang="en-US" sz="2400" b="1" dirty="0">
              <a:latin typeface="Times New Roman" panose="02020603050405020304" pitchFamily="18" charset="0"/>
              <a:ea typeface="黑体" panose="02010609060101010101" pitchFamily="49" charset="-122"/>
            </a:endParaRPr>
          </a:p>
          <a:p>
            <a:pPr eaLnBrk="1" hangingPunct="1">
              <a:buFontTx/>
              <a:buNone/>
            </a:pPr>
            <a:endParaRPr lang="zh-CN" altLang="en-US" sz="2400" b="1" dirty="0">
              <a:latin typeface="Times New Roman" panose="02020603050405020304" pitchFamily="18" charset="0"/>
              <a:ea typeface="黑体" panose="02010609060101010101" pitchFamily="49" charset="-122"/>
            </a:endParaRPr>
          </a:p>
        </p:txBody>
      </p:sp>
      <p:sp>
        <p:nvSpPr>
          <p:cNvPr id="4"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6" name="Picture 2" descr="图3-25"/>
          <p:cNvPicPr>
            <a:picLocks noChangeAspect="1" noChangeArrowheads="1"/>
          </p:cNvPicPr>
          <p:nvPr/>
        </p:nvPicPr>
        <p:blipFill rotWithShape="1">
          <a:blip r:embed="rId1">
            <a:extLst>
              <a:ext uri="{28A0092B-C50C-407E-A947-70E740481C1C}">
                <a14:useLocalDpi xmlns:a14="http://schemas.microsoft.com/office/drawing/2010/main" val="0"/>
              </a:ext>
            </a:extLst>
          </a:blip>
          <a:srcRect b="24168"/>
          <a:stretch>
            <a:fillRect/>
          </a:stretch>
        </p:blipFill>
        <p:spPr bwMode="auto">
          <a:xfrm>
            <a:off x="827584" y="3573016"/>
            <a:ext cx="6804248" cy="322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576024" y="1103548"/>
            <a:ext cx="7920880" cy="3109811"/>
          </a:xfrm>
        </p:spPr>
        <p:txBody>
          <a:bodyPr/>
          <a:lstStyle/>
          <a:p>
            <a:pPr marL="0" indent="0" eaLnBrk="1" hangingPunct="1">
              <a:lnSpc>
                <a:spcPct val="150000"/>
              </a:lnSpc>
              <a:buNone/>
              <a:defRPr/>
            </a:pPr>
            <a:r>
              <a:rPr lang="en-US" altLang="zh-CN" sz="2200" b="1" dirty="0">
                <a:latin typeface="+mn-ea"/>
              </a:rPr>
              <a:t>1. </a:t>
            </a:r>
            <a:r>
              <a:rPr lang="zh-CN" altLang="en-US" sz="2200" b="1" dirty="0">
                <a:latin typeface="+mn-ea"/>
              </a:rPr>
              <a:t>变形模量随深度增大的地基（非均质地基） ：土的变形模量</a:t>
            </a:r>
            <a:r>
              <a:rPr lang="en-US" altLang="zh-CN" sz="2200" b="1" i="1" dirty="0">
                <a:latin typeface="+mn-ea"/>
              </a:rPr>
              <a:t>E</a:t>
            </a:r>
            <a:r>
              <a:rPr lang="en-US" altLang="zh-CN" sz="2200" b="1" baseline="-25000" dirty="0">
                <a:latin typeface="+mn-ea"/>
              </a:rPr>
              <a:t>0</a:t>
            </a:r>
            <a:r>
              <a:rPr lang="zh-CN" altLang="en-US" sz="2200" b="1" dirty="0">
                <a:latin typeface="+mn-ea"/>
              </a:rPr>
              <a:t>值常随地基深度增大而增大，地基附加应力将发生</a:t>
            </a:r>
            <a:r>
              <a:rPr lang="zh-CN" altLang="en-US" sz="2200" b="1" dirty="0">
                <a:solidFill>
                  <a:srgbClr val="FF0000"/>
                </a:solidFill>
                <a:latin typeface="+mn-ea"/>
              </a:rPr>
              <a:t>应力集中</a:t>
            </a:r>
            <a:r>
              <a:rPr lang="zh-CN" altLang="en-US" sz="2200" b="1" dirty="0" smtClean="0">
                <a:solidFill>
                  <a:srgbClr val="FF0000"/>
                </a:solidFill>
                <a:latin typeface="+mn-ea"/>
              </a:rPr>
              <a:t>现象（</a:t>
            </a:r>
            <a:r>
              <a:rPr lang="en-US" altLang="zh-CN" sz="2200" b="1" dirty="0" smtClean="0">
                <a:solidFill>
                  <a:srgbClr val="FF0000"/>
                </a:solidFill>
                <a:latin typeface="+mn-ea"/>
              </a:rPr>
              <a:t>a</a:t>
            </a:r>
            <a:r>
              <a:rPr lang="zh-CN" altLang="en-US" sz="2200" b="1" dirty="0" smtClean="0">
                <a:solidFill>
                  <a:srgbClr val="FF0000"/>
                </a:solidFill>
                <a:latin typeface="+mn-ea"/>
              </a:rPr>
              <a:t>） </a:t>
            </a:r>
            <a:r>
              <a:rPr lang="zh-CN" altLang="en-US" sz="2200" b="1" dirty="0">
                <a:latin typeface="+mn-ea"/>
              </a:rPr>
              <a:t>。</a:t>
            </a:r>
            <a:endParaRPr lang="zh-CN" altLang="en-US" sz="2200" b="1" dirty="0">
              <a:latin typeface="+mn-ea"/>
            </a:endParaRPr>
          </a:p>
          <a:p>
            <a:pPr marL="0" indent="0" eaLnBrk="1" hangingPunct="1">
              <a:lnSpc>
                <a:spcPct val="150000"/>
              </a:lnSpc>
              <a:buNone/>
              <a:defRPr/>
            </a:pPr>
            <a:r>
              <a:rPr lang="en-US" altLang="zh-CN" sz="2200" b="1" dirty="0">
                <a:latin typeface="+mn-ea"/>
              </a:rPr>
              <a:t>2. </a:t>
            </a:r>
            <a:r>
              <a:rPr lang="zh-CN" altLang="en-US" sz="2200" b="1" dirty="0">
                <a:latin typeface="+mn-ea"/>
              </a:rPr>
              <a:t>薄交互层地基（各向异性地基） ：天然沉积形成的水平薄交互层地基，其水平向变形模量</a:t>
            </a:r>
            <a:r>
              <a:rPr lang="en-US" altLang="zh-CN" sz="2200" b="1" i="1" dirty="0">
                <a:latin typeface="+mn-ea"/>
              </a:rPr>
              <a:t>E</a:t>
            </a:r>
            <a:r>
              <a:rPr lang="en-US" altLang="zh-CN" sz="2200" b="1" baseline="-25000" dirty="0">
                <a:latin typeface="+mn-ea"/>
              </a:rPr>
              <a:t>0h</a:t>
            </a:r>
            <a:r>
              <a:rPr lang="zh-CN" altLang="en-US" sz="2200" b="1" dirty="0">
                <a:latin typeface="+mn-ea"/>
              </a:rPr>
              <a:t>常大于竖向变形模量</a:t>
            </a:r>
            <a:r>
              <a:rPr lang="en-US" altLang="zh-CN" sz="2200" b="1" i="1" dirty="0">
                <a:latin typeface="+mn-ea"/>
              </a:rPr>
              <a:t>E</a:t>
            </a:r>
            <a:r>
              <a:rPr lang="en-US" altLang="zh-CN" sz="2200" b="1" baseline="-25000" dirty="0">
                <a:latin typeface="+mn-ea"/>
              </a:rPr>
              <a:t>0v</a:t>
            </a:r>
            <a:r>
              <a:rPr lang="zh-CN" altLang="en-US" sz="2200" b="1" dirty="0">
                <a:latin typeface="+mn-ea"/>
              </a:rPr>
              <a:t>，沿荷载中心线下地基附加压力分布将发生</a:t>
            </a:r>
            <a:r>
              <a:rPr lang="zh-CN" altLang="en-US" sz="2200" b="1" dirty="0">
                <a:solidFill>
                  <a:srgbClr val="FF0000"/>
                </a:solidFill>
                <a:latin typeface="+mn-ea"/>
              </a:rPr>
              <a:t>应力扩散</a:t>
            </a:r>
            <a:r>
              <a:rPr lang="zh-CN" altLang="en-US" sz="2200" b="1" dirty="0" smtClean="0">
                <a:solidFill>
                  <a:srgbClr val="FF0000"/>
                </a:solidFill>
                <a:latin typeface="+mn-ea"/>
              </a:rPr>
              <a:t>现象（</a:t>
            </a:r>
            <a:r>
              <a:rPr lang="en-US" altLang="zh-CN" sz="2200" b="1" dirty="0" smtClean="0">
                <a:solidFill>
                  <a:srgbClr val="FF0000"/>
                </a:solidFill>
                <a:latin typeface="+mn-ea"/>
              </a:rPr>
              <a:t>b</a:t>
            </a:r>
            <a:r>
              <a:rPr lang="zh-CN" altLang="en-US" sz="2200" b="1" dirty="0" smtClean="0">
                <a:solidFill>
                  <a:srgbClr val="FF0000"/>
                </a:solidFill>
                <a:latin typeface="+mn-ea"/>
              </a:rPr>
              <a:t>） </a:t>
            </a:r>
            <a:r>
              <a:rPr lang="zh-CN" altLang="en-US" sz="2200" b="1" dirty="0">
                <a:latin typeface="+mn-ea"/>
              </a:rPr>
              <a:t>。</a:t>
            </a:r>
            <a:endParaRPr lang="zh-CN" altLang="en-US" sz="2200" b="1" dirty="0">
              <a:latin typeface="+mn-ea"/>
            </a:endParaRPr>
          </a:p>
          <a:p>
            <a:endParaRPr lang="zh-CN" altLang="en-US" dirty="0"/>
          </a:p>
        </p:txBody>
      </p:sp>
      <p:sp>
        <p:nvSpPr>
          <p:cNvPr id="5" name="Rectangle 6"/>
          <p:cNvSpPr>
            <a:spLocks noGrp="1" noChangeArrowheads="1"/>
          </p:cNvSpPr>
          <p:nvPr>
            <p:ph type="title"/>
          </p:nvPr>
        </p:nvSpPr>
        <p:spPr bwMode="auto">
          <a:xfrm>
            <a:off x="1763688" y="548680"/>
            <a:ext cx="5338936" cy="461665"/>
          </a:xfrm>
          <a:prstGeom prst="rect">
            <a:avLst/>
          </a:prstGeom>
          <a:solidFill>
            <a:srgbClr val="FFC000"/>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400" b="1" dirty="0">
                <a:latin typeface="+mj-ea"/>
                <a:ea typeface="+mj-ea"/>
              </a:rPr>
              <a:t>非均质和各向异性地基中的附加应力</a:t>
            </a:r>
            <a:endParaRPr lang="zh-CN" altLang="en-US" sz="2400" b="1" dirty="0">
              <a:latin typeface="+mj-ea"/>
              <a:ea typeface="+mj-ea"/>
            </a:endParaRPr>
          </a:p>
        </p:txBody>
      </p:sp>
      <p:pic>
        <p:nvPicPr>
          <p:cNvPr id="6" name="图片 5"/>
          <p:cNvPicPr>
            <a:picLocks noChangeAspect="1"/>
          </p:cNvPicPr>
          <p:nvPr/>
        </p:nvPicPr>
        <p:blipFill>
          <a:blip r:embed="rId1"/>
          <a:stretch>
            <a:fillRect/>
          </a:stretch>
        </p:blipFill>
        <p:spPr>
          <a:xfrm>
            <a:off x="1187624" y="4213359"/>
            <a:ext cx="6697680" cy="2479429"/>
          </a:xfrm>
          <a:prstGeom prst="rect">
            <a:avLst/>
          </a:prstGeom>
        </p:spPr>
      </p:pic>
      <p:sp>
        <p:nvSpPr>
          <p:cNvPr id="7"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643438" y="1341438"/>
            <a:ext cx="4249737" cy="2519362"/>
          </a:xfrm>
          <a:prstGeom prst="rect">
            <a:avLst/>
          </a:prstGeom>
          <a:solidFill>
            <a:srgbClr val="FFFF99"/>
          </a:solidFill>
          <a:ln w="9525" algn="ctr">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5123" name="Rectangle 3"/>
          <p:cNvSpPr>
            <a:spLocks noChangeArrowheads="1"/>
          </p:cNvSpPr>
          <p:nvPr/>
        </p:nvSpPr>
        <p:spPr bwMode="auto">
          <a:xfrm>
            <a:off x="250825" y="1339850"/>
            <a:ext cx="4033838" cy="2519363"/>
          </a:xfrm>
          <a:prstGeom prst="rect">
            <a:avLst/>
          </a:prstGeom>
          <a:solidFill>
            <a:srgbClr val="FFFF99"/>
          </a:solidFill>
          <a:ln w="9525" algn="ctr">
            <a:solidFill>
              <a:schemeClr val="tx1"/>
            </a:solidFill>
            <a:miter lim="800000"/>
          </a:ln>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5124" name="Text Box 4"/>
          <p:cNvSpPr txBox="1">
            <a:spLocks noChangeArrowheads="1"/>
          </p:cNvSpPr>
          <p:nvPr/>
        </p:nvSpPr>
        <p:spPr bwMode="auto">
          <a:xfrm>
            <a:off x="1042988" y="3960813"/>
            <a:ext cx="1152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a:latin typeface="幼圆" panose="02010509060101010101" pitchFamily="49" charset="-122"/>
                <a:sym typeface="Symbol" panose="05050102010706020507" pitchFamily="18" charset="2"/>
              </a:rPr>
              <a:t>正应力</a:t>
            </a:r>
            <a:endParaRPr kumimoji="1" lang="zh-CN" altLang="en-US" sz="2400" b="1">
              <a:latin typeface="幼圆" panose="02010509060101010101" pitchFamily="49" charset="-122"/>
              <a:sym typeface="Symbol" panose="05050102010706020507" pitchFamily="18" charset="2"/>
            </a:endParaRPr>
          </a:p>
        </p:txBody>
      </p:sp>
      <p:sp>
        <p:nvSpPr>
          <p:cNvPr id="5125" name="Text Box 5"/>
          <p:cNvSpPr txBox="1">
            <a:spLocks noChangeArrowheads="1"/>
          </p:cNvSpPr>
          <p:nvPr/>
        </p:nvSpPr>
        <p:spPr bwMode="auto">
          <a:xfrm>
            <a:off x="2728913" y="3946525"/>
            <a:ext cx="1266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a:latin typeface="幼圆" panose="02010509060101010101" pitchFamily="49" charset="-122"/>
                <a:sym typeface="Symbol" panose="05050102010706020507" pitchFamily="18" charset="2"/>
              </a:rPr>
              <a:t>剪应力</a:t>
            </a:r>
            <a:endParaRPr kumimoji="1" lang="zh-CN" altLang="en-US" sz="2400" b="1">
              <a:latin typeface="幼圆" panose="02010509060101010101" pitchFamily="49" charset="-122"/>
              <a:sym typeface="Symbol" panose="05050102010706020507" pitchFamily="18" charset="2"/>
            </a:endParaRPr>
          </a:p>
        </p:txBody>
      </p:sp>
      <p:sp>
        <p:nvSpPr>
          <p:cNvPr id="5126" name="Text Box 6"/>
          <p:cNvSpPr txBox="1">
            <a:spLocks noChangeArrowheads="1"/>
          </p:cNvSpPr>
          <p:nvPr/>
        </p:nvSpPr>
        <p:spPr bwMode="auto">
          <a:xfrm>
            <a:off x="842963" y="4914900"/>
            <a:ext cx="14255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lnSpc>
                <a:spcPct val="115000"/>
              </a:lnSpc>
            </a:pPr>
            <a:r>
              <a:rPr kumimoji="1" lang="zh-CN" altLang="en-US" sz="2400" b="1">
                <a:latin typeface="幼圆" panose="02010509060101010101" pitchFamily="49" charset="-122"/>
                <a:sym typeface="Symbol" panose="05050102010706020507" pitchFamily="18" charset="2"/>
              </a:rPr>
              <a:t>拉为正</a:t>
            </a:r>
            <a:endParaRPr kumimoji="1" lang="zh-CN" altLang="en-US" sz="2400" b="1">
              <a:latin typeface="幼圆" panose="02010509060101010101" pitchFamily="49" charset="-122"/>
              <a:sym typeface="Symbol" panose="05050102010706020507" pitchFamily="18" charset="2"/>
            </a:endParaRPr>
          </a:p>
          <a:p>
            <a:pPr algn="ctr" eaLnBrk="1" hangingPunct="1">
              <a:lnSpc>
                <a:spcPct val="115000"/>
              </a:lnSpc>
            </a:pPr>
            <a:r>
              <a:rPr kumimoji="1" lang="zh-CN" altLang="en-US" sz="2400" b="1">
                <a:latin typeface="幼圆" panose="02010509060101010101" pitchFamily="49" charset="-122"/>
                <a:sym typeface="Symbol" panose="05050102010706020507" pitchFamily="18" charset="2"/>
              </a:rPr>
              <a:t>压为负</a:t>
            </a:r>
            <a:endParaRPr kumimoji="1" lang="zh-CN" altLang="en-US" sz="2400" b="1">
              <a:latin typeface="幼圆" panose="02010509060101010101" pitchFamily="49" charset="-122"/>
              <a:sym typeface="Symbol" panose="05050102010706020507" pitchFamily="18" charset="2"/>
            </a:endParaRPr>
          </a:p>
        </p:txBody>
      </p:sp>
      <p:sp>
        <p:nvSpPr>
          <p:cNvPr id="5127" name="Text Box 7"/>
          <p:cNvSpPr txBox="1">
            <a:spLocks noChangeArrowheads="1"/>
          </p:cNvSpPr>
          <p:nvPr/>
        </p:nvSpPr>
        <p:spPr bwMode="auto">
          <a:xfrm>
            <a:off x="2471738" y="4914900"/>
            <a:ext cx="19558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lnSpc>
                <a:spcPct val="115000"/>
              </a:lnSpc>
            </a:pPr>
            <a:r>
              <a:rPr kumimoji="1" lang="zh-CN" altLang="en-US" sz="2400" b="1">
                <a:latin typeface="幼圆" panose="02010509060101010101" pitchFamily="49" charset="-122"/>
                <a:sym typeface="Symbol" panose="05050102010706020507" pitchFamily="18" charset="2"/>
              </a:rPr>
              <a:t>顺时针为正</a:t>
            </a:r>
            <a:endParaRPr kumimoji="1" lang="zh-CN" altLang="en-US" sz="2400" b="1">
              <a:latin typeface="幼圆" panose="02010509060101010101" pitchFamily="49" charset="-122"/>
              <a:sym typeface="Symbol" panose="05050102010706020507" pitchFamily="18" charset="2"/>
            </a:endParaRPr>
          </a:p>
          <a:p>
            <a:pPr algn="ctr" eaLnBrk="1" hangingPunct="1">
              <a:lnSpc>
                <a:spcPct val="115000"/>
              </a:lnSpc>
            </a:pPr>
            <a:r>
              <a:rPr kumimoji="1" lang="zh-CN" altLang="en-US" sz="2400" b="1">
                <a:latin typeface="幼圆" panose="02010509060101010101" pitchFamily="49" charset="-122"/>
                <a:sym typeface="Symbol" panose="05050102010706020507" pitchFamily="18" charset="2"/>
              </a:rPr>
              <a:t>逆时针为负</a:t>
            </a:r>
            <a:endParaRPr kumimoji="1" lang="zh-CN" altLang="en-US" sz="2400" b="1">
              <a:latin typeface="幼圆" panose="02010509060101010101" pitchFamily="49" charset="-122"/>
              <a:sym typeface="Symbol" panose="05050102010706020507" pitchFamily="18" charset="2"/>
            </a:endParaRPr>
          </a:p>
        </p:txBody>
      </p:sp>
      <p:grpSp>
        <p:nvGrpSpPr>
          <p:cNvPr id="5128" name="Group 8"/>
          <p:cNvGrpSpPr/>
          <p:nvPr/>
        </p:nvGrpSpPr>
        <p:grpSpPr bwMode="auto">
          <a:xfrm>
            <a:off x="4716463" y="1084263"/>
            <a:ext cx="3995737" cy="2489200"/>
            <a:chOff x="158" y="2205"/>
            <a:chExt cx="2696" cy="1568"/>
          </a:xfrm>
        </p:grpSpPr>
        <p:graphicFrame>
          <p:nvGraphicFramePr>
            <p:cNvPr id="5149" name="Object 9"/>
            <p:cNvGraphicFramePr>
              <a:graphicFrameLocks noChangeAspect="1"/>
            </p:cNvGraphicFramePr>
            <p:nvPr/>
          </p:nvGraphicFramePr>
          <p:xfrm>
            <a:off x="1801" y="2205"/>
            <a:ext cx="360" cy="408"/>
          </p:xfrm>
          <a:graphic>
            <a:graphicData uri="http://schemas.openxmlformats.org/presentationml/2006/ole">
              <mc:AlternateContent xmlns:mc="http://schemas.openxmlformats.org/markup-compatibility/2006">
                <mc:Choice xmlns:v="urn:schemas-microsoft-com:vml" Requires="v">
                  <p:oleObj spid="_x0000_s5378" name="公式" r:id="rId1" imgW="177800" imgH="215900" progId="Equation.3">
                    <p:embed/>
                  </p:oleObj>
                </mc:Choice>
                <mc:Fallback>
                  <p:oleObj name="公式" r:id="rId1" imgW="177800" imgH="215900" progId="Equation.3">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 y="2205"/>
                          <a:ext cx="360"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 name="Rectangle 10"/>
            <p:cNvSpPr>
              <a:spLocks noChangeArrowheads="1"/>
            </p:cNvSpPr>
            <p:nvPr/>
          </p:nvSpPr>
          <p:spPr bwMode="auto">
            <a:xfrm>
              <a:off x="1408" y="3182"/>
              <a:ext cx="726" cy="209"/>
            </a:xfrm>
            <a:prstGeom prst="rect">
              <a:avLst/>
            </a:prstGeom>
            <a:solidFill>
              <a:srgbClr val="996633"/>
            </a:solidFill>
            <a:ln w="57150" algn="ctr">
              <a:solidFill>
                <a:srgbClr val="996633"/>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5151" name="Line 11"/>
            <p:cNvSpPr>
              <a:spLocks noChangeShapeType="1"/>
            </p:cNvSpPr>
            <p:nvPr/>
          </p:nvSpPr>
          <p:spPr bwMode="auto">
            <a:xfrm flipH="1">
              <a:off x="1485" y="2765"/>
              <a:ext cx="590" cy="0"/>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5152" name="Freeform 12"/>
            <p:cNvSpPr/>
            <p:nvPr/>
          </p:nvSpPr>
          <p:spPr bwMode="auto">
            <a:xfrm>
              <a:off x="2179" y="3280"/>
              <a:ext cx="452" cy="3"/>
            </a:xfrm>
            <a:custGeom>
              <a:avLst/>
              <a:gdLst>
                <a:gd name="T0" fmla="*/ 452 w 452"/>
                <a:gd name="T1" fmla="*/ 0 h 3"/>
                <a:gd name="T2" fmla="*/ 0 w 452"/>
                <a:gd name="T3" fmla="*/ 3 h 3"/>
                <a:gd name="T4" fmla="*/ 0 60000 65536"/>
                <a:gd name="T5" fmla="*/ 0 60000 65536"/>
                <a:gd name="T6" fmla="*/ 0 w 452"/>
                <a:gd name="T7" fmla="*/ 0 h 3"/>
                <a:gd name="T8" fmla="*/ 452 w 452"/>
                <a:gd name="T9" fmla="*/ 3 h 3"/>
              </a:gdLst>
              <a:ahLst/>
              <a:cxnLst>
                <a:cxn ang="T4">
                  <a:pos x="T0" y="T1"/>
                </a:cxn>
                <a:cxn ang="T5">
                  <a:pos x="T2" y="T3"/>
                </a:cxn>
              </a:cxnLst>
              <a:rect l="T6" t="T7" r="T8" b="T9"/>
              <a:pathLst>
                <a:path w="452" h="3">
                  <a:moveTo>
                    <a:pt x="452" y="0"/>
                  </a:moveTo>
                  <a:lnTo>
                    <a:pt x="0" y="3"/>
                  </a:lnTo>
                </a:path>
              </a:pathLst>
            </a:custGeom>
            <a:noFill/>
            <a:ln w="57150">
              <a:solidFill>
                <a:srgbClr val="990033"/>
              </a:solidFill>
              <a:round/>
              <a:tailEnd type="triangle" w="med" len="lg"/>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5153" name="Line 13"/>
            <p:cNvSpPr>
              <a:spLocks noChangeShapeType="1"/>
            </p:cNvSpPr>
            <p:nvPr/>
          </p:nvSpPr>
          <p:spPr bwMode="auto">
            <a:xfrm>
              <a:off x="2269" y="2992"/>
              <a:ext cx="0" cy="590"/>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5154" name="Freeform 14"/>
            <p:cNvSpPr/>
            <p:nvPr/>
          </p:nvSpPr>
          <p:spPr bwMode="auto">
            <a:xfrm>
              <a:off x="1798" y="2458"/>
              <a:ext cx="3" cy="427"/>
            </a:xfrm>
            <a:custGeom>
              <a:avLst/>
              <a:gdLst>
                <a:gd name="T0" fmla="*/ 0 w 3"/>
                <a:gd name="T1" fmla="*/ 0 h 427"/>
                <a:gd name="T2" fmla="*/ 3 w 3"/>
                <a:gd name="T3" fmla="*/ 427 h 427"/>
                <a:gd name="T4" fmla="*/ 0 60000 65536"/>
                <a:gd name="T5" fmla="*/ 0 60000 65536"/>
                <a:gd name="T6" fmla="*/ 0 w 3"/>
                <a:gd name="T7" fmla="*/ 0 h 427"/>
                <a:gd name="T8" fmla="*/ 3 w 3"/>
                <a:gd name="T9" fmla="*/ 427 h 427"/>
              </a:gdLst>
              <a:ahLst/>
              <a:cxnLst>
                <a:cxn ang="T4">
                  <a:pos x="T0" y="T1"/>
                </a:cxn>
                <a:cxn ang="T5">
                  <a:pos x="T2" y="T3"/>
                </a:cxn>
              </a:cxnLst>
              <a:rect l="T6" t="T7" r="T8" b="T9"/>
              <a:pathLst>
                <a:path w="3" h="427">
                  <a:moveTo>
                    <a:pt x="0" y="0"/>
                  </a:moveTo>
                  <a:lnTo>
                    <a:pt x="3" y="427"/>
                  </a:lnTo>
                </a:path>
              </a:pathLst>
            </a:custGeom>
            <a:noFill/>
            <a:ln w="57150">
              <a:solidFill>
                <a:srgbClr val="990033"/>
              </a:solidFill>
              <a:round/>
              <a:tailEnd type="triangle" w="med" len="lg"/>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aphicFrame>
          <p:nvGraphicFramePr>
            <p:cNvPr id="5155" name="Object 15"/>
            <p:cNvGraphicFramePr>
              <a:graphicFrameLocks noChangeAspect="1"/>
            </p:cNvGraphicFramePr>
            <p:nvPr/>
          </p:nvGraphicFramePr>
          <p:xfrm>
            <a:off x="2494" y="3193"/>
            <a:ext cx="360" cy="408"/>
          </p:xfrm>
          <a:graphic>
            <a:graphicData uri="http://schemas.openxmlformats.org/presentationml/2006/ole">
              <mc:AlternateContent xmlns:mc="http://schemas.openxmlformats.org/markup-compatibility/2006">
                <mc:Choice xmlns:v="urn:schemas-microsoft-com:vml" Requires="v">
                  <p:oleObj spid="_x0000_s5379" name="公式" r:id="rId3" imgW="177800" imgH="215900" progId="Equation.3">
                    <p:embed/>
                  </p:oleObj>
                </mc:Choice>
                <mc:Fallback>
                  <p:oleObj name="公式" r:id="rId3" imgW="177800" imgH="21590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 y="3193"/>
                          <a:ext cx="360"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6" name="Object 16"/>
            <p:cNvGraphicFramePr>
              <a:graphicFrameLocks noChangeAspect="1"/>
            </p:cNvGraphicFramePr>
            <p:nvPr/>
          </p:nvGraphicFramePr>
          <p:xfrm>
            <a:off x="2279" y="3365"/>
            <a:ext cx="408" cy="408"/>
          </p:xfrm>
          <a:graphic>
            <a:graphicData uri="http://schemas.openxmlformats.org/presentationml/2006/ole">
              <mc:AlternateContent xmlns:mc="http://schemas.openxmlformats.org/markup-compatibility/2006">
                <mc:Choice xmlns:v="urn:schemas-microsoft-com:vml" Requires="v">
                  <p:oleObj spid="_x0000_s5380" name="公式" r:id="rId5" imgW="215900" imgH="215900" progId="Equation.3">
                    <p:embed/>
                  </p:oleObj>
                </mc:Choice>
                <mc:Fallback>
                  <p:oleObj name="公式" r:id="rId5" imgW="215900" imgH="2159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 y="3365"/>
                          <a:ext cx="408"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7" name="Object 17"/>
            <p:cNvGraphicFramePr>
              <a:graphicFrameLocks noChangeAspect="1"/>
            </p:cNvGraphicFramePr>
            <p:nvPr/>
          </p:nvGraphicFramePr>
          <p:xfrm>
            <a:off x="1282" y="2371"/>
            <a:ext cx="408" cy="408"/>
          </p:xfrm>
          <a:graphic>
            <a:graphicData uri="http://schemas.openxmlformats.org/presentationml/2006/ole">
              <mc:AlternateContent xmlns:mc="http://schemas.openxmlformats.org/markup-compatibility/2006">
                <mc:Choice xmlns:v="urn:schemas-microsoft-com:vml" Requires="v">
                  <p:oleObj spid="_x0000_s5381" name="公式" r:id="rId7" imgW="215900" imgH="215900" progId="Equation.3">
                    <p:embed/>
                  </p:oleObj>
                </mc:Choice>
                <mc:Fallback>
                  <p:oleObj name="公式" r:id="rId7" imgW="215900" imgH="2159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 y="2371"/>
                          <a:ext cx="408"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8" name="Text Box 18"/>
            <p:cNvSpPr txBox="1">
              <a:spLocks noChangeArrowheads="1"/>
            </p:cNvSpPr>
            <p:nvPr/>
          </p:nvSpPr>
          <p:spPr bwMode="auto">
            <a:xfrm>
              <a:off x="2092" y="2553"/>
              <a:ext cx="18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600" b="1">
                  <a:solidFill>
                    <a:schemeClr val="tx2"/>
                  </a:solidFill>
                  <a:sym typeface="Symbol" panose="05050102010706020507" pitchFamily="18" charset="2"/>
                </a:rPr>
                <a:t>+</a:t>
              </a:r>
              <a:endParaRPr kumimoji="1" lang="en-US" altLang="zh-CN" sz="3600" b="1">
                <a:solidFill>
                  <a:schemeClr val="tx2"/>
                </a:solidFill>
                <a:sym typeface="Symbol" panose="05050102010706020507" pitchFamily="18" charset="2"/>
              </a:endParaRPr>
            </a:p>
          </p:txBody>
        </p:sp>
        <p:sp>
          <p:nvSpPr>
            <p:cNvPr id="5159" name="Text Box 19"/>
            <p:cNvSpPr txBox="1">
              <a:spLocks noChangeArrowheads="1"/>
            </p:cNvSpPr>
            <p:nvPr/>
          </p:nvSpPr>
          <p:spPr bwMode="auto">
            <a:xfrm>
              <a:off x="2329" y="2643"/>
              <a:ext cx="17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6000" b="1">
                  <a:solidFill>
                    <a:schemeClr val="tx2"/>
                  </a:solidFill>
                  <a:sym typeface="Symbol" panose="05050102010706020507" pitchFamily="18" charset="2"/>
                </a:rPr>
                <a:t>-</a:t>
              </a:r>
              <a:endParaRPr kumimoji="1" lang="en-US" altLang="zh-CN" sz="6000" b="1">
                <a:solidFill>
                  <a:schemeClr val="tx2"/>
                </a:solidFill>
                <a:sym typeface="Symbol" panose="05050102010706020507" pitchFamily="18" charset="2"/>
              </a:endParaRPr>
            </a:p>
          </p:txBody>
        </p:sp>
        <p:sp>
          <p:nvSpPr>
            <p:cNvPr id="5160" name="AutoShape 20"/>
            <p:cNvSpPr>
              <a:spLocks noChangeArrowheads="1"/>
            </p:cNvSpPr>
            <p:nvPr/>
          </p:nvSpPr>
          <p:spPr bwMode="auto">
            <a:xfrm>
              <a:off x="158" y="3101"/>
              <a:ext cx="952" cy="325"/>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zh-CN" altLang="en-US" sz="2400" b="1">
                  <a:solidFill>
                    <a:srgbClr val="A50021"/>
                  </a:solidFill>
                  <a:latin typeface="幼圆" panose="02010509060101010101" pitchFamily="49" charset="-122"/>
                  <a:sym typeface="Symbol" panose="05050102010706020507" pitchFamily="18" charset="2"/>
                </a:rPr>
                <a:t>土力学</a:t>
              </a:r>
              <a:endParaRPr kumimoji="1" lang="zh-CN" altLang="en-US" sz="2400" b="1">
                <a:solidFill>
                  <a:srgbClr val="A50021"/>
                </a:solidFill>
                <a:latin typeface="幼圆" panose="02010509060101010101" pitchFamily="49" charset="-122"/>
                <a:sym typeface="Symbol" panose="05050102010706020507" pitchFamily="18" charset="2"/>
              </a:endParaRPr>
            </a:p>
          </p:txBody>
        </p:sp>
      </p:grpSp>
      <p:sp>
        <p:nvSpPr>
          <p:cNvPr id="5129" name="Text Box 21"/>
          <p:cNvSpPr txBox="1">
            <a:spLocks noChangeArrowheads="1"/>
          </p:cNvSpPr>
          <p:nvPr/>
        </p:nvSpPr>
        <p:spPr bwMode="auto">
          <a:xfrm>
            <a:off x="5364163" y="4826000"/>
            <a:ext cx="9921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lnSpc>
                <a:spcPct val="115000"/>
              </a:lnSpc>
            </a:pPr>
            <a:r>
              <a:rPr kumimoji="1" lang="zh-CN" altLang="en-US" sz="2400" b="1">
                <a:latin typeface="幼圆" panose="02010509060101010101" pitchFamily="49" charset="-122"/>
                <a:sym typeface="Symbol" panose="05050102010706020507" pitchFamily="18" charset="2"/>
              </a:rPr>
              <a:t>压为正</a:t>
            </a:r>
            <a:endParaRPr kumimoji="1" lang="zh-CN" altLang="en-US" sz="2400" b="1">
              <a:latin typeface="幼圆" panose="02010509060101010101" pitchFamily="49" charset="-122"/>
              <a:sym typeface="Symbol" panose="05050102010706020507" pitchFamily="18" charset="2"/>
            </a:endParaRPr>
          </a:p>
          <a:p>
            <a:pPr algn="ctr" eaLnBrk="1" hangingPunct="1">
              <a:lnSpc>
                <a:spcPct val="115000"/>
              </a:lnSpc>
            </a:pPr>
            <a:r>
              <a:rPr kumimoji="1" lang="zh-CN" altLang="en-US" sz="2400" b="1">
                <a:latin typeface="幼圆" panose="02010509060101010101" pitchFamily="49" charset="-122"/>
                <a:sym typeface="Symbol" panose="05050102010706020507" pitchFamily="18" charset="2"/>
              </a:rPr>
              <a:t>拉为负</a:t>
            </a:r>
            <a:endParaRPr kumimoji="1" lang="zh-CN" altLang="en-US" sz="2400" b="1">
              <a:latin typeface="幼圆" panose="02010509060101010101" pitchFamily="49" charset="-122"/>
              <a:sym typeface="Symbol" panose="05050102010706020507" pitchFamily="18" charset="2"/>
            </a:endParaRPr>
          </a:p>
        </p:txBody>
      </p:sp>
      <p:sp>
        <p:nvSpPr>
          <p:cNvPr id="5130" name="Text Box 22"/>
          <p:cNvSpPr txBox="1">
            <a:spLocks noChangeArrowheads="1"/>
          </p:cNvSpPr>
          <p:nvPr/>
        </p:nvSpPr>
        <p:spPr bwMode="auto">
          <a:xfrm>
            <a:off x="6764338" y="4805363"/>
            <a:ext cx="16525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lnSpc>
                <a:spcPct val="115000"/>
              </a:lnSpc>
            </a:pPr>
            <a:r>
              <a:rPr kumimoji="1" lang="zh-CN" altLang="en-US" sz="2400" b="1">
                <a:latin typeface="幼圆" panose="02010509060101010101" pitchFamily="49" charset="-122"/>
                <a:sym typeface="Symbol" panose="05050102010706020507" pitchFamily="18" charset="2"/>
              </a:rPr>
              <a:t>逆时针为正</a:t>
            </a:r>
            <a:endParaRPr kumimoji="1" lang="zh-CN" altLang="en-US" sz="2400" b="1">
              <a:latin typeface="幼圆" panose="02010509060101010101" pitchFamily="49" charset="-122"/>
              <a:sym typeface="Symbol" panose="05050102010706020507" pitchFamily="18" charset="2"/>
            </a:endParaRPr>
          </a:p>
          <a:p>
            <a:pPr algn="ctr" eaLnBrk="1" hangingPunct="1">
              <a:lnSpc>
                <a:spcPct val="115000"/>
              </a:lnSpc>
            </a:pPr>
            <a:r>
              <a:rPr kumimoji="1" lang="zh-CN" altLang="en-US" sz="2400" b="1">
                <a:latin typeface="幼圆" panose="02010509060101010101" pitchFamily="49" charset="-122"/>
                <a:sym typeface="Symbol" panose="05050102010706020507" pitchFamily="18" charset="2"/>
              </a:rPr>
              <a:t>顺时针为负</a:t>
            </a:r>
            <a:endParaRPr kumimoji="1" lang="zh-CN" altLang="en-US" sz="2400" b="1">
              <a:latin typeface="幼圆" panose="02010509060101010101" pitchFamily="49" charset="-122"/>
              <a:sym typeface="Symbol" panose="05050102010706020507" pitchFamily="18" charset="2"/>
            </a:endParaRPr>
          </a:p>
        </p:txBody>
      </p:sp>
      <p:sp>
        <p:nvSpPr>
          <p:cNvPr id="5131" name="Rectangle 23"/>
          <p:cNvSpPr>
            <a:spLocks noGrp="1" noChangeArrowheads="1"/>
          </p:cNvSpPr>
          <p:nvPr>
            <p:ph type="title"/>
          </p:nvPr>
        </p:nvSpPr>
        <p:spPr>
          <a:xfrm>
            <a:off x="2281237" y="534988"/>
            <a:ext cx="4439022" cy="603250"/>
          </a:xfrm>
        </p:spPr>
        <p:txBody>
          <a:bodyPr/>
          <a:lstStyle/>
          <a:p>
            <a:pPr eaLnBrk="1" hangingPunct="1"/>
            <a:r>
              <a:rPr lang="zh-CN" altLang="en-US" sz="3600" dirty="0">
                <a:solidFill>
                  <a:srgbClr val="003399"/>
                </a:solidFill>
                <a:ea typeface="黑体" panose="02010609060101010101" pitchFamily="49" charset="-122"/>
              </a:rPr>
              <a:t>土中应力符号的规定</a:t>
            </a:r>
            <a:endParaRPr lang="zh-CN" altLang="en-US" sz="3600" dirty="0">
              <a:solidFill>
                <a:srgbClr val="003399"/>
              </a:solidFill>
              <a:ea typeface="黑体" panose="02010609060101010101" pitchFamily="49" charset="-122"/>
            </a:endParaRPr>
          </a:p>
        </p:txBody>
      </p:sp>
      <p:sp>
        <p:nvSpPr>
          <p:cNvPr id="5132" name="Rectangle 25"/>
          <p:cNvSpPr>
            <a:spLocks noChangeArrowheads="1"/>
          </p:cNvSpPr>
          <p:nvPr/>
        </p:nvSpPr>
        <p:spPr bwMode="auto">
          <a:xfrm>
            <a:off x="2168525" y="2622550"/>
            <a:ext cx="1063625" cy="331788"/>
          </a:xfrm>
          <a:prstGeom prst="rect">
            <a:avLst/>
          </a:prstGeom>
          <a:solidFill>
            <a:srgbClr val="996633"/>
          </a:solidFill>
          <a:ln w="57150" algn="ctr">
            <a:solidFill>
              <a:srgbClr val="996633"/>
            </a:solidFill>
            <a:miter lim="800000"/>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5133" name="Line 26"/>
          <p:cNvSpPr>
            <a:spLocks noChangeShapeType="1"/>
          </p:cNvSpPr>
          <p:nvPr/>
        </p:nvSpPr>
        <p:spPr bwMode="auto">
          <a:xfrm rot="10800000" flipH="1">
            <a:off x="2281238" y="1960563"/>
            <a:ext cx="863600" cy="0"/>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5134" name="Freeform 27"/>
          <p:cNvSpPr/>
          <p:nvPr/>
        </p:nvSpPr>
        <p:spPr bwMode="auto">
          <a:xfrm rot="10800000">
            <a:off x="3238500" y="2825750"/>
            <a:ext cx="661988" cy="4763"/>
          </a:xfrm>
          <a:custGeom>
            <a:avLst/>
            <a:gdLst>
              <a:gd name="T0" fmla="*/ 2147483647 w 452"/>
              <a:gd name="T1" fmla="*/ 0 h 3"/>
              <a:gd name="T2" fmla="*/ 0 w 452"/>
              <a:gd name="T3" fmla="*/ 2147483647 h 3"/>
              <a:gd name="T4" fmla="*/ 0 60000 65536"/>
              <a:gd name="T5" fmla="*/ 0 60000 65536"/>
              <a:gd name="T6" fmla="*/ 0 w 452"/>
              <a:gd name="T7" fmla="*/ 0 h 3"/>
              <a:gd name="T8" fmla="*/ 452 w 452"/>
              <a:gd name="T9" fmla="*/ 3 h 3"/>
            </a:gdLst>
            <a:ahLst/>
            <a:cxnLst>
              <a:cxn ang="T4">
                <a:pos x="T0" y="T1"/>
              </a:cxn>
              <a:cxn ang="T5">
                <a:pos x="T2" y="T3"/>
              </a:cxn>
            </a:cxnLst>
            <a:rect l="T6" t="T7" r="T8" b="T9"/>
            <a:pathLst>
              <a:path w="452" h="3">
                <a:moveTo>
                  <a:pt x="452" y="0"/>
                </a:moveTo>
                <a:lnTo>
                  <a:pt x="0" y="3"/>
                </a:lnTo>
              </a:path>
            </a:pathLst>
          </a:custGeom>
          <a:noFill/>
          <a:ln w="57150">
            <a:solidFill>
              <a:srgbClr val="990033"/>
            </a:solidFill>
            <a:round/>
            <a:tailEnd type="triangle" w="med" len="lg"/>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5135" name="Line 28"/>
          <p:cNvSpPr>
            <a:spLocks noChangeShapeType="1"/>
          </p:cNvSpPr>
          <p:nvPr/>
        </p:nvSpPr>
        <p:spPr bwMode="auto">
          <a:xfrm rot="10800000">
            <a:off x="3429000" y="2320925"/>
            <a:ext cx="0" cy="936625"/>
          </a:xfrm>
          <a:prstGeom prst="line">
            <a:avLst/>
          </a:prstGeom>
          <a:noFill/>
          <a:ln w="57150">
            <a:solidFill>
              <a:srgbClr val="0000CC"/>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5136" name="Freeform 29"/>
          <p:cNvSpPr/>
          <p:nvPr/>
        </p:nvSpPr>
        <p:spPr bwMode="auto">
          <a:xfrm rot="10800000">
            <a:off x="2667000" y="1473200"/>
            <a:ext cx="3175" cy="677863"/>
          </a:xfrm>
          <a:custGeom>
            <a:avLst/>
            <a:gdLst>
              <a:gd name="T0" fmla="*/ 0 w 3"/>
              <a:gd name="T1" fmla="*/ 0 h 427"/>
              <a:gd name="T2" fmla="*/ 2147483647 w 3"/>
              <a:gd name="T3" fmla="*/ 2147483647 h 427"/>
              <a:gd name="T4" fmla="*/ 0 60000 65536"/>
              <a:gd name="T5" fmla="*/ 0 60000 65536"/>
              <a:gd name="T6" fmla="*/ 0 w 3"/>
              <a:gd name="T7" fmla="*/ 0 h 427"/>
              <a:gd name="T8" fmla="*/ 3 w 3"/>
              <a:gd name="T9" fmla="*/ 427 h 427"/>
            </a:gdLst>
            <a:ahLst/>
            <a:cxnLst>
              <a:cxn ang="T4">
                <a:pos x="T0" y="T1"/>
              </a:cxn>
              <a:cxn ang="T5">
                <a:pos x="T2" y="T3"/>
              </a:cxn>
            </a:cxnLst>
            <a:rect l="T6" t="T7" r="T8" b="T9"/>
            <a:pathLst>
              <a:path w="3" h="427">
                <a:moveTo>
                  <a:pt x="0" y="0"/>
                </a:moveTo>
                <a:lnTo>
                  <a:pt x="3" y="427"/>
                </a:lnTo>
              </a:path>
            </a:pathLst>
          </a:custGeom>
          <a:noFill/>
          <a:ln w="57150">
            <a:solidFill>
              <a:srgbClr val="990033"/>
            </a:solidFill>
            <a:round/>
            <a:tailEnd type="triangle" w="med" len="lg"/>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graphicFrame>
        <p:nvGraphicFramePr>
          <p:cNvPr id="5137" name="Object 30"/>
          <p:cNvGraphicFramePr>
            <a:graphicFrameLocks noChangeAspect="1"/>
          </p:cNvGraphicFramePr>
          <p:nvPr/>
        </p:nvGraphicFramePr>
        <p:xfrm>
          <a:off x="3700463" y="2703513"/>
          <a:ext cx="527050" cy="647700"/>
        </p:xfrm>
        <a:graphic>
          <a:graphicData uri="http://schemas.openxmlformats.org/presentationml/2006/ole">
            <mc:AlternateContent xmlns:mc="http://schemas.openxmlformats.org/markup-compatibility/2006">
              <mc:Choice xmlns:v="urn:schemas-microsoft-com:vml" Requires="v">
                <p:oleObj spid="_x0000_s5382" name="公式" r:id="rId9" imgW="177800" imgH="215900" progId="Equation.3">
                  <p:embed/>
                </p:oleObj>
              </mc:Choice>
              <mc:Fallback>
                <p:oleObj name="公式" r:id="rId9" imgW="177800" imgH="215900" progId="Equation.3">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0463" y="2703513"/>
                        <a:ext cx="52705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8" name="Object 31"/>
          <p:cNvGraphicFramePr>
            <a:graphicFrameLocks noChangeAspect="1"/>
          </p:cNvGraphicFramePr>
          <p:nvPr/>
        </p:nvGraphicFramePr>
        <p:xfrm>
          <a:off x="3400425" y="2897188"/>
          <a:ext cx="596900" cy="647700"/>
        </p:xfrm>
        <a:graphic>
          <a:graphicData uri="http://schemas.openxmlformats.org/presentationml/2006/ole">
            <mc:AlternateContent xmlns:mc="http://schemas.openxmlformats.org/markup-compatibility/2006">
              <mc:Choice xmlns:v="urn:schemas-microsoft-com:vml" Requires="v">
                <p:oleObj spid="_x0000_s5383" name="公式" r:id="rId11" imgW="215900" imgH="215900" progId="Equation.3">
                  <p:embed/>
                </p:oleObj>
              </mc:Choice>
              <mc:Fallback>
                <p:oleObj name="公式" r:id="rId11" imgW="215900" imgH="215900" progId="Equation.3">
                  <p:embed/>
                  <p:pic>
                    <p:nvPicPr>
                      <p:cNvPr id="0"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0425" y="2897188"/>
                        <a:ext cx="596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9" name="Object 32"/>
          <p:cNvGraphicFramePr>
            <a:graphicFrameLocks noChangeAspect="1"/>
          </p:cNvGraphicFramePr>
          <p:nvPr/>
        </p:nvGraphicFramePr>
        <p:xfrm>
          <a:off x="1984375" y="1271588"/>
          <a:ext cx="596900" cy="647700"/>
        </p:xfrm>
        <a:graphic>
          <a:graphicData uri="http://schemas.openxmlformats.org/presentationml/2006/ole">
            <mc:AlternateContent xmlns:mc="http://schemas.openxmlformats.org/markup-compatibility/2006">
              <mc:Choice xmlns:v="urn:schemas-microsoft-com:vml" Requires="v">
                <p:oleObj spid="_x0000_s5384" name="公式" r:id="rId13" imgW="215900" imgH="215900" progId="Equation.3">
                  <p:embed/>
                </p:oleObj>
              </mc:Choice>
              <mc:Fallback>
                <p:oleObj name="公式" r:id="rId13" imgW="215900" imgH="215900" progId="Equation.3">
                  <p:embed/>
                  <p:pic>
                    <p:nvPicPr>
                      <p:cNvPr id="0"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4375" y="1271588"/>
                        <a:ext cx="596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0" name="Text Box 33"/>
          <p:cNvSpPr txBox="1">
            <a:spLocks noChangeArrowheads="1"/>
          </p:cNvSpPr>
          <p:nvPr/>
        </p:nvSpPr>
        <p:spPr bwMode="auto">
          <a:xfrm>
            <a:off x="323850" y="2536825"/>
            <a:ext cx="13795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en-US" altLang="zh-CN" sz="2400" b="1">
                <a:solidFill>
                  <a:srgbClr val="A50021"/>
                </a:solidFill>
                <a:latin typeface="幼圆" panose="02010509060101010101" pitchFamily="49" charset="-122"/>
                <a:sym typeface="Symbol" panose="05050102010706020507" pitchFamily="18" charset="2"/>
              </a:rPr>
              <a:t> </a:t>
            </a:r>
            <a:r>
              <a:rPr kumimoji="1" lang="zh-CN" altLang="en-US" sz="2400" b="1">
                <a:solidFill>
                  <a:srgbClr val="A50021"/>
                </a:solidFill>
                <a:latin typeface="幼圆" panose="02010509060101010101" pitchFamily="49" charset="-122"/>
                <a:sym typeface="Symbol" panose="05050102010706020507" pitchFamily="18" charset="2"/>
              </a:rPr>
              <a:t>材料力学</a:t>
            </a:r>
            <a:endParaRPr kumimoji="1" lang="zh-CN" altLang="en-US" sz="2400" b="1">
              <a:solidFill>
                <a:srgbClr val="A50021"/>
              </a:solidFill>
              <a:latin typeface="幼圆" panose="02010509060101010101" pitchFamily="49" charset="-122"/>
              <a:sym typeface="Symbol" panose="05050102010706020507" pitchFamily="18" charset="2"/>
            </a:endParaRPr>
          </a:p>
        </p:txBody>
      </p:sp>
      <p:sp>
        <p:nvSpPr>
          <p:cNvPr id="5141" name="Text Box 34"/>
          <p:cNvSpPr txBox="1">
            <a:spLocks noChangeArrowheads="1"/>
          </p:cNvSpPr>
          <p:nvPr/>
        </p:nvSpPr>
        <p:spPr bwMode="auto">
          <a:xfrm>
            <a:off x="3155950" y="1603375"/>
            <a:ext cx="26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600" b="1">
                <a:solidFill>
                  <a:schemeClr val="tx2"/>
                </a:solidFill>
                <a:sym typeface="Symbol" panose="05050102010706020507" pitchFamily="18" charset="2"/>
              </a:rPr>
              <a:t>+</a:t>
            </a:r>
            <a:endParaRPr kumimoji="1" lang="en-US" altLang="zh-CN" sz="3600" b="1">
              <a:solidFill>
                <a:schemeClr val="tx2"/>
              </a:solidFill>
              <a:sym typeface="Symbol" panose="05050102010706020507" pitchFamily="18" charset="2"/>
            </a:endParaRPr>
          </a:p>
        </p:txBody>
      </p:sp>
      <p:sp>
        <p:nvSpPr>
          <p:cNvPr id="5142" name="Text Box 35"/>
          <p:cNvSpPr txBox="1">
            <a:spLocks noChangeArrowheads="1"/>
          </p:cNvSpPr>
          <p:nvPr/>
        </p:nvSpPr>
        <p:spPr bwMode="auto">
          <a:xfrm>
            <a:off x="3516313" y="1841500"/>
            <a:ext cx="25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6000" b="1">
                <a:solidFill>
                  <a:schemeClr val="tx2"/>
                </a:solidFill>
                <a:sym typeface="Symbol" panose="05050102010706020507" pitchFamily="18" charset="2"/>
              </a:rPr>
              <a:t>-</a:t>
            </a:r>
            <a:endParaRPr kumimoji="1" lang="en-US" altLang="zh-CN" sz="6000" b="1">
              <a:solidFill>
                <a:schemeClr val="tx2"/>
              </a:solidFill>
              <a:sym typeface="Symbol" panose="05050102010706020507" pitchFamily="18" charset="2"/>
            </a:endParaRPr>
          </a:p>
        </p:txBody>
      </p:sp>
      <p:sp>
        <p:nvSpPr>
          <p:cNvPr id="5143" name="AutoShape 36"/>
          <p:cNvSpPr>
            <a:spLocks noChangeAspect="1" noChangeArrowheads="1" noTextEdit="1"/>
          </p:cNvSpPr>
          <p:nvPr/>
        </p:nvSpPr>
        <p:spPr bwMode="auto">
          <a:xfrm>
            <a:off x="2641600" y="1200150"/>
            <a:ext cx="527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44" name="Rectangle 37"/>
          <p:cNvSpPr>
            <a:spLocks noChangeArrowheads="1"/>
          </p:cNvSpPr>
          <p:nvPr/>
        </p:nvSpPr>
        <p:spPr bwMode="auto">
          <a:xfrm>
            <a:off x="3024188" y="1528763"/>
            <a:ext cx="119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100" b="1">
                <a:solidFill>
                  <a:srgbClr val="000000"/>
                </a:solidFill>
                <a:latin typeface="Times New Roman" panose="02020603050405020304" pitchFamily="18" charset="0"/>
                <a:ea typeface="黑体" panose="02010609060101010101" pitchFamily="49" charset="-122"/>
              </a:rPr>
              <a:t>z</a:t>
            </a:r>
            <a:endParaRPr kumimoji="1" lang="en-US" altLang="zh-CN" sz="2400">
              <a:solidFill>
                <a:schemeClr val="accent2"/>
              </a:solidFill>
              <a:ea typeface="黑体" panose="02010609060101010101" pitchFamily="49" charset="-122"/>
            </a:endParaRPr>
          </a:p>
        </p:txBody>
      </p:sp>
      <p:sp>
        <p:nvSpPr>
          <p:cNvPr id="5145" name="Rectangle 38"/>
          <p:cNvSpPr>
            <a:spLocks noChangeArrowheads="1"/>
          </p:cNvSpPr>
          <p:nvPr/>
        </p:nvSpPr>
        <p:spPr bwMode="auto">
          <a:xfrm>
            <a:off x="2814638" y="1196975"/>
            <a:ext cx="2762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600" b="1">
                <a:solidFill>
                  <a:srgbClr val="000000"/>
                </a:solidFill>
                <a:latin typeface="Symbol" panose="05050102010706020507" pitchFamily="18" charset="2"/>
                <a:ea typeface="黑体" panose="02010609060101010101" pitchFamily="49" charset="-122"/>
              </a:rPr>
              <a:t>s</a:t>
            </a:r>
            <a:endParaRPr kumimoji="1" lang="en-US" altLang="zh-CN" sz="2400">
              <a:solidFill>
                <a:schemeClr val="accent2"/>
              </a:solidFill>
              <a:ea typeface="黑体" panose="02010609060101010101" pitchFamily="49" charset="-122"/>
            </a:endParaRPr>
          </a:p>
        </p:txBody>
      </p:sp>
      <p:sp>
        <p:nvSpPr>
          <p:cNvPr id="5146" name="Text Box 39"/>
          <p:cNvSpPr txBox="1">
            <a:spLocks noChangeArrowheads="1"/>
          </p:cNvSpPr>
          <p:nvPr/>
        </p:nvSpPr>
        <p:spPr bwMode="auto">
          <a:xfrm>
            <a:off x="5334000" y="3975100"/>
            <a:ext cx="1254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a:latin typeface="幼圆" panose="02010509060101010101" pitchFamily="49" charset="-122"/>
                <a:sym typeface="Symbol" panose="05050102010706020507" pitchFamily="18" charset="2"/>
              </a:rPr>
              <a:t>正应力</a:t>
            </a:r>
            <a:endParaRPr kumimoji="1" lang="zh-CN" altLang="en-US" sz="2400" b="1">
              <a:latin typeface="幼圆" panose="02010509060101010101" pitchFamily="49" charset="-122"/>
              <a:sym typeface="Symbol" panose="05050102010706020507" pitchFamily="18" charset="2"/>
            </a:endParaRPr>
          </a:p>
        </p:txBody>
      </p:sp>
      <p:sp>
        <p:nvSpPr>
          <p:cNvPr id="5147" name="Text Box 40"/>
          <p:cNvSpPr txBox="1">
            <a:spLocks noChangeArrowheads="1"/>
          </p:cNvSpPr>
          <p:nvPr/>
        </p:nvSpPr>
        <p:spPr bwMode="auto">
          <a:xfrm>
            <a:off x="7019925" y="3960813"/>
            <a:ext cx="1296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zh-CN" altLang="en-US" sz="2400" b="1">
                <a:latin typeface="幼圆" panose="02010509060101010101" pitchFamily="49" charset="-122"/>
                <a:sym typeface="Symbol" panose="05050102010706020507" pitchFamily="18" charset="2"/>
              </a:rPr>
              <a:t>剪应力</a:t>
            </a:r>
            <a:endParaRPr kumimoji="1" lang="zh-CN" altLang="en-US" sz="2400" b="1">
              <a:latin typeface="幼圆" panose="02010509060101010101" pitchFamily="49" charset="-122"/>
              <a:sym typeface="Symbol" panose="05050102010706020507" pitchFamily="18" charset="2"/>
            </a:endParaRPr>
          </a:p>
        </p:txBody>
      </p:sp>
      <p:sp>
        <p:nvSpPr>
          <p:cNvPr id="41" name="Text Box 6"/>
          <p:cNvSpPr txBox="1">
            <a:spLocks noChangeArrowheads="1"/>
          </p:cNvSpPr>
          <p:nvPr/>
        </p:nvSpPr>
        <p:spPr bwMode="auto">
          <a:xfrm>
            <a:off x="0" y="0"/>
            <a:ext cx="2195736"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华文新魏" panose="02010800040101010101" pitchFamily="2" charset="-122"/>
                <a:ea typeface="华文新魏" panose="02010800040101010101" pitchFamily="2" charset="-122"/>
              </a:rPr>
              <a:t>§3</a:t>
            </a:r>
            <a:r>
              <a:rPr kumimoji="1" lang="en-US" altLang="zh-CN" sz="3200" dirty="0" smtClean="0">
                <a:solidFill>
                  <a:srgbClr val="FF0066"/>
                </a:solidFill>
                <a:latin typeface="华文新魏" panose="02010800040101010101" pitchFamily="2" charset="-122"/>
                <a:ea typeface="华文新魏" panose="02010800040101010101" pitchFamily="2" charset="-122"/>
              </a:rPr>
              <a:t>.1 </a:t>
            </a:r>
            <a:r>
              <a:rPr kumimoji="1" lang="zh-CN" altLang="en-US" sz="3200" dirty="0" smtClean="0">
                <a:solidFill>
                  <a:srgbClr val="FF0066"/>
                </a:solidFill>
                <a:latin typeface="华文新魏" panose="02010800040101010101" pitchFamily="2" charset="-122"/>
                <a:ea typeface="华文新魏" panose="02010800040101010101" pitchFamily="2" charset="-122"/>
              </a:rPr>
              <a:t>概述</a:t>
            </a:r>
            <a:endParaRPr kumimoji="1" lang="zh-CN" altLang="en-US" sz="3200" dirty="0">
              <a:solidFill>
                <a:srgbClr val="FF33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6" name="Rectangle 6"/>
          <p:cNvSpPr>
            <a:spLocks noChangeArrowheads="1"/>
          </p:cNvSpPr>
          <p:nvPr/>
        </p:nvSpPr>
        <p:spPr bwMode="auto">
          <a:xfrm>
            <a:off x="449264" y="1337102"/>
            <a:ext cx="3709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dirty="0">
                <a:solidFill>
                  <a:srgbClr val="008000"/>
                </a:solidFill>
                <a:ea typeface="宋体" panose="02010600030101010101" pitchFamily="2" charset="-122"/>
              </a:rPr>
              <a:t>(1)</a:t>
            </a:r>
            <a:r>
              <a:rPr lang="zh-CN" altLang="en-US" dirty="0">
                <a:solidFill>
                  <a:srgbClr val="008000"/>
                </a:solidFill>
                <a:ea typeface="宋体" panose="02010600030101010101" pitchFamily="2" charset="-122"/>
              </a:rPr>
              <a:t>上层软弱，下层坚硬的成层地基</a:t>
            </a:r>
            <a:endParaRPr lang="zh-CN" altLang="en-US" dirty="0">
              <a:solidFill>
                <a:srgbClr val="008000"/>
              </a:solidFill>
              <a:ea typeface="宋体" panose="02010600030101010101" pitchFamily="2" charset="-122"/>
            </a:endParaRPr>
          </a:p>
        </p:txBody>
      </p:sp>
      <p:sp>
        <p:nvSpPr>
          <p:cNvPr id="686090" name="Rectangle 10"/>
          <p:cNvSpPr>
            <a:spLocks noChangeArrowheads="1"/>
          </p:cNvSpPr>
          <p:nvPr/>
        </p:nvSpPr>
        <p:spPr bwMode="auto">
          <a:xfrm>
            <a:off x="541340" y="749062"/>
            <a:ext cx="3709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双层地基（非均质地基）</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86093" name="Rectangle 13"/>
          <p:cNvSpPr>
            <a:spLocks noChangeArrowheads="1"/>
          </p:cNvSpPr>
          <p:nvPr/>
        </p:nvSpPr>
        <p:spPr bwMode="auto">
          <a:xfrm>
            <a:off x="406398" y="1871663"/>
            <a:ext cx="439420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Char char="§"/>
            </a:pPr>
            <a:r>
              <a:rPr lang="zh-CN" altLang="en-US" dirty="0">
                <a:solidFill>
                  <a:srgbClr val="0000FF"/>
                </a:solidFill>
                <a:latin typeface="华文新魏" panose="02010800040101010101" pitchFamily="2" charset="-122"/>
                <a:ea typeface="华文新魏" panose="02010800040101010101" pitchFamily="2" charset="-122"/>
              </a:rPr>
              <a:t> 中轴线附近</a:t>
            </a:r>
            <a:r>
              <a:rPr lang="en-US" altLang="zh-CN" dirty="0" err="1">
                <a:solidFill>
                  <a:srgbClr val="0000FF"/>
                </a:solidFill>
                <a:latin typeface="华文新魏" panose="02010800040101010101" pitchFamily="2" charset="-122"/>
                <a:ea typeface="华文新魏" panose="02010800040101010101" pitchFamily="2" charset="-122"/>
                <a:cs typeface="Times New Roman" panose="02020603050405020304" pitchFamily="18" charset="0"/>
              </a:rPr>
              <a:t>σ</a:t>
            </a:r>
            <a:r>
              <a:rPr lang="en-US" altLang="zh-CN" baseline="-25000" dirty="0" err="1">
                <a:solidFill>
                  <a:srgbClr val="0000FF"/>
                </a:solidFill>
                <a:latin typeface="华文新魏" panose="02010800040101010101" pitchFamily="2" charset="-122"/>
                <a:ea typeface="华文新魏" panose="02010800040101010101" pitchFamily="2" charset="-122"/>
                <a:cs typeface="Times New Roman" panose="02020603050405020304" pitchFamily="18" charset="0"/>
              </a:rPr>
              <a:t>z</a:t>
            </a:r>
            <a:r>
              <a:rPr lang="zh-CN" altLang="en-US" dirty="0">
                <a:solidFill>
                  <a:srgbClr val="0000FF"/>
                </a:solidFill>
                <a:latin typeface="华文新魏" panose="02010800040101010101" pitchFamily="2" charset="-122"/>
                <a:ea typeface="华文新魏" panose="02010800040101010101" pitchFamily="2" charset="-122"/>
              </a:rPr>
              <a:t>比均质时明显增大的现象</a:t>
            </a:r>
            <a:endParaRPr lang="zh-CN" altLang="en-US" dirty="0">
              <a:solidFill>
                <a:srgbClr val="0000FF"/>
              </a:solidFill>
              <a:latin typeface="华文新魏" panose="02010800040101010101" pitchFamily="2" charset="-122"/>
              <a:ea typeface="华文新魏" panose="02010800040101010101" pitchFamily="2" charset="-122"/>
            </a:endParaRPr>
          </a:p>
          <a:p>
            <a:pPr eaLnBrk="1" hangingPunct="1">
              <a:buFont typeface="Wingdings" panose="05000000000000000000" pitchFamily="2" charset="2"/>
              <a:buNone/>
            </a:pPr>
            <a:r>
              <a:rPr lang="en-US" altLang="zh-CN" dirty="0">
                <a:solidFill>
                  <a:srgbClr val="0000FF"/>
                </a:solidFill>
                <a:latin typeface="华文新魏" panose="02010800040101010101" pitchFamily="2" charset="-122"/>
                <a:ea typeface="华文新魏" panose="02010800040101010101" pitchFamily="2" charset="-122"/>
              </a:rPr>
              <a:t>   </a:t>
            </a:r>
            <a:r>
              <a:rPr lang="en-US" altLang="zh-CN" dirty="0">
                <a:solidFill>
                  <a:srgbClr val="990000"/>
                </a:solidFill>
                <a:latin typeface="Times New Roman" panose="02020603050405020304" pitchFamily="18" charset="0"/>
                <a:ea typeface="华文新魏" panose="02010800040101010101" pitchFamily="2" charset="-122"/>
              </a:rPr>
              <a:t>—</a:t>
            </a:r>
            <a:r>
              <a:rPr lang="zh-CN" altLang="en-US" dirty="0">
                <a:solidFill>
                  <a:srgbClr val="990000"/>
                </a:solidFill>
                <a:latin typeface="华文新魏" panose="02010800040101010101" pitchFamily="2" charset="-122"/>
                <a:ea typeface="华文新魏" panose="02010800040101010101" pitchFamily="2" charset="-122"/>
              </a:rPr>
              <a:t>应力集中；</a:t>
            </a:r>
            <a:endParaRPr lang="zh-CN" altLang="en-US" dirty="0">
              <a:solidFill>
                <a:srgbClr val="990000"/>
              </a:solidFill>
              <a:latin typeface="华文新魏" panose="02010800040101010101" pitchFamily="2" charset="-122"/>
              <a:ea typeface="华文新魏" panose="02010800040101010101" pitchFamily="2" charset="-122"/>
            </a:endParaRPr>
          </a:p>
          <a:p>
            <a:pPr eaLnBrk="1" hangingPunct="1">
              <a:buFont typeface="Wingdings" panose="05000000000000000000" pitchFamily="2" charset="2"/>
              <a:buChar char="§"/>
            </a:pPr>
            <a:r>
              <a:rPr lang="zh-CN" altLang="en-US" dirty="0">
                <a:solidFill>
                  <a:srgbClr val="0000FF"/>
                </a:solidFill>
                <a:latin typeface="华文新魏" panose="02010800040101010101" pitchFamily="2" charset="-122"/>
                <a:ea typeface="华文新魏" panose="02010800040101010101" pitchFamily="2" charset="-122"/>
              </a:rPr>
              <a:t>应力集中程度与土层刚度和厚度有关；</a:t>
            </a:r>
            <a:endParaRPr lang="zh-CN" altLang="en-US" dirty="0">
              <a:solidFill>
                <a:srgbClr val="0000FF"/>
              </a:solidFill>
              <a:latin typeface="华文新魏" panose="02010800040101010101" pitchFamily="2" charset="-122"/>
              <a:ea typeface="华文新魏" panose="02010800040101010101" pitchFamily="2" charset="-122"/>
            </a:endParaRPr>
          </a:p>
          <a:p>
            <a:pPr eaLnBrk="1" hangingPunct="1">
              <a:buFont typeface="Wingdings" panose="05000000000000000000" pitchFamily="2" charset="2"/>
              <a:buChar char="§"/>
            </a:pPr>
            <a:r>
              <a:rPr lang="zh-CN" altLang="en-US" dirty="0">
                <a:solidFill>
                  <a:srgbClr val="0000FF"/>
                </a:solidFill>
                <a:latin typeface="华文新魏" panose="02010800040101010101" pitchFamily="2" charset="-122"/>
                <a:ea typeface="华文新魏" panose="02010800040101010101" pitchFamily="2" charset="-122"/>
              </a:rPr>
              <a:t> 随</a:t>
            </a:r>
            <a:r>
              <a:rPr lang="en-US" altLang="zh-CN" dirty="0">
                <a:solidFill>
                  <a:srgbClr val="0000FF"/>
                </a:solidFill>
                <a:latin typeface="华文新魏" panose="02010800040101010101" pitchFamily="2" charset="-122"/>
                <a:ea typeface="华文新魏" panose="02010800040101010101" pitchFamily="2" charset="-122"/>
              </a:rPr>
              <a:t>H/B</a:t>
            </a:r>
            <a:r>
              <a:rPr lang="zh-CN" altLang="en-US" dirty="0">
                <a:solidFill>
                  <a:srgbClr val="0000FF"/>
                </a:solidFill>
                <a:latin typeface="华文新魏" panose="02010800040101010101" pitchFamily="2" charset="-122"/>
                <a:ea typeface="华文新魏" panose="02010800040101010101" pitchFamily="2" charset="-122"/>
              </a:rPr>
              <a:t>增大，应力集中现象逐渐减弱。</a:t>
            </a:r>
            <a:endParaRPr lang="zh-CN" altLang="en-US" dirty="0">
              <a:solidFill>
                <a:srgbClr val="0000FF"/>
              </a:solidFill>
              <a:latin typeface="华文新魏" panose="02010800040101010101" pitchFamily="2" charset="-122"/>
              <a:ea typeface="华文新魏" panose="02010800040101010101" pitchFamily="2" charset="-122"/>
            </a:endParaRPr>
          </a:p>
        </p:txBody>
      </p:sp>
      <p:sp>
        <p:nvSpPr>
          <p:cNvPr id="686095" name="Rectangle 15"/>
          <p:cNvSpPr>
            <a:spLocks noChangeArrowheads="1"/>
          </p:cNvSpPr>
          <p:nvPr/>
        </p:nvSpPr>
        <p:spPr bwMode="auto">
          <a:xfrm>
            <a:off x="472184" y="3365927"/>
            <a:ext cx="3709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dirty="0">
                <a:solidFill>
                  <a:srgbClr val="008000"/>
                </a:solidFill>
                <a:ea typeface="宋体" panose="02010600030101010101" pitchFamily="2" charset="-122"/>
              </a:rPr>
              <a:t>(2)</a:t>
            </a:r>
            <a:r>
              <a:rPr lang="zh-CN" altLang="en-US" dirty="0">
                <a:solidFill>
                  <a:srgbClr val="008000"/>
                </a:solidFill>
                <a:ea typeface="宋体" panose="02010600030101010101" pitchFamily="2" charset="-122"/>
              </a:rPr>
              <a:t>上层坚硬，下层软弱的成层地基</a:t>
            </a:r>
            <a:endParaRPr lang="zh-CN" altLang="en-US" dirty="0">
              <a:solidFill>
                <a:srgbClr val="008000"/>
              </a:solidFill>
              <a:ea typeface="宋体" panose="02010600030101010101" pitchFamily="2" charset="-122"/>
            </a:endParaRPr>
          </a:p>
        </p:txBody>
      </p:sp>
      <p:sp>
        <p:nvSpPr>
          <p:cNvPr id="686097" name="Rectangle 17"/>
          <p:cNvSpPr>
            <a:spLocks noChangeArrowheads="1"/>
          </p:cNvSpPr>
          <p:nvPr/>
        </p:nvSpPr>
        <p:spPr bwMode="auto">
          <a:xfrm>
            <a:off x="371603" y="3890963"/>
            <a:ext cx="432422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Char char="§"/>
            </a:pPr>
            <a:r>
              <a:rPr lang="zh-CN" altLang="en-US" dirty="0">
                <a:solidFill>
                  <a:srgbClr val="0000FF"/>
                </a:solidFill>
                <a:latin typeface="华文新魏" panose="02010800040101010101" pitchFamily="2" charset="-122"/>
                <a:ea typeface="华文新魏" panose="02010800040101010101" pitchFamily="2" charset="-122"/>
              </a:rPr>
              <a:t> 中轴线附近</a:t>
            </a:r>
            <a:r>
              <a:rPr lang="en-US" altLang="zh-CN" dirty="0" err="1">
                <a:solidFill>
                  <a:srgbClr val="0000FF"/>
                </a:solidFill>
                <a:latin typeface="华文新魏" panose="02010800040101010101" pitchFamily="2" charset="-122"/>
                <a:ea typeface="华文新魏" panose="02010800040101010101" pitchFamily="2" charset="-122"/>
                <a:cs typeface="Times New Roman" panose="02020603050405020304" pitchFamily="18" charset="0"/>
              </a:rPr>
              <a:t>σ</a:t>
            </a:r>
            <a:r>
              <a:rPr lang="en-US" altLang="zh-CN" baseline="-25000" dirty="0" err="1">
                <a:solidFill>
                  <a:srgbClr val="0000FF"/>
                </a:solidFill>
                <a:latin typeface="华文新魏" panose="02010800040101010101" pitchFamily="2" charset="-122"/>
                <a:ea typeface="华文新魏" panose="02010800040101010101" pitchFamily="2" charset="-122"/>
                <a:cs typeface="Times New Roman" panose="02020603050405020304" pitchFamily="18" charset="0"/>
              </a:rPr>
              <a:t>z</a:t>
            </a:r>
            <a:r>
              <a:rPr lang="zh-CN" altLang="en-US" dirty="0">
                <a:solidFill>
                  <a:srgbClr val="0000FF"/>
                </a:solidFill>
                <a:latin typeface="华文新魏" panose="02010800040101010101" pitchFamily="2" charset="-122"/>
                <a:ea typeface="华文新魏" panose="02010800040101010101" pitchFamily="2" charset="-122"/>
              </a:rPr>
              <a:t>比均质时明显减小的现象</a:t>
            </a:r>
            <a:endParaRPr lang="zh-CN" altLang="en-US" dirty="0">
              <a:solidFill>
                <a:srgbClr val="0000FF"/>
              </a:solidFill>
              <a:latin typeface="华文新魏" panose="02010800040101010101" pitchFamily="2" charset="-122"/>
              <a:ea typeface="华文新魏" panose="02010800040101010101" pitchFamily="2" charset="-122"/>
            </a:endParaRPr>
          </a:p>
          <a:p>
            <a:pPr eaLnBrk="1" hangingPunct="1">
              <a:buFont typeface="Wingdings" panose="05000000000000000000" pitchFamily="2" charset="2"/>
              <a:buNone/>
            </a:pPr>
            <a:r>
              <a:rPr lang="zh-CN" altLang="en-US" dirty="0">
                <a:solidFill>
                  <a:srgbClr val="0000FF"/>
                </a:solidFill>
                <a:latin typeface="华文新魏" panose="02010800040101010101" pitchFamily="2" charset="-122"/>
                <a:ea typeface="华文新魏" panose="02010800040101010101" pitchFamily="2" charset="-122"/>
              </a:rPr>
              <a:t> </a:t>
            </a:r>
            <a:r>
              <a:rPr lang="zh-CN" altLang="en-US" dirty="0">
                <a:solidFill>
                  <a:srgbClr val="990000"/>
                </a:solidFill>
                <a:latin typeface="Times New Roman" panose="02020603050405020304" pitchFamily="18" charset="0"/>
                <a:ea typeface="华文新魏" panose="02010800040101010101" pitchFamily="2" charset="-122"/>
              </a:rPr>
              <a:t>—</a:t>
            </a:r>
            <a:r>
              <a:rPr lang="zh-CN" altLang="en-US" dirty="0">
                <a:solidFill>
                  <a:srgbClr val="990000"/>
                </a:solidFill>
                <a:latin typeface="华文新魏" panose="02010800040101010101" pitchFamily="2" charset="-122"/>
                <a:ea typeface="华文新魏" panose="02010800040101010101" pitchFamily="2" charset="-122"/>
              </a:rPr>
              <a:t>应力扩散；</a:t>
            </a:r>
            <a:endParaRPr lang="zh-CN" altLang="en-US" dirty="0">
              <a:solidFill>
                <a:srgbClr val="990000"/>
              </a:solidFill>
              <a:latin typeface="华文新魏" panose="02010800040101010101" pitchFamily="2" charset="-122"/>
              <a:ea typeface="华文新魏" panose="02010800040101010101" pitchFamily="2" charset="-122"/>
            </a:endParaRPr>
          </a:p>
          <a:p>
            <a:pPr eaLnBrk="1" hangingPunct="1">
              <a:buFont typeface="Wingdings" panose="05000000000000000000" pitchFamily="2" charset="2"/>
              <a:buChar char="§"/>
            </a:pPr>
            <a:r>
              <a:rPr lang="zh-CN" altLang="en-US" dirty="0">
                <a:solidFill>
                  <a:srgbClr val="0000FF"/>
                </a:solidFill>
                <a:latin typeface="华文新魏" panose="02010800040101010101" pitchFamily="2" charset="-122"/>
                <a:ea typeface="华文新魏" panose="02010800040101010101" pitchFamily="2" charset="-122"/>
              </a:rPr>
              <a:t> 应力扩散程度，与土层刚度和厚度有关；</a:t>
            </a:r>
            <a:endParaRPr lang="zh-CN" altLang="en-US" dirty="0">
              <a:solidFill>
                <a:srgbClr val="0000FF"/>
              </a:solidFill>
              <a:latin typeface="华文新魏" panose="02010800040101010101" pitchFamily="2" charset="-122"/>
              <a:ea typeface="华文新魏" panose="02010800040101010101" pitchFamily="2" charset="-122"/>
            </a:endParaRPr>
          </a:p>
          <a:p>
            <a:pPr eaLnBrk="1" hangingPunct="1">
              <a:buFont typeface="Wingdings" panose="05000000000000000000" pitchFamily="2" charset="2"/>
              <a:buChar char="§"/>
            </a:pPr>
            <a:r>
              <a:rPr lang="zh-CN" altLang="en-US" dirty="0">
                <a:solidFill>
                  <a:srgbClr val="0000FF"/>
                </a:solidFill>
                <a:latin typeface="华文新魏" panose="02010800040101010101" pitchFamily="2" charset="-122"/>
                <a:ea typeface="华文新魏" panose="02010800040101010101" pitchFamily="2" charset="-122"/>
              </a:rPr>
              <a:t> 随</a:t>
            </a:r>
            <a:r>
              <a:rPr lang="en-US" altLang="zh-CN" dirty="0">
                <a:solidFill>
                  <a:srgbClr val="0000FF"/>
                </a:solidFill>
                <a:latin typeface="华文新魏" panose="02010800040101010101" pitchFamily="2" charset="-122"/>
                <a:ea typeface="华文新魏" panose="02010800040101010101" pitchFamily="2" charset="-122"/>
              </a:rPr>
              <a:t>H/B</a:t>
            </a:r>
            <a:r>
              <a:rPr lang="zh-CN" altLang="en-US" dirty="0">
                <a:solidFill>
                  <a:srgbClr val="0000FF"/>
                </a:solidFill>
                <a:latin typeface="华文新魏" panose="02010800040101010101" pitchFamily="2" charset="-122"/>
                <a:ea typeface="华文新魏" panose="02010800040101010101" pitchFamily="2" charset="-122"/>
              </a:rPr>
              <a:t>的增大，应力扩散现象逐渐减弱。</a:t>
            </a:r>
            <a:endParaRPr lang="zh-CN" altLang="en-US" dirty="0">
              <a:solidFill>
                <a:srgbClr val="0000FF"/>
              </a:solidFill>
              <a:latin typeface="华文新魏" panose="02010800040101010101" pitchFamily="2" charset="-122"/>
              <a:ea typeface="华文新魏" panose="02010800040101010101" pitchFamily="2" charset="-122"/>
            </a:endParaRPr>
          </a:p>
        </p:txBody>
      </p:sp>
      <p:grpSp>
        <p:nvGrpSpPr>
          <p:cNvPr id="2" name="Group 39"/>
          <p:cNvGrpSpPr/>
          <p:nvPr/>
        </p:nvGrpSpPr>
        <p:grpSpPr bwMode="auto">
          <a:xfrm>
            <a:off x="6440488" y="1143000"/>
            <a:ext cx="1082675" cy="387350"/>
            <a:chOff x="4012" y="1676"/>
            <a:chExt cx="691" cy="138"/>
          </a:xfrm>
        </p:grpSpPr>
        <p:sp>
          <p:nvSpPr>
            <p:cNvPr id="59459" name="Line 40"/>
            <p:cNvSpPr>
              <a:spLocks noChangeShapeType="1"/>
            </p:cNvSpPr>
            <p:nvPr/>
          </p:nvSpPr>
          <p:spPr bwMode="auto">
            <a:xfrm>
              <a:off x="4012"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0" name="Line 41"/>
            <p:cNvSpPr>
              <a:spLocks noChangeShapeType="1"/>
            </p:cNvSpPr>
            <p:nvPr/>
          </p:nvSpPr>
          <p:spPr bwMode="auto">
            <a:xfrm>
              <a:off x="4095"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1" name="Line 42"/>
            <p:cNvSpPr>
              <a:spLocks noChangeShapeType="1"/>
            </p:cNvSpPr>
            <p:nvPr/>
          </p:nvSpPr>
          <p:spPr bwMode="auto">
            <a:xfrm>
              <a:off x="4178"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2" name="Line 43"/>
            <p:cNvSpPr>
              <a:spLocks noChangeShapeType="1"/>
            </p:cNvSpPr>
            <p:nvPr/>
          </p:nvSpPr>
          <p:spPr bwMode="auto">
            <a:xfrm>
              <a:off x="4261"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3" name="Line 44"/>
            <p:cNvSpPr>
              <a:spLocks noChangeShapeType="1"/>
            </p:cNvSpPr>
            <p:nvPr/>
          </p:nvSpPr>
          <p:spPr bwMode="auto">
            <a:xfrm>
              <a:off x="4344"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4" name="Line 45"/>
            <p:cNvSpPr>
              <a:spLocks noChangeShapeType="1"/>
            </p:cNvSpPr>
            <p:nvPr/>
          </p:nvSpPr>
          <p:spPr bwMode="auto">
            <a:xfrm>
              <a:off x="4427"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5" name="Line 46"/>
            <p:cNvSpPr>
              <a:spLocks noChangeShapeType="1"/>
            </p:cNvSpPr>
            <p:nvPr/>
          </p:nvSpPr>
          <p:spPr bwMode="auto">
            <a:xfrm>
              <a:off x="4509"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6" name="Line 47"/>
            <p:cNvSpPr>
              <a:spLocks noChangeShapeType="1"/>
            </p:cNvSpPr>
            <p:nvPr/>
          </p:nvSpPr>
          <p:spPr bwMode="auto">
            <a:xfrm>
              <a:off x="4613"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67" name="Line 48"/>
            <p:cNvSpPr>
              <a:spLocks noChangeShapeType="1"/>
            </p:cNvSpPr>
            <p:nvPr/>
          </p:nvSpPr>
          <p:spPr bwMode="auto">
            <a:xfrm>
              <a:off x="4703"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687153" name="Line 49"/>
          <p:cNvSpPr>
            <a:spLocks noChangeShapeType="1"/>
          </p:cNvSpPr>
          <p:nvPr/>
        </p:nvSpPr>
        <p:spPr bwMode="auto">
          <a:xfrm>
            <a:off x="6440488" y="982663"/>
            <a:ext cx="1096962" cy="0"/>
          </a:xfrm>
          <a:prstGeom prst="line">
            <a:avLst/>
          </a:prstGeom>
          <a:noFill/>
          <a:ln w="9525">
            <a:solidFill>
              <a:srgbClr val="993300"/>
            </a:solidFill>
            <a:miter lim="800000"/>
            <a:headEnd type="arrow" w="med" len="med"/>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87154" name="Line 50"/>
          <p:cNvSpPr>
            <a:spLocks noChangeShapeType="1"/>
          </p:cNvSpPr>
          <p:nvPr/>
        </p:nvSpPr>
        <p:spPr bwMode="auto">
          <a:xfrm>
            <a:off x="6440488" y="850900"/>
            <a:ext cx="0" cy="220663"/>
          </a:xfrm>
          <a:prstGeom prst="line">
            <a:avLst/>
          </a:prstGeom>
          <a:noFill/>
          <a:ln w="9525">
            <a:solidFill>
              <a:srgbClr val="800000"/>
            </a:solidFill>
            <a:miter lim="800000"/>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687155" name="Object 2"/>
          <p:cNvGraphicFramePr>
            <a:graphicFrameLocks noChangeAspect="1"/>
          </p:cNvGraphicFramePr>
          <p:nvPr/>
        </p:nvGraphicFramePr>
        <p:xfrm>
          <a:off x="6837363" y="692150"/>
          <a:ext cx="269875" cy="288925"/>
        </p:xfrm>
        <a:graphic>
          <a:graphicData uri="http://schemas.openxmlformats.org/presentationml/2006/ole">
            <mc:AlternateContent xmlns:mc="http://schemas.openxmlformats.org/markup-compatibility/2006">
              <mc:Choice xmlns:v="urn:schemas-microsoft-com:vml" Requires="v">
                <p:oleObj spid="_x0000_s59530" name="Equation" r:id="rId1" imgW="127000" imgH="139700" progId="Equation.3">
                  <p:embed/>
                </p:oleObj>
              </mc:Choice>
              <mc:Fallback>
                <p:oleObj name="Equation" r:id="rId1" imgW="127000" imgH="1397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692150"/>
                        <a:ext cx="269875" cy="288925"/>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7156" name="Line 52"/>
          <p:cNvSpPr>
            <a:spLocks noChangeShapeType="1"/>
          </p:cNvSpPr>
          <p:nvPr/>
        </p:nvSpPr>
        <p:spPr bwMode="auto">
          <a:xfrm>
            <a:off x="7523163" y="857250"/>
            <a:ext cx="0" cy="220663"/>
          </a:xfrm>
          <a:prstGeom prst="line">
            <a:avLst/>
          </a:prstGeom>
          <a:noFill/>
          <a:ln w="9525">
            <a:solidFill>
              <a:srgbClr val="800000"/>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87157" name="Line 53"/>
          <p:cNvSpPr>
            <a:spLocks noChangeShapeType="1"/>
          </p:cNvSpPr>
          <p:nvPr/>
        </p:nvSpPr>
        <p:spPr bwMode="auto">
          <a:xfrm>
            <a:off x="5003800" y="1531938"/>
            <a:ext cx="406717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nvGrpSpPr>
          <p:cNvPr id="3" name="Group 54"/>
          <p:cNvGrpSpPr/>
          <p:nvPr/>
        </p:nvGrpSpPr>
        <p:grpSpPr bwMode="auto">
          <a:xfrm>
            <a:off x="5084763" y="2828925"/>
            <a:ext cx="3743325" cy="42863"/>
            <a:chOff x="3152" y="2750"/>
            <a:chExt cx="2358" cy="27"/>
          </a:xfrm>
        </p:grpSpPr>
        <p:sp>
          <p:nvSpPr>
            <p:cNvPr id="59457" name="Line 55"/>
            <p:cNvSpPr>
              <a:spLocks noChangeShapeType="1"/>
            </p:cNvSpPr>
            <p:nvPr/>
          </p:nvSpPr>
          <p:spPr bwMode="auto">
            <a:xfrm>
              <a:off x="3152" y="2750"/>
              <a:ext cx="2358" cy="0"/>
            </a:xfrm>
            <a:prstGeom prst="line">
              <a:avLst/>
            </a:prstGeom>
            <a:noFill/>
            <a:ln w="22860">
              <a:solidFill>
                <a:srgbClr val="080808"/>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59458" name="Line 56"/>
            <p:cNvSpPr>
              <a:spLocks noChangeShapeType="1"/>
            </p:cNvSpPr>
            <p:nvPr/>
          </p:nvSpPr>
          <p:spPr bwMode="auto">
            <a:xfrm>
              <a:off x="3152" y="2777"/>
              <a:ext cx="2358" cy="0"/>
            </a:xfrm>
            <a:prstGeom prst="line">
              <a:avLst/>
            </a:prstGeom>
            <a:noFill/>
            <a:ln w="76200">
              <a:pattFill prst="dkUpDiag">
                <a:fgClr>
                  <a:schemeClr val="accent2"/>
                </a:fgClr>
                <a:bgClr>
                  <a:srgbClr val="CCFFFF"/>
                </a:bgClr>
              </a:patt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grpSp>
        <p:nvGrpSpPr>
          <p:cNvPr id="4" name="Group 57"/>
          <p:cNvGrpSpPr/>
          <p:nvPr/>
        </p:nvGrpSpPr>
        <p:grpSpPr bwMode="auto">
          <a:xfrm>
            <a:off x="5313363" y="1951038"/>
            <a:ext cx="3295650" cy="715962"/>
            <a:chOff x="1460" y="1411"/>
            <a:chExt cx="3019" cy="609"/>
          </a:xfrm>
        </p:grpSpPr>
        <p:sp>
          <p:nvSpPr>
            <p:cNvPr id="59455" name="Freeform 58"/>
            <p:cNvSpPr/>
            <p:nvPr/>
          </p:nvSpPr>
          <p:spPr bwMode="auto">
            <a:xfrm>
              <a:off x="1460" y="1412"/>
              <a:ext cx="1509" cy="608"/>
            </a:xfrm>
            <a:custGeom>
              <a:avLst/>
              <a:gdLst>
                <a:gd name="T0" fmla="*/ 1509 w 1509"/>
                <a:gd name="T1" fmla="*/ 0 h 608"/>
                <a:gd name="T2" fmla="*/ 1420 w 1509"/>
                <a:gd name="T3" fmla="*/ 22 h 608"/>
                <a:gd name="T4" fmla="*/ 1298 w 1509"/>
                <a:gd name="T5" fmla="*/ 97 h 608"/>
                <a:gd name="T6" fmla="*/ 1160 w 1509"/>
                <a:gd name="T7" fmla="*/ 211 h 608"/>
                <a:gd name="T8" fmla="*/ 1014 w 1509"/>
                <a:gd name="T9" fmla="*/ 340 h 608"/>
                <a:gd name="T10" fmla="*/ 803 w 1509"/>
                <a:gd name="T11" fmla="*/ 478 h 608"/>
                <a:gd name="T12" fmla="*/ 536 w 1509"/>
                <a:gd name="T13" fmla="*/ 559 h 608"/>
                <a:gd name="T14" fmla="*/ 211 w 1509"/>
                <a:gd name="T15" fmla="*/ 592 h 608"/>
                <a:gd name="T16" fmla="*/ 0 w 1509"/>
                <a:gd name="T17" fmla="*/ 608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9"/>
                <a:gd name="T28" fmla="*/ 0 h 608"/>
                <a:gd name="T29" fmla="*/ 1509 w 1509"/>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9" h="608">
                  <a:moveTo>
                    <a:pt x="1509" y="0"/>
                  </a:moveTo>
                  <a:cubicBezTo>
                    <a:pt x="1494" y="2"/>
                    <a:pt x="1455" y="6"/>
                    <a:pt x="1420" y="22"/>
                  </a:cubicBezTo>
                  <a:cubicBezTo>
                    <a:pt x="1385" y="38"/>
                    <a:pt x="1341" y="66"/>
                    <a:pt x="1298" y="97"/>
                  </a:cubicBezTo>
                  <a:cubicBezTo>
                    <a:pt x="1255" y="128"/>
                    <a:pt x="1207" y="170"/>
                    <a:pt x="1160" y="211"/>
                  </a:cubicBezTo>
                  <a:cubicBezTo>
                    <a:pt x="1113" y="252"/>
                    <a:pt x="1073" y="296"/>
                    <a:pt x="1014" y="340"/>
                  </a:cubicBezTo>
                  <a:cubicBezTo>
                    <a:pt x="955" y="384"/>
                    <a:pt x="883" y="442"/>
                    <a:pt x="803" y="478"/>
                  </a:cubicBezTo>
                  <a:cubicBezTo>
                    <a:pt x="723" y="514"/>
                    <a:pt x="635" y="540"/>
                    <a:pt x="536" y="559"/>
                  </a:cubicBezTo>
                  <a:cubicBezTo>
                    <a:pt x="437" y="578"/>
                    <a:pt x="300" y="584"/>
                    <a:pt x="211" y="592"/>
                  </a:cubicBezTo>
                  <a:cubicBezTo>
                    <a:pt x="122" y="600"/>
                    <a:pt x="44" y="605"/>
                    <a:pt x="0" y="608"/>
                  </a:cubicBezTo>
                </a:path>
              </a:pathLst>
            </a:custGeom>
            <a:noFill/>
            <a:ln w="28575">
              <a:solidFill>
                <a:srgbClr val="990033"/>
              </a:solidFill>
              <a:prstDash val="dash"/>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59456" name="Freeform 59"/>
            <p:cNvSpPr/>
            <p:nvPr/>
          </p:nvSpPr>
          <p:spPr bwMode="auto">
            <a:xfrm flipH="1">
              <a:off x="2970" y="1411"/>
              <a:ext cx="1509" cy="608"/>
            </a:xfrm>
            <a:custGeom>
              <a:avLst/>
              <a:gdLst>
                <a:gd name="T0" fmla="*/ 1509 w 1509"/>
                <a:gd name="T1" fmla="*/ 0 h 608"/>
                <a:gd name="T2" fmla="*/ 1420 w 1509"/>
                <a:gd name="T3" fmla="*/ 22 h 608"/>
                <a:gd name="T4" fmla="*/ 1298 w 1509"/>
                <a:gd name="T5" fmla="*/ 97 h 608"/>
                <a:gd name="T6" fmla="*/ 1160 w 1509"/>
                <a:gd name="T7" fmla="*/ 211 h 608"/>
                <a:gd name="T8" fmla="*/ 1014 w 1509"/>
                <a:gd name="T9" fmla="*/ 340 h 608"/>
                <a:gd name="T10" fmla="*/ 803 w 1509"/>
                <a:gd name="T11" fmla="*/ 478 h 608"/>
                <a:gd name="T12" fmla="*/ 536 w 1509"/>
                <a:gd name="T13" fmla="*/ 559 h 608"/>
                <a:gd name="T14" fmla="*/ 211 w 1509"/>
                <a:gd name="T15" fmla="*/ 592 h 608"/>
                <a:gd name="T16" fmla="*/ 0 w 1509"/>
                <a:gd name="T17" fmla="*/ 608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9"/>
                <a:gd name="T28" fmla="*/ 0 h 608"/>
                <a:gd name="T29" fmla="*/ 1509 w 1509"/>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9" h="608">
                  <a:moveTo>
                    <a:pt x="1509" y="0"/>
                  </a:moveTo>
                  <a:cubicBezTo>
                    <a:pt x="1494" y="2"/>
                    <a:pt x="1455" y="6"/>
                    <a:pt x="1420" y="22"/>
                  </a:cubicBezTo>
                  <a:cubicBezTo>
                    <a:pt x="1385" y="38"/>
                    <a:pt x="1341" y="66"/>
                    <a:pt x="1298" y="97"/>
                  </a:cubicBezTo>
                  <a:cubicBezTo>
                    <a:pt x="1255" y="128"/>
                    <a:pt x="1207" y="170"/>
                    <a:pt x="1160" y="211"/>
                  </a:cubicBezTo>
                  <a:cubicBezTo>
                    <a:pt x="1113" y="252"/>
                    <a:pt x="1073" y="296"/>
                    <a:pt x="1014" y="340"/>
                  </a:cubicBezTo>
                  <a:cubicBezTo>
                    <a:pt x="955" y="384"/>
                    <a:pt x="883" y="442"/>
                    <a:pt x="803" y="478"/>
                  </a:cubicBezTo>
                  <a:cubicBezTo>
                    <a:pt x="723" y="514"/>
                    <a:pt x="635" y="540"/>
                    <a:pt x="536" y="559"/>
                  </a:cubicBezTo>
                  <a:cubicBezTo>
                    <a:pt x="437" y="578"/>
                    <a:pt x="300" y="584"/>
                    <a:pt x="211" y="592"/>
                  </a:cubicBezTo>
                  <a:cubicBezTo>
                    <a:pt x="122" y="600"/>
                    <a:pt x="44" y="605"/>
                    <a:pt x="0" y="608"/>
                  </a:cubicBezTo>
                </a:path>
              </a:pathLst>
            </a:custGeom>
            <a:noFill/>
            <a:ln w="28575">
              <a:solidFill>
                <a:srgbClr val="990033"/>
              </a:solidFill>
              <a:prstDash val="dash"/>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grpSp>
      <p:grpSp>
        <p:nvGrpSpPr>
          <p:cNvPr id="5" name="Group 60"/>
          <p:cNvGrpSpPr/>
          <p:nvPr/>
        </p:nvGrpSpPr>
        <p:grpSpPr bwMode="auto">
          <a:xfrm>
            <a:off x="5318125" y="1741488"/>
            <a:ext cx="3286125" cy="990600"/>
            <a:chOff x="1464" y="1232"/>
            <a:chExt cx="3012" cy="844"/>
          </a:xfrm>
        </p:grpSpPr>
        <p:sp>
          <p:nvSpPr>
            <p:cNvPr id="59453" name="Freeform 61"/>
            <p:cNvSpPr/>
            <p:nvPr/>
          </p:nvSpPr>
          <p:spPr bwMode="auto">
            <a:xfrm>
              <a:off x="1464" y="1232"/>
              <a:ext cx="1508" cy="844"/>
            </a:xfrm>
            <a:custGeom>
              <a:avLst/>
              <a:gdLst>
                <a:gd name="T0" fmla="*/ 1508 w 1508"/>
                <a:gd name="T1" fmla="*/ 0 h 844"/>
                <a:gd name="T2" fmla="*/ 1394 w 1508"/>
                <a:gd name="T3" fmla="*/ 38 h 844"/>
                <a:gd name="T4" fmla="*/ 1256 w 1508"/>
                <a:gd name="T5" fmla="*/ 156 h 844"/>
                <a:gd name="T6" fmla="*/ 1124 w 1508"/>
                <a:gd name="T7" fmla="*/ 316 h 844"/>
                <a:gd name="T8" fmla="*/ 986 w 1508"/>
                <a:gd name="T9" fmla="*/ 504 h 844"/>
                <a:gd name="T10" fmla="*/ 776 w 1508"/>
                <a:gd name="T11" fmla="*/ 742 h 844"/>
                <a:gd name="T12" fmla="*/ 522 w 1508"/>
                <a:gd name="T13" fmla="*/ 810 h 844"/>
                <a:gd name="T14" fmla="*/ 214 w 1508"/>
                <a:gd name="T15" fmla="*/ 838 h 844"/>
                <a:gd name="T16" fmla="*/ 0 w 1508"/>
                <a:gd name="T17" fmla="*/ 844 h 8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8"/>
                <a:gd name="T28" fmla="*/ 0 h 844"/>
                <a:gd name="T29" fmla="*/ 1508 w 1508"/>
                <a:gd name="T30" fmla="*/ 844 h 8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8" h="844">
                  <a:moveTo>
                    <a:pt x="1508" y="0"/>
                  </a:moveTo>
                  <a:cubicBezTo>
                    <a:pt x="1490" y="7"/>
                    <a:pt x="1436" y="12"/>
                    <a:pt x="1394" y="38"/>
                  </a:cubicBezTo>
                  <a:cubicBezTo>
                    <a:pt x="1352" y="64"/>
                    <a:pt x="1301" y="110"/>
                    <a:pt x="1256" y="156"/>
                  </a:cubicBezTo>
                  <a:cubicBezTo>
                    <a:pt x="1211" y="202"/>
                    <a:pt x="1169" y="258"/>
                    <a:pt x="1124" y="316"/>
                  </a:cubicBezTo>
                  <a:cubicBezTo>
                    <a:pt x="1079" y="374"/>
                    <a:pt x="1044" y="433"/>
                    <a:pt x="986" y="504"/>
                  </a:cubicBezTo>
                  <a:cubicBezTo>
                    <a:pt x="928" y="575"/>
                    <a:pt x="853" y="691"/>
                    <a:pt x="776" y="742"/>
                  </a:cubicBezTo>
                  <a:cubicBezTo>
                    <a:pt x="699" y="793"/>
                    <a:pt x="616" y="794"/>
                    <a:pt x="522" y="810"/>
                  </a:cubicBezTo>
                  <a:cubicBezTo>
                    <a:pt x="428" y="826"/>
                    <a:pt x="301" y="832"/>
                    <a:pt x="214" y="838"/>
                  </a:cubicBezTo>
                  <a:cubicBezTo>
                    <a:pt x="127" y="844"/>
                    <a:pt x="45" y="843"/>
                    <a:pt x="0" y="844"/>
                  </a:cubicBezTo>
                </a:path>
              </a:pathLst>
            </a:custGeom>
            <a:noFill/>
            <a:ln w="28575">
              <a:solidFill>
                <a:srgbClr val="0000FF"/>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59454" name="Freeform 62"/>
            <p:cNvSpPr/>
            <p:nvPr/>
          </p:nvSpPr>
          <p:spPr bwMode="auto">
            <a:xfrm>
              <a:off x="2974" y="1232"/>
              <a:ext cx="1502" cy="843"/>
            </a:xfrm>
            <a:custGeom>
              <a:avLst/>
              <a:gdLst>
                <a:gd name="T0" fmla="*/ 0 w 1502"/>
                <a:gd name="T1" fmla="*/ 0 h 843"/>
                <a:gd name="T2" fmla="*/ 108 w 1502"/>
                <a:gd name="T3" fmla="*/ 37 h 843"/>
                <a:gd name="T4" fmla="*/ 246 w 1502"/>
                <a:gd name="T5" fmla="*/ 155 h 843"/>
                <a:gd name="T6" fmla="*/ 378 w 1502"/>
                <a:gd name="T7" fmla="*/ 315 h 843"/>
                <a:gd name="T8" fmla="*/ 516 w 1502"/>
                <a:gd name="T9" fmla="*/ 503 h 843"/>
                <a:gd name="T10" fmla="*/ 726 w 1502"/>
                <a:gd name="T11" fmla="*/ 741 h 843"/>
                <a:gd name="T12" fmla="*/ 980 w 1502"/>
                <a:gd name="T13" fmla="*/ 809 h 843"/>
                <a:gd name="T14" fmla="*/ 1288 w 1502"/>
                <a:gd name="T15" fmla="*/ 837 h 843"/>
                <a:gd name="T16" fmla="*/ 1502 w 1502"/>
                <a:gd name="T17" fmla="*/ 843 h 8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2"/>
                <a:gd name="T28" fmla="*/ 0 h 843"/>
                <a:gd name="T29" fmla="*/ 1502 w 1502"/>
                <a:gd name="T30" fmla="*/ 843 h 8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2" h="843">
                  <a:moveTo>
                    <a:pt x="0" y="0"/>
                  </a:moveTo>
                  <a:cubicBezTo>
                    <a:pt x="18" y="6"/>
                    <a:pt x="67" y="11"/>
                    <a:pt x="108" y="37"/>
                  </a:cubicBezTo>
                  <a:cubicBezTo>
                    <a:pt x="149" y="63"/>
                    <a:pt x="201" y="109"/>
                    <a:pt x="246" y="155"/>
                  </a:cubicBezTo>
                  <a:cubicBezTo>
                    <a:pt x="291" y="201"/>
                    <a:pt x="333" y="257"/>
                    <a:pt x="378" y="315"/>
                  </a:cubicBezTo>
                  <a:cubicBezTo>
                    <a:pt x="423" y="373"/>
                    <a:pt x="458" y="432"/>
                    <a:pt x="516" y="503"/>
                  </a:cubicBezTo>
                  <a:cubicBezTo>
                    <a:pt x="574" y="574"/>
                    <a:pt x="649" y="690"/>
                    <a:pt x="726" y="741"/>
                  </a:cubicBezTo>
                  <a:cubicBezTo>
                    <a:pt x="803" y="792"/>
                    <a:pt x="886" y="793"/>
                    <a:pt x="980" y="809"/>
                  </a:cubicBezTo>
                  <a:cubicBezTo>
                    <a:pt x="1074" y="825"/>
                    <a:pt x="1201" y="831"/>
                    <a:pt x="1288" y="837"/>
                  </a:cubicBezTo>
                  <a:cubicBezTo>
                    <a:pt x="1375" y="843"/>
                    <a:pt x="1457" y="842"/>
                    <a:pt x="1502" y="843"/>
                  </a:cubicBezTo>
                </a:path>
              </a:pathLst>
            </a:custGeom>
            <a:noFill/>
            <a:ln w="28575">
              <a:solidFill>
                <a:srgbClr val="0000FF"/>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grpSp>
      <p:sp>
        <p:nvSpPr>
          <p:cNvPr id="687167" name="Line 63"/>
          <p:cNvSpPr>
            <a:spLocks noChangeShapeType="1"/>
          </p:cNvSpPr>
          <p:nvPr/>
        </p:nvSpPr>
        <p:spPr bwMode="auto">
          <a:xfrm>
            <a:off x="6967538" y="1431925"/>
            <a:ext cx="0" cy="1511300"/>
          </a:xfrm>
          <a:prstGeom prst="line">
            <a:avLst/>
          </a:prstGeom>
          <a:noFill/>
          <a:ln w="12700">
            <a:solidFill>
              <a:srgbClr val="990033"/>
            </a:solidFill>
            <a:prstDash val="lgDashDot"/>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687168" name="Line 64"/>
          <p:cNvSpPr>
            <a:spLocks noChangeShapeType="1"/>
          </p:cNvSpPr>
          <p:nvPr/>
        </p:nvSpPr>
        <p:spPr bwMode="auto">
          <a:xfrm>
            <a:off x="5219700" y="1531938"/>
            <a:ext cx="0" cy="1296987"/>
          </a:xfrm>
          <a:prstGeom prst="line">
            <a:avLst/>
          </a:prstGeom>
          <a:noFill/>
          <a:ln w="12700">
            <a:solidFill>
              <a:srgbClr val="990033"/>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687169" name="Text Box 65"/>
          <p:cNvSpPr txBox="1">
            <a:spLocks noChangeArrowheads="1"/>
          </p:cNvSpPr>
          <p:nvPr/>
        </p:nvSpPr>
        <p:spPr bwMode="auto">
          <a:xfrm>
            <a:off x="5251450" y="19907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ea typeface="宋体" panose="02010600030101010101" pitchFamily="2" charset="-122"/>
              </a:rPr>
              <a:t>H</a:t>
            </a:r>
            <a:endParaRPr lang="en-US" altLang="zh-CN">
              <a:solidFill>
                <a:srgbClr val="000000"/>
              </a:solidFill>
              <a:ea typeface="宋体" panose="02010600030101010101" pitchFamily="2" charset="-122"/>
            </a:endParaRPr>
          </a:p>
        </p:txBody>
      </p:sp>
      <p:sp>
        <p:nvSpPr>
          <p:cNvPr id="687170" name="AutoShape 66"/>
          <p:cNvSpPr>
            <a:spLocks noChangeArrowheads="1"/>
          </p:cNvSpPr>
          <p:nvPr/>
        </p:nvSpPr>
        <p:spPr bwMode="auto">
          <a:xfrm>
            <a:off x="7743825" y="1762125"/>
            <a:ext cx="568325" cy="349250"/>
          </a:xfrm>
          <a:prstGeom prst="wedgeRoundRectCallout">
            <a:avLst>
              <a:gd name="adj1" fmla="val -151398"/>
              <a:gd name="adj2" fmla="val 28181"/>
              <a:gd name="adj3" fmla="val 16667"/>
            </a:avLst>
          </a:prstGeom>
          <a:noFill/>
          <a:ln w="19050" algn="ctr">
            <a:solidFill>
              <a:srgbClr val="990033"/>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rgbClr val="990033"/>
                </a:solidFill>
                <a:latin typeface="华文新魏" panose="02010800040101010101" pitchFamily="2" charset="-122"/>
                <a:ea typeface="华文新魏" panose="02010800040101010101" pitchFamily="2" charset="-122"/>
              </a:rPr>
              <a:t>均匀</a:t>
            </a:r>
            <a:endParaRPr lang="zh-CN" altLang="en-US">
              <a:solidFill>
                <a:srgbClr val="990033"/>
              </a:solidFill>
              <a:latin typeface="华文新魏" panose="02010800040101010101" pitchFamily="2" charset="-122"/>
              <a:ea typeface="华文新魏" panose="02010800040101010101" pitchFamily="2" charset="-122"/>
            </a:endParaRPr>
          </a:p>
        </p:txBody>
      </p:sp>
      <p:sp>
        <p:nvSpPr>
          <p:cNvPr id="687171" name="AutoShape 67"/>
          <p:cNvSpPr>
            <a:spLocks noChangeArrowheads="1"/>
          </p:cNvSpPr>
          <p:nvPr/>
        </p:nvSpPr>
        <p:spPr bwMode="auto">
          <a:xfrm>
            <a:off x="5651500" y="1736725"/>
            <a:ext cx="568325" cy="349250"/>
          </a:xfrm>
          <a:prstGeom prst="wedgeRoundRectCallout">
            <a:avLst>
              <a:gd name="adj1" fmla="val 112431"/>
              <a:gd name="adj2" fmla="val 31019"/>
              <a:gd name="adj3" fmla="val 16667"/>
            </a:avLst>
          </a:prstGeom>
          <a:noFill/>
          <a:ln w="19050" algn="ctr">
            <a:solidFill>
              <a:srgbClr val="3333FF"/>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a:solidFill>
                  <a:srgbClr val="3333FF"/>
                </a:solidFill>
                <a:latin typeface="华文新魏" panose="02010800040101010101" pitchFamily="2" charset="-122"/>
                <a:ea typeface="华文新魏" panose="02010800040101010101" pitchFamily="2" charset="-122"/>
              </a:rPr>
              <a:t>成层</a:t>
            </a:r>
            <a:endParaRPr lang="zh-CN" altLang="en-US" dirty="0">
              <a:solidFill>
                <a:srgbClr val="3333FF"/>
              </a:solidFill>
              <a:latin typeface="华文新魏" panose="02010800040101010101" pitchFamily="2" charset="-122"/>
              <a:ea typeface="华文新魏" panose="02010800040101010101" pitchFamily="2" charset="-122"/>
            </a:endParaRPr>
          </a:p>
        </p:txBody>
      </p:sp>
      <p:sp>
        <p:nvSpPr>
          <p:cNvPr id="687172" name="Text Box 68"/>
          <p:cNvSpPr txBox="1">
            <a:spLocks noChangeArrowheads="1"/>
          </p:cNvSpPr>
          <p:nvPr/>
        </p:nvSpPr>
        <p:spPr bwMode="auto">
          <a:xfrm>
            <a:off x="8459788" y="2151063"/>
            <a:ext cx="261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ea typeface="宋体" panose="02010600030101010101" pitchFamily="2" charset="-122"/>
              </a:rPr>
              <a:t>E</a:t>
            </a:r>
            <a:r>
              <a:rPr lang="en-US" altLang="zh-CN" baseline="-25000">
                <a:solidFill>
                  <a:srgbClr val="000000"/>
                </a:solidFill>
                <a:ea typeface="宋体" panose="02010600030101010101" pitchFamily="2" charset="-122"/>
              </a:rPr>
              <a:t>1</a:t>
            </a:r>
            <a:endParaRPr lang="en-US" altLang="zh-CN" baseline="-25000">
              <a:solidFill>
                <a:srgbClr val="000000"/>
              </a:solidFill>
              <a:ea typeface="宋体" panose="02010600030101010101" pitchFamily="2" charset="-122"/>
            </a:endParaRPr>
          </a:p>
        </p:txBody>
      </p:sp>
      <p:sp>
        <p:nvSpPr>
          <p:cNvPr id="687173" name="Text Box 69"/>
          <p:cNvSpPr txBox="1">
            <a:spLocks noChangeArrowheads="1"/>
          </p:cNvSpPr>
          <p:nvPr/>
        </p:nvSpPr>
        <p:spPr bwMode="auto">
          <a:xfrm>
            <a:off x="8027988" y="2943225"/>
            <a:ext cx="671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ea typeface="宋体" panose="02010600030101010101" pitchFamily="2" charset="-122"/>
              </a:rPr>
              <a:t>E</a:t>
            </a:r>
            <a:r>
              <a:rPr lang="en-US" altLang="zh-CN" baseline="-25000">
                <a:solidFill>
                  <a:srgbClr val="000000"/>
                </a:solidFill>
                <a:ea typeface="宋体" panose="02010600030101010101" pitchFamily="2" charset="-122"/>
              </a:rPr>
              <a:t>1</a:t>
            </a:r>
            <a:r>
              <a:rPr lang="en-US" altLang="zh-CN">
                <a:solidFill>
                  <a:srgbClr val="000000"/>
                </a:solidFill>
                <a:ea typeface="宋体" panose="02010600030101010101" pitchFamily="2" charset="-122"/>
              </a:rPr>
              <a:t>&lt;E</a:t>
            </a:r>
            <a:r>
              <a:rPr lang="en-US" altLang="zh-CN" baseline="-25000">
                <a:solidFill>
                  <a:srgbClr val="000000"/>
                </a:solidFill>
                <a:ea typeface="宋体" panose="02010600030101010101" pitchFamily="2" charset="-122"/>
              </a:rPr>
              <a:t>2</a:t>
            </a:r>
            <a:endParaRPr lang="en-US" altLang="zh-CN" baseline="-25000">
              <a:solidFill>
                <a:srgbClr val="000000"/>
              </a:solidFill>
              <a:ea typeface="宋体" panose="02010600030101010101" pitchFamily="2" charset="-122"/>
            </a:endParaRPr>
          </a:p>
        </p:txBody>
      </p:sp>
      <p:grpSp>
        <p:nvGrpSpPr>
          <p:cNvPr id="6" name="Group 70"/>
          <p:cNvGrpSpPr/>
          <p:nvPr/>
        </p:nvGrpSpPr>
        <p:grpSpPr bwMode="auto">
          <a:xfrm>
            <a:off x="6440488" y="3916363"/>
            <a:ext cx="1082675" cy="387350"/>
            <a:chOff x="4012" y="1676"/>
            <a:chExt cx="691" cy="138"/>
          </a:xfrm>
        </p:grpSpPr>
        <p:sp>
          <p:nvSpPr>
            <p:cNvPr id="59444" name="Line 71"/>
            <p:cNvSpPr>
              <a:spLocks noChangeShapeType="1"/>
            </p:cNvSpPr>
            <p:nvPr/>
          </p:nvSpPr>
          <p:spPr bwMode="auto">
            <a:xfrm>
              <a:off x="4012"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45" name="Line 72"/>
            <p:cNvSpPr>
              <a:spLocks noChangeShapeType="1"/>
            </p:cNvSpPr>
            <p:nvPr/>
          </p:nvSpPr>
          <p:spPr bwMode="auto">
            <a:xfrm>
              <a:off x="4095"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46" name="Line 73"/>
            <p:cNvSpPr>
              <a:spLocks noChangeShapeType="1"/>
            </p:cNvSpPr>
            <p:nvPr/>
          </p:nvSpPr>
          <p:spPr bwMode="auto">
            <a:xfrm>
              <a:off x="4178"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47" name="Line 74"/>
            <p:cNvSpPr>
              <a:spLocks noChangeShapeType="1"/>
            </p:cNvSpPr>
            <p:nvPr/>
          </p:nvSpPr>
          <p:spPr bwMode="auto">
            <a:xfrm>
              <a:off x="4261"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48" name="Line 75"/>
            <p:cNvSpPr>
              <a:spLocks noChangeShapeType="1"/>
            </p:cNvSpPr>
            <p:nvPr/>
          </p:nvSpPr>
          <p:spPr bwMode="auto">
            <a:xfrm>
              <a:off x="4344"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49" name="Line 76"/>
            <p:cNvSpPr>
              <a:spLocks noChangeShapeType="1"/>
            </p:cNvSpPr>
            <p:nvPr/>
          </p:nvSpPr>
          <p:spPr bwMode="auto">
            <a:xfrm>
              <a:off x="4427"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50" name="Line 77"/>
            <p:cNvSpPr>
              <a:spLocks noChangeShapeType="1"/>
            </p:cNvSpPr>
            <p:nvPr/>
          </p:nvSpPr>
          <p:spPr bwMode="auto">
            <a:xfrm>
              <a:off x="4509"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51" name="Line 78"/>
            <p:cNvSpPr>
              <a:spLocks noChangeShapeType="1"/>
            </p:cNvSpPr>
            <p:nvPr/>
          </p:nvSpPr>
          <p:spPr bwMode="auto">
            <a:xfrm>
              <a:off x="4613"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9452" name="Line 79"/>
            <p:cNvSpPr>
              <a:spLocks noChangeShapeType="1"/>
            </p:cNvSpPr>
            <p:nvPr/>
          </p:nvSpPr>
          <p:spPr bwMode="auto">
            <a:xfrm>
              <a:off x="4703" y="1676"/>
              <a:ext cx="0" cy="138"/>
            </a:xfrm>
            <a:prstGeom prst="line">
              <a:avLst/>
            </a:prstGeom>
            <a:noFill/>
            <a:ln w="25400">
              <a:solidFill>
                <a:srgbClr val="000000"/>
              </a:solidFill>
              <a:miter lim="800000"/>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687184" name="Line 80"/>
          <p:cNvSpPr>
            <a:spLocks noChangeShapeType="1"/>
          </p:cNvSpPr>
          <p:nvPr/>
        </p:nvSpPr>
        <p:spPr bwMode="auto">
          <a:xfrm>
            <a:off x="6440488" y="3756025"/>
            <a:ext cx="1096962" cy="0"/>
          </a:xfrm>
          <a:prstGeom prst="line">
            <a:avLst/>
          </a:prstGeom>
          <a:noFill/>
          <a:ln w="9525">
            <a:solidFill>
              <a:srgbClr val="993300"/>
            </a:solidFill>
            <a:miter lim="800000"/>
            <a:headEnd type="arrow" w="med" len="med"/>
            <a:tailEnd type="arrow"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87185" name="Line 81"/>
          <p:cNvSpPr>
            <a:spLocks noChangeShapeType="1"/>
          </p:cNvSpPr>
          <p:nvPr/>
        </p:nvSpPr>
        <p:spPr bwMode="auto">
          <a:xfrm>
            <a:off x="6440488" y="3624263"/>
            <a:ext cx="0" cy="220662"/>
          </a:xfrm>
          <a:prstGeom prst="line">
            <a:avLst/>
          </a:prstGeom>
          <a:noFill/>
          <a:ln w="9525">
            <a:solidFill>
              <a:srgbClr val="800000"/>
            </a:solidFill>
            <a:miter lim="800000"/>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687186" name="Object 3"/>
          <p:cNvGraphicFramePr>
            <a:graphicFrameLocks noChangeAspect="1"/>
          </p:cNvGraphicFramePr>
          <p:nvPr/>
        </p:nvGraphicFramePr>
        <p:xfrm>
          <a:off x="6837363" y="3465513"/>
          <a:ext cx="269875" cy="288925"/>
        </p:xfrm>
        <a:graphic>
          <a:graphicData uri="http://schemas.openxmlformats.org/presentationml/2006/ole">
            <mc:AlternateContent xmlns:mc="http://schemas.openxmlformats.org/markup-compatibility/2006">
              <mc:Choice xmlns:v="urn:schemas-microsoft-com:vml" Requires="v">
                <p:oleObj spid="_x0000_s59531" name="Equation" r:id="rId3" imgW="127000" imgH="139700" progId="Equation.3">
                  <p:embed/>
                </p:oleObj>
              </mc:Choice>
              <mc:Fallback>
                <p:oleObj name="Equation" r:id="rId3" imgW="127000" imgH="1397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363" y="3465513"/>
                        <a:ext cx="269875" cy="288925"/>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7187" name="Line 83"/>
          <p:cNvSpPr>
            <a:spLocks noChangeShapeType="1"/>
          </p:cNvSpPr>
          <p:nvPr/>
        </p:nvSpPr>
        <p:spPr bwMode="auto">
          <a:xfrm>
            <a:off x="7523163" y="3630613"/>
            <a:ext cx="0" cy="220662"/>
          </a:xfrm>
          <a:prstGeom prst="line">
            <a:avLst/>
          </a:prstGeom>
          <a:noFill/>
          <a:ln w="9525">
            <a:solidFill>
              <a:srgbClr val="800000"/>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87188" name="Line 84"/>
          <p:cNvSpPr>
            <a:spLocks noChangeShapeType="1"/>
          </p:cNvSpPr>
          <p:nvPr/>
        </p:nvSpPr>
        <p:spPr bwMode="auto">
          <a:xfrm>
            <a:off x="5003800" y="4305300"/>
            <a:ext cx="406717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nvGrpSpPr>
          <p:cNvPr id="7" name="Group 85"/>
          <p:cNvGrpSpPr/>
          <p:nvPr/>
        </p:nvGrpSpPr>
        <p:grpSpPr bwMode="auto">
          <a:xfrm>
            <a:off x="5084763" y="4941888"/>
            <a:ext cx="3743325" cy="42862"/>
            <a:chOff x="3152" y="2750"/>
            <a:chExt cx="2358" cy="27"/>
          </a:xfrm>
        </p:grpSpPr>
        <p:sp>
          <p:nvSpPr>
            <p:cNvPr id="59442" name="Line 86"/>
            <p:cNvSpPr>
              <a:spLocks noChangeShapeType="1"/>
            </p:cNvSpPr>
            <p:nvPr/>
          </p:nvSpPr>
          <p:spPr bwMode="auto">
            <a:xfrm>
              <a:off x="3152" y="2750"/>
              <a:ext cx="2358" cy="0"/>
            </a:xfrm>
            <a:prstGeom prst="line">
              <a:avLst/>
            </a:prstGeom>
            <a:noFill/>
            <a:ln w="22860">
              <a:solidFill>
                <a:srgbClr val="080808"/>
              </a:solid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59443" name="Line 87"/>
            <p:cNvSpPr>
              <a:spLocks noChangeShapeType="1"/>
            </p:cNvSpPr>
            <p:nvPr/>
          </p:nvSpPr>
          <p:spPr bwMode="auto">
            <a:xfrm>
              <a:off x="3152" y="2777"/>
              <a:ext cx="2358" cy="0"/>
            </a:xfrm>
            <a:prstGeom prst="line">
              <a:avLst/>
            </a:prstGeom>
            <a:noFill/>
            <a:ln w="76200">
              <a:pattFill prst="dkUpDiag">
                <a:fgClr>
                  <a:schemeClr val="accent2"/>
                </a:fgClr>
                <a:bgClr>
                  <a:srgbClr val="CCFFFF"/>
                </a:bgClr>
              </a:pattFill>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grpSp>
        <p:nvGrpSpPr>
          <p:cNvPr id="8" name="Group 88"/>
          <p:cNvGrpSpPr/>
          <p:nvPr/>
        </p:nvGrpSpPr>
        <p:grpSpPr bwMode="auto">
          <a:xfrm>
            <a:off x="5313363" y="5130800"/>
            <a:ext cx="3295650" cy="715963"/>
            <a:chOff x="1460" y="1411"/>
            <a:chExt cx="3019" cy="609"/>
          </a:xfrm>
        </p:grpSpPr>
        <p:sp>
          <p:nvSpPr>
            <p:cNvPr id="59440" name="Freeform 89"/>
            <p:cNvSpPr/>
            <p:nvPr/>
          </p:nvSpPr>
          <p:spPr bwMode="auto">
            <a:xfrm>
              <a:off x="1460" y="1412"/>
              <a:ext cx="1509" cy="608"/>
            </a:xfrm>
            <a:custGeom>
              <a:avLst/>
              <a:gdLst>
                <a:gd name="T0" fmla="*/ 1509 w 1509"/>
                <a:gd name="T1" fmla="*/ 0 h 608"/>
                <a:gd name="T2" fmla="*/ 1420 w 1509"/>
                <a:gd name="T3" fmla="*/ 22 h 608"/>
                <a:gd name="T4" fmla="*/ 1298 w 1509"/>
                <a:gd name="T5" fmla="*/ 97 h 608"/>
                <a:gd name="T6" fmla="*/ 1160 w 1509"/>
                <a:gd name="T7" fmla="*/ 211 h 608"/>
                <a:gd name="T8" fmla="*/ 1014 w 1509"/>
                <a:gd name="T9" fmla="*/ 340 h 608"/>
                <a:gd name="T10" fmla="*/ 803 w 1509"/>
                <a:gd name="T11" fmla="*/ 478 h 608"/>
                <a:gd name="T12" fmla="*/ 536 w 1509"/>
                <a:gd name="T13" fmla="*/ 559 h 608"/>
                <a:gd name="T14" fmla="*/ 211 w 1509"/>
                <a:gd name="T15" fmla="*/ 592 h 608"/>
                <a:gd name="T16" fmla="*/ 0 w 1509"/>
                <a:gd name="T17" fmla="*/ 608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9"/>
                <a:gd name="T28" fmla="*/ 0 h 608"/>
                <a:gd name="T29" fmla="*/ 1509 w 1509"/>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9" h="608">
                  <a:moveTo>
                    <a:pt x="1509" y="0"/>
                  </a:moveTo>
                  <a:cubicBezTo>
                    <a:pt x="1494" y="2"/>
                    <a:pt x="1455" y="6"/>
                    <a:pt x="1420" y="22"/>
                  </a:cubicBezTo>
                  <a:cubicBezTo>
                    <a:pt x="1385" y="38"/>
                    <a:pt x="1341" y="66"/>
                    <a:pt x="1298" y="97"/>
                  </a:cubicBezTo>
                  <a:cubicBezTo>
                    <a:pt x="1255" y="128"/>
                    <a:pt x="1207" y="170"/>
                    <a:pt x="1160" y="211"/>
                  </a:cubicBezTo>
                  <a:cubicBezTo>
                    <a:pt x="1113" y="252"/>
                    <a:pt x="1073" y="296"/>
                    <a:pt x="1014" y="340"/>
                  </a:cubicBezTo>
                  <a:cubicBezTo>
                    <a:pt x="955" y="384"/>
                    <a:pt x="883" y="442"/>
                    <a:pt x="803" y="478"/>
                  </a:cubicBezTo>
                  <a:cubicBezTo>
                    <a:pt x="723" y="514"/>
                    <a:pt x="635" y="540"/>
                    <a:pt x="536" y="559"/>
                  </a:cubicBezTo>
                  <a:cubicBezTo>
                    <a:pt x="437" y="578"/>
                    <a:pt x="300" y="584"/>
                    <a:pt x="211" y="592"/>
                  </a:cubicBezTo>
                  <a:cubicBezTo>
                    <a:pt x="122" y="600"/>
                    <a:pt x="44" y="605"/>
                    <a:pt x="0" y="608"/>
                  </a:cubicBezTo>
                </a:path>
              </a:pathLst>
            </a:custGeom>
            <a:noFill/>
            <a:ln w="28575">
              <a:solidFill>
                <a:srgbClr val="990033"/>
              </a:solidFill>
              <a:prstDash val="dash"/>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59441" name="Freeform 90"/>
            <p:cNvSpPr/>
            <p:nvPr/>
          </p:nvSpPr>
          <p:spPr bwMode="auto">
            <a:xfrm flipH="1">
              <a:off x="2970" y="1411"/>
              <a:ext cx="1509" cy="608"/>
            </a:xfrm>
            <a:custGeom>
              <a:avLst/>
              <a:gdLst>
                <a:gd name="T0" fmla="*/ 1509 w 1509"/>
                <a:gd name="T1" fmla="*/ 0 h 608"/>
                <a:gd name="T2" fmla="*/ 1420 w 1509"/>
                <a:gd name="T3" fmla="*/ 22 h 608"/>
                <a:gd name="T4" fmla="*/ 1298 w 1509"/>
                <a:gd name="T5" fmla="*/ 97 h 608"/>
                <a:gd name="T6" fmla="*/ 1160 w 1509"/>
                <a:gd name="T7" fmla="*/ 211 h 608"/>
                <a:gd name="T8" fmla="*/ 1014 w 1509"/>
                <a:gd name="T9" fmla="*/ 340 h 608"/>
                <a:gd name="T10" fmla="*/ 803 w 1509"/>
                <a:gd name="T11" fmla="*/ 478 h 608"/>
                <a:gd name="T12" fmla="*/ 536 w 1509"/>
                <a:gd name="T13" fmla="*/ 559 h 608"/>
                <a:gd name="T14" fmla="*/ 211 w 1509"/>
                <a:gd name="T15" fmla="*/ 592 h 608"/>
                <a:gd name="T16" fmla="*/ 0 w 1509"/>
                <a:gd name="T17" fmla="*/ 608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9"/>
                <a:gd name="T28" fmla="*/ 0 h 608"/>
                <a:gd name="T29" fmla="*/ 1509 w 1509"/>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9" h="608">
                  <a:moveTo>
                    <a:pt x="1509" y="0"/>
                  </a:moveTo>
                  <a:cubicBezTo>
                    <a:pt x="1494" y="2"/>
                    <a:pt x="1455" y="6"/>
                    <a:pt x="1420" y="22"/>
                  </a:cubicBezTo>
                  <a:cubicBezTo>
                    <a:pt x="1385" y="38"/>
                    <a:pt x="1341" y="66"/>
                    <a:pt x="1298" y="97"/>
                  </a:cubicBezTo>
                  <a:cubicBezTo>
                    <a:pt x="1255" y="128"/>
                    <a:pt x="1207" y="170"/>
                    <a:pt x="1160" y="211"/>
                  </a:cubicBezTo>
                  <a:cubicBezTo>
                    <a:pt x="1113" y="252"/>
                    <a:pt x="1073" y="296"/>
                    <a:pt x="1014" y="340"/>
                  </a:cubicBezTo>
                  <a:cubicBezTo>
                    <a:pt x="955" y="384"/>
                    <a:pt x="883" y="442"/>
                    <a:pt x="803" y="478"/>
                  </a:cubicBezTo>
                  <a:cubicBezTo>
                    <a:pt x="723" y="514"/>
                    <a:pt x="635" y="540"/>
                    <a:pt x="536" y="559"/>
                  </a:cubicBezTo>
                  <a:cubicBezTo>
                    <a:pt x="437" y="578"/>
                    <a:pt x="300" y="584"/>
                    <a:pt x="211" y="592"/>
                  </a:cubicBezTo>
                  <a:cubicBezTo>
                    <a:pt x="122" y="600"/>
                    <a:pt x="44" y="605"/>
                    <a:pt x="0" y="608"/>
                  </a:cubicBezTo>
                </a:path>
              </a:pathLst>
            </a:custGeom>
            <a:noFill/>
            <a:ln w="28575">
              <a:solidFill>
                <a:srgbClr val="990033"/>
              </a:solidFill>
              <a:prstDash val="dash"/>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grpSp>
      <p:sp>
        <p:nvSpPr>
          <p:cNvPr id="687195" name="Freeform 91"/>
          <p:cNvSpPr/>
          <p:nvPr/>
        </p:nvSpPr>
        <p:spPr bwMode="auto">
          <a:xfrm>
            <a:off x="6958013" y="4205288"/>
            <a:ext cx="9525" cy="1889125"/>
          </a:xfrm>
          <a:custGeom>
            <a:avLst/>
            <a:gdLst>
              <a:gd name="T0" fmla="*/ 2147483647 w 6"/>
              <a:gd name="T1" fmla="*/ 0 h 1190"/>
              <a:gd name="T2" fmla="*/ 0 w 6"/>
              <a:gd name="T3" fmla="*/ 2147483647 h 1190"/>
              <a:gd name="T4" fmla="*/ 0 60000 65536"/>
              <a:gd name="T5" fmla="*/ 0 60000 65536"/>
              <a:gd name="T6" fmla="*/ 0 w 6"/>
              <a:gd name="T7" fmla="*/ 0 h 1190"/>
              <a:gd name="T8" fmla="*/ 6 w 6"/>
              <a:gd name="T9" fmla="*/ 1190 h 1190"/>
            </a:gdLst>
            <a:ahLst/>
            <a:cxnLst>
              <a:cxn ang="T4">
                <a:pos x="T0" y="T1"/>
              </a:cxn>
              <a:cxn ang="T5">
                <a:pos x="T2" y="T3"/>
              </a:cxn>
            </a:cxnLst>
            <a:rect l="T6" t="T7" r="T8" b="T9"/>
            <a:pathLst>
              <a:path w="6" h="1190">
                <a:moveTo>
                  <a:pt x="6" y="0"/>
                </a:moveTo>
                <a:lnTo>
                  <a:pt x="0" y="1190"/>
                </a:lnTo>
              </a:path>
            </a:pathLst>
          </a:custGeom>
          <a:noFill/>
          <a:ln w="12700">
            <a:solidFill>
              <a:srgbClr val="990033"/>
            </a:solidFill>
            <a:prstDash val="lgDashDot"/>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687196" name="Line 92"/>
          <p:cNvSpPr>
            <a:spLocks noChangeShapeType="1"/>
          </p:cNvSpPr>
          <p:nvPr/>
        </p:nvSpPr>
        <p:spPr bwMode="auto">
          <a:xfrm>
            <a:off x="5219700" y="4305300"/>
            <a:ext cx="0" cy="636588"/>
          </a:xfrm>
          <a:prstGeom prst="line">
            <a:avLst/>
          </a:prstGeom>
          <a:noFill/>
          <a:ln w="12700">
            <a:solidFill>
              <a:srgbClr val="990033"/>
            </a:solidFill>
            <a:round/>
            <a:headEnd type="arrow" w="med" len="med"/>
            <a:tailEnd type="arrow"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687197" name="Text Box 93"/>
          <p:cNvSpPr txBox="1">
            <a:spLocks noChangeArrowheads="1"/>
          </p:cNvSpPr>
          <p:nvPr/>
        </p:nvSpPr>
        <p:spPr bwMode="auto">
          <a:xfrm>
            <a:off x="5251450" y="44926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ea typeface="宋体" panose="02010600030101010101" pitchFamily="2" charset="-122"/>
              </a:rPr>
              <a:t>H</a:t>
            </a:r>
            <a:endParaRPr lang="en-US" altLang="zh-CN">
              <a:solidFill>
                <a:srgbClr val="000000"/>
              </a:solidFill>
              <a:ea typeface="宋体" panose="02010600030101010101" pitchFamily="2" charset="-122"/>
            </a:endParaRPr>
          </a:p>
        </p:txBody>
      </p:sp>
      <p:sp>
        <p:nvSpPr>
          <p:cNvPr id="687198" name="AutoShape 94"/>
          <p:cNvSpPr>
            <a:spLocks noChangeArrowheads="1"/>
          </p:cNvSpPr>
          <p:nvPr/>
        </p:nvSpPr>
        <p:spPr bwMode="auto">
          <a:xfrm>
            <a:off x="7610475" y="5027613"/>
            <a:ext cx="568325" cy="349250"/>
          </a:xfrm>
          <a:prstGeom prst="wedgeRoundRectCallout">
            <a:avLst>
              <a:gd name="adj1" fmla="val -110894"/>
              <a:gd name="adj2" fmla="val 14093"/>
              <a:gd name="adj3" fmla="val 16667"/>
            </a:avLst>
          </a:prstGeom>
          <a:noFill/>
          <a:ln w="19050" algn="ctr">
            <a:solidFill>
              <a:srgbClr val="990033"/>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rgbClr val="990033"/>
                </a:solidFill>
                <a:latin typeface="华文新魏" panose="02010800040101010101" pitchFamily="2" charset="-122"/>
                <a:ea typeface="华文新魏" panose="02010800040101010101" pitchFamily="2" charset="-122"/>
              </a:rPr>
              <a:t>均匀</a:t>
            </a:r>
            <a:endParaRPr lang="zh-CN" altLang="en-US">
              <a:solidFill>
                <a:srgbClr val="990033"/>
              </a:solidFill>
              <a:latin typeface="华文新魏" panose="02010800040101010101" pitchFamily="2" charset="-122"/>
              <a:ea typeface="华文新魏" panose="02010800040101010101" pitchFamily="2" charset="-122"/>
            </a:endParaRPr>
          </a:p>
        </p:txBody>
      </p:sp>
      <p:sp>
        <p:nvSpPr>
          <p:cNvPr id="687199" name="AutoShape 95"/>
          <p:cNvSpPr>
            <a:spLocks noChangeArrowheads="1"/>
          </p:cNvSpPr>
          <p:nvPr/>
        </p:nvSpPr>
        <p:spPr bwMode="auto">
          <a:xfrm>
            <a:off x="5732463" y="5084763"/>
            <a:ext cx="568325" cy="306387"/>
          </a:xfrm>
          <a:prstGeom prst="wedgeRoundRectCallout">
            <a:avLst>
              <a:gd name="adj1" fmla="val 119273"/>
              <a:gd name="adj2" fmla="val 44546"/>
              <a:gd name="adj3" fmla="val 16667"/>
            </a:avLst>
          </a:prstGeom>
          <a:noFill/>
          <a:ln w="19050" algn="ctr">
            <a:solidFill>
              <a:srgbClr val="0000FF"/>
            </a:solid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rgbClr val="0000FF"/>
                </a:solidFill>
                <a:latin typeface="华文新魏" panose="02010800040101010101" pitchFamily="2" charset="-122"/>
                <a:ea typeface="华文新魏" panose="02010800040101010101" pitchFamily="2" charset="-122"/>
              </a:rPr>
              <a:t>成层</a:t>
            </a:r>
            <a:endParaRPr lang="zh-CN" altLang="en-US">
              <a:solidFill>
                <a:srgbClr val="0000FF"/>
              </a:solidFill>
              <a:latin typeface="华文新魏" panose="02010800040101010101" pitchFamily="2" charset="-122"/>
              <a:ea typeface="华文新魏" panose="02010800040101010101" pitchFamily="2" charset="-122"/>
            </a:endParaRPr>
          </a:p>
        </p:txBody>
      </p:sp>
      <p:sp>
        <p:nvSpPr>
          <p:cNvPr id="687200" name="Text Box 96"/>
          <p:cNvSpPr txBox="1">
            <a:spLocks noChangeArrowheads="1"/>
          </p:cNvSpPr>
          <p:nvPr/>
        </p:nvSpPr>
        <p:spPr bwMode="auto">
          <a:xfrm>
            <a:off x="8459788" y="4508500"/>
            <a:ext cx="261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ea typeface="宋体" panose="02010600030101010101" pitchFamily="2" charset="-122"/>
              </a:rPr>
              <a:t>E</a:t>
            </a:r>
            <a:r>
              <a:rPr lang="en-US" altLang="zh-CN" baseline="-25000">
                <a:solidFill>
                  <a:srgbClr val="000000"/>
                </a:solidFill>
                <a:ea typeface="宋体" panose="02010600030101010101" pitchFamily="2" charset="-122"/>
              </a:rPr>
              <a:t>1</a:t>
            </a:r>
            <a:endParaRPr lang="en-US" altLang="zh-CN" baseline="-25000">
              <a:solidFill>
                <a:srgbClr val="000000"/>
              </a:solidFill>
              <a:ea typeface="宋体" panose="02010600030101010101" pitchFamily="2" charset="-122"/>
            </a:endParaRPr>
          </a:p>
        </p:txBody>
      </p:sp>
      <p:sp>
        <p:nvSpPr>
          <p:cNvPr id="687202" name="Line 98"/>
          <p:cNvSpPr>
            <a:spLocks noChangeShapeType="1"/>
          </p:cNvSpPr>
          <p:nvPr/>
        </p:nvSpPr>
        <p:spPr bwMode="auto">
          <a:xfrm>
            <a:off x="5075238" y="6005513"/>
            <a:ext cx="3816350" cy="0"/>
          </a:xfrm>
          <a:prstGeom prst="line">
            <a:avLst/>
          </a:prstGeom>
          <a:noFill/>
          <a:ln w="28575">
            <a:solidFill>
              <a:srgbClr val="990033"/>
            </a:solidFill>
            <a:prstDash val="sysDot"/>
            <a:roun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grpSp>
        <p:nvGrpSpPr>
          <p:cNvPr id="9" name="Group 99"/>
          <p:cNvGrpSpPr/>
          <p:nvPr/>
        </p:nvGrpSpPr>
        <p:grpSpPr bwMode="auto">
          <a:xfrm>
            <a:off x="5311775" y="5322888"/>
            <a:ext cx="3300413" cy="481012"/>
            <a:chOff x="1458" y="1575"/>
            <a:chExt cx="3024" cy="411"/>
          </a:xfrm>
        </p:grpSpPr>
        <p:sp>
          <p:nvSpPr>
            <p:cNvPr id="59438" name="Freeform 100"/>
            <p:cNvSpPr/>
            <p:nvPr/>
          </p:nvSpPr>
          <p:spPr bwMode="auto">
            <a:xfrm>
              <a:off x="1458" y="1576"/>
              <a:ext cx="1514" cy="410"/>
            </a:xfrm>
            <a:custGeom>
              <a:avLst/>
              <a:gdLst>
                <a:gd name="T0" fmla="*/ 1514 w 1514"/>
                <a:gd name="T1" fmla="*/ 0 h 410"/>
                <a:gd name="T2" fmla="*/ 1422 w 1514"/>
                <a:gd name="T3" fmla="*/ 12 h 410"/>
                <a:gd name="T4" fmla="*/ 1312 w 1514"/>
                <a:gd name="T5" fmla="*/ 42 h 410"/>
                <a:gd name="T6" fmla="*/ 1190 w 1514"/>
                <a:gd name="T7" fmla="*/ 92 h 410"/>
                <a:gd name="T8" fmla="*/ 1018 w 1514"/>
                <a:gd name="T9" fmla="*/ 174 h 410"/>
                <a:gd name="T10" fmla="*/ 818 w 1514"/>
                <a:gd name="T11" fmla="*/ 258 h 410"/>
                <a:gd name="T12" fmla="*/ 532 w 1514"/>
                <a:gd name="T13" fmla="*/ 334 h 410"/>
                <a:gd name="T14" fmla="*/ 218 w 1514"/>
                <a:gd name="T15" fmla="*/ 390 h 410"/>
                <a:gd name="T16" fmla="*/ 0 w 1514"/>
                <a:gd name="T17" fmla="*/ 41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4"/>
                <a:gd name="T28" fmla="*/ 0 h 410"/>
                <a:gd name="T29" fmla="*/ 1514 w 1514"/>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4" h="410">
                  <a:moveTo>
                    <a:pt x="1514" y="0"/>
                  </a:moveTo>
                  <a:cubicBezTo>
                    <a:pt x="1499" y="2"/>
                    <a:pt x="1456" y="5"/>
                    <a:pt x="1422" y="12"/>
                  </a:cubicBezTo>
                  <a:cubicBezTo>
                    <a:pt x="1388" y="19"/>
                    <a:pt x="1351" y="29"/>
                    <a:pt x="1312" y="42"/>
                  </a:cubicBezTo>
                  <a:cubicBezTo>
                    <a:pt x="1273" y="55"/>
                    <a:pt x="1239" y="70"/>
                    <a:pt x="1190" y="92"/>
                  </a:cubicBezTo>
                  <a:cubicBezTo>
                    <a:pt x="1141" y="114"/>
                    <a:pt x="1080" y="146"/>
                    <a:pt x="1018" y="174"/>
                  </a:cubicBezTo>
                  <a:cubicBezTo>
                    <a:pt x="956" y="202"/>
                    <a:pt x="899" y="231"/>
                    <a:pt x="818" y="258"/>
                  </a:cubicBezTo>
                  <a:cubicBezTo>
                    <a:pt x="737" y="285"/>
                    <a:pt x="632" y="312"/>
                    <a:pt x="532" y="334"/>
                  </a:cubicBezTo>
                  <a:cubicBezTo>
                    <a:pt x="432" y="356"/>
                    <a:pt x="307" y="377"/>
                    <a:pt x="218" y="390"/>
                  </a:cubicBezTo>
                  <a:cubicBezTo>
                    <a:pt x="129" y="403"/>
                    <a:pt x="45" y="406"/>
                    <a:pt x="0" y="410"/>
                  </a:cubicBezTo>
                </a:path>
              </a:pathLst>
            </a:custGeom>
            <a:noFill/>
            <a:ln w="28575">
              <a:solidFill>
                <a:srgbClr val="0000FF"/>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59439" name="Freeform 101"/>
            <p:cNvSpPr/>
            <p:nvPr/>
          </p:nvSpPr>
          <p:spPr bwMode="auto">
            <a:xfrm flipH="1">
              <a:off x="2968" y="1575"/>
              <a:ext cx="1514" cy="410"/>
            </a:xfrm>
            <a:custGeom>
              <a:avLst/>
              <a:gdLst>
                <a:gd name="T0" fmla="*/ 1514 w 1514"/>
                <a:gd name="T1" fmla="*/ 0 h 410"/>
                <a:gd name="T2" fmla="*/ 1422 w 1514"/>
                <a:gd name="T3" fmla="*/ 12 h 410"/>
                <a:gd name="T4" fmla="*/ 1312 w 1514"/>
                <a:gd name="T5" fmla="*/ 42 h 410"/>
                <a:gd name="T6" fmla="*/ 1190 w 1514"/>
                <a:gd name="T7" fmla="*/ 92 h 410"/>
                <a:gd name="T8" fmla="*/ 1018 w 1514"/>
                <a:gd name="T9" fmla="*/ 174 h 410"/>
                <a:gd name="T10" fmla="*/ 818 w 1514"/>
                <a:gd name="T11" fmla="*/ 258 h 410"/>
                <a:gd name="T12" fmla="*/ 532 w 1514"/>
                <a:gd name="T13" fmla="*/ 334 h 410"/>
                <a:gd name="T14" fmla="*/ 218 w 1514"/>
                <a:gd name="T15" fmla="*/ 390 h 410"/>
                <a:gd name="T16" fmla="*/ 0 w 1514"/>
                <a:gd name="T17" fmla="*/ 41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4"/>
                <a:gd name="T28" fmla="*/ 0 h 410"/>
                <a:gd name="T29" fmla="*/ 1514 w 1514"/>
                <a:gd name="T30" fmla="*/ 410 h 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4" h="410">
                  <a:moveTo>
                    <a:pt x="1514" y="0"/>
                  </a:moveTo>
                  <a:cubicBezTo>
                    <a:pt x="1499" y="2"/>
                    <a:pt x="1456" y="5"/>
                    <a:pt x="1422" y="12"/>
                  </a:cubicBezTo>
                  <a:cubicBezTo>
                    <a:pt x="1388" y="19"/>
                    <a:pt x="1351" y="29"/>
                    <a:pt x="1312" y="42"/>
                  </a:cubicBezTo>
                  <a:cubicBezTo>
                    <a:pt x="1273" y="55"/>
                    <a:pt x="1239" y="70"/>
                    <a:pt x="1190" y="92"/>
                  </a:cubicBezTo>
                  <a:cubicBezTo>
                    <a:pt x="1141" y="114"/>
                    <a:pt x="1080" y="146"/>
                    <a:pt x="1018" y="174"/>
                  </a:cubicBezTo>
                  <a:cubicBezTo>
                    <a:pt x="956" y="202"/>
                    <a:pt x="899" y="231"/>
                    <a:pt x="818" y="258"/>
                  </a:cubicBezTo>
                  <a:cubicBezTo>
                    <a:pt x="737" y="285"/>
                    <a:pt x="632" y="312"/>
                    <a:pt x="532" y="334"/>
                  </a:cubicBezTo>
                  <a:cubicBezTo>
                    <a:pt x="432" y="356"/>
                    <a:pt x="307" y="377"/>
                    <a:pt x="218" y="390"/>
                  </a:cubicBezTo>
                  <a:cubicBezTo>
                    <a:pt x="129" y="403"/>
                    <a:pt x="45" y="406"/>
                    <a:pt x="0" y="410"/>
                  </a:cubicBezTo>
                </a:path>
              </a:pathLst>
            </a:custGeom>
            <a:noFill/>
            <a:ln w="28575">
              <a:solidFill>
                <a:srgbClr val="0000FF"/>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grpSp>
      <p:sp>
        <p:nvSpPr>
          <p:cNvPr id="72" name="Text Box 69"/>
          <p:cNvSpPr txBox="1">
            <a:spLocks noChangeArrowheads="1"/>
          </p:cNvSpPr>
          <p:nvPr/>
        </p:nvSpPr>
        <p:spPr bwMode="auto">
          <a:xfrm>
            <a:off x="8180388" y="5445125"/>
            <a:ext cx="671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a:solidFill>
                  <a:srgbClr val="000000"/>
                </a:solidFill>
                <a:ea typeface="宋体" panose="02010600030101010101" pitchFamily="2" charset="-122"/>
              </a:rPr>
              <a:t>E</a:t>
            </a:r>
            <a:r>
              <a:rPr lang="en-US" altLang="zh-CN" baseline="-25000">
                <a:solidFill>
                  <a:srgbClr val="000000"/>
                </a:solidFill>
                <a:ea typeface="宋体" panose="02010600030101010101" pitchFamily="2" charset="-122"/>
              </a:rPr>
              <a:t>1</a:t>
            </a:r>
            <a:r>
              <a:rPr lang="en-US" altLang="zh-CN">
                <a:solidFill>
                  <a:srgbClr val="000000"/>
                </a:solidFill>
                <a:ea typeface="宋体" panose="02010600030101010101" pitchFamily="2" charset="-122"/>
              </a:rPr>
              <a:t>&gt;E</a:t>
            </a:r>
            <a:r>
              <a:rPr lang="en-US" altLang="zh-CN" baseline="-25000">
                <a:solidFill>
                  <a:srgbClr val="000000"/>
                </a:solidFill>
                <a:ea typeface="宋体" panose="02010600030101010101" pitchFamily="2" charset="-122"/>
              </a:rPr>
              <a:t>2</a:t>
            </a:r>
            <a:endParaRPr lang="en-US" altLang="zh-CN" baseline="-25000">
              <a:solidFill>
                <a:srgbClr val="000000"/>
              </a:solidFill>
              <a:ea typeface="宋体" panose="02010600030101010101" pitchFamily="2" charset="-122"/>
            </a:endParaRPr>
          </a:p>
        </p:txBody>
      </p:sp>
      <p:sp>
        <p:nvSpPr>
          <p:cNvPr id="73" name="矩形 72"/>
          <p:cNvSpPr/>
          <p:nvPr/>
        </p:nvSpPr>
        <p:spPr>
          <a:xfrm>
            <a:off x="4787900" y="3429000"/>
            <a:ext cx="4356100" cy="316865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9435" name="TextBox 73"/>
          <p:cNvSpPr txBox="1">
            <a:spLocks noChangeArrowheads="1"/>
          </p:cNvSpPr>
          <p:nvPr/>
        </p:nvSpPr>
        <p:spPr bwMode="auto">
          <a:xfrm>
            <a:off x="862440" y="5540931"/>
            <a:ext cx="2377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a:solidFill>
                  <a:srgbClr val="0070C0"/>
                </a:solidFill>
                <a:latin typeface="幼圆" panose="02010509060101010101" pitchFamily="49" charset="-122"/>
              </a:rPr>
              <a:t>刚性路面结构层</a:t>
            </a:r>
            <a:r>
              <a:rPr lang="en-US" altLang="zh-CN" dirty="0">
                <a:solidFill>
                  <a:srgbClr val="0070C0"/>
                </a:solidFill>
                <a:latin typeface="幼圆" panose="02010509060101010101" pitchFamily="49" charset="-122"/>
              </a:rPr>
              <a:t>-</a:t>
            </a:r>
            <a:r>
              <a:rPr lang="zh-CN" altLang="en-US" dirty="0">
                <a:solidFill>
                  <a:srgbClr val="0070C0"/>
                </a:solidFill>
                <a:latin typeface="幼圆" panose="02010509060101010101" pitchFamily="49" charset="-122"/>
              </a:rPr>
              <a:t>路基</a:t>
            </a:r>
            <a:endParaRPr lang="zh-CN" altLang="en-US" dirty="0">
              <a:solidFill>
                <a:srgbClr val="0070C0"/>
              </a:solidFill>
              <a:latin typeface="幼圆" panose="02010509060101010101" pitchFamily="49" charset="-122"/>
            </a:endParaRPr>
          </a:p>
        </p:txBody>
      </p:sp>
      <p:cxnSp>
        <p:nvCxnSpPr>
          <p:cNvPr id="76" name="直接箭头连接符 75"/>
          <p:cNvCxnSpPr/>
          <p:nvPr/>
        </p:nvCxnSpPr>
        <p:spPr>
          <a:xfrm flipV="1">
            <a:off x="3563888" y="5722938"/>
            <a:ext cx="826108"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090"/>
                                        </p:tgtEl>
                                        <p:attrNameLst>
                                          <p:attrName>style.visibility</p:attrName>
                                        </p:attrNameLst>
                                      </p:cBhvr>
                                      <p:to>
                                        <p:strVal val="visible"/>
                                      </p:to>
                                    </p:set>
                                    <p:animEffect transition="in" filter="wipe(left)">
                                      <p:cBhvr>
                                        <p:cTn id="7" dur="500"/>
                                        <p:tgtEl>
                                          <p:spTgt spid="6860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086"/>
                                        </p:tgtEl>
                                        <p:attrNameLst>
                                          <p:attrName>style.visibility</p:attrName>
                                        </p:attrNameLst>
                                      </p:cBhvr>
                                      <p:to>
                                        <p:strVal val="visible"/>
                                      </p:to>
                                    </p:set>
                                    <p:animEffect transition="in" filter="wipe(left)">
                                      <p:cBhvr>
                                        <p:cTn id="12" dur="500"/>
                                        <p:tgtEl>
                                          <p:spTgt spid="686086"/>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par>
                                <p:cTn id="19" presetID="55" presetClass="entr" presetSubtype="0" fill="hold" nodeType="withEffect">
                                  <p:stCondLst>
                                    <p:cond delay="0"/>
                                  </p:stCondLst>
                                  <p:childTnLst>
                                    <p:set>
                                      <p:cBhvr>
                                        <p:cTn id="20" dur="1" fill="hold">
                                          <p:stCondLst>
                                            <p:cond delay="0"/>
                                          </p:stCondLst>
                                        </p:cTn>
                                        <p:tgtEl>
                                          <p:spTgt spid="687153"/>
                                        </p:tgtEl>
                                        <p:attrNameLst>
                                          <p:attrName>style.visibility</p:attrName>
                                        </p:attrNameLst>
                                      </p:cBhvr>
                                      <p:to>
                                        <p:strVal val="visible"/>
                                      </p:to>
                                    </p:set>
                                    <p:anim calcmode="lin" valueType="num">
                                      <p:cBhvr>
                                        <p:cTn id="21" dur="1000" fill="hold"/>
                                        <p:tgtEl>
                                          <p:spTgt spid="687153"/>
                                        </p:tgtEl>
                                        <p:attrNameLst>
                                          <p:attrName>ppt_w</p:attrName>
                                        </p:attrNameLst>
                                      </p:cBhvr>
                                      <p:tavLst>
                                        <p:tav tm="0">
                                          <p:val>
                                            <p:strVal val="#ppt_w*0.70"/>
                                          </p:val>
                                        </p:tav>
                                        <p:tav tm="100000">
                                          <p:val>
                                            <p:strVal val="#ppt_w"/>
                                          </p:val>
                                        </p:tav>
                                      </p:tavLst>
                                    </p:anim>
                                    <p:anim calcmode="lin" valueType="num">
                                      <p:cBhvr>
                                        <p:cTn id="22" dur="1000" fill="hold"/>
                                        <p:tgtEl>
                                          <p:spTgt spid="687153"/>
                                        </p:tgtEl>
                                        <p:attrNameLst>
                                          <p:attrName>ppt_h</p:attrName>
                                        </p:attrNameLst>
                                      </p:cBhvr>
                                      <p:tavLst>
                                        <p:tav tm="0">
                                          <p:val>
                                            <p:strVal val="#ppt_h"/>
                                          </p:val>
                                        </p:tav>
                                        <p:tav tm="100000">
                                          <p:val>
                                            <p:strVal val="#ppt_h"/>
                                          </p:val>
                                        </p:tav>
                                      </p:tavLst>
                                    </p:anim>
                                    <p:animEffect transition="in" filter="fade">
                                      <p:cBhvr>
                                        <p:cTn id="23" dur="1000"/>
                                        <p:tgtEl>
                                          <p:spTgt spid="687153"/>
                                        </p:tgtEl>
                                      </p:cBhvr>
                                    </p:animEffect>
                                  </p:childTnLst>
                                </p:cTn>
                              </p:par>
                              <p:par>
                                <p:cTn id="24" presetID="55" presetClass="entr" presetSubtype="0" fill="hold" nodeType="withEffect">
                                  <p:stCondLst>
                                    <p:cond delay="0"/>
                                  </p:stCondLst>
                                  <p:childTnLst>
                                    <p:set>
                                      <p:cBhvr>
                                        <p:cTn id="25" dur="1" fill="hold">
                                          <p:stCondLst>
                                            <p:cond delay="0"/>
                                          </p:stCondLst>
                                        </p:cTn>
                                        <p:tgtEl>
                                          <p:spTgt spid="687154"/>
                                        </p:tgtEl>
                                        <p:attrNameLst>
                                          <p:attrName>style.visibility</p:attrName>
                                        </p:attrNameLst>
                                      </p:cBhvr>
                                      <p:to>
                                        <p:strVal val="visible"/>
                                      </p:to>
                                    </p:set>
                                    <p:anim calcmode="lin" valueType="num">
                                      <p:cBhvr>
                                        <p:cTn id="26" dur="1000" fill="hold"/>
                                        <p:tgtEl>
                                          <p:spTgt spid="687154"/>
                                        </p:tgtEl>
                                        <p:attrNameLst>
                                          <p:attrName>ppt_w</p:attrName>
                                        </p:attrNameLst>
                                      </p:cBhvr>
                                      <p:tavLst>
                                        <p:tav tm="0">
                                          <p:val>
                                            <p:strVal val="#ppt_w*0.70"/>
                                          </p:val>
                                        </p:tav>
                                        <p:tav tm="100000">
                                          <p:val>
                                            <p:strVal val="#ppt_w"/>
                                          </p:val>
                                        </p:tav>
                                      </p:tavLst>
                                    </p:anim>
                                    <p:anim calcmode="lin" valueType="num">
                                      <p:cBhvr>
                                        <p:cTn id="27" dur="1000" fill="hold"/>
                                        <p:tgtEl>
                                          <p:spTgt spid="687154"/>
                                        </p:tgtEl>
                                        <p:attrNameLst>
                                          <p:attrName>ppt_h</p:attrName>
                                        </p:attrNameLst>
                                      </p:cBhvr>
                                      <p:tavLst>
                                        <p:tav tm="0">
                                          <p:val>
                                            <p:strVal val="#ppt_h"/>
                                          </p:val>
                                        </p:tav>
                                        <p:tav tm="100000">
                                          <p:val>
                                            <p:strVal val="#ppt_h"/>
                                          </p:val>
                                        </p:tav>
                                      </p:tavLst>
                                    </p:anim>
                                    <p:animEffect transition="in" filter="fade">
                                      <p:cBhvr>
                                        <p:cTn id="28" dur="1000"/>
                                        <p:tgtEl>
                                          <p:spTgt spid="687154"/>
                                        </p:tgtEl>
                                      </p:cBhvr>
                                    </p:animEffect>
                                  </p:childTnLst>
                                </p:cTn>
                              </p:par>
                              <p:par>
                                <p:cTn id="29" presetID="55" presetClass="entr" presetSubtype="0" fill="hold" nodeType="withEffect">
                                  <p:stCondLst>
                                    <p:cond delay="0"/>
                                  </p:stCondLst>
                                  <p:childTnLst>
                                    <p:set>
                                      <p:cBhvr>
                                        <p:cTn id="30" dur="1" fill="hold">
                                          <p:stCondLst>
                                            <p:cond delay="0"/>
                                          </p:stCondLst>
                                        </p:cTn>
                                        <p:tgtEl>
                                          <p:spTgt spid="687156"/>
                                        </p:tgtEl>
                                        <p:attrNameLst>
                                          <p:attrName>style.visibility</p:attrName>
                                        </p:attrNameLst>
                                      </p:cBhvr>
                                      <p:to>
                                        <p:strVal val="visible"/>
                                      </p:to>
                                    </p:set>
                                    <p:anim calcmode="lin" valueType="num">
                                      <p:cBhvr>
                                        <p:cTn id="31" dur="1000" fill="hold"/>
                                        <p:tgtEl>
                                          <p:spTgt spid="687156"/>
                                        </p:tgtEl>
                                        <p:attrNameLst>
                                          <p:attrName>ppt_w</p:attrName>
                                        </p:attrNameLst>
                                      </p:cBhvr>
                                      <p:tavLst>
                                        <p:tav tm="0">
                                          <p:val>
                                            <p:strVal val="#ppt_w*0.70"/>
                                          </p:val>
                                        </p:tav>
                                        <p:tav tm="100000">
                                          <p:val>
                                            <p:strVal val="#ppt_w"/>
                                          </p:val>
                                        </p:tav>
                                      </p:tavLst>
                                    </p:anim>
                                    <p:anim calcmode="lin" valueType="num">
                                      <p:cBhvr>
                                        <p:cTn id="32" dur="1000" fill="hold"/>
                                        <p:tgtEl>
                                          <p:spTgt spid="687156"/>
                                        </p:tgtEl>
                                        <p:attrNameLst>
                                          <p:attrName>ppt_h</p:attrName>
                                        </p:attrNameLst>
                                      </p:cBhvr>
                                      <p:tavLst>
                                        <p:tav tm="0">
                                          <p:val>
                                            <p:strVal val="#ppt_h"/>
                                          </p:val>
                                        </p:tav>
                                        <p:tav tm="100000">
                                          <p:val>
                                            <p:strVal val="#ppt_h"/>
                                          </p:val>
                                        </p:tav>
                                      </p:tavLst>
                                    </p:anim>
                                    <p:animEffect transition="in" filter="fade">
                                      <p:cBhvr>
                                        <p:cTn id="33" dur="1000"/>
                                        <p:tgtEl>
                                          <p:spTgt spid="687156"/>
                                        </p:tgtEl>
                                      </p:cBhvr>
                                    </p:animEffect>
                                  </p:childTnLst>
                                </p:cTn>
                              </p:par>
                              <p:par>
                                <p:cTn id="34" presetID="55" presetClass="entr" presetSubtype="0" fill="hold" nodeType="withEffect">
                                  <p:stCondLst>
                                    <p:cond delay="0"/>
                                  </p:stCondLst>
                                  <p:childTnLst>
                                    <p:set>
                                      <p:cBhvr>
                                        <p:cTn id="35" dur="1" fill="hold">
                                          <p:stCondLst>
                                            <p:cond delay="0"/>
                                          </p:stCondLst>
                                        </p:cTn>
                                        <p:tgtEl>
                                          <p:spTgt spid="687157"/>
                                        </p:tgtEl>
                                        <p:attrNameLst>
                                          <p:attrName>style.visibility</p:attrName>
                                        </p:attrNameLst>
                                      </p:cBhvr>
                                      <p:to>
                                        <p:strVal val="visible"/>
                                      </p:to>
                                    </p:set>
                                    <p:anim calcmode="lin" valueType="num">
                                      <p:cBhvr>
                                        <p:cTn id="36" dur="1000" fill="hold"/>
                                        <p:tgtEl>
                                          <p:spTgt spid="687157"/>
                                        </p:tgtEl>
                                        <p:attrNameLst>
                                          <p:attrName>ppt_w</p:attrName>
                                        </p:attrNameLst>
                                      </p:cBhvr>
                                      <p:tavLst>
                                        <p:tav tm="0">
                                          <p:val>
                                            <p:strVal val="#ppt_w*0.70"/>
                                          </p:val>
                                        </p:tav>
                                        <p:tav tm="100000">
                                          <p:val>
                                            <p:strVal val="#ppt_w"/>
                                          </p:val>
                                        </p:tav>
                                      </p:tavLst>
                                    </p:anim>
                                    <p:anim calcmode="lin" valueType="num">
                                      <p:cBhvr>
                                        <p:cTn id="37" dur="1000" fill="hold"/>
                                        <p:tgtEl>
                                          <p:spTgt spid="687157"/>
                                        </p:tgtEl>
                                        <p:attrNameLst>
                                          <p:attrName>ppt_h</p:attrName>
                                        </p:attrNameLst>
                                      </p:cBhvr>
                                      <p:tavLst>
                                        <p:tav tm="0">
                                          <p:val>
                                            <p:strVal val="#ppt_h"/>
                                          </p:val>
                                        </p:tav>
                                        <p:tav tm="100000">
                                          <p:val>
                                            <p:strVal val="#ppt_h"/>
                                          </p:val>
                                        </p:tav>
                                      </p:tavLst>
                                    </p:anim>
                                    <p:animEffect transition="in" filter="fade">
                                      <p:cBhvr>
                                        <p:cTn id="38" dur="1000"/>
                                        <p:tgtEl>
                                          <p:spTgt spid="687157"/>
                                        </p:tgtEl>
                                      </p:cBhvr>
                                    </p:animEffect>
                                  </p:childTnLst>
                                </p:cTn>
                              </p:par>
                            </p:childTnLst>
                          </p:cTn>
                        </p:par>
                        <p:par>
                          <p:cTn id="39" fill="hold">
                            <p:stCondLst>
                              <p:cond delay="1500"/>
                            </p:stCondLst>
                            <p:childTnLst>
                              <p:par>
                                <p:cTn id="40" presetID="47" presetClass="entr" presetSubtype="0" fill="hold" nodeType="afterEffect">
                                  <p:stCondLst>
                                    <p:cond delay="0"/>
                                  </p:stCondLst>
                                  <p:childTnLst>
                                    <p:set>
                                      <p:cBhvr>
                                        <p:cTn id="41" dur="1" fill="hold">
                                          <p:stCondLst>
                                            <p:cond delay="0"/>
                                          </p:stCondLst>
                                        </p:cTn>
                                        <p:tgtEl>
                                          <p:spTgt spid="687167"/>
                                        </p:tgtEl>
                                        <p:attrNameLst>
                                          <p:attrName>style.visibility</p:attrName>
                                        </p:attrNameLst>
                                      </p:cBhvr>
                                      <p:to>
                                        <p:strVal val="visible"/>
                                      </p:to>
                                    </p:set>
                                    <p:animEffect transition="in" filter="fade">
                                      <p:cBhvr>
                                        <p:cTn id="42" dur="1000"/>
                                        <p:tgtEl>
                                          <p:spTgt spid="687167"/>
                                        </p:tgtEl>
                                      </p:cBhvr>
                                    </p:animEffect>
                                    <p:anim calcmode="lin" valueType="num">
                                      <p:cBhvr>
                                        <p:cTn id="43" dur="1000" fill="hold"/>
                                        <p:tgtEl>
                                          <p:spTgt spid="687167"/>
                                        </p:tgtEl>
                                        <p:attrNameLst>
                                          <p:attrName>ppt_x</p:attrName>
                                        </p:attrNameLst>
                                      </p:cBhvr>
                                      <p:tavLst>
                                        <p:tav tm="0">
                                          <p:val>
                                            <p:strVal val="#ppt_x"/>
                                          </p:val>
                                        </p:tav>
                                        <p:tav tm="100000">
                                          <p:val>
                                            <p:strVal val="#ppt_x"/>
                                          </p:val>
                                        </p:tav>
                                      </p:tavLst>
                                    </p:anim>
                                    <p:anim calcmode="lin" valueType="num">
                                      <p:cBhvr>
                                        <p:cTn id="44" dur="1000" fill="hold"/>
                                        <p:tgtEl>
                                          <p:spTgt spid="687167"/>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15" presetClass="entr" presetSubtype="0" fill="hold" nodeType="afterEffect">
                                  <p:stCondLst>
                                    <p:cond delay="0"/>
                                  </p:stCondLst>
                                  <p:childTnLst>
                                    <p:set>
                                      <p:cBhvr>
                                        <p:cTn id="47" dur="1" fill="hold">
                                          <p:stCondLst>
                                            <p:cond delay="0"/>
                                          </p:stCondLst>
                                        </p:cTn>
                                        <p:tgtEl>
                                          <p:spTgt spid="687155"/>
                                        </p:tgtEl>
                                        <p:attrNameLst>
                                          <p:attrName>style.visibility</p:attrName>
                                        </p:attrNameLst>
                                      </p:cBhvr>
                                      <p:to>
                                        <p:strVal val="visible"/>
                                      </p:to>
                                    </p:set>
                                    <p:anim calcmode="lin" valueType="num">
                                      <p:cBhvr>
                                        <p:cTn id="48" dur="1000" fill="hold"/>
                                        <p:tgtEl>
                                          <p:spTgt spid="687155"/>
                                        </p:tgtEl>
                                        <p:attrNameLst>
                                          <p:attrName>ppt_w</p:attrName>
                                        </p:attrNameLst>
                                      </p:cBhvr>
                                      <p:tavLst>
                                        <p:tav tm="0">
                                          <p:val>
                                            <p:fltVal val="0"/>
                                          </p:val>
                                        </p:tav>
                                        <p:tav tm="100000">
                                          <p:val>
                                            <p:strVal val="#ppt_w"/>
                                          </p:val>
                                        </p:tav>
                                      </p:tavLst>
                                    </p:anim>
                                    <p:anim calcmode="lin" valueType="num">
                                      <p:cBhvr>
                                        <p:cTn id="49" dur="1000" fill="hold"/>
                                        <p:tgtEl>
                                          <p:spTgt spid="687155"/>
                                        </p:tgtEl>
                                        <p:attrNameLst>
                                          <p:attrName>ppt_h</p:attrName>
                                        </p:attrNameLst>
                                      </p:cBhvr>
                                      <p:tavLst>
                                        <p:tav tm="0">
                                          <p:val>
                                            <p:fltVal val="0"/>
                                          </p:val>
                                        </p:tav>
                                        <p:tav tm="100000">
                                          <p:val>
                                            <p:strVal val="#ppt_h"/>
                                          </p:val>
                                        </p:tav>
                                      </p:tavLst>
                                    </p:anim>
                                    <p:anim calcmode="lin" valueType="num">
                                      <p:cBhvr>
                                        <p:cTn id="50" dur="1000" fill="hold"/>
                                        <p:tgtEl>
                                          <p:spTgt spid="687155"/>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687155"/>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3500"/>
                            </p:stCondLst>
                            <p:childTnLst>
                              <p:par>
                                <p:cTn id="53" presetID="55"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strVal val="#ppt_w*0.70"/>
                                          </p:val>
                                        </p:tav>
                                        <p:tav tm="100000">
                                          <p:val>
                                            <p:strVal val="#ppt_w"/>
                                          </p:val>
                                        </p:tav>
                                      </p:tavLst>
                                    </p:anim>
                                    <p:anim calcmode="lin" valueType="num">
                                      <p:cBhvr>
                                        <p:cTn id="56" dur="1000" fill="hold"/>
                                        <p:tgtEl>
                                          <p:spTgt spid="3"/>
                                        </p:tgtEl>
                                        <p:attrNameLst>
                                          <p:attrName>ppt_h</p:attrName>
                                        </p:attrNameLst>
                                      </p:cBhvr>
                                      <p:tavLst>
                                        <p:tav tm="0">
                                          <p:val>
                                            <p:strVal val="#ppt_h"/>
                                          </p:val>
                                        </p:tav>
                                        <p:tav tm="100000">
                                          <p:val>
                                            <p:strVal val="#ppt_h"/>
                                          </p:val>
                                        </p:tav>
                                      </p:tavLst>
                                    </p:anim>
                                    <p:animEffect transition="in" filter="fade">
                                      <p:cBhvr>
                                        <p:cTn id="57" dur="1000"/>
                                        <p:tgtEl>
                                          <p:spTgt spid="3"/>
                                        </p:tgtEl>
                                      </p:cBhvr>
                                    </p:animEffect>
                                  </p:childTnLst>
                                </p:cTn>
                              </p:par>
                            </p:childTnLst>
                          </p:cTn>
                        </p:par>
                        <p:par>
                          <p:cTn id="58" fill="hold">
                            <p:stCondLst>
                              <p:cond delay="4500"/>
                            </p:stCondLst>
                            <p:childTnLst>
                              <p:par>
                                <p:cTn id="59" presetID="15" presetClass="entr" presetSubtype="0" fill="hold" grpId="0" nodeType="afterEffect">
                                  <p:stCondLst>
                                    <p:cond delay="0"/>
                                  </p:stCondLst>
                                  <p:childTnLst>
                                    <p:set>
                                      <p:cBhvr>
                                        <p:cTn id="60" dur="1" fill="hold">
                                          <p:stCondLst>
                                            <p:cond delay="0"/>
                                          </p:stCondLst>
                                        </p:cTn>
                                        <p:tgtEl>
                                          <p:spTgt spid="687172"/>
                                        </p:tgtEl>
                                        <p:attrNameLst>
                                          <p:attrName>style.visibility</p:attrName>
                                        </p:attrNameLst>
                                      </p:cBhvr>
                                      <p:to>
                                        <p:strVal val="visible"/>
                                      </p:to>
                                    </p:set>
                                    <p:anim calcmode="lin" valueType="num">
                                      <p:cBhvr>
                                        <p:cTn id="61" dur="1000" fill="hold"/>
                                        <p:tgtEl>
                                          <p:spTgt spid="687172"/>
                                        </p:tgtEl>
                                        <p:attrNameLst>
                                          <p:attrName>ppt_w</p:attrName>
                                        </p:attrNameLst>
                                      </p:cBhvr>
                                      <p:tavLst>
                                        <p:tav tm="0">
                                          <p:val>
                                            <p:fltVal val="0"/>
                                          </p:val>
                                        </p:tav>
                                        <p:tav tm="100000">
                                          <p:val>
                                            <p:strVal val="#ppt_w"/>
                                          </p:val>
                                        </p:tav>
                                      </p:tavLst>
                                    </p:anim>
                                    <p:anim calcmode="lin" valueType="num">
                                      <p:cBhvr>
                                        <p:cTn id="62" dur="1000" fill="hold"/>
                                        <p:tgtEl>
                                          <p:spTgt spid="687172"/>
                                        </p:tgtEl>
                                        <p:attrNameLst>
                                          <p:attrName>ppt_h</p:attrName>
                                        </p:attrNameLst>
                                      </p:cBhvr>
                                      <p:tavLst>
                                        <p:tav tm="0">
                                          <p:val>
                                            <p:fltVal val="0"/>
                                          </p:val>
                                        </p:tav>
                                        <p:tav tm="100000">
                                          <p:val>
                                            <p:strVal val="#ppt_h"/>
                                          </p:val>
                                        </p:tav>
                                      </p:tavLst>
                                    </p:anim>
                                    <p:anim calcmode="lin" valueType="num">
                                      <p:cBhvr>
                                        <p:cTn id="63" dur="1000" fill="hold"/>
                                        <p:tgtEl>
                                          <p:spTgt spid="687172"/>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687172"/>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5500"/>
                            </p:stCondLst>
                            <p:childTnLst>
                              <p:par>
                                <p:cTn id="66" presetID="22" presetClass="entr" presetSubtype="2" fill="hold" nodeType="afterEffect">
                                  <p:stCondLst>
                                    <p:cond delay="0"/>
                                  </p:stCondLst>
                                  <p:childTnLst>
                                    <p:set>
                                      <p:cBhvr>
                                        <p:cTn id="67" dur="1" fill="hold">
                                          <p:stCondLst>
                                            <p:cond delay="0"/>
                                          </p:stCondLst>
                                        </p:cTn>
                                        <p:tgtEl>
                                          <p:spTgt spid="687168"/>
                                        </p:tgtEl>
                                        <p:attrNameLst>
                                          <p:attrName>style.visibility</p:attrName>
                                        </p:attrNameLst>
                                      </p:cBhvr>
                                      <p:to>
                                        <p:strVal val="visible"/>
                                      </p:to>
                                    </p:set>
                                    <p:animEffect transition="in" filter="wipe(right)">
                                      <p:cBhvr>
                                        <p:cTn id="68" dur="500"/>
                                        <p:tgtEl>
                                          <p:spTgt spid="687168"/>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687169"/>
                                        </p:tgtEl>
                                        <p:attrNameLst>
                                          <p:attrName>style.visibility</p:attrName>
                                        </p:attrNameLst>
                                      </p:cBhvr>
                                      <p:to>
                                        <p:strVal val="visible"/>
                                      </p:to>
                                    </p:set>
                                    <p:animEffect transition="in" filter="wipe(right)">
                                      <p:cBhvr>
                                        <p:cTn id="71" dur="500"/>
                                        <p:tgtEl>
                                          <p:spTgt spid="687169"/>
                                        </p:tgtEl>
                                      </p:cBhvr>
                                    </p:animEffect>
                                  </p:childTnLst>
                                </p:cTn>
                              </p:par>
                            </p:childTnLst>
                          </p:cTn>
                        </p:par>
                        <p:par>
                          <p:cTn id="72" fill="hold">
                            <p:stCondLst>
                              <p:cond delay="6000"/>
                            </p:stCondLst>
                            <p:childTnLst>
                              <p:par>
                                <p:cTn id="73" presetID="15" presetClass="entr" presetSubtype="0" fill="hold" grpId="0" nodeType="afterEffect">
                                  <p:stCondLst>
                                    <p:cond delay="0"/>
                                  </p:stCondLst>
                                  <p:childTnLst>
                                    <p:set>
                                      <p:cBhvr>
                                        <p:cTn id="74" dur="1" fill="hold">
                                          <p:stCondLst>
                                            <p:cond delay="0"/>
                                          </p:stCondLst>
                                        </p:cTn>
                                        <p:tgtEl>
                                          <p:spTgt spid="687173"/>
                                        </p:tgtEl>
                                        <p:attrNameLst>
                                          <p:attrName>style.visibility</p:attrName>
                                        </p:attrNameLst>
                                      </p:cBhvr>
                                      <p:to>
                                        <p:strVal val="visible"/>
                                      </p:to>
                                    </p:set>
                                    <p:anim calcmode="lin" valueType="num">
                                      <p:cBhvr>
                                        <p:cTn id="75" dur="1000" fill="hold"/>
                                        <p:tgtEl>
                                          <p:spTgt spid="687173"/>
                                        </p:tgtEl>
                                        <p:attrNameLst>
                                          <p:attrName>ppt_w</p:attrName>
                                        </p:attrNameLst>
                                      </p:cBhvr>
                                      <p:tavLst>
                                        <p:tav tm="0">
                                          <p:val>
                                            <p:fltVal val="0"/>
                                          </p:val>
                                        </p:tav>
                                        <p:tav tm="100000">
                                          <p:val>
                                            <p:strVal val="#ppt_w"/>
                                          </p:val>
                                        </p:tav>
                                      </p:tavLst>
                                    </p:anim>
                                    <p:anim calcmode="lin" valueType="num">
                                      <p:cBhvr>
                                        <p:cTn id="76" dur="1000" fill="hold"/>
                                        <p:tgtEl>
                                          <p:spTgt spid="687173"/>
                                        </p:tgtEl>
                                        <p:attrNameLst>
                                          <p:attrName>ppt_h</p:attrName>
                                        </p:attrNameLst>
                                      </p:cBhvr>
                                      <p:tavLst>
                                        <p:tav tm="0">
                                          <p:val>
                                            <p:fltVal val="0"/>
                                          </p:val>
                                        </p:tav>
                                        <p:tav tm="100000">
                                          <p:val>
                                            <p:strVal val="#ppt_h"/>
                                          </p:val>
                                        </p:tav>
                                      </p:tavLst>
                                    </p:anim>
                                    <p:anim calcmode="lin" valueType="num">
                                      <p:cBhvr>
                                        <p:cTn id="77" dur="1000" fill="hold"/>
                                        <p:tgtEl>
                                          <p:spTgt spid="687173"/>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6871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up)">
                                      <p:cBhvr>
                                        <p:cTn id="83" dur="500"/>
                                        <p:tgtEl>
                                          <p:spTgt spid="4"/>
                                        </p:tgtEl>
                                      </p:cBhvr>
                                    </p:animEffect>
                                  </p:childTnLst>
                                </p:cTn>
                              </p:par>
                            </p:childTnLst>
                          </p:cTn>
                        </p:par>
                        <p:par>
                          <p:cTn id="84" fill="hold">
                            <p:stCondLst>
                              <p:cond delay="500"/>
                            </p:stCondLst>
                            <p:childTnLst>
                              <p:par>
                                <p:cTn id="85" presetID="12" presetClass="entr" presetSubtype="2" fill="hold" grpId="0" nodeType="afterEffect">
                                  <p:stCondLst>
                                    <p:cond delay="0"/>
                                  </p:stCondLst>
                                  <p:childTnLst>
                                    <p:set>
                                      <p:cBhvr>
                                        <p:cTn id="86" dur="1" fill="hold">
                                          <p:stCondLst>
                                            <p:cond delay="0"/>
                                          </p:stCondLst>
                                        </p:cTn>
                                        <p:tgtEl>
                                          <p:spTgt spid="687170"/>
                                        </p:tgtEl>
                                        <p:attrNameLst>
                                          <p:attrName>style.visibility</p:attrName>
                                        </p:attrNameLst>
                                      </p:cBhvr>
                                      <p:to>
                                        <p:strVal val="visible"/>
                                      </p:to>
                                    </p:set>
                                    <p:animEffect transition="in" filter="slide(fromRight)">
                                      <p:cBhvr>
                                        <p:cTn id="87" dur="500"/>
                                        <p:tgtEl>
                                          <p:spTgt spid="68717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up)">
                                      <p:cBhvr>
                                        <p:cTn id="92" dur="500"/>
                                        <p:tgtEl>
                                          <p:spTgt spid="5"/>
                                        </p:tgtEl>
                                      </p:cBhvr>
                                    </p:animEffect>
                                  </p:childTnLst>
                                </p:cTn>
                              </p:par>
                            </p:childTnLst>
                          </p:cTn>
                        </p:par>
                        <p:par>
                          <p:cTn id="93" fill="hold">
                            <p:stCondLst>
                              <p:cond delay="500"/>
                            </p:stCondLst>
                            <p:childTnLst>
                              <p:par>
                                <p:cTn id="94" presetID="12" presetClass="entr" presetSubtype="8" fill="hold" grpId="0" nodeType="afterEffect">
                                  <p:stCondLst>
                                    <p:cond delay="0"/>
                                  </p:stCondLst>
                                  <p:childTnLst>
                                    <p:set>
                                      <p:cBhvr>
                                        <p:cTn id="95" dur="1" fill="hold">
                                          <p:stCondLst>
                                            <p:cond delay="0"/>
                                          </p:stCondLst>
                                        </p:cTn>
                                        <p:tgtEl>
                                          <p:spTgt spid="687171"/>
                                        </p:tgtEl>
                                        <p:attrNameLst>
                                          <p:attrName>style.visibility</p:attrName>
                                        </p:attrNameLst>
                                      </p:cBhvr>
                                      <p:to>
                                        <p:strVal val="visible"/>
                                      </p:to>
                                    </p:set>
                                    <p:animEffect transition="in" filter="slide(fromLeft)">
                                      <p:cBhvr>
                                        <p:cTn id="96" dur="500"/>
                                        <p:tgtEl>
                                          <p:spTgt spid="68717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686093">
                                            <p:txEl>
                                              <p:pRg st="0" end="0"/>
                                            </p:txEl>
                                          </p:spTgt>
                                        </p:tgtEl>
                                        <p:attrNameLst>
                                          <p:attrName>style.visibility</p:attrName>
                                        </p:attrNameLst>
                                      </p:cBhvr>
                                      <p:to>
                                        <p:strVal val="visible"/>
                                      </p:to>
                                    </p:set>
                                    <p:animEffect transition="in" filter="wipe(left)">
                                      <p:cBhvr>
                                        <p:cTn id="101" dur="500"/>
                                        <p:tgtEl>
                                          <p:spTgt spid="686093">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686093">
                                            <p:txEl>
                                              <p:pRg st="1" end="1"/>
                                            </p:txEl>
                                          </p:spTgt>
                                        </p:tgtEl>
                                        <p:attrNameLst>
                                          <p:attrName>style.visibility</p:attrName>
                                        </p:attrNameLst>
                                      </p:cBhvr>
                                      <p:to>
                                        <p:strVal val="visible"/>
                                      </p:to>
                                    </p:set>
                                    <p:animEffect transition="in" filter="wipe(left)">
                                      <p:cBhvr>
                                        <p:cTn id="106" dur="500"/>
                                        <p:tgtEl>
                                          <p:spTgt spid="686093">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686093">
                                            <p:txEl>
                                              <p:pRg st="2" end="2"/>
                                            </p:txEl>
                                          </p:spTgt>
                                        </p:tgtEl>
                                        <p:attrNameLst>
                                          <p:attrName>style.visibility</p:attrName>
                                        </p:attrNameLst>
                                      </p:cBhvr>
                                      <p:to>
                                        <p:strVal val="visible"/>
                                      </p:to>
                                    </p:set>
                                    <p:animEffect transition="in" filter="wipe(left)">
                                      <p:cBhvr>
                                        <p:cTn id="111" dur="500"/>
                                        <p:tgtEl>
                                          <p:spTgt spid="686093">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686093">
                                            <p:txEl>
                                              <p:pRg st="3" end="3"/>
                                            </p:txEl>
                                          </p:spTgt>
                                        </p:tgtEl>
                                        <p:attrNameLst>
                                          <p:attrName>style.visibility</p:attrName>
                                        </p:attrNameLst>
                                      </p:cBhvr>
                                      <p:to>
                                        <p:strVal val="visible"/>
                                      </p:to>
                                    </p:set>
                                    <p:animEffect transition="in" filter="wipe(left)">
                                      <p:cBhvr>
                                        <p:cTn id="116" dur="500"/>
                                        <p:tgtEl>
                                          <p:spTgt spid="686093">
                                            <p:txEl>
                                              <p:pRg st="3" end="3"/>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686095"/>
                                        </p:tgtEl>
                                        <p:attrNameLst>
                                          <p:attrName>style.visibility</p:attrName>
                                        </p:attrNameLst>
                                      </p:cBhvr>
                                      <p:to>
                                        <p:strVal val="visible"/>
                                      </p:to>
                                    </p:set>
                                    <p:animEffect transition="in" filter="wipe(left)">
                                      <p:cBhvr>
                                        <p:cTn id="121" dur="500"/>
                                        <p:tgtEl>
                                          <p:spTgt spid="686095"/>
                                        </p:tgtEl>
                                      </p:cBhvr>
                                    </p:animEffect>
                                  </p:childTnLst>
                                </p:cTn>
                              </p:par>
                            </p:childTnLst>
                          </p:cTn>
                        </p:par>
                        <p:par>
                          <p:cTn id="122" fill="hold">
                            <p:stCondLst>
                              <p:cond delay="500"/>
                            </p:stCondLst>
                            <p:childTnLst>
                              <p:par>
                                <p:cTn id="123" presetID="55" presetClass="entr" presetSubtype="0" fill="hold" nodeType="afterEffect">
                                  <p:stCondLst>
                                    <p:cond delay="0"/>
                                  </p:stCondLst>
                                  <p:childTnLst>
                                    <p:set>
                                      <p:cBhvr>
                                        <p:cTn id="124" dur="1" fill="hold">
                                          <p:stCondLst>
                                            <p:cond delay="0"/>
                                          </p:stCondLst>
                                        </p:cTn>
                                        <p:tgtEl>
                                          <p:spTgt spid="6"/>
                                        </p:tgtEl>
                                        <p:attrNameLst>
                                          <p:attrName>style.visibility</p:attrName>
                                        </p:attrNameLst>
                                      </p:cBhvr>
                                      <p:to>
                                        <p:strVal val="visible"/>
                                      </p:to>
                                    </p:set>
                                    <p:anim calcmode="lin" valueType="num">
                                      <p:cBhvr>
                                        <p:cTn id="125" dur="1000" fill="hold"/>
                                        <p:tgtEl>
                                          <p:spTgt spid="6"/>
                                        </p:tgtEl>
                                        <p:attrNameLst>
                                          <p:attrName>ppt_w</p:attrName>
                                        </p:attrNameLst>
                                      </p:cBhvr>
                                      <p:tavLst>
                                        <p:tav tm="0">
                                          <p:val>
                                            <p:strVal val="#ppt_w*0.70"/>
                                          </p:val>
                                        </p:tav>
                                        <p:tav tm="100000">
                                          <p:val>
                                            <p:strVal val="#ppt_w"/>
                                          </p:val>
                                        </p:tav>
                                      </p:tavLst>
                                    </p:anim>
                                    <p:anim calcmode="lin" valueType="num">
                                      <p:cBhvr>
                                        <p:cTn id="126" dur="1000" fill="hold"/>
                                        <p:tgtEl>
                                          <p:spTgt spid="6"/>
                                        </p:tgtEl>
                                        <p:attrNameLst>
                                          <p:attrName>ppt_h</p:attrName>
                                        </p:attrNameLst>
                                      </p:cBhvr>
                                      <p:tavLst>
                                        <p:tav tm="0">
                                          <p:val>
                                            <p:strVal val="#ppt_h"/>
                                          </p:val>
                                        </p:tav>
                                        <p:tav tm="100000">
                                          <p:val>
                                            <p:strVal val="#ppt_h"/>
                                          </p:val>
                                        </p:tav>
                                      </p:tavLst>
                                    </p:anim>
                                    <p:animEffect transition="in" filter="fade">
                                      <p:cBhvr>
                                        <p:cTn id="127" dur="1000"/>
                                        <p:tgtEl>
                                          <p:spTgt spid="6"/>
                                        </p:tgtEl>
                                      </p:cBhvr>
                                    </p:animEffect>
                                  </p:childTnLst>
                                </p:cTn>
                              </p:par>
                              <p:par>
                                <p:cTn id="128" presetID="55" presetClass="entr" presetSubtype="0" fill="hold" nodeType="withEffect">
                                  <p:stCondLst>
                                    <p:cond delay="0"/>
                                  </p:stCondLst>
                                  <p:childTnLst>
                                    <p:set>
                                      <p:cBhvr>
                                        <p:cTn id="129" dur="1" fill="hold">
                                          <p:stCondLst>
                                            <p:cond delay="0"/>
                                          </p:stCondLst>
                                        </p:cTn>
                                        <p:tgtEl>
                                          <p:spTgt spid="687184"/>
                                        </p:tgtEl>
                                        <p:attrNameLst>
                                          <p:attrName>style.visibility</p:attrName>
                                        </p:attrNameLst>
                                      </p:cBhvr>
                                      <p:to>
                                        <p:strVal val="visible"/>
                                      </p:to>
                                    </p:set>
                                    <p:anim calcmode="lin" valueType="num">
                                      <p:cBhvr>
                                        <p:cTn id="130" dur="1000" fill="hold"/>
                                        <p:tgtEl>
                                          <p:spTgt spid="687184"/>
                                        </p:tgtEl>
                                        <p:attrNameLst>
                                          <p:attrName>ppt_w</p:attrName>
                                        </p:attrNameLst>
                                      </p:cBhvr>
                                      <p:tavLst>
                                        <p:tav tm="0">
                                          <p:val>
                                            <p:strVal val="#ppt_w*0.70"/>
                                          </p:val>
                                        </p:tav>
                                        <p:tav tm="100000">
                                          <p:val>
                                            <p:strVal val="#ppt_w"/>
                                          </p:val>
                                        </p:tav>
                                      </p:tavLst>
                                    </p:anim>
                                    <p:anim calcmode="lin" valueType="num">
                                      <p:cBhvr>
                                        <p:cTn id="131" dur="1000" fill="hold"/>
                                        <p:tgtEl>
                                          <p:spTgt spid="687184"/>
                                        </p:tgtEl>
                                        <p:attrNameLst>
                                          <p:attrName>ppt_h</p:attrName>
                                        </p:attrNameLst>
                                      </p:cBhvr>
                                      <p:tavLst>
                                        <p:tav tm="0">
                                          <p:val>
                                            <p:strVal val="#ppt_h"/>
                                          </p:val>
                                        </p:tav>
                                        <p:tav tm="100000">
                                          <p:val>
                                            <p:strVal val="#ppt_h"/>
                                          </p:val>
                                        </p:tav>
                                      </p:tavLst>
                                    </p:anim>
                                    <p:animEffect transition="in" filter="fade">
                                      <p:cBhvr>
                                        <p:cTn id="132" dur="1000"/>
                                        <p:tgtEl>
                                          <p:spTgt spid="687184"/>
                                        </p:tgtEl>
                                      </p:cBhvr>
                                    </p:animEffect>
                                  </p:childTnLst>
                                </p:cTn>
                              </p:par>
                              <p:par>
                                <p:cTn id="133" presetID="55" presetClass="entr" presetSubtype="0" fill="hold" nodeType="withEffect">
                                  <p:stCondLst>
                                    <p:cond delay="0"/>
                                  </p:stCondLst>
                                  <p:childTnLst>
                                    <p:set>
                                      <p:cBhvr>
                                        <p:cTn id="134" dur="1" fill="hold">
                                          <p:stCondLst>
                                            <p:cond delay="0"/>
                                          </p:stCondLst>
                                        </p:cTn>
                                        <p:tgtEl>
                                          <p:spTgt spid="687185"/>
                                        </p:tgtEl>
                                        <p:attrNameLst>
                                          <p:attrName>style.visibility</p:attrName>
                                        </p:attrNameLst>
                                      </p:cBhvr>
                                      <p:to>
                                        <p:strVal val="visible"/>
                                      </p:to>
                                    </p:set>
                                    <p:anim calcmode="lin" valueType="num">
                                      <p:cBhvr>
                                        <p:cTn id="135" dur="1000" fill="hold"/>
                                        <p:tgtEl>
                                          <p:spTgt spid="687185"/>
                                        </p:tgtEl>
                                        <p:attrNameLst>
                                          <p:attrName>ppt_w</p:attrName>
                                        </p:attrNameLst>
                                      </p:cBhvr>
                                      <p:tavLst>
                                        <p:tav tm="0">
                                          <p:val>
                                            <p:strVal val="#ppt_w*0.70"/>
                                          </p:val>
                                        </p:tav>
                                        <p:tav tm="100000">
                                          <p:val>
                                            <p:strVal val="#ppt_w"/>
                                          </p:val>
                                        </p:tav>
                                      </p:tavLst>
                                    </p:anim>
                                    <p:anim calcmode="lin" valueType="num">
                                      <p:cBhvr>
                                        <p:cTn id="136" dur="1000" fill="hold"/>
                                        <p:tgtEl>
                                          <p:spTgt spid="687185"/>
                                        </p:tgtEl>
                                        <p:attrNameLst>
                                          <p:attrName>ppt_h</p:attrName>
                                        </p:attrNameLst>
                                      </p:cBhvr>
                                      <p:tavLst>
                                        <p:tav tm="0">
                                          <p:val>
                                            <p:strVal val="#ppt_h"/>
                                          </p:val>
                                        </p:tav>
                                        <p:tav tm="100000">
                                          <p:val>
                                            <p:strVal val="#ppt_h"/>
                                          </p:val>
                                        </p:tav>
                                      </p:tavLst>
                                    </p:anim>
                                    <p:animEffect transition="in" filter="fade">
                                      <p:cBhvr>
                                        <p:cTn id="137" dur="1000"/>
                                        <p:tgtEl>
                                          <p:spTgt spid="687185"/>
                                        </p:tgtEl>
                                      </p:cBhvr>
                                    </p:animEffect>
                                  </p:childTnLst>
                                </p:cTn>
                              </p:par>
                              <p:par>
                                <p:cTn id="138" presetID="55" presetClass="entr" presetSubtype="0" fill="hold" nodeType="withEffect">
                                  <p:stCondLst>
                                    <p:cond delay="0"/>
                                  </p:stCondLst>
                                  <p:childTnLst>
                                    <p:set>
                                      <p:cBhvr>
                                        <p:cTn id="139" dur="1" fill="hold">
                                          <p:stCondLst>
                                            <p:cond delay="0"/>
                                          </p:stCondLst>
                                        </p:cTn>
                                        <p:tgtEl>
                                          <p:spTgt spid="687186"/>
                                        </p:tgtEl>
                                        <p:attrNameLst>
                                          <p:attrName>style.visibility</p:attrName>
                                        </p:attrNameLst>
                                      </p:cBhvr>
                                      <p:to>
                                        <p:strVal val="visible"/>
                                      </p:to>
                                    </p:set>
                                    <p:anim calcmode="lin" valueType="num">
                                      <p:cBhvr>
                                        <p:cTn id="140" dur="1000" fill="hold"/>
                                        <p:tgtEl>
                                          <p:spTgt spid="687186"/>
                                        </p:tgtEl>
                                        <p:attrNameLst>
                                          <p:attrName>ppt_w</p:attrName>
                                        </p:attrNameLst>
                                      </p:cBhvr>
                                      <p:tavLst>
                                        <p:tav tm="0">
                                          <p:val>
                                            <p:strVal val="#ppt_w*0.70"/>
                                          </p:val>
                                        </p:tav>
                                        <p:tav tm="100000">
                                          <p:val>
                                            <p:strVal val="#ppt_w"/>
                                          </p:val>
                                        </p:tav>
                                      </p:tavLst>
                                    </p:anim>
                                    <p:anim calcmode="lin" valueType="num">
                                      <p:cBhvr>
                                        <p:cTn id="141" dur="1000" fill="hold"/>
                                        <p:tgtEl>
                                          <p:spTgt spid="687186"/>
                                        </p:tgtEl>
                                        <p:attrNameLst>
                                          <p:attrName>ppt_h</p:attrName>
                                        </p:attrNameLst>
                                      </p:cBhvr>
                                      <p:tavLst>
                                        <p:tav tm="0">
                                          <p:val>
                                            <p:strVal val="#ppt_h"/>
                                          </p:val>
                                        </p:tav>
                                        <p:tav tm="100000">
                                          <p:val>
                                            <p:strVal val="#ppt_h"/>
                                          </p:val>
                                        </p:tav>
                                      </p:tavLst>
                                    </p:anim>
                                    <p:animEffect transition="in" filter="fade">
                                      <p:cBhvr>
                                        <p:cTn id="142" dur="1000"/>
                                        <p:tgtEl>
                                          <p:spTgt spid="687186"/>
                                        </p:tgtEl>
                                      </p:cBhvr>
                                    </p:animEffect>
                                  </p:childTnLst>
                                </p:cTn>
                              </p:par>
                              <p:par>
                                <p:cTn id="143" presetID="55" presetClass="entr" presetSubtype="0" fill="hold" nodeType="withEffect">
                                  <p:stCondLst>
                                    <p:cond delay="0"/>
                                  </p:stCondLst>
                                  <p:childTnLst>
                                    <p:set>
                                      <p:cBhvr>
                                        <p:cTn id="144" dur="1" fill="hold">
                                          <p:stCondLst>
                                            <p:cond delay="0"/>
                                          </p:stCondLst>
                                        </p:cTn>
                                        <p:tgtEl>
                                          <p:spTgt spid="687187"/>
                                        </p:tgtEl>
                                        <p:attrNameLst>
                                          <p:attrName>style.visibility</p:attrName>
                                        </p:attrNameLst>
                                      </p:cBhvr>
                                      <p:to>
                                        <p:strVal val="visible"/>
                                      </p:to>
                                    </p:set>
                                    <p:anim calcmode="lin" valueType="num">
                                      <p:cBhvr>
                                        <p:cTn id="145" dur="1000" fill="hold"/>
                                        <p:tgtEl>
                                          <p:spTgt spid="687187"/>
                                        </p:tgtEl>
                                        <p:attrNameLst>
                                          <p:attrName>ppt_w</p:attrName>
                                        </p:attrNameLst>
                                      </p:cBhvr>
                                      <p:tavLst>
                                        <p:tav tm="0">
                                          <p:val>
                                            <p:strVal val="#ppt_w*0.70"/>
                                          </p:val>
                                        </p:tav>
                                        <p:tav tm="100000">
                                          <p:val>
                                            <p:strVal val="#ppt_w"/>
                                          </p:val>
                                        </p:tav>
                                      </p:tavLst>
                                    </p:anim>
                                    <p:anim calcmode="lin" valueType="num">
                                      <p:cBhvr>
                                        <p:cTn id="146" dur="1000" fill="hold"/>
                                        <p:tgtEl>
                                          <p:spTgt spid="687187"/>
                                        </p:tgtEl>
                                        <p:attrNameLst>
                                          <p:attrName>ppt_h</p:attrName>
                                        </p:attrNameLst>
                                      </p:cBhvr>
                                      <p:tavLst>
                                        <p:tav tm="0">
                                          <p:val>
                                            <p:strVal val="#ppt_h"/>
                                          </p:val>
                                        </p:tav>
                                        <p:tav tm="100000">
                                          <p:val>
                                            <p:strVal val="#ppt_h"/>
                                          </p:val>
                                        </p:tav>
                                      </p:tavLst>
                                    </p:anim>
                                    <p:animEffect transition="in" filter="fade">
                                      <p:cBhvr>
                                        <p:cTn id="147" dur="1000"/>
                                        <p:tgtEl>
                                          <p:spTgt spid="687187"/>
                                        </p:tgtEl>
                                      </p:cBhvr>
                                    </p:animEffect>
                                  </p:childTnLst>
                                </p:cTn>
                              </p:par>
                              <p:par>
                                <p:cTn id="148" presetID="55" presetClass="entr" presetSubtype="0" fill="hold" nodeType="withEffect">
                                  <p:stCondLst>
                                    <p:cond delay="0"/>
                                  </p:stCondLst>
                                  <p:childTnLst>
                                    <p:set>
                                      <p:cBhvr>
                                        <p:cTn id="149" dur="1" fill="hold">
                                          <p:stCondLst>
                                            <p:cond delay="0"/>
                                          </p:stCondLst>
                                        </p:cTn>
                                        <p:tgtEl>
                                          <p:spTgt spid="687188"/>
                                        </p:tgtEl>
                                        <p:attrNameLst>
                                          <p:attrName>style.visibility</p:attrName>
                                        </p:attrNameLst>
                                      </p:cBhvr>
                                      <p:to>
                                        <p:strVal val="visible"/>
                                      </p:to>
                                    </p:set>
                                    <p:anim calcmode="lin" valueType="num">
                                      <p:cBhvr>
                                        <p:cTn id="150" dur="1000" fill="hold"/>
                                        <p:tgtEl>
                                          <p:spTgt spid="687188"/>
                                        </p:tgtEl>
                                        <p:attrNameLst>
                                          <p:attrName>ppt_w</p:attrName>
                                        </p:attrNameLst>
                                      </p:cBhvr>
                                      <p:tavLst>
                                        <p:tav tm="0">
                                          <p:val>
                                            <p:strVal val="#ppt_w*0.70"/>
                                          </p:val>
                                        </p:tav>
                                        <p:tav tm="100000">
                                          <p:val>
                                            <p:strVal val="#ppt_w"/>
                                          </p:val>
                                        </p:tav>
                                      </p:tavLst>
                                    </p:anim>
                                    <p:anim calcmode="lin" valueType="num">
                                      <p:cBhvr>
                                        <p:cTn id="151" dur="1000" fill="hold"/>
                                        <p:tgtEl>
                                          <p:spTgt spid="687188"/>
                                        </p:tgtEl>
                                        <p:attrNameLst>
                                          <p:attrName>ppt_h</p:attrName>
                                        </p:attrNameLst>
                                      </p:cBhvr>
                                      <p:tavLst>
                                        <p:tav tm="0">
                                          <p:val>
                                            <p:strVal val="#ppt_h"/>
                                          </p:val>
                                        </p:tav>
                                        <p:tav tm="100000">
                                          <p:val>
                                            <p:strVal val="#ppt_h"/>
                                          </p:val>
                                        </p:tav>
                                      </p:tavLst>
                                    </p:anim>
                                    <p:animEffect transition="in" filter="fade">
                                      <p:cBhvr>
                                        <p:cTn id="152" dur="1000"/>
                                        <p:tgtEl>
                                          <p:spTgt spid="687188"/>
                                        </p:tgtEl>
                                      </p:cBhvr>
                                    </p:animEffect>
                                  </p:childTnLst>
                                </p:cTn>
                              </p:par>
                            </p:childTnLst>
                          </p:cTn>
                        </p:par>
                        <p:par>
                          <p:cTn id="153" fill="hold">
                            <p:stCondLst>
                              <p:cond delay="1500"/>
                            </p:stCondLst>
                            <p:childTnLst>
                              <p:par>
                                <p:cTn id="154" presetID="47" presetClass="entr" presetSubtype="0" fill="hold" nodeType="afterEffect">
                                  <p:stCondLst>
                                    <p:cond delay="0"/>
                                  </p:stCondLst>
                                  <p:childTnLst>
                                    <p:set>
                                      <p:cBhvr>
                                        <p:cTn id="155" dur="1" fill="hold">
                                          <p:stCondLst>
                                            <p:cond delay="0"/>
                                          </p:stCondLst>
                                        </p:cTn>
                                        <p:tgtEl>
                                          <p:spTgt spid="687195"/>
                                        </p:tgtEl>
                                        <p:attrNameLst>
                                          <p:attrName>style.visibility</p:attrName>
                                        </p:attrNameLst>
                                      </p:cBhvr>
                                      <p:to>
                                        <p:strVal val="visible"/>
                                      </p:to>
                                    </p:set>
                                    <p:animEffect transition="in" filter="fade">
                                      <p:cBhvr>
                                        <p:cTn id="156" dur="1000"/>
                                        <p:tgtEl>
                                          <p:spTgt spid="687195"/>
                                        </p:tgtEl>
                                      </p:cBhvr>
                                    </p:animEffect>
                                    <p:anim calcmode="lin" valueType="num">
                                      <p:cBhvr>
                                        <p:cTn id="157" dur="1000" fill="hold"/>
                                        <p:tgtEl>
                                          <p:spTgt spid="687195"/>
                                        </p:tgtEl>
                                        <p:attrNameLst>
                                          <p:attrName>ppt_x</p:attrName>
                                        </p:attrNameLst>
                                      </p:cBhvr>
                                      <p:tavLst>
                                        <p:tav tm="0">
                                          <p:val>
                                            <p:strVal val="#ppt_x"/>
                                          </p:val>
                                        </p:tav>
                                        <p:tav tm="100000">
                                          <p:val>
                                            <p:strVal val="#ppt_x"/>
                                          </p:val>
                                        </p:tav>
                                      </p:tavLst>
                                    </p:anim>
                                    <p:anim calcmode="lin" valueType="num">
                                      <p:cBhvr>
                                        <p:cTn id="158" dur="1000" fill="hold"/>
                                        <p:tgtEl>
                                          <p:spTgt spid="687195"/>
                                        </p:tgtEl>
                                        <p:attrNameLst>
                                          <p:attrName>ppt_y</p:attrName>
                                        </p:attrNameLst>
                                      </p:cBhvr>
                                      <p:tavLst>
                                        <p:tav tm="0">
                                          <p:val>
                                            <p:strVal val="#ppt_y-.1"/>
                                          </p:val>
                                        </p:tav>
                                        <p:tav tm="100000">
                                          <p:val>
                                            <p:strVal val="#ppt_y"/>
                                          </p:val>
                                        </p:tav>
                                      </p:tavLst>
                                    </p:anim>
                                  </p:childTnLst>
                                </p:cTn>
                              </p:par>
                            </p:childTnLst>
                          </p:cTn>
                        </p:par>
                        <p:par>
                          <p:cTn id="159" fill="hold">
                            <p:stCondLst>
                              <p:cond delay="2500"/>
                            </p:stCondLst>
                            <p:childTnLst>
                              <p:par>
                                <p:cTn id="160" presetID="55" presetClass="entr" presetSubtype="0" fill="hold" nodeType="afterEffect">
                                  <p:stCondLst>
                                    <p:cond delay="0"/>
                                  </p:stCondLst>
                                  <p:childTnLst>
                                    <p:set>
                                      <p:cBhvr>
                                        <p:cTn id="161" dur="1" fill="hold">
                                          <p:stCondLst>
                                            <p:cond delay="0"/>
                                          </p:stCondLst>
                                        </p:cTn>
                                        <p:tgtEl>
                                          <p:spTgt spid="7"/>
                                        </p:tgtEl>
                                        <p:attrNameLst>
                                          <p:attrName>style.visibility</p:attrName>
                                        </p:attrNameLst>
                                      </p:cBhvr>
                                      <p:to>
                                        <p:strVal val="visible"/>
                                      </p:to>
                                    </p:set>
                                    <p:anim calcmode="lin" valueType="num">
                                      <p:cBhvr>
                                        <p:cTn id="162" dur="1000" fill="hold"/>
                                        <p:tgtEl>
                                          <p:spTgt spid="7"/>
                                        </p:tgtEl>
                                        <p:attrNameLst>
                                          <p:attrName>ppt_w</p:attrName>
                                        </p:attrNameLst>
                                      </p:cBhvr>
                                      <p:tavLst>
                                        <p:tav tm="0">
                                          <p:val>
                                            <p:strVal val="#ppt_w*0.70"/>
                                          </p:val>
                                        </p:tav>
                                        <p:tav tm="100000">
                                          <p:val>
                                            <p:strVal val="#ppt_w"/>
                                          </p:val>
                                        </p:tav>
                                      </p:tavLst>
                                    </p:anim>
                                    <p:anim calcmode="lin" valueType="num">
                                      <p:cBhvr>
                                        <p:cTn id="163" dur="1000" fill="hold"/>
                                        <p:tgtEl>
                                          <p:spTgt spid="7"/>
                                        </p:tgtEl>
                                        <p:attrNameLst>
                                          <p:attrName>ppt_h</p:attrName>
                                        </p:attrNameLst>
                                      </p:cBhvr>
                                      <p:tavLst>
                                        <p:tav tm="0">
                                          <p:val>
                                            <p:strVal val="#ppt_h"/>
                                          </p:val>
                                        </p:tav>
                                        <p:tav tm="100000">
                                          <p:val>
                                            <p:strVal val="#ppt_h"/>
                                          </p:val>
                                        </p:tav>
                                      </p:tavLst>
                                    </p:anim>
                                    <p:animEffect transition="in" filter="fade">
                                      <p:cBhvr>
                                        <p:cTn id="164" dur="1000"/>
                                        <p:tgtEl>
                                          <p:spTgt spid="7"/>
                                        </p:tgtEl>
                                      </p:cBhvr>
                                    </p:animEffect>
                                  </p:childTnLst>
                                </p:cTn>
                              </p:par>
                            </p:childTnLst>
                          </p:cTn>
                        </p:par>
                        <p:par>
                          <p:cTn id="165" fill="hold">
                            <p:stCondLst>
                              <p:cond delay="3500"/>
                            </p:stCondLst>
                            <p:childTnLst>
                              <p:par>
                                <p:cTn id="166" presetID="12" presetClass="entr" presetSubtype="2" fill="hold" nodeType="afterEffect">
                                  <p:stCondLst>
                                    <p:cond delay="0"/>
                                  </p:stCondLst>
                                  <p:childTnLst>
                                    <p:set>
                                      <p:cBhvr>
                                        <p:cTn id="167" dur="1" fill="hold">
                                          <p:stCondLst>
                                            <p:cond delay="0"/>
                                          </p:stCondLst>
                                        </p:cTn>
                                        <p:tgtEl>
                                          <p:spTgt spid="687196"/>
                                        </p:tgtEl>
                                        <p:attrNameLst>
                                          <p:attrName>style.visibility</p:attrName>
                                        </p:attrNameLst>
                                      </p:cBhvr>
                                      <p:to>
                                        <p:strVal val="visible"/>
                                      </p:to>
                                    </p:set>
                                    <p:animEffect transition="in" filter="slide(fromRight)">
                                      <p:cBhvr>
                                        <p:cTn id="168" dur="500"/>
                                        <p:tgtEl>
                                          <p:spTgt spid="687196"/>
                                        </p:tgtEl>
                                      </p:cBhvr>
                                    </p:animEffect>
                                  </p:childTnLst>
                                </p:cTn>
                              </p:par>
                              <p:par>
                                <p:cTn id="169" presetID="12" presetClass="entr" presetSubtype="2" fill="hold" grpId="0" nodeType="withEffect">
                                  <p:stCondLst>
                                    <p:cond delay="0"/>
                                  </p:stCondLst>
                                  <p:childTnLst>
                                    <p:set>
                                      <p:cBhvr>
                                        <p:cTn id="170" dur="1" fill="hold">
                                          <p:stCondLst>
                                            <p:cond delay="0"/>
                                          </p:stCondLst>
                                        </p:cTn>
                                        <p:tgtEl>
                                          <p:spTgt spid="687197"/>
                                        </p:tgtEl>
                                        <p:attrNameLst>
                                          <p:attrName>style.visibility</p:attrName>
                                        </p:attrNameLst>
                                      </p:cBhvr>
                                      <p:to>
                                        <p:strVal val="visible"/>
                                      </p:to>
                                    </p:set>
                                    <p:animEffect transition="in" filter="slide(fromRight)">
                                      <p:cBhvr>
                                        <p:cTn id="171" dur="500"/>
                                        <p:tgtEl>
                                          <p:spTgt spid="687197"/>
                                        </p:tgtEl>
                                      </p:cBhvr>
                                    </p:animEffect>
                                  </p:childTnLst>
                                </p:cTn>
                              </p:par>
                            </p:childTnLst>
                          </p:cTn>
                        </p:par>
                        <p:par>
                          <p:cTn id="172" fill="hold">
                            <p:stCondLst>
                              <p:cond delay="4000"/>
                            </p:stCondLst>
                            <p:childTnLst>
                              <p:par>
                                <p:cTn id="173" presetID="15" presetClass="entr" presetSubtype="0" fill="hold" grpId="0" nodeType="afterEffect">
                                  <p:stCondLst>
                                    <p:cond delay="0"/>
                                  </p:stCondLst>
                                  <p:childTnLst>
                                    <p:set>
                                      <p:cBhvr>
                                        <p:cTn id="174" dur="1" fill="hold">
                                          <p:stCondLst>
                                            <p:cond delay="0"/>
                                          </p:stCondLst>
                                        </p:cTn>
                                        <p:tgtEl>
                                          <p:spTgt spid="687200"/>
                                        </p:tgtEl>
                                        <p:attrNameLst>
                                          <p:attrName>style.visibility</p:attrName>
                                        </p:attrNameLst>
                                      </p:cBhvr>
                                      <p:to>
                                        <p:strVal val="visible"/>
                                      </p:to>
                                    </p:set>
                                    <p:anim calcmode="lin" valueType="num">
                                      <p:cBhvr>
                                        <p:cTn id="175" dur="1000" fill="hold"/>
                                        <p:tgtEl>
                                          <p:spTgt spid="687200"/>
                                        </p:tgtEl>
                                        <p:attrNameLst>
                                          <p:attrName>ppt_w</p:attrName>
                                        </p:attrNameLst>
                                      </p:cBhvr>
                                      <p:tavLst>
                                        <p:tav tm="0">
                                          <p:val>
                                            <p:fltVal val="0"/>
                                          </p:val>
                                        </p:tav>
                                        <p:tav tm="100000">
                                          <p:val>
                                            <p:strVal val="#ppt_w"/>
                                          </p:val>
                                        </p:tav>
                                      </p:tavLst>
                                    </p:anim>
                                    <p:anim calcmode="lin" valueType="num">
                                      <p:cBhvr>
                                        <p:cTn id="176" dur="1000" fill="hold"/>
                                        <p:tgtEl>
                                          <p:spTgt spid="687200"/>
                                        </p:tgtEl>
                                        <p:attrNameLst>
                                          <p:attrName>ppt_h</p:attrName>
                                        </p:attrNameLst>
                                      </p:cBhvr>
                                      <p:tavLst>
                                        <p:tav tm="0">
                                          <p:val>
                                            <p:fltVal val="0"/>
                                          </p:val>
                                        </p:tav>
                                        <p:tav tm="100000">
                                          <p:val>
                                            <p:strVal val="#ppt_h"/>
                                          </p:val>
                                        </p:tav>
                                      </p:tavLst>
                                    </p:anim>
                                    <p:anim calcmode="lin" valueType="num">
                                      <p:cBhvr>
                                        <p:cTn id="177" dur="1000" fill="hold"/>
                                        <p:tgtEl>
                                          <p:spTgt spid="687200"/>
                                        </p:tgtEl>
                                        <p:attrNameLst>
                                          <p:attrName>ppt_x</p:attrName>
                                        </p:attrNameLst>
                                      </p:cBhvr>
                                      <p:tavLst>
                                        <p:tav tm="0" fmla="#ppt_x+(cos(-2*pi*(1-$))*-#ppt_x-sin(-2*pi*(1-$))*(1-#ppt_y))*(1-$)">
                                          <p:val>
                                            <p:fltVal val="0"/>
                                          </p:val>
                                        </p:tav>
                                        <p:tav tm="100000">
                                          <p:val>
                                            <p:fltVal val="1"/>
                                          </p:val>
                                        </p:tav>
                                      </p:tavLst>
                                    </p:anim>
                                    <p:anim calcmode="lin" valueType="num">
                                      <p:cBhvr>
                                        <p:cTn id="178" dur="1000" fill="hold"/>
                                        <p:tgtEl>
                                          <p:spTgt spid="6872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9" fill="hold">
                      <p:stCondLst>
                        <p:cond delay="indefinite"/>
                      </p:stCondLst>
                      <p:childTnLst>
                        <p:par>
                          <p:cTn id="180" fill="hold">
                            <p:stCondLst>
                              <p:cond delay="0"/>
                            </p:stCondLst>
                            <p:childTnLst>
                              <p:par>
                                <p:cTn id="181" presetID="55" presetClass="entr" presetSubtype="0" fill="hold" nodeType="clickEffect">
                                  <p:stCondLst>
                                    <p:cond delay="0"/>
                                  </p:stCondLst>
                                  <p:childTnLst>
                                    <p:set>
                                      <p:cBhvr>
                                        <p:cTn id="182" dur="1" fill="hold">
                                          <p:stCondLst>
                                            <p:cond delay="0"/>
                                          </p:stCondLst>
                                        </p:cTn>
                                        <p:tgtEl>
                                          <p:spTgt spid="687202"/>
                                        </p:tgtEl>
                                        <p:attrNameLst>
                                          <p:attrName>style.visibility</p:attrName>
                                        </p:attrNameLst>
                                      </p:cBhvr>
                                      <p:to>
                                        <p:strVal val="visible"/>
                                      </p:to>
                                    </p:set>
                                    <p:anim calcmode="lin" valueType="num">
                                      <p:cBhvr>
                                        <p:cTn id="183" dur="1000" fill="hold"/>
                                        <p:tgtEl>
                                          <p:spTgt spid="687202"/>
                                        </p:tgtEl>
                                        <p:attrNameLst>
                                          <p:attrName>ppt_w</p:attrName>
                                        </p:attrNameLst>
                                      </p:cBhvr>
                                      <p:tavLst>
                                        <p:tav tm="0">
                                          <p:val>
                                            <p:strVal val="#ppt_w*0.70"/>
                                          </p:val>
                                        </p:tav>
                                        <p:tav tm="100000">
                                          <p:val>
                                            <p:strVal val="#ppt_w"/>
                                          </p:val>
                                        </p:tav>
                                      </p:tavLst>
                                    </p:anim>
                                    <p:anim calcmode="lin" valueType="num">
                                      <p:cBhvr>
                                        <p:cTn id="184" dur="1000" fill="hold"/>
                                        <p:tgtEl>
                                          <p:spTgt spid="687202"/>
                                        </p:tgtEl>
                                        <p:attrNameLst>
                                          <p:attrName>ppt_h</p:attrName>
                                        </p:attrNameLst>
                                      </p:cBhvr>
                                      <p:tavLst>
                                        <p:tav tm="0">
                                          <p:val>
                                            <p:strVal val="#ppt_h"/>
                                          </p:val>
                                        </p:tav>
                                        <p:tav tm="100000">
                                          <p:val>
                                            <p:strVal val="#ppt_h"/>
                                          </p:val>
                                        </p:tav>
                                      </p:tavLst>
                                    </p:anim>
                                    <p:animEffect transition="in" filter="fade">
                                      <p:cBhvr>
                                        <p:cTn id="185" dur="1000"/>
                                        <p:tgtEl>
                                          <p:spTgt spid="687202"/>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nodeType="clickEffect">
                                  <p:stCondLst>
                                    <p:cond delay="0"/>
                                  </p:stCondLst>
                                  <p:childTnLst>
                                    <p:set>
                                      <p:cBhvr>
                                        <p:cTn id="189" dur="1" fill="hold">
                                          <p:stCondLst>
                                            <p:cond delay="0"/>
                                          </p:stCondLst>
                                        </p:cTn>
                                        <p:tgtEl>
                                          <p:spTgt spid="8"/>
                                        </p:tgtEl>
                                        <p:attrNameLst>
                                          <p:attrName>style.visibility</p:attrName>
                                        </p:attrNameLst>
                                      </p:cBhvr>
                                      <p:to>
                                        <p:strVal val="visible"/>
                                      </p:to>
                                    </p:set>
                                    <p:animEffect transition="in" filter="wipe(up)">
                                      <p:cBhvr>
                                        <p:cTn id="190" dur="500"/>
                                        <p:tgtEl>
                                          <p:spTgt spid="8"/>
                                        </p:tgtEl>
                                      </p:cBhvr>
                                    </p:animEffect>
                                  </p:childTnLst>
                                </p:cTn>
                              </p:par>
                            </p:childTnLst>
                          </p:cTn>
                        </p:par>
                        <p:par>
                          <p:cTn id="191" fill="hold">
                            <p:stCondLst>
                              <p:cond delay="500"/>
                            </p:stCondLst>
                            <p:childTnLst>
                              <p:par>
                                <p:cTn id="192" presetID="12" presetClass="entr" presetSubtype="2" fill="hold" grpId="0" nodeType="afterEffect">
                                  <p:stCondLst>
                                    <p:cond delay="0"/>
                                  </p:stCondLst>
                                  <p:childTnLst>
                                    <p:set>
                                      <p:cBhvr>
                                        <p:cTn id="193" dur="1" fill="hold">
                                          <p:stCondLst>
                                            <p:cond delay="0"/>
                                          </p:stCondLst>
                                        </p:cTn>
                                        <p:tgtEl>
                                          <p:spTgt spid="687198"/>
                                        </p:tgtEl>
                                        <p:attrNameLst>
                                          <p:attrName>style.visibility</p:attrName>
                                        </p:attrNameLst>
                                      </p:cBhvr>
                                      <p:to>
                                        <p:strVal val="visible"/>
                                      </p:to>
                                    </p:set>
                                    <p:animEffect transition="in" filter="slide(fromRight)">
                                      <p:cBhvr>
                                        <p:cTn id="194" dur="500"/>
                                        <p:tgtEl>
                                          <p:spTgt spid="687198"/>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1" fill="hold" nodeType="clickEffect">
                                  <p:stCondLst>
                                    <p:cond delay="0"/>
                                  </p:stCondLst>
                                  <p:childTnLst>
                                    <p:set>
                                      <p:cBhvr>
                                        <p:cTn id="198" dur="1" fill="hold">
                                          <p:stCondLst>
                                            <p:cond delay="0"/>
                                          </p:stCondLst>
                                        </p:cTn>
                                        <p:tgtEl>
                                          <p:spTgt spid="9"/>
                                        </p:tgtEl>
                                        <p:attrNameLst>
                                          <p:attrName>style.visibility</p:attrName>
                                        </p:attrNameLst>
                                      </p:cBhvr>
                                      <p:to>
                                        <p:strVal val="visible"/>
                                      </p:to>
                                    </p:set>
                                    <p:animEffect transition="in" filter="wipe(up)">
                                      <p:cBhvr>
                                        <p:cTn id="199" dur="500"/>
                                        <p:tgtEl>
                                          <p:spTgt spid="9"/>
                                        </p:tgtEl>
                                      </p:cBhvr>
                                    </p:animEffect>
                                  </p:childTnLst>
                                </p:cTn>
                              </p:par>
                            </p:childTnLst>
                          </p:cTn>
                        </p:par>
                        <p:par>
                          <p:cTn id="200" fill="hold">
                            <p:stCondLst>
                              <p:cond delay="500"/>
                            </p:stCondLst>
                            <p:childTnLst>
                              <p:par>
                                <p:cTn id="201" presetID="12" presetClass="entr" presetSubtype="8" fill="hold" grpId="0" nodeType="afterEffect">
                                  <p:stCondLst>
                                    <p:cond delay="0"/>
                                  </p:stCondLst>
                                  <p:childTnLst>
                                    <p:set>
                                      <p:cBhvr>
                                        <p:cTn id="202" dur="1" fill="hold">
                                          <p:stCondLst>
                                            <p:cond delay="0"/>
                                          </p:stCondLst>
                                        </p:cTn>
                                        <p:tgtEl>
                                          <p:spTgt spid="687199"/>
                                        </p:tgtEl>
                                        <p:attrNameLst>
                                          <p:attrName>style.visibility</p:attrName>
                                        </p:attrNameLst>
                                      </p:cBhvr>
                                      <p:to>
                                        <p:strVal val="visible"/>
                                      </p:to>
                                    </p:set>
                                    <p:animEffect transition="in" filter="slide(fromLeft)">
                                      <p:cBhvr>
                                        <p:cTn id="203" dur="500"/>
                                        <p:tgtEl>
                                          <p:spTgt spid="687199"/>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nodeType="clickEffect">
                                  <p:stCondLst>
                                    <p:cond delay="0"/>
                                  </p:stCondLst>
                                  <p:childTnLst>
                                    <p:set>
                                      <p:cBhvr>
                                        <p:cTn id="207" dur="1" fill="hold">
                                          <p:stCondLst>
                                            <p:cond delay="0"/>
                                          </p:stCondLst>
                                        </p:cTn>
                                        <p:tgtEl>
                                          <p:spTgt spid="686097">
                                            <p:txEl>
                                              <p:pRg st="0" end="0"/>
                                            </p:txEl>
                                          </p:spTgt>
                                        </p:tgtEl>
                                        <p:attrNameLst>
                                          <p:attrName>style.visibility</p:attrName>
                                        </p:attrNameLst>
                                      </p:cBhvr>
                                      <p:to>
                                        <p:strVal val="visible"/>
                                      </p:to>
                                    </p:set>
                                    <p:animEffect transition="in" filter="wipe(left)">
                                      <p:cBhvr>
                                        <p:cTn id="208" dur="500"/>
                                        <p:tgtEl>
                                          <p:spTgt spid="686097">
                                            <p:txEl>
                                              <p:pRg st="0" end="0"/>
                                            </p:txEl>
                                          </p:spTgt>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nodeType="clickEffect">
                                  <p:stCondLst>
                                    <p:cond delay="0"/>
                                  </p:stCondLst>
                                  <p:childTnLst>
                                    <p:set>
                                      <p:cBhvr>
                                        <p:cTn id="212" dur="1" fill="hold">
                                          <p:stCondLst>
                                            <p:cond delay="0"/>
                                          </p:stCondLst>
                                        </p:cTn>
                                        <p:tgtEl>
                                          <p:spTgt spid="686097">
                                            <p:txEl>
                                              <p:pRg st="1" end="1"/>
                                            </p:txEl>
                                          </p:spTgt>
                                        </p:tgtEl>
                                        <p:attrNameLst>
                                          <p:attrName>style.visibility</p:attrName>
                                        </p:attrNameLst>
                                      </p:cBhvr>
                                      <p:to>
                                        <p:strVal val="visible"/>
                                      </p:to>
                                    </p:set>
                                    <p:animEffect transition="in" filter="wipe(left)">
                                      <p:cBhvr>
                                        <p:cTn id="213" dur="500"/>
                                        <p:tgtEl>
                                          <p:spTgt spid="686097">
                                            <p:txEl>
                                              <p:pRg st="1" end="1"/>
                                            </p:txEl>
                                          </p:spTgt>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nodeType="clickEffect">
                                  <p:stCondLst>
                                    <p:cond delay="0"/>
                                  </p:stCondLst>
                                  <p:childTnLst>
                                    <p:set>
                                      <p:cBhvr>
                                        <p:cTn id="217" dur="1" fill="hold">
                                          <p:stCondLst>
                                            <p:cond delay="0"/>
                                          </p:stCondLst>
                                        </p:cTn>
                                        <p:tgtEl>
                                          <p:spTgt spid="686097">
                                            <p:txEl>
                                              <p:pRg st="2" end="2"/>
                                            </p:txEl>
                                          </p:spTgt>
                                        </p:tgtEl>
                                        <p:attrNameLst>
                                          <p:attrName>style.visibility</p:attrName>
                                        </p:attrNameLst>
                                      </p:cBhvr>
                                      <p:to>
                                        <p:strVal val="visible"/>
                                      </p:to>
                                    </p:set>
                                    <p:animEffect transition="in" filter="wipe(left)">
                                      <p:cBhvr>
                                        <p:cTn id="218" dur="500"/>
                                        <p:tgtEl>
                                          <p:spTgt spid="686097">
                                            <p:txEl>
                                              <p:pRg st="2" end="2"/>
                                            </p:txEl>
                                          </p:spTgt>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nodeType="clickEffect">
                                  <p:stCondLst>
                                    <p:cond delay="0"/>
                                  </p:stCondLst>
                                  <p:childTnLst>
                                    <p:set>
                                      <p:cBhvr>
                                        <p:cTn id="222" dur="1" fill="hold">
                                          <p:stCondLst>
                                            <p:cond delay="0"/>
                                          </p:stCondLst>
                                        </p:cTn>
                                        <p:tgtEl>
                                          <p:spTgt spid="686097">
                                            <p:txEl>
                                              <p:pRg st="3" end="3"/>
                                            </p:txEl>
                                          </p:spTgt>
                                        </p:tgtEl>
                                        <p:attrNameLst>
                                          <p:attrName>style.visibility</p:attrName>
                                        </p:attrNameLst>
                                      </p:cBhvr>
                                      <p:to>
                                        <p:strVal val="visible"/>
                                      </p:to>
                                    </p:set>
                                    <p:animEffect transition="in" filter="wipe(left)">
                                      <p:cBhvr>
                                        <p:cTn id="223" dur="500"/>
                                        <p:tgtEl>
                                          <p:spTgt spid="686097">
                                            <p:txEl>
                                              <p:pRg st="3" end="3"/>
                                            </p:txEl>
                                          </p:spTgt>
                                        </p:tgtEl>
                                      </p:cBhvr>
                                    </p:animEffect>
                                  </p:childTnLst>
                                </p:cTn>
                              </p:par>
                            </p:childTnLst>
                          </p:cTn>
                        </p:par>
                        <p:par>
                          <p:cTn id="224" fill="hold">
                            <p:stCondLst>
                              <p:cond delay="500"/>
                            </p:stCondLst>
                            <p:childTnLst>
                              <p:par>
                                <p:cTn id="225" presetID="15" presetClass="entr" presetSubtype="0" fill="hold" grpId="0" nodeType="after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p:cTn id="227" dur="1000" fill="hold"/>
                                        <p:tgtEl>
                                          <p:spTgt spid="72"/>
                                        </p:tgtEl>
                                        <p:attrNameLst>
                                          <p:attrName>ppt_w</p:attrName>
                                        </p:attrNameLst>
                                      </p:cBhvr>
                                      <p:tavLst>
                                        <p:tav tm="0">
                                          <p:val>
                                            <p:fltVal val="0"/>
                                          </p:val>
                                        </p:tav>
                                        <p:tav tm="100000">
                                          <p:val>
                                            <p:strVal val="#ppt_w"/>
                                          </p:val>
                                        </p:tav>
                                      </p:tavLst>
                                    </p:anim>
                                    <p:anim calcmode="lin" valueType="num">
                                      <p:cBhvr>
                                        <p:cTn id="228" dur="1000" fill="hold"/>
                                        <p:tgtEl>
                                          <p:spTgt spid="72"/>
                                        </p:tgtEl>
                                        <p:attrNameLst>
                                          <p:attrName>ppt_h</p:attrName>
                                        </p:attrNameLst>
                                      </p:cBhvr>
                                      <p:tavLst>
                                        <p:tav tm="0">
                                          <p:val>
                                            <p:fltVal val="0"/>
                                          </p:val>
                                        </p:tav>
                                        <p:tav tm="100000">
                                          <p:val>
                                            <p:strVal val="#ppt_h"/>
                                          </p:val>
                                        </p:tav>
                                      </p:tavLst>
                                    </p:anim>
                                    <p:anim calcmode="lin" valueType="num">
                                      <p:cBhvr>
                                        <p:cTn id="229"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230" dur="1000" fill="hold"/>
                                        <p:tgtEl>
                                          <p:spTgt spid="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6" grpId="0"/>
      <p:bldP spid="686090" grpId="0"/>
      <p:bldP spid="686095" grpId="0"/>
      <p:bldP spid="687169" grpId="0"/>
      <p:bldP spid="687170" grpId="0" animBg="1"/>
      <p:bldP spid="687171" grpId="0" animBg="1"/>
      <p:bldP spid="687172" grpId="0"/>
      <p:bldP spid="687173" grpId="0"/>
      <p:bldP spid="687197" grpId="0"/>
      <p:bldP spid="687198" grpId="0" animBg="1"/>
      <p:bldP spid="687199" grpId="0" animBg="1"/>
      <p:bldP spid="687200" grpId="0"/>
      <p:bldP spid="7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图3-27"/>
          <p:cNvPicPr>
            <a:picLocks noChangeAspect="1" noChangeArrowheads="1"/>
          </p:cNvPicPr>
          <p:nvPr/>
        </p:nvPicPr>
        <p:blipFill rotWithShape="1">
          <a:blip r:embed="rId1">
            <a:extLst>
              <a:ext uri="{28A0092B-C50C-407E-A947-70E740481C1C}">
                <a14:useLocalDpi xmlns:a14="http://schemas.microsoft.com/office/drawing/2010/main" val="0"/>
              </a:ext>
            </a:extLst>
          </a:blip>
          <a:srcRect l="6739" t="6333" r="1762" b="28917"/>
          <a:stretch>
            <a:fillRect/>
          </a:stretch>
        </p:blipFill>
        <p:spPr bwMode="auto">
          <a:xfrm>
            <a:off x="395536" y="1054460"/>
            <a:ext cx="439248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图3-28"/>
          <p:cNvPicPr>
            <a:picLocks noChangeAspect="1" noChangeArrowheads="1"/>
          </p:cNvPicPr>
          <p:nvPr/>
        </p:nvPicPr>
        <p:blipFill rotWithShape="1">
          <a:blip r:embed="rId2">
            <a:extLst>
              <a:ext uri="{28A0092B-C50C-407E-A947-70E740481C1C}">
                <a14:useLocalDpi xmlns:a14="http://schemas.microsoft.com/office/drawing/2010/main" val="0"/>
              </a:ext>
            </a:extLst>
          </a:blip>
          <a:srcRect l="4669" t="1071" r="5894" b="15954"/>
          <a:stretch>
            <a:fillRect/>
          </a:stretch>
        </p:blipFill>
        <p:spPr bwMode="auto">
          <a:xfrm>
            <a:off x="5071864" y="658416"/>
            <a:ext cx="381642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467544" y="4653136"/>
            <a:ext cx="40595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spcBef>
                <a:spcPct val="50000"/>
              </a:spcBef>
            </a:pPr>
            <a:r>
              <a:rPr lang="zh-CN" altLang="en-US" sz="2000" b="1" dirty="0">
                <a:solidFill>
                  <a:srgbClr val="FF3300"/>
                </a:solidFill>
                <a:latin typeface="Times New Roman" panose="02020603050405020304" pitchFamily="18" charset="0"/>
                <a:ea typeface="黑体" panose="02010609060101010101" pitchFamily="49" charset="-122"/>
              </a:rPr>
              <a:t>土的层状构造对应力系数的影响</a:t>
            </a:r>
            <a:r>
              <a:rPr lang="zh-CN" altLang="en-US" sz="2000" dirty="0">
                <a:latin typeface="Times New Roman" panose="02020603050405020304" pitchFamily="18" charset="0"/>
                <a:ea typeface="黑体" panose="02010609060101010101" pitchFamily="49" charset="-122"/>
              </a:rPr>
              <a:t>：</a:t>
            </a:r>
            <a:endParaRPr lang="zh-CN" altLang="en-US" sz="2000" dirty="0">
              <a:latin typeface="Times New Roman" panose="02020603050405020304" pitchFamily="18" charset="0"/>
              <a:ea typeface="黑体" panose="02010609060101010101" pitchFamily="49" charset="-122"/>
            </a:endParaRPr>
          </a:p>
          <a:p>
            <a:pPr>
              <a:spcBef>
                <a:spcPct val="50000"/>
              </a:spcBef>
              <a:buFontTx/>
              <a:buAutoNum type="alphaLcParenR"/>
            </a:pPr>
            <a:r>
              <a:rPr lang="en-US" altLang="zh-CN" sz="2000" i="1" dirty="0" err="1">
                <a:latin typeface="Times New Roman" panose="02020603050405020304" pitchFamily="18" charset="0"/>
                <a:ea typeface="黑体" panose="02010609060101010101" pitchFamily="49" charset="-122"/>
              </a:rPr>
              <a:t>E</a:t>
            </a:r>
            <a:r>
              <a:rPr lang="en-US" altLang="zh-CN" sz="2000" baseline="-25000" dirty="0" err="1">
                <a:latin typeface="Times New Roman" panose="02020603050405020304" pitchFamily="18" charset="0"/>
                <a:ea typeface="黑体" panose="02010609060101010101" pitchFamily="49" charset="-122"/>
              </a:rPr>
              <a:t>oh</a:t>
            </a:r>
            <a:r>
              <a:rPr lang="en-US" altLang="zh-CN" sz="2000" dirty="0">
                <a:latin typeface="Times New Roman" panose="02020603050405020304" pitchFamily="18" charset="0"/>
                <a:ea typeface="黑体" panose="02010609060101010101" pitchFamily="49" charset="-122"/>
              </a:rPr>
              <a:t> = </a:t>
            </a:r>
            <a:r>
              <a:rPr lang="en-US" altLang="zh-CN" sz="2000" i="1" dirty="0" err="1">
                <a:latin typeface="Times New Roman" panose="02020603050405020304" pitchFamily="18" charset="0"/>
                <a:ea typeface="黑体" panose="02010609060101010101" pitchFamily="49" charset="-122"/>
              </a:rPr>
              <a:t>nE</a:t>
            </a:r>
            <a:r>
              <a:rPr lang="en-US" altLang="zh-CN" sz="2000" baseline="-25000" dirty="0" err="1">
                <a:latin typeface="Times New Roman" panose="02020603050405020304" pitchFamily="18" charset="0"/>
                <a:ea typeface="黑体" panose="02010609060101010101" pitchFamily="49" charset="-122"/>
              </a:rPr>
              <a:t>ov</a:t>
            </a:r>
            <a:r>
              <a:rPr lang="en-US" altLang="zh-CN" sz="2000" dirty="0">
                <a:latin typeface="Times New Roman" panose="02020603050405020304" pitchFamily="18" charset="0"/>
                <a:ea typeface="黑体" panose="02010609060101010101" pitchFamily="49" charset="-122"/>
              </a:rPr>
              <a:t>, </a:t>
            </a:r>
            <a:r>
              <a:rPr lang="zh-CN" altLang="en-US" sz="2000" dirty="0" smtClean="0">
                <a:latin typeface="Times New Roman" panose="02020603050405020304" pitchFamily="18" charset="0"/>
                <a:ea typeface="黑体" panose="02010609060101010101" pitchFamily="49" charset="-122"/>
              </a:rPr>
              <a:t>（</a:t>
            </a:r>
            <a:r>
              <a:rPr lang="en-US" altLang="zh-CN" sz="2000" dirty="0" smtClean="0">
                <a:latin typeface="Times New Roman" panose="02020603050405020304" pitchFamily="18" charset="0"/>
                <a:ea typeface="黑体" panose="02010609060101010101" pitchFamily="49" charset="-122"/>
              </a:rPr>
              <a:t> n&gt;1</a:t>
            </a:r>
            <a:r>
              <a:rPr lang="zh-CN" altLang="en-US" sz="2000" dirty="0" smtClean="0">
                <a:latin typeface="Times New Roman" panose="02020603050405020304" pitchFamily="18" charset="0"/>
                <a:ea typeface="黑体" panose="02010609060101010101" pitchFamily="49" charset="-122"/>
              </a:rPr>
              <a:t>）</a:t>
            </a:r>
            <a:endParaRPr lang="en-US" altLang="zh-CN" sz="2000" dirty="0">
              <a:latin typeface="Times New Roman" panose="02020603050405020304" pitchFamily="18" charset="0"/>
              <a:ea typeface="黑体" panose="02010609060101010101" pitchFamily="49" charset="-122"/>
            </a:endParaRPr>
          </a:p>
          <a:p>
            <a:pPr>
              <a:spcBef>
                <a:spcPct val="50000"/>
              </a:spcBef>
              <a:buFontTx/>
              <a:buAutoNum type="alphaLcParenR"/>
            </a:pPr>
            <a:r>
              <a:rPr lang="zh-CN" altLang="en-US" sz="2000" dirty="0">
                <a:latin typeface="Times New Roman" panose="02020603050405020304" pitchFamily="18" charset="0"/>
                <a:ea typeface="黑体" panose="02010609060101010101" pitchFamily="49" charset="-122"/>
              </a:rPr>
              <a:t>据</a:t>
            </a:r>
            <a:r>
              <a:rPr lang="en-US" altLang="zh-CN" sz="2000" dirty="0" err="1">
                <a:latin typeface="Times New Roman" panose="02020603050405020304" pitchFamily="18" charset="0"/>
                <a:ea typeface="黑体" panose="02010609060101010101" pitchFamily="49" charset="-122"/>
              </a:rPr>
              <a:t>Westergard</a:t>
            </a:r>
            <a:r>
              <a:rPr lang="zh-CN" altLang="en-US" sz="2000" dirty="0">
                <a:latin typeface="Times New Roman" panose="02020603050405020304" pitchFamily="18" charset="0"/>
                <a:ea typeface="黑体" panose="02010609060101010101" pitchFamily="49" charset="-122"/>
              </a:rPr>
              <a:t>的解（</a:t>
            </a:r>
            <a:r>
              <a:rPr lang="zh-CN" altLang="en-US" sz="2000" dirty="0" smtClean="0">
                <a:latin typeface="Times New Roman" panose="02020603050405020304" pitchFamily="18" charset="0"/>
                <a:ea typeface="黑体" panose="02010609060101010101" pitchFamily="49" charset="-122"/>
              </a:rPr>
              <a:t>取</a:t>
            </a:r>
            <a:r>
              <a:rPr lang="zh-CN" altLang="en-US" sz="2000" i="1" dirty="0" smtClean="0">
                <a:latin typeface="Times New Roman" panose="02020603050405020304" pitchFamily="18" charset="0"/>
                <a:ea typeface="黑体" panose="02010609060101010101" pitchFamily="49" charset="-122"/>
                <a:sym typeface="Symbol" panose="05050102010706020507" pitchFamily="18" charset="2"/>
              </a:rPr>
              <a:t></a:t>
            </a:r>
            <a:r>
              <a:rPr lang="zh-CN" altLang="en-US" sz="2000" dirty="0" smtClean="0">
                <a:latin typeface="Times New Roman" panose="02020603050405020304" pitchFamily="18" charset="0"/>
                <a:ea typeface="黑体" panose="02010609060101010101" pitchFamily="49" charset="-122"/>
                <a:sym typeface="Symbol" panose="05050102010706020507" pitchFamily="18" charset="2"/>
              </a:rPr>
              <a:t> </a:t>
            </a:r>
            <a:r>
              <a:rPr lang="en-US" altLang="zh-CN" sz="2000" dirty="0">
                <a:latin typeface="Times New Roman" panose="02020603050405020304" pitchFamily="18" charset="0"/>
                <a:ea typeface="黑体" panose="02010609060101010101" pitchFamily="49" charset="-122"/>
                <a:sym typeface="Symbol" panose="05050102010706020507" pitchFamily="18" charset="2"/>
              </a:rPr>
              <a:t>= 0</a:t>
            </a:r>
            <a:r>
              <a:rPr lang="zh-CN" altLang="en-US" sz="2000" dirty="0" smtClean="0">
                <a:latin typeface="Times New Roman" panose="02020603050405020304" pitchFamily="18" charset="0"/>
                <a:ea typeface="黑体" panose="02010609060101010101" pitchFamily="49" charset="-122"/>
                <a:sym typeface="Symbol" panose="05050102010706020507" pitchFamily="18" charset="2"/>
              </a:rPr>
              <a:t>）</a:t>
            </a:r>
            <a:endParaRPr lang="en-US" altLang="zh-CN" sz="2000" dirty="0">
              <a:latin typeface="Times New Roman" panose="02020603050405020304" pitchFamily="18" charset="0"/>
              <a:ea typeface="黑体" panose="02010609060101010101" pitchFamily="49" charset="-122"/>
            </a:endParaRPr>
          </a:p>
        </p:txBody>
      </p:sp>
      <p:sp>
        <p:nvSpPr>
          <p:cNvPr id="62469" name="Text Box 5"/>
          <p:cNvSpPr txBox="1">
            <a:spLocks noChangeArrowheads="1"/>
          </p:cNvSpPr>
          <p:nvPr/>
        </p:nvSpPr>
        <p:spPr bwMode="auto">
          <a:xfrm>
            <a:off x="4855840" y="4293096"/>
            <a:ext cx="424847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spcBef>
                <a:spcPct val="50000"/>
              </a:spcBef>
            </a:pPr>
            <a:r>
              <a:rPr lang="zh-CN" altLang="en-US" sz="2000" b="1" dirty="0">
                <a:solidFill>
                  <a:srgbClr val="FF3300"/>
                </a:solidFill>
                <a:latin typeface="Times New Roman" panose="02020603050405020304" pitchFamily="18" charset="0"/>
                <a:ea typeface="黑体" panose="02010609060101010101" pitchFamily="49" charset="-122"/>
              </a:rPr>
              <a:t>双层</a:t>
            </a:r>
            <a:r>
              <a:rPr lang="zh-CN" altLang="en-US" sz="2000" b="1" dirty="0" smtClean="0">
                <a:solidFill>
                  <a:srgbClr val="FF3300"/>
                </a:solidFill>
                <a:latin typeface="Times New Roman" panose="02020603050405020304" pitchFamily="18" charset="0"/>
                <a:ea typeface="黑体" panose="02010609060101010101" pitchFamily="49" charset="-122"/>
              </a:rPr>
              <a:t>地基对附加应力</a:t>
            </a:r>
            <a:r>
              <a:rPr lang="zh-CN" altLang="en-US" sz="2000" b="1" dirty="0">
                <a:solidFill>
                  <a:srgbClr val="FF3300"/>
                </a:solidFill>
                <a:latin typeface="Times New Roman" panose="02020603050405020304" pitchFamily="18" charset="0"/>
                <a:ea typeface="黑体" panose="02010609060101010101" pitchFamily="49" charset="-122"/>
              </a:rPr>
              <a:t>的影响：</a:t>
            </a:r>
            <a:endParaRPr lang="zh-CN" altLang="en-US" sz="2000" b="1" dirty="0">
              <a:solidFill>
                <a:srgbClr val="FF3300"/>
              </a:solidFill>
              <a:latin typeface="Times New Roman" panose="02020603050405020304" pitchFamily="18" charset="0"/>
              <a:ea typeface="黑体" panose="02010609060101010101" pitchFamily="49" charset="-122"/>
            </a:endParaRPr>
          </a:p>
          <a:p>
            <a:pPr>
              <a:spcBef>
                <a:spcPct val="50000"/>
              </a:spcBef>
            </a:pPr>
            <a:r>
              <a:rPr lang="en-US" altLang="zh-CN" sz="2000" dirty="0">
                <a:latin typeface="Times New Roman" panose="02020603050405020304" pitchFamily="18" charset="0"/>
                <a:ea typeface="黑体" panose="02010609060101010101" pitchFamily="49" charset="-122"/>
              </a:rPr>
              <a:t>1-</a:t>
            </a:r>
            <a:r>
              <a:rPr lang="zh-CN" altLang="en-US" sz="2000" dirty="0">
                <a:latin typeface="Times New Roman" panose="02020603050405020304" pitchFamily="18" charset="0"/>
                <a:ea typeface="黑体" panose="02010609060101010101" pitchFamily="49" charset="-122"/>
              </a:rPr>
              <a:t>双层地基模量相同（既均质地基）</a:t>
            </a:r>
            <a:endParaRPr lang="zh-CN" altLang="en-US" sz="2000" dirty="0">
              <a:latin typeface="Times New Roman" panose="02020603050405020304" pitchFamily="18" charset="0"/>
              <a:ea typeface="黑体" panose="02010609060101010101" pitchFamily="49" charset="-122"/>
            </a:endParaRPr>
          </a:p>
          <a:p>
            <a:pPr>
              <a:spcBef>
                <a:spcPct val="50000"/>
              </a:spcBef>
            </a:pPr>
            <a:r>
              <a:rPr lang="en-US" altLang="zh-CN" sz="2000" dirty="0">
                <a:latin typeface="Times New Roman" panose="02020603050405020304" pitchFamily="18" charset="0"/>
                <a:ea typeface="黑体" panose="02010609060101010101" pitchFamily="49" charset="-122"/>
              </a:rPr>
              <a:t>2-</a:t>
            </a:r>
            <a:r>
              <a:rPr lang="zh-CN" altLang="en-US" sz="2000" dirty="0">
                <a:latin typeface="Times New Roman" panose="02020603050405020304" pitchFamily="18" charset="0"/>
                <a:ea typeface="黑体" panose="02010609060101010101" pitchFamily="49" charset="-122"/>
              </a:rPr>
              <a:t>上层地基软，下层地基硬；</a:t>
            </a:r>
            <a:endParaRPr lang="zh-CN" altLang="en-US" sz="2000" dirty="0">
              <a:latin typeface="Times New Roman" panose="02020603050405020304" pitchFamily="18" charset="0"/>
              <a:ea typeface="黑体" panose="02010609060101010101" pitchFamily="49" charset="-122"/>
            </a:endParaRPr>
          </a:p>
          <a:p>
            <a:pPr>
              <a:spcBef>
                <a:spcPct val="50000"/>
              </a:spcBef>
            </a:pPr>
            <a:r>
              <a:rPr lang="en-US" altLang="zh-CN" sz="2000" dirty="0">
                <a:latin typeface="Times New Roman" panose="02020603050405020304" pitchFamily="18" charset="0"/>
                <a:ea typeface="黑体" panose="02010609060101010101" pitchFamily="49" charset="-122"/>
              </a:rPr>
              <a:t>3-</a:t>
            </a:r>
            <a:r>
              <a:rPr lang="zh-CN" altLang="en-US" sz="2000" dirty="0">
                <a:latin typeface="Times New Roman" panose="02020603050405020304" pitchFamily="18" charset="0"/>
                <a:ea typeface="黑体" panose="02010609060101010101" pitchFamily="49" charset="-122"/>
              </a:rPr>
              <a:t>上层地基硬，下层地基</a:t>
            </a:r>
            <a:r>
              <a:rPr lang="zh-CN" altLang="en-US" sz="2000" dirty="0" smtClean="0">
                <a:latin typeface="Times New Roman" panose="02020603050405020304" pitchFamily="18" charset="0"/>
                <a:ea typeface="黑体" panose="02010609060101010101" pitchFamily="49" charset="-122"/>
              </a:rPr>
              <a:t>软。</a:t>
            </a:r>
            <a:endParaRPr lang="en-US" altLang="zh-CN" sz="2000" dirty="0">
              <a:latin typeface="Times New Roman" panose="02020603050405020304" pitchFamily="18" charset="0"/>
              <a:ea typeface="黑体" panose="02010609060101010101" pitchFamily="49" charset="-122"/>
            </a:endParaRPr>
          </a:p>
        </p:txBody>
      </p:sp>
      <p:pic>
        <p:nvPicPr>
          <p:cNvPr id="6" name="Picture 2" descr="图3-27"/>
          <p:cNvPicPr/>
          <p:nvPr/>
        </p:nvPicPr>
        <p:blipFill rotWithShape="1">
          <a:blip r:embed="rId1">
            <a:extLst>
              <a:ext uri="{28A0092B-C50C-407E-A947-70E740481C1C}">
                <a14:useLocalDpi xmlns:a14="http://schemas.microsoft.com/office/drawing/2010/main" val="0"/>
              </a:ext>
            </a:extLst>
          </a:blip>
          <a:srcRect l="24603" t="83796" r="11111"/>
          <a:stretch>
            <a:fillRect/>
          </a:stretch>
        </p:blipFill>
        <p:spPr bwMode="auto">
          <a:xfrm>
            <a:off x="827584" y="3781425"/>
            <a:ext cx="3086100" cy="666750"/>
          </a:xfrm>
          <a:prstGeom prst="rect">
            <a:avLst/>
          </a:prstGeom>
          <a:noFill/>
          <a:ln>
            <a:noFill/>
          </a:ln>
        </p:spPr>
      </p:pic>
      <p:sp>
        <p:nvSpPr>
          <p:cNvPr id="7"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354263" y="579757"/>
            <a:ext cx="4224784" cy="523220"/>
          </a:xfrm>
          <a:prstGeom prst="rect">
            <a:avLst/>
          </a:prstGeom>
          <a:solidFill>
            <a:srgbClr val="FFC000"/>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Font typeface="Wingdings" panose="05000000000000000000" pitchFamily="2" charset="2"/>
              <a:buNone/>
            </a:pPr>
            <a:r>
              <a:rPr kumimoji="1" lang="zh-CN" altLang="en-US" sz="2800" b="1" dirty="0" smtClean="0">
                <a:latin typeface="+mj-ea"/>
                <a:ea typeface="+mj-ea"/>
                <a:sym typeface="Symbol" panose="05050102010706020507" pitchFamily="18" charset="2"/>
              </a:rPr>
              <a:t>水平力作用时的附加应力</a:t>
            </a:r>
            <a:endParaRPr kumimoji="1" lang="zh-CN" altLang="en-US" sz="2800" b="1" dirty="0">
              <a:latin typeface="+mj-ea"/>
              <a:ea typeface="+mj-ea"/>
            </a:endParaRPr>
          </a:p>
        </p:txBody>
      </p:sp>
      <p:sp>
        <p:nvSpPr>
          <p:cNvPr id="39939" name="Rectangle 4"/>
          <p:cNvSpPr>
            <a:spLocks noChangeAspect="1" noChangeArrowheads="1"/>
          </p:cNvSpPr>
          <p:nvPr/>
        </p:nvSpPr>
        <p:spPr bwMode="auto">
          <a:xfrm>
            <a:off x="5437188" y="3849688"/>
            <a:ext cx="1479550" cy="1595437"/>
          </a:xfrm>
          <a:prstGeom prst="rect">
            <a:avLst/>
          </a:prstGeom>
          <a:solidFill>
            <a:schemeClr val="folHlink"/>
          </a:solidFill>
          <a:ln w="9525">
            <a:miter lim="800000"/>
          </a:ln>
          <a:scene3d>
            <a:camera prst="legacyObliqueTopRight"/>
            <a:lightRig rig="legacyFlat3" dir="b"/>
          </a:scene3d>
          <a:sp3d extrusionH="1370000" prstMaterial="legacyMatte">
            <a:bevelT w="13500" h="13500" prst="angle"/>
            <a:bevelB w="13500" h="13500" prst="angle"/>
            <a:extrusionClr>
              <a:srgbClr val="66FFCC"/>
            </a:extrusionClr>
            <a:contourClr>
              <a:schemeClr val="folHlink"/>
            </a:contourClr>
          </a:sp3d>
        </p:spPr>
        <p:txBody>
          <a:bodyPr wrap="none" lIns="0" tIns="0" rIns="0" bIns="0" anchor="ctr">
            <a:spAutoFit/>
            <a:flatTx/>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39940" name="Freeform 5"/>
          <p:cNvSpPr>
            <a:spLocks noChangeAspect="1"/>
          </p:cNvSpPr>
          <p:nvPr/>
        </p:nvSpPr>
        <p:spPr bwMode="auto">
          <a:xfrm>
            <a:off x="5788025" y="4633913"/>
            <a:ext cx="407988" cy="407987"/>
          </a:xfrm>
          <a:custGeom>
            <a:avLst/>
            <a:gdLst>
              <a:gd name="T0" fmla="*/ 0 w 326"/>
              <a:gd name="T1" fmla="*/ 2147483647 h 325"/>
              <a:gd name="T2" fmla="*/ 2147483647 w 326"/>
              <a:gd name="T3" fmla="*/ 0 h 325"/>
              <a:gd name="T4" fmla="*/ 0 60000 65536"/>
              <a:gd name="T5" fmla="*/ 0 60000 65536"/>
              <a:gd name="T6" fmla="*/ 0 w 326"/>
              <a:gd name="T7" fmla="*/ 0 h 325"/>
              <a:gd name="T8" fmla="*/ 326 w 326"/>
              <a:gd name="T9" fmla="*/ 325 h 325"/>
            </a:gdLst>
            <a:ahLst/>
            <a:cxnLst>
              <a:cxn ang="T4">
                <a:pos x="T0" y="T1"/>
              </a:cxn>
              <a:cxn ang="T5">
                <a:pos x="T2" y="T3"/>
              </a:cxn>
            </a:cxnLst>
            <a:rect l="T6" t="T7" r="T8" b="T9"/>
            <a:pathLst>
              <a:path w="326" h="325">
                <a:moveTo>
                  <a:pt x="0" y="325"/>
                </a:moveTo>
                <a:lnTo>
                  <a:pt x="326" y="0"/>
                </a:lnTo>
              </a:path>
            </a:pathLst>
          </a:custGeom>
          <a:noFill/>
          <a:ln w="57150">
            <a:solidFill>
              <a:srgbClr val="990033"/>
            </a:solidFill>
            <a:round/>
            <a:tailEnd type="triangle" w="med" len="lg"/>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41" name="Line 6"/>
          <p:cNvSpPr>
            <a:spLocks noChangeAspect="1" noChangeShapeType="1"/>
          </p:cNvSpPr>
          <p:nvPr/>
        </p:nvSpPr>
        <p:spPr bwMode="auto">
          <a:xfrm flipH="1">
            <a:off x="5776913" y="4646613"/>
            <a:ext cx="741362" cy="0"/>
          </a:xfrm>
          <a:prstGeom prst="line">
            <a:avLst/>
          </a:prstGeom>
          <a:noFill/>
          <a:ln w="57150">
            <a:solidFill>
              <a:schemeClr val="bg1"/>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39942" name="Freeform 7"/>
          <p:cNvSpPr>
            <a:spLocks noChangeAspect="1"/>
          </p:cNvSpPr>
          <p:nvPr/>
        </p:nvSpPr>
        <p:spPr bwMode="auto">
          <a:xfrm rot="10800000">
            <a:off x="6186488" y="3384550"/>
            <a:ext cx="409575" cy="407988"/>
          </a:xfrm>
          <a:custGeom>
            <a:avLst/>
            <a:gdLst>
              <a:gd name="T0" fmla="*/ 0 w 326"/>
              <a:gd name="T1" fmla="*/ 2147483647 h 325"/>
              <a:gd name="T2" fmla="*/ 2147483647 w 326"/>
              <a:gd name="T3" fmla="*/ 0 h 325"/>
              <a:gd name="T4" fmla="*/ 0 60000 65536"/>
              <a:gd name="T5" fmla="*/ 0 60000 65536"/>
              <a:gd name="T6" fmla="*/ 0 w 326"/>
              <a:gd name="T7" fmla="*/ 0 h 325"/>
              <a:gd name="T8" fmla="*/ 326 w 326"/>
              <a:gd name="T9" fmla="*/ 325 h 325"/>
            </a:gdLst>
            <a:ahLst/>
            <a:cxnLst>
              <a:cxn ang="T4">
                <a:pos x="T0" y="T1"/>
              </a:cxn>
              <a:cxn ang="T5">
                <a:pos x="T2" y="T3"/>
              </a:cxn>
            </a:cxnLst>
            <a:rect l="T6" t="T7" r="T8" b="T9"/>
            <a:pathLst>
              <a:path w="326" h="325">
                <a:moveTo>
                  <a:pt x="0" y="325"/>
                </a:moveTo>
                <a:lnTo>
                  <a:pt x="326" y="0"/>
                </a:lnTo>
              </a:path>
            </a:pathLst>
          </a:custGeom>
          <a:noFill/>
          <a:ln w="57150">
            <a:solidFill>
              <a:schemeClr val="bg1"/>
            </a:solidFill>
            <a:round/>
            <a:tailEnd type="triangle" w="med" len="lg"/>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43" name="Line 8"/>
          <p:cNvSpPr>
            <a:spLocks noChangeAspect="1" noChangeShapeType="1"/>
          </p:cNvSpPr>
          <p:nvPr/>
        </p:nvSpPr>
        <p:spPr bwMode="auto">
          <a:xfrm rot="10800000" flipH="1">
            <a:off x="6081713" y="3581400"/>
            <a:ext cx="741362" cy="0"/>
          </a:xfrm>
          <a:prstGeom prst="line">
            <a:avLst/>
          </a:prstGeom>
          <a:noFill/>
          <a:ln w="57150">
            <a:solidFill>
              <a:schemeClr val="bg1"/>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39944" name="Line 9"/>
          <p:cNvSpPr>
            <a:spLocks noChangeAspect="1" noChangeShapeType="1"/>
          </p:cNvSpPr>
          <p:nvPr/>
        </p:nvSpPr>
        <p:spPr bwMode="auto">
          <a:xfrm flipH="1">
            <a:off x="7196138" y="4416425"/>
            <a:ext cx="739775" cy="0"/>
          </a:xfrm>
          <a:prstGeom prst="line">
            <a:avLst/>
          </a:prstGeom>
          <a:noFill/>
          <a:ln w="57150">
            <a:solidFill>
              <a:srgbClr val="990033"/>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39945" name="Freeform 10"/>
          <p:cNvSpPr>
            <a:spLocks noChangeAspect="1"/>
          </p:cNvSpPr>
          <p:nvPr/>
        </p:nvSpPr>
        <p:spPr bwMode="auto">
          <a:xfrm>
            <a:off x="7024688" y="4189413"/>
            <a:ext cx="409575" cy="407987"/>
          </a:xfrm>
          <a:custGeom>
            <a:avLst/>
            <a:gdLst>
              <a:gd name="T0" fmla="*/ 0 w 326"/>
              <a:gd name="T1" fmla="*/ 2147483647 h 325"/>
              <a:gd name="T2" fmla="*/ 2147483647 w 326"/>
              <a:gd name="T3" fmla="*/ 0 h 325"/>
              <a:gd name="T4" fmla="*/ 0 60000 65536"/>
              <a:gd name="T5" fmla="*/ 0 60000 65536"/>
              <a:gd name="T6" fmla="*/ 0 w 326"/>
              <a:gd name="T7" fmla="*/ 0 h 325"/>
              <a:gd name="T8" fmla="*/ 326 w 326"/>
              <a:gd name="T9" fmla="*/ 325 h 325"/>
            </a:gdLst>
            <a:ahLst/>
            <a:cxnLst>
              <a:cxn ang="T4">
                <a:pos x="T0" y="T1"/>
              </a:cxn>
              <a:cxn ang="T5">
                <a:pos x="T2" y="T3"/>
              </a:cxn>
            </a:cxnLst>
            <a:rect l="T6" t="T7" r="T8" b="T9"/>
            <a:pathLst>
              <a:path w="326" h="325">
                <a:moveTo>
                  <a:pt x="0" y="325"/>
                </a:moveTo>
                <a:lnTo>
                  <a:pt x="326" y="0"/>
                </a:lnTo>
              </a:path>
            </a:pathLst>
          </a:custGeom>
          <a:noFill/>
          <a:ln w="57150">
            <a:solidFill>
              <a:schemeClr val="bg1"/>
            </a:solidFill>
            <a:round/>
            <a:tailEnd type="triangle" w="med" len="lg"/>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46" name="Line 11"/>
          <p:cNvSpPr>
            <a:spLocks noChangeAspect="1" noChangeShapeType="1"/>
          </p:cNvSpPr>
          <p:nvPr/>
        </p:nvSpPr>
        <p:spPr bwMode="auto">
          <a:xfrm rot="10800000">
            <a:off x="7205663" y="4017963"/>
            <a:ext cx="0" cy="741362"/>
          </a:xfrm>
          <a:prstGeom prst="line">
            <a:avLst/>
          </a:prstGeom>
          <a:noFill/>
          <a:ln w="57150">
            <a:solidFill>
              <a:schemeClr val="bg1"/>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39947" name="Line 12"/>
          <p:cNvSpPr>
            <a:spLocks noChangeAspect="1" noChangeShapeType="1"/>
          </p:cNvSpPr>
          <p:nvPr/>
        </p:nvSpPr>
        <p:spPr bwMode="auto">
          <a:xfrm rot="10800000">
            <a:off x="6176963" y="4241800"/>
            <a:ext cx="0" cy="739775"/>
          </a:xfrm>
          <a:prstGeom prst="line">
            <a:avLst/>
          </a:prstGeom>
          <a:noFill/>
          <a:ln w="57150">
            <a:solidFill>
              <a:schemeClr val="bg1"/>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39948" name="Line 13"/>
          <p:cNvSpPr>
            <a:spLocks noChangeAspect="1" noChangeShapeType="1"/>
          </p:cNvSpPr>
          <p:nvPr/>
        </p:nvSpPr>
        <p:spPr bwMode="auto">
          <a:xfrm>
            <a:off x="6376988" y="2862263"/>
            <a:ext cx="0" cy="739775"/>
          </a:xfrm>
          <a:prstGeom prst="line">
            <a:avLst/>
          </a:prstGeom>
          <a:noFill/>
          <a:ln w="57150">
            <a:solidFill>
              <a:srgbClr val="990033"/>
            </a:solidFill>
            <a:round/>
            <a:tailEnd type="triangle" w="med" len="lg"/>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graphicFrame>
        <p:nvGraphicFramePr>
          <p:cNvPr id="39949" name="Object 14"/>
          <p:cNvGraphicFramePr>
            <a:graphicFrameLocks noChangeAspect="1"/>
          </p:cNvGraphicFramePr>
          <p:nvPr/>
        </p:nvGraphicFramePr>
        <p:xfrm>
          <a:off x="7935913" y="4130675"/>
          <a:ext cx="452437" cy="512763"/>
        </p:xfrm>
        <a:graphic>
          <a:graphicData uri="http://schemas.openxmlformats.org/presentationml/2006/ole">
            <mc:AlternateContent xmlns:mc="http://schemas.openxmlformats.org/markup-compatibility/2006">
              <mc:Choice xmlns:v="urn:schemas-microsoft-com:vml" Requires="v">
                <p:oleObj spid="_x0000_s40213" name="公式" r:id="rId1" imgW="190500" imgH="215900" progId="Equation.3">
                  <p:embed/>
                </p:oleObj>
              </mc:Choice>
              <mc:Fallback>
                <p:oleObj name="公式" r:id="rId1" imgW="190500" imgH="215900" progId="Equation.3">
                  <p:embed/>
                  <p:pic>
                    <p:nvPicPr>
                      <p:cNvPr id="0" name="Object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913" y="4130675"/>
                        <a:ext cx="452437"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0" name="Object 15"/>
          <p:cNvGraphicFramePr>
            <a:graphicFrameLocks noChangeAspect="1"/>
          </p:cNvGraphicFramePr>
          <p:nvPr/>
        </p:nvGraphicFramePr>
        <p:xfrm>
          <a:off x="5467350" y="4760913"/>
          <a:ext cx="482600" cy="573087"/>
        </p:xfrm>
        <a:graphic>
          <a:graphicData uri="http://schemas.openxmlformats.org/presentationml/2006/ole">
            <mc:AlternateContent xmlns:mc="http://schemas.openxmlformats.org/markup-compatibility/2006">
              <mc:Choice xmlns:v="urn:schemas-microsoft-com:vml" Requires="v">
                <p:oleObj spid="_x0000_s40214" name="公式" r:id="rId3" imgW="203200" imgH="241300" progId="Equation.3">
                  <p:embed/>
                </p:oleObj>
              </mc:Choice>
              <mc:Fallback>
                <p:oleObj name="公式" r:id="rId3" imgW="203200" imgH="24130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4760913"/>
                        <a:ext cx="482600"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1" name="Object 16"/>
          <p:cNvGraphicFramePr>
            <a:graphicFrameLocks noChangeAspect="1"/>
          </p:cNvGraphicFramePr>
          <p:nvPr/>
        </p:nvGraphicFramePr>
        <p:xfrm>
          <a:off x="6740525" y="4303713"/>
          <a:ext cx="511175" cy="571500"/>
        </p:xfrm>
        <a:graphic>
          <a:graphicData uri="http://schemas.openxmlformats.org/presentationml/2006/ole">
            <mc:AlternateContent xmlns:mc="http://schemas.openxmlformats.org/markup-compatibility/2006">
              <mc:Choice xmlns:v="urn:schemas-microsoft-com:vml" Requires="v">
                <p:oleObj spid="_x0000_s40215" name="公式" r:id="rId5" imgW="215900" imgH="241300" progId="Equation.3">
                  <p:embed/>
                </p:oleObj>
              </mc:Choice>
              <mc:Fallback>
                <p:oleObj name="公式" r:id="rId5" imgW="215900" imgH="2413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525" y="4303713"/>
                        <a:ext cx="5111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17"/>
          <p:cNvGraphicFramePr>
            <a:graphicFrameLocks noChangeAspect="1"/>
          </p:cNvGraphicFramePr>
          <p:nvPr/>
        </p:nvGraphicFramePr>
        <p:xfrm>
          <a:off x="6005513" y="4818063"/>
          <a:ext cx="512762" cy="571500"/>
        </p:xfrm>
        <a:graphic>
          <a:graphicData uri="http://schemas.openxmlformats.org/presentationml/2006/ole">
            <mc:AlternateContent xmlns:mc="http://schemas.openxmlformats.org/markup-compatibility/2006">
              <mc:Choice xmlns:v="urn:schemas-microsoft-com:vml" Requires="v">
                <p:oleObj spid="_x0000_s40216" name="公式" r:id="rId7" imgW="215900" imgH="241300" progId="Equation.3">
                  <p:embed/>
                </p:oleObj>
              </mc:Choice>
              <mc:Fallback>
                <p:oleObj name="公式" r:id="rId7" imgW="215900" imgH="2413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5513" y="4818063"/>
                        <a:ext cx="51276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3" name="Object 18"/>
          <p:cNvGraphicFramePr>
            <a:graphicFrameLocks noChangeAspect="1"/>
          </p:cNvGraphicFramePr>
          <p:nvPr/>
        </p:nvGraphicFramePr>
        <p:xfrm>
          <a:off x="5664200" y="3290888"/>
          <a:ext cx="512763" cy="511175"/>
        </p:xfrm>
        <a:graphic>
          <a:graphicData uri="http://schemas.openxmlformats.org/presentationml/2006/ole">
            <mc:AlternateContent xmlns:mc="http://schemas.openxmlformats.org/markup-compatibility/2006">
              <mc:Choice xmlns:v="urn:schemas-microsoft-com:vml" Requires="v">
                <p:oleObj spid="_x0000_s40217" name="公式" r:id="rId9" imgW="215900" imgH="215900" progId="Equation.3">
                  <p:embed/>
                </p:oleObj>
              </mc:Choice>
              <mc:Fallback>
                <p:oleObj name="公式" r:id="rId9" imgW="215900" imgH="21590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4200" y="3290888"/>
                        <a:ext cx="5127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4" name="Object 19"/>
          <p:cNvGraphicFramePr>
            <a:graphicFrameLocks noChangeAspect="1"/>
          </p:cNvGraphicFramePr>
          <p:nvPr/>
        </p:nvGraphicFramePr>
        <p:xfrm>
          <a:off x="6446838" y="2636838"/>
          <a:ext cx="450850" cy="512762"/>
        </p:xfrm>
        <a:graphic>
          <a:graphicData uri="http://schemas.openxmlformats.org/presentationml/2006/ole">
            <mc:AlternateContent xmlns:mc="http://schemas.openxmlformats.org/markup-compatibility/2006">
              <mc:Choice xmlns:v="urn:schemas-microsoft-com:vml" Requires="v">
                <p:oleObj spid="_x0000_s40218" name="公式" r:id="rId11" imgW="190500" imgH="215900" progId="Equation.3">
                  <p:embed/>
                </p:oleObj>
              </mc:Choice>
              <mc:Fallback>
                <p:oleObj name="公式" r:id="rId11" imgW="190500" imgH="21590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6838" y="2636838"/>
                        <a:ext cx="45085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8" name="Text Box 20"/>
          <p:cNvSpPr txBox="1">
            <a:spLocks noChangeArrowheads="1"/>
          </p:cNvSpPr>
          <p:nvPr/>
        </p:nvSpPr>
        <p:spPr bwMode="auto">
          <a:xfrm>
            <a:off x="931291" y="1871663"/>
            <a:ext cx="2821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600" b="1" dirty="0" smtClean="0">
                <a:solidFill>
                  <a:schemeClr val="accent2"/>
                </a:solidFill>
                <a:ea typeface="宋体" panose="02010600030101010101" pitchFamily="2" charset="-122"/>
                <a:sym typeface="Symbol" panose="05050102010706020507" pitchFamily="18" charset="2"/>
              </a:rPr>
              <a:t>F</a:t>
            </a:r>
            <a:endParaRPr kumimoji="1" lang="en-US" altLang="zh-CN" sz="3600" b="1" baseline="-25000" dirty="0">
              <a:solidFill>
                <a:schemeClr val="accent2"/>
              </a:solidFill>
              <a:ea typeface="宋体" panose="02010600030101010101" pitchFamily="2" charset="-122"/>
              <a:sym typeface="Symbol" panose="05050102010706020507" pitchFamily="18" charset="2"/>
            </a:endParaRPr>
          </a:p>
        </p:txBody>
      </p:sp>
      <p:sp>
        <p:nvSpPr>
          <p:cNvPr id="43029" name="Freeform 21"/>
          <p:cNvSpPr/>
          <p:nvPr/>
        </p:nvSpPr>
        <p:spPr bwMode="auto">
          <a:xfrm>
            <a:off x="1443038" y="2184400"/>
            <a:ext cx="911225" cy="1588"/>
          </a:xfrm>
          <a:custGeom>
            <a:avLst/>
            <a:gdLst>
              <a:gd name="T0" fmla="*/ 0 w 574"/>
              <a:gd name="T1" fmla="*/ 0 h 1"/>
              <a:gd name="T2" fmla="*/ 2147483647 w 574"/>
              <a:gd name="T3" fmla="*/ 2147483647 h 1"/>
              <a:gd name="T4" fmla="*/ 0 60000 65536"/>
              <a:gd name="T5" fmla="*/ 0 60000 65536"/>
              <a:gd name="T6" fmla="*/ 0 w 574"/>
              <a:gd name="T7" fmla="*/ 0 h 1"/>
              <a:gd name="T8" fmla="*/ 574 w 574"/>
              <a:gd name="T9" fmla="*/ 1 h 1"/>
            </a:gdLst>
            <a:ahLst/>
            <a:cxnLst>
              <a:cxn ang="T4">
                <a:pos x="T0" y="T1"/>
              </a:cxn>
              <a:cxn ang="T5">
                <a:pos x="T2" y="T3"/>
              </a:cxn>
            </a:cxnLst>
            <a:rect l="T6" t="T7" r="T8" b="T9"/>
            <a:pathLst>
              <a:path w="574" h="1">
                <a:moveTo>
                  <a:pt x="0" y="0"/>
                </a:moveTo>
                <a:lnTo>
                  <a:pt x="574" y="1"/>
                </a:lnTo>
              </a:path>
            </a:pathLst>
          </a:custGeom>
          <a:solidFill>
            <a:schemeClr val="accent2">
              <a:alpha val="14117"/>
            </a:schemeClr>
          </a:solidFill>
          <a:ln w="101600">
            <a:solidFill>
              <a:schemeClr val="accent2"/>
            </a:solidFill>
            <a:round/>
            <a:tailEnd type="triangle" w="med" len="med"/>
          </a:ln>
        </p:spPr>
        <p:txBody>
          <a:bodyPr wrap="none" lIns="0" tIns="0" rIns="0" bIns="0">
            <a:spAutoFit/>
          </a:bodyPr>
          <a:lstStyle/>
          <a:p>
            <a:endParaRPr lang="zh-CN" altLang="en-US"/>
          </a:p>
        </p:txBody>
      </p:sp>
      <p:grpSp>
        <p:nvGrpSpPr>
          <p:cNvPr id="39958" name="Group 23"/>
          <p:cNvGrpSpPr/>
          <p:nvPr/>
        </p:nvGrpSpPr>
        <p:grpSpPr bwMode="auto">
          <a:xfrm>
            <a:off x="107950" y="1700213"/>
            <a:ext cx="6761163" cy="4060825"/>
            <a:chOff x="68" y="1071"/>
            <a:chExt cx="4259" cy="2558"/>
          </a:xfrm>
        </p:grpSpPr>
        <p:sp>
          <p:nvSpPr>
            <p:cNvPr id="39959" name="Freeform 24"/>
            <p:cNvSpPr/>
            <p:nvPr/>
          </p:nvSpPr>
          <p:spPr bwMode="auto">
            <a:xfrm>
              <a:off x="1512" y="1370"/>
              <a:ext cx="4" cy="1929"/>
            </a:xfrm>
            <a:custGeom>
              <a:avLst/>
              <a:gdLst>
                <a:gd name="T0" fmla="*/ 4 w 4"/>
                <a:gd name="T1" fmla="*/ 0 h 1929"/>
                <a:gd name="T2" fmla="*/ 0 w 4"/>
                <a:gd name="T3" fmla="*/ 1929 h 1929"/>
                <a:gd name="T4" fmla="*/ 0 60000 65536"/>
                <a:gd name="T5" fmla="*/ 0 60000 65536"/>
                <a:gd name="T6" fmla="*/ 0 w 4"/>
                <a:gd name="T7" fmla="*/ 0 h 1929"/>
                <a:gd name="T8" fmla="*/ 4 w 4"/>
                <a:gd name="T9" fmla="*/ 1929 h 1929"/>
              </a:gdLst>
              <a:ahLst/>
              <a:cxnLst>
                <a:cxn ang="T4">
                  <a:pos x="T0" y="T1"/>
                </a:cxn>
                <a:cxn ang="T5">
                  <a:pos x="T2" y="T3"/>
                </a:cxn>
              </a:cxnLst>
              <a:rect l="T6" t="T7" r="T8" b="T9"/>
              <a:pathLst>
                <a:path w="4" h="1929">
                  <a:moveTo>
                    <a:pt x="4" y="0"/>
                  </a:moveTo>
                  <a:lnTo>
                    <a:pt x="0" y="1929"/>
                  </a:lnTo>
                </a:path>
              </a:pathLst>
            </a:custGeom>
            <a:noFill/>
            <a:ln w="57150">
              <a:solidFill>
                <a:schemeClr val="tx1"/>
              </a:solidFill>
              <a:rou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60" name="Freeform 25"/>
            <p:cNvSpPr/>
            <p:nvPr/>
          </p:nvSpPr>
          <p:spPr bwMode="auto">
            <a:xfrm>
              <a:off x="68" y="1379"/>
              <a:ext cx="1442" cy="1174"/>
            </a:xfrm>
            <a:custGeom>
              <a:avLst/>
              <a:gdLst>
                <a:gd name="T0" fmla="*/ 1442 w 1442"/>
                <a:gd name="T1" fmla="*/ 0 h 1174"/>
                <a:gd name="T2" fmla="*/ 0 w 1442"/>
                <a:gd name="T3" fmla="*/ 1174 h 1174"/>
                <a:gd name="T4" fmla="*/ 0 60000 65536"/>
                <a:gd name="T5" fmla="*/ 0 60000 65536"/>
                <a:gd name="T6" fmla="*/ 0 w 1442"/>
                <a:gd name="T7" fmla="*/ 0 h 1174"/>
                <a:gd name="T8" fmla="*/ 1442 w 1442"/>
                <a:gd name="T9" fmla="*/ 1174 h 1174"/>
              </a:gdLst>
              <a:ahLst/>
              <a:cxnLst>
                <a:cxn ang="T4">
                  <a:pos x="T0" y="T1"/>
                </a:cxn>
                <a:cxn ang="T5">
                  <a:pos x="T2" y="T3"/>
                </a:cxn>
              </a:cxnLst>
              <a:rect l="T6" t="T7" r="T8" b="T9"/>
              <a:pathLst>
                <a:path w="1442" h="1174">
                  <a:moveTo>
                    <a:pt x="1442" y="0"/>
                  </a:moveTo>
                  <a:lnTo>
                    <a:pt x="0" y="1174"/>
                  </a:lnTo>
                </a:path>
              </a:pathLst>
            </a:custGeom>
            <a:noFill/>
            <a:ln w="57150">
              <a:solidFill>
                <a:schemeClr val="tx1"/>
              </a:solidFill>
              <a:rou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61" name="Freeform 26"/>
            <p:cNvSpPr/>
            <p:nvPr/>
          </p:nvSpPr>
          <p:spPr bwMode="auto">
            <a:xfrm>
              <a:off x="1494" y="1379"/>
              <a:ext cx="2833" cy="8"/>
            </a:xfrm>
            <a:custGeom>
              <a:avLst/>
              <a:gdLst>
                <a:gd name="T0" fmla="*/ 0 w 2833"/>
                <a:gd name="T1" fmla="*/ 0 h 8"/>
                <a:gd name="T2" fmla="*/ 2833 w 2833"/>
                <a:gd name="T3" fmla="*/ 8 h 8"/>
                <a:gd name="T4" fmla="*/ 0 60000 65536"/>
                <a:gd name="T5" fmla="*/ 0 60000 65536"/>
                <a:gd name="T6" fmla="*/ 0 w 2833"/>
                <a:gd name="T7" fmla="*/ 0 h 8"/>
                <a:gd name="T8" fmla="*/ 2833 w 2833"/>
                <a:gd name="T9" fmla="*/ 8 h 8"/>
              </a:gdLst>
              <a:ahLst/>
              <a:cxnLst>
                <a:cxn ang="T4">
                  <a:pos x="T0" y="T1"/>
                </a:cxn>
                <a:cxn ang="T5">
                  <a:pos x="T2" y="T3"/>
                </a:cxn>
              </a:cxnLst>
              <a:rect l="T6" t="T7" r="T8" b="T9"/>
              <a:pathLst>
                <a:path w="2833" h="8">
                  <a:moveTo>
                    <a:pt x="0" y="0"/>
                  </a:moveTo>
                  <a:lnTo>
                    <a:pt x="2833" y="8"/>
                  </a:lnTo>
                </a:path>
              </a:pathLst>
            </a:custGeom>
            <a:noFill/>
            <a:ln w="57150">
              <a:solidFill>
                <a:schemeClr val="tx1"/>
              </a:solidFill>
              <a:rou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62" name="Text Box 27"/>
            <p:cNvSpPr txBox="1">
              <a:spLocks noChangeArrowheads="1"/>
            </p:cNvSpPr>
            <p:nvPr/>
          </p:nvSpPr>
          <p:spPr bwMode="auto">
            <a:xfrm>
              <a:off x="88" y="2551"/>
              <a:ext cx="14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200" b="1">
                  <a:sym typeface="Symbol" panose="05050102010706020507" pitchFamily="18" charset="2"/>
                </a:rPr>
                <a:t>y</a:t>
              </a:r>
              <a:endParaRPr kumimoji="1" lang="en-US" altLang="zh-CN" sz="3200" b="1">
                <a:sym typeface="Symbol" panose="05050102010706020507" pitchFamily="18" charset="2"/>
              </a:endParaRPr>
            </a:p>
          </p:txBody>
        </p:sp>
        <p:sp>
          <p:nvSpPr>
            <p:cNvPr id="39963" name="Text Box 28"/>
            <p:cNvSpPr txBox="1">
              <a:spLocks noChangeArrowheads="1"/>
            </p:cNvSpPr>
            <p:nvPr/>
          </p:nvSpPr>
          <p:spPr bwMode="auto">
            <a:xfrm>
              <a:off x="1494" y="3322"/>
              <a:ext cx="12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200" b="1">
                  <a:sym typeface="Symbol" panose="05050102010706020507" pitchFamily="18" charset="2"/>
                </a:rPr>
                <a:t>z</a:t>
              </a:r>
              <a:endParaRPr kumimoji="1" lang="en-US" altLang="zh-CN" sz="3200" b="1">
                <a:sym typeface="Symbol" panose="05050102010706020507" pitchFamily="18" charset="2"/>
              </a:endParaRPr>
            </a:p>
          </p:txBody>
        </p:sp>
        <p:sp>
          <p:nvSpPr>
            <p:cNvPr id="39964" name="Text Box 29"/>
            <p:cNvSpPr txBox="1">
              <a:spLocks noChangeArrowheads="1"/>
            </p:cNvSpPr>
            <p:nvPr/>
          </p:nvSpPr>
          <p:spPr bwMode="auto">
            <a:xfrm>
              <a:off x="4125" y="1071"/>
              <a:ext cx="14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200" b="1">
                  <a:sym typeface="Symbol" panose="05050102010706020507" pitchFamily="18" charset="2"/>
                </a:rPr>
                <a:t>x</a:t>
              </a:r>
              <a:endParaRPr kumimoji="1" lang="en-US" altLang="zh-CN" sz="3200" b="1">
                <a:sym typeface="Symbol" panose="05050102010706020507" pitchFamily="18" charset="2"/>
              </a:endParaRPr>
            </a:p>
          </p:txBody>
        </p:sp>
        <p:sp>
          <p:nvSpPr>
            <p:cNvPr id="39965" name="Text Box 30"/>
            <p:cNvSpPr txBox="1">
              <a:spLocks noChangeArrowheads="1"/>
            </p:cNvSpPr>
            <p:nvPr/>
          </p:nvSpPr>
          <p:spPr bwMode="auto">
            <a:xfrm>
              <a:off x="1454" y="1071"/>
              <a:ext cx="15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3200" b="1">
                  <a:sym typeface="Symbol" panose="05050102010706020507" pitchFamily="18" charset="2"/>
                </a:rPr>
                <a:t>o</a:t>
              </a:r>
              <a:endParaRPr kumimoji="1" lang="en-US" altLang="zh-CN" sz="3200" b="1">
                <a:sym typeface="Symbol" panose="05050102010706020507" pitchFamily="18" charset="2"/>
              </a:endParaRPr>
            </a:p>
          </p:txBody>
        </p:sp>
        <p:sp>
          <p:nvSpPr>
            <p:cNvPr id="39966" name="Line 31"/>
            <p:cNvSpPr>
              <a:spLocks noChangeShapeType="1"/>
            </p:cNvSpPr>
            <p:nvPr/>
          </p:nvSpPr>
          <p:spPr bwMode="auto">
            <a:xfrm>
              <a:off x="905" y="1896"/>
              <a:ext cx="1950"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lIns="0" tIns="0" rIns="0" bIns="0">
              <a:spAutoFit/>
            </a:bodyPr>
            <a:lstStyle/>
            <a:p>
              <a:endParaRPr lang="zh-CN" altLang="en-US"/>
            </a:p>
          </p:txBody>
        </p:sp>
        <p:sp>
          <p:nvSpPr>
            <p:cNvPr id="39967" name="Freeform 32"/>
            <p:cNvSpPr/>
            <p:nvPr/>
          </p:nvSpPr>
          <p:spPr bwMode="auto">
            <a:xfrm>
              <a:off x="2855" y="1379"/>
              <a:ext cx="637" cy="509"/>
            </a:xfrm>
            <a:custGeom>
              <a:avLst/>
              <a:gdLst>
                <a:gd name="T0" fmla="*/ 0 w 637"/>
                <a:gd name="T1" fmla="*/ 509 h 509"/>
                <a:gd name="T2" fmla="*/ 637 w 637"/>
                <a:gd name="T3" fmla="*/ 0 h 509"/>
                <a:gd name="T4" fmla="*/ 0 60000 65536"/>
                <a:gd name="T5" fmla="*/ 0 60000 65536"/>
                <a:gd name="T6" fmla="*/ 0 w 637"/>
                <a:gd name="T7" fmla="*/ 0 h 509"/>
                <a:gd name="T8" fmla="*/ 637 w 637"/>
                <a:gd name="T9" fmla="*/ 509 h 509"/>
              </a:gdLst>
              <a:ahLst/>
              <a:cxnLst>
                <a:cxn ang="T4">
                  <a:pos x="T0" y="T1"/>
                </a:cxn>
                <a:cxn ang="T5">
                  <a:pos x="T2" y="T3"/>
                </a:cxn>
              </a:cxnLst>
              <a:rect l="T6" t="T7" r="T8" b="T9"/>
              <a:pathLst>
                <a:path w="637" h="509">
                  <a:moveTo>
                    <a:pt x="0" y="509"/>
                  </a:moveTo>
                  <a:lnTo>
                    <a:pt x="637" y="0"/>
                  </a:lnTo>
                </a:path>
              </a:pathLst>
            </a:custGeom>
            <a:noFill/>
            <a:ln w="19050">
              <a:solidFill>
                <a:srgbClr val="FF0000"/>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68" name="Freeform 33"/>
            <p:cNvSpPr/>
            <p:nvPr/>
          </p:nvSpPr>
          <p:spPr bwMode="auto">
            <a:xfrm>
              <a:off x="1515" y="1383"/>
              <a:ext cx="1340" cy="505"/>
            </a:xfrm>
            <a:custGeom>
              <a:avLst/>
              <a:gdLst>
                <a:gd name="T0" fmla="*/ 0 w 1340"/>
                <a:gd name="T1" fmla="*/ 0 h 505"/>
                <a:gd name="T2" fmla="*/ 1340 w 1340"/>
                <a:gd name="T3" fmla="*/ 505 h 505"/>
                <a:gd name="T4" fmla="*/ 0 60000 65536"/>
                <a:gd name="T5" fmla="*/ 0 60000 65536"/>
                <a:gd name="T6" fmla="*/ 0 w 1340"/>
                <a:gd name="T7" fmla="*/ 0 h 505"/>
                <a:gd name="T8" fmla="*/ 1340 w 1340"/>
                <a:gd name="T9" fmla="*/ 505 h 505"/>
              </a:gdLst>
              <a:ahLst/>
              <a:cxnLst>
                <a:cxn ang="T4">
                  <a:pos x="T0" y="T1"/>
                </a:cxn>
                <a:cxn ang="T5">
                  <a:pos x="T2" y="T3"/>
                </a:cxn>
              </a:cxnLst>
              <a:rect l="T6" t="T7" r="T8" b="T9"/>
              <a:pathLst>
                <a:path w="1340" h="505">
                  <a:moveTo>
                    <a:pt x="0" y="0"/>
                  </a:moveTo>
                  <a:lnTo>
                    <a:pt x="1340" y="505"/>
                  </a:lnTo>
                </a:path>
              </a:pathLst>
            </a:custGeom>
            <a:noFill/>
            <a:ln w="19050">
              <a:solidFill>
                <a:srgbClr val="FF0000"/>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69" name="Freeform 34"/>
            <p:cNvSpPr/>
            <p:nvPr/>
          </p:nvSpPr>
          <p:spPr bwMode="auto">
            <a:xfrm>
              <a:off x="2855" y="1888"/>
              <a:ext cx="1" cy="998"/>
            </a:xfrm>
            <a:custGeom>
              <a:avLst/>
              <a:gdLst>
                <a:gd name="T0" fmla="*/ 0 w 1"/>
                <a:gd name="T1" fmla="*/ 0 h 998"/>
                <a:gd name="T2" fmla="*/ 1 w 1"/>
                <a:gd name="T3" fmla="*/ 998 h 998"/>
                <a:gd name="T4" fmla="*/ 0 60000 65536"/>
                <a:gd name="T5" fmla="*/ 0 60000 65536"/>
                <a:gd name="T6" fmla="*/ 0 w 1"/>
                <a:gd name="T7" fmla="*/ 0 h 998"/>
                <a:gd name="T8" fmla="*/ 1 w 1"/>
                <a:gd name="T9" fmla="*/ 998 h 998"/>
              </a:gdLst>
              <a:ahLst/>
              <a:cxnLst>
                <a:cxn ang="T4">
                  <a:pos x="T0" y="T1"/>
                </a:cxn>
                <a:cxn ang="T5">
                  <a:pos x="T2" y="T3"/>
                </a:cxn>
              </a:cxnLst>
              <a:rect l="T6" t="T7" r="T8" b="T9"/>
              <a:pathLst>
                <a:path w="1" h="998">
                  <a:moveTo>
                    <a:pt x="0" y="0"/>
                  </a:moveTo>
                  <a:lnTo>
                    <a:pt x="1" y="998"/>
                  </a:lnTo>
                </a:path>
              </a:pathLst>
            </a:custGeom>
            <a:noFill/>
            <a:ln w="19050">
              <a:solidFill>
                <a:srgbClr val="FF0000"/>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70" name="Freeform 35"/>
            <p:cNvSpPr/>
            <p:nvPr/>
          </p:nvSpPr>
          <p:spPr bwMode="auto">
            <a:xfrm>
              <a:off x="1512" y="1377"/>
              <a:ext cx="1343" cy="1509"/>
            </a:xfrm>
            <a:custGeom>
              <a:avLst/>
              <a:gdLst>
                <a:gd name="T0" fmla="*/ 0 w 1343"/>
                <a:gd name="T1" fmla="*/ 0 h 1509"/>
                <a:gd name="T2" fmla="*/ 1343 w 1343"/>
                <a:gd name="T3" fmla="*/ 1509 h 1509"/>
                <a:gd name="T4" fmla="*/ 0 60000 65536"/>
                <a:gd name="T5" fmla="*/ 0 60000 65536"/>
                <a:gd name="T6" fmla="*/ 0 w 1343"/>
                <a:gd name="T7" fmla="*/ 0 h 1509"/>
                <a:gd name="T8" fmla="*/ 1343 w 1343"/>
                <a:gd name="T9" fmla="*/ 1509 h 1509"/>
              </a:gdLst>
              <a:ahLst/>
              <a:cxnLst>
                <a:cxn ang="T4">
                  <a:pos x="T0" y="T1"/>
                </a:cxn>
                <a:cxn ang="T5">
                  <a:pos x="T2" y="T3"/>
                </a:cxn>
              </a:cxnLst>
              <a:rect l="T6" t="T7" r="T8" b="T9"/>
              <a:pathLst>
                <a:path w="1343" h="1509">
                  <a:moveTo>
                    <a:pt x="0" y="0"/>
                  </a:moveTo>
                  <a:lnTo>
                    <a:pt x="1343" y="1509"/>
                  </a:lnTo>
                </a:path>
              </a:pathLst>
            </a:custGeom>
            <a:noFill/>
            <a:ln w="19050">
              <a:solidFill>
                <a:srgbClr val="FF0000"/>
              </a:solidFill>
              <a:roun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71" name="Text Box 36"/>
            <p:cNvSpPr txBox="1">
              <a:spLocks noChangeArrowheads="1"/>
            </p:cNvSpPr>
            <p:nvPr/>
          </p:nvSpPr>
          <p:spPr bwMode="auto">
            <a:xfrm>
              <a:off x="2634" y="2902"/>
              <a:ext cx="1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800" b="1">
                  <a:sym typeface="Symbol" panose="05050102010706020507" pitchFamily="18" charset="2"/>
                </a:rPr>
                <a:t>M</a:t>
              </a:r>
              <a:endParaRPr kumimoji="1" lang="en-US" altLang="zh-CN" sz="2800" b="1">
                <a:sym typeface="Symbol" panose="05050102010706020507" pitchFamily="18" charset="2"/>
              </a:endParaRPr>
            </a:p>
          </p:txBody>
        </p:sp>
        <p:sp>
          <p:nvSpPr>
            <p:cNvPr id="39972" name="Text Box 37"/>
            <p:cNvSpPr txBox="1">
              <a:spLocks noChangeArrowheads="1"/>
            </p:cNvSpPr>
            <p:nvPr/>
          </p:nvSpPr>
          <p:spPr bwMode="auto">
            <a:xfrm>
              <a:off x="1701" y="1800"/>
              <a:ext cx="1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800" b="1">
                  <a:sym typeface="Symbol" panose="05050102010706020507" pitchFamily="18" charset="2"/>
                </a:rPr>
                <a:t>x</a:t>
              </a:r>
              <a:endParaRPr kumimoji="1" lang="en-US" altLang="zh-CN" sz="2800" b="1">
                <a:sym typeface="Symbol" panose="05050102010706020507" pitchFamily="18" charset="2"/>
              </a:endParaRPr>
            </a:p>
          </p:txBody>
        </p:sp>
        <p:sp>
          <p:nvSpPr>
            <p:cNvPr id="39973" name="Text Box 38"/>
            <p:cNvSpPr txBox="1">
              <a:spLocks noChangeArrowheads="1"/>
            </p:cNvSpPr>
            <p:nvPr/>
          </p:nvSpPr>
          <p:spPr bwMode="auto">
            <a:xfrm>
              <a:off x="3163" y="1573"/>
              <a:ext cx="1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800" b="1">
                  <a:sym typeface="Symbol" panose="05050102010706020507" pitchFamily="18" charset="2"/>
                </a:rPr>
                <a:t>y</a:t>
              </a:r>
              <a:endParaRPr kumimoji="1" lang="en-US" altLang="zh-CN" sz="2800" b="1">
                <a:sym typeface="Symbol" panose="05050102010706020507" pitchFamily="18" charset="2"/>
              </a:endParaRPr>
            </a:p>
          </p:txBody>
        </p:sp>
        <p:sp>
          <p:nvSpPr>
            <p:cNvPr id="39974" name="Text Box 39"/>
            <p:cNvSpPr txBox="1">
              <a:spLocks noChangeArrowheads="1"/>
            </p:cNvSpPr>
            <p:nvPr/>
          </p:nvSpPr>
          <p:spPr bwMode="auto">
            <a:xfrm>
              <a:off x="2904" y="2191"/>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800" b="1">
                  <a:sym typeface="Symbol" panose="05050102010706020507" pitchFamily="18" charset="2"/>
                </a:rPr>
                <a:t>z</a:t>
              </a:r>
              <a:endParaRPr kumimoji="1" lang="en-US" altLang="zh-CN" sz="2800" b="1">
                <a:sym typeface="Symbol" panose="05050102010706020507" pitchFamily="18" charset="2"/>
              </a:endParaRPr>
            </a:p>
          </p:txBody>
        </p:sp>
        <p:sp>
          <p:nvSpPr>
            <p:cNvPr id="39975" name="Text Box 40"/>
            <p:cNvSpPr txBox="1">
              <a:spLocks noChangeArrowheads="1"/>
            </p:cNvSpPr>
            <p:nvPr/>
          </p:nvSpPr>
          <p:spPr bwMode="auto">
            <a:xfrm>
              <a:off x="2251" y="1434"/>
              <a:ext cx="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800" b="1">
                  <a:sym typeface="Symbol" panose="05050102010706020507" pitchFamily="18" charset="2"/>
                </a:rPr>
                <a:t>r</a:t>
              </a:r>
              <a:endParaRPr kumimoji="1" lang="en-US" altLang="zh-CN" sz="2800" b="1">
                <a:sym typeface="Symbol" panose="05050102010706020507" pitchFamily="18" charset="2"/>
              </a:endParaRPr>
            </a:p>
          </p:txBody>
        </p:sp>
        <p:sp>
          <p:nvSpPr>
            <p:cNvPr id="39976" name="Text Box 41"/>
            <p:cNvSpPr txBox="1">
              <a:spLocks noChangeArrowheads="1"/>
            </p:cNvSpPr>
            <p:nvPr/>
          </p:nvSpPr>
          <p:spPr bwMode="auto">
            <a:xfrm>
              <a:off x="2041" y="2100"/>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r" eaLnBrk="1" hangingPunct="1"/>
              <a:r>
                <a:rPr kumimoji="1" lang="en-US" altLang="zh-CN" sz="2800" b="1">
                  <a:sym typeface="Symbol" panose="05050102010706020507" pitchFamily="18" charset="2"/>
                </a:rPr>
                <a:t>R</a:t>
              </a:r>
              <a:endParaRPr kumimoji="1" lang="en-US" altLang="zh-CN" sz="2800" b="1">
                <a:sym typeface="Symbol" panose="05050102010706020507" pitchFamily="18" charset="2"/>
              </a:endParaRPr>
            </a:p>
          </p:txBody>
        </p:sp>
        <p:sp>
          <p:nvSpPr>
            <p:cNvPr id="39977" name="Freeform 42"/>
            <p:cNvSpPr/>
            <p:nvPr/>
          </p:nvSpPr>
          <p:spPr bwMode="auto">
            <a:xfrm rot="-1104521">
              <a:off x="2580" y="2478"/>
              <a:ext cx="272" cy="90"/>
            </a:xfrm>
            <a:custGeom>
              <a:avLst/>
              <a:gdLst>
                <a:gd name="T0" fmla="*/ 0 w 272"/>
                <a:gd name="T1" fmla="*/ 90 h 90"/>
                <a:gd name="T2" fmla="*/ 58 w 272"/>
                <a:gd name="T3" fmla="*/ 25 h 90"/>
                <a:gd name="T4" fmla="*/ 136 w 272"/>
                <a:gd name="T5" fmla="*/ 0 h 90"/>
                <a:gd name="T6" fmla="*/ 219 w 272"/>
                <a:gd name="T7" fmla="*/ 28 h 90"/>
                <a:gd name="T8" fmla="*/ 272 w 272"/>
                <a:gd name="T9" fmla="*/ 90 h 90"/>
                <a:gd name="T10" fmla="*/ 0 60000 65536"/>
                <a:gd name="T11" fmla="*/ 0 60000 65536"/>
                <a:gd name="T12" fmla="*/ 0 60000 65536"/>
                <a:gd name="T13" fmla="*/ 0 60000 65536"/>
                <a:gd name="T14" fmla="*/ 0 60000 65536"/>
                <a:gd name="T15" fmla="*/ 0 w 272"/>
                <a:gd name="T16" fmla="*/ 0 h 90"/>
                <a:gd name="T17" fmla="*/ 272 w 272"/>
                <a:gd name="T18" fmla="*/ 90 h 90"/>
              </a:gdLst>
              <a:ahLst/>
              <a:cxnLst>
                <a:cxn ang="T10">
                  <a:pos x="T0" y="T1"/>
                </a:cxn>
                <a:cxn ang="T11">
                  <a:pos x="T2" y="T3"/>
                </a:cxn>
                <a:cxn ang="T12">
                  <a:pos x="T4" y="T5"/>
                </a:cxn>
                <a:cxn ang="T13">
                  <a:pos x="T6" y="T7"/>
                </a:cxn>
                <a:cxn ang="T14">
                  <a:pos x="T8" y="T9"/>
                </a:cxn>
              </a:cxnLst>
              <a:rect l="T15" t="T16" r="T17" b="T18"/>
              <a:pathLst>
                <a:path w="272" h="90">
                  <a:moveTo>
                    <a:pt x="0" y="90"/>
                  </a:moveTo>
                  <a:cubicBezTo>
                    <a:pt x="10" y="79"/>
                    <a:pt x="35" y="40"/>
                    <a:pt x="58" y="25"/>
                  </a:cubicBezTo>
                  <a:cubicBezTo>
                    <a:pt x="81" y="10"/>
                    <a:pt x="109" y="0"/>
                    <a:pt x="136" y="0"/>
                  </a:cubicBezTo>
                  <a:cubicBezTo>
                    <a:pt x="163" y="0"/>
                    <a:pt x="196" y="13"/>
                    <a:pt x="219" y="28"/>
                  </a:cubicBezTo>
                  <a:cubicBezTo>
                    <a:pt x="242" y="43"/>
                    <a:pt x="261" y="77"/>
                    <a:pt x="272" y="90"/>
                  </a:cubicBezTo>
                </a:path>
              </a:pathLst>
            </a:custGeom>
            <a:noFill/>
            <a:ln w="19050">
              <a:solidFill>
                <a:srgbClr val="FF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endParaRPr lang="zh-CN" altLang="en-US"/>
            </a:p>
          </p:txBody>
        </p:sp>
        <p:sp>
          <p:nvSpPr>
            <p:cNvPr id="39978" name="Text Box 43"/>
            <p:cNvSpPr txBox="1">
              <a:spLocks noChangeArrowheads="1"/>
            </p:cNvSpPr>
            <p:nvPr/>
          </p:nvSpPr>
          <p:spPr bwMode="auto">
            <a:xfrm>
              <a:off x="2562" y="2205"/>
              <a:ext cx="2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l-GR" altLang="zh-CN" sz="2800" b="1">
                  <a:latin typeface="幼圆" panose="02010509060101010101" pitchFamily="49" charset="-122"/>
                  <a:sym typeface="Symbol" panose="05050102010706020507" pitchFamily="18" charset="2"/>
                </a:rPr>
                <a:t>β</a:t>
              </a:r>
              <a:endParaRPr kumimoji="1" lang="el-GR" altLang="zh-CN" sz="2800" b="1">
                <a:latin typeface="幼圆" panose="02010509060101010101" pitchFamily="49" charset="-122"/>
                <a:sym typeface="Symbol" panose="05050102010706020507" pitchFamily="18" charset="2"/>
              </a:endParaRPr>
            </a:p>
          </p:txBody>
        </p:sp>
        <p:sp>
          <p:nvSpPr>
            <p:cNvPr id="39979" name="Text Box 44"/>
            <p:cNvSpPr txBox="1">
              <a:spLocks noChangeArrowheads="1"/>
            </p:cNvSpPr>
            <p:nvPr/>
          </p:nvSpPr>
          <p:spPr bwMode="auto">
            <a:xfrm>
              <a:off x="2880" y="1814"/>
              <a:ext cx="2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n-US" altLang="zh-CN" sz="2800" b="1">
                  <a:sym typeface="Symbol" panose="05050102010706020507" pitchFamily="18" charset="2"/>
                </a:rPr>
                <a:t>M’</a:t>
              </a:r>
              <a:endParaRPr kumimoji="1" lang="en-US" altLang="zh-CN" sz="2800" b="1">
                <a:sym typeface="Symbol" panose="05050102010706020507" pitchFamily="18" charset="2"/>
              </a:endParaRPr>
            </a:p>
          </p:txBody>
        </p:sp>
        <p:sp>
          <p:nvSpPr>
            <p:cNvPr id="39980" name="Freeform 45"/>
            <p:cNvSpPr/>
            <p:nvPr/>
          </p:nvSpPr>
          <p:spPr bwMode="auto">
            <a:xfrm>
              <a:off x="1881" y="1378"/>
              <a:ext cx="69" cy="142"/>
            </a:xfrm>
            <a:custGeom>
              <a:avLst/>
              <a:gdLst>
                <a:gd name="T0" fmla="*/ 39 w 69"/>
                <a:gd name="T1" fmla="*/ 0 h 142"/>
                <a:gd name="T2" fmla="*/ 66 w 69"/>
                <a:gd name="T3" fmla="*/ 55 h 142"/>
                <a:gd name="T4" fmla="*/ 60 w 69"/>
                <a:gd name="T5" fmla="*/ 95 h 142"/>
                <a:gd name="T6" fmla="*/ 30 w 69"/>
                <a:gd name="T7" fmla="*/ 124 h 142"/>
                <a:gd name="T8" fmla="*/ 0 w 69"/>
                <a:gd name="T9" fmla="*/ 142 h 142"/>
                <a:gd name="T10" fmla="*/ 0 60000 65536"/>
                <a:gd name="T11" fmla="*/ 0 60000 65536"/>
                <a:gd name="T12" fmla="*/ 0 60000 65536"/>
                <a:gd name="T13" fmla="*/ 0 60000 65536"/>
                <a:gd name="T14" fmla="*/ 0 60000 65536"/>
                <a:gd name="T15" fmla="*/ 0 w 69"/>
                <a:gd name="T16" fmla="*/ 0 h 142"/>
                <a:gd name="T17" fmla="*/ 69 w 69"/>
                <a:gd name="T18" fmla="*/ 142 h 142"/>
              </a:gdLst>
              <a:ahLst/>
              <a:cxnLst>
                <a:cxn ang="T10">
                  <a:pos x="T0" y="T1"/>
                </a:cxn>
                <a:cxn ang="T11">
                  <a:pos x="T2" y="T3"/>
                </a:cxn>
                <a:cxn ang="T12">
                  <a:pos x="T4" y="T5"/>
                </a:cxn>
                <a:cxn ang="T13">
                  <a:pos x="T6" y="T7"/>
                </a:cxn>
                <a:cxn ang="T14">
                  <a:pos x="T8" y="T9"/>
                </a:cxn>
              </a:cxnLst>
              <a:rect l="T15" t="T16" r="T17" b="T18"/>
              <a:pathLst>
                <a:path w="69" h="142">
                  <a:moveTo>
                    <a:pt x="39" y="0"/>
                  </a:moveTo>
                  <a:cubicBezTo>
                    <a:pt x="43" y="9"/>
                    <a:pt x="63" y="39"/>
                    <a:pt x="66" y="55"/>
                  </a:cubicBezTo>
                  <a:cubicBezTo>
                    <a:pt x="69" y="71"/>
                    <a:pt x="66" y="84"/>
                    <a:pt x="60" y="95"/>
                  </a:cubicBezTo>
                  <a:cubicBezTo>
                    <a:pt x="54" y="106"/>
                    <a:pt x="40" y="116"/>
                    <a:pt x="30" y="124"/>
                  </a:cubicBezTo>
                  <a:cubicBezTo>
                    <a:pt x="20" y="132"/>
                    <a:pt x="6" y="138"/>
                    <a:pt x="0" y="142"/>
                  </a:cubicBezTo>
                </a:path>
              </a:pathLst>
            </a:custGeom>
            <a:noFill/>
            <a:ln w="19050">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zh-CN" altLang="en-US"/>
            </a:p>
          </p:txBody>
        </p:sp>
        <p:sp>
          <p:nvSpPr>
            <p:cNvPr id="39981" name="Text Box 46"/>
            <p:cNvSpPr txBox="1">
              <a:spLocks noChangeArrowheads="1"/>
            </p:cNvSpPr>
            <p:nvPr/>
          </p:nvSpPr>
          <p:spPr bwMode="auto">
            <a:xfrm>
              <a:off x="1929" y="1301"/>
              <a:ext cx="2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kumimoji="1" lang="el-GR" altLang="zh-CN" sz="2800" b="1">
                  <a:latin typeface="幼圆" panose="02010509060101010101" pitchFamily="49" charset="-122"/>
                  <a:sym typeface="Symbol" panose="05050102010706020507" pitchFamily="18" charset="2"/>
                </a:rPr>
                <a:t>α</a:t>
              </a:r>
              <a:endParaRPr kumimoji="1" lang="el-GR" altLang="zh-CN" sz="2800" b="1">
                <a:latin typeface="幼圆" panose="02010509060101010101" pitchFamily="49" charset="-122"/>
                <a:sym typeface="Symbol" panose="05050102010706020507" pitchFamily="18" charset="2"/>
              </a:endParaRPr>
            </a:p>
          </p:txBody>
        </p:sp>
        <p:sp>
          <p:nvSpPr>
            <p:cNvPr id="39982" name="Oval 47"/>
            <p:cNvSpPr>
              <a:spLocks noChangeArrowheads="1"/>
            </p:cNvSpPr>
            <p:nvPr/>
          </p:nvSpPr>
          <p:spPr bwMode="auto">
            <a:xfrm>
              <a:off x="2793" y="2811"/>
              <a:ext cx="91" cy="91"/>
            </a:xfrm>
            <a:prstGeom prst="ellipse">
              <a:avLst/>
            </a:prstGeom>
            <a:solidFill>
              <a:srgbClr val="990033"/>
            </a:solidFill>
            <a:ln w="57150" algn="ctr">
              <a:solidFill>
                <a:srgbClr val="FF0000"/>
              </a:solidFill>
              <a:round/>
            </a:ln>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grpSp>
      <p:sp>
        <p:nvSpPr>
          <p:cNvPr id="2" name="矩形 1"/>
          <p:cNvSpPr/>
          <p:nvPr/>
        </p:nvSpPr>
        <p:spPr>
          <a:xfrm>
            <a:off x="3520257" y="1122304"/>
            <a:ext cx="2429693" cy="400110"/>
          </a:xfrm>
          <a:prstGeom prst="rect">
            <a:avLst/>
          </a:prstGeom>
        </p:spPr>
        <p:txBody>
          <a:bodyPr wrap="square">
            <a:spAutoFit/>
          </a:bodyPr>
          <a:lstStyle/>
          <a:p>
            <a:pPr eaLnBrk="1" hangingPunct="1">
              <a:spcBef>
                <a:spcPct val="50000"/>
              </a:spcBef>
              <a:buFont typeface="Wingdings" panose="05000000000000000000" pitchFamily="2" charset="2"/>
              <a:buNone/>
            </a:pPr>
            <a:r>
              <a:rPr kumimoji="1" lang="en-US" altLang="zh-CN" sz="2000" b="1" dirty="0" smtClean="0">
                <a:solidFill>
                  <a:srgbClr val="0000FF"/>
                </a:solidFill>
                <a:latin typeface="幼圆" panose="02010509060101010101" pitchFamily="49" charset="-122"/>
                <a:sym typeface="Symbol" panose="05050102010706020507" pitchFamily="18" charset="2"/>
              </a:rPr>
              <a:t>——V</a:t>
            </a:r>
            <a:r>
              <a:rPr kumimoji="1" lang="en-US" altLang="zh-CN" sz="2000" b="1" dirty="0">
                <a:solidFill>
                  <a:srgbClr val="0000FF"/>
                </a:solidFill>
                <a:latin typeface="幼圆" panose="02010509060101010101" pitchFamily="49" charset="-122"/>
                <a:sym typeface="Symbol" panose="05050102010706020507" pitchFamily="18" charset="2"/>
              </a:rPr>
              <a:t>.</a:t>
            </a:r>
            <a:r>
              <a:rPr kumimoji="1" lang="zh-CN" altLang="en-US" sz="2000" b="1" dirty="0" smtClean="0">
                <a:solidFill>
                  <a:srgbClr val="0000FF"/>
                </a:solidFill>
                <a:latin typeface="幼圆" panose="02010509060101010101" pitchFamily="49" charset="-122"/>
                <a:sym typeface="Symbol" panose="05050102010706020507" pitchFamily="18" charset="2"/>
              </a:rPr>
              <a:t>西</a:t>
            </a:r>
            <a:r>
              <a:rPr kumimoji="1" lang="zh-CN" altLang="en-US" sz="2000" b="1" dirty="0">
                <a:solidFill>
                  <a:srgbClr val="0000FF"/>
                </a:solidFill>
                <a:latin typeface="幼圆" panose="02010509060101010101" pitchFamily="49" charset="-122"/>
                <a:sym typeface="Symbol" panose="05050102010706020507" pitchFamily="18" charset="2"/>
              </a:rPr>
              <a:t>娄提课题</a:t>
            </a:r>
            <a:endParaRPr kumimoji="1" lang="zh-CN" altLang="en-US" sz="2000" b="1" dirty="0">
              <a:solidFill>
                <a:srgbClr val="0000FF"/>
              </a:solidFill>
              <a:latin typeface="幼圆" panose="020105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2151065" y="5827714"/>
                <a:ext cx="3625847" cy="741100"/>
              </a:xfrm>
              <a:prstGeom prst="rect">
                <a:avLst/>
              </a:prstGeom>
              <a:solidFill>
                <a:srgbClr val="FFFF00"/>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𝜎</m:t>
                          </m:r>
                        </m:e>
                        <m:sub>
                          <m:r>
                            <m:rPr>
                              <m:sty m:val="p"/>
                            </m:rPr>
                            <a:rPr lang="en-US" altLang="zh-CN" sz="2400" i="1">
                              <a:latin typeface="Cambria Math" panose="02040503050406030204" pitchFamily="18" charset="0"/>
                            </a:rPr>
                            <m:t>z</m:t>
                          </m:r>
                        </m:sub>
                      </m:sSub>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3</m:t>
                          </m:r>
                          <m:r>
                            <a:rPr lang="en-US" altLang="zh-CN" sz="2400" b="0" i="1" smtClean="0">
                              <a:latin typeface="Cambria Math" panose="02040503050406030204" pitchFamily="18" charset="0"/>
                              <a:ea typeface="Cambria Math" panose="02040503050406030204" pitchFamily="18" charset="0"/>
                            </a:rPr>
                            <m:t>𝐹</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𝑥𝑧</m:t>
                              </m:r>
                            </m:e>
                            <m:sup>
                              <m:r>
                                <a:rPr lang="en-US" altLang="zh-CN" sz="2400" b="0" i="1" smtClean="0">
                                  <a:latin typeface="Cambria Math" panose="02040503050406030204" pitchFamily="18" charset="0"/>
                                  <a:ea typeface="Cambria Math" panose="02040503050406030204" pitchFamily="18" charset="0"/>
                                </a:rPr>
                                <m:t>2</m:t>
                              </m:r>
                            </m:sup>
                          </m:sSup>
                        </m:num>
                        <m:den>
                          <m:r>
                            <a:rPr lang="en-US" altLang="zh-CN" sz="2400" b="0" i="1" smtClean="0">
                              <a:latin typeface="Cambria Math" panose="02040503050406030204" pitchFamily="18" charset="0"/>
                              <a:ea typeface="Cambria Math" panose="02040503050406030204" pitchFamily="18" charset="0"/>
                            </a:rPr>
                            <m:t>2</m:t>
                          </m:r>
                          <m:r>
                            <a:rPr lang="zh-CN" altLang="en-US" sz="2400" b="0" i="1" smtClean="0">
                              <a:latin typeface="Cambria Math" panose="02040503050406030204" pitchFamily="18" charset="0"/>
                              <a:ea typeface="Cambria Math" panose="02040503050406030204" pitchFamily="18" charset="0"/>
                            </a:rPr>
                            <m:t>𝜋</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𝑅</m:t>
                              </m:r>
                            </m:e>
                            <m:sup>
                              <m:r>
                                <a:rPr lang="en-US" altLang="zh-CN" sz="2400" b="0" i="1" smtClean="0">
                                  <a:latin typeface="Cambria Math" panose="02040503050406030204" pitchFamily="18" charset="0"/>
                                  <a:ea typeface="Cambria Math" panose="02040503050406030204" pitchFamily="18" charset="0"/>
                                </a:rPr>
                                <m:t>5</m:t>
                              </m:r>
                            </m:sup>
                          </m:sSup>
                        </m:den>
                      </m:f>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i="1" smtClean="0">
                              <a:latin typeface="Cambria Math" panose="02040503050406030204" pitchFamily="18" charset="0"/>
                              <a:ea typeface="Cambria Math" panose="02040503050406030204" pitchFamily="18" charset="0"/>
                            </a:rPr>
                            <m:t>=</m:t>
                          </m:r>
                          <m:r>
                            <a:rPr lang="zh-CN" altLang="en-US" sz="2400" i="1" smtClean="0">
                              <a:latin typeface="Cambria Math" panose="02040503050406030204" pitchFamily="18" charset="0"/>
                              <a:ea typeface="Cambria Math" panose="02040503050406030204" pitchFamily="18" charset="0"/>
                            </a:rPr>
                            <m:t>𝛼</m:t>
                          </m:r>
                        </m:e>
                        <m:sub>
                          <m:r>
                            <a:rPr lang="en-US" altLang="zh-CN" sz="2400" b="0" i="1" smtClean="0">
                              <a:latin typeface="Cambria Math" panose="02040503050406030204" pitchFamily="18" charset="0"/>
                              <a:ea typeface="Cambria Math" panose="02040503050406030204" pitchFamily="18" charset="0"/>
                            </a:rPr>
                            <m:t>𝑠ℎ</m:t>
                          </m:r>
                        </m:sub>
                      </m:sSub>
                      <m:r>
                        <a:rPr lang="en-US" altLang="zh-CN" sz="2400" b="0" i="1" smtClean="0">
                          <a:latin typeface="Cambria Math" panose="02040503050406030204" pitchFamily="18" charset="0"/>
                          <a:ea typeface="Cambria Math" panose="02040503050406030204" pitchFamily="18" charset="0"/>
                        </a:rPr>
                        <m:t>𝐹</m:t>
                      </m:r>
                    </m:oMath>
                  </m:oMathPara>
                </a14:m>
                <a:endParaRPr lang="zh-CN" altLang="en-US" sz="2400" dirty="0"/>
              </a:p>
            </p:txBody>
          </p:sp>
        </mc:Choice>
        <mc:Fallback>
          <p:sp>
            <p:nvSpPr>
              <p:cNvPr id="3" name="文本框 2"/>
              <p:cNvSpPr txBox="1">
                <a:spLocks noRot="1" noChangeAspect="1" noMove="1" noResize="1" noEditPoints="1" noAdjustHandles="1" noChangeArrowheads="1" noChangeShapeType="1" noTextEdit="1"/>
              </p:cNvSpPr>
              <p:nvPr/>
            </p:nvSpPr>
            <p:spPr>
              <a:xfrm>
                <a:off x="2151065" y="5827714"/>
                <a:ext cx="3625847" cy="741100"/>
              </a:xfrm>
              <a:prstGeom prst="rect">
                <a:avLst/>
              </a:prstGeom>
              <a:blipFill rotWithShape="1">
                <a:blip r:embed="rId13"/>
                <a:stretch>
                  <a:fillRect l="-9" t="-43" r="9" b="-35"/>
                </a:stretch>
              </a:blipFill>
            </p:spPr>
            <p:txBody>
              <a:bodyPr/>
              <a:lstStyle/>
              <a:p>
                <a:r>
                  <a:rPr lang="zh-CN" altLang="en-US">
                    <a:noFill/>
                  </a:rPr>
                  <a:t> </a:t>
                </a:r>
              </a:p>
            </p:txBody>
          </p:sp>
        </mc:Fallback>
      </mc:AlternateContent>
      <p:sp>
        <p:nvSpPr>
          <p:cNvPr id="50"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3029"/>
                                        </p:tgtEl>
                                        <p:attrNameLst>
                                          <p:attrName>style.visibility</p:attrName>
                                        </p:attrNameLst>
                                      </p:cBhvr>
                                      <p:to>
                                        <p:strVal val="visible"/>
                                      </p:to>
                                    </p:set>
                                    <p:anim calcmode="lin" valueType="num">
                                      <p:cBhvr additive="base">
                                        <p:cTn id="12" dur="500" fill="hold"/>
                                        <p:tgtEl>
                                          <p:spTgt spid="43029"/>
                                        </p:tgtEl>
                                        <p:attrNameLst>
                                          <p:attrName>ppt_x</p:attrName>
                                        </p:attrNameLst>
                                      </p:cBhvr>
                                      <p:tavLst>
                                        <p:tav tm="0">
                                          <p:val>
                                            <p:strVal val="0-#ppt_w/2"/>
                                          </p:val>
                                        </p:tav>
                                        <p:tav tm="100000">
                                          <p:val>
                                            <p:strVal val="#ppt_x"/>
                                          </p:val>
                                        </p:tav>
                                      </p:tavLst>
                                    </p:anim>
                                    <p:anim calcmode="lin" valueType="num">
                                      <p:cBhvr additive="base">
                                        <p:cTn id="13" dur="500" fill="hold"/>
                                        <p:tgtEl>
                                          <p:spTgt spid="4302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3028"/>
                                        </p:tgtEl>
                                        <p:attrNameLst>
                                          <p:attrName>style.visibility</p:attrName>
                                        </p:attrNameLst>
                                      </p:cBhvr>
                                      <p:to>
                                        <p:strVal val="visible"/>
                                      </p:to>
                                    </p:set>
                                    <p:anim calcmode="lin" valueType="num">
                                      <p:cBhvr additive="base">
                                        <p:cTn id="16" dur="500" fill="hold"/>
                                        <p:tgtEl>
                                          <p:spTgt spid="43028"/>
                                        </p:tgtEl>
                                        <p:attrNameLst>
                                          <p:attrName>ppt_x</p:attrName>
                                        </p:attrNameLst>
                                      </p:cBhvr>
                                      <p:tavLst>
                                        <p:tav tm="0">
                                          <p:val>
                                            <p:strVal val="0-#ppt_w/2"/>
                                          </p:val>
                                        </p:tav>
                                        <p:tav tm="100000">
                                          <p:val>
                                            <p:strVal val="#ppt_x"/>
                                          </p:val>
                                        </p:tav>
                                      </p:tavLst>
                                    </p:anim>
                                    <p:anim calcmode="lin" valueType="num">
                                      <p:cBhvr additive="base">
                                        <p:cTn id="17" dur="500" fill="hold"/>
                                        <p:tgtEl>
                                          <p:spTgt spid="43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672111" y="430751"/>
            <a:ext cx="12241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90000"/>
              </a:lnSpc>
            </a:pPr>
            <a:r>
              <a:rPr kumimoji="1" lang="zh-CN" altLang="en-US" sz="3600" dirty="0" smtClean="0">
                <a:solidFill>
                  <a:srgbClr val="0000FF"/>
                </a:solidFill>
                <a:latin typeface="隶书" pitchFamily="49" charset="-122"/>
                <a:ea typeface="隶书" pitchFamily="49" charset="-122"/>
              </a:rPr>
              <a:t>思考</a:t>
            </a:r>
            <a:endParaRPr kumimoji="1" lang="zh-CN" altLang="en-US" sz="3600" dirty="0">
              <a:solidFill>
                <a:srgbClr val="0000FF"/>
              </a:solidFill>
              <a:latin typeface="隶书" pitchFamily="49" charset="-122"/>
              <a:ea typeface="隶书" pitchFamily="49" charset="-122"/>
            </a:endParaRPr>
          </a:p>
        </p:txBody>
      </p:sp>
      <p:pic>
        <p:nvPicPr>
          <p:cNvPr id="63492" name="Picture 4"/>
          <p:cNvPicPr>
            <a:picLocks noChangeAspect="1" noChangeArrowheads="1"/>
          </p:cNvPicPr>
          <p:nvPr/>
        </p:nvPicPr>
        <p:blipFill>
          <a:blip r:embed="rId1">
            <a:extLst>
              <a:ext uri="{28A0092B-C50C-407E-A947-70E740481C1C}">
                <a14:useLocalDpi xmlns:a14="http://schemas.microsoft.com/office/drawing/2010/main" val="0"/>
              </a:ext>
            </a:extLst>
          </a:blip>
          <a:srcRect r="11539" b="9036"/>
          <a:stretch>
            <a:fillRect/>
          </a:stretch>
        </p:blipFill>
        <p:spPr bwMode="auto">
          <a:xfrm>
            <a:off x="1979712" y="2276872"/>
            <a:ext cx="525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7"/>
          <p:cNvSpPr txBox="1">
            <a:spLocks noChangeArrowheads="1"/>
          </p:cNvSpPr>
          <p:nvPr/>
        </p:nvSpPr>
        <p:spPr bwMode="auto">
          <a:xfrm>
            <a:off x="467544" y="1052736"/>
            <a:ext cx="8136904" cy="111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marL="342900" indent="-342900" eaLnBrk="1" hangingPunct="1">
              <a:lnSpc>
                <a:spcPct val="150000"/>
              </a:lnSpc>
              <a:buFont typeface="Wingdings" panose="05000000000000000000" pitchFamily="2" charset="2"/>
              <a:buChar char="Ø"/>
            </a:pPr>
            <a:r>
              <a:rPr lang="zh-CN" altLang="en-US" sz="2400" b="1" dirty="0" smtClean="0">
                <a:latin typeface="幼圆" panose="02010509060101010101" pitchFamily="49" charset="-122"/>
              </a:rPr>
              <a:t>荷载</a:t>
            </a:r>
            <a:r>
              <a:rPr lang="zh-CN" altLang="en-US" sz="2400" b="1" dirty="0">
                <a:latin typeface="幼圆" panose="02010509060101010101" pitchFamily="49" charset="-122"/>
              </a:rPr>
              <a:t>大小相同、分布面积不同，延中心线某深度处</a:t>
            </a:r>
            <a:r>
              <a:rPr lang="zh-CN" altLang="en-US" sz="2400" b="1" dirty="0" smtClean="0">
                <a:latin typeface="幼圆" panose="02010509060101010101" pitchFamily="49" charset="-122"/>
              </a:rPr>
              <a:t>，附加应力</a:t>
            </a:r>
            <a:r>
              <a:rPr lang="zh-CN" altLang="en-US" sz="2400" b="1" dirty="0">
                <a:latin typeface="幼圆" panose="02010509060101010101" pitchFamily="49" charset="-122"/>
              </a:rPr>
              <a:t>是否相同？</a:t>
            </a:r>
            <a:endParaRPr lang="zh-CN" altLang="en-US" sz="2400" b="1" dirty="0">
              <a:latin typeface="幼圆" panose="02010509060101010101" pitchFamily="49" charset="-122"/>
            </a:endParaRPr>
          </a:p>
        </p:txBody>
      </p:sp>
      <p:sp>
        <p:nvSpPr>
          <p:cNvPr id="6" name="Text Box 6"/>
          <p:cNvSpPr txBox="1">
            <a:spLocks noChangeArrowheads="1"/>
          </p:cNvSpPr>
          <p:nvPr/>
        </p:nvSpPr>
        <p:spPr bwMode="auto">
          <a:xfrm>
            <a:off x="0" y="-9964"/>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43808" y="785699"/>
            <a:ext cx="3804089" cy="720824"/>
          </a:xfrm>
        </p:spPr>
        <p:txBody>
          <a:bodyPr/>
          <a:lstStyle/>
          <a:p>
            <a:pPr eaLnBrk="1" hangingPunct="1">
              <a:lnSpc>
                <a:spcPct val="90000"/>
              </a:lnSpc>
            </a:pPr>
            <a:r>
              <a:rPr kumimoji="1" lang="zh-CN" altLang="en-US" sz="3600" kern="1200" dirty="0">
                <a:solidFill>
                  <a:srgbClr val="0000FF"/>
                </a:solidFill>
                <a:latin typeface="隶书" pitchFamily="49" charset="-122"/>
                <a:ea typeface="隶书" pitchFamily="49" charset="-122"/>
                <a:cs typeface="+mn-cs"/>
              </a:rPr>
              <a:t>土中应力的实测</a:t>
            </a:r>
            <a:endParaRPr kumimoji="1" lang="zh-CN" altLang="en-US" sz="3600" kern="1200" dirty="0">
              <a:solidFill>
                <a:srgbClr val="0000FF"/>
              </a:solidFill>
              <a:latin typeface="隶书" pitchFamily="49" charset="-122"/>
              <a:ea typeface="隶书" pitchFamily="49" charset="-122"/>
              <a:cs typeface="+mn-cs"/>
            </a:endParaRPr>
          </a:p>
        </p:txBody>
      </p:sp>
      <p:sp>
        <p:nvSpPr>
          <p:cNvPr id="65539" name="Rectangle 3"/>
          <p:cNvSpPr>
            <a:spLocks noGrp="1" noChangeArrowheads="1"/>
          </p:cNvSpPr>
          <p:nvPr>
            <p:ph idx="1"/>
          </p:nvPr>
        </p:nvSpPr>
        <p:spPr>
          <a:xfrm>
            <a:off x="683568" y="2060848"/>
            <a:ext cx="7726437" cy="3455838"/>
          </a:xfrm>
        </p:spPr>
        <p:txBody>
          <a:bodyPr/>
          <a:lstStyle/>
          <a:p>
            <a:pPr eaLnBrk="1" hangingPunct="1">
              <a:lnSpc>
                <a:spcPct val="150000"/>
              </a:lnSpc>
              <a:spcBef>
                <a:spcPct val="30000"/>
              </a:spcBef>
              <a:buFont typeface="Wingdings" panose="05000000000000000000" pitchFamily="2" charset="2"/>
              <a:buChar char="Ø"/>
            </a:pPr>
            <a:r>
              <a:rPr lang="zh-CN" altLang="en-US" sz="2400" b="1" dirty="0" smtClean="0">
                <a:latin typeface="幼圆" panose="02010509060101010101" pitchFamily="49" charset="-122"/>
                <a:ea typeface="幼圆" panose="02010509060101010101" pitchFamily="49" charset="-122"/>
              </a:rPr>
              <a:t>天然地基</a:t>
            </a:r>
            <a:r>
              <a:rPr lang="zh-CN" altLang="en-US" sz="2400" b="1" dirty="0">
                <a:latin typeface="幼圆" panose="02010509060101010101" pitchFamily="49" charset="-122"/>
                <a:ea typeface="幼圆" panose="02010509060101010101" pitchFamily="49" charset="-122"/>
              </a:rPr>
              <a:t>中应力的实际测量是比较困难的，因为埋设量测设备会使一定范围内土体受到扰动，从而影响土中应力的分布</a:t>
            </a:r>
            <a:r>
              <a:rPr lang="zh-CN" altLang="en-US" sz="2400" b="1" dirty="0" smtClean="0">
                <a:latin typeface="幼圆" panose="02010509060101010101" pitchFamily="49" charset="-122"/>
                <a:ea typeface="幼圆" panose="02010509060101010101" pitchFamily="49" charset="-122"/>
              </a:rPr>
              <a:t>；</a:t>
            </a:r>
            <a:endParaRPr lang="en-US" altLang="zh-CN" sz="2400" b="1" dirty="0" smtClean="0">
              <a:latin typeface="幼圆" panose="02010509060101010101" pitchFamily="49" charset="-122"/>
              <a:ea typeface="幼圆" panose="02010509060101010101" pitchFamily="49" charset="-122"/>
            </a:endParaRPr>
          </a:p>
          <a:p>
            <a:pPr eaLnBrk="1" hangingPunct="1">
              <a:lnSpc>
                <a:spcPct val="150000"/>
              </a:lnSpc>
              <a:spcBef>
                <a:spcPct val="30000"/>
              </a:spcBef>
              <a:buFont typeface="Wingdings" panose="05000000000000000000" pitchFamily="2" charset="2"/>
              <a:buChar char="Ø"/>
            </a:pPr>
            <a:r>
              <a:rPr lang="zh-CN" altLang="en-US" sz="2400" b="1" dirty="0" smtClean="0">
                <a:latin typeface="幼圆" panose="02010509060101010101" pitchFamily="49" charset="-122"/>
                <a:ea typeface="幼圆" panose="02010509060101010101" pitchFamily="49" charset="-122"/>
              </a:rPr>
              <a:t>埋</a:t>
            </a:r>
            <a:r>
              <a:rPr lang="zh-CN" altLang="en-US" sz="2400" b="1" dirty="0">
                <a:latin typeface="幼圆" panose="02010509060101010101" pitchFamily="49" charset="-122"/>
                <a:ea typeface="幼圆" panose="02010509060101010101" pitchFamily="49" charset="-122"/>
              </a:rPr>
              <a:t>入地基中的量测设备与地基土的变形性质很难完全相同，也会影响量测应力的精确度</a:t>
            </a:r>
            <a:r>
              <a:rPr lang="zh-CN" altLang="en-US" sz="2400" b="1" dirty="0" smtClean="0">
                <a:latin typeface="幼圆" panose="02010509060101010101" pitchFamily="49" charset="-122"/>
                <a:ea typeface="幼圆" panose="02010509060101010101" pitchFamily="49" charset="-122"/>
              </a:rPr>
              <a:t>。</a:t>
            </a:r>
            <a:endParaRPr lang="zh-CN" altLang="en-US" sz="2400" b="1" dirty="0">
              <a:latin typeface="幼圆" panose="02010509060101010101" pitchFamily="49" charset="-122"/>
              <a:ea typeface="幼圆" panose="02010509060101010101" pitchFamily="49" charset="-122"/>
            </a:endParaRPr>
          </a:p>
        </p:txBody>
      </p:sp>
      <p:sp>
        <p:nvSpPr>
          <p:cNvPr id="5" name="Text Box 6"/>
          <p:cNvSpPr txBox="1">
            <a:spLocks noChangeArrowheads="1"/>
          </p:cNvSpPr>
          <p:nvPr/>
        </p:nvSpPr>
        <p:spPr bwMode="auto">
          <a:xfrm>
            <a:off x="0" y="0"/>
            <a:ext cx="3707904"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.4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地基附加应力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AutoShape 2"/>
          <p:cNvSpPr>
            <a:spLocks noChangeArrowheads="1"/>
          </p:cNvSpPr>
          <p:nvPr/>
        </p:nvSpPr>
        <p:spPr bwMode="auto">
          <a:xfrm>
            <a:off x="3173190" y="952431"/>
            <a:ext cx="1457399" cy="389513"/>
          </a:xfrm>
          <a:prstGeom prst="octagon">
            <a:avLst>
              <a:gd name="adj" fmla="val 29287"/>
            </a:avLst>
          </a:prstGeom>
          <a:solidFill>
            <a:srgbClr val="0066FF"/>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dirty="0" smtClean="0">
                <a:solidFill>
                  <a:schemeClr val="bg1"/>
                </a:solidFill>
              </a:rPr>
              <a:t>应力的分类</a:t>
            </a:r>
            <a:endParaRPr lang="zh-CN" altLang="en-US" dirty="0">
              <a:solidFill>
                <a:schemeClr val="bg1"/>
              </a:solidFill>
            </a:endParaRPr>
          </a:p>
        </p:txBody>
      </p:sp>
      <p:sp>
        <p:nvSpPr>
          <p:cNvPr id="845827" name="AutoShape 3"/>
          <p:cNvSpPr>
            <a:spLocks noChangeArrowheads="1"/>
          </p:cNvSpPr>
          <p:nvPr/>
        </p:nvSpPr>
        <p:spPr bwMode="auto">
          <a:xfrm>
            <a:off x="3687763" y="1922463"/>
            <a:ext cx="1470025" cy="863600"/>
          </a:xfrm>
          <a:prstGeom prst="octagon">
            <a:avLst>
              <a:gd name="adj" fmla="val 29287"/>
            </a:avLst>
          </a:prstGeom>
          <a:solidFill>
            <a:srgbClr val="0066FF"/>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chemeClr val="bg1"/>
                </a:solidFill>
              </a:rPr>
              <a:t>自重应力</a:t>
            </a:r>
            <a:endParaRPr lang="zh-CN" altLang="en-US">
              <a:solidFill>
                <a:schemeClr val="bg1"/>
              </a:solidFill>
            </a:endParaRPr>
          </a:p>
          <a:p>
            <a:pPr eaLnBrk="1" hangingPunct="1"/>
            <a:r>
              <a:rPr lang="zh-CN" altLang="en-US">
                <a:solidFill>
                  <a:schemeClr val="bg1"/>
                </a:solidFill>
              </a:rPr>
              <a:t>的计算</a:t>
            </a:r>
            <a:endParaRPr lang="zh-CN" altLang="en-US">
              <a:solidFill>
                <a:schemeClr val="bg1"/>
              </a:solidFill>
            </a:endParaRPr>
          </a:p>
        </p:txBody>
      </p:sp>
      <p:sp>
        <p:nvSpPr>
          <p:cNvPr id="845829" name="AutoShape 5"/>
          <p:cNvSpPr>
            <a:spLocks noChangeArrowheads="1"/>
          </p:cNvSpPr>
          <p:nvPr/>
        </p:nvSpPr>
        <p:spPr bwMode="auto">
          <a:xfrm>
            <a:off x="3536950" y="3324225"/>
            <a:ext cx="1800225" cy="431800"/>
          </a:xfrm>
          <a:prstGeom prst="octagon">
            <a:avLst>
              <a:gd name="adj" fmla="val 29287"/>
            </a:avLst>
          </a:prstGeom>
          <a:solidFill>
            <a:srgbClr val="0066FF"/>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chemeClr val="bg1"/>
                </a:solidFill>
              </a:rPr>
              <a:t>基底压力计算</a:t>
            </a:r>
            <a:endParaRPr lang="zh-CN" altLang="en-US">
              <a:solidFill>
                <a:schemeClr val="bg1"/>
              </a:solidFill>
            </a:endParaRPr>
          </a:p>
        </p:txBody>
      </p:sp>
      <p:sp>
        <p:nvSpPr>
          <p:cNvPr id="79877" name="Text Box 7"/>
          <p:cNvSpPr txBox="1">
            <a:spLocks noChangeArrowheads="1"/>
          </p:cNvSpPr>
          <p:nvPr/>
        </p:nvSpPr>
        <p:spPr bwMode="auto">
          <a:xfrm>
            <a:off x="0" y="0"/>
            <a:ext cx="4211638"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3200">
                <a:solidFill>
                  <a:srgbClr val="FF0066"/>
                </a:solidFill>
                <a:latin typeface="华文新魏" panose="02010800040101010101" pitchFamily="2" charset="-122"/>
                <a:ea typeface="华文新魏" panose="02010800040101010101" pitchFamily="2" charset="-122"/>
              </a:rPr>
              <a:t>§3 </a:t>
            </a:r>
            <a:r>
              <a:rPr lang="zh-CN" altLang="en-US" sz="3200">
                <a:solidFill>
                  <a:srgbClr val="FF3300"/>
                </a:solidFill>
                <a:latin typeface="华文新魏" panose="02010800040101010101" pitchFamily="2" charset="-122"/>
                <a:ea typeface="华文新魏" panose="02010800040101010101" pitchFamily="2" charset="-122"/>
              </a:rPr>
              <a:t>土中应力</a:t>
            </a:r>
            <a:endParaRPr lang="zh-CN" altLang="en-US" sz="3200">
              <a:solidFill>
                <a:srgbClr val="FF3300"/>
              </a:solidFill>
              <a:latin typeface="华文新魏" panose="02010800040101010101" pitchFamily="2" charset="-122"/>
              <a:ea typeface="华文新魏" panose="02010800040101010101" pitchFamily="2" charset="-122"/>
            </a:endParaRPr>
          </a:p>
        </p:txBody>
      </p:sp>
      <p:sp>
        <p:nvSpPr>
          <p:cNvPr id="845832" name="Text Box 8"/>
          <p:cNvSpPr txBox="1">
            <a:spLocks noChangeArrowheads="1"/>
          </p:cNvSpPr>
          <p:nvPr/>
        </p:nvSpPr>
        <p:spPr bwMode="auto">
          <a:xfrm>
            <a:off x="104775" y="546100"/>
            <a:ext cx="711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sz="2800">
                <a:solidFill>
                  <a:srgbClr val="800000"/>
                </a:solidFill>
                <a:latin typeface="华文行楷" panose="02010800040101010101" pitchFamily="2" charset="-122"/>
                <a:ea typeface="华文行楷" panose="02010800040101010101" pitchFamily="2" charset="-122"/>
              </a:rPr>
              <a:t>小结</a:t>
            </a:r>
            <a:endParaRPr lang="zh-CN" altLang="en-US" sz="2800">
              <a:solidFill>
                <a:srgbClr val="800000"/>
              </a:solidFill>
              <a:latin typeface="华文行楷" panose="02010800040101010101" pitchFamily="2" charset="-122"/>
              <a:ea typeface="华文行楷" panose="02010800040101010101" pitchFamily="2" charset="-122"/>
            </a:endParaRPr>
          </a:p>
        </p:txBody>
      </p:sp>
      <p:sp>
        <p:nvSpPr>
          <p:cNvPr id="845833" name="Text Box 9"/>
          <p:cNvSpPr txBox="1">
            <a:spLocks noChangeArrowheads="1"/>
          </p:cNvSpPr>
          <p:nvPr/>
        </p:nvSpPr>
        <p:spPr bwMode="auto">
          <a:xfrm>
            <a:off x="5367338" y="1133475"/>
            <a:ext cx="2474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Clr>
                <a:srgbClr val="FF3300"/>
              </a:buClr>
              <a:buSzPct val="60000"/>
              <a:buFont typeface="Wingdings" panose="05000000000000000000" pitchFamily="2" charset="2"/>
              <a:buChar char="u"/>
            </a:pPr>
            <a:r>
              <a:rPr lang="zh-CN" altLang="en-US">
                <a:latin typeface="华文新魏" panose="02010800040101010101" pitchFamily="2" charset="-122"/>
                <a:ea typeface="华文新魏" panose="02010800040101010101" pitchFamily="2" charset="-122"/>
              </a:rPr>
              <a:t>地基中的应力状态</a:t>
            </a:r>
            <a:endParaRPr lang="zh-CN" altLang="en-US">
              <a:latin typeface="华文新魏" panose="02010800040101010101" pitchFamily="2" charset="-122"/>
              <a:ea typeface="华文新魏" panose="02010800040101010101" pitchFamily="2" charset="-122"/>
            </a:endParaRPr>
          </a:p>
        </p:txBody>
      </p:sp>
      <p:sp>
        <p:nvSpPr>
          <p:cNvPr id="845834" name="Text Box 10"/>
          <p:cNvSpPr txBox="1">
            <a:spLocks noChangeArrowheads="1"/>
          </p:cNvSpPr>
          <p:nvPr/>
        </p:nvSpPr>
        <p:spPr bwMode="auto">
          <a:xfrm>
            <a:off x="5335588" y="819150"/>
            <a:ext cx="1972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Clr>
                <a:srgbClr val="FF3300"/>
              </a:buClr>
              <a:buSzPct val="60000"/>
              <a:buFont typeface="Wingdings" panose="05000000000000000000" pitchFamily="2" charset="2"/>
              <a:buChar char="u"/>
            </a:pPr>
            <a:r>
              <a:rPr lang="zh-CN" altLang="en-US" dirty="0" smtClean="0">
                <a:latin typeface="华文新魏" panose="02010800040101010101" pitchFamily="2" charset="-122"/>
                <a:ea typeface="华文新魏" panose="02010800040101010101" pitchFamily="2" charset="-122"/>
              </a:rPr>
              <a:t>应力的产生原因</a:t>
            </a:r>
            <a:endParaRPr lang="zh-CN" altLang="en-US" dirty="0">
              <a:latin typeface="华文新魏" panose="02010800040101010101" pitchFamily="2" charset="-122"/>
              <a:ea typeface="华文新魏" panose="02010800040101010101" pitchFamily="2" charset="-122"/>
            </a:endParaRPr>
          </a:p>
        </p:txBody>
      </p:sp>
      <p:sp>
        <p:nvSpPr>
          <p:cNvPr id="845835" name="Text Box 11"/>
          <p:cNvSpPr txBox="1">
            <a:spLocks noChangeArrowheads="1"/>
          </p:cNvSpPr>
          <p:nvPr/>
        </p:nvSpPr>
        <p:spPr bwMode="auto">
          <a:xfrm>
            <a:off x="5367338" y="495300"/>
            <a:ext cx="28108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Clr>
                <a:srgbClr val="FF3300"/>
              </a:buClr>
              <a:buSzPct val="60000"/>
              <a:buFont typeface="Wingdings" panose="05000000000000000000" pitchFamily="2" charset="2"/>
              <a:buChar char="u"/>
            </a:pPr>
            <a:r>
              <a:rPr lang="zh-CN" altLang="en-US" dirty="0">
                <a:latin typeface="华文新魏" panose="02010800040101010101" pitchFamily="2" charset="-122"/>
                <a:ea typeface="华文新魏" panose="02010800040101010101" pitchFamily="2" charset="-122"/>
              </a:rPr>
              <a:t>土力学中应力符号的规定</a:t>
            </a:r>
            <a:endParaRPr lang="zh-CN" altLang="en-US" dirty="0">
              <a:latin typeface="华文新魏" panose="02010800040101010101" pitchFamily="2" charset="-122"/>
              <a:ea typeface="华文新魏" panose="02010800040101010101" pitchFamily="2" charset="-122"/>
            </a:endParaRPr>
          </a:p>
        </p:txBody>
      </p:sp>
      <p:sp>
        <p:nvSpPr>
          <p:cNvPr id="845836" name="Rectangle 12"/>
          <p:cNvSpPr>
            <a:spLocks noChangeArrowheads="1"/>
          </p:cNvSpPr>
          <p:nvPr/>
        </p:nvSpPr>
        <p:spPr bwMode="auto">
          <a:xfrm>
            <a:off x="758825" y="2124075"/>
            <a:ext cx="2778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Clr>
                <a:srgbClr val="FF3300"/>
              </a:buClr>
              <a:buSzPct val="60000"/>
              <a:buFont typeface="Wingdings" panose="05000000000000000000" pitchFamily="2" charset="2"/>
              <a:buChar char="u"/>
            </a:pPr>
            <a:r>
              <a:rPr lang="zh-CN" altLang="en-US" dirty="0" smtClean="0">
                <a:solidFill>
                  <a:srgbClr val="006600"/>
                </a:solidFill>
                <a:latin typeface="华文新魏" panose="02010800040101010101" pitchFamily="2" charset="-122"/>
                <a:ea typeface="华文新魏" panose="02010800040101010101" pitchFamily="2" charset="-122"/>
              </a:rPr>
              <a:t>地基</a:t>
            </a:r>
            <a:r>
              <a:rPr lang="zh-CN" altLang="en-US" dirty="0">
                <a:solidFill>
                  <a:srgbClr val="006600"/>
                </a:solidFill>
                <a:latin typeface="华文新魏" panose="02010800040101010101" pitchFamily="2" charset="-122"/>
                <a:ea typeface="华文新魏" panose="02010800040101010101" pitchFamily="2" charset="-122"/>
              </a:rPr>
              <a:t>中</a:t>
            </a:r>
            <a:r>
              <a:rPr lang="zh-CN" altLang="en-US" dirty="0" smtClean="0">
                <a:solidFill>
                  <a:srgbClr val="006600"/>
                </a:solidFill>
                <a:latin typeface="华文新魏" panose="02010800040101010101" pitchFamily="2" charset="-122"/>
                <a:ea typeface="华文新魏" panose="02010800040101010101" pitchFamily="2" charset="-122"/>
              </a:rPr>
              <a:t>的竖向自重应力</a:t>
            </a:r>
            <a:endParaRPr lang="zh-CN" altLang="en-US" dirty="0">
              <a:solidFill>
                <a:srgbClr val="006600"/>
              </a:solidFill>
              <a:latin typeface="华文新魏" panose="02010800040101010101" pitchFamily="2" charset="-122"/>
              <a:ea typeface="华文新魏" panose="02010800040101010101" pitchFamily="2" charset="-122"/>
            </a:endParaRPr>
          </a:p>
        </p:txBody>
      </p:sp>
      <p:sp>
        <p:nvSpPr>
          <p:cNvPr id="845838" name="Rectangle 14"/>
          <p:cNvSpPr>
            <a:spLocks noChangeArrowheads="1"/>
          </p:cNvSpPr>
          <p:nvPr/>
        </p:nvSpPr>
        <p:spPr bwMode="auto">
          <a:xfrm>
            <a:off x="1401763" y="3011488"/>
            <a:ext cx="1350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Clr>
                <a:srgbClr val="FF3300"/>
              </a:buClr>
              <a:buSzPct val="60000"/>
              <a:buFont typeface="Wingdings" panose="05000000000000000000" pitchFamily="2" charset="2"/>
              <a:buChar char="u"/>
            </a:pPr>
            <a:r>
              <a:rPr lang="zh-CN" altLang="en-US">
                <a:solidFill>
                  <a:srgbClr val="006600"/>
                </a:solidFill>
                <a:latin typeface="华文新魏" panose="02010800040101010101" pitchFamily="2" charset="-122"/>
                <a:ea typeface="华文新魏" panose="02010800040101010101" pitchFamily="2" charset="-122"/>
              </a:rPr>
              <a:t>影响因素</a:t>
            </a:r>
            <a:endParaRPr lang="zh-CN" altLang="en-US">
              <a:solidFill>
                <a:srgbClr val="006600"/>
              </a:solidFill>
              <a:latin typeface="华文新魏" panose="02010800040101010101" pitchFamily="2" charset="-122"/>
              <a:ea typeface="华文新魏" panose="02010800040101010101" pitchFamily="2" charset="-122"/>
            </a:endParaRPr>
          </a:p>
        </p:txBody>
      </p:sp>
      <p:sp>
        <p:nvSpPr>
          <p:cNvPr id="845839" name="Rectangle 15"/>
          <p:cNvSpPr>
            <a:spLocks noChangeArrowheads="1"/>
          </p:cNvSpPr>
          <p:nvPr/>
        </p:nvSpPr>
        <p:spPr bwMode="auto">
          <a:xfrm>
            <a:off x="1376363" y="3406775"/>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Clr>
                <a:srgbClr val="FF3300"/>
              </a:buClr>
              <a:buSzPct val="60000"/>
              <a:buFont typeface="Wingdings" panose="05000000000000000000" pitchFamily="2" charset="2"/>
              <a:buChar char="u"/>
            </a:pPr>
            <a:r>
              <a:rPr lang="zh-CN" altLang="en-US">
                <a:solidFill>
                  <a:srgbClr val="006600"/>
                </a:solidFill>
                <a:latin typeface="华文新魏" panose="02010800040101010101" pitchFamily="2" charset="-122"/>
                <a:ea typeface="华文新魏" panose="02010800040101010101" pitchFamily="2" charset="-122"/>
              </a:rPr>
              <a:t>基底压力分布</a:t>
            </a:r>
            <a:endParaRPr lang="zh-CN" altLang="en-US">
              <a:solidFill>
                <a:srgbClr val="006600"/>
              </a:solidFill>
              <a:latin typeface="华文新魏" panose="02010800040101010101" pitchFamily="2" charset="-122"/>
              <a:ea typeface="华文新魏" panose="02010800040101010101" pitchFamily="2" charset="-122"/>
            </a:endParaRPr>
          </a:p>
        </p:txBody>
      </p:sp>
      <p:sp>
        <p:nvSpPr>
          <p:cNvPr id="845840" name="Rectangle 16"/>
          <p:cNvSpPr>
            <a:spLocks noChangeArrowheads="1"/>
          </p:cNvSpPr>
          <p:nvPr/>
        </p:nvSpPr>
        <p:spPr bwMode="auto">
          <a:xfrm>
            <a:off x="1376363" y="3767138"/>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50000"/>
              </a:spcBef>
              <a:buClr>
                <a:srgbClr val="FF3300"/>
              </a:buClr>
              <a:buSzPct val="60000"/>
              <a:buFont typeface="Wingdings" panose="05000000000000000000" pitchFamily="2" charset="2"/>
              <a:buChar char="u"/>
            </a:pPr>
            <a:r>
              <a:rPr lang="zh-CN" altLang="en-US">
                <a:solidFill>
                  <a:srgbClr val="006600"/>
                </a:solidFill>
                <a:latin typeface="华文新魏" panose="02010800040101010101" pitchFamily="2" charset="-122"/>
                <a:ea typeface="华文新魏" panose="02010800040101010101" pitchFamily="2" charset="-122"/>
              </a:rPr>
              <a:t>实用简化计算</a:t>
            </a:r>
            <a:endParaRPr lang="zh-CN" altLang="en-US">
              <a:solidFill>
                <a:srgbClr val="006600"/>
              </a:solidFill>
              <a:latin typeface="华文新魏" panose="02010800040101010101" pitchFamily="2" charset="-122"/>
              <a:ea typeface="华文新魏" panose="02010800040101010101" pitchFamily="2" charset="-122"/>
            </a:endParaRPr>
          </a:p>
        </p:txBody>
      </p:sp>
      <p:sp>
        <p:nvSpPr>
          <p:cNvPr id="845843" name="AutoShape 19"/>
          <p:cNvSpPr/>
          <p:nvPr/>
        </p:nvSpPr>
        <p:spPr bwMode="auto">
          <a:xfrm>
            <a:off x="5021263" y="638175"/>
            <a:ext cx="88900" cy="811213"/>
          </a:xfrm>
          <a:prstGeom prst="leftBrace">
            <a:avLst>
              <a:gd name="adj1" fmla="val 76042"/>
              <a:gd name="adj2" fmla="val 50097"/>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845845" name="AutoShape 21"/>
          <p:cNvSpPr/>
          <p:nvPr/>
        </p:nvSpPr>
        <p:spPr bwMode="auto">
          <a:xfrm>
            <a:off x="3222625" y="3081338"/>
            <a:ext cx="134938" cy="990600"/>
          </a:xfrm>
          <a:prstGeom prst="rightBrace">
            <a:avLst>
              <a:gd name="adj1" fmla="val 61176"/>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22" name="AutoShape 4"/>
          <p:cNvSpPr>
            <a:spLocks noChangeArrowheads="1"/>
          </p:cNvSpPr>
          <p:nvPr/>
        </p:nvSpPr>
        <p:spPr bwMode="auto">
          <a:xfrm>
            <a:off x="3687763" y="4429125"/>
            <a:ext cx="1514475" cy="863600"/>
          </a:xfrm>
          <a:prstGeom prst="octagon">
            <a:avLst>
              <a:gd name="adj" fmla="val 29287"/>
            </a:avLst>
          </a:prstGeom>
          <a:solidFill>
            <a:srgbClr val="0066FF"/>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a:solidFill>
                  <a:schemeClr val="bg1"/>
                </a:solidFill>
              </a:rPr>
              <a:t>附加应力</a:t>
            </a:r>
            <a:endParaRPr lang="zh-CN" altLang="en-US">
              <a:solidFill>
                <a:schemeClr val="bg1"/>
              </a:solidFill>
            </a:endParaRPr>
          </a:p>
          <a:p>
            <a:pPr eaLnBrk="1" hangingPunct="1"/>
            <a:r>
              <a:rPr lang="zh-CN" altLang="en-US">
                <a:solidFill>
                  <a:schemeClr val="bg1"/>
                </a:solidFill>
              </a:rPr>
              <a:t>的计算</a:t>
            </a:r>
            <a:endParaRPr lang="zh-CN" altLang="en-US">
              <a:solidFill>
                <a:schemeClr val="bg1"/>
              </a:solidFill>
            </a:endParaRPr>
          </a:p>
        </p:txBody>
      </p:sp>
      <p:sp>
        <p:nvSpPr>
          <p:cNvPr id="23" name="Rectangle 13"/>
          <p:cNvSpPr>
            <a:spLocks noChangeArrowheads="1"/>
          </p:cNvSpPr>
          <p:nvPr/>
        </p:nvSpPr>
        <p:spPr bwMode="auto">
          <a:xfrm>
            <a:off x="5472113" y="4592638"/>
            <a:ext cx="3151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spcBef>
                <a:spcPct val="30000"/>
              </a:spcBef>
              <a:buClr>
                <a:srgbClr val="FF3300"/>
              </a:buClr>
              <a:buSzPct val="60000"/>
              <a:buFont typeface="Wingdings" panose="05000000000000000000" pitchFamily="2" charset="2"/>
              <a:buChar char="u"/>
            </a:pPr>
            <a:r>
              <a:rPr lang="zh-CN" altLang="en-US">
                <a:solidFill>
                  <a:srgbClr val="CC6600"/>
                </a:solidFill>
                <a:latin typeface="华文新魏" panose="02010800040101010101" pitchFamily="2" charset="-122"/>
                <a:ea typeface="华文新魏" panose="02010800040101010101" pitchFamily="2" charset="-122"/>
              </a:rPr>
              <a:t>因素：</a:t>
            </a:r>
            <a:r>
              <a:rPr lang="zh-CN" altLang="en-US">
                <a:latin typeface="华文新魏" panose="02010800040101010101" pitchFamily="2" charset="-122"/>
                <a:ea typeface="华文新魏" panose="02010800040101010101" pitchFamily="2" charset="-122"/>
              </a:rPr>
              <a:t>底面形状；荷载分布；计算点位置</a:t>
            </a:r>
            <a:endParaRPr lang="zh-CN" altLang="en-US">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45832"/>
                                        </p:tgtEl>
                                        <p:attrNameLst>
                                          <p:attrName>style.visibility</p:attrName>
                                        </p:attrNameLst>
                                      </p:cBhvr>
                                      <p:to>
                                        <p:strVal val="visible"/>
                                      </p:to>
                                    </p:set>
                                    <p:set>
                                      <p:cBhvr>
                                        <p:cTn id="7" dur="455" fill="hold">
                                          <p:stCondLst>
                                            <p:cond delay="0"/>
                                          </p:stCondLst>
                                        </p:cTn>
                                        <p:tgtEl>
                                          <p:spTgt spid="845832"/>
                                        </p:tgtEl>
                                        <p:attrNameLst>
                                          <p:attrName>style.rotation</p:attrName>
                                        </p:attrNameLst>
                                      </p:cBhvr>
                                      <p:to>
                                        <p:strVal val="-45.0"/>
                                      </p:to>
                                    </p:set>
                                    <p:anim calcmode="lin" valueType="num">
                                      <p:cBhvr>
                                        <p:cTn id="8" dur="455" fill="hold">
                                          <p:stCondLst>
                                            <p:cond delay="455"/>
                                          </p:stCondLst>
                                        </p:cTn>
                                        <p:tgtEl>
                                          <p:spTgt spid="84583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4583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4583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4583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845826"/>
                                        </p:tgtEl>
                                        <p:attrNameLst>
                                          <p:attrName>style.visibility</p:attrName>
                                        </p:attrNameLst>
                                      </p:cBhvr>
                                      <p:to>
                                        <p:strVal val="visible"/>
                                      </p:to>
                                    </p:set>
                                    <p:anim calcmode="discrete" valueType="clr">
                                      <p:cBhvr override="childStyle">
                                        <p:cTn id="16" dur="500"/>
                                        <p:tgtEl>
                                          <p:spTgt spid="845826"/>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845826"/>
                                        </p:tgtEl>
                                        <p:attrNameLst>
                                          <p:attrName>fillcolor</p:attrName>
                                        </p:attrNameLst>
                                      </p:cBhvr>
                                      <p:tavLst>
                                        <p:tav tm="0">
                                          <p:val>
                                            <p:clrVal>
                                              <a:schemeClr val="accent2"/>
                                            </p:clrVal>
                                          </p:val>
                                        </p:tav>
                                        <p:tav tm="50000">
                                          <p:val>
                                            <p:clrVal>
                                              <a:schemeClr val="hlink"/>
                                            </p:clrVal>
                                          </p:val>
                                        </p:tav>
                                      </p:tavLst>
                                    </p:anim>
                                    <p:set>
                                      <p:cBhvr>
                                        <p:cTn id="18" dur="500"/>
                                        <p:tgtEl>
                                          <p:spTgt spid="845826"/>
                                        </p:tgtEl>
                                        <p:attrNameLst>
                                          <p:attrName>fill.type</p:attrName>
                                        </p:attrNameLst>
                                      </p:cBhvr>
                                      <p:to>
                                        <p:strVal val="solid"/>
                                      </p:to>
                                    </p:se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845827"/>
                                        </p:tgtEl>
                                        <p:attrNameLst>
                                          <p:attrName>style.visibility</p:attrName>
                                        </p:attrNameLst>
                                      </p:cBhvr>
                                      <p:to>
                                        <p:strVal val="visible"/>
                                      </p:to>
                                    </p:set>
                                    <p:anim calcmode="discrete" valueType="clr">
                                      <p:cBhvr override="childStyle">
                                        <p:cTn id="21" dur="500"/>
                                        <p:tgtEl>
                                          <p:spTgt spid="845827"/>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845827"/>
                                        </p:tgtEl>
                                        <p:attrNameLst>
                                          <p:attrName>fillcolor</p:attrName>
                                        </p:attrNameLst>
                                      </p:cBhvr>
                                      <p:tavLst>
                                        <p:tav tm="0">
                                          <p:val>
                                            <p:clrVal>
                                              <a:schemeClr val="accent2"/>
                                            </p:clrVal>
                                          </p:val>
                                        </p:tav>
                                        <p:tav tm="50000">
                                          <p:val>
                                            <p:clrVal>
                                              <a:schemeClr val="hlink"/>
                                            </p:clrVal>
                                          </p:val>
                                        </p:tav>
                                      </p:tavLst>
                                    </p:anim>
                                    <p:set>
                                      <p:cBhvr>
                                        <p:cTn id="23" dur="500"/>
                                        <p:tgtEl>
                                          <p:spTgt spid="845827"/>
                                        </p:tgtEl>
                                        <p:attrNameLst>
                                          <p:attrName>fill.type</p:attrName>
                                        </p:attrNameLst>
                                      </p:cBhvr>
                                      <p:to>
                                        <p:strVal val="solid"/>
                                      </p:to>
                                    </p:se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845829"/>
                                        </p:tgtEl>
                                        <p:attrNameLst>
                                          <p:attrName>style.visibility</p:attrName>
                                        </p:attrNameLst>
                                      </p:cBhvr>
                                      <p:to>
                                        <p:strVal val="visible"/>
                                      </p:to>
                                    </p:set>
                                    <p:anim calcmode="discrete" valueType="clr">
                                      <p:cBhvr override="childStyle">
                                        <p:cTn id="26" dur="500"/>
                                        <p:tgtEl>
                                          <p:spTgt spid="845829"/>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845829"/>
                                        </p:tgtEl>
                                        <p:attrNameLst>
                                          <p:attrName>fillcolor</p:attrName>
                                        </p:attrNameLst>
                                      </p:cBhvr>
                                      <p:tavLst>
                                        <p:tav tm="0">
                                          <p:val>
                                            <p:clrVal>
                                              <a:schemeClr val="accent2"/>
                                            </p:clrVal>
                                          </p:val>
                                        </p:tav>
                                        <p:tav tm="50000">
                                          <p:val>
                                            <p:clrVal>
                                              <a:schemeClr val="hlink"/>
                                            </p:clrVal>
                                          </p:val>
                                        </p:tav>
                                      </p:tavLst>
                                    </p:anim>
                                    <p:set>
                                      <p:cBhvr>
                                        <p:cTn id="28" dur="500"/>
                                        <p:tgtEl>
                                          <p:spTgt spid="845829"/>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45843"/>
                                        </p:tgtEl>
                                        <p:attrNameLst>
                                          <p:attrName>style.visibility</p:attrName>
                                        </p:attrNameLst>
                                      </p:cBhvr>
                                      <p:to>
                                        <p:strVal val="visible"/>
                                      </p:to>
                                    </p:set>
                                    <p:animEffect transition="in" filter="wipe(left)">
                                      <p:cBhvr>
                                        <p:cTn id="33" dur="500"/>
                                        <p:tgtEl>
                                          <p:spTgt spid="84584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845835"/>
                                        </p:tgtEl>
                                        <p:attrNameLst>
                                          <p:attrName>style.visibility</p:attrName>
                                        </p:attrNameLst>
                                      </p:cBhvr>
                                      <p:to>
                                        <p:strVal val="visible"/>
                                      </p:to>
                                    </p:set>
                                    <p:animEffect transition="in" filter="wipe(left)">
                                      <p:cBhvr>
                                        <p:cTn id="37" dur="500"/>
                                        <p:tgtEl>
                                          <p:spTgt spid="8458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45834"/>
                                        </p:tgtEl>
                                        <p:attrNameLst>
                                          <p:attrName>style.visibility</p:attrName>
                                        </p:attrNameLst>
                                      </p:cBhvr>
                                      <p:to>
                                        <p:strVal val="visible"/>
                                      </p:to>
                                    </p:set>
                                    <p:animEffect transition="in" filter="wipe(left)">
                                      <p:cBhvr>
                                        <p:cTn id="42" dur="500"/>
                                        <p:tgtEl>
                                          <p:spTgt spid="8458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45833"/>
                                        </p:tgtEl>
                                        <p:attrNameLst>
                                          <p:attrName>style.visibility</p:attrName>
                                        </p:attrNameLst>
                                      </p:cBhvr>
                                      <p:to>
                                        <p:strVal val="visible"/>
                                      </p:to>
                                    </p:set>
                                    <p:animEffect transition="in" filter="wipe(left)">
                                      <p:cBhvr>
                                        <p:cTn id="47" dur="500"/>
                                        <p:tgtEl>
                                          <p:spTgt spid="845833"/>
                                        </p:tgtEl>
                                      </p:cBhvr>
                                    </p:animEffect>
                                  </p:childTnLst>
                                </p:cTn>
                              </p:par>
                            </p:childTnLst>
                          </p:cTn>
                        </p:par>
                        <p:par>
                          <p:cTn id="48" fill="hold">
                            <p:stCondLst>
                              <p:cond delay="500"/>
                            </p:stCondLst>
                            <p:childTnLst>
                              <p:par>
                                <p:cTn id="49" presetID="12" presetClass="entr" presetSubtype="2" fill="hold" grpId="0" nodeType="afterEffect">
                                  <p:stCondLst>
                                    <p:cond delay="0"/>
                                  </p:stCondLst>
                                  <p:childTnLst>
                                    <p:set>
                                      <p:cBhvr>
                                        <p:cTn id="50" dur="1" fill="hold">
                                          <p:stCondLst>
                                            <p:cond delay="0"/>
                                          </p:stCondLst>
                                        </p:cTn>
                                        <p:tgtEl>
                                          <p:spTgt spid="845836"/>
                                        </p:tgtEl>
                                        <p:attrNameLst>
                                          <p:attrName>style.visibility</p:attrName>
                                        </p:attrNameLst>
                                      </p:cBhvr>
                                      <p:to>
                                        <p:strVal val="visible"/>
                                      </p:to>
                                    </p:set>
                                    <p:animEffect transition="in" filter="slide(fromRight)">
                                      <p:cBhvr>
                                        <p:cTn id="51" dur="500"/>
                                        <p:tgtEl>
                                          <p:spTgt spid="845836"/>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grpId="0" nodeType="clickEffect">
                                  <p:stCondLst>
                                    <p:cond delay="0"/>
                                  </p:stCondLst>
                                  <p:childTnLst>
                                    <p:set>
                                      <p:cBhvr>
                                        <p:cTn id="55" dur="1" fill="hold">
                                          <p:stCondLst>
                                            <p:cond delay="0"/>
                                          </p:stCondLst>
                                        </p:cTn>
                                        <p:tgtEl>
                                          <p:spTgt spid="845845"/>
                                        </p:tgtEl>
                                        <p:attrNameLst>
                                          <p:attrName>style.visibility</p:attrName>
                                        </p:attrNameLst>
                                      </p:cBhvr>
                                      <p:to>
                                        <p:strVal val="visible"/>
                                      </p:to>
                                    </p:set>
                                    <p:animEffect transition="in" filter="slide(fromRight)">
                                      <p:cBhvr>
                                        <p:cTn id="56" dur="500"/>
                                        <p:tgtEl>
                                          <p:spTgt spid="845845"/>
                                        </p:tgtEl>
                                      </p:cBhvr>
                                    </p:animEffect>
                                  </p:childTnLst>
                                </p:cTn>
                              </p:par>
                            </p:childTnLst>
                          </p:cTn>
                        </p:par>
                        <p:par>
                          <p:cTn id="57" fill="hold">
                            <p:stCondLst>
                              <p:cond delay="500"/>
                            </p:stCondLst>
                            <p:childTnLst>
                              <p:par>
                                <p:cTn id="58" presetID="12" presetClass="entr" presetSubtype="2" fill="hold" grpId="0" nodeType="afterEffect">
                                  <p:stCondLst>
                                    <p:cond delay="0"/>
                                  </p:stCondLst>
                                  <p:childTnLst>
                                    <p:set>
                                      <p:cBhvr>
                                        <p:cTn id="59" dur="1" fill="hold">
                                          <p:stCondLst>
                                            <p:cond delay="0"/>
                                          </p:stCondLst>
                                        </p:cTn>
                                        <p:tgtEl>
                                          <p:spTgt spid="845838"/>
                                        </p:tgtEl>
                                        <p:attrNameLst>
                                          <p:attrName>style.visibility</p:attrName>
                                        </p:attrNameLst>
                                      </p:cBhvr>
                                      <p:to>
                                        <p:strVal val="visible"/>
                                      </p:to>
                                    </p:set>
                                    <p:animEffect transition="in" filter="slide(fromRight)">
                                      <p:cBhvr>
                                        <p:cTn id="60" dur="500"/>
                                        <p:tgtEl>
                                          <p:spTgt spid="845838"/>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2" fill="hold" grpId="0" nodeType="clickEffect">
                                  <p:stCondLst>
                                    <p:cond delay="0"/>
                                  </p:stCondLst>
                                  <p:childTnLst>
                                    <p:set>
                                      <p:cBhvr>
                                        <p:cTn id="64" dur="1" fill="hold">
                                          <p:stCondLst>
                                            <p:cond delay="0"/>
                                          </p:stCondLst>
                                        </p:cTn>
                                        <p:tgtEl>
                                          <p:spTgt spid="845839"/>
                                        </p:tgtEl>
                                        <p:attrNameLst>
                                          <p:attrName>style.visibility</p:attrName>
                                        </p:attrNameLst>
                                      </p:cBhvr>
                                      <p:to>
                                        <p:strVal val="visible"/>
                                      </p:to>
                                    </p:set>
                                    <p:animEffect transition="in" filter="slide(fromRight)">
                                      <p:cBhvr>
                                        <p:cTn id="65" dur="500"/>
                                        <p:tgtEl>
                                          <p:spTgt spid="845839"/>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2" fill="hold" grpId="0" nodeType="clickEffect">
                                  <p:stCondLst>
                                    <p:cond delay="0"/>
                                  </p:stCondLst>
                                  <p:childTnLst>
                                    <p:set>
                                      <p:cBhvr>
                                        <p:cTn id="69" dur="1" fill="hold">
                                          <p:stCondLst>
                                            <p:cond delay="0"/>
                                          </p:stCondLst>
                                        </p:cTn>
                                        <p:tgtEl>
                                          <p:spTgt spid="845840"/>
                                        </p:tgtEl>
                                        <p:attrNameLst>
                                          <p:attrName>style.visibility</p:attrName>
                                        </p:attrNameLst>
                                      </p:cBhvr>
                                      <p:to>
                                        <p:strVal val="visible"/>
                                      </p:to>
                                    </p:set>
                                    <p:animEffect transition="in" filter="slide(fromRight)">
                                      <p:cBhvr>
                                        <p:cTn id="70" dur="500"/>
                                        <p:tgtEl>
                                          <p:spTgt spid="845840"/>
                                        </p:tgtEl>
                                      </p:cBhvr>
                                    </p:animEffect>
                                  </p:childTnLst>
                                </p:cTn>
                              </p:par>
                              <p:par>
                                <p:cTn id="71" presetID="27" presetClass="entr" presetSubtype="0" fill="hold" grpId="0" nodeType="withEffect">
                                  <p:stCondLst>
                                    <p:cond delay="0"/>
                                  </p:stCondLst>
                                  <p:iterate type="lt">
                                    <p:tmPct val="50000"/>
                                  </p:iterate>
                                  <p:childTnLst>
                                    <p:set>
                                      <p:cBhvr>
                                        <p:cTn id="72" dur="1" fill="hold">
                                          <p:stCondLst>
                                            <p:cond delay="0"/>
                                          </p:stCondLst>
                                        </p:cTn>
                                        <p:tgtEl>
                                          <p:spTgt spid="22"/>
                                        </p:tgtEl>
                                        <p:attrNameLst>
                                          <p:attrName>style.visibility</p:attrName>
                                        </p:attrNameLst>
                                      </p:cBhvr>
                                      <p:to>
                                        <p:strVal val="visible"/>
                                      </p:to>
                                    </p:set>
                                    <p:anim calcmode="discrete" valueType="clr">
                                      <p:cBhvr override="childStyle">
                                        <p:cTn id="73" dur="50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74" dur="500"/>
                                        <p:tgtEl>
                                          <p:spTgt spid="22"/>
                                        </p:tgtEl>
                                        <p:attrNameLst>
                                          <p:attrName>fillcolor</p:attrName>
                                        </p:attrNameLst>
                                      </p:cBhvr>
                                      <p:tavLst>
                                        <p:tav tm="0">
                                          <p:val>
                                            <p:clrVal>
                                              <a:schemeClr val="accent2"/>
                                            </p:clrVal>
                                          </p:val>
                                        </p:tav>
                                        <p:tav tm="50000">
                                          <p:val>
                                            <p:clrVal>
                                              <a:schemeClr val="hlink"/>
                                            </p:clrVal>
                                          </p:val>
                                        </p:tav>
                                      </p:tavLst>
                                    </p:anim>
                                    <p:set>
                                      <p:cBhvr>
                                        <p:cTn id="75" dur="500"/>
                                        <p:tgtEl>
                                          <p:spTgt spid="22"/>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23"/>
                                        </p:tgtEl>
                                        <p:attrNameLst>
                                          <p:attrName>style.visibility</p:attrName>
                                        </p:attrNameLst>
                                      </p:cBhvr>
                                      <p:to>
                                        <p:strVal val="visible"/>
                                      </p:to>
                                    </p:set>
                                    <p:anim calcmode="discrete" valueType="clr">
                                      <p:cBhvr override="childStyle">
                                        <p:cTn id="8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23"/>
                                        </p:tgtEl>
                                        <p:attrNameLst>
                                          <p:attrName>fillcolor</p:attrName>
                                        </p:attrNameLst>
                                      </p:cBhvr>
                                      <p:tavLst>
                                        <p:tav tm="0">
                                          <p:val>
                                            <p:clrVal>
                                              <a:schemeClr val="accent2"/>
                                            </p:clrVal>
                                          </p:val>
                                        </p:tav>
                                        <p:tav tm="50000">
                                          <p:val>
                                            <p:clrVal>
                                              <a:schemeClr val="hlink"/>
                                            </p:clrVal>
                                          </p:val>
                                        </p:tav>
                                      </p:tavLst>
                                    </p:anim>
                                    <p:set>
                                      <p:cBhvr>
                                        <p:cTn id="82"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6" grpId="0" animBg="1"/>
      <p:bldP spid="845827" grpId="0" animBg="1"/>
      <p:bldP spid="845829" grpId="0" animBg="1"/>
      <p:bldP spid="845832" grpId="0"/>
      <p:bldP spid="845833" grpId="0"/>
      <p:bldP spid="845834" grpId="0"/>
      <p:bldP spid="845835" grpId="0"/>
      <p:bldP spid="845836" grpId="0"/>
      <p:bldP spid="845838" grpId="0"/>
      <p:bldP spid="845839" grpId="0"/>
      <p:bldP spid="845840" grpId="0"/>
      <p:bldP spid="845843" grpId="0" animBg="1"/>
      <p:bldP spid="845845" grpId="0" animBg="1"/>
      <p:bldP spid="22" grpId="0" animBg="1"/>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179389" y="571500"/>
            <a:ext cx="3168476" cy="84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r>
              <a:rPr lang="zh-CN" altLang="en-US" sz="4000" b="1" dirty="0">
                <a:solidFill>
                  <a:srgbClr val="C00000"/>
                </a:solidFill>
                <a:latin typeface="Times New Roman" panose="02020603050405020304" pitchFamily="18" charset="0"/>
                <a:ea typeface="+mn-ea"/>
                <a:cs typeface="Times New Roman" panose="02020603050405020304" pitchFamily="18" charset="0"/>
              </a:rPr>
              <a:t>要  </a:t>
            </a:r>
            <a:r>
              <a:rPr lang="zh-CN" altLang="en-US" sz="4000" b="1" dirty="0" smtClean="0">
                <a:solidFill>
                  <a:srgbClr val="C00000"/>
                </a:solidFill>
                <a:latin typeface="Times New Roman" panose="02020603050405020304" pitchFamily="18" charset="0"/>
                <a:ea typeface="+mn-ea"/>
                <a:cs typeface="Times New Roman" panose="02020603050405020304" pitchFamily="18" charset="0"/>
              </a:rPr>
              <a:t>点</a:t>
            </a:r>
            <a:endParaRPr lang="zh-CN" altLang="en-US" sz="5400" b="1" dirty="0">
              <a:solidFill>
                <a:srgbClr val="C00000"/>
              </a:solidFill>
              <a:latin typeface="Times New Roman" panose="02020603050405020304" pitchFamily="18" charset="0"/>
              <a:ea typeface="+mn-ea"/>
              <a:cs typeface="Times New Roman" panose="02020603050405020304" pitchFamily="18" charset="0"/>
            </a:endParaRPr>
          </a:p>
        </p:txBody>
      </p:sp>
      <p:sp>
        <p:nvSpPr>
          <p:cNvPr id="80899" name="テキスト ボックス 2"/>
          <p:cNvSpPr txBox="1">
            <a:spLocks noChangeArrowheads="1"/>
          </p:cNvSpPr>
          <p:nvPr/>
        </p:nvSpPr>
        <p:spPr bwMode="auto">
          <a:xfrm>
            <a:off x="827584" y="1412776"/>
            <a:ext cx="763284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150000"/>
              </a:lnSpc>
              <a:buFont typeface="Wingdings" panose="05000000000000000000" pitchFamily="2" charset="2"/>
              <a:buNone/>
              <a:defRPr/>
            </a:pPr>
            <a:r>
              <a:rPr lang="en-US" altLang="zh-CN" sz="2600" b="1" dirty="0">
                <a:latin typeface="Times New Roman" panose="02020603050405020304" pitchFamily="18" charset="0"/>
                <a:ea typeface="+mn-ea"/>
                <a:cs typeface="Times New Roman" panose="02020603050405020304" pitchFamily="18" charset="0"/>
              </a:rPr>
              <a:t>1. </a:t>
            </a:r>
            <a:r>
              <a:rPr lang="zh-CN" altLang="en-US" sz="2600" b="1" dirty="0">
                <a:latin typeface="Times New Roman" panose="02020603050405020304" pitchFamily="18" charset="0"/>
                <a:ea typeface="+mn-ea"/>
                <a:cs typeface="Times New Roman" panose="02020603050405020304" pitchFamily="18" charset="0"/>
              </a:rPr>
              <a:t>应力计算前提条件，土中应力的</a:t>
            </a:r>
            <a:r>
              <a:rPr lang="zh-CN" altLang="en-US" sz="2600" b="1" dirty="0" smtClean="0">
                <a:latin typeface="Times New Roman" panose="02020603050405020304" pitchFamily="18" charset="0"/>
                <a:ea typeface="+mn-ea"/>
                <a:cs typeface="Times New Roman" panose="02020603050405020304" pitchFamily="18" charset="0"/>
              </a:rPr>
              <a:t>分类；</a:t>
            </a:r>
            <a:endParaRPr lang="zh-CN" altLang="en-US" sz="2600" b="1" dirty="0">
              <a:latin typeface="Times New Roman" panose="02020603050405020304" pitchFamily="18" charset="0"/>
              <a:ea typeface="+mn-ea"/>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600" b="1" dirty="0">
                <a:latin typeface="Times New Roman" panose="02020603050405020304" pitchFamily="18" charset="0"/>
                <a:ea typeface="+mn-ea"/>
                <a:cs typeface="Times New Roman" panose="02020603050405020304" pitchFamily="18" charset="0"/>
              </a:rPr>
              <a:t>2. </a:t>
            </a:r>
            <a:r>
              <a:rPr lang="zh-CN" altLang="en-US" sz="2600" b="1" dirty="0">
                <a:latin typeface="Times New Roman" panose="02020603050405020304" pitchFamily="18" charset="0"/>
                <a:ea typeface="+mn-ea"/>
                <a:cs typeface="Times New Roman" panose="02020603050405020304" pitchFamily="18" charset="0"/>
              </a:rPr>
              <a:t>自重应力、附加应力、基底压力、基底附加压力等</a:t>
            </a:r>
            <a:r>
              <a:rPr lang="zh-CN" altLang="en-US" sz="2600" b="1" dirty="0" smtClean="0">
                <a:latin typeface="Times New Roman" panose="02020603050405020304" pitchFamily="18" charset="0"/>
                <a:ea typeface="+mn-ea"/>
                <a:cs typeface="Times New Roman" panose="02020603050405020304" pitchFamily="18" charset="0"/>
              </a:rPr>
              <a:t>概念；</a:t>
            </a:r>
            <a:endParaRPr lang="zh-CN" altLang="en-US" sz="2600" b="1" dirty="0">
              <a:latin typeface="Times New Roman" panose="02020603050405020304" pitchFamily="18" charset="0"/>
              <a:ea typeface="+mn-ea"/>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600" b="1" dirty="0">
                <a:latin typeface="Times New Roman" panose="02020603050405020304" pitchFamily="18" charset="0"/>
                <a:ea typeface="+mn-ea"/>
                <a:cs typeface="Times New Roman" panose="02020603050405020304" pitchFamily="18" charset="0"/>
              </a:rPr>
              <a:t>3. </a:t>
            </a:r>
            <a:r>
              <a:rPr lang="zh-CN" altLang="en-US" sz="2600" b="1" dirty="0">
                <a:latin typeface="Times New Roman" panose="02020603050405020304" pitchFamily="18" charset="0"/>
                <a:ea typeface="+mn-ea"/>
                <a:cs typeface="Times New Roman" panose="02020603050405020304" pitchFamily="18" charset="0"/>
              </a:rPr>
              <a:t>自重应力的</a:t>
            </a:r>
            <a:r>
              <a:rPr lang="zh-CN" altLang="en-US" sz="2600" b="1" dirty="0" smtClean="0">
                <a:latin typeface="Times New Roman" panose="02020603050405020304" pitchFamily="18" charset="0"/>
                <a:ea typeface="+mn-ea"/>
                <a:cs typeface="Times New Roman" panose="02020603050405020304" pitchFamily="18" charset="0"/>
              </a:rPr>
              <a:t>计算（尤其</a:t>
            </a:r>
            <a:r>
              <a:rPr lang="zh-CN" altLang="en-US" sz="2600" b="1" dirty="0">
                <a:latin typeface="Times New Roman" panose="02020603050405020304" pitchFamily="18" charset="0"/>
                <a:ea typeface="+mn-ea"/>
                <a:cs typeface="Times New Roman" panose="02020603050405020304" pitchFamily="18" charset="0"/>
              </a:rPr>
              <a:t>是地下水位的变化对其的</a:t>
            </a:r>
            <a:r>
              <a:rPr lang="zh-CN" altLang="en-US" sz="2600" b="1" dirty="0" smtClean="0">
                <a:latin typeface="Times New Roman" panose="02020603050405020304" pitchFamily="18" charset="0"/>
                <a:ea typeface="+mn-ea"/>
                <a:cs typeface="Times New Roman" panose="02020603050405020304" pitchFamily="18" charset="0"/>
              </a:rPr>
              <a:t>影响）；</a:t>
            </a:r>
            <a:endParaRPr lang="en-US" altLang="zh-CN" sz="2600" b="1" dirty="0">
              <a:latin typeface="Times New Roman" panose="02020603050405020304" pitchFamily="18" charset="0"/>
              <a:ea typeface="+mn-ea"/>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600" b="1" dirty="0">
                <a:latin typeface="Times New Roman" panose="02020603050405020304" pitchFamily="18" charset="0"/>
                <a:ea typeface="+mn-ea"/>
                <a:cs typeface="Times New Roman" panose="02020603050405020304" pitchFamily="18" charset="0"/>
              </a:rPr>
              <a:t>4. </a:t>
            </a:r>
            <a:r>
              <a:rPr lang="zh-CN" altLang="en-US" sz="2600" b="1" dirty="0">
                <a:latin typeface="Times New Roman" panose="02020603050405020304" pitchFamily="18" charset="0"/>
                <a:ea typeface="+mn-ea"/>
                <a:cs typeface="Times New Roman" panose="02020603050405020304" pitchFamily="18" charset="0"/>
              </a:rPr>
              <a:t>基底压力和基底附加压力的</a:t>
            </a:r>
            <a:r>
              <a:rPr lang="zh-CN" altLang="en-US" sz="2600" b="1" dirty="0" smtClean="0">
                <a:latin typeface="Times New Roman" panose="02020603050405020304" pitchFamily="18" charset="0"/>
                <a:ea typeface="+mn-ea"/>
                <a:cs typeface="Times New Roman" panose="02020603050405020304" pitchFamily="18" charset="0"/>
              </a:rPr>
              <a:t>计算；</a:t>
            </a:r>
            <a:endParaRPr lang="zh-CN" altLang="en-US" sz="2600" b="1" dirty="0">
              <a:latin typeface="Times New Roman" panose="02020603050405020304" pitchFamily="18" charset="0"/>
              <a:ea typeface="+mn-ea"/>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2600" b="1" dirty="0">
                <a:latin typeface="Times New Roman" panose="02020603050405020304" pitchFamily="18" charset="0"/>
                <a:ea typeface="+mn-ea"/>
                <a:cs typeface="Times New Roman" panose="02020603050405020304" pitchFamily="18" charset="0"/>
              </a:rPr>
              <a:t>5. </a:t>
            </a:r>
            <a:r>
              <a:rPr lang="zh-CN" altLang="en-US" sz="2600" b="1" dirty="0">
                <a:latin typeface="Times New Roman" panose="02020603050405020304" pitchFamily="18" charset="0"/>
                <a:ea typeface="+mn-ea"/>
                <a:cs typeface="Times New Roman" panose="02020603050405020304" pitchFamily="18" charset="0"/>
              </a:rPr>
              <a:t>矩形和条形基础均布荷载作用下地基中附加应力的</a:t>
            </a:r>
            <a:r>
              <a:rPr lang="zh-CN" altLang="en-US" sz="2600" b="1" dirty="0" smtClean="0">
                <a:latin typeface="Times New Roman" panose="02020603050405020304" pitchFamily="18" charset="0"/>
                <a:ea typeface="+mn-ea"/>
                <a:cs typeface="Times New Roman" panose="02020603050405020304" pitchFamily="18" charset="0"/>
              </a:rPr>
              <a:t>计算。</a:t>
            </a:r>
            <a:endParaRPr lang="zh-CN" altLang="en-US" sz="2600" dirty="0">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7188" y="500063"/>
            <a:ext cx="8229600" cy="857250"/>
          </a:xfrm>
        </p:spPr>
        <p:txBody>
          <a:bodyPr/>
          <a:lstStyle/>
          <a:p>
            <a:pPr algn="ctr">
              <a:spcBef>
                <a:spcPct val="50000"/>
              </a:spcBef>
              <a:defRPr/>
            </a:pPr>
            <a:r>
              <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rPr>
              <a:t>第三章  土中应力</a:t>
            </a:r>
            <a:endParaRPr kumimoji="1" lang="zh-CN" altLang="en-US" sz="5400" b="1" dirty="0">
              <a:solidFill>
                <a:srgbClr val="FF0000"/>
              </a:solidFill>
              <a:effectLst>
                <a:outerShdw blurRad="38100" dist="38100" dir="2700000" algn="tl">
                  <a:srgbClr val="C0C0C0"/>
                </a:outerShdw>
              </a:effectLst>
              <a:latin typeface="隶书" pitchFamily="49" charset="-122"/>
              <a:ea typeface="隶书" pitchFamily="49" charset="-122"/>
            </a:endParaRPr>
          </a:p>
        </p:txBody>
      </p:sp>
      <p:sp>
        <p:nvSpPr>
          <p:cNvPr id="45059" name="Rectangle 4"/>
          <p:cNvSpPr>
            <a:spLocks noGrp="1" noChangeArrowheads="1"/>
          </p:cNvSpPr>
          <p:nvPr>
            <p:ph idx="1"/>
          </p:nvPr>
        </p:nvSpPr>
        <p:spPr>
          <a:xfrm>
            <a:off x="1835696" y="1772816"/>
            <a:ext cx="5883547" cy="3657576"/>
          </a:xfrm>
        </p:spPr>
        <p:txBody>
          <a:bodyPr/>
          <a:lstStyle/>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3.1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概述</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 3.2 </a:t>
            </a:r>
            <a:r>
              <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rPr>
              <a:t>土中自重应力</a:t>
            </a:r>
            <a:endParaRPr lang="zh-CN" altLang="en-US" sz="3600" dirty="0">
              <a:effectLst>
                <a:outerShdw blurRad="38100" dist="38100" dir="2700000" algn="tl">
                  <a:srgbClr val="000000">
                    <a:alpha val="43137"/>
                  </a:srgbClr>
                </a:outerShdw>
              </a:effectLst>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3.3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基底压力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pPr eaLnBrk="1" hangingPunct="1">
              <a:lnSpc>
                <a:spcPct val="150000"/>
              </a:lnSpc>
              <a:buFont typeface="Wingdings" panose="05000000000000000000" pitchFamily="2" charset="2"/>
              <a:buNone/>
              <a:defRPr/>
            </a:pPr>
            <a:r>
              <a:rPr lang="en-US" altLang="zh-CN"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3.4 </a:t>
            </a:r>
            <a:r>
              <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地基</a:t>
            </a:r>
            <a:r>
              <a:rPr lang="zh-CN" altLang="en-US" sz="3600" dirty="0" smtClean="0">
                <a:solidFill>
                  <a:schemeClr val="bg1"/>
                </a:solidFill>
                <a:latin typeface="Times New Roman" panose="02020603050405020304" pitchFamily="18" charset="0"/>
                <a:ea typeface="幼圆" panose="02010509060101010101" pitchFamily="49" charset="-122"/>
                <a:cs typeface="Times New Roman" panose="02020603050405020304" pitchFamily="18" charset="0"/>
              </a:rPr>
              <a:t>附加应力</a:t>
            </a:r>
            <a:endParaRPr lang="zh-CN" altLang="en-US" sz="36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 name="矩形 1"/>
          <p:cNvSpPr/>
          <p:nvPr/>
        </p:nvSpPr>
        <p:spPr>
          <a:xfrm>
            <a:off x="2843808" y="3605477"/>
            <a:ext cx="5472608" cy="2595839"/>
          </a:xfrm>
          <a:prstGeom prst="rect">
            <a:avLst/>
          </a:prstGeom>
        </p:spPr>
        <p:txBody>
          <a:bodyPr wrap="square">
            <a:spAutoFit/>
          </a:bodyPr>
          <a:lstStyle/>
          <a:p>
            <a:pPr marL="0" indent="0">
              <a:lnSpc>
                <a:spcPct val="150000"/>
              </a:lnSpc>
              <a:buFont typeface="Wingdings" panose="05000000000000000000" pitchFamily="2" charset="2"/>
              <a:buNone/>
            </a:pPr>
            <a:r>
              <a:rPr lang="en-US" altLang="zh-CN" sz="2800" b="1" dirty="0" smtClean="0">
                <a:latin typeface="Times New Roman" panose="02020603050405020304" pitchFamily="18" charset="0"/>
              </a:rPr>
              <a:t>1. </a:t>
            </a:r>
            <a:r>
              <a:rPr lang="zh-CN" altLang="en-US" sz="2800" b="1" dirty="0">
                <a:latin typeface="Times New Roman" panose="02020603050405020304" pitchFamily="18" charset="0"/>
              </a:rPr>
              <a:t>均质土中自重应力</a:t>
            </a:r>
            <a:endParaRPr lang="zh-CN" altLang="en-US" sz="2800" b="1" dirty="0">
              <a:latin typeface="Times New Roman" panose="02020603050405020304" pitchFamily="18" charset="0"/>
            </a:endParaRPr>
          </a:p>
          <a:p>
            <a:pPr marL="0" indent="0">
              <a:lnSpc>
                <a:spcPct val="150000"/>
              </a:lnSpc>
              <a:buFont typeface="Wingdings" panose="05000000000000000000" pitchFamily="2" charset="2"/>
              <a:buNone/>
            </a:pPr>
            <a:r>
              <a:rPr lang="en-US" altLang="zh-CN" sz="2800" b="1" dirty="0" smtClean="0">
                <a:latin typeface="Times New Roman" panose="02020603050405020304" pitchFamily="18" charset="0"/>
              </a:rPr>
              <a:t>2. </a:t>
            </a:r>
            <a:r>
              <a:rPr lang="zh-CN" altLang="en-US" sz="2800" b="1" dirty="0">
                <a:latin typeface="Times New Roman" panose="02020603050405020304" pitchFamily="18" charset="0"/>
              </a:rPr>
              <a:t>成层土中自重应力</a:t>
            </a:r>
            <a:endParaRPr lang="zh-CN" altLang="en-US" sz="2800" b="1" dirty="0">
              <a:latin typeface="Times New Roman" panose="02020603050405020304" pitchFamily="18" charset="0"/>
            </a:endParaRPr>
          </a:p>
          <a:p>
            <a:pPr marL="0" indent="0">
              <a:lnSpc>
                <a:spcPct val="150000"/>
              </a:lnSpc>
              <a:buFont typeface="Wingdings" panose="05000000000000000000" pitchFamily="2" charset="2"/>
              <a:buNone/>
            </a:pPr>
            <a:r>
              <a:rPr lang="en-US" altLang="zh-CN" sz="2800" b="1" dirty="0" smtClean="0">
                <a:latin typeface="Times New Roman" panose="02020603050405020304" pitchFamily="18" charset="0"/>
              </a:rPr>
              <a:t>3. </a:t>
            </a:r>
            <a:r>
              <a:rPr lang="zh-CN" altLang="en-US" sz="2800" b="1" dirty="0" smtClean="0">
                <a:latin typeface="Times New Roman" panose="02020603050405020304" pitchFamily="18" charset="0"/>
              </a:rPr>
              <a:t>地下水升降</a:t>
            </a:r>
            <a:r>
              <a:rPr lang="zh-CN" altLang="en-US" sz="2800" b="1" dirty="0">
                <a:latin typeface="Times New Roman" panose="02020603050405020304" pitchFamily="18" charset="0"/>
              </a:rPr>
              <a:t>时的土中</a:t>
            </a:r>
            <a:r>
              <a:rPr lang="zh-CN" altLang="en-US" sz="2800" b="1" dirty="0" smtClean="0">
                <a:latin typeface="Times New Roman" panose="02020603050405020304" pitchFamily="18" charset="0"/>
              </a:rPr>
              <a:t>自重应力</a:t>
            </a:r>
            <a:endParaRPr lang="en-US" altLang="zh-CN" sz="2800" b="1" dirty="0" smtClean="0">
              <a:latin typeface="Times New Roman" panose="02020603050405020304" pitchFamily="18" charset="0"/>
            </a:endParaRPr>
          </a:p>
          <a:p>
            <a:pPr marL="0" indent="0">
              <a:lnSpc>
                <a:spcPct val="150000"/>
              </a:lnSpc>
              <a:buFont typeface="Wingdings" panose="05000000000000000000" pitchFamily="2" charset="2"/>
              <a:buNone/>
            </a:pPr>
            <a:r>
              <a:rPr lang="en-US" altLang="zh-CN" sz="2800" b="1" dirty="0" smtClean="0">
                <a:latin typeface="Times New Roman" panose="02020603050405020304" pitchFamily="18" charset="0"/>
              </a:rPr>
              <a:t>4. </a:t>
            </a:r>
            <a:r>
              <a:rPr lang="zh-CN" altLang="en-US" sz="2800" b="1" dirty="0" smtClean="0">
                <a:latin typeface="Times New Roman" panose="02020603050405020304" pitchFamily="18" charset="0"/>
              </a:rPr>
              <a:t>土质堤坝自身的自重应力</a:t>
            </a:r>
            <a:endParaRPr lang="zh-CN" altLang="en-US" sz="2800" b="1" dirty="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fld id="{C318D659-19DD-4E21-A09A-57135BF79B03}" type="slidenum">
              <a:rPr lang="en-US" altLang="zh-CN">
                <a:latin typeface="Garamond" panose="02020404030301010803" pitchFamily="18" charset="0"/>
                <a:ea typeface="宋体" panose="02010600030101010101" pitchFamily="2" charset="-122"/>
              </a:rPr>
            </a:fld>
            <a:endParaRPr lang="en-US" altLang="zh-CN">
              <a:latin typeface="Garamond" panose="02020404030301010803" pitchFamily="18" charset="0"/>
              <a:ea typeface="宋体" panose="02010600030101010101" pitchFamily="2" charset="-122"/>
            </a:endParaRPr>
          </a:p>
        </p:txBody>
      </p:sp>
      <p:sp>
        <p:nvSpPr>
          <p:cNvPr id="83970" name="Text Box 2"/>
          <p:cNvSpPr txBox="1">
            <a:spLocks noChangeArrowheads="1"/>
          </p:cNvSpPr>
          <p:nvPr/>
        </p:nvSpPr>
        <p:spPr bwMode="auto">
          <a:xfrm>
            <a:off x="2195736" y="614392"/>
            <a:ext cx="40171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3200" b="1" dirty="0" smtClean="0">
                <a:solidFill>
                  <a:srgbClr val="990000"/>
                </a:solidFill>
                <a:latin typeface="宋体" panose="02010600030101010101" pitchFamily="2" charset="-122"/>
                <a:ea typeface="宋体" panose="02010600030101010101" pitchFamily="2" charset="-122"/>
                <a:sym typeface="Symbol" panose="05050102010706020507" pitchFamily="18" charset="2"/>
              </a:rPr>
              <a:t>应力计算的前提条件</a:t>
            </a:r>
            <a:endParaRPr kumimoji="1" lang="zh-CN" altLang="en-US" sz="3200" b="1" dirty="0">
              <a:solidFill>
                <a:srgbClr val="990000"/>
              </a:solidFill>
              <a:latin typeface="宋体" panose="02010600030101010101" pitchFamily="2" charset="-122"/>
              <a:ea typeface="宋体" panose="02010600030101010101" pitchFamily="2" charset="-122"/>
              <a:sym typeface="Symbol" panose="05050102010706020507" pitchFamily="18" charset="2"/>
            </a:endParaRPr>
          </a:p>
        </p:txBody>
      </p:sp>
      <p:sp>
        <p:nvSpPr>
          <p:cNvPr id="83971" name="Rectangle 3"/>
          <p:cNvSpPr>
            <a:spLocks noChangeArrowheads="1"/>
          </p:cNvSpPr>
          <p:nvPr/>
        </p:nvSpPr>
        <p:spPr bwMode="auto">
          <a:xfrm>
            <a:off x="533400" y="1447800"/>
            <a:ext cx="792703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marL="342900" indent="-342900">
              <a:lnSpc>
                <a:spcPct val="150000"/>
              </a:lnSpc>
              <a:buFont typeface="Wingdings" panose="05000000000000000000" pitchFamily="2" charset="2"/>
              <a:buChar char="Ø"/>
            </a:pPr>
            <a:r>
              <a:rPr kumimoji="1" lang="zh-CN" altLang="en-US" sz="2400" b="1" dirty="0">
                <a:latin typeface="Times New Roman" panose="02020603050405020304" pitchFamily="18" charset="0"/>
                <a:ea typeface="+mn-ea"/>
                <a:cs typeface="Times New Roman" panose="02020603050405020304" pitchFamily="18" charset="0"/>
                <a:sym typeface="Symbol" panose="05050102010706020507" pitchFamily="18" charset="2"/>
              </a:rPr>
              <a:t>确定土体的初始应力状态</a:t>
            </a:r>
            <a:endParaRPr lang="en-US" altLang="zh-CN" sz="2400" b="1" dirty="0" smtClean="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b="1" dirty="0" smtClean="0">
                <a:latin typeface="Times New Roman" panose="02020603050405020304" pitchFamily="18" charset="0"/>
                <a:ea typeface="+mn-ea"/>
                <a:cs typeface="Times New Roman" panose="02020603050405020304" pitchFamily="18" charset="0"/>
              </a:rPr>
              <a:t>在</a:t>
            </a:r>
            <a:r>
              <a:rPr lang="zh-CN" altLang="en-US" sz="2400" b="1" dirty="0">
                <a:latin typeface="Times New Roman" panose="02020603050405020304" pitchFamily="18" charset="0"/>
                <a:ea typeface="+mn-ea"/>
                <a:cs typeface="Times New Roman" panose="02020603050405020304" pitchFamily="18" charset="0"/>
              </a:rPr>
              <a:t>计算土中自重应力时，假设天然地面是半空间表面的无限大的水平面，在任意竖直面和水平面上均无剪应力存在</a:t>
            </a:r>
            <a:r>
              <a:rPr lang="zh-CN" altLang="en-US" sz="2400" b="1" dirty="0" smtClean="0">
                <a:latin typeface="Times New Roman" panose="02020603050405020304" pitchFamily="18" charset="0"/>
                <a:ea typeface="+mn-ea"/>
                <a:cs typeface="Times New Roman" panose="02020603050405020304" pitchFamily="18" charset="0"/>
              </a:rPr>
              <a:t>。</a:t>
            </a:r>
            <a:endParaRPr lang="en-US" altLang="zh-CN" sz="2400" b="1" dirty="0" smtClean="0">
              <a:latin typeface="Times New Roman" panose="02020603050405020304" pitchFamily="18" charset="0"/>
              <a:ea typeface="+mn-ea"/>
              <a:cs typeface="Times New Roman" panose="02020603050405020304" pitchFamily="18" charset="0"/>
            </a:endParaRPr>
          </a:p>
          <a:p>
            <a:pPr eaLnBrk="1" hangingPunct="1">
              <a:lnSpc>
                <a:spcPct val="150000"/>
              </a:lnSpc>
              <a:spcBef>
                <a:spcPct val="50000"/>
              </a:spcBef>
              <a:buFont typeface="Wingdings" panose="05000000000000000000" pitchFamily="2" charset="2"/>
              <a:buNone/>
            </a:pPr>
            <a:r>
              <a:rPr kumimoji="1" lang="zh-CN" altLang="en-US" sz="24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半</a:t>
            </a:r>
            <a:r>
              <a:rPr kumimoji="1"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无限空间</a:t>
            </a:r>
            <a:r>
              <a:rPr kumimoji="1" lang="zh-CN" altLang="en-US" sz="24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体 </a:t>
            </a:r>
            <a:r>
              <a:rPr kumimoji="1" lang="zh-CN" altLang="en-US" sz="2400" b="1" dirty="0" smtClean="0">
                <a:solidFill>
                  <a:srgbClr val="990000"/>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kumimoji="1" lang="zh-CN" altLang="en-US" sz="24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半</a:t>
            </a:r>
            <a:r>
              <a:rPr kumimoji="1"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无限</a:t>
            </a:r>
            <a:r>
              <a:rPr kumimoji="1" lang="zh-CN" altLang="en-US" sz="24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弹性体 </a:t>
            </a:r>
            <a:r>
              <a:rPr kumimoji="1" lang="zh-CN" altLang="en-US" sz="2400" b="1" dirty="0" smtClean="0">
                <a:solidFill>
                  <a:srgbClr val="990000"/>
                </a:solidFill>
                <a:latin typeface="Times New Roman" panose="02020603050405020304" pitchFamily="18" charset="0"/>
                <a:ea typeface="+mn-ea"/>
                <a:cs typeface="Times New Roman" panose="02020603050405020304" pitchFamily="18" charset="0"/>
                <a:sym typeface="Symbol" panose="05050102010706020507" pitchFamily="18" charset="2"/>
              </a:rPr>
              <a:t> </a:t>
            </a:r>
            <a:r>
              <a:rPr kumimoji="1" lang="zh-CN" altLang="en-US" sz="2400" b="1" dirty="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平面</a:t>
            </a:r>
            <a:r>
              <a:rPr kumimoji="1" lang="zh-CN" altLang="en-US" sz="2400" b="1" dirty="0" smtClean="0">
                <a:solidFill>
                  <a:srgbClr val="0000FF"/>
                </a:solidFill>
                <a:latin typeface="Times New Roman" panose="02020603050405020304" pitchFamily="18" charset="0"/>
                <a:ea typeface="+mn-ea"/>
                <a:cs typeface="Times New Roman" panose="02020603050405020304" pitchFamily="18" charset="0"/>
                <a:sym typeface="Symbol" panose="05050102010706020507" pitchFamily="18" charset="2"/>
              </a:rPr>
              <a:t>问题</a:t>
            </a:r>
            <a:endParaRPr lang="en-US" altLang="zh-CN" sz="2400" b="1" dirty="0" smtClean="0">
              <a:latin typeface="Times New Roman" panose="02020603050405020304" pitchFamily="18" charset="0"/>
              <a:ea typeface="+mn-ea"/>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b="1" dirty="0" smtClean="0">
                <a:latin typeface="Times New Roman" panose="02020603050405020304" pitchFamily="18" charset="0"/>
                <a:ea typeface="+mn-ea"/>
                <a:cs typeface="Times New Roman" panose="02020603050405020304" pitchFamily="18" charset="0"/>
              </a:rPr>
              <a:t>土</a:t>
            </a:r>
            <a:r>
              <a:rPr lang="zh-CN" altLang="en-US" sz="2400" b="1" dirty="0">
                <a:latin typeface="Times New Roman" panose="02020603050405020304" pitchFamily="18" charset="0"/>
                <a:ea typeface="+mn-ea"/>
                <a:cs typeface="Times New Roman" panose="02020603050405020304" pitchFamily="18" charset="0"/>
              </a:rPr>
              <a:t>的天然重度为</a:t>
            </a:r>
            <a:r>
              <a:rPr lang="zh-CN" altLang="en-US" sz="2400" b="1" i="1" dirty="0">
                <a:latin typeface="Times New Roman" panose="02020603050405020304" pitchFamily="18" charset="0"/>
                <a:ea typeface="+mn-ea"/>
                <a:cs typeface="Times New Roman" panose="02020603050405020304" pitchFamily="18" charset="0"/>
                <a:sym typeface="Symbol" panose="05050102010706020507" pitchFamily="18" charset="2"/>
              </a:rPr>
              <a:t></a:t>
            </a:r>
            <a:r>
              <a:rPr lang="zh-CN" altLang="en-US" sz="2400" b="1" i="1" dirty="0">
                <a:latin typeface="Times New Roman" panose="02020603050405020304" pitchFamily="18" charset="0"/>
                <a:ea typeface="+mn-ea"/>
                <a:cs typeface="Times New Roman" panose="02020603050405020304" pitchFamily="18" charset="0"/>
              </a:rPr>
              <a:t> </a:t>
            </a:r>
            <a:r>
              <a:rPr lang="en-US" altLang="zh-CN" sz="2400" b="1" dirty="0">
                <a:latin typeface="Times New Roman" panose="02020603050405020304" pitchFamily="18" charset="0"/>
                <a:ea typeface="+mn-ea"/>
                <a:cs typeface="Times New Roman" panose="02020603050405020304" pitchFamily="18" charset="0"/>
              </a:rPr>
              <a:t>(</a:t>
            </a:r>
            <a:r>
              <a:rPr lang="en-US" altLang="zh-CN" sz="2400" b="1" dirty="0" err="1">
                <a:latin typeface="Times New Roman" panose="02020603050405020304" pitchFamily="18" charset="0"/>
                <a:ea typeface="+mn-ea"/>
                <a:cs typeface="Times New Roman" panose="02020603050405020304" pitchFamily="18" charset="0"/>
              </a:rPr>
              <a:t>kN</a:t>
            </a:r>
            <a:r>
              <a:rPr lang="en-US" altLang="zh-CN" sz="2400" b="1" dirty="0">
                <a:latin typeface="Times New Roman" panose="02020603050405020304" pitchFamily="18" charset="0"/>
                <a:ea typeface="+mn-ea"/>
                <a:cs typeface="Times New Roman" panose="02020603050405020304" pitchFamily="18" charset="0"/>
              </a:rPr>
              <a:t>/m</a:t>
            </a:r>
            <a:r>
              <a:rPr lang="en-US" altLang="zh-CN" sz="2400" b="1" baseline="30000" dirty="0">
                <a:latin typeface="Times New Roman" panose="02020603050405020304" pitchFamily="18" charset="0"/>
                <a:ea typeface="+mn-ea"/>
                <a:cs typeface="Times New Roman" panose="02020603050405020304" pitchFamily="18" charset="0"/>
              </a:rPr>
              <a:t>3</a:t>
            </a:r>
            <a:r>
              <a:rPr lang="en-US" altLang="zh-CN" sz="2400" b="1" dirty="0">
                <a:latin typeface="Times New Roman" panose="02020603050405020304" pitchFamily="18" charset="0"/>
                <a:ea typeface="+mn-ea"/>
                <a:cs typeface="Times New Roman" panose="02020603050405020304" pitchFamily="18" charset="0"/>
              </a:rPr>
              <a:t>)</a:t>
            </a:r>
            <a:r>
              <a:rPr lang="zh-CN" altLang="en-US" sz="2400" b="1" dirty="0">
                <a:latin typeface="Times New Roman" panose="02020603050405020304" pitchFamily="18" charset="0"/>
                <a:ea typeface="+mn-ea"/>
                <a:cs typeface="Times New Roman" panose="02020603050405020304" pitchFamily="18" charset="0"/>
              </a:rPr>
              <a:t>，则在天然地面下任意深度</a:t>
            </a:r>
            <a:r>
              <a:rPr lang="en-US" altLang="zh-CN" sz="2400" b="1" i="1" dirty="0">
                <a:latin typeface="Times New Roman" panose="02020603050405020304" pitchFamily="18" charset="0"/>
                <a:ea typeface="+mn-ea"/>
                <a:cs typeface="Times New Roman" panose="02020603050405020304" pitchFamily="18" charset="0"/>
              </a:rPr>
              <a:t>z</a:t>
            </a:r>
            <a:r>
              <a:rPr lang="en-US" altLang="zh-CN" sz="2400" b="1" dirty="0">
                <a:latin typeface="Times New Roman" panose="02020603050405020304" pitchFamily="18" charset="0"/>
                <a:ea typeface="+mn-ea"/>
                <a:cs typeface="Times New Roman" panose="02020603050405020304" pitchFamily="18" charset="0"/>
              </a:rPr>
              <a:t> </a:t>
            </a:r>
            <a:r>
              <a:rPr lang="zh-CN" altLang="en-US" sz="2400" b="1" dirty="0">
                <a:latin typeface="Times New Roman" panose="02020603050405020304" pitchFamily="18" charset="0"/>
                <a:ea typeface="+mn-ea"/>
                <a:cs typeface="Times New Roman" panose="02020603050405020304" pitchFamily="18" charset="0"/>
              </a:rPr>
              <a:t>处的水平面上的竖向自重应力</a:t>
            </a:r>
            <a:r>
              <a:rPr lang="en-US" altLang="zh-CN" sz="2400" b="1" dirty="0" err="1">
                <a:latin typeface="Times New Roman" panose="02020603050405020304" pitchFamily="18" charset="0"/>
                <a:ea typeface="+mn-ea"/>
                <a:cs typeface="Times New Roman" panose="02020603050405020304" pitchFamily="18" charset="0"/>
              </a:rPr>
              <a:t>σ</a:t>
            </a:r>
            <a:r>
              <a:rPr lang="en-US" altLang="zh-CN" sz="2400" b="1" baseline="-25000" dirty="0" err="1">
                <a:latin typeface="Times New Roman" panose="02020603050405020304" pitchFamily="18" charset="0"/>
                <a:ea typeface="+mn-ea"/>
                <a:cs typeface="Times New Roman" panose="02020603050405020304" pitchFamily="18" charset="0"/>
              </a:rPr>
              <a:t>cz</a:t>
            </a:r>
            <a:r>
              <a:rPr lang="zh-CN" altLang="en-US" sz="2400" b="1" dirty="0">
                <a:latin typeface="Times New Roman" panose="02020603050405020304" pitchFamily="18" charset="0"/>
                <a:ea typeface="+mn-ea"/>
                <a:cs typeface="Times New Roman" panose="02020603050405020304" pitchFamily="18" charset="0"/>
              </a:rPr>
              <a:t>，可取作用于该水平面任一单位面积上土柱体的自重</a:t>
            </a:r>
            <a:r>
              <a:rPr lang="en-US" altLang="zh-CN" sz="2400" b="1" dirty="0">
                <a:latin typeface="Times New Roman" panose="02020603050405020304" pitchFamily="18" charset="0"/>
                <a:ea typeface="+mn-ea"/>
                <a:cs typeface="Times New Roman" panose="02020603050405020304" pitchFamily="18" charset="0"/>
              </a:rPr>
              <a:t>×1</a:t>
            </a:r>
            <a:r>
              <a:rPr lang="zh-CN" altLang="en-US" sz="2400" b="1" dirty="0">
                <a:latin typeface="Times New Roman" panose="02020603050405020304" pitchFamily="18" charset="0"/>
                <a:ea typeface="+mn-ea"/>
                <a:cs typeface="Times New Roman" panose="02020603050405020304" pitchFamily="18" charset="0"/>
              </a:rPr>
              <a:t>计算，即：</a:t>
            </a:r>
            <a:endParaRPr lang="zh-CN" altLang="en-US" sz="2400" b="1" dirty="0">
              <a:latin typeface="Times New Roman" panose="02020603050405020304" pitchFamily="18" charset="0"/>
              <a:ea typeface="+mn-ea"/>
              <a:cs typeface="Times New Roman" panose="02020603050405020304" pitchFamily="18" charset="0"/>
            </a:endParaRPr>
          </a:p>
        </p:txBody>
      </p:sp>
      <p:sp>
        <p:nvSpPr>
          <p:cNvPr id="83976" name="Text Box 8"/>
          <p:cNvSpPr txBox="1">
            <a:spLocks noChangeArrowheads="1"/>
          </p:cNvSpPr>
          <p:nvPr/>
        </p:nvSpPr>
        <p:spPr bwMode="auto">
          <a:xfrm>
            <a:off x="520973" y="6167438"/>
            <a:ext cx="688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dirty="0">
                <a:solidFill>
                  <a:srgbClr val="008000"/>
                </a:solidFill>
                <a:latin typeface="幼圆" panose="02010509060101010101" pitchFamily="49" charset="-122"/>
                <a:sym typeface="Symbol" panose="05050102010706020507" pitchFamily="18" charset="2"/>
              </a:rPr>
              <a:t>计算：</a:t>
            </a:r>
            <a:r>
              <a:rPr kumimoji="1" lang="zh-CN" altLang="en-US" sz="2000" b="1" dirty="0">
                <a:solidFill>
                  <a:srgbClr val="0000FF"/>
                </a:solidFill>
                <a:latin typeface="幼圆" panose="02010509060101010101" pitchFamily="49" charset="-122"/>
                <a:sym typeface="Symbol" panose="05050102010706020507" pitchFamily="18" charset="2"/>
              </a:rPr>
              <a:t>地下水位以上用天然重度，地下水位以下用有效重度</a:t>
            </a:r>
            <a:endParaRPr kumimoji="1" lang="zh-CN" altLang="en-US" sz="2000" b="1" dirty="0">
              <a:solidFill>
                <a:srgbClr val="0000FF"/>
              </a:solidFill>
              <a:latin typeface="幼圆" panose="02010509060101010101" pitchFamily="49" charset="-122"/>
              <a:sym typeface="Symbol" panose="05050102010706020507" pitchFamily="18" charset="2"/>
            </a:endParaRPr>
          </a:p>
        </p:txBody>
      </p:sp>
      <p:sp>
        <p:nvSpPr>
          <p:cNvPr id="10" name="Text Box 6"/>
          <p:cNvSpPr txBox="1">
            <a:spLocks noChangeArrowheads="1"/>
          </p:cNvSpPr>
          <p:nvPr/>
        </p:nvSpPr>
        <p:spPr bwMode="auto">
          <a:xfrm>
            <a:off x="0" y="0"/>
            <a:ext cx="370205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.2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土中自重应力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83976"/>
                                        </p:tgtEl>
                                        <p:attrNameLst>
                                          <p:attrName>style.visibility</p:attrName>
                                        </p:attrNameLst>
                                      </p:cBhvr>
                                      <p:to>
                                        <p:strVal val="visible"/>
                                      </p:to>
                                    </p:set>
                                    <p:anim calcmode="discrete" valueType="clr">
                                      <p:cBhvr override="childStyle">
                                        <p:cTn id="37" dur="80"/>
                                        <p:tgtEl>
                                          <p:spTgt spid="83976"/>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3976"/>
                                        </p:tgtEl>
                                        <p:attrNameLst>
                                          <p:attrName>fillcolor</p:attrName>
                                        </p:attrNameLst>
                                      </p:cBhvr>
                                      <p:tavLst>
                                        <p:tav tm="0">
                                          <p:val>
                                            <p:clrVal>
                                              <a:schemeClr val="accent2"/>
                                            </p:clrVal>
                                          </p:val>
                                        </p:tav>
                                        <p:tav tm="50000">
                                          <p:val>
                                            <p:clrVal>
                                              <a:schemeClr val="hlink"/>
                                            </p:clrVal>
                                          </p:val>
                                        </p:tav>
                                      </p:tavLst>
                                    </p:anim>
                                    <p:set>
                                      <p:cBhvr>
                                        <p:cTn id="39" dur="80"/>
                                        <p:tgtEl>
                                          <p:spTgt spid="839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dvAuto="0" autoUpdateAnimBg="0" build="p"/>
      <p:bldP spid="83971" grpId="0" autoUpdateAnimBg="0" build="p"/>
      <p:bldP spid="839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fld id="{BC9D4FB9-3B8F-4DDF-80A4-D6812D29342D}" type="slidenum">
              <a:rPr lang="en-US" altLang="zh-CN">
                <a:latin typeface="Garamond" panose="02020404030301010803" pitchFamily="18" charset="0"/>
                <a:ea typeface="宋体" panose="02010600030101010101" pitchFamily="2" charset="-122"/>
              </a:rPr>
            </a:fld>
            <a:endParaRPr lang="en-US" altLang="zh-CN" dirty="0">
              <a:latin typeface="Garamond" panose="02020404030301010803" pitchFamily="18" charset="0"/>
              <a:ea typeface="宋体" panose="02010600030101010101" pitchFamily="2" charset="-122"/>
            </a:endParaRPr>
          </a:p>
        </p:txBody>
      </p:sp>
      <p:graphicFrame>
        <p:nvGraphicFramePr>
          <p:cNvPr id="84994" name="Object 2"/>
          <p:cNvGraphicFramePr>
            <a:graphicFrameLocks noChangeAspect="1"/>
          </p:cNvGraphicFramePr>
          <p:nvPr/>
        </p:nvGraphicFramePr>
        <p:xfrm>
          <a:off x="5461000" y="2974975"/>
          <a:ext cx="3476625" cy="500063"/>
        </p:xfrm>
        <a:graphic>
          <a:graphicData uri="http://schemas.openxmlformats.org/presentationml/2006/ole">
            <mc:AlternateContent xmlns:mc="http://schemas.openxmlformats.org/markup-compatibility/2006">
              <mc:Choice xmlns:v="urn:schemas-microsoft-com:vml" Requires="v">
                <p:oleObj spid="_x0000_s8487" name="公式" r:id="rId1" imgW="2044700" imgH="228600" progId="Equation.3">
                  <p:embed/>
                </p:oleObj>
              </mc:Choice>
              <mc:Fallback>
                <p:oleObj name="公式" r:id="rId1" imgW="2044700" imgH="2286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2974975"/>
                        <a:ext cx="34766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3441700" y="2962275"/>
          <a:ext cx="1755775" cy="528638"/>
        </p:xfrm>
        <a:graphic>
          <a:graphicData uri="http://schemas.openxmlformats.org/presentationml/2006/ole">
            <mc:AlternateContent xmlns:mc="http://schemas.openxmlformats.org/markup-compatibility/2006">
              <mc:Choice xmlns:v="urn:schemas-microsoft-com:vml" Requires="v">
                <p:oleObj spid="_x0000_s8488" name="公式" r:id="rId3" imgW="1041400" imgH="266700" progId="Equation.3">
                  <p:embed/>
                </p:oleObj>
              </mc:Choice>
              <mc:Fallback>
                <p:oleObj name="公式" r:id="rId3" imgW="1041400" imgH="2667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2962275"/>
                        <a:ext cx="1755775" cy="528638"/>
                      </a:xfrm>
                      <a:prstGeom prst="rect">
                        <a:avLst/>
                      </a:prstGeom>
                      <a:solidFill>
                        <a:schemeClr val="tx1">
                          <a:lumMod val="65000"/>
                          <a:lumOff val="35000"/>
                        </a:schemeClr>
                      </a:solidFill>
                      <a:ln>
                        <a:noFill/>
                      </a:ln>
                      <a:effectLst/>
                    </p:spPr>
                  </p:pic>
                </p:oleObj>
              </mc:Fallback>
            </mc:AlternateContent>
          </a:graphicData>
        </a:graphic>
      </p:graphicFrame>
      <p:sp>
        <p:nvSpPr>
          <p:cNvPr id="84996" name="AutoShape 4"/>
          <p:cNvSpPr>
            <a:spLocks noChangeArrowheads="1"/>
          </p:cNvSpPr>
          <p:nvPr/>
        </p:nvSpPr>
        <p:spPr bwMode="auto">
          <a:xfrm>
            <a:off x="627063" y="2986088"/>
            <a:ext cx="1169988" cy="340519"/>
          </a:xfrm>
          <a:prstGeom prst="roundRect">
            <a:avLst>
              <a:gd name="adj" fmla="val 16667"/>
            </a:avLst>
          </a:prstGeom>
          <a:solidFill>
            <a:schemeClr val="bg1"/>
          </a:solidFill>
          <a:ln w="9525">
            <a:solidFill>
              <a:srgbClr val="666633"/>
            </a:solidFill>
            <a:round/>
          </a:ln>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dirty="0">
                <a:solidFill>
                  <a:srgbClr val="0000FF"/>
                </a:solidFill>
                <a:latin typeface="幼圆" panose="02010509060101010101" pitchFamily="49" charset="-122"/>
                <a:sym typeface="Symbol" panose="05050102010706020507" pitchFamily="18" charset="2"/>
              </a:rPr>
              <a:t>成层地基</a:t>
            </a:r>
            <a:endParaRPr kumimoji="1" lang="zh-CN" altLang="en-US" sz="2000" b="1" dirty="0">
              <a:solidFill>
                <a:srgbClr val="0000FF"/>
              </a:solidFill>
              <a:latin typeface="幼圆" panose="02010509060101010101" pitchFamily="49" charset="-122"/>
              <a:sym typeface="Symbol" panose="05050102010706020507" pitchFamily="18" charset="2"/>
            </a:endParaRPr>
          </a:p>
        </p:txBody>
      </p:sp>
      <p:sp>
        <p:nvSpPr>
          <p:cNvPr id="84997" name="Rectangle 5"/>
          <p:cNvSpPr>
            <a:spLocks noChangeArrowheads="1"/>
          </p:cNvSpPr>
          <p:nvPr/>
        </p:nvSpPr>
        <p:spPr bwMode="auto">
          <a:xfrm>
            <a:off x="3383756" y="724217"/>
            <a:ext cx="1692300" cy="492443"/>
          </a:xfrm>
          <a:prstGeom prst="rect">
            <a:avLst/>
          </a:prstGeom>
          <a:solidFill>
            <a:schemeClr val="tx2">
              <a:lumMod val="20000"/>
              <a:lumOff val="80000"/>
            </a:schemeClr>
          </a:solidFill>
          <a:ln>
            <a:noFill/>
          </a:ln>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zh-CN" altLang="en-US" sz="3200" b="1" dirty="0">
                <a:solidFill>
                  <a:srgbClr val="990000"/>
                </a:solidFill>
                <a:latin typeface="宋体" panose="02010600030101010101" pitchFamily="2" charset="-122"/>
                <a:ea typeface="宋体" panose="02010600030101010101" pitchFamily="2" charset="-122"/>
                <a:sym typeface="Symbol" panose="05050102010706020507" pitchFamily="18" charset="2"/>
              </a:rPr>
              <a:t>计算公式</a:t>
            </a:r>
            <a:endParaRPr kumimoji="1" lang="zh-CN" altLang="en-US" sz="3200" b="1" dirty="0">
              <a:solidFill>
                <a:srgbClr val="990000"/>
              </a:solidFill>
              <a:latin typeface="宋体" panose="02010600030101010101" pitchFamily="2" charset="-122"/>
              <a:ea typeface="宋体" panose="02010600030101010101" pitchFamily="2" charset="-122"/>
              <a:sym typeface="Symbol" panose="05050102010706020507" pitchFamily="18" charset="2"/>
            </a:endParaRPr>
          </a:p>
        </p:txBody>
      </p:sp>
      <p:sp>
        <p:nvSpPr>
          <p:cNvPr id="84998" name="AutoShape 6"/>
          <p:cNvSpPr>
            <a:spLocks noChangeArrowheads="1"/>
          </p:cNvSpPr>
          <p:nvPr/>
        </p:nvSpPr>
        <p:spPr bwMode="auto">
          <a:xfrm>
            <a:off x="589756" y="1539478"/>
            <a:ext cx="1225551" cy="340519"/>
          </a:xfrm>
          <a:prstGeom prst="roundRect">
            <a:avLst>
              <a:gd name="adj" fmla="val 16667"/>
            </a:avLst>
          </a:prstGeom>
          <a:solidFill>
            <a:schemeClr val="bg1"/>
          </a:solidFill>
          <a:ln w="9525">
            <a:solidFill>
              <a:srgbClr val="808000"/>
            </a:solidFill>
            <a:round/>
          </a:ln>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dirty="0">
                <a:solidFill>
                  <a:srgbClr val="0000FF"/>
                </a:solidFill>
                <a:latin typeface="幼圆" panose="02010509060101010101" pitchFamily="49" charset="-122"/>
                <a:sym typeface="Symbol" panose="05050102010706020507" pitchFamily="18" charset="2"/>
              </a:rPr>
              <a:t>均质地基</a:t>
            </a:r>
            <a:endParaRPr kumimoji="1" lang="zh-CN" altLang="en-US" sz="2000" b="1" dirty="0">
              <a:solidFill>
                <a:srgbClr val="0000FF"/>
              </a:solidFill>
              <a:latin typeface="幼圆" panose="02010509060101010101" pitchFamily="49" charset="-122"/>
              <a:sym typeface="Symbol" panose="05050102010706020507" pitchFamily="18" charset="2"/>
            </a:endParaRPr>
          </a:p>
        </p:txBody>
      </p:sp>
      <p:graphicFrame>
        <p:nvGraphicFramePr>
          <p:cNvPr id="84999" name="Object 7"/>
          <p:cNvGraphicFramePr>
            <a:graphicFrameLocks noChangeAspect="1"/>
          </p:cNvGraphicFramePr>
          <p:nvPr/>
        </p:nvGraphicFramePr>
        <p:xfrm>
          <a:off x="5400675" y="1427163"/>
          <a:ext cx="3562350" cy="493712"/>
        </p:xfrm>
        <a:graphic>
          <a:graphicData uri="http://schemas.openxmlformats.org/presentationml/2006/ole">
            <mc:AlternateContent xmlns:mc="http://schemas.openxmlformats.org/markup-compatibility/2006">
              <mc:Choice xmlns:v="urn:schemas-microsoft-com:vml" Requires="v">
                <p:oleObj spid="_x0000_s8489" name="公式" r:id="rId5" imgW="1993900" imgH="215900" progId="Equation.3">
                  <p:embed/>
                </p:oleObj>
              </mc:Choice>
              <mc:Fallback>
                <p:oleObj name="公式" r:id="rId5" imgW="1993900" imgH="2159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0675" y="1427163"/>
                        <a:ext cx="35623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00" name="Rectangle 8"/>
          <p:cNvSpPr>
            <a:spLocks noChangeArrowheads="1"/>
          </p:cNvSpPr>
          <p:nvPr/>
        </p:nvSpPr>
        <p:spPr bwMode="auto">
          <a:xfrm>
            <a:off x="2397125" y="1557338"/>
            <a:ext cx="102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zh-CN" altLang="en-US" sz="2000" b="1">
                <a:solidFill>
                  <a:srgbClr val="008000"/>
                </a:solidFill>
                <a:latin typeface="Times New Roman" panose="02020603050405020304" pitchFamily="18" charset="0"/>
                <a:sym typeface="Symbol" panose="05050102010706020507" pitchFamily="18" charset="2"/>
              </a:rPr>
              <a:t>竖直向：</a:t>
            </a:r>
            <a:endParaRPr kumimoji="1" lang="zh-CN" altLang="en-US" sz="2000" b="1">
              <a:solidFill>
                <a:srgbClr val="008000"/>
              </a:solidFill>
              <a:latin typeface="Times New Roman" panose="02020603050405020304" pitchFamily="18" charset="0"/>
              <a:sym typeface="Symbol" panose="05050102010706020507" pitchFamily="18" charset="2"/>
            </a:endParaRPr>
          </a:p>
        </p:txBody>
      </p:sp>
      <p:graphicFrame>
        <p:nvGraphicFramePr>
          <p:cNvPr id="85001" name="Object 9"/>
          <p:cNvGraphicFramePr>
            <a:graphicFrameLocks noChangeAspect="1"/>
          </p:cNvGraphicFramePr>
          <p:nvPr/>
        </p:nvGraphicFramePr>
        <p:xfrm>
          <a:off x="3408363" y="2276475"/>
          <a:ext cx="2255837" cy="503238"/>
        </p:xfrm>
        <a:graphic>
          <a:graphicData uri="http://schemas.openxmlformats.org/presentationml/2006/ole">
            <mc:AlternateContent xmlns:mc="http://schemas.openxmlformats.org/markup-compatibility/2006">
              <mc:Choice xmlns:v="urn:schemas-microsoft-com:vml" Requires="v">
                <p:oleObj spid="_x0000_s8490" name="公式" r:id="rId7" imgW="1358900" imgH="241300" progId="Equation.3">
                  <p:embed/>
                </p:oleObj>
              </mc:Choice>
              <mc:Fallback>
                <p:oleObj name="公式" r:id="rId7" imgW="1358900" imgH="2413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363" y="2276475"/>
                        <a:ext cx="2255837" cy="503238"/>
                      </a:xfrm>
                      <a:prstGeom prst="rect">
                        <a:avLst/>
                      </a:prstGeom>
                      <a:solidFill>
                        <a:schemeClr val="tx1">
                          <a:lumMod val="65000"/>
                          <a:lumOff val="35000"/>
                        </a:schemeClr>
                      </a:solidFill>
                      <a:ln>
                        <a:noFill/>
                      </a:ln>
                      <a:effectLst/>
                    </p:spPr>
                  </p:pic>
                </p:oleObj>
              </mc:Fallback>
            </mc:AlternateContent>
          </a:graphicData>
        </a:graphic>
      </p:graphicFrame>
      <p:graphicFrame>
        <p:nvGraphicFramePr>
          <p:cNvPr id="85002" name="Object 10"/>
          <p:cNvGraphicFramePr>
            <a:graphicFrameLocks noChangeAspect="1"/>
          </p:cNvGraphicFramePr>
          <p:nvPr/>
        </p:nvGraphicFramePr>
        <p:xfrm>
          <a:off x="3463925" y="3695700"/>
          <a:ext cx="3657600" cy="492125"/>
        </p:xfrm>
        <a:graphic>
          <a:graphicData uri="http://schemas.openxmlformats.org/presentationml/2006/ole">
            <mc:AlternateContent xmlns:mc="http://schemas.openxmlformats.org/markup-compatibility/2006">
              <mc:Choice xmlns:v="urn:schemas-microsoft-com:vml" Requires="v">
                <p:oleObj spid="_x0000_s8491" name="公式" r:id="rId9" imgW="2425700" imgH="266700" progId="Equation.3">
                  <p:embed/>
                </p:oleObj>
              </mc:Choice>
              <mc:Fallback>
                <p:oleObj name="公式" r:id="rId9" imgW="2425700" imgH="2667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3925" y="3695700"/>
                        <a:ext cx="3657600" cy="492125"/>
                      </a:xfrm>
                      <a:prstGeom prst="rect">
                        <a:avLst/>
                      </a:prstGeom>
                      <a:solidFill>
                        <a:schemeClr val="tx1">
                          <a:lumMod val="65000"/>
                          <a:lumOff val="35000"/>
                        </a:schemeClr>
                      </a:solidFill>
                      <a:ln>
                        <a:noFill/>
                      </a:ln>
                      <a:effectLst/>
                    </p:spPr>
                  </p:pic>
                </p:oleObj>
              </mc:Fallback>
            </mc:AlternateContent>
          </a:graphicData>
        </a:graphic>
      </p:graphicFrame>
      <p:graphicFrame>
        <p:nvGraphicFramePr>
          <p:cNvPr id="85016" name="Object 24"/>
          <p:cNvGraphicFramePr>
            <a:graphicFrameLocks noChangeAspect="1"/>
          </p:cNvGraphicFramePr>
          <p:nvPr/>
        </p:nvGraphicFramePr>
        <p:xfrm>
          <a:off x="3440113" y="1484313"/>
          <a:ext cx="1108075" cy="522287"/>
        </p:xfrm>
        <a:graphic>
          <a:graphicData uri="http://schemas.openxmlformats.org/presentationml/2006/ole">
            <mc:AlternateContent xmlns:mc="http://schemas.openxmlformats.org/markup-compatibility/2006">
              <mc:Choice xmlns:v="urn:schemas-microsoft-com:vml" Requires="v">
                <p:oleObj spid="_x0000_s8492" name="公式" r:id="rId11" imgW="571500" imgH="228600" progId="Equation.3">
                  <p:embed/>
                </p:oleObj>
              </mc:Choice>
              <mc:Fallback>
                <p:oleObj name="公式" r:id="rId11" imgW="571500" imgH="228600" progId="Equation.3">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0113" y="1484313"/>
                        <a:ext cx="1108075" cy="522287"/>
                      </a:xfrm>
                      <a:prstGeom prst="rect">
                        <a:avLst/>
                      </a:prstGeom>
                      <a:solidFill>
                        <a:schemeClr val="tx1">
                          <a:lumMod val="65000"/>
                          <a:lumOff val="35000"/>
                        </a:schemeClr>
                      </a:solidFill>
                      <a:ln>
                        <a:noFill/>
                      </a:ln>
                      <a:effectLst/>
                    </p:spPr>
                  </p:pic>
                </p:oleObj>
              </mc:Fallback>
            </mc:AlternateContent>
          </a:graphicData>
        </a:graphic>
      </p:graphicFrame>
      <p:sp>
        <p:nvSpPr>
          <p:cNvPr id="85017" name="Rectangle 25"/>
          <p:cNvSpPr>
            <a:spLocks noChangeArrowheads="1"/>
          </p:cNvSpPr>
          <p:nvPr/>
        </p:nvSpPr>
        <p:spPr bwMode="auto">
          <a:xfrm>
            <a:off x="2397125" y="2260600"/>
            <a:ext cx="102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zh-CN" altLang="en-US" sz="2000" b="1">
                <a:solidFill>
                  <a:srgbClr val="008000"/>
                </a:solidFill>
                <a:latin typeface="Times New Roman" panose="02020603050405020304" pitchFamily="18" charset="0"/>
                <a:sym typeface="Symbol" panose="05050102010706020507" pitchFamily="18" charset="2"/>
              </a:rPr>
              <a:t>水平向：</a:t>
            </a:r>
            <a:endParaRPr kumimoji="1" lang="zh-CN" altLang="en-US" sz="2000" b="1">
              <a:solidFill>
                <a:srgbClr val="008000"/>
              </a:solidFill>
              <a:latin typeface="Times New Roman" panose="02020603050405020304" pitchFamily="18" charset="0"/>
              <a:sym typeface="Symbol" panose="05050102010706020507" pitchFamily="18" charset="2"/>
            </a:endParaRPr>
          </a:p>
        </p:txBody>
      </p:sp>
      <p:graphicFrame>
        <p:nvGraphicFramePr>
          <p:cNvPr id="85018" name="Object 26"/>
          <p:cNvGraphicFramePr>
            <a:graphicFrameLocks noChangeAspect="1"/>
          </p:cNvGraphicFramePr>
          <p:nvPr/>
        </p:nvGraphicFramePr>
        <p:xfrm>
          <a:off x="6191250" y="1989138"/>
          <a:ext cx="1884363" cy="822325"/>
        </p:xfrm>
        <a:graphic>
          <a:graphicData uri="http://schemas.openxmlformats.org/presentationml/2006/ole">
            <mc:AlternateContent xmlns:mc="http://schemas.openxmlformats.org/markup-compatibility/2006">
              <mc:Choice xmlns:v="urn:schemas-microsoft-com:vml" Requires="v">
                <p:oleObj spid="_x0000_s8493" name="公式" r:id="rId13" imgW="1130300" imgH="444500" progId="Equation.3">
                  <p:embed/>
                </p:oleObj>
              </mc:Choice>
              <mc:Fallback>
                <p:oleObj name="公式" r:id="rId13" imgW="1130300" imgH="444500" progId="Equation.3">
                  <p:embed/>
                  <p:pic>
                    <p:nvPicPr>
                      <p:cNvPr id="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1250" y="1989138"/>
                        <a:ext cx="1884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19" name="Rectangle 27"/>
          <p:cNvSpPr>
            <a:spLocks noChangeArrowheads="1"/>
          </p:cNvSpPr>
          <p:nvPr/>
        </p:nvSpPr>
        <p:spPr bwMode="auto">
          <a:xfrm>
            <a:off x="2397125" y="3068638"/>
            <a:ext cx="102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zh-CN" altLang="en-US" sz="2000" b="1">
                <a:solidFill>
                  <a:srgbClr val="008000"/>
                </a:solidFill>
                <a:latin typeface="Times New Roman" panose="02020603050405020304" pitchFamily="18" charset="0"/>
                <a:sym typeface="Symbol" panose="05050102010706020507" pitchFamily="18" charset="2"/>
              </a:rPr>
              <a:t>竖直向：</a:t>
            </a:r>
            <a:endParaRPr kumimoji="1" lang="zh-CN" altLang="en-US" sz="2000" b="1">
              <a:solidFill>
                <a:srgbClr val="008000"/>
              </a:solidFill>
              <a:latin typeface="Times New Roman" panose="02020603050405020304" pitchFamily="18" charset="0"/>
              <a:sym typeface="Symbol" panose="05050102010706020507" pitchFamily="18" charset="2"/>
            </a:endParaRPr>
          </a:p>
        </p:txBody>
      </p:sp>
      <p:sp>
        <p:nvSpPr>
          <p:cNvPr id="85020" name="Rectangle 28"/>
          <p:cNvSpPr>
            <a:spLocks noChangeArrowheads="1"/>
          </p:cNvSpPr>
          <p:nvPr/>
        </p:nvSpPr>
        <p:spPr bwMode="auto">
          <a:xfrm>
            <a:off x="2397125" y="3771900"/>
            <a:ext cx="102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zh-CN" altLang="en-US" sz="2000" b="1">
                <a:solidFill>
                  <a:srgbClr val="008000"/>
                </a:solidFill>
                <a:latin typeface="Times New Roman" panose="02020603050405020304" pitchFamily="18" charset="0"/>
                <a:sym typeface="Symbol" panose="05050102010706020507" pitchFamily="18" charset="2"/>
              </a:rPr>
              <a:t>水平向：</a:t>
            </a:r>
            <a:endParaRPr kumimoji="1" lang="zh-CN" altLang="en-US" sz="2000" b="1">
              <a:solidFill>
                <a:srgbClr val="008000"/>
              </a:solidFill>
              <a:latin typeface="Times New Roman" panose="02020603050405020304" pitchFamily="18" charset="0"/>
              <a:sym typeface="Symbol" panose="05050102010706020507" pitchFamily="18" charset="2"/>
            </a:endParaRPr>
          </a:p>
        </p:txBody>
      </p:sp>
      <p:sp>
        <p:nvSpPr>
          <p:cNvPr id="85021" name="Text Box 29"/>
          <p:cNvSpPr txBox="1">
            <a:spLocks noChangeArrowheads="1"/>
          </p:cNvSpPr>
          <p:nvPr/>
        </p:nvSpPr>
        <p:spPr bwMode="auto">
          <a:xfrm>
            <a:off x="4405441" y="5325268"/>
            <a:ext cx="4454525" cy="851195"/>
          </a:xfrm>
          <a:prstGeom prst="rect">
            <a:avLst/>
          </a:prstGeom>
          <a:solidFill>
            <a:schemeClr val="bg1"/>
          </a:solidFill>
          <a:ln w="9525">
            <a:solidFill>
              <a:srgbClr val="808000"/>
            </a:solidFill>
            <a:round/>
          </a:ln>
        </p:spPr>
        <p:txBody>
          <a:bodyPr wrap="square" lIns="0" tIns="0" rIns="0" bIns="0">
            <a:spAutoFit/>
          </a:bodyPr>
          <a:lstStyle>
            <a:defPPr>
              <a:defRPr lang="zh-CN"/>
            </a:defPPr>
            <a:lvl1pPr eaLnBrk="1" hangingPunct="1">
              <a:defRPr kumimoji="1" sz="2000" b="1">
                <a:solidFill>
                  <a:srgbClr val="0000FF"/>
                </a:solidFill>
                <a:latin typeface="幼圆" panose="02010509060101010101" pitchFamily="49"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50000"/>
              </a:lnSpc>
            </a:pPr>
            <a:r>
              <a:rPr lang="zh-CN" altLang="en-US" dirty="0" smtClean="0">
                <a:solidFill>
                  <a:srgbClr val="00B050"/>
                </a:solidFill>
                <a:sym typeface="Symbol" panose="05050102010706020507" pitchFamily="18" charset="2"/>
              </a:rPr>
              <a:t>重</a:t>
            </a:r>
            <a:r>
              <a:rPr lang="zh-CN" altLang="en-US" dirty="0">
                <a:solidFill>
                  <a:srgbClr val="00B050"/>
                </a:solidFill>
                <a:sym typeface="Symbol" panose="05050102010706020507" pitchFamily="18" charset="2"/>
              </a:rPr>
              <a:t>度：地下水位以上用天然重度</a:t>
            </a:r>
            <a:r>
              <a:rPr lang="el-GR" altLang="zh-CN" dirty="0">
                <a:solidFill>
                  <a:srgbClr val="00B050"/>
                </a:solidFill>
                <a:sym typeface="Symbol" panose="05050102010706020507" pitchFamily="18" charset="2"/>
              </a:rPr>
              <a:t>γ</a:t>
            </a:r>
            <a:endParaRPr lang="zh-CN" altLang="en-US" dirty="0">
              <a:solidFill>
                <a:srgbClr val="00B050"/>
              </a:solidFill>
              <a:sym typeface="Symbol" panose="05050102010706020507" pitchFamily="18" charset="2"/>
            </a:endParaRPr>
          </a:p>
          <a:p>
            <a:pPr>
              <a:lnSpc>
                <a:spcPct val="150000"/>
              </a:lnSpc>
            </a:pPr>
            <a:r>
              <a:rPr lang="zh-CN" altLang="en-US" dirty="0">
                <a:solidFill>
                  <a:srgbClr val="00B050"/>
                </a:solidFill>
                <a:sym typeface="Symbol" panose="05050102010706020507" pitchFamily="18" charset="2"/>
              </a:rPr>
              <a:t>      地下水位以下用有效重度</a:t>
            </a:r>
            <a:r>
              <a:rPr lang="el-GR" altLang="zh-CN" dirty="0">
                <a:solidFill>
                  <a:srgbClr val="00B050"/>
                </a:solidFill>
                <a:sym typeface="Symbol" panose="05050102010706020507" pitchFamily="18" charset="2"/>
              </a:rPr>
              <a:t>γ</a:t>
            </a:r>
            <a:r>
              <a:rPr lang="en-US" altLang="zh-CN" dirty="0">
                <a:solidFill>
                  <a:srgbClr val="00B050"/>
                </a:solidFill>
                <a:sym typeface="Symbol" panose="05050102010706020507" pitchFamily="18" charset="2"/>
              </a:rPr>
              <a:t>’</a:t>
            </a:r>
            <a:endParaRPr lang="zh-CN" altLang="en-US" dirty="0">
              <a:solidFill>
                <a:srgbClr val="00B050"/>
              </a:solidFill>
              <a:sym typeface="Symbol" panose="05050102010706020507" pitchFamily="18" charset="2"/>
            </a:endParaRPr>
          </a:p>
        </p:txBody>
      </p:sp>
      <p:sp>
        <p:nvSpPr>
          <p:cNvPr id="34" name="Text Box 6"/>
          <p:cNvSpPr txBox="1">
            <a:spLocks noChangeArrowheads="1"/>
          </p:cNvSpPr>
          <p:nvPr/>
        </p:nvSpPr>
        <p:spPr bwMode="auto">
          <a:xfrm>
            <a:off x="0" y="0"/>
            <a:ext cx="370205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.2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土中自重应力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5" name="Group 11"/>
          <p:cNvGrpSpPr/>
          <p:nvPr/>
        </p:nvGrpSpPr>
        <p:grpSpPr bwMode="auto">
          <a:xfrm>
            <a:off x="54769" y="3901084"/>
            <a:ext cx="3647281" cy="3015455"/>
            <a:chOff x="3708" y="1000"/>
            <a:chExt cx="1932" cy="1859"/>
          </a:xfrm>
        </p:grpSpPr>
        <p:sp>
          <p:nvSpPr>
            <p:cNvPr id="36" name="Rectangle 12"/>
            <p:cNvSpPr>
              <a:spLocks noChangeArrowheads="1"/>
            </p:cNvSpPr>
            <p:nvPr/>
          </p:nvSpPr>
          <p:spPr bwMode="auto">
            <a:xfrm>
              <a:off x="3708" y="1000"/>
              <a:ext cx="1932"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37" name="Rectangle 13"/>
            <p:cNvSpPr>
              <a:spLocks noChangeArrowheads="1"/>
            </p:cNvSpPr>
            <p:nvPr/>
          </p:nvSpPr>
          <p:spPr bwMode="auto">
            <a:xfrm>
              <a:off x="3850" y="1267"/>
              <a:ext cx="1656" cy="7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38" name="Rectangle 14"/>
            <p:cNvSpPr>
              <a:spLocks noChangeArrowheads="1"/>
            </p:cNvSpPr>
            <p:nvPr/>
          </p:nvSpPr>
          <p:spPr bwMode="auto">
            <a:xfrm>
              <a:off x="3852" y="1999"/>
              <a:ext cx="1652" cy="725"/>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39" name="Line 15"/>
            <p:cNvSpPr>
              <a:spLocks noChangeShapeType="1"/>
            </p:cNvSpPr>
            <p:nvPr/>
          </p:nvSpPr>
          <p:spPr bwMode="auto">
            <a:xfrm>
              <a:off x="3836" y="1269"/>
              <a:ext cx="167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0" name="AutoShape 16"/>
            <p:cNvSpPr>
              <a:spLocks noChangeArrowheads="1"/>
            </p:cNvSpPr>
            <p:nvPr/>
          </p:nvSpPr>
          <p:spPr bwMode="auto">
            <a:xfrm flipV="1">
              <a:off x="4451" y="1142"/>
              <a:ext cx="160" cy="128"/>
            </a:xfrm>
            <a:prstGeom prst="triangle">
              <a:avLst>
                <a:gd name="adj" fmla="val 50000"/>
              </a:avLst>
            </a:prstGeom>
            <a:solidFill>
              <a:schemeClr val="accent1"/>
            </a:solidFill>
            <a:ln w="9525">
              <a:solidFill>
                <a:schemeClr val="tx1"/>
              </a:solidFill>
              <a:miter lim="800000"/>
            </a:ln>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41" name="Line 17"/>
            <p:cNvSpPr>
              <a:spLocks noChangeShapeType="1"/>
            </p:cNvSpPr>
            <p:nvPr/>
          </p:nvSpPr>
          <p:spPr bwMode="auto">
            <a:xfrm>
              <a:off x="3836" y="1612"/>
              <a:ext cx="167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 name="Line 18"/>
            <p:cNvSpPr>
              <a:spLocks noChangeShapeType="1"/>
            </p:cNvSpPr>
            <p:nvPr/>
          </p:nvSpPr>
          <p:spPr bwMode="auto">
            <a:xfrm>
              <a:off x="3836" y="1998"/>
              <a:ext cx="167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 name="Line 19"/>
            <p:cNvSpPr>
              <a:spLocks noChangeShapeType="1"/>
            </p:cNvSpPr>
            <p:nvPr/>
          </p:nvSpPr>
          <p:spPr bwMode="auto">
            <a:xfrm>
              <a:off x="4076" y="1269"/>
              <a:ext cx="0" cy="34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 name="Line 20"/>
            <p:cNvSpPr>
              <a:spLocks noChangeShapeType="1"/>
            </p:cNvSpPr>
            <p:nvPr/>
          </p:nvSpPr>
          <p:spPr bwMode="auto">
            <a:xfrm>
              <a:off x="4077" y="1624"/>
              <a:ext cx="0" cy="37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 name="Line 21"/>
            <p:cNvSpPr>
              <a:spLocks noChangeShapeType="1"/>
            </p:cNvSpPr>
            <p:nvPr/>
          </p:nvSpPr>
          <p:spPr bwMode="auto">
            <a:xfrm>
              <a:off x="4081" y="2002"/>
              <a:ext cx="0" cy="41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 name="Text Box 22"/>
            <p:cNvSpPr txBox="1">
              <a:spLocks noChangeArrowheads="1"/>
            </p:cNvSpPr>
            <p:nvPr/>
          </p:nvSpPr>
          <p:spPr bwMode="auto">
            <a:xfrm>
              <a:off x="3802" y="1247"/>
              <a:ext cx="6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dirty="0">
                  <a:solidFill>
                    <a:srgbClr val="000066"/>
                  </a:solidFill>
                  <a:latin typeface="Times New Roman" panose="02020603050405020304" pitchFamily="18" charset="0"/>
                  <a:sym typeface="Symbol" panose="05050102010706020507" pitchFamily="18" charset="2"/>
                </a:rPr>
                <a:t></a:t>
              </a:r>
              <a:r>
                <a:rPr lang="en-US" altLang="zh-CN" sz="2400" baseline="-25000" dirty="0">
                  <a:solidFill>
                    <a:srgbClr val="000066"/>
                  </a:solidFill>
                  <a:latin typeface="Times New Roman" panose="02020603050405020304" pitchFamily="18" charset="0"/>
                  <a:sym typeface="Symbol" panose="05050102010706020507" pitchFamily="18" charset="2"/>
                </a:rPr>
                <a:t>1</a:t>
              </a:r>
              <a:r>
                <a:rPr lang="en-US" altLang="zh-CN" sz="2400" dirty="0">
                  <a:solidFill>
                    <a:srgbClr val="000066"/>
                  </a:solidFill>
                  <a:latin typeface="Times New Roman" panose="02020603050405020304" pitchFamily="18" charset="0"/>
                  <a:sym typeface="Symbol" panose="05050102010706020507" pitchFamily="18" charset="2"/>
                </a:rPr>
                <a:t>   H</a:t>
              </a:r>
              <a:r>
                <a:rPr lang="en-US" altLang="zh-CN" sz="2400" baseline="-25000" dirty="0">
                  <a:solidFill>
                    <a:srgbClr val="000066"/>
                  </a:solidFill>
                  <a:latin typeface="Times New Roman" panose="02020603050405020304" pitchFamily="18" charset="0"/>
                  <a:sym typeface="Symbol" panose="05050102010706020507" pitchFamily="18" charset="2"/>
                </a:rPr>
                <a:t>1</a:t>
              </a:r>
              <a:endParaRPr lang="en-US" altLang="zh-CN" sz="2400" dirty="0">
                <a:solidFill>
                  <a:srgbClr val="000066"/>
                </a:solidFill>
                <a:latin typeface="Times New Roman" panose="02020603050405020304" pitchFamily="18" charset="0"/>
                <a:sym typeface="Symbol" panose="05050102010706020507" pitchFamily="18" charset="2"/>
              </a:endParaRPr>
            </a:p>
          </p:txBody>
        </p:sp>
        <p:sp>
          <p:nvSpPr>
            <p:cNvPr id="47" name="Text Box 23"/>
            <p:cNvSpPr txBox="1">
              <a:spLocks noChangeArrowheads="1"/>
            </p:cNvSpPr>
            <p:nvPr/>
          </p:nvSpPr>
          <p:spPr bwMode="auto">
            <a:xfrm>
              <a:off x="3796" y="1654"/>
              <a:ext cx="6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a:solidFill>
                    <a:srgbClr val="000066"/>
                  </a:solidFill>
                  <a:latin typeface="Times New Roman" panose="02020603050405020304" pitchFamily="18" charset="0"/>
                  <a:sym typeface="Symbol" panose="05050102010706020507" pitchFamily="18" charset="2"/>
                </a:rPr>
                <a:t></a:t>
              </a:r>
              <a:r>
                <a:rPr lang="en-US" altLang="zh-CN" sz="2400" baseline="-25000">
                  <a:solidFill>
                    <a:srgbClr val="000066"/>
                  </a:solidFill>
                  <a:latin typeface="Times New Roman" panose="02020603050405020304" pitchFamily="18" charset="0"/>
                  <a:sym typeface="Symbol" panose="05050102010706020507" pitchFamily="18" charset="2"/>
                </a:rPr>
                <a:t>2</a:t>
              </a:r>
              <a:r>
                <a:rPr lang="en-US" altLang="zh-CN" sz="2400">
                  <a:solidFill>
                    <a:srgbClr val="000066"/>
                  </a:solidFill>
                  <a:latin typeface="Times New Roman" panose="02020603050405020304" pitchFamily="18" charset="0"/>
                  <a:sym typeface="Symbol" panose="05050102010706020507" pitchFamily="18" charset="2"/>
                </a:rPr>
                <a:t>   H</a:t>
              </a:r>
              <a:r>
                <a:rPr lang="en-US" altLang="zh-CN" sz="2400" baseline="-25000">
                  <a:solidFill>
                    <a:srgbClr val="000066"/>
                  </a:solidFill>
                  <a:latin typeface="Times New Roman" panose="02020603050405020304" pitchFamily="18" charset="0"/>
                  <a:sym typeface="Symbol" panose="05050102010706020507" pitchFamily="18" charset="2"/>
                </a:rPr>
                <a:t>2</a:t>
              </a:r>
              <a:endParaRPr lang="en-US" altLang="zh-CN" sz="2400">
                <a:solidFill>
                  <a:srgbClr val="000066"/>
                </a:solidFill>
                <a:latin typeface="Times New Roman" panose="02020603050405020304" pitchFamily="18" charset="0"/>
                <a:sym typeface="Symbol" panose="05050102010706020507" pitchFamily="18" charset="2"/>
              </a:endParaRPr>
            </a:p>
          </p:txBody>
        </p:sp>
        <p:sp>
          <p:nvSpPr>
            <p:cNvPr id="48" name="Text Box 24"/>
            <p:cNvSpPr txBox="1">
              <a:spLocks noChangeArrowheads="1"/>
            </p:cNvSpPr>
            <p:nvPr/>
          </p:nvSpPr>
          <p:spPr bwMode="auto">
            <a:xfrm>
              <a:off x="3802" y="2059"/>
              <a:ext cx="6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a:solidFill>
                    <a:srgbClr val="000066"/>
                  </a:solidFill>
                  <a:latin typeface="Times New Roman" panose="02020603050405020304" pitchFamily="18" charset="0"/>
                  <a:sym typeface="Symbol" panose="05050102010706020507" pitchFamily="18" charset="2"/>
                </a:rPr>
                <a:t></a:t>
              </a:r>
              <a:r>
                <a:rPr lang="en-US" altLang="zh-CN" sz="2400" baseline="-25000">
                  <a:solidFill>
                    <a:srgbClr val="000066"/>
                  </a:solidFill>
                  <a:latin typeface="Times New Roman" panose="02020603050405020304" pitchFamily="18" charset="0"/>
                  <a:sym typeface="Symbol" panose="05050102010706020507" pitchFamily="18" charset="2"/>
                </a:rPr>
                <a:t>3</a:t>
              </a:r>
              <a:r>
                <a:rPr lang="en-US" altLang="zh-CN" sz="2400">
                  <a:solidFill>
                    <a:srgbClr val="000066"/>
                  </a:solidFill>
                  <a:latin typeface="Times New Roman" panose="02020603050405020304" pitchFamily="18" charset="0"/>
                  <a:sym typeface="Symbol" panose="05050102010706020507" pitchFamily="18" charset="2"/>
                </a:rPr>
                <a:t>   H</a:t>
              </a:r>
              <a:r>
                <a:rPr lang="en-US" altLang="zh-CN" sz="2400" baseline="-25000">
                  <a:solidFill>
                    <a:srgbClr val="000066"/>
                  </a:solidFill>
                  <a:latin typeface="Times New Roman" panose="02020603050405020304" pitchFamily="18" charset="0"/>
                  <a:sym typeface="Symbol" panose="05050102010706020507" pitchFamily="18" charset="2"/>
                </a:rPr>
                <a:t>3</a:t>
              </a:r>
              <a:endParaRPr lang="en-US" altLang="zh-CN" sz="2400">
                <a:solidFill>
                  <a:srgbClr val="000066"/>
                </a:solidFill>
                <a:latin typeface="Times New Roman" panose="02020603050405020304" pitchFamily="18" charset="0"/>
                <a:sym typeface="Symbol" panose="05050102010706020507" pitchFamily="18" charset="2"/>
              </a:endParaRPr>
            </a:p>
          </p:txBody>
        </p:sp>
        <p:sp>
          <p:nvSpPr>
            <p:cNvPr id="49" name="AutoShape 25"/>
            <p:cNvSpPr>
              <a:spLocks noChangeArrowheads="1"/>
            </p:cNvSpPr>
            <p:nvPr/>
          </p:nvSpPr>
          <p:spPr bwMode="auto">
            <a:xfrm>
              <a:off x="4524" y="2412"/>
              <a:ext cx="288" cy="250"/>
            </a:xfrm>
            <a:prstGeom prst="cube">
              <a:avLst>
                <a:gd name="adj" fmla="val 25000"/>
              </a:avLst>
            </a:prstGeom>
            <a:solidFill>
              <a:schemeClr val="accent1"/>
            </a:solidFill>
            <a:ln w="9525">
              <a:solidFill>
                <a:schemeClr val="tx1"/>
              </a:solidFill>
              <a:miter lim="800000"/>
            </a:ln>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50" name="Line 26"/>
            <p:cNvSpPr>
              <a:spLocks noChangeShapeType="1"/>
            </p:cNvSpPr>
            <p:nvPr/>
          </p:nvSpPr>
          <p:spPr bwMode="auto">
            <a:xfrm>
              <a:off x="3992" y="2419"/>
              <a:ext cx="18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 name="Line 27"/>
            <p:cNvSpPr>
              <a:spLocks noChangeShapeType="1"/>
            </p:cNvSpPr>
            <p:nvPr/>
          </p:nvSpPr>
          <p:spPr bwMode="auto">
            <a:xfrm>
              <a:off x="5050" y="2424"/>
              <a:ext cx="19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 name="Line 28"/>
            <p:cNvSpPr>
              <a:spLocks noChangeShapeType="1"/>
            </p:cNvSpPr>
            <p:nvPr/>
          </p:nvSpPr>
          <p:spPr bwMode="auto">
            <a:xfrm>
              <a:off x="5178" y="1274"/>
              <a:ext cx="0" cy="11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 name="Text Box 29"/>
            <p:cNvSpPr txBox="1">
              <a:spLocks noChangeArrowheads="1"/>
            </p:cNvSpPr>
            <p:nvPr/>
          </p:nvSpPr>
          <p:spPr bwMode="auto">
            <a:xfrm>
              <a:off x="5081" y="1649"/>
              <a:ext cx="201" cy="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a:solidFill>
                    <a:srgbClr val="000066"/>
                  </a:solidFill>
                  <a:latin typeface="Times New Roman" panose="02020603050405020304" pitchFamily="18" charset="0"/>
                </a:rPr>
                <a:t>z</a:t>
              </a:r>
              <a:endParaRPr lang="en-US" altLang="zh-CN" sz="2400">
                <a:solidFill>
                  <a:srgbClr val="000066"/>
                </a:solidFill>
                <a:latin typeface="Times New Roman" panose="02020603050405020304" pitchFamily="18" charset="0"/>
              </a:endParaRPr>
            </a:p>
          </p:txBody>
        </p:sp>
        <p:sp>
          <p:nvSpPr>
            <p:cNvPr id="54" name="Line 30"/>
            <p:cNvSpPr>
              <a:spLocks noChangeShapeType="1"/>
            </p:cNvSpPr>
            <p:nvPr/>
          </p:nvSpPr>
          <p:spPr bwMode="auto">
            <a:xfrm>
              <a:off x="4672" y="2286"/>
              <a:ext cx="0" cy="154"/>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 name="Text Box 31"/>
            <p:cNvSpPr txBox="1">
              <a:spLocks noChangeArrowheads="1"/>
            </p:cNvSpPr>
            <p:nvPr/>
          </p:nvSpPr>
          <p:spPr bwMode="auto">
            <a:xfrm>
              <a:off x="4628" y="2064"/>
              <a:ext cx="3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dirty="0" smtClean="0">
                  <a:solidFill>
                    <a:srgbClr val="000066"/>
                  </a:solidFill>
                  <a:latin typeface="Times New Roman" panose="02020603050405020304" pitchFamily="18" charset="0"/>
                  <a:sym typeface="Symbol" panose="05050102010706020507" pitchFamily="18" charset="2"/>
                </a:rPr>
                <a:t></a:t>
              </a:r>
              <a:r>
                <a:rPr lang="en-US" altLang="zh-CN" sz="2400" baseline="-25000" dirty="0" err="1" smtClean="0">
                  <a:solidFill>
                    <a:srgbClr val="000066"/>
                  </a:solidFill>
                  <a:latin typeface="Times New Roman" panose="02020603050405020304" pitchFamily="18" charset="0"/>
                  <a:sym typeface="Symbol" panose="05050102010706020507" pitchFamily="18" charset="2"/>
                </a:rPr>
                <a:t>sz</a:t>
              </a:r>
              <a:endParaRPr lang="en-US" altLang="zh-CN" sz="2400" dirty="0">
                <a:solidFill>
                  <a:srgbClr val="000066"/>
                </a:solidFill>
                <a:latin typeface="Times New Roman" panose="02020603050405020304" pitchFamily="18" charset="0"/>
                <a:sym typeface="Symbol" panose="05050102010706020507" pitchFamily="18" charset="2"/>
              </a:endParaRPr>
            </a:p>
          </p:txBody>
        </p:sp>
        <p:sp>
          <p:nvSpPr>
            <p:cNvPr id="56" name="Text Box 32"/>
            <p:cNvSpPr txBox="1">
              <a:spLocks noChangeArrowheads="1"/>
            </p:cNvSpPr>
            <p:nvPr/>
          </p:nvSpPr>
          <p:spPr bwMode="auto">
            <a:xfrm>
              <a:off x="4855" y="2428"/>
              <a:ext cx="3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a:solidFill>
                    <a:srgbClr val="000066"/>
                  </a:solidFill>
                  <a:latin typeface="Times New Roman" panose="02020603050405020304" pitchFamily="18" charset="0"/>
                  <a:sym typeface="Symbol" panose="05050102010706020507" pitchFamily="18" charset="2"/>
                </a:rPr>
                <a:t></a:t>
              </a:r>
              <a:r>
                <a:rPr lang="en-US" altLang="zh-CN" sz="2400" baseline="-25000">
                  <a:solidFill>
                    <a:srgbClr val="000066"/>
                  </a:solidFill>
                  <a:latin typeface="Times New Roman" panose="02020603050405020304" pitchFamily="18" charset="0"/>
                  <a:sym typeface="Symbol" panose="05050102010706020507" pitchFamily="18" charset="2"/>
                </a:rPr>
                <a:t>sx</a:t>
              </a:r>
              <a:endParaRPr lang="en-US" altLang="zh-CN" sz="2400">
                <a:solidFill>
                  <a:srgbClr val="000066"/>
                </a:solidFill>
                <a:latin typeface="Times New Roman" panose="02020603050405020304" pitchFamily="18" charset="0"/>
                <a:sym typeface="Symbol" panose="05050102010706020507" pitchFamily="18" charset="2"/>
              </a:endParaRPr>
            </a:p>
          </p:txBody>
        </p:sp>
        <p:sp>
          <p:nvSpPr>
            <p:cNvPr id="57" name="Text Box 33"/>
            <p:cNvSpPr txBox="1">
              <a:spLocks noChangeArrowheads="1"/>
            </p:cNvSpPr>
            <p:nvPr/>
          </p:nvSpPr>
          <p:spPr bwMode="auto">
            <a:xfrm>
              <a:off x="4163" y="2421"/>
              <a:ext cx="3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en-US" altLang="zh-CN" sz="2400">
                  <a:solidFill>
                    <a:srgbClr val="000066"/>
                  </a:solidFill>
                  <a:latin typeface="Times New Roman" panose="02020603050405020304" pitchFamily="18" charset="0"/>
                  <a:sym typeface="Symbol" panose="05050102010706020507" pitchFamily="18" charset="2"/>
                </a:rPr>
                <a:t></a:t>
              </a:r>
              <a:r>
                <a:rPr lang="en-US" altLang="zh-CN" sz="2400" baseline="-25000">
                  <a:solidFill>
                    <a:srgbClr val="000066"/>
                  </a:solidFill>
                  <a:latin typeface="Times New Roman" panose="02020603050405020304" pitchFamily="18" charset="0"/>
                  <a:sym typeface="Symbol" panose="05050102010706020507" pitchFamily="18" charset="2"/>
                </a:rPr>
                <a:t>sy</a:t>
              </a:r>
              <a:endParaRPr lang="en-US" altLang="zh-CN" sz="2400">
                <a:solidFill>
                  <a:srgbClr val="000066"/>
                </a:solidFill>
                <a:latin typeface="Times New Roman" panose="02020603050405020304" pitchFamily="18" charset="0"/>
                <a:sym typeface="Symbol" panose="05050102010706020507" pitchFamily="18" charset="2"/>
              </a:endParaRPr>
            </a:p>
          </p:txBody>
        </p:sp>
        <p:sp>
          <p:nvSpPr>
            <p:cNvPr id="58" name="Line 34"/>
            <p:cNvSpPr>
              <a:spLocks noChangeShapeType="1"/>
            </p:cNvSpPr>
            <p:nvPr/>
          </p:nvSpPr>
          <p:spPr bwMode="auto">
            <a:xfrm flipV="1">
              <a:off x="4461" y="2573"/>
              <a:ext cx="163" cy="86"/>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 name="Line 35"/>
            <p:cNvSpPr>
              <a:spLocks noChangeShapeType="1"/>
            </p:cNvSpPr>
            <p:nvPr/>
          </p:nvSpPr>
          <p:spPr bwMode="auto">
            <a:xfrm flipH="1">
              <a:off x="4784" y="2531"/>
              <a:ext cx="17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 name="AutoShape 36"/>
            <p:cNvSpPr>
              <a:spLocks noChangeArrowheads="1"/>
            </p:cNvSpPr>
            <p:nvPr/>
          </p:nvSpPr>
          <p:spPr bwMode="auto">
            <a:xfrm flipV="1">
              <a:off x="4427" y="1869"/>
              <a:ext cx="160" cy="128"/>
            </a:xfrm>
            <a:prstGeom prst="triangle">
              <a:avLst>
                <a:gd name="adj" fmla="val 50000"/>
              </a:avLst>
            </a:prstGeom>
            <a:solidFill>
              <a:schemeClr val="accent1"/>
            </a:solidFill>
            <a:ln w="9525">
              <a:solidFill>
                <a:schemeClr val="tx1"/>
              </a:solidFill>
              <a:miter lim="800000"/>
            </a:ln>
          </p:spPr>
          <p:txBody>
            <a:bodyPr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ea typeface="宋体" panose="02010600030101010101" pitchFamily="2" charset="-122"/>
              </a:endParaRPr>
            </a:p>
          </p:txBody>
        </p:sp>
        <p:sp>
          <p:nvSpPr>
            <p:cNvPr id="61" name="Line 37"/>
            <p:cNvSpPr>
              <a:spLocks noChangeShapeType="1"/>
            </p:cNvSpPr>
            <p:nvPr/>
          </p:nvSpPr>
          <p:spPr bwMode="auto">
            <a:xfrm>
              <a:off x="4420" y="2032"/>
              <a:ext cx="183"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 name="Line 38"/>
            <p:cNvSpPr>
              <a:spLocks noChangeShapeType="1"/>
            </p:cNvSpPr>
            <p:nvPr/>
          </p:nvSpPr>
          <p:spPr bwMode="auto">
            <a:xfrm>
              <a:off x="4457" y="2064"/>
              <a:ext cx="112"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 name="Line 39"/>
            <p:cNvSpPr>
              <a:spLocks noChangeShapeType="1"/>
            </p:cNvSpPr>
            <p:nvPr/>
          </p:nvSpPr>
          <p:spPr bwMode="auto">
            <a:xfrm>
              <a:off x="4488" y="2094"/>
              <a:ext cx="65"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 name="Text Box 40"/>
            <p:cNvSpPr txBox="1">
              <a:spLocks noChangeArrowheads="1"/>
            </p:cNvSpPr>
            <p:nvPr/>
          </p:nvSpPr>
          <p:spPr bwMode="auto">
            <a:xfrm>
              <a:off x="4587" y="1033"/>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b="1">
                  <a:solidFill>
                    <a:srgbClr val="000066"/>
                  </a:solidFill>
                  <a:latin typeface="Times New Roman" panose="02020603050405020304" pitchFamily="18" charset="0"/>
                </a:rPr>
                <a:t>地面</a:t>
              </a:r>
              <a:endParaRPr lang="zh-CN" altLang="en-US" b="1">
                <a:solidFill>
                  <a:srgbClr val="000066"/>
                </a:solidFill>
                <a:latin typeface="Times New Roman" panose="02020603050405020304" pitchFamily="18" charset="0"/>
              </a:endParaRPr>
            </a:p>
          </p:txBody>
        </p:sp>
        <p:sp>
          <p:nvSpPr>
            <p:cNvPr id="65" name="Text Box 41"/>
            <p:cNvSpPr txBox="1">
              <a:spLocks noChangeArrowheads="1"/>
            </p:cNvSpPr>
            <p:nvPr/>
          </p:nvSpPr>
          <p:spPr bwMode="auto">
            <a:xfrm>
              <a:off x="4550" y="1763"/>
              <a:ext cx="5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lang="zh-CN" altLang="en-US" b="1">
                  <a:solidFill>
                    <a:srgbClr val="000066"/>
                  </a:solidFill>
                  <a:latin typeface="Times New Roman" panose="02020603050405020304" pitchFamily="18" charset="0"/>
                </a:rPr>
                <a:t>地下水</a:t>
              </a:r>
              <a:endParaRPr lang="zh-CN" altLang="en-US" b="1">
                <a:solidFill>
                  <a:srgbClr val="000066"/>
                </a:solidFill>
                <a:latin typeface="Times New Roman" panose="02020603050405020304" pitchFamily="18" charset="0"/>
              </a:endParaRPr>
            </a:p>
          </p:txBody>
        </p:sp>
      </p:grpSp>
      <p:sp>
        <p:nvSpPr>
          <p:cNvPr id="2" name="矩形 1"/>
          <p:cNvSpPr/>
          <p:nvPr/>
        </p:nvSpPr>
        <p:spPr>
          <a:xfrm>
            <a:off x="4405441" y="4612481"/>
            <a:ext cx="1723549" cy="400110"/>
          </a:xfrm>
          <a:prstGeom prst="rect">
            <a:avLst/>
          </a:prstGeom>
        </p:spPr>
        <p:txBody>
          <a:bodyPr wrap="none" anchor="ctr" anchorCtr="0">
            <a:spAutoFit/>
          </a:bodyPr>
          <a:lstStyle/>
          <a:p>
            <a:pPr eaLnBrk="1" hangingPunct="1"/>
            <a:r>
              <a:rPr kumimoji="1" lang="zh-CN" altLang="en-US" sz="2000" b="1" dirty="0">
                <a:solidFill>
                  <a:srgbClr val="0000FF"/>
                </a:solidFill>
                <a:latin typeface="幼圆" panose="02010509060101010101" pitchFamily="49" charset="-122"/>
                <a:sym typeface="Symbol" panose="05050102010706020507" pitchFamily="18" charset="2"/>
              </a:rPr>
              <a:t>地下水升降时</a:t>
            </a:r>
            <a:endParaRPr kumimoji="1" lang="zh-CN" altLang="en-US" sz="2000" b="1" dirty="0">
              <a:solidFill>
                <a:srgbClr val="0000FF"/>
              </a:solidFill>
              <a:latin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4997">
                                            <p:txEl>
                                              <p:pRg st="0" end="0"/>
                                            </p:txEl>
                                          </p:spTgt>
                                        </p:tgtEl>
                                        <p:attrNameLst>
                                          <p:attrName>style.visibility</p:attrName>
                                        </p:attrNameLst>
                                      </p:cBhvr>
                                      <p:to>
                                        <p:strVal val="visible"/>
                                      </p:to>
                                    </p:set>
                                    <p:anim calcmode="discrete" valueType="clr">
                                      <p:cBhvr override="childStyle">
                                        <p:cTn id="7" dur="80"/>
                                        <p:tgtEl>
                                          <p:spTgt spid="849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499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499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4998"/>
                                        </p:tgtEl>
                                        <p:attrNameLst>
                                          <p:attrName>style.visibility</p:attrName>
                                        </p:attrNameLst>
                                      </p:cBhvr>
                                      <p:to>
                                        <p:strVal val="visible"/>
                                      </p:to>
                                    </p:set>
                                    <p:animEffect transition="in" filter="wipe(left)">
                                      <p:cBhvr>
                                        <p:cTn id="14" dur="500"/>
                                        <p:tgtEl>
                                          <p:spTgt spid="849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5000"/>
                                        </p:tgtEl>
                                        <p:attrNameLst>
                                          <p:attrName>style.visibility</p:attrName>
                                        </p:attrNameLst>
                                      </p:cBhvr>
                                      <p:to>
                                        <p:strVal val="visible"/>
                                      </p:to>
                                    </p:set>
                                    <p:animEffect transition="in" filter="wipe(left)">
                                      <p:cBhvr>
                                        <p:cTn id="19" dur="500"/>
                                        <p:tgtEl>
                                          <p:spTgt spid="850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4999"/>
                                        </p:tgtEl>
                                        <p:attrNameLst>
                                          <p:attrName>style.visibility</p:attrName>
                                        </p:attrNameLst>
                                      </p:cBhvr>
                                      <p:to>
                                        <p:strVal val="visible"/>
                                      </p:to>
                                    </p:set>
                                    <p:animEffect transition="in" filter="wipe(left)">
                                      <p:cBhvr>
                                        <p:cTn id="24" dur="500"/>
                                        <p:tgtEl>
                                          <p:spTgt spid="8499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nodeType="clickEffect">
                                  <p:stCondLst>
                                    <p:cond delay="0"/>
                                  </p:stCondLst>
                                  <p:childTnLst>
                                    <p:set>
                                      <p:cBhvr>
                                        <p:cTn id="28" dur="1" fill="hold">
                                          <p:stCondLst>
                                            <p:cond delay="0"/>
                                          </p:stCondLst>
                                        </p:cTn>
                                        <p:tgtEl>
                                          <p:spTgt spid="85016"/>
                                        </p:tgtEl>
                                        <p:attrNameLst>
                                          <p:attrName>style.visibility</p:attrName>
                                        </p:attrNameLst>
                                      </p:cBhvr>
                                      <p:to>
                                        <p:strVal val="visible"/>
                                      </p:to>
                                    </p:set>
                                    <p:animEffect transition="in" filter="slide(fromRight)">
                                      <p:cBhvr>
                                        <p:cTn id="29" dur="500"/>
                                        <p:tgtEl>
                                          <p:spTgt spid="850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5017"/>
                                        </p:tgtEl>
                                        <p:attrNameLst>
                                          <p:attrName>style.visibility</p:attrName>
                                        </p:attrNameLst>
                                      </p:cBhvr>
                                      <p:to>
                                        <p:strVal val="visible"/>
                                      </p:to>
                                    </p:set>
                                    <p:animEffect transition="in" filter="wipe(left)">
                                      <p:cBhvr>
                                        <p:cTn id="34" dur="500"/>
                                        <p:tgtEl>
                                          <p:spTgt spid="850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5001"/>
                                        </p:tgtEl>
                                        <p:attrNameLst>
                                          <p:attrName>style.visibility</p:attrName>
                                        </p:attrNameLst>
                                      </p:cBhvr>
                                      <p:to>
                                        <p:strVal val="visible"/>
                                      </p:to>
                                    </p:set>
                                    <p:animEffect transition="in" filter="wipe(left)">
                                      <p:cBhvr>
                                        <p:cTn id="39" dur="500"/>
                                        <p:tgtEl>
                                          <p:spTgt spid="8500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5018"/>
                                        </p:tgtEl>
                                        <p:attrNameLst>
                                          <p:attrName>style.visibility</p:attrName>
                                        </p:attrNameLst>
                                      </p:cBhvr>
                                      <p:to>
                                        <p:strVal val="visible"/>
                                      </p:to>
                                    </p:set>
                                    <p:animEffect transition="in" filter="wipe(left)">
                                      <p:cBhvr>
                                        <p:cTn id="44" dur="500"/>
                                        <p:tgtEl>
                                          <p:spTgt spid="850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4996"/>
                                        </p:tgtEl>
                                        <p:attrNameLst>
                                          <p:attrName>style.visibility</p:attrName>
                                        </p:attrNameLst>
                                      </p:cBhvr>
                                      <p:to>
                                        <p:strVal val="visible"/>
                                      </p:to>
                                    </p:set>
                                    <p:animEffect transition="in" filter="wipe(left)">
                                      <p:cBhvr>
                                        <p:cTn id="49" dur="500"/>
                                        <p:tgtEl>
                                          <p:spTgt spid="8499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5019"/>
                                        </p:tgtEl>
                                        <p:attrNameLst>
                                          <p:attrName>style.visibility</p:attrName>
                                        </p:attrNameLst>
                                      </p:cBhvr>
                                      <p:to>
                                        <p:strVal val="visible"/>
                                      </p:to>
                                    </p:set>
                                    <p:animEffect transition="in" filter="wipe(left)">
                                      <p:cBhvr>
                                        <p:cTn id="54" dur="500"/>
                                        <p:tgtEl>
                                          <p:spTgt spid="850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4994"/>
                                        </p:tgtEl>
                                        <p:attrNameLst>
                                          <p:attrName>style.visibility</p:attrName>
                                        </p:attrNameLst>
                                      </p:cBhvr>
                                      <p:to>
                                        <p:strVal val="visible"/>
                                      </p:to>
                                    </p:set>
                                    <p:animEffect transition="in" filter="wipe(left)">
                                      <p:cBhvr>
                                        <p:cTn id="59" dur="500"/>
                                        <p:tgtEl>
                                          <p:spTgt spid="84994"/>
                                        </p:tgtEl>
                                      </p:cBhvr>
                                    </p:animEffect>
                                  </p:childTnLst>
                                </p:cTn>
                              </p:par>
                            </p:childTnLst>
                          </p:cTn>
                        </p:par>
                        <p:par>
                          <p:cTn id="60" fill="hold">
                            <p:stCondLst>
                              <p:cond delay="500"/>
                            </p:stCondLst>
                            <p:childTnLst>
                              <p:par>
                                <p:cTn id="61" presetID="12" presetClass="entr" presetSubtype="2" fill="hold" nodeType="afterEffect">
                                  <p:stCondLst>
                                    <p:cond delay="0"/>
                                  </p:stCondLst>
                                  <p:childTnLst>
                                    <p:set>
                                      <p:cBhvr>
                                        <p:cTn id="62" dur="1" fill="hold">
                                          <p:stCondLst>
                                            <p:cond delay="0"/>
                                          </p:stCondLst>
                                        </p:cTn>
                                        <p:tgtEl>
                                          <p:spTgt spid="84995"/>
                                        </p:tgtEl>
                                        <p:attrNameLst>
                                          <p:attrName>style.visibility</p:attrName>
                                        </p:attrNameLst>
                                      </p:cBhvr>
                                      <p:to>
                                        <p:strVal val="visible"/>
                                      </p:to>
                                    </p:set>
                                    <p:animEffect transition="in" filter="slide(fromRight)">
                                      <p:cBhvr>
                                        <p:cTn id="63" dur="500"/>
                                        <p:tgtEl>
                                          <p:spTgt spid="8499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5020"/>
                                        </p:tgtEl>
                                        <p:attrNameLst>
                                          <p:attrName>style.visibility</p:attrName>
                                        </p:attrNameLst>
                                      </p:cBhvr>
                                      <p:to>
                                        <p:strVal val="visible"/>
                                      </p:to>
                                    </p:set>
                                    <p:animEffect transition="in" filter="wipe(left)">
                                      <p:cBhvr>
                                        <p:cTn id="68" dur="500"/>
                                        <p:tgtEl>
                                          <p:spTgt spid="8502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85002"/>
                                        </p:tgtEl>
                                        <p:attrNameLst>
                                          <p:attrName>style.visibility</p:attrName>
                                        </p:attrNameLst>
                                      </p:cBhvr>
                                      <p:to>
                                        <p:strVal val="visible"/>
                                      </p:to>
                                    </p:set>
                                    <p:animEffect transition="in" filter="wipe(left)">
                                      <p:cBhvr>
                                        <p:cTn id="73" dur="500"/>
                                        <p:tgtEl>
                                          <p:spTgt spid="85002"/>
                                        </p:tgtEl>
                                      </p:cBhvr>
                                    </p:animEffec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85021"/>
                                        </p:tgtEl>
                                        <p:attrNameLst>
                                          <p:attrName>style.visibility</p:attrName>
                                        </p:attrNameLst>
                                      </p:cBhvr>
                                      <p:to>
                                        <p:strVal val="visible"/>
                                      </p:to>
                                    </p:set>
                                    <p:anim calcmode="discrete" valueType="clr">
                                      <p:cBhvr override="childStyle">
                                        <p:cTn id="78" dur="80"/>
                                        <p:tgtEl>
                                          <p:spTgt spid="85021"/>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85021"/>
                                        </p:tgtEl>
                                        <p:attrNameLst>
                                          <p:attrName>fillcolor</p:attrName>
                                        </p:attrNameLst>
                                      </p:cBhvr>
                                      <p:tavLst>
                                        <p:tav tm="0">
                                          <p:val>
                                            <p:clrVal>
                                              <a:schemeClr val="accent2"/>
                                            </p:clrVal>
                                          </p:val>
                                        </p:tav>
                                        <p:tav tm="50000">
                                          <p:val>
                                            <p:clrVal>
                                              <a:schemeClr val="hlink"/>
                                            </p:clrVal>
                                          </p:val>
                                        </p:tav>
                                      </p:tavLst>
                                    </p:anim>
                                    <p:set>
                                      <p:cBhvr>
                                        <p:cTn id="80" dur="80"/>
                                        <p:tgtEl>
                                          <p:spTgt spid="85021"/>
                                        </p:tgtEl>
                                        <p:attrNameLst>
                                          <p:attrName>fill.type</p:attrName>
                                        </p:attrNameLst>
                                      </p:cBhvr>
                                      <p:to>
                                        <p:strVal val="solid"/>
                                      </p:to>
                                    </p:set>
                                  </p:childTnLst>
                                </p:cTn>
                              </p:par>
                            </p:childTnLst>
                          </p:cTn>
                        </p:par>
                        <p:par>
                          <p:cTn id="81" fill="hold">
                            <p:stCondLst>
                              <p:cond delay="1399"/>
                            </p:stCondLst>
                            <p:childTnLst>
                              <p:par>
                                <p:cTn id="82" presetID="20" presetClass="entr" presetSubtype="0"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edge">
                                      <p:cBhvr>
                                        <p:cTn id="8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p:bldP spid="84997" grpId="0" advAuto="0" autoUpdateAnimBg="0" build="p"/>
      <p:bldP spid="84998" grpId="0" animBg="1" autoUpdateAnimBg="0"/>
      <p:bldP spid="85000" grpId="0"/>
      <p:bldP spid="85017" grpId="0"/>
      <p:bldP spid="85019" grpId="0"/>
      <p:bldP spid="85020" grpId="0"/>
      <p:bldP spid="850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711199" y="736031"/>
            <a:ext cx="1700561" cy="523220"/>
          </a:xfrm>
          <a:prstGeom prst="rect">
            <a:avLst/>
          </a:prstGeom>
          <a:solidFill>
            <a:schemeClr val="tx2">
              <a:lumMod val="20000"/>
              <a:lumOff val="80000"/>
            </a:schemeClr>
          </a:solidFill>
          <a:ln>
            <a:noFill/>
          </a:ln>
        </p:spPr>
        <p:txBody>
          <a:bodyPr wrap="squar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None/>
            </a:pPr>
            <a:r>
              <a:rPr kumimoji="1" lang="zh-CN" altLang="en-US" sz="2800" b="1" dirty="0" smtClean="0">
                <a:solidFill>
                  <a:srgbClr val="800000"/>
                </a:solidFill>
                <a:latin typeface="幼圆" panose="02010509060101010101" pitchFamily="49" charset="-122"/>
                <a:sym typeface="Symbol" panose="05050102010706020507" pitchFamily="18" charset="2"/>
              </a:rPr>
              <a:t>分布</a:t>
            </a:r>
            <a:r>
              <a:rPr kumimoji="1" lang="zh-CN" altLang="en-US" sz="2800" b="1" dirty="0">
                <a:solidFill>
                  <a:srgbClr val="800000"/>
                </a:solidFill>
                <a:latin typeface="幼圆" panose="02010509060101010101" pitchFamily="49" charset="-122"/>
                <a:sym typeface="Symbol" panose="05050102010706020507" pitchFamily="18" charset="2"/>
              </a:rPr>
              <a:t>规律</a:t>
            </a:r>
            <a:endParaRPr kumimoji="1" lang="zh-CN" altLang="en-US" sz="2800" b="1" dirty="0">
              <a:solidFill>
                <a:srgbClr val="800000"/>
              </a:solidFill>
              <a:latin typeface="幼圆" panose="02010509060101010101" pitchFamily="49" charset="-122"/>
              <a:sym typeface="Symbol" panose="05050102010706020507" pitchFamily="18" charset="2"/>
            </a:endParaRPr>
          </a:p>
        </p:txBody>
      </p:sp>
      <p:sp>
        <p:nvSpPr>
          <p:cNvPr id="86019" name="Rectangle 3"/>
          <p:cNvSpPr>
            <a:spLocks noChangeArrowheads="1"/>
          </p:cNvSpPr>
          <p:nvPr/>
        </p:nvSpPr>
        <p:spPr bwMode="auto">
          <a:xfrm>
            <a:off x="2268538" y="1262063"/>
            <a:ext cx="6481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buFont typeface="Wingdings" panose="05000000000000000000" pitchFamily="2" charset="2"/>
              <a:buChar char="§"/>
            </a:pPr>
            <a:r>
              <a:rPr kumimoji="1" lang="zh-CN" altLang="en-US" sz="2400" b="1">
                <a:solidFill>
                  <a:srgbClr val="008000"/>
                </a:solidFill>
                <a:latin typeface="华文新魏" panose="02010800040101010101" pitchFamily="2" charset="-122"/>
                <a:ea typeface="华文新魏" panose="02010800040101010101" pitchFamily="2" charset="-122"/>
                <a:sym typeface="Symbol" panose="05050102010706020507" pitchFamily="18" charset="2"/>
              </a:rPr>
              <a:t>自重应力分布线的斜率是重度；</a:t>
            </a:r>
            <a:endParaRPr kumimoji="1" lang="zh-CN" altLang="en-US" sz="2400" b="1">
              <a:solidFill>
                <a:srgbClr val="008000"/>
              </a:solidFill>
              <a:latin typeface="华文新魏" panose="02010800040101010101" pitchFamily="2" charset="-122"/>
              <a:ea typeface="华文新魏" panose="02010800040101010101" pitchFamily="2" charset="-122"/>
              <a:sym typeface="Symbol" panose="05050102010706020507" pitchFamily="18" charset="2"/>
            </a:endParaRPr>
          </a:p>
          <a:p>
            <a:pPr eaLnBrk="1" hangingPunct="1">
              <a:buFont typeface="Wingdings" panose="05000000000000000000" pitchFamily="2" charset="2"/>
              <a:buChar char="§"/>
            </a:pPr>
            <a:r>
              <a:rPr kumimoji="1" lang="zh-CN" altLang="en-US" sz="2400" b="1">
                <a:solidFill>
                  <a:srgbClr val="008000"/>
                </a:solidFill>
                <a:latin typeface="Times New Roman" panose="02020603050405020304" pitchFamily="18" charset="0"/>
                <a:ea typeface="华文新魏" panose="02010800040101010101" pitchFamily="2" charset="-122"/>
                <a:sym typeface="Symbol" panose="05050102010706020507" pitchFamily="18" charset="2"/>
              </a:rPr>
              <a:t>自重应力在等重度地基中随深度呈直线分布；</a:t>
            </a:r>
            <a:endParaRPr kumimoji="1" lang="zh-CN" altLang="en-US" sz="2400" b="1">
              <a:solidFill>
                <a:srgbClr val="008000"/>
              </a:solidFill>
              <a:latin typeface="Times New Roman" panose="02020603050405020304" pitchFamily="18" charset="0"/>
              <a:ea typeface="华文新魏" panose="02010800040101010101" pitchFamily="2" charset="-122"/>
              <a:sym typeface="Symbol" panose="05050102010706020507" pitchFamily="18" charset="2"/>
            </a:endParaRPr>
          </a:p>
          <a:p>
            <a:pPr eaLnBrk="1" hangingPunct="1">
              <a:buFont typeface="Wingdings" panose="05000000000000000000" pitchFamily="2" charset="2"/>
              <a:buChar char="§"/>
            </a:pPr>
            <a:r>
              <a:rPr kumimoji="1" lang="zh-CN" altLang="en-US" sz="2400" b="1">
                <a:solidFill>
                  <a:srgbClr val="008000"/>
                </a:solidFill>
                <a:latin typeface="Times New Roman" panose="02020603050405020304" pitchFamily="18" charset="0"/>
                <a:ea typeface="华文新魏" panose="02010800040101010101" pitchFamily="2" charset="-122"/>
                <a:sym typeface="Symbol" panose="05050102010706020507" pitchFamily="18" charset="2"/>
              </a:rPr>
              <a:t>自重应力在成层地基中呈折线分布；</a:t>
            </a:r>
            <a:endParaRPr kumimoji="1" lang="zh-CN" altLang="en-US" sz="2400" b="1">
              <a:solidFill>
                <a:srgbClr val="008000"/>
              </a:solidFill>
              <a:latin typeface="Times New Roman" panose="02020603050405020304" pitchFamily="18" charset="0"/>
              <a:ea typeface="华文新魏" panose="02010800040101010101" pitchFamily="2" charset="-122"/>
              <a:sym typeface="Symbol" panose="05050102010706020507" pitchFamily="18" charset="2"/>
            </a:endParaRPr>
          </a:p>
          <a:p>
            <a:pPr eaLnBrk="1" hangingPunct="1">
              <a:buFont typeface="Wingdings" panose="05000000000000000000" pitchFamily="2" charset="2"/>
              <a:buChar char="§"/>
            </a:pPr>
            <a:r>
              <a:rPr kumimoji="1" lang="zh-CN" altLang="en-US" sz="2400" b="1">
                <a:solidFill>
                  <a:srgbClr val="008000"/>
                </a:solidFill>
                <a:latin typeface="Times New Roman" panose="02020603050405020304" pitchFamily="18" charset="0"/>
                <a:ea typeface="华文新魏" panose="02010800040101010101" pitchFamily="2" charset="-122"/>
                <a:sym typeface="Symbol" panose="05050102010706020507" pitchFamily="18" charset="2"/>
              </a:rPr>
              <a:t>在土层分界面处和地下水位处发生转折。</a:t>
            </a:r>
            <a:endParaRPr kumimoji="1" lang="zh-CN" altLang="en-US" sz="2400" b="1">
              <a:solidFill>
                <a:srgbClr val="008000"/>
              </a:solidFill>
              <a:latin typeface="Times New Roman" panose="02020603050405020304" pitchFamily="18" charset="0"/>
              <a:ea typeface="华文新魏" panose="02010800040101010101" pitchFamily="2" charset="-122"/>
              <a:sym typeface="Symbol" panose="05050102010706020507" pitchFamily="18" charset="2"/>
            </a:endParaRPr>
          </a:p>
        </p:txBody>
      </p:sp>
      <p:grpSp>
        <p:nvGrpSpPr>
          <p:cNvPr id="2" name="Group 4"/>
          <p:cNvGrpSpPr/>
          <p:nvPr/>
        </p:nvGrpSpPr>
        <p:grpSpPr bwMode="auto">
          <a:xfrm>
            <a:off x="649288" y="3213100"/>
            <a:ext cx="3548062" cy="2776538"/>
            <a:chOff x="68" y="2024"/>
            <a:chExt cx="2235" cy="1749"/>
          </a:xfrm>
        </p:grpSpPr>
        <p:sp>
          <p:nvSpPr>
            <p:cNvPr id="9244" name="Rectangle 5" descr="小棋盘"/>
            <p:cNvSpPr>
              <a:spLocks noChangeAspect="1" noChangeArrowheads="1"/>
            </p:cNvSpPr>
            <p:nvPr/>
          </p:nvSpPr>
          <p:spPr bwMode="auto">
            <a:xfrm>
              <a:off x="68" y="2024"/>
              <a:ext cx="2235" cy="1166"/>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45" name="Rectangle 6" descr="小棋盘"/>
            <p:cNvSpPr>
              <a:spLocks noChangeAspect="1" noChangeArrowheads="1"/>
            </p:cNvSpPr>
            <p:nvPr/>
          </p:nvSpPr>
          <p:spPr bwMode="auto">
            <a:xfrm>
              <a:off x="68" y="2801"/>
              <a:ext cx="2235" cy="97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46" name="Line 7"/>
            <p:cNvSpPr>
              <a:spLocks noChangeAspect="1" noChangeShapeType="1"/>
            </p:cNvSpPr>
            <p:nvPr/>
          </p:nvSpPr>
          <p:spPr bwMode="auto">
            <a:xfrm>
              <a:off x="68" y="2024"/>
              <a:ext cx="2235" cy="0"/>
            </a:xfrm>
            <a:prstGeom prst="line">
              <a:avLst/>
            </a:prstGeom>
            <a:noFill/>
            <a:ln w="31750">
              <a:solidFill>
                <a:srgbClr val="808000"/>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9247" name="Object 8"/>
            <p:cNvGraphicFramePr>
              <a:graphicFrameLocks noChangeAspect="1"/>
            </p:cNvGraphicFramePr>
            <p:nvPr/>
          </p:nvGraphicFramePr>
          <p:xfrm>
            <a:off x="165" y="3093"/>
            <a:ext cx="399" cy="486"/>
          </p:xfrm>
          <a:graphic>
            <a:graphicData uri="http://schemas.openxmlformats.org/presentationml/2006/ole">
              <mc:AlternateContent xmlns:mc="http://schemas.openxmlformats.org/markup-compatibility/2006">
                <mc:Choice xmlns:v="urn:schemas-microsoft-com:vml" Requires="v">
                  <p:oleObj spid="_x0000_s9436" name="Equation" r:id="rId3" imgW="139700" imgH="190500" progId="Equation.3">
                    <p:embed/>
                  </p:oleObj>
                </mc:Choice>
                <mc:Fallback>
                  <p:oleObj name="Equation" r:id="rId3" imgW="139700" imgH="1905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 y="3093"/>
                          <a:ext cx="399"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48" name="Line 9"/>
            <p:cNvSpPr>
              <a:spLocks noChangeAspect="1" noChangeShapeType="1"/>
            </p:cNvSpPr>
            <p:nvPr/>
          </p:nvSpPr>
          <p:spPr bwMode="auto">
            <a:xfrm>
              <a:off x="68" y="2801"/>
              <a:ext cx="2235" cy="0"/>
            </a:xfrm>
            <a:prstGeom prst="line">
              <a:avLst/>
            </a:prstGeom>
            <a:noFill/>
            <a:ln w="38100">
              <a:solidFill>
                <a:srgbClr val="0000FF"/>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sp>
          <p:nvSpPr>
            <p:cNvPr id="9249" name="AutoShape 10" descr="窄横线"/>
            <p:cNvSpPr>
              <a:spLocks noChangeAspect="1" noChangeArrowheads="1"/>
            </p:cNvSpPr>
            <p:nvPr/>
          </p:nvSpPr>
          <p:spPr bwMode="auto">
            <a:xfrm>
              <a:off x="943" y="2024"/>
              <a:ext cx="486" cy="777"/>
            </a:xfrm>
            <a:prstGeom prst="rtTriangle">
              <a:avLst/>
            </a:prstGeom>
            <a:blipFill dpi="0" rotWithShape="0">
              <a:blip r:embed="rId5"/>
              <a:srcRect/>
              <a:tile tx="0" ty="0" sx="100000" sy="100000" flip="none" algn="tl"/>
            </a:blip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50" name="Freeform 11" descr="窄横线"/>
            <p:cNvSpPr>
              <a:spLocks noChangeAspect="1"/>
            </p:cNvSpPr>
            <p:nvPr/>
          </p:nvSpPr>
          <p:spPr bwMode="auto">
            <a:xfrm flipH="1">
              <a:off x="943" y="2801"/>
              <a:ext cx="712" cy="972"/>
            </a:xfrm>
            <a:custGeom>
              <a:avLst/>
              <a:gdLst>
                <a:gd name="T0" fmla="*/ 2147483647 w 288"/>
                <a:gd name="T1" fmla="*/ 0 h 480"/>
                <a:gd name="T2" fmla="*/ 2147483647 w 288"/>
                <a:gd name="T3" fmla="*/ 645184845 h 480"/>
                <a:gd name="T4" fmla="*/ 0 w 288"/>
                <a:gd name="T5" fmla="*/ 645184845 h 480"/>
                <a:gd name="T6" fmla="*/ 2147483647 w 288"/>
                <a:gd name="T7" fmla="*/ 0 h 480"/>
                <a:gd name="T8" fmla="*/ 2147483647 w 288"/>
                <a:gd name="T9" fmla="*/ 0 h 480"/>
                <a:gd name="T10" fmla="*/ 0 60000 65536"/>
                <a:gd name="T11" fmla="*/ 0 60000 65536"/>
                <a:gd name="T12" fmla="*/ 0 60000 65536"/>
                <a:gd name="T13" fmla="*/ 0 60000 65536"/>
                <a:gd name="T14" fmla="*/ 0 60000 65536"/>
                <a:gd name="T15" fmla="*/ 0 w 288"/>
                <a:gd name="T16" fmla="*/ 0 h 480"/>
                <a:gd name="T17" fmla="*/ 288 w 288"/>
                <a:gd name="T18" fmla="*/ 480 h 480"/>
              </a:gdLst>
              <a:ahLst/>
              <a:cxnLst>
                <a:cxn ang="T10">
                  <a:pos x="T0" y="T1"/>
                </a:cxn>
                <a:cxn ang="T11">
                  <a:pos x="T2" y="T3"/>
                </a:cxn>
                <a:cxn ang="T12">
                  <a:pos x="T4" y="T5"/>
                </a:cxn>
                <a:cxn ang="T13">
                  <a:pos x="T6" y="T7"/>
                </a:cxn>
                <a:cxn ang="T14">
                  <a:pos x="T8" y="T9"/>
                </a:cxn>
              </a:cxnLst>
              <a:rect l="T15" t="T16" r="T17" b="T18"/>
              <a:pathLst>
                <a:path w="288" h="480">
                  <a:moveTo>
                    <a:pt x="288" y="0"/>
                  </a:moveTo>
                  <a:lnTo>
                    <a:pt x="288" y="480"/>
                  </a:lnTo>
                  <a:lnTo>
                    <a:pt x="0" y="480"/>
                  </a:lnTo>
                  <a:lnTo>
                    <a:pt x="96" y="0"/>
                  </a:lnTo>
                  <a:lnTo>
                    <a:pt x="288" y="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22225">
                  <a:solidFill>
                    <a:srgbClr val="000000"/>
                  </a:solidFill>
                  <a:miter lim="800000"/>
                  <a:headEnd/>
                  <a:tailEnd/>
                </a14:hiddenLine>
              </a:ext>
            </a:extLst>
          </p:spPr>
          <p:txBody>
            <a:bodyPr wrap="none"/>
            <a:lstStyle/>
            <a:p>
              <a:endParaRPr lang="zh-CN" altLang="en-US"/>
            </a:p>
          </p:txBody>
        </p:sp>
        <p:sp>
          <p:nvSpPr>
            <p:cNvPr id="9251" name="Freeform 12" descr="窄横线"/>
            <p:cNvSpPr>
              <a:spLocks noChangeAspect="1"/>
            </p:cNvSpPr>
            <p:nvPr/>
          </p:nvSpPr>
          <p:spPr bwMode="auto">
            <a:xfrm>
              <a:off x="943" y="2024"/>
              <a:ext cx="714" cy="1749"/>
            </a:xfrm>
            <a:custGeom>
              <a:avLst/>
              <a:gdLst>
                <a:gd name="T0" fmla="*/ 0 w 714"/>
                <a:gd name="T1" fmla="*/ 0 h 1749"/>
                <a:gd name="T2" fmla="*/ 0 w 714"/>
                <a:gd name="T3" fmla="*/ 1749 h 1749"/>
                <a:gd name="T4" fmla="*/ 714 w 714"/>
                <a:gd name="T5" fmla="*/ 1749 h 1749"/>
                <a:gd name="T6" fmla="*/ 486 w 714"/>
                <a:gd name="T7" fmla="*/ 777 h 1749"/>
                <a:gd name="T8" fmla="*/ 0 w 714"/>
                <a:gd name="T9" fmla="*/ 0 h 1749"/>
                <a:gd name="T10" fmla="*/ 0 60000 65536"/>
                <a:gd name="T11" fmla="*/ 0 60000 65536"/>
                <a:gd name="T12" fmla="*/ 0 60000 65536"/>
                <a:gd name="T13" fmla="*/ 0 60000 65536"/>
                <a:gd name="T14" fmla="*/ 0 60000 65536"/>
                <a:gd name="T15" fmla="*/ 0 w 714"/>
                <a:gd name="T16" fmla="*/ 0 h 1749"/>
                <a:gd name="T17" fmla="*/ 714 w 714"/>
                <a:gd name="T18" fmla="*/ 1749 h 1749"/>
              </a:gdLst>
              <a:ahLst/>
              <a:cxnLst>
                <a:cxn ang="T10">
                  <a:pos x="T0" y="T1"/>
                </a:cxn>
                <a:cxn ang="T11">
                  <a:pos x="T2" y="T3"/>
                </a:cxn>
                <a:cxn ang="T12">
                  <a:pos x="T4" y="T5"/>
                </a:cxn>
                <a:cxn ang="T13">
                  <a:pos x="T6" y="T7"/>
                </a:cxn>
                <a:cxn ang="T14">
                  <a:pos x="T8" y="T9"/>
                </a:cxn>
              </a:cxnLst>
              <a:rect l="T15" t="T16" r="T17" b="T18"/>
              <a:pathLst>
                <a:path w="714" h="1749">
                  <a:moveTo>
                    <a:pt x="0" y="0"/>
                  </a:moveTo>
                  <a:lnTo>
                    <a:pt x="0" y="1749"/>
                  </a:lnTo>
                  <a:lnTo>
                    <a:pt x="714" y="1749"/>
                  </a:lnTo>
                  <a:lnTo>
                    <a:pt x="486" y="777"/>
                  </a:lnTo>
                  <a:lnTo>
                    <a:pt x="0" y="0"/>
                  </a:lnTo>
                  <a:close/>
                </a:path>
              </a:pathLst>
            </a:custGeom>
            <a:noFill/>
            <a:ln w="22225">
              <a:solidFill>
                <a:srgbClr val="99330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252" name="Line 13"/>
            <p:cNvSpPr>
              <a:spLocks noChangeAspect="1" noChangeShapeType="1"/>
            </p:cNvSpPr>
            <p:nvPr/>
          </p:nvSpPr>
          <p:spPr bwMode="auto">
            <a:xfrm>
              <a:off x="388" y="2862"/>
              <a:ext cx="401" cy="2"/>
            </a:xfrm>
            <a:prstGeom prst="line">
              <a:avLst/>
            </a:prstGeom>
            <a:noFill/>
            <a:ln w="38100">
              <a:solidFill>
                <a:srgbClr val="0000FF"/>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9253" name="Line 14"/>
            <p:cNvSpPr>
              <a:spLocks noChangeAspect="1" noChangeShapeType="1"/>
            </p:cNvSpPr>
            <p:nvPr/>
          </p:nvSpPr>
          <p:spPr bwMode="auto">
            <a:xfrm>
              <a:off x="449" y="2923"/>
              <a:ext cx="267" cy="2"/>
            </a:xfrm>
            <a:prstGeom prst="line">
              <a:avLst/>
            </a:prstGeom>
            <a:noFill/>
            <a:ln w="38100">
              <a:solidFill>
                <a:srgbClr val="0000FF"/>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9254" name="AutoShape 15"/>
            <p:cNvSpPr>
              <a:spLocks noChangeAspect="1" noChangeArrowheads="1"/>
            </p:cNvSpPr>
            <p:nvPr/>
          </p:nvSpPr>
          <p:spPr bwMode="auto">
            <a:xfrm flipV="1">
              <a:off x="461" y="2583"/>
              <a:ext cx="226" cy="194"/>
            </a:xfrm>
            <a:prstGeom prst="triangle">
              <a:avLst>
                <a:gd name="adj" fmla="val 50000"/>
              </a:avLst>
            </a:pr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graphicFrame>
          <p:nvGraphicFramePr>
            <p:cNvPr id="9255" name="Object 16"/>
            <p:cNvGraphicFramePr>
              <a:graphicFrameLocks noChangeAspect="1"/>
            </p:cNvGraphicFramePr>
            <p:nvPr/>
          </p:nvGraphicFramePr>
          <p:xfrm>
            <a:off x="202" y="2166"/>
            <a:ext cx="305" cy="394"/>
          </p:xfrm>
          <a:graphic>
            <a:graphicData uri="http://schemas.openxmlformats.org/presentationml/2006/ole">
              <mc:AlternateContent xmlns:mc="http://schemas.openxmlformats.org/markup-compatibility/2006">
                <mc:Choice xmlns:v="urn:schemas-microsoft-com:vml" Requires="v">
                  <p:oleObj spid="_x0000_s9437" name="Equation" r:id="rId6" imgW="88900" imgH="139700" progId="Equation.3">
                    <p:embed/>
                  </p:oleObj>
                </mc:Choice>
                <mc:Fallback>
                  <p:oleObj name="Equation" r:id="rId6" imgW="88900" imgH="13970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 y="2166"/>
                          <a:ext cx="30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6033" name="AutoShape 17"/>
          <p:cNvSpPr>
            <a:spLocks noChangeArrowheads="1"/>
          </p:cNvSpPr>
          <p:nvPr/>
        </p:nvSpPr>
        <p:spPr bwMode="auto">
          <a:xfrm>
            <a:off x="2247900" y="6173788"/>
            <a:ext cx="1514475" cy="523875"/>
          </a:xfrm>
          <a:prstGeom prst="octagon">
            <a:avLst>
              <a:gd name="adj" fmla="val 29287"/>
            </a:avLst>
          </a:prstGeom>
          <a:solidFill>
            <a:srgbClr val="0000FF"/>
          </a:solidFill>
          <a:ln>
            <a:noFill/>
          </a:ln>
          <a:extLs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solidFill>
                  <a:schemeClr val="bg1"/>
                </a:solidFill>
                <a:latin typeface="幼圆" panose="02010509060101010101" pitchFamily="49" charset="-122"/>
                <a:sym typeface="Symbol" panose="05050102010706020507" pitchFamily="18" charset="2"/>
              </a:rPr>
              <a:t>均质地基</a:t>
            </a:r>
            <a:endParaRPr kumimoji="1" lang="zh-CN" altLang="en-US" sz="2000" b="1">
              <a:solidFill>
                <a:schemeClr val="bg1"/>
              </a:solidFill>
              <a:latin typeface="幼圆" panose="02010509060101010101" pitchFamily="49" charset="-122"/>
              <a:sym typeface="Symbol" panose="05050102010706020507" pitchFamily="18" charset="2"/>
            </a:endParaRPr>
          </a:p>
        </p:txBody>
      </p:sp>
      <p:grpSp>
        <p:nvGrpSpPr>
          <p:cNvPr id="3" name="Group 18"/>
          <p:cNvGrpSpPr/>
          <p:nvPr/>
        </p:nvGrpSpPr>
        <p:grpSpPr bwMode="auto">
          <a:xfrm>
            <a:off x="4759325" y="3141663"/>
            <a:ext cx="3629025" cy="2857500"/>
            <a:chOff x="2657" y="1979"/>
            <a:chExt cx="2286" cy="1800"/>
          </a:xfrm>
        </p:grpSpPr>
        <p:sp>
          <p:nvSpPr>
            <p:cNvPr id="9226" name="Rectangle 19" descr="50%"/>
            <p:cNvSpPr>
              <a:spLocks noChangeAspect="1" noChangeArrowheads="1"/>
            </p:cNvSpPr>
            <p:nvPr/>
          </p:nvSpPr>
          <p:spPr bwMode="auto">
            <a:xfrm>
              <a:off x="2657" y="2026"/>
              <a:ext cx="2239" cy="1169"/>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27" name="Rectangle 20" descr="小棋盘"/>
            <p:cNvSpPr>
              <a:spLocks noChangeAspect="1" noChangeArrowheads="1"/>
            </p:cNvSpPr>
            <p:nvPr/>
          </p:nvSpPr>
          <p:spPr bwMode="auto">
            <a:xfrm>
              <a:off x="2657" y="2513"/>
              <a:ext cx="2239" cy="974"/>
            </a:xfrm>
            <a:prstGeom prst="rect">
              <a:avLst/>
            </a:prstGeom>
            <a:blipFill dpi="0" rotWithShape="0">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28" name="AutoShape 21" descr="窄横线"/>
            <p:cNvSpPr>
              <a:spLocks noChangeAspect="1" noChangeArrowheads="1"/>
            </p:cNvSpPr>
            <p:nvPr/>
          </p:nvSpPr>
          <p:spPr bwMode="auto">
            <a:xfrm>
              <a:off x="3436" y="2026"/>
              <a:ext cx="194" cy="487"/>
            </a:xfrm>
            <a:prstGeom prst="rtTriangle">
              <a:avLst/>
            </a:prstGeom>
            <a:blipFill dpi="0" rotWithShape="0">
              <a:blip r:embed="rId5"/>
              <a:srcRect/>
              <a:tile tx="0" ty="0" sx="100000" sy="100000" flip="none" algn="tl"/>
            </a:blip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29" name="Line 22"/>
            <p:cNvSpPr>
              <a:spLocks noChangeAspect="1" noChangeShapeType="1"/>
            </p:cNvSpPr>
            <p:nvPr/>
          </p:nvSpPr>
          <p:spPr bwMode="auto">
            <a:xfrm>
              <a:off x="2657" y="2026"/>
              <a:ext cx="2239" cy="0"/>
            </a:xfrm>
            <a:prstGeom prst="line">
              <a:avLst/>
            </a:prstGeom>
            <a:noFill/>
            <a:ln w="31750">
              <a:solidFill>
                <a:srgbClr val="808000"/>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sp>
          <p:nvSpPr>
            <p:cNvPr id="9230" name="Rectangle 23" descr="小棋盘"/>
            <p:cNvSpPr>
              <a:spLocks noChangeAspect="1" noChangeArrowheads="1"/>
            </p:cNvSpPr>
            <p:nvPr/>
          </p:nvSpPr>
          <p:spPr bwMode="auto">
            <a:xfrm>
              <a:off x="2657" y="3097"/>
              <a:ext cx="2239" cy="68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31" name="Line 24"/>
            <p:cNvSpPr>
              <a:spLocks noChangeAspect="1" noChangeShapeType="1"/>
            </p:cNvSpPr>
            <p:nvPr/>
          </p:nvSpPr>
          <p:spPr bwMode="auto">
            <a:xfrm>
              <a:off x="2657" y="3097"/>
              <a:ext cx="2239" cy="0"/>
            </a:xfrm>
            <a:prstGeom prst="line">
              <a:avLst/>
            </a:prstGeom>
            <a:noFill/>
            <a:ln w="38100">
              <a:solidFill>
                <a:srgbClr val="0000FF"/>
              </a:solidFill>
              <a:miter lim="800000"/>
              <a:headEnd type="none" w="sm" len="med"/>
              <a:tailEnd type="none" w="sm" len="med"/>
            </a:ln>
            <a:extLst>
              <a:ext uri="{909E8E84-426E-40DD-AFC4-6F175D3DCCD1}">
                <a14:hiddenFill xmlns:a14="http://schemas.microsoft.com/office/drawing/2010/main">
                  <a:noFill/>
                </a14:hiddenFill>
              </a:ext>
            </a:extLst>
          </p:spPr>
          <p:txBody>
            <a:bodyPr wrap="none"/>
            <a:lstStyle/>
            <a:p>
              <a:endParaRPr lang="zh-CN" altLang="en-US"/>
            </a:p>
          </p:txBody>
        </p:sp>
        <p:sp>
          <p:nvSpPr>
            <p:cNvPr id="9232" name="Line 25"/>
            <p:cNvSpPr>
              <a:spLocks noChangeAspect="1" noChangeShapeType="1"/>
            </p:cNvSpPr>
            <p:nvPr/>
          </p:nvSpPr>
          <p:spPr bwMode="auto">
            <a:xfrm>
              <a:off x="2852" y="3158"/>
              <a:ext cx="482" cy="2"/>
            </a:xfrm>
            <a:prstGeom prst="line">
              <a:avLst/>
            </a:prstGeom>
            <a:noFill/>
            <a:ln w="38100">
              <a:solidFill>
                <a:srgbClr val="0000FF"/>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9233" name="Line 26"/>
            <p:cNvSpPr>
              <a:spLocks noChangeAspect="1" noChangeShapeType="1"/>
            </p:cNvSpPr>
            <p:nvPr/>
          </p:nvSpPr>
          <p:spPr bwMode="auto">
            <a:xfrm>
              <a:off x="2945" y="3217"/>
              <a:ext cx="321" cy="2"/>
            </a:xfrm>
            <a:prstGeom prst="line">
              <a:avLst/>
            </a:prstGeom>
            <a:noFill/>
            <a:ln w="38100">
              <a:solidFill>
                <a:srgbClr val="0000FF"/>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9234" name="AutoShape 27"/>
            <p:cNvSpPr>
              <a:spLocks noChangeAspect="1" noChangeArrowheads="1"/>
            </p:cNvSpPr>
            <p:nvPr/>
          </p:nvSpPr>
          <p:spPr bwMode="auto">
            <a:xfrm flipV="1">
              <a:off x="2983" y="2903"/>
              <a:ext cx="215" cy="194"/>
            </a:xfrm>
            <a:prstGeom prst="triangle">
              <a:avLst>
                <a:gd name="adj" fmla="val 50000"/>
              </a:avLst>
            </a:prstGeom>
            <a:noFill/>
            <a:ln w="38100">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graphicFrame>
          <p:nvGraphicFramePr>
            <p:cNvPr id="9235" name="Object 28"/>
            <p:cNvGraphicFramePr>
              <a:graphicFrameLocks noChangeAspect="1"/>
            </p:cNvGraphicFramePr>
            <p:nvPr/>
          </p:nvGraphicFramePr>
          <p:xfrm>
            <a:off x="3696" y="1979"/>
            <a:ext cx="400" cy="517"/>
          </p:xfrm>
          <a:graphic>
            <a:graphicData uri="http://schemas.openxmlformats.org/presentationml/2006/ole">
              <mc:AlternateContent xmlns:mc="http://schemas.openxmlformats.org/markup-compatibility/2006">
                <mc:Choice xmlns:v="urn:schemas-microsoft-com:vml" Requires="v">
                  <p:oleObj spid="_x0000_s9438" name="Equation" r:id="rId9" imgW="139700" imgH="215900" progId="Equation.3">
                    <p:embed/>
                  </p:oleObj>
                </mc:Choice>
                <mc:Fallback>
                  <p:oleObj name="Equation" r:id="rId9" imgW="139700" imgH="215900" progId="Equation.3">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6" y="1979"/>
                          <a:ext cx="400"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6" name="AutoShape 29" descr="窄横线"/>
            <p:cNvSpPr>
              <a:spLocks noChangeAspect="1" noChangeArrowheads="1"/>
            </p:cNvSpPr>
            <p:nvPr/>
          </p:nvSpPr>
          <p:spPr bwMode="auto">
            <a:xfrm>
              <a:off x="3436" y="2318"/>
              <a:ext cx="876" cy="779"/>
            </a:xfrm>
            <a:prstGeom prst="rtTriangle">
              <a:avLst/>
            </a:prstGeom>
            <a:blipFill dpi="0" rotWithShape="0">
              <a:blip r:embed="rId5"/>
              <a:srcRect/>
              <a:tile tx="0" ty="0" sx="100000" sy="100000" flip="none" algn="tl"/>
            </a:blip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endParaRPr lang="zh-CN" altLang="en-US"/>
            </a:p>
          </p:txBody>
        </p:sp>
        <p:sp>
          <p:nvSpPr>
            <p:cNvPr id="9237" name="Freeform 30" descr="窄横线"/>
            <p:cNvSpPr>
              <a:spLocks noChangeAspect="1"/>
            </p:cNvSpPr>
            <p:nvPr/>
          </p:nvSpPr>
          <p:spPr bwMode="auto">
            <a:xfrm>
              <a:off x="3436" y="3097"/>
              <a:ext cx="1168" cy="682"/>
            </a:xfrm>
            <a:custGeom>
              <a:avLst/>
              <a:gdLst>
                <a:gd name="T0" fmla="*/ 0 w 576"/>
                <a:gd name="T1" fmla="*/ 0 h 336"/>
                <a:gd name="T2" fmla="*/ 596713374 w 576"/>
                <a:gd name="T3" fmla="*/ 0 h 336"/>
                <a:gd name="T4" fmla="*/ 795673763 w 576"/>
                <a:gd name="T5" fmla="*/ 473312445 h 336"/>
                <a:gd name="T6" fmla="*/ 0 w 576"/>
                <a:gd name="T7" fmla="*/ 473312445 h 336"/>
                <a:gd name="T8" fmla="*/ 0 w 576"/>
                <a:gd name="T9" fmla="*/ 0 h 336"/>
                <a:gd name="T10" fmla="*/ 0 60000 65536"/>
                <a:gd name="T11" fmla="*/ 0 60000 65536"/>
                <a:gd name="T12" fmla="*/ 0 60000 65536"/>
                <a:gd name="T13" fmla="*/ 0 60000 65536"/>
                <a:gd name="T14" fmla="*/ 0 60000 65536"/>
                <a:gd name="T15" fmla="*/ 0 w 576"/>
                <a:gd name="T16" fmla="*/ 0 h 336"/>
                <a:gd name="T17" fmla="*/ 576 w 576"/>
                <a:gd name="T18" fmla="*/ 336 h 336"/>
              </a:gdLst>
              <a:ahLst/>
              <a:cxnLst>
                <a:cxn ang="T10">
                  <a:pos x="T0" y="T1"/>
                </a:cxn>
                <a:cxn ang="T11">
                  <a:pos x="T2" y="T3"/>
                </a:cxn>
                <a:cxn ang="T12">
                  <a:pos x="T4" y="T5"/>
                </a:cxn>
                <a:cxn ang="T13">
                  <a:pos x="T6" y="T7"/>
                </a:cxn>
                <a:cxn ang="T14">
                  <a:pos x="T8" y="T9"/>
                </a:cxn>
              </a:cxnLst>
              <a:rect l="T15" t="T16" r="T17" b="T18"/>
              <a:pathLst>
                <a:path w="576" h="336">
                  <a:moveTo>
                    <a:pt x="0" y="0"/>
                  </a:moveTo>
                  <a:lnTo>
                    <a:pt x="432" y="0"/>
                  </a:lnTo>
                  <a:lnTo>
                    <a:pt x="576" y="336"/>
                  </a:lnTo>
                  <a:lnTo>
                    <a:pt x="0" y="336"/>
                  </a:lnTo>
                  <a:lnTo>
                    <a:pt x="0" y="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22225">
                  <a:solidFill>
                    <a:srgbClr val="000000"/>
                  </a:solidFill>
                  <a:miter lim="800000"/>
                  <a:headEnd/>
                  <a:tailEnd/>
                </a14:hiddenLine>
              </a:ext>
            </a:extLst>
          </p:spPr>
          <p:txBody>
            <a:bodyPr wrap="none"/>
            <a:lstStyle/>
            <a:p>
              <a:endParaRPr lang="zh-CN" altLang="en-US"/>
            </a:p>
          </p:txBody>
        </p:sp>
        <p:sp>
          <p:nvSpPr>
            <p:cNvPr id="9238" name="Freeform 31" descr="窄横线"/>
            <p:cNvSpPr>
              <a:spLocks noChangeAspect="1"/>
            </p:cNvSpPr>
            <p:nvPr/>
          </p:nvSpPr>
          <p:spPr bwMode="auto">
            <a:xfrm>
              <a:off x="3436" y="2026"/>
              <a:ext cx="1168" cy="1753"/>
            </a:xfrm>
            <a:custGeom>
              <a:avLst/>
              <a:gdLst>
                <a:gd name="T0" fmla="*/ 0 w 576"/>
                <a:gd name="T1" fmla="*/ 0 h 864"/>
                <a:gd name="T2" fmla="*/ 132694272 w 576"/>
                <a:gd name="T3" fmla="*/ 335502375 h 864"/>
                <a:gd name="T4" fmla="*/ 596713374 w 576"/>
                <a:gd name="T5" fmla="*/ 737773975 h 864"/>
                <a:gd name="T6" fmla="*/ 795673763 w 576"/>
                <a:gd name="T7" fmla="*/ 1207609481 h 864"/>
                <a:gd name="T8" fmla="*/ 0 w 576"/>
                <a:gd name="T9" fmla="*/ 1207609481 h 864"/>
                <a:gd name="T10" fmla="*/ 0 w 576"/>
                <a:gd name="T11" fmla="*/ 0 h 864"/>
                <a:gd name="T12" fmla="*/ 0 60000 65536"/>
                <a:gd name="T13" fmla="*/ 0 60000 65536"/>
                <a:gd name="T14" fmla="*/ 0 60000 65536"/>
                <a:gd name="T15" fmla="*/ 0 60000 65536"/>
                <a:gd name="T16" fmla="*/ 0 60000 65536"/>
                <a:gd name="T17" fmla="*/ 0 60000 65536"/>
                <a:gd name="T18" fmla="*/ 0 w 576"/>
                <a:gd name="T19" fmla="*/ 0 h 864"/>
                <a:gd name="T20" fmla="*/ 576 w 576"/>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576" h="864">
                  <a:moveTo>
                    <a:pt x="0" y="0"/>
                  </a:moveTo>
                  <a:lnTo>
                    <a:pt x="96" y="240"/>
                  </a:lnTo>
                  <a:lnTo>
                    <a:pt x="432" y="528"/>
                  </a:lnTo>
                  <a:lnTo>
                    <a:pt x="576" y="864"/>
                  </a:lnTo>
                  <a:lnTo>
                    <a:pt x="0" y="864"/>
                  </a:lnTo>
                  <a:lnTo>
                    <a:pt x="0" y="0"/>
                  </a:lnTo>
                  <a:close/>
                </a:path>
              </a:pathLst>
            </a:custGeom>
            <a:noFill/>
            <a:ln w="22225">
              <a:solidFill>
                <a:srgbClr val="800000"/>
              </a:solidFill>
              <a:miter lim="800000"/>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239" name="Line 32"/>
            <p:cNvSpPr>
              <a:spLocks noChangeAspect="1" noChangeShapeType="1"/>
            </p:cNvSpPr>
            <p:nvPr/>
          </p:nvSpPr>
          <p:spPr bwMode="auto">
            <a:xfrm>
              <a:off x="3630" y="2509"/>
              <a:ext cx="0" cy="1264"/>
            </a:xfrm>
            <a:prstGeom prst="line">
              <a:avLst/>
            </a:prstGeom>
            <a:noFill/>
            <a:ln w="22225">
              <a:solidFill>
                <a:srgbClr val="0000FF"/>
              </a:solidFill>
              <a:prstDash val="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9240" name="Line 33"/>
            <p:cNvSpPr>
              <a:spLocks noChangeAspect="1" noChangeShapeType="1"/>
            </p:cNvSpPr>
            <p:nvPr/>
          </p:nvSpPr>
          <p:spPr bwMode="auto">
            <a:xfrm>
              <a:off x="4312" y="3097"/>
              <a:ext cx="0" cy="682"/>
            </a:xfrm>
            <a:prstGeom prst="line">
              <a:avLst/>
            </a:prstGeom>
            <a:noFill/>
            <a:ln w="22225">
              <a:solidFill>
                <a:srgbClr val="0000FF"/>
              </a:solidFill>
              <a:prstDash val="dash"/>
              <a:miter lim="800000"/>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9241" name="Object 34"/>
            <p:cNvGraphicFramePr>
              <a:graphicFrameLocks noChangeAspect="1"/>
            </p:cNvGraphicFramePr>
            <p:nvPr/>
          </p:nvGraphicFramePr>
          <p:xfrm>
            <a:off x="4468" y="2523"/>
            <a:ext cx="430" cy="517"/>
          </p:xfrm>
          <a:graphic>
            <a:graphicData uri="http://schemas.openxmlformats.org/presentationml/2006/ole">
              <mc:AlternateContent xmlns:mc="http://schemas.openxmlformats.org/markup-compatibility/2006">
                <mc:Choice xmlns:v="urn:schemas-microsoft-com:vml" Requires="v">
                  <p:oleObj spid="_x0000_s9439" name="Equation" r:id="rId11" imgW="165100" imgH="215900" progId="Equation.3">
                    <p:embed/>
                  </p:oleObj>
                </mc:Choice>
                <mc:Fallback>
                  <p:oleObj name="Equation" r:id="rId11" imgW="165100" imgH="215900" progId="Equation.3">
                    <p:embed/>
                    <p:pic>
                      <p:nvPicPr>
                        <p:cNvPr id="0"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8" y="2523"/>
                          <a:ext cx="430"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42" name="Object 35"/>
            <p:cNvGraphicFramePr>
              <a:graphicFrameLocks noChangeAspect="1"/>
            </p:cNvGraphicFramePr>
            <p:nvPr/>
          </p:nvGraphicFramePr>
          <p:xfrm>
            <a:off x="4513" y="3195"/>
            <a:ext cx="430" cy="517"/>
          </p:xfrm>
          <a:graphic>
            <a:graphicData uri="http://schemas.openxmlformats.org/presentationml/2006/ole">
              <mc:AlternateContent xmlns:mc="http://schemas.openxmlformats.org/markup-compatibility/2006">
                <mc:Choice xmlns:v="urn:schemas-microsoft-com:vml" Requires="v">
                  <p:oleObj spid="_x0000_s9440" name="Equation" r:id="rId13" imgW="165100" imgH="215900" progId="Equation.3">
                    <p:embed/>
                  </p:oleObj>
                </mc:Choice>
                <mc:Fallback>
                  <p:oleObj name="Equation" r:id="rId13" imgW="165100" imgH="215900" progId="Equation.3">
                    <p:embed/>
                    <p:pic>
                      <p:nvPicPr>
                        <p:cNvPr id="0" name="Object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3" y="3195"/>
                          <a:ext cx="430"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43" name="Object 36"/>
            <p:cNvGraphicFramePr>
              <a:graphicFrameLocks noChangeAspect="1"/>
            </p:cNvGraphicFramePr>
            <p:nvPr/>
          </p:nvGraphicFramePr>
          <p:xfrm>
            <a:off x="4105" y="2160"/>
            <a:ext cx="771" cy="272"/>
          </p:xfrm>
          <a:graphic>
            <a:graphicData uri="http://schemas.openxmlformats.org/presentationml/2006/ole">
              <mc:AlternateContent xmlns:mc="http://schemas.openxmlformats.org/markup-compatibility/2006">
                <mc:Choice xmlns:v="urn:schemas-microsoft-com:vml" Requires="v">
                  <p:oleObj spid="_x0000_s9441" name="Equation" r:id="rId15" imgW="698500" imgH="215900" progId="Equation.3">
                    <p:embed/>
                  </p:oleObj>
                </mc:Choice>
                <mc:Fallback>
                  <p:oleObj name="Equation" r:id="rId15" imgW="698500" imgH="215900" progId="Equation.3">
                    <p:embed/>
                    <p:pic>
                      <p:nvPicPr>
                        <p:cNvPr id="0"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5" y="2160"/>
                          <a:ext cx="77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6053" name="AutoShape 37"/>
          <p:cNvSpPr>
            <a:spLocks noChangeAspect="1" noChangeArrowheads="1"/>
          </p:cNvSpPr>
          <p:nvPr/>
        </p:nvSpPr>
        <p:spPr bwMode="auto">
          <a:xfrm>
            <a:off x="5861050" y="6145213"/>
            <a:ext cx="1546225" cy="523875"/>
          </a:xfrm>
          <a:prstGeom prst="octagon">
            <a:avLst>
              <a:gd name="adj" fmla="val 29287"/>
            </a:avLst>
          </a:prstGeom>
          <a:solidFill>
            <a:srgbClr val="0000FF"/>
          </a:solidFill>
          <a:ln>
            <a:noFill/>
          </a:ln>
          <a:extLst>
            <a:ext uri="{91240B29-F687-4F45-9708-019B960494DF}">
              <a14:hiddenLine xmlns:a14="http://schemas.microsoft.com/office/drawing/2010/main" w="31750">
                <a:solidFill>
                  <a:srgbClr val="000000"/>
                </a:solidFill>
                <a:prstDash val="sysDot"/>
                <a:miter lim="800000"/>
                <a:headEnd type="none" w="med" len="lg"/>
                <a:tailEnd type="none" w="med" len="lg"/>
              </a14:hiddenLine>
            </a:ext>
          </a:extLst>
        </p:spPr>
        <p:txBody>
          <a:bodyPr>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zh-CN" altLang="en-US" sz="2000" b="1">
                <a:solidFill>
                  <a:schemeClr val="bg1"/>
                </a:solidFill>
                <a:latin typeface="幼圆" panose="02010509060101010101" pitchFamily="49" charset="-122"/>
                <a:sym typeface="Symbol" panose="05050102010706020507" pitchFamily="18" charset="2"/>
              </a:rPr>
              <a:t>成层地基</a:t>
            </a:r>
            <a:endParaRPr kumimoji="1" lang="zh-CN" altLang="en-US" sz="2000" b="1">
              <a:solidFill>
                <a:schemeClr val="bg1"/>
              </a:solidFill>
              <a:latin typeface="幼圆" panose="02010509060101010101" pitchFamily="49" charset="-122"/>
              <a:sym typeface="Symbol" panose="05050102010706020507" pitchFamily="18" charset="2"/>
            </a:endParaRPr>
          </a:p>
        </p:txBody>
      </p:sp>
      <p:sp>
        <p:nvSpPr>
          <p:cNvPr id="40" name="Text Box 6"/>
          <p:cNvSpPr txBox="1">
            <a:spLocks noChangeArrowheads="1"/>
          </p:cNvSpPr>
          <p:nvPr/>
        </p:nvSpPr>
        <p:spPr bwMode="auto">
          <a:xfrm>
            <a:off x="0" y="0"/>
            <a:ext cx="3702050" cy="492125"/>
          </a:xfrm>
          <a:prstGeom prst="rect">
            <a:avLst/>
          </a:prstGeom>
          <a:gradFill rotWithShape="1">
            <a:gsLst>
              <a:gs pos="0">
                <a:srgbClr val="0000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幼圆" panose="02010509060101010101" pitchFamily="49" charset="-122"/>
              </a:defRPr>
            </a:lvl1pPr>
            <a:lvl2pPr marL="742950" indent="-285750">
              <a:defRPr>
                <a:solidFill>
                  <a:schemeClr val="tx1"/>
                </a:solidFill>
                <a:latin typeface="Arial" panose="020B0604020202020204" pitchFamily="34" charset="0"/>
                <a:ea typeface="幼圆" panose="02010509060101010101" pitchFamily="49" charset="-122"/>
              </a:defRPr>
            </a:lvl2pPr>
            <a:lvl3pPr marL="1143000" indent="-228600">
              <a:defRPr>
                <a:solidFill>
                  <a:schemeClr val="tx1"/>
                </a:solidFill>
                <a:latin typeface="Arial" panose="020B0604020202020204" pitchFamily="34" charset="0"/>
                <a:ea typeface="幼圆" panose="02010509060101010101" pitchFamily="49" charset="-122"/>
              </a:defRPr>
            </a:lvl3pPr>
            <a:lvl4pPr marL="1600200" indent="-228600">
              <a:defRPr>
                <a:solidFill>
                  <a:schemeClr val="tx1"/>
                </a:solidFill>
                <a:latin typeface="Arial" panose="020B0604020202020204" pitchFamily="34" charset="0"/>
                <a:ea typeface="幼圆" panose="02010509060101010101" pitchFamily="49" charset="-122"/>
              </a:defRPr>
            </a:lvl4pPr>
            <a:lvl5pPr marL="2057400" indent="-22860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r>
              <a:rPr kumimoji="1" lang="en-US" altLang="zh-CN" sz="3200" dirty="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§3</a:t>
            </a:r>
            <a:r>
              <a:rPr kumimoji="1" lang="en-US" altLang="zh-CN"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.2 </a:t>
            </a:r>
            <a:r>
              <a:rPr kumimoji="1" lang="zh-CN" altLang="en-US" sz="3200" dirty="0" smtClean="0">
                <a:solidFill>
                  <a:srgbClr val="FF0066"/>
                </a:solidFill>
                <a:latin typeface="Times New Roman" panose="02020603050405020304" pitchFamily="18" charset="0"/>
                <a:ea typeface="华文新魏" panose="02010800040101010101" pitchFamily="2" charset="-122"/>
                <a:cs typeface="Times New Roman" panose="02020603050405020304" pitchFamily="18" charset="0"/>
              </a:rPr>
              <a:t>土中自重应力</a:t>
            </a:r>
            <a:endParaRPr kumimoji="1" lang="zh-CN" altLang="en-US" sz="3200" dirty="0">
              <a:solidFill>
                <a:srgbClr val="FF3300"/>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additive="base">
                                        <p:cTn id="7" dur="500" fill="hold"/>
                                        <p:tgtEl>
                                          <p:spTgt spid="860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86033"/>
                                        </p:tgtEl>
                                        <p:attrNameLst>
                                          <p:attrName>style.visibility</p:attrName>
                                        </p:attrNameLst>
                                      </p:cBhvr>
                                      <p:to>
                                        <p:strVal val="visible"/>
                                      </p:to>
                                    </p:set>
                                    <p:animEffect transition="in" filter="fade">
                                      <p:cBhvr>
                                        <p:cTn id="18" dur="1000"/>
                                        <p:tgtEl>
                                          <p:spTgt spid="86033"/>
                                        </p:tgtEl>
                                      </p:cBhvr>
                                    </p:animEffect>
                                    <p:anim calcmode="lin" valueType="num">
                                      <p:cBhvr>
                                        <p:cTn id="19" dur="1000" fill="hold"/>
                                        <p:tgtEl>
                                          <p:spTgt spid="86033"/>
                                        </p:tgtEl>
                                        <p:attrNameLst>
                                          <p:attrName>ppt_x</p:attrName>
                                        </p:attrNameLst>
                                      </p:cBhvr>
                                      <p:tavLst>
                                        <p:tav tm="0">
                                          <p:val>
                                            <p:strVal val="#ppt_x"/>
                                          </p:val>
                                        </p:tav>
                                        <p:tav tm="100000">
                                          <p:val>
                                            <p:strVal val="#ppt_x"/>
                                          </p:val>
                                        </p:tav>
                                      </p:tavLst>
                                    </p:anim>
                                    <p:anim calcmode="lin" valueType="num">
                                      <p:cBhvr>
                                        <p:cTn id="20" dur="1000" fill="hold"/>
                                        <p:tgtEl>
                                          <p:spTgt spid="8603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86053"/>
                                        </p:tgtEl>
                                        <p:attrNameLst>
                                          <p:attrName>style.visibility</p:attrName>
                                        </p:attrNameLst>
                                      </p:cBhvr>
                                      <p:to>
                                        <p:strVal val="visible"/>
                                      </p:to>
                                    </p:set>
                                    <p:animEffect transition="in" filter="fade">
                                      <p:cBhvr>
                                        <p:cTn id="31" dur="1000"/>
                                        <p:tgtEl>
                                          <p:spTgt spid="86053"/>
                                        </p:tgtEl>
                                      </p:cBhvr>
                                    </p:animEffect>
                                    <p:anim calcmode="lin" valueType="num">
                                      <p:cBhvr>
                                        <p:cTn id="32" dur="1000" fill="hold"/>
                                        <p:tgtEl>
                                          <p:spTgt spid="86053"/>
                                        </p:tgtEl>
                                        <p:attrNameLst>
                                          <p:attrName>ppt_x</p:attrName>
                                        </p:attrNameLst>
                                      </p:cBhvr>
                                      <p:tavLst>
                                        <p:tav tm="0">
                                          <p:val>
                                            <p:strVal val="#ppt_x"/>
                                          </p:val>
                                        </p:tav>
                                        <p:tav tm="100000">
                                          <p:val>
                                            <p:strVal val="#ppt_x"/>
                                          </p:val>
                                        </p:tav>
                                      </p:tavLst>
                                    </p:anim>
                                    <p:anim calcmode="lin" valueType="num">
                                      <p:cBhvr>
                                        <p:cTn id="33" dur="1000" fill="hold"/>
                                        <p:tgtEl>
                                          <p:spTgt spid="860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6019">
                                            <p:txEl>
                                              <p:pRg st="0" end="0"/>
                                            </p:txEl>
                                          </p:spTgt>
                                        </p:tgtEl>
                                        <p:attrNameLst>
                                          <p:attrName>style.visibility</p:attrName>
                                        </p:attrNameLst>
                                      </p:cBhvr>
                                      <p:to>
                                        <p:strVal val="visible"/>
                                      </p:to>
                                    </p:set>
                                    <p:animEffect transition="in" filter="wipe(left)">
                                      <p:cBhvr>
                                        <p:cTn id="38" dur="500"/>
                                        <p:tgtEl>
                                          <p:spTgt spid="860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6019">
                                            <p:txEl>
                                              <p:pRg st="1" end="1"/>
                                            </p:txEl>
                                          </p:spTgt>
                                        </p:tgtEl>
                                        <p:attrNameLst>
                                          <p:attrName>style.visibility</p:attrName>
                                        </p:attrNameLst>
                                      </p:cBhvr>
                                      <p:to>
                                        <p:strVal val="visible"/>
                                      </p:to>
                                    </p:set>
                                    <p:animEffect transition="in" filter="wipe(left)">
                                      <p:cBhvr>
                                        <p:cTn id="43" dur="500"/>
                                        <p:tgtEl>
                                          <p:spTgt spid="8601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6019">
                                            <p:txEl>
                                              <p:pRg st="2" end="2"/>
                                            </p:txEl>
                                          </p:spTgt>
                                        </p:tgtEl>
                                        <p:attrNameLst>
                                          <p:attrName>style.visibility</p:attrName>
                                        </p:attrNameLst>
                                      </p:cBhvr>
                                      <p:to>
                                        <p:strVal val="visible"/>
                                      </p:to>
                                    </p:set>
                                    <p:animEffect transition="in" filter="wipe(left)">
                                      <p:cBhvr>
                                        <p:cTn id="48" dur="500"/>
                                        <p:tgtEl>
                                          <p:spTgt spid="8601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6019">
                                            <p:txEl>
                                              <p:pRg st="3" end="3"/>
                                            </p:txEl>
                                          </p:spTgt>
                                        </p:tgtEl>
                                        <p:attrNameLst>
                                          <p:attrName>style.visibility</p:attrName>
                                        </p:attrNameLst>
                                      </p:cBhvr>
                                      <p:to>
                                        <p:strVal val="visible"/>
                                      </p:to>
                                    </p:set>
                                    <p:animEffect transition="in" filter="wipe(left)">
                                      <p:cBhvr>
                                        <p:cTn id="53" dur="5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dvAuto="0" autoUpdateAnimBg="0" build="p"/>
      <p:bldP spid="86019" grpId="0" autoUpdateAnimBg="0" build="p"/>
      <p:bldP spid="86033" grpId="0" animBg="1"/>
      <p:bldP spid="86053" grpId="0" animBg="1"/>
    </p:bldLst>
  </p:timing>
</p:sld>
</file>

<file path=ppt/theme/theme1.xml><?xml version="1.0" encoding="utf-8"?>
<a:theme xmlns:a="http://schemas.openxmlformats.org/drawingml/2006/main" name="主题20">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主题20</Template>
  <TotalTime>0</TotalTime>
  <Words>7438</Words>
  <Application>WPS 演示</Application>
  <PresentationFormat>全屏显示(4:3)</PresentationFormat>
  <Paragraphs>1058</Paragraphs>
  <Slides>56</Slides>
  <Notes>0</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92</vt:i4>
      </vt:variant>
      <vt:variant>
        <vt:lpstr>幻灯片标题</vt:lpstr>
      </vt:variant>
      <vt:variant>
        <vt:i4>56</vt:i4>
      </vt:variant>
    </vt:vector>
  </HeadingPairs>
  <TitlesOfParts>
    <vt:vector size="172" baseType="lpstr">
      <vt:lpstr>Arial</vt:lpstr>
      <vt:lpstr>宋体</vt:lpstr>
      <vt:lpstr>Wingdings</vt:lpstr>
      <vt:lpstr>幼圆</vt:lpstr>
      <vt:lpstr>Garamond</vt:lpstr>
      <vt:lpstr>PMingLiU-ExtB</vt:lpstr>
      <vt:lpstr>隶书</vt:lpstr>
      <vt:lpstr>微软雅黑</vt:lpstr>
      <vt:lpstr>Times New Roman</vt:lpstr>
      <vt:lpstr>华文新魏</vt:lpstr>
      <vt:lpstr>Symbol</vt:lpstr>
      <vt:lpstr>黑体</vt:lpstr>
      <vt:lpstr>Bookman Old Style</vt:lpstr>
      <vt:lpstr>Arial Unicode MS</vt:lpstr>
      <vt:lpstr>Calibri</vt:lpstr>
      <vt:lpstr>Arial Black</vt:lpstr>
      <vt:lpstr>Segoe Print</vt:lpstr>
      <vt:lpstr>楷体_GB2312</vt:lpstr>
      <vt:lpstr>仿宋_GB2312</vt:lpstr>
      <vt:lpstr>仿宋</vt:lpstr>
      <vt:lpstr>Cambria Math</vt:lpstr>
      <vt:lpstr>华文行楷</vt:lpstr>
      <vt:lpstr>新宋体</vt:lpstr>
      <vt:lpstr>主题20</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Word.Picture.8</vt:lpstr>
      <vt:lpstr>Photoshop.Image.6</vt:lpstr>
      <vt:lpstr>Equation.3</vt:lpstr>
      <vt:lpstr>Equation.DSMT4</vt:lpstr>
      <vt:lpstr>Equation.3</vt:lpstr>
      <vt:lpstr>Equation.DSMT4</vt:lpstr>
      <vt:lpstr>Equation.3</vt:lpstr>
      <vt:lpstr>Equation.DSMT4</vt:lpstr>
      <vt:lpstr>Equation.3</vt:lpstr>
      <vt:lpstr>Equation.3</vt:lpstr>
      <vt:lpstr>Equation.3</vt:lpstr>
      <vt:lpstr>Equation.3</vt:lpstr>
      <vt:lpstr>Equation.3</vt:lpstr>
      <vt:lpstr>Equation.3</vt:lpstr>
      <vt:lpstr>Equation.3</vt:lpstr>
      <vt:lpstr>MSPhotoEd.3</vt:lpstr>
      <vt:lpstr>Equation.3</vt:lpstr>
      <vt:lpstr>Equation.3</vt:lpstr>
      <vt:lpstr>Equation.3</vt:lpstr>
      <vt:lpstr>Equation.3</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Equation.3</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Equation.DSMT4</vt:lpstr>
      <vt:lpstr>Equation.DSMT4</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第三章  土中应力</vt:lpstr>
      <vt:lpstr>第四章  土中应力</vt:lpstr>
      <vt:lpstr>应力的分类</vt:lpstr>
      <vt:lpstr>PowerPoint 演示文稿</vt:lpstr>
      <vt:lpstr>土中应力符号的规定</vt:lpstr>
      <vt:lpstr>第四章  土中应力</vt:lpstr>
      <vt:lpstr>PowerPoint 演示文稿</vt:lpstr>
      <vt:lpstr>PowerPoint 演示文稿</vt:lpstr>
      <vt:lpstr>PowerPoint 演示文稿</vt:lpstr>
      <vt:lpstr>PowerPoint 演示文稿</vt:lpstr>
      <vt:lpstr>PowerPoint 演示文稿</vt:lpstr>
      <vt:lpstr>第四章  土中应力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第四章  土中应力</vt:lpstr>
      <vt:lpstr>PowerPoint 演示文稿</vt:lpstr>
      <vt:lpstr>竖向集中力下的地基附加应力</vt:lpstr>
      <vt:lpstr>PowerPoint 演示文稿</vt:lpstr>
      <vt:lpstr>PowerPoint 演示文稿</vt:lpstr>
      <vt:lpstr>PowerPoint 演示文稿</vt:lpstr>
      <vt:lpstr>PowerPoint 演示文稿</vt:lpstr>
      <vt:lpstr>X、Y、Z 轴方向的位移</vt:lpstr>
      <vt:lpstr>等代荷载法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2）任一点竖向应力</vt:lpstr>
      <vt:lpstr>3. 三角形分布的条形荷载</vt:lpstr>
      <vt:lpstr>【例题4-4】某条形基础底面宽度1.4 m，作用于基底的平均附加应力p0=200 kPa, 要求确定：(1) 均布条形荷载中心o下的地基附加应力分布；(2) 深度z=1.4m和2.8m处水平面上的附加应力分布；(3) 在均布条形荷载边缘以外1.4 m处o1点下的附加应力分布  （p.112. 图4-26）</vt:lpstr>
      <vt:lpstr>PowerPoint 演示文稿</vt:lpstr>
      <vt:lpstr>非均质和各向异性地基中的附加应力</vt:lpstr>
      <vt:lpstr>PowerPoint 演示文稿</vt:lpstr>
      <vt:lpstr>PowerPoint 演示文稿</vt:lpstr>
      <vt:lpstr>PowerPoint 演示文稿</vt:lpstr>
      <vt:lpstr>PowerPoint 演示文稿</vt:lpstr>
      <vt:lpstr>土中应力的实测</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LiYu</dc:creator>
  <cp:lastModifiedBy>32891</cp:lastModifiedBy>
  <cp:revision>207</cp:revision>
  <dcterms:created xsi:type="dcterms:W3CDTF">2009-04-13T12:52:00Z</dcterms:created>
  <dcterms:modified xsi:type="dcterms:W3CDTF">2025-11-07T12:10:39Z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16C82D3A187546BF95A8BC25D299E8BF_13</vt:lpwstr>
  </property>
  <property fmtid="{D5CDD505-2E9C-101B-9397-08002B2CF9AE}" pid="3" name="KSOProductBuildVer">
    <vt:lpwstr>2052-12.1.0.23125</vt:lpwstr>
  </property>
</Properties>
</file>