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64"/>
  </p:handoutMasterIdLst>
  <p:sldIdLst>
    <p:sldId id="815" r:id="rId3"/>
    <p:sldId id="830" r:id="rId4"/>
    <p:sldId id="817" r:id="rId5"/>
    <p:sldId id="762" r:id="rId6"/>
    <p:sldId id="818" r:id="rId7"/>
    <p:sldId id="807" r:id="rId8"/>
    <p:sldId id="806" r:id="rId9"/>
    <p:sldId id="808" r:id="rId10"/>
    <p:sldId id="711" r:id="rId11"/>
    <p:sldId id="717" r:id="rId12"/>
    <p:sldId id="811" r:id="rId13"/>
    <p:sldId id="831" r:id="rId14"/>
    <p:sldId id="761" r:id="rId15"/>
    <p:sldId id="763" r:id="rId16"/>
    <p:sldId id="764" r:id="rId17"/>
    <p:sldId id="766" r:id="rId18"/>
    <p:sldId id="828" r:id="rId19"/>
    <p:sldId id="767" r:id="rId20"/>
    <p:sldId id="768" r:id="rId21"/>
    <p:sldId id="769" r:id="rId22"/>
    <p:sldId id="770" r:id="rId23"/>
    <p:sldId id="784" r:id="rId24"/>
    <p:sldId id="780" r:id="rId25"/>
    <p:sldId id="781" r:id="rId26"/>
    <p:sldId id="824" r:id="rId27"/>
    <p:sldId id="772" r:id="rId28"/>
    <p:sldId id="834" r:id="rId29"/>
    <p:sldId id="785" r:id="rId30"/>
    <p:sldId id="835" r:id="rId31"/>
    <p:sldId id="836" r:id="rId32"/>
    <p:sldId id="832" r:id="rId33"/>
    <p:sldId id="773" r:id="rId34"/>
    <p:sldId id="774" r:id="rId35"/>
    <p:sldId id="775" r:id="rId36"/>
    <p:sldId id="776" r:id="rId37"/>
    <p:sldId id="819" r:id="rId38"/>
    <p:sldId id="837" r:id="rId39"/>
    <p:sldId id="839" r:id="rId40"/>
    <p:sldId id="840" r:id="rId41"/>
    <p:sldId id="833" r:id="rId42"/>
    <p:sldId id="790" r:id="rId43"/>
    <p:sldId id="797" r:id="rId44"/>
    <p:sldId id="798" r:id="rId45"/>
    <p:sldId id="841" r:id="rId46"/>
    <p:sldId id="821" r:id="rId47"/>
    <p:sldId id="796" r:id="rId48"/>
    <p:sldId id="799" r:id="rId49"/>
    <p:sldId id="842" r:id="rId50"/>
    <p:sldId id="843" r:id="rId51"/>
    <p:sldId id="844" r:id="rId52"/>
    <p:sldId id="845" r:id="rId54"/>
    <p:sldId id="847" r:id="rId55"/>
    <p:sldId id="849" r:id="rId56"/>
    <p:sldId id="851" r:id="rId57"/>
    <p:sldId id="852" r:id="rId58"/>
    <p:sldId id="853" r:id="rId59"/>
    <p:sldId id="800" r:id="rId60"/>
    <p:sldId id="854" r:id="rId61"/>
    <p:sldId id="805" r:id="rId62"/>
    <p:sldId id="822" r:id="rId63"/>
  </p:sldIdLst>
  <p:sldSz cx="9144000" cy="6858000" type="screen4x3"/>
  <p:notesSz cx="7099300" cy="1023429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66FF"/>
    <a:srgbClr val="996633"/>
    <a:srgbClr val="99FF99"/>
    <a:srgbClr val="66FF99"/>
    <a:srgbClr val="FFFF00"/>
    <a:srgbClr val="33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8" autoAdjust="0"/>
    <p:restoredTop sz="94660" autoAdjust="0"/>
  </p:normalViewPr>
  <p:slideViewPr>
    <p:cSldViewPr showGuides="1">
      <p:cViewPr varScale="1">
        <p:scale>
          <a:sx n="105" d="100"/>
          <a:sy n="105" d="100"/>
        </p:scale>
        <p:origin x="10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handoutMaster" Target="handoutMasters/handoutMaster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emf"/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1" hangingPunct="1">
              <a:defRPr kumimoji="0" sz="13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1" hangingPunct="1">
              <a:defRPr kumimoji="0" sz="13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1" hangingPunct="1">
              <a:defRPr kumimoji="0" sz="13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eaLnBrk="1" hangingPunct="1">
              <a:defRPr kumimoji="0" sz="1300">
                <a:latin typeface="Arial" panose="020B0604020202020204" pitchFamily="34" charset="0"/>
              </a:defRPr>
            </a:lvl1pPr>
          </a:lstStyle>
          <a:p>
            <a:fld id="{F70FAA08-D379-482E-8CED-1FEADBDEE44C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66E0D0-EA87-48D7-9DC8-06102B04C59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80A3643-84A3-432B-B1EE-0A76EBDFDC6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34AE6C3-2943-45F3-91AD-20F29CD477D4}" type="slidenum">
              <a:rPr lang="zh-CN" altLang="en-US" sz="1300"/>
            </a:fld>
            <a:endParaRPr lang="en-US" altLang="zh-CN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A3860A3-DF85-46E2-8106-57531EF37F0B}" type="slidenum">
              <a:rPr lang="zh-CN" altLang="en-US" sz="1300"/>
            </a:fld>
            <a:endParaRPr lang="en-US" altLang="zh-CN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/>
              <a:t>１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FFD77CD-5F8A-41E4-BC80-B9E22EAE2480}" type="slidenum">
              <a:rPr lang="zh-CN" altLang="en-US" sz="1300"/>
            </a:fld>
            <a:endParaRPr lang="en-US" altLang="zh-CN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/>
              <a:t>５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7582EF28-B1FE-4D00-97A0-8E2072E962BD}" type="slidenum">
              <a:rPr lang="zh-CN" altLang="en-US" sz="1300"/>
            </a:fld>
            <a:endParaRPr lang="en-US" altLang="zh-CN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/>
              <a:t>９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5BCD609-4943-4066-B090-C2C8F6861758}" type="slidenum">
              <a:rPr lang="zh-CN" altLang="en-US" sz="1300"/>
            </a:fld>
            <a:endParaRPr lang="en-US" altLang="zh-CN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/>
              <a:t>１５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ECB72-BEE3-425C-9013-41EEB6DFC17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DDEB-4486-44BC-B249-51A92BEB32C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30BE3-CE66-4901-B96E-20749BE1AA9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158BF-EEF7-48CF-AEBD-F117332DE67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9B4B4-6A59-4076-A374-527DD220219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78049-84DA-4D53-92D6-DCE8DB7F1AD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C8465-7853-43B1-8D89-F5FADDD5FF7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F8B9A-A2B5-4EE8-B7A6-3B76817297B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0E0A0-A7D8-4AEA-ABA4-DF1E2BE1EE2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2876E-CBD8-4410-9CDA-E05421996F4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C472-4653-45A6-A1B2-514A5C0762D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CFBC0-57E8-414D-8F4B-28EBB65E73E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C0B17-958F-477A-A409-ED0F88A3F0B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A2D4D-D709-4817-A6B8-1CF3084F3F4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0C27-CDDA-4E4D-AD64-6975B86FC23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F0986-78C0-4C6B-8CB6-D5718461858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0AD75BB9-6D57-4D1F-B957-E1944F9B08D7}" type="slidenum">
              <a:rPr lang="zh-CN" altLang="en-US"/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4.e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1.emf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5.emf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11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8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2.emf"/><Relationship Id="rId1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png"/><Relationship Id="rId3" Type="http://schemas.openxmlformats.org/officeDocument/2006/relationships/oleObject" Target="../embeddings/oleObject19.bin"/><Relationship Id="rId2" Type="http://schemas.openxmlformats.org/officeDocument/2006/relationships/image" Target="../media/image33.wmf"/><Relationship Id="rId1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png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6.wmf"/><Relationship Id="rId1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1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.png"/><Relationship Id="rId4" Type="http://schemas.openxmlformats.org/officeDocument/2006/relationships/image" Target="../media/image40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39.wmf"/><Relationship Id="rId1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wmf"/><Relationship Id="rId1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5.e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44.png"/><Relationship Id="rId1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51.e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e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48.emf"/><Relationship Id="rId15" Type="http://schemas.openxmlformats.org/officeDocument/2006/relationships/vmlDrawing" Target="../drawings/vmlDrawing12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53.wmf"/><Relationship Id="rId12" Type="http://schemas.openxmlformats.org/officeDocument/2006/relationships/oleObject" Target="../embeddings/oleObject36.bin"/><Relationship Id="rId11" Type="http://schemas.openxmlformats.org/officeDocument/2006/relationships/image" Target="../media/image52.wmf"/><Relationship Id="rId10" Type="http://schemas.openxmlformats.org/officeDocument/2006/relationships/oleObject" Target="../embeddings/oleObject35.bin"/><Relationship Id="rId1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5.e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54.emf"/><Relationship Id="rId1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58.wmf"/><Relationship Id="rId1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1.wmf"/><Relationship Id="rId1" Type="http://schemas.openxmlformats.org/officeDocument/2006/relationships/oleObject" Target="../embeddings/oleObject4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2.wmf"/><Relationship Id="rId1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6.emf"/><Relationship Id="rId1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5.png"/><Relationship Id="rId1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6.emf"/><Relationship Id="rId1" Type="http://schemas.openxmlformats.org/officeDocument/2006/relationships/oleObject" Target="../embeddings/oleObject4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28600" y="714375"/>
            <a:ext cx="8915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第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二章 土的渗透性及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渗流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62100" y="2133600"/>
            <a:ext cx="624840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2.1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概述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2.2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土的渗透性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2.3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土中二维渗流及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流网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2.4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渗透破坏与控制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8" descr="润扬大桥图4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>
            <a:fillRect/>
          </a:stretch>
        </p:blipFill>
        <p:spPr bwMode="auto">
          <a:xfrm>
            <a:off x="-7938" y="1444379"/>
            <a:ext cx="6087624" cy="411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29" descr="图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/>
          <a:stretch>
            <a:fillRect/>
          </a:stretch>
        </p:blipFill>
        <p:spPr bwMode="auto">
          <a:xfrm>
            <a:off x="6019800" y="228600"/>
            <a:ext cx="311757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4284663" y="1773238"/>
            <a:ext cx="1439862" cy="4746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华文新魏" pitchFamily="2" charset="-122"/>
              </a:rPr>
              <a:t>渗流量</a:t>
            </a:r>
            <a:endParaRPr kumimoji="0" lang="zh-CN" altLang="en-US" sz="2800">
              <a:solidFill>
                <a:schemeClr val="bg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4332288" y="3260725"/>
            <a:ext cx="1679575" cy="4730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华文新魏" pitchFamily="2" charset="-122"/>
              </a:rPr>
              <a:t>渗透变形</a:t>
            </a:r>
            <a:endParaRPr kumimoji="0" lang="zh-CN" altLang="en-US" sz="2800">
              <a:solidFill>
                <a:schemeClr val="bg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4340225" y="3836988"/>
            <a:ext cx="1671638" cy="4730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华文新魏" pitchFamily="2" charset="-122"/>
              </a:rPr>
              <a:t>渗流滑坡</a:t>
            </a:r>
            <a:endParaRPr kumimoji="0" lang="zh-CN" altLang="en-US" sz="2800">
              <a:solidFill>
                <a:schemeClr val="bg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684213" y="1773238"/>
            <a:ext cx="3294062" cy="498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kumimoji="0" lang="zh-CN" altLang="en-US" b="1">
                <a:latin typeface="Arial" panose="020B0604020202020204" pitchFamily="34" charset="0"/>
                <a:ea typeface="幼圆" pitchFamily="49" charset="-122"/>
              </a:rPr>
              <a:t>土的渗透性及渗透规律</a:t>
            </a:r>
            <a:endParaRPr kumimoji="0" lang="zh-CN" altLang="en-US" b="1"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900113" y="3268663"/>
            <a:ext cx="2568575" cy="4984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kumimoji="0" lang="zh-CN" altLang="en-US" b="1" dirty="0">
                <a:latin typeface="Arial" panose="020B0604020202020204" pitchFamily="34" charset="0"/>
                <a:ea typeface="幼圆" pitchFamily="49" charset="-122"/>
              </a:rPr>
              <a:t>渗透力与渗透变形</a:t>
            </a:r>
            <a:endParaRPr kumimoji="0" lang="zh-CN" altLang="en-US" b="1" dirty="0"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3563938" y="352266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879850" y="5653088"/>
            <a:ext cx="237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800" b="1">
                <a:latin typeface="幼圆" pitchFamily="49" charset="-122"/>
                <a:ea typeface="幼圆" pitchFamily="49" charset="-122"/>
              </a:rPr>
              <a:t>土坡稳定分析</a:t>
            </a:r>
            <a:endParaRPr kumimoji="0" lang="zh-CN" altLang="en-US" sz="28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 flipH="1">
            <a:off x="5098773" y="4953000"/>
            <a:ext cx="6627" cy="543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rIns="0">
            <a:spAutoFit/>
          </a:bodyPr>
          <a:lstStyle/>
          <a:p>
            <a:endParaRPr lang="zh-CN" altLang="en-US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6276216" y="1717676"/>
            <a:ext cx="2663825" cy="2484438"/>
          </a:xfrm>
          <a:prstGeom prst="rect">
            <a:avLst/>
          </a:prstGeom>
          <a:noFill/>
          <a:ln w="31750" cap="rnd">
            <a:solidFill>
              <a:srgbClr val="99CC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挡水建筑物   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集水建筑物  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引水结构物  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基坑等地下施工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多雨地区边坡</a:t>
            </a:r>
            <a:endParaRPr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1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1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1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1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18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  <p:bldP spid="121860" grpId="0" animBg="1"/>
      <p:bldP spid="121861" grpId="0"/>
      <p:bldP spid="121862" grpId="0"/>
      <p:bldP spid="121863" grpId="0" animBg="1"/>
      <p:bldP spid="121864" grpId="0"/>
      <p:bldP spid="121865" grpId="0" animBg="1"/>
      <p:bldP spid="121866" grpId="0" animBg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28600" y="714375"/>
            <a:ext cx="8915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第二章 土的渗透性及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渗流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62100" y="2133600"/>
            <a:ext cx="624840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2.1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概述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2.2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土的渗透性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2.3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土中二维渗流及</a:t>
            </a:r>
            <a:r>
              <a:rPr lang="zh-C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流网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2.4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渗透破坏与控制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5600" y="3734038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 smtClean="0"/>
              <a:t>1. </a:t>
            </a:r>
            <a:r>
              <a:rPr lang="zh-CN" altLang="en-US" b="1" dirty="0" smtClean="0"/>
              <a:t>渗流基本概念</a:t>
            </a:r>
            <a:endParaRPr lang="en-US" altLang="zh-CN" b="1" dirty="0" smtClean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 smtClean="0"/>
              <a:t>2. </a:t>
            </a:r>
            <a:r>
              <a:rPr lang="zh-CN" altLang="en-US" b="1" dirty="0"/>
              <a:t>土的层流渗透定律</a:t>
            </a:r>
            <a:endParaRPr lang="zh-CN" altLang="en-US" b="1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 smtClean="0"/>
              <a:t>3. </a:t>
            </a:r>
            <a:r>
              <a:rPr lang="zh-CN" altLang="en-US" b="1" dirty="0"/>
              <a:t>渗透</a:t>
            </a:r>
            <a:r>
              <a:rPr lang="zh-CN" altLang="en-US" b="1" dirty="0" smtClean="0"/>
              <a:t>试验及渗透系数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732" name="Text Box 4"/>
          <p:cNvSpPr txBox="1">
            <a:spLocks noChangeArrowheads="1"/>
          </p:cNvSpPr>
          <p:nvPr/>
        </p:nvSpPr>
        <p:spPr bwMode="auto">
          <a:xfrm>
            <a:off x="4676775" y="1565275"/>
            <a:ext cx="4391025" cy="5140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333399"/>
            </a:solidFill>
            <a:miter lim="800000"/>
          </a:ln>
        </p:spPr>
        <p:txBody>
          <a:bodyPr>
            <a:spAutoFit/>
          </a:bodyPr>
          <a:lstStyle>
            <a:lvl1pPr marL="365125" indent="-365125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0" lang="zh-CN" alt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位置水头</a:t>
            </a:r>
            <a:r>
              <a:rPr kumimoji="0"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：到基准面的竖直距离，代表单位重量的液体从基准面算起所具有的位置势能</a:t>
            </a:r>
            <a:endParaRPr kumimoji="0" lang="zh-CN" alt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0" lang="zh-CN" alt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压力水头</a:t>
            </a:r>
            <a:r>
              <a:rPr kumimoji="0"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：水压力所能引起的自由水面的升高，表示单位重量液体所具有的压力势能</a:t>
            </a:r>
            <a:endParaRPr kumimoji="0" lang="zh-CN" alt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0" lang="zh-CN" alt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测管水头</a:t>
            </a:r>
            <a:r>
              <a:rPr kumimoji="0"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：测管水面到基准面的垂直距离，等于</a:t>
            </a:r>
            <a:r>
              <a:rPr kumimoji="0" lang="zh-CN" altLang="en-US" sz="2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位置水头和压力水头之和</a:t>
            </a:r>
            <a:r>
              <a:rPr kumimoji="0"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，表示单位重量液体的总势能</a:t>
            </a:r>
            <a:endParaRPr kumimoji="0" lang="zh-CN" alt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0"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幼圆" pitchFamily="49" charset="-122"/>
              </a:rPr>
              <a:t>在静止液体中各点的测管水头相等</a:t>
            </a:r>
            <a:endParaRPr kumimoji="0" lang="zh-CN" alt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36134" y="1046095"/>
            <a:ext cx="3791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 dirty="0" smtClean="0">
                <a:latin typeface="+mj-ea"/>
                <a:ea typeface="+mj-ea"/>
              </a:rPr>
              <a:t>位置</a:t>
            </a:r>
            <a:r>
              <a:rPr kumimoji="0" lang="zh-CN" altLang="en-US" sz="2800" b="1" dirty="0">
                <a:latin typeface="+mj-ea"/>
                <a:ea typeface="+mj-ea"/>
              </a:rPr>
              <a:t>、压力和测管水头</a:t>
            </a:r>
            <a:endParaRPr kumimoji="0" lang="zh-CN" altLang="en-US" sz="2800" b="1" dirty="0">
              <a:latin typeface="+mj-ea"/>
              <a:ea typeface="+mj-ea"/>
            </a:endParaRPr>
          </a:p>
        </p:txBody>
      </p:sp>
      <p:grpSp>
        <p:nvGrpSpPr>
          <p:cNvPr id="20485" name="Group 7"/>
          <p:cNvGrpSpPr/>
          <p:nvPr/>
        </p:nvGrpSpPr>
        <p:grpSpPr bwMode="auto">
          <a:xfrm>
            <a:off x="395288" y="1844675"/>
            <a:ext cx="3881437" cy="4197350"/>
            <a:chOff x="249" y="1162"/>
            <a:chExt cx="2445" cy="2644"/>
          </a:xfrm>
        </p:grpSpPr>
        <p:sp>
          <p:nvSpPr>
            <p:cNvPr id="20486" name="Rectangle 8"/>
            <p:cNvSpPr>
              <a:spLocks noChangeArrowheads="1"/>
            </p:cNvSpPr>
            <p:nvPr/>
          </p:nvSpPr>
          <p:spPr bwMode="auto">
            <a:xfrm>
              <a:off x="249" y="1162"/>
              <a:ext cx="2445" cy="264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929" y="2182"/>
              <a:ext cx="902" cy="92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grpSp>
          <p:nvGrpSpPr>
            <p:cNvPr id="20488" name="Group 10"/>
            <p:cNvGrpSpPr/>
            <p:nvPr/>
          </p:nvGrpSpPr>
          <p:grpSpPr bwMode="auto">
            <a:xfrm>
              <a:off x="1594" y="2080"/>
              <a:ext cx="183" cy="166"/>
              <a:chOff x="1605" y="1532"/>
              <a:chExt cx="182" cy="166"/>
            </a:xfrm>
          </p:grpSpPr>
          <p:sp>
            <p:nvSpPr>
              <p:cNvPr id="20517" name="Line 11"/>
              <p:cNvSpPr>
                <a:spLocks noChangeShapeType="1"/>
              </p:cNvSpPr>
              <p:nvPr/>
            </p:nvSpPr>
            <p:spPr bwMode="auto">
              <a:xfrm>
                <a:off x="1642" y="1677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18" name="Line 12"/>
              <p:cNvSpPr>
                <a:spLocks noChangeShapeType="1"/>
              </p:cNvSpPr>
              <p:nvPr/>
            </p:nvSpPr>
            <p:spPr bwMode="auto">
              <a:xfrm>
                <a:off x="1666" y="1698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0519" name="AutoShape 13"/>
              <p:cNvSpPr>
                <a:spLocks noChangeArrowheads="1"/>
              </p:cNvSpPr>
              <p:nvPr/>
            </p:nvSpPr>
            <p:spPr bwMode="auto">
              <a:xfrm flipV="1">
                <a:off x="1614" y="1532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</a:ln>
            </p:spPr>
            <p:txBody>
              <a:bodyPr wrap="none" lIns="0" rIns="0" anchor="ctr">
                <a:spAutoFit/>
              </a:bodyPr>
              <a:lstStyle/>
              <a:p>
                <a:pPr algn="ctr" eaLnBrk="1" hangingPunct="1"/>
                <a:endParaRPr lang="ja-JP" altLang="en-US"/>
              </a:p>
            </p:txBody>
          </p:sp>
          <p:sp>
            <p:nvSpPr>
              <p:cNvPr id="20520" name="Line 14"/>
              <p:cNvSpPr>
                <a:spLocks noChangeShapeType="1"/>
              </p:cNvSpPr>
              <p:nvPr/>
            </p:nvSpPr>
            <p:spPr bwMode="auto">
              <a:xfrm>
                <a:off x="1605" y="1653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489" name="Line 15"/>
            <p:cNvSpPr>
              <a:spLocks noChangeShapeType="1"/>
            </p:cNvSpPr>
            <p:nvPr/>
          </p:nvSpPr>
          <p:spPr bwMode="auto">
            <a:xfrm>
              <a:off x="2200" y="1633"/>
              <a:ext cx="228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490" name="Text Box 16"/>
            <p:cNvSpPr txBox="1">
              <a:spLocks noChangeArrowheads="1"/>
            </p:cNvSpPr>
            <p:nvPr/>
          </p:nvSpPr>
          <p:spPr bwMode="auto">
            <a:xfrm>
              <a:off x="2371" y="2908"/>
              <a:ext cx="1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>
                  <a:solidFill>
                    <a:srgbClr val="000000"/>
                  </a:solidFill>
                </a:rPr>
                <a:t>z</a:t>
              </a:r>
              <a:r>
                <a:rPr kumimoji="0" lang="en-US" altLang="zh-CN" sz="2400" b="1" baseline="-25000">
                  <a:solidFill>
                    <a:srgbClr val="000000"/>
                  </a:solidFill>
                </a:rPr>
                <a:t>A</a:t>
              </a:r>
              <a:endParaRPr kumimoji="0" lang="en-US" altLang="zh-CN" sz="2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0491" name="Text Box 17"/>
            <p:cNvSpPr txBox="1">
              <a:spLocks noChangeArrowheads="1"/>
            </p:cNvSpPr>
            <p:nvPr/>
          </p:nvSpPr>
          <p:spPr bwMode="auto">
            <a:xfrm>
              <a:off x="2482" y="3241"/>
              <a:ext cx="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000" b="1">
                  <a:solidFill>
                    <a:srgbClr val="000000"/>
                  </a:solidFill>
                </a:rPr>
                <a:t>0</a:t>
              </a:r>
              <a:endParaRPr kumimoji="0" lang="en-US" altLang="zh-CN" sz="2000" b="1">
                <a:solidFill>
                  <a:srgbClr val="000000"/>
                </a:solidFill>
              </a:endParaRPr>
            </a:p>
          </p:txBody>
        </p:sp>
        <p:sp>
          <p:nvSpPr>
            <p:cNvPr id="20492" name="Text Box 18"/>
            <p:cNvSpPr txBox="1">
              <a:spLocks noChangeArrowheads="1"/>
            </p:cNvSpPr>
            <p:nvPr/>
          </p:nvSpPr>
          <p:spPr bwMode="auto">
            <a:xfrm>
              <a:off x="371" y="3235"/>
              <a:ext cx="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000" b="1">
                  <a:solidFill>
                    <a:srgbClr val="000000"/>
                  </a:solidFill>
                </a:rPr>
                <a:t>0</a:t>
              </a:r>
              <a:endParaRPr kumimoji="0" lang="en-US" altLang="zh-CN" sz="2000" b="1">
                <a:solidFill>
                  <a:srgbClr val="000000"/>
                </a:solidFill>
              </a:endParaRPr>
            </a:p>
          </p:txBody>
        </p:sp>
        <p:sp>
          <p:nvSpPr>
            <p:cNvPr id="20493" name="Line 19"/>
            <p:cNvSpPr>
              <a:spLocks noChangeShapeType="1"/>
            </p:cNvSpPr>
            <p:nvPr/>
          </p:nvSpPr>
          <p:spPr bwMode="auto">
            <a:xfrm>
              <a:off x="517" y="3318"/>
              <a:ext cx="192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lg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494" name="Text Box 20"/>
            <p:cNvSpPr txBox="1">
              <a:spLocks noChangeArrowheads="1"/>
            </p:cNvSpPr>
            <p:nvPr/>
          </p:nvSpPr>
          <p:spPr bwMode="auto">
            <a:xfrm>
              <a:off x="1638" y="2688"/>
              <a:ext cx="1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000" b="1">
                  <a:solidFill>
                    <a:schemeClr val="bg2"/>
                  </a:solidFill>
                </a:rPr>
                <a:t>A</a:t>
              </a:r>
              <a:endParaRPr kumimoji="0" lang="en-US" altLang="zh-CN" sz="2000" b="1">
                <a:solidFill>
                  <a:schemeClr val="bg2"/>
                </a:solidFill>
              </a:endParaRPr>
            </a:p>
          </p:txBody>
        </p:sp>
        <p:sp>
          <p:nvSpPr>
            <p:cNvPr id="20495" name="Text Box 21"/>
            <p:cNvSpPr txBox="1">
              <a:spLocks noChangeArrowheads="1"/>
            </p:cNvSpPr>
            <p:nvPr/>
          </p:nvSpPr>
          <p:spPr bwMode="auto">
            <a:xfrm>
              <a:off x="991" y="225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000" b="1">
                  <a:solidFill>
                    <a:schemeClr val="bg2"/>
                  </a:solidFill>
                </a:rPr>
                <a:t>B</a:t>
              </a:r>
              <a:endParaRPr kumimoji="0" lang="en-US" altLang="zh-CN" sz="2000" b="1">
                <a:solidFill>
                  <a:schemeClr val="bg2"/>
                </a:solidFill>
              </a:endParaRPr>
            </a:p>
          </p:txBody>
        </p:sp>
        <p:sp>
          <p:nvSpPr>
            <p:cNvPr id="20496" name="Rectangle 22"/>
            <p:cNvSpPr>
              <a:spLocks noChangeArrowheads="1"/>
            </p:cNvSpPr>
            <p:nvPr/>
          </p:nvSpPr>
          <p:spPr bwMode="auto">
            <a:xfrm>
              <a:off x="931" y="1974"/>
              <a:ext cx="900" cy="113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0497" name="Freeform 23"/>
            <p:cNvSpPr/>
            <p:nvPr/>
          </p:nvSpPr>
          <p:spPr bwMode="auto">
            <a:xfrm>
              <a:off x="830" y="1637"/>
              <a:ext cx="110" cy="682"/>
            </a:xfrm>
            <a:custGeom>
              <a:avLst/>
              <a:gdLst>
                <a:gd name="T0" fmla="*/ 128 w 109"/>
                <a:gd name="T1" fmla="*/ 682 h 682"/>
                <a:gd name="T2" fmla="*/ 0 w 109"/>
                <a:gd name="T3" fmla="*/ 682 h 682"/>
                <a:gd name="T4" fmla="*/ 0 w 109"/>
                <a:gd name="T5" fmla="*/ 0 h 682"/>
                <a:gd name="T6" fmla="*/ 0 60000 65536"/>
                <a:gd name="T7" fmla="*/ 0 60000 65536"/>
                <a:gd name="T8" fmla="*/ 0 60000 65536"/>
                <a:gd name="T9" fmla="*/ 0 w 109"/>
                <a:gd name="T10" fmla="*/ 0 h 682"/>
                <a:gd name="T11" fmla="*/ 109 w 109"/>
                <a:gd name="T12" fmla="*/ 682 h 6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682">
                  <a:moveTo>
                    <a:pt x="109" y="682"/>
                  </a:moveTo>
                  <a:lnTo>
                    <a:pt x="0" y="682"/>
                  </a:lnTo>
                  <a:lnTo>
                    <a:pt x="0" y="0"/>
                  </a:lnTo>
                </a:path>
              </a:pathLst>
            </a:custGeom>
            <a:noFill/>
            <a:ln w="698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498" name="Freeform 24"/>
            <p:cNvSpPr/>
            <p:nvPr/>
          </p:nvSpPr>
          <p:spPr bwMode="auto">
            <a:xfrm>
              <a:off x="1820" y="1632"/>
              <a:ext cx="283" cy="1164"/>
            </a:xfrm>
            <a:custGeom>
              <a:avLst/>
              <a:gdLst>
                <a:gd name="T0" fmla="*/ 0 w 282"/>
                <a:gd name="T1" fmla="*/ 1164 h 1164"/>
                <a:gd name="T2" fmla="*/ 300 w 282"/>
                <a:gd name="T3" fmla="*/ 1164 h 1164"/>
                <a:gd name="T4" fmla="*/ 301 w 282"/>
                <a:gd name="T5" fmla="*/ 0 h 1164"/>
                <a:gd name="T6" fmla="*/ 0 60000 65536"/>
                <a:gd name="T7" fmla="*/ 0 60000 65536"/>
                <a:gd name="T8" fmla="*/ 0 60000 65536"/>
                <a:gd name="T9" fmla="*/ 0 w 282"/>
                <a:gd name="T10" fmla="*/ 0 h 1164"/>
                <a:gd name="T11" fmla="*/ 282 w 282"/>
                <a:gd name="T12" fmla="*/ 1164 h 1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64">
                  <a:moveTo>
                    <a:pt x="0" y="1164"/>
                  </a:moveTo>
                  <a:lnTo>
                    <a:pt x="281" y="1164"/>
                  </a:lnTo>
                  <a:lnTo>
                    <a:pt x="282" y="0"/>
                  </a:lnTo>
                </a:path>
              </a:pathLst>
            </a:custGeom>
            <a:noFill/>
            <a:ln w="66675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499" name="Line 25"/>
            <p:cNvSpPr>
              <a:spLocks noChangeShapeType="1"/>
            </p:cNvSpPr>
            <p:nvPr/>
          </p:nvSpPr>
          <p:spPr bwMode="auto">
            <a:xfrm>
              <a:off x="1096" y="2047"/>
              <a:ext cx="0" cy="13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Text Box 26"/>
            <p:cNvSpPr txBox="1">
              <a:spLocks noChangeArrowheads="1"/>
            </p:cNvSpPr>
            <p:nvPr/>
          </p:nvSpPr>
          <p:spPr bwMode="auto">
            <a:xfrm>
              <a:off x="1107" y="1901"/>
              <a:ext cx="4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幼圆" pitchFamily="49" charset="-122"/>
                </a:rPr>
                <a:t>u</a:t>
              </a:r>
              <a:r>
                <a:rPr kumimoji="0"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幼圆" pitchFamily="49" charset="-122"/>
                </a:rPr>
                <a:t>0</a:t>
              </a:r>
              <a:r>
                <a:rPr kumimoji="0"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幼圆" pitchFamily="49" charset="-122"/>
                  <a:sym typeface="Symbol" panose="05050102010706020507" pitchFamily="18" charset="2"/>
                </a:rPr>
                <a:t></a:t>
              </a:r>
              <a:r>
                <a:rPr kumimoji="0" lang="en-US" altLang="zh-CN" sz="2000">
                  <a:solidFill>
                    <a:srgbClr val="000000"/>
                  </a:solidFill>
                  <a:latin typeface="Times New Roman" panose="02020603050405020304" pitchFamily="18" charset="0"/>
                  <a:ea typeface="幼圆" pitchFamily="49" charset="-122"/>
                </a:rPr>
                <a:t>p</a:t>
              </a:r>
              <a:r>
                <a:rPr kumimoji="0" lang="en-US" altLang="zh-CN" sz="2000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幼圆" pitchFamily="49" charset="-122"/>
                </a:rPr>
                <a:t>a</a:t>
              </a:r>
              <a:endParaRPr kumimoji="0"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20501" name="Freeform 27"/>
            <p:cNvSpPr/>
            <p:nvPr/>
          </p:nvSpPr>
          <p:spPr bwMode="auto">
            <a:xfrm>
              <a:off x="811" y="1557"/>
              <a:ext cx="115" cy="781"/>
            </a:xfrm>
            <a:custGeom>
              <a:avLst/>
              <a:gdLst>
                <a:gd name="T0" fmla="*/ 115 w 115"/>
                <a:gd name="T1" fmla="*/ 781 h 781"/>
                <a:gd name="T2" fmla="*/ 0 w 115"/>
                <a:gd name="T3" fmla="*/ 781 h 781"/>
                <a:gd name="T4" fmla="*/ 0 w 115"/>
                <a:gd name="T5" fmla="*/ 0 h 781"/>
                <a:gd name="T6" fmla="*/ 0 60000 65536"/>
                <a:gd name="T7" fmla="*/ 0 60000 65536"/>
                <a:gd name="T8" fmla="*/ 0 60000 65536"/>
                <a:gd name="T9" fmla="*/ 0 w 115"/>
                <a:gd name="T10" fmla="*/ 0 h 781"/>
                <a:gd name="T11" fmla="*/ 115 w 115"/>
                <a:gd name="T12" fmla="*/ 781 h 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781">
                  <a:moveTo>
                    <a:pt x="115" y="781"/>
                  </a:moveTo>
                  <a:lnTo>
                    <a:pt x="0" y="78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28"/>
            <p:cNvSpPr/>
            <p:nvPr/>
          </p:nvSpPr>
          <p:spPr bwMode="auto">
            <a:xfrm>
              <a:off x="850" y="1557"/>
              <a:ext cx="84" cy="744"/>
            </a:xfrm>
            <a:custGeom>
              <a:avLst/>
              <a:gdLst>
                <a:gd name="T0" fmla="*/ 102 w 83"/>
                <a:gd name="T1" fmla="*/ 744 h 744"/>
                <a:gd name="T2" fmla="*/ 0 w 83"/>
                <a:gd name="T3" fmla="*/ 744 h 744"/>
                <a:gd name="T4" fmla="*/ 0 w 83"/>
                <a:gd name="T5" fmla="*/ 0 h 744"/>
                <a:gd name="T6" fmla="*/ 0 60000 65536"/>
                <a:gd name="T7" fmla="*/ 0 60000 65536"/>
                <a:gd name="T8" fmla="*/ 0 60000 65536"/>
                <a:gd name="T9" fmla="*/ 0 w 83"/>
                <a:gd name="T10" fmla="*/ 0 h 744"/>
                <a:gd name="T11" fmla="*/ 83 w 83"/>
                <a:gd name="T12" fmla="*/ 744 h 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744">
                  <a:moveTo>
                    <a:pt x="83" y="744"/>
                  </a:moveTo>
                  <a:lnTo>
                    <a:pt x="0" y="74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29"/>
            <p:cNvSpPr/>
            <p:nvPr/>
          </p:nvSpPr>
          <p:spPr bwMode="auto">
            <a:xfrm>
              <a:off x="1831" y="1553"/>
              <a:ext cx="251" cy="1222"/>
            </a:xfrm>
            <a:custGeom>
              <a:avLst/>
              <a:gdLst>
                <a:gd name="T0" fmla="*/ 0 w 250"/>
                <a:gd name="T1" fmla="*/ 1222 h 1222"/>
                <a:gd name="T2" fmla="*/ 269 w 250"/>
                <a:gd name="T3" fmla="*/ 1222 h 1222"/>
                <a:gd name="T4" fmla="*/ 269 w 250"/>
                <a:gd name="T5" fmla="*/ 0 h 1222"/>
                <a:gd name="T6" fmla="*/ 0 60000 65536"/>
                <a:gd name="T7" fmla="*/ 0 60000 65536"/>
                <a:gd name="T8" fmla="*/ 0 60000 65536"/>
                <a:gd name="T9" fmla="*/ 0 w 250"/>
                <a:gd name="T10" fmla="*/ 0 h 1222"/>
                <a:gd name="T11" fmla="*/ 250 w 250"/>
                <a:gd name="T12" fmla="*/ 1222 h 12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" h="1222">
                  <a:moveTo>
                    <a:pt x="0" y="1222"/>
                  </a:moveTo>
                  <a:lnTo>
                    <a:pt x="250" y="1222"/>
                  </a:lnTo>
                  <a:lnTo>
                    <a:pt x="25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30"/>
            <p:cNvSpPr/>
            <p:nvPr/>
          </p:nvSpPr>
          <p:spPr bwMode="auto">
            <a:xfrm>
              <a:off x="1826" y="1553"/>
              <a:ext cx="295" cy="1261"/>
            </a:xfrm>
            <a:custGeom>
              <a:avLst/>
              <a:gdLst>
                <a:gd name="T0" fmla="*/ 0 w 250"/>
                <a:gd name="T1" fmla="*/ 2223 h 1222"/>
                <a:gd name="T2" fmla="*/ 5807 w 250"/>
                <a:gd name="T3" fmla="*/ 2223 h 1222"/>
                <a:gd name="T4" fmla="*/ 5807 w 250"/>
                <a:gd name="T5" fmla="*/ 0 h 1222"/>
                <a:gd name="T6" fmla="*/ 0 60000 65536"/>
                <a:gd name="T7" fmla="*/ 0 60000 65536"/>
                <a:gd name="T8" fmla="*/ 0 60000 65536"/>
                <a:gd name="T9" fmla="*/ 0 w 250"/>
                <a:gd name="T10" fmla="*/ 0 h 1222"/>
                <a:gd name="T11" fmla="*/ 250 w 250"/>
                <a:gd name="T12" fmla="*/ 1222 h 12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" h="1222">
                  <a:moveTo>
                    <a:pt x="0" y="1222"/>
                  </a:moveTo>
                  <a:lnTo>
                    <a:pt x="250" y="1222"/>
                  </a:lnTo>
                  <a:lnTo>
                    <a:pt x="25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Line 31"/>
            <p:cNvSpPr>
              <a:spLocks noChangeShapeType="1"/>
            </p:cNvSpPr>
            <p:nvPr/>
          </p:nvSpPr>
          <p:spPr bwMode="auto">
            <a:xfrm>
              <a:off x="2189" y="2811"/>
              <a:ext cx="228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506" name="Line 32"/>
            <p:cNvSpPr>
              <a:spLocks noChangeShapeType="1"/>
            </p:cNvSpPr>
            <p:nvPr/>
          </p:nvSpPr>
          <p:spPr bwMode="auto">
            <a:xfrm>
              <a:off x="2306" y="1637"/>
              <a:ext cx="0" cy="1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Line 33"/>
            <p:cNvSpPr>
              <a:spLocks noChangeShapeType="1"/>
            </p:cNvSpPr>
            <p:nvPr/>
          </p:nvSpPr>
          <p:spPr bwMode="auto">
            <a:xfrm>
              <a:off x="2308" y="2814"/>
              <a:ext cx="0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0508" name="Object 34"/>
            <p:cNvGraphicFramePr>
              <a:graphicFrameLocks noChangeAspect="1"/>
            </p:cNvGraphicFramePr>
            <p:nvPr/>
          </p:nvGraphicFramePr>
          <p:xfrm>
            <a:off x="2365" y="1964"/>
            <a:ext cx="276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5" name="公式" r:id="rId1" imgW="241300" imgH="406400" progId="Equation.3">
                    <p:embed/>
                  </p:oleObj>
                </mc:Choice>
                <mc:Fallback>
                  <p:oleObj name="公式" r:id="rId1" imgW="241300" imgH="40640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" y="1964"/>
                          <a:ext cx="276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9" name="Line 35"/>
            <p:cNvSpPr>
              <a:spLocks noChangeShapeType="1"/>
            </p:cNvSpPr>
            <p:nvPr/>
          </p:nvSpPr>
          <p:spPr bwMode="auto">
            <a:xfrm>
              <a:off x="526" y="1638"/>
              <a:ext cx="228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510" name="Text Box 36"/>
            <p:cNvSpPr txBox="1">
              <a:spLocks noChangeArrowheads="1"/>
            </p:cNvSpPr>
            <p:nvPr/>
          </p:nvSpPr>
          <p:spPr bwMode="auto">
            <a:xfrm>
              <a:off x="337" y="2892"/>
              <a:ext cx="1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>
                  <a:solidFill>
                    <a:srgbClr val="000000"/>
                  </a:solidFill>
                </a:rPr>
                <a:t>z</a:t>
              </a:r>
              <a:r>
                <a:rPr kumimoji="0" lang="en-US" altLang="zh-CN" sz="2400" b="1" baseline="-25000">
                  <a:solidFill>
                    <a:srgbClr val="000000"/>
                  </a:solidFill>
                </a:rPr>
                <a:t>B</a:t>
              </a:r>
              <a:endParaRPr kumimoji="0" lang="en-US" altLang="zh-CN" sz="2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20511" name="Line 37"/>
            <p:cNvSpPr>
              <a:spLocks noChangeShapeType="1"/>
            </p:cNvSpPr>
            <p:nvPr/>
          </p:nvSpPr>
          <p:spPr bwMode="auto">
            <a:xfrm>
              <a:off x="515" y="2321"/>
              <a:ext cx="228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512" name="Line 38"/>
            <p:cNvSpPr>
              <a:spLocks noChangeShapeType="1"/>
            </p:cNvSpPr>
            <p:nvPr/>
          </p:nvSpPr>
          <p:spPr bwMode="auto">
            <a:xfrm>
              <a:off x="631" y="1642"/>
              <a:ext cx="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Line 39"/>
            <p:cNvSpPr>
              <a:spLocks noChangeShapeType="1"/>
            </p:cNvSpPr>
            <p:nvPr/>
          </p:nvSpPr>
          <p:spPr bwMode="auto">
            <a:xfrm>
              <a:off x="633" y="2322"/>
              <a:ext cx="0" cy="1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0514" name="Object 40"/>
            <p:cNvGraphicFramePr>
              <a:graphicFrameLocks noChangeAspect="1"/>
            </p:cNvGraphicFramePr>
            <p:nvPr/>
          </p:nvGraphicFramePr>
          <p:xfrm>
            <a:off x="302" y="1783"/>
            <a:ext cx="262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6" name="公式" r:id="rId3" imgW="228600" imgH="406400" progId="Equation.3">
                    <p:embed/>
                  </p:oleObj>
                </mc:Choice>
                <mc:Fallback>
                  <p:oleObj name="公式" r:id="rId3" imgW="228600" imgH="4064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" y="1783"/>
                          <a:ext cx="262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5" name="Text Box 41"/>
            <p:cNvSpPr txBox="1">
              <a:spLocks noChangeArrowheads="1"/>
            </p:cNvSpPr>
            <p:nvPr/>
          </p:nvSpPr>
          <p:spPr bwMode="auto">
            <a:xfrm>
              <a:off x="1074" y="3377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solidFill>
                    <a:srgbClr val="000000"/>
                  </a:solidFill>
                  <a:latin typeface="Times New Roman" panose="02020603050405020304" pitchFamily="18" charset="0"/>
                  <a:ea typeface="幼圆" pitchFamily="49" charset="-122"/>
                </a:rPr>
                <a:t>基准面</a:t>
              </a:r>
              <a:endParaRPr kumimoji="0"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20516" name="Text Box 42"/>
            <p:cNvSpPr txBox="1">
              <a:spLocks noChangeArrowheads="1"/>
            </p:cNvSpPr>
            <p:nvPr/>
          </p:nvSpPr>
          <p:spPr bwMode="auto">
            <a:xfrm>
              <a:off x="1066" y="2699"/>
              <a:ext cx="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1">
                  <a:solidFill>
                    <a:schemeClr val="bg2"/>
                  </a:solidFill>
                  <a:latin typeface="Times New Roman" panose="02020603050405020304" pitchFamily="18" charset="0"/>
                  <a:ea typeface="幼圆" pitchFamily="49" charset="-122"/>
                </a:rPr>
                <a:t>静水</a:t>
              </a:r>
              <a:endParaRPr kumimoji="0" lang="zh-CN" altLang="en-US" sz="2400" b="1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</p:grp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3906147" y="323161"/>
            <a:ext cx="1627369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基本概念</a:t>
            </a:r>
            <a:endParaRPr kumimoji="0"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6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6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7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067175" y="549275"/>
            <a:ext cx="5076825" cy="5543550"/>
          </a:xfrm>
          <a:prstGeom prst="rect">
            <a:avLst/>
          </a:prstGeom>
          <a:solidFill>
            <a:srgbClr val="FFFF99"/>
          </a:solidFill>
          <a:ln w="2857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>
              <a:solidFill>
                <a:srgbClr val="996633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4197350" y="644525"/>
            <a:ext cx="2832100" cy="493713"/>
            <a:chOff x="2644" y="506"/>
            <a:chExt cx="1784" cy="311"/>
          </a:xfrm>
        </p:grpSpPr>
        <p:sp>
          <p:nvSpPr>
            <p:cNvPr id="22574" name="Text Box 6"/>
            <p:cNvSpPr txBox="1">
              <a:spLocks noChangeArrowheads="1"/>
            </p:cNvSpPr>
            <p:nvPr/>
          </p:nvSpPr>
          <p:spPr bwMode="auto">
            <a:xfrm>
              <a:off x="2644" y="506"/>
              <a:ext cx="125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5125" indent="-365125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n"/>
              </a:pPr>
              <a:r>
                <a:rPr kumimoji="0" lang="zh-CN" altLang="en-US" sz="22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位置势能：</a:t>
              </a:r>
              <a:endParaRPr kumimoji="0" lang="zh-CN" altLang="en-US" sz="22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22575" name="Text Box 7"/>
            <p:cNvSpPr txBox="1">
              <a:spLocks noChangeArrowheads="1"/>
            </p:cNvSpPr>
            <p:nvPr/>
          </p:nvSpPr>
          <p:spPr bwMode="auto">
            <a:xfrm>
              <a:off x="3982" y="510"/>
              <a:ext cx="4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mgz</a:t>
              </a:r>
              <a:endParaRPr kumimoji="0" lang="en-US" altLang="zh-CN" sz="2400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</p:grp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6170613" y="24320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en-US" sz="2400">
              <a:solidFill>
                <a:srgbClr val="000066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>
            <a:off x="4197350" y="1195388"/>
            <a:ext cx="3082925" cy="736600"/>
            <a:chOff x="2644" y="853"/>
            <a:chExt cx="1942" cy="464"/>
          </a:xfrm>
        </p:grpSpPr>
        <p:graphicFrame>
          <p:nvGraphicFramePr>
            <p:cNvPr id="22572" name="Object 10"/>
            <p:cNvGraphicFramePr>
              <a:graphicFrameLocks noChangeAspect="1"/>
            </p:cNvGraphicFramePr>
            <p:nvPr/>
          </p:nvGraphicFramePr>
          <p:xfrm>
            <a:off x="4036" y="853"/>
            <a:ext cx="55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1" name="公式" r:id="rId1" imgW="622300" imgH="520700" progId="Equation.3">
                    <p:embed/>
                  </p:oleObj>
                </mc:Choice>
                <mc:Fallback>
                  <p:oleObj name="公式" r:id="rId1" imgW="622300" imgH="5207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6" y="853"/>
                          <a:ext cx="550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73" name="Text Box 11"/>
            <p:cNvSpPr txBox="1">
              <a:spLocks noChangeArrowheads="1"/>
            </p:cNvSpPr>
            <p:nvPr/>
          </p:nvSpPr>
          <p:spPr bwMode="auto">
            <a:xfrm>
              <a:off x="2644" y="909"/>
              <a:ext cx="125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5125" indent="-365125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n"/>
              </a:pPr>
              <a:r>
                <a:rPr kumimoji="0" lang="zh-CN" altLang="en-US" sz="22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压力势能：</a:t>
              </a:r>
              <a:endParaRPr kumimoji="0" lang="zh-CN" altLang="en-US" sz="22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273327" y="1483589"/>
            <a:ext cx="3546475" cy="4197350"/>
            <a:chOff x="121" y="637"/>
            <a:chExt cx="2234" cy="2644"/>
          </a:xfrm>
        </p:grpSpPr>
        <p:sp>
          <p:nvSpPr>
            <p:cNvPr id="22545" name="Rectangle 13"/>
            <p:cNvSpPr>
              <a:spLocks noChangeArrowheads="1"/>
            </p:cNvSpPr>
            <p:nvPr/>
          </p:nvSpPr>
          <p:spPr bwMode="auto">
            <a:xfrm>
              <a:off x="121" y="637"/>
              <a:ext cx="2234" cy="264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2546" name="Text Box 14"/>
            <p:cNvSpPr txBox="1">
              <a:spLocks noChangeArrowheads="1"/>
            </p:cNvSpPr>
            <p:nvPr/>
          </p:nvSpPr>
          <p:spPr bwMode="auto">
            <a:xfrm>
              <a:off x="2165" y="271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000" b="1">
                  <a:solidFill>
                    <a:srgbClr val="000066"/>
                  </a:solidFill>
                </a:rPr>
                <a:t>0</a:t>
              </a:r>
              <a:endParaRPr kumimoji="0" lang="en-US" altLang="zh-CN" sz="2000" b="1">
                <a:solidFill>
                  <a:srgbClr val="000066"/>
                </a:solidFill>
              </a:endParaRPr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222" y="271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000" b="1">
                  <a:solidFill>
                    <a:srgbClr val="000066"/>
                  </a:solidFill>
                </a:rPr>
                <a:t>0</a:t>
              </a:r>
              <a:endParaRPr kumimoji="0" lang="en-US" altLang="zh-CN" sz="2000" b="1">
                <a:solidFill>
                  <a:srgbClr val="000066"/>
                </a:solidFill>
              </a:endParaRPr>
            </a:p>
          </p:txBody>
        </p:sp>
        <p:sp>
          <p:nvSpPr>
            <p:cNvPr id="22548" name="Line 16"/>
            <p:cNvSpPr>
              <a:spLocks noChangeShapeType="1"/>
            </p:cNvSpPr>
            <p:nvPr/>
          </p:nvSpPr>
          <p:spPr bwMode="auto">
            <a:xfrm>
              <a:off x="399" y="2793"/>
              <a:ext cx="1723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lg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2549" name="Text Box 17"/>
            <p:cNvSpPr txBox="1">
              <a:spLocks noChangeArrowheads="1"/>
            </p:cNvSpPr>
            <p:nvPr/>
          </p:nvSpPr>
          <p:spPr bwMode="auto">
            <a:xfrm>
              <a:off x="762" y="2852"/>
              <a:ext cx="5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基准面</a:t>
              </a:r>
              <a:endParaRPr kumimoji="0" lang="zh-CN" altLang="en-US" sz="20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22550" name="Freeform 18"/>
            <p:cNvSpPr/>
            <p:nvPr/>
          </p:nvSpPr>
          <p:spPr bwMode="auto">
            <a:xfrm flipH="1">
              <a:off x="585" y="1317"/>
              <a:ext cx="1095" cy="1022"/>
            </a:xfrm>
            <a:custGeom>
              <a:avLst/>
              <a:gdLst>
                <a:gd name="T0" fmla="*/ 24 w 1095"/>
                <a:gd name="T1" fmla="*/ 703 h 1022"/>
                <a:gd name="T2" fmla="*/ 0 w 1095"/>
                <a:gd name="T3" fmla="*/ 748 h 1022"/>
                <a:gd name="T4" fmla="*/ 7 w 1095"/>
                <a:gd name="T5" fmla="*/ 818 h 1022"/>
                <a:gd name="T6" fmla="*/ 51 w 1095"/>
                <a:gd name="T7" fmla="*/ 890 h 1022"/>
                <a:gd name="T8" fmla="*/ 139 w 1095"/>
                <a:gd name="T9" fmla="*/ 960 h 1022"/>
                <a:gd name="T10" fmla="*/ 238 w 1095"/>
                <a:gd name="T11" fmla="*/ 998 h 1022"/>
                <a:gd name="T12" fmla="*/ 351 w 1095"/>
                <a:gd name="T13" fmla="*/ 1022 h 1022"/>
                <a:gd name="T14" fmla="*/ 456 w 1095"/>
                <a:gd name="T15" fmla="*/ 1022 h 1022"/>
                <a:gd name="T16" fmla="*/ 552 w 1095"/>
                <a:gd name="T17" fmla="*/ 996 h 1022"/>
                <a:gd name="T18" fmla="*/ 607 w 1095"/>
                <a:gd name="T19" fmla="*/ 928 h 1022"/>
                <a:gd name="T20" fmla="*/ 696 w 1095"/>
                <a:gd name="T21" fmla="*/ 746 h 1022"/>
                <a:gd name="T22" fmla="*/ 792 w 1095"/>
                <a:gd name="T23" fmla="*/ 578 h 1022"/>
                <a:gd name="T24" fmla="*/ 907 w 1095"/>
                <a:gd name="T25" fmla="*/ 403 h 1022"/>
                <a:gd name="T26" fmla="*/ 1023 w 1095"/>
                <a:gd name="T27" fmla="*/ 264 h 1022"/>
                <a:gd name="T28" fmla="*/ 1090 w 1095"/>
                <a:gd name="T29" fmla="*/ 180 h 1022"/>
                <a:gd name="T30" fmla="*/ 1095 w 1095"/>
                <a:gd name="T31" fmla="*/ 120 h 1022"/>
                <a:gd name="T32" fmla="*/ 1063 w 1095"/>
                <a:gd name="T33" fmla="*/ 55 h 1022"/>
                <a:gd name="T34" fmla="*/ 1008 w 1095"/>
                <a:gd name="T35" fmla="*/ 19 h 1022"/>
                <a:gd name="T36" fmla="*/ 919 w 1095"/>
                <a:gd name="T37" fmla="*/ 0 h 1022"/>
                <a:gd name="T38" fmla="*/ 833 w 1095"/>
                <a:gd name="T39" fmla="*/ 19 h 1022"/>
                <a:gd name="T40" fmla="*/ 780 w 1095"/>
                <a:gd name="T41" fmla="*/ 55 h 1022"/>
                <a:gd name="T42" fmla="*/ 605 w 1095"/>
                <a:gd name="T43" fmla="*/ 163 h 1022"/>
                <a:gd name="T44" fmla="*/ 468 w 1095"/>
                <a:gd name="T45" fmla="*/ 264 h 1022"/>
                <a:gd name="T46" fmla="*/ 334 w 1095"/>
                <a:gd name="T47" fmla="*/ 376 h 1022"/>
                <a:gd name="T48" fmla="*/ 159 w 1095"/>
                <a:gd name="T49" fmla="*/ 554 h 1022"/>
                <a:gd name="T50" fmla="*/ 24 w 1095"/>
                <a:gd name="T51" fmla="*/ 703 h 10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95"/>
                <a:gd name="T79" fmla="*/ 0 h 1022"/>
                <a:gd name="T80" fmla="*/ 1095 w 1095"/>
                <a:gd name="T81" fmla="*/ 1022 h 10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95" h="1022">
                  <a:moveTo>
                    <a:pt x="24" y="703"/>
                  </a:moveTo>
                  <a:lnTo>
                    <a:pt x="0" y="748"/>
                  </a:lnTo>
                  <a:lnTo>
                    <a:pt x="7" y="818"/>
                  </a:lnTo>
                  <a:lnTo>
                    <a:pt x="51" y="890"/>
                  </a:lnTo>
                  <a:lnTo>
                    <a:pt x="139" y="960"/>
                  </a:lnTo>
                  <a:lnTo>
                    <a:pt x="238" y="998"/>
                  </a:lnTo>
                  <a:lnTo>
                    <a:pt x="351" y="1022"/>
                  </a:lnTo>
                  <a:lnTo>
                    <a:pt x="456" y="1022"/>
                  </a:lnTo>
                  <a:lnTo>
                    <a:pt x="552" y="996"/>
                  </a:lnTo>
                  <a:lnTo>
                    <a:pt x="607" y="928"/>
                  </a:lnTo>
                  <a:lnTo>
                    <a:pt x="696" y="746"/>
                  </a:lnTo>
                  <a:lnTo>
                    <a:pt x="792" y="578"/>
                  </a:lnTo>
                  <a:lnTo>
                    <a:pt x="907" y="403"/>
                  </a:lnTo>
                  <a:lnTo>
                    <a:pt x="1023" y="264"/>
                  </a:lnTo>
                  <a:lnTo>
                    <a:pt x="1090" y="180"/>
                  </a:lnTo>
                  <a:lnTo>
                    <a:pt x="1095" y="120"/>
                  </a:lnTo>
                  <a:lnTo>
                    <a:pt x="1063" y="55"/>
                  </a:lnTo>
                  <a:lnTo>
                    <a:pt x="1008" y="19"/>
                  </a:lnTo>
                  <a:lnTo>
                    <a:pt x="919" y="0"/>
                  </a:lnTo>
                  <a:lnTo>
                    <a:pt x="833" y="19"/>
                  </a:lnTo>
                  <a:lnTo>
                    <a:pt x="780" y="55"/>
                  </a:lnTo>
                  <a:lnTo>
                    <a:pt x="605" y="163"/>
                  </a:lnTo>
                  <a:lnTo>
                    <a:pt x="468" y="264"/>
                  </a:lnTo>
                  <a:lnTo>
                    <a:pt x="334" y="376"/>
                  </a:lnTo>
                  <a:lnTo>
                    <a:pt x="159" y="554"/>
                  </a:lnTo>
                  <a:lnTo>
                    <a:pt x="24" y="703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Oval 19"/>
            <p:cNvSpPr>
              <a:spLocks noChangeArrowheads="1"/>
            </p:cNvSpPr>
            <p:nvPr/>
          </p:nvSpPr>
          <p:spPr bwMode="auto">
            <a:xfrm rot="20919355" flipH="1">
              <a:off x="581" y="1321"/>
              <a:ext cx="327" cy="2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2552" name="Freeform 20"/>
            <p:cNvSpPr/>
            <p:nvPr/>
          </p:nvSpPr>
          <p:spPr bwMode="auto">
            <a:xfrm flipH="1">
              <a:off x="863" y="1348"/>
              <a:ext cx="797" cy="678"/>
            </a:xfrm>
            <a:custGeom>
              <a:avLst/>
              <a:gdLst>
                <a:gd name="T0" fmla="*/ 0 w 797"/>
                <a:gd name="T1" fmla="*/ 678 h 678"/>
                <a:gd name="T2" fmla="*/ 192 w 797"/>
                <a:gd name="T3" fmla="*/ 467 h 678"/>
                <a:gd name="T4" fmla="*/ 493 w 797"/>
                <a:gd name="T5" fmla="*/ 195 h 678"/>
                <a:gd name="T6" fmla="*/ 797 w 797"/>
                <a:gd name="T7" fmla="*/ 0 h 6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7"/>
                <a:gd name="T13" fmla="*/ 0 h 678"/>
                <a:gd name="T14" fmla="*/ 797 w 797"/>
                <a:gd name="T15" fmla="*/ 678 h 6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7" h="678">
                  <a:moveTo>
                    <a:pt x="0" y="678"/>
                  </a:moveTo>
                  <a:cubicBezTo>
                    <a:pt x="32" y="643"/>
                    <a:pt x="110" y="547"/>
                    <a:pt x="192" y="467"/>
                  </a:cubicBezTo>
                  <a:cubicBezTo>
                    <a:pt x="274" y="387"/>
                    <a:pt x="392" y="273"/>
                    <a:pt x="493" y="195"/>
                  </a:cubicBezTo>
                  <a:cubicBezTo>
                    <a:pt x="594" y="117"/>
                    <a:pt x="734" y="41"/>
                    <a:pt x="79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21"/>
            <p:cNvSpPr/>
            <p:nvPr/>
          </p:nvSpPr>
          <p:spPr bwMode="auto">
            <a:xfrm flipH="1">
              <a:off x="604" y="1521"/>
              <a:ext cx="480" cy="745"/>
            </a:xfrm>
            <a:custGeom>
              <a:avLst/>
              <a:gdLst>
                <a:gd name="T0" fmla="*/ 0 w 480"/>
                <a:gd name="T1" fmla="*/ 745 h 745"/>
                <a:gd name="T2" fmla="*/ 106 w 480"/>
                <a:gd name="T3" fmla="*/ 534 h 745"/>
                <a:gd name="T4" fmla="*/ 282 w 480"/>
                <a:gd name="T5" fmla="*/ 240 h 745"/>
                <a:gd name="T6" fmla="*/ 480 w 480"/>
                <a:gd name="T7" fmla="*/ 0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745"/>
                <a:gd name="T14" fmla="*/ 480 w 480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745">
                  <a:moveTo>
                    <a:pt x="0" y="745"/>
                  </a:moveTo>
                  <a:cubicBezTo>
                    <a:pt x="18" y="709"/>
                    <a:pt x="59" y="618"/>
                    <a:pt x="106" y="534"/>
                  </a:cubicBezTo>
                  <a:cubicBezTo>
                    <a:pt x="153" y="450"/>
                    <a:pt x="220" y="329"/>
                    <a:pt x="282" y="240"/>
                  </a:cubicBezTo>
                  <a:cubicBezTo>
                    <a:pt x="344" y="151"/>
                    <a:pt x="439" y="50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22"/>
            <p:cNvSpPr/>
            <p:nvPr/>
          </p:nvSpPr>
          <p:spPr bwMode="auto">
            <a:xfrm flipH="1">
              <a:off x="905" y="1460"/>
              <a:ext cx="739" cy="723"/>
            </a:xfrm>
            <a:custGeom>
              <a:avLst/>
              <a:gdLst>
                <a:gd name="T0" fmla="*/ 0 w 739"/>
                <a:gd name="T1" fmla="*/ 723 h 723"/>
                <a:gd name="T2" fmla="*/ 224 w 739"/>
                <a:gd name="T3" fmla="*/ 467 h 723"/>
                <a:gd name="T4" fmla="*/ 547 w 739"/>
                <a:gd name="T5" fmla="*/ 150 h 723"/>
                <a:gd name="T6" fmla="*/ 739 w 739"/>
                <a:gd name="T7" fmla="*/ 0 h 7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9"/>
                <a:gd name="T13" fmla="*/ 0 h 723"/>
                <a:gd name="T14" fmla="*/ 739 w 739"/>
                <a:gd name="T15" fmla="*/ 723 h 7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9" h="723">
                  <a:moveTo>
                    <a:pt x="0" y="723"/>
                  </a:moveTo>
                  <a:cubicBezTo>
                    <a:pt x="66" y="642"/>
                    <a:pt x="133" y="562"/>
                    <a:pt x="224" y="467"/>
                  </a:cubicBezTo>
                  <a:cubicBezTo>
                    <a:pt x="315" y="372"/>
                    <a:pt x="461" y="228"/>
                    <a:pt x="547" y="150"/>
                  </a:cubicBezTo>
                  <a:cubicBezTo>
                    <a:pt x="633" y="72"/>
                    <a:pt x="686" y="36"/>
                    <a:pt x="73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23"/>
            <p:cNvSpPr/>
            <p:nvPr/>
          </p:nvSpPr>
          <p:spPr bwMode="auto">
            <a:xfrm flipH="1">
              <a:off x="866" y="1524"/>
              <a:ext cx="583" cy="787"/>
            </a:xfrm>
            <a:custGeom>
              <a:avLst/>
              <a:gdLst>
                <a:gd name="T0" fmla="*/ 0 w 583"/>
                <a:gd name="T1" fmla="*/ 787 h 787"/>
                <a:gd name="T2" fmla="*/ 160 w 583"/>
                <a:gd name="T3" fmla="*/ 557 h 787"/>
                <a:gd name="T4" fmla="*/ 426 w 583"/>
                <a:gd name="T5" fmla="*/ 179 h 787"/>
                <a:gd name="T6" fmla="*/ 583 w 583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3"/>
                <a:gd name="T13" fmla="*/ 0 h 787"/>
                <a:gd name="T14" fmla="*/ 583 w 583"/>
                <a:gd name="T15" fmla="*/ 787 h 7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3" h="787">
                  <a:moveTo>
                    <a:pt x="0" y="787"/>
                  </a:moveTo>
                  <a:cubicBezTo>
                    <a:pt x="44" y="722"/>
                    <a:pt x="89" y="658"/>
                    <a:pt x="160" y="557"/>
                  </a:cubicBezTo>
                  <a:cubicBezTo>
                    <a:pt x="231" y="456"/>
                    <a:pt x="356" y="272"/>
                    <a:pt x="426" y="179"/>
                  </a:cubicBezTo>
                  <a:cubicBezTo>
                    <a:pt x="496" y="86"/>
                    <a:pt x="539" y="43"/>
                    <a:pt x="5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24"/>
            <p:cNvSpPr/>
            <p:nvPr/>
          </p:nvSpPr>
          <p:spPr bwMode="auto">
            <a:xfrm flipH="1">
              <a:off x="764" y="1569"/>
              <a:ext cx="477" cy="764"/>
            </a:xfrm>
            <a:custGeom>
              <a:avLst/>
              <a:gdLst>
                <a:gd name="T0" fmla="*/ 0 w 477"/>
                <a:gd name="T1" fmla="*/ 764 h 764"/>
                <a:gd name="T2" fmla="*/ 183 w 477"/>
                <a:gd name="T3" fmla="*/ 390 h 764"/>
                <a:gd name="T4" fmla="*/ 477 w 477"/>
                <a:gd name="T5" fmla="*/ 0 h 764"/>
                <a:gd name="T6" fmla="*/ 0 60000 65536"/>
                <a:gd name="T7" fmla="*/ 0 60000 65536"/>
                <a:gd name="T8" fmla="*/ 0 60000 65536"/>
                <a:gd name="T9" fmla="*/ 0 w 477"/>
                <a:gd name="T10" fmla="*/ 0 h 764"/>
                <a:gd name="T11" fmla="*/ 477 w 477"/>
                <a:gd name="T12" fmla="*/ 764 h 7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764">
                  <a:moveTo>
                    <a:pt x="0" y="764"/>
                  </a:moveTo>
                  <a:cubicBezTo>
                    <a:pt x="52" y="640"/>
                    <a:pt x="104" y="517"/>
                    <a:pt x="183" y="390"/>
                  </a:cubicBezTo>
                  <a:cubicBezTo>
                    <a:pt x="262" y="263"/>
                    <a:pt x="428" y="65"/>
                    <a:pt x="47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Freeform 25"/>
            <p:cNvSpPr/>
            <p:nvPr/>
          </p:nvSpPr>
          <p:spPr bwMode="auto">
            <a:xfrm flipH="1">
              <a:off x="1077" y="2023"/>
              <a:ext cx="608" cy="320"/>
            </a:xfrm>
            <a:custGeom>
              <a:avLst/>
              <a:gdLst>
                <a:gd name="T0" fmla="*/ 28 w 608"/>
                <a:gd name="T1" fmla="*/ 0 h 320"/>
                <a:gd name="T2" fmla="*/ 11 w 608"/>
                <a:gd name="T3" fmla="*/ 29 h 320"/>
                <a:gd name="T4" fmla="*/ 6 w 608"/>
                <a:gd name="T5" fmla="*/ 91 h 320"/>
                <a:gd name="T6" fmla="*/ 48 w 608"/>
                <a:gd name="T7" fmla="*/ 171 h 320"/>
                <a:gd name="T8" fmla="*/ 148 w 608"/>
                <a:gd name="T9" fmla="*/ 251 h 320"/>
                <a:gd name="T10" fmla="*/ 280 w 608"/>
                <a:gd name="T11" fmla="*/ 302 h 320"/>
                <a:gd name="T12" fmla="*/ 438 w 608"/>
                <a:gd name="T13" fmla="*/ 318 h 320"/>
                <a:gd name="T14" fmla="*/ 552 w 608"/>
                <a:gd name="T15" fmla="*/ 288 h 320"/>
                <a:gd name="T16" fmla="*/ 608 w 608"/>
                <a:gd name="T17" fmla="*/ 232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8"/>
                <a:gd name="T28" fmla="*/ 0 h 320"/>
                <a:gd name="T29" fmla="*/ 608 w 608"/>
                <a:gd name="T30" fmla="*/ 320 h 3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8" h="320">
                  <a:moveTo>
                    <a:pt x="28" y="0"/>
                  </a:moveTo>
                  <a:cubicBezTo>
                    <a:pt x="25" y="5"/>
                    <a:pt x="15" y="14"/>
                    <a:pt x="11" y="29"/>
                  </a:cubicBezTo>
                  <a:cubicBezTo>
                    <a:pt x="7" y="44"/>
                    <a:pt x="0" y="67"/>
                    <a:pt x="6" y="91"/>
                  </a:cubicBezTo>
                  <a:cubicBezTo>
                    <a:pt x="12" y="115"/>
                    <a:pt x="24" y="144"/>
                    <a:pt x="48" y="171"/>
                  </a:cubicBezTo>
                  <a:cubicBezTo>
                    <a:pt x="72" y="198"/>
                    <a:pt x="109" y="229"/>
                    <a:pt x="148" y="251"/>
                  </a:cubicBezTo>
                  <a:cubicBezTo>
                    <a:pt x="187" y="273"/>
                    <a:pt x="232" y="291"/>
                    <a:pt x="280" y="302"/>
                  </a:cubicBezTo>
                  <a:cubicBezTo>
                    <a:pt x="328" y="313"/>
                    <a:pt x="393" y="320"/>
                    <a:pt x="438" y="318"/>
                  </a:cubicBezTo>
                  <a:cubicBezTo>
                    <a:pt x="483" y="316"/>
                    <a:pt x="524" y="302"/>
                    <a:pt x="552" y="288"/>
                  </a:cubicBezTo>
                  <a:cubicBezTo>
                    <a:pt x="580" y="274"/>
                    <a:pt x="596" y="244"/>
                    <a:pt x="608" y="2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Freeform 26"/>
            <p:cNvSpPr/>
            <p:nvPr/>
          </p:nvSpPr>
          <p:spPr bwMode="auto">
            <a:xfrm flipH="1">
              <a:off x="1066" y="1962"/>
              <a:ext cx="581" cy="288"/>
            </a:xfrm>
            <a:custGeom>
              <a:avLst/>
              <a:gdLst>
                <a:gd name="T0" fmla="*/ 574 w 581"/>
                <a:gd name="T1" fmla="*/ 288 h 288"/>
                <a:gd name="T2" fmla="*/ 574 w 581"/>
                <a:gd name="T3" fmla="*/ 219 h 288"/>
                <a:gd name="T4" fmla="*/ 533 w 581"/>
                <a:gd name="T5" fmla="*/ 146 h 288"/>
                <a:gd name="T6" fmla="*/ 430 w 581"/>
                <a:gd name="T7" fmla="*/ 66 h 288"/>
                <a:gd name="T8" fmla="*/ 299 w 581"/>
                <a:gd name="T9" fmla="*/ 16 h 288"/>
                <a:gd name="T10" fmla="*/ 170 w 581"/>
                <a:gd name="T11" fmla="*/ 0 h 288"/>
                <a:gd name="T12" fmla="*/ 59 w 581"/>
                <a:gd name="T13" fmla="*/ 18 h 288"/>
                <a:gd name="T14" fmla="*/ 0 w 581"/>
                <a:gd name="T15" fmla="*/ 51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"/>
                <a:gd name="T25" fmla="*/ 0 h 288"/>
                <a:gd name="T26" fmla="*/ 581 w 581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" h="288">
                  <a:moveTo>
                    <a:pt x="574" y="288"/>
                  </a:moveTo>
                  <a:cubicBezTo>
                    <a:pt x="574" y="277"/>
                    <a:pt x="581" y="243"/>
                    <a:pt x="574" y="219"/>
                  </a:cubicBezTo>
                  <a:cubicBezTo>
                    <a:pt x="567" y="195"/>
                    <a:pt x="557" y="171"/>
                    <a:pt x="533" y="146"/>
                  </a:cubicBezTo>
                  <a:cubicBezTo>
                    <a:pt x="509" y="121"/>
                    <a:pt x="469" y="88"/>
                    <a:pt x="430" y="66"/>
                  </a:cubicBezTo>
                  <a:cubicBezTo>
                    <a:pt x="391" y="44"/>
                    <a:pt x="342" y="27"/>
                    <a:pt x="299" y="16"/>
                  </a:cubicBezTo>
                  <a:cubicBezTo>
                    <a:pt x="256" y="5"/>
                    <a:pt x="210" y="0"/>
                    <a:pt x="170" y="0"/>
                  </a:cubicBezTo>
                  <a:cubicBezTo>
                    <a:pt x="130" y="0"/>
                    <a:pt x="87" y="10"/>
                    <a:pt x="59" y="18"/>
                  </a:cubicBezTo>
                  <a:cubicBezTo>
                    <a:pt x="31" y="26"/>
                    <a:pt x="12" y="44"/>
                    <a:pt x="0" y="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Rectangle 27"/>
            <p:cNvSpPr>
              <a:spLocks noChangeArrowheads="1"/>
            </p:cNvSpPr>
            <p:nvPr/>
          </p:nvSpPr>
          <p:spPr bwMode="auto">
            <a:xfrm>
              <a:off x="1033" y="1818"/>
              <a:ext cx="56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2560" name="Text Box 28"/>
            <p:cNvSpPr txBox="1">
              <a:spLocks noChangeArrowheads="1"/>
            </p:cNvSpPr>
            <p:nvPr/>
          </p:nvSpPr>
          <p:spPr bwMode="auto">
            <a:xfrm>
              <a:off x="179" y="1934"/>
              <a:ext cx="61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质量 </a:t>
              </a:r>
              <a:r>
                <a:rPr kumimoji="0" lang="en-US" altLang="zh-CN" sz="20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m</a:t>
              </a:r>
              <a:endParaRPr kumimoji="0" lang="en-US" altLang="zh-CN" sz="20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  <a:p>
              <a:pPr eaLnBrk="1" hangingPunct="1"/>
              <a:r>
                <a:rPr kumimoji="0" lang="zh-CN" altLang="en-US" sz="20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压力 </a:t>
              </a:r>
              <a:r>
                <a:rPr kumimoji="0" lang="en-US" altLang="zh-CN" sz="20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u</a:t>
              </a:r>
              <a:endParaRPr kumimoji="0" lang="en-US" altLang="zh-CN" sz="20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  <a:p>
              <a:pPr eaLnBrk="1" hangingPunct="1"/>
              <a:r>
                <a:rPr kumimoji="0" lang="zh-CN" altLang="en-US" sz="20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流速 </a:t>
              </a:r>
              <a:r>
                <a:rPr kumimoji="0" lang="en-US" altLang="zh-CN" sz="20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v</a:t>
              </a:r>
              <a:endParaRPr kumimoji="0" lang="en-US" altLang="zh-CN" sz="20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22561" name="Line 29"/>
            <p:cNvSpPr>
              <a:spLocks noChangeShapeType="1"/>
            </p:cNvSpPr>
            <p:nvPr/>
          </p:nvSpPr>
          <p:spPr bwMode="auto">
            <a:xfrm flipH="1">
              <a:off x="787" y="1855"/>
              <a:ext cx="241" cy="23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Line 30"/>
            <p:cNvSpPr>
              <a:spLocks noChangeShapeType="1"/>
            </p:cNvSpPr>
            <p:nvPr/>
          </p:nvSpPr>
          <p:spPr bwMode="auto">
            <a:xfrm>
              <a:off x="1674" y="1846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31"/>
            <p:cNvSpPr>
              <a:spLocks noChangeShapeType="1"/>
            </p:cNvSpPr>
            <p:nvPr/>
          </p:nvSpPr>
          <p:spPr bwMode="auto">
            <a:xfrm>
              <a:off x="1775" y="1855"/>
              <a:ext cx="0" cy="93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Text Box 32"/>
            <p:cNvSpPr txBox="1">
              <a:spLocks noChangeArrowheads="1"/>
            </p:cNvSpPr>
            <p:nvPr/>
          </p:nvSpPr>
          <p:spPr bwMode="auto">
            <a:xfrm>
              <a:off x="1803" y="2090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en-US" altLang="zh-CN" sz="2400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z</a:t>
              </a:r>
              <a:endParaRPr kumimoji="0" lang="en-US" altLang="zh-CN" sz="2400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grpSp>
          <p:nvGrpSpPr>
            <p:cNvPr id="22565" name="Group 33"/>
            <p:cNvGrpSpPr/>
            <p:nvPr/>
          </p:nvGrpSpPr>
          <p:grpSpPr bwMode="auto">
            <a:xfrm flipH="1">
              <a:off x="1094" y="1091"/>
              <a:ext cx="128" cy="781"/>
              <a:chOff x="1915" y="712"/>
              <a:chExt cx="128" cy="781"/>
            </a:xfrm>
          </p:grpSpPr>
          <p:sp>
            <p:nvSpPr>
              <p:cNvPr id="22569" name="Freeform 34"/>
              <p:cNvSpPr/>
              <p:nvPr/>
            </p:nvSpPr>
            <p:spPr bwMode="auto">
              <a:xfrm>
                <a:off x="1934" y="792"/>
                <a:ext cx="109" cy="682"/>
              </a:xfrm>
              <a:custGeom>
                <a:avLst/>
                <a:gdLst>
                  <a:gd name="T0" fmla="*/ 109 w 109"/>
                  <a:gd name="T1" fmla="*/ 682 h 682"/>
                  <a:gd name="T2" fmla="*/ 0 w 109"/>
                  <a:gd name="T3" fmla="*/ 682 h 682"/>
                  <a:gd name="T4" fmla="*/ 0 w 109"/>
                  <a:gd name="T5" fmla="*/ 0 h 682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682"/>
                  <a:gd name="T11" fmla="*/ 109 w 109"/>
                  <a:gd name="T12" fmla="*/ 682 h 6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682">
                    <a:moveTo>
                      <a:pt x="109" y="682"/>
                    </a:moveTo>
                    <a:lnTo>
                      <a:pt x="0" y="682"/>
                    </a:lnTo>
                    <a:lnTo>
                      <a:pt x="0" y="0"/>
                    </a:lnTo>
                  </a:path>
                </a:pathLst>
              </a:custGeom>
              <a:noFill/>
              <a:ln w="69850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2570" name="Freeform 35"/>
              <p:cNvSpPr/>
              <p:nvPr/>
            </p:nvSpPr>
            <p:spPr bwMode="auto">
              <a:xfrm>
                <a:off x="1915" y="712"/>
                <a:ext cx="115" cy="781"/>
              </a:xfrm>
              <a:custGeom>
                <a:avLst/>
                <a:gdLst>
                  <a:gd name="T0" fmla="*/ 115 w 115"/>
                  <a:gd name="T1" fmla="*/ 781 h 781"/>
                  <a:gd name="T2" fmla="*/ 0 w 115"/>
                  <a:gd name="T3" fmla="*/ 781 h 781"/>
                  <a:gd name="T4" fmla="*/ 0 w 115"/>
                  <a:gd name="T5" fmla="*/ 0 h 781"/>
                  <a:gd name="T6" fmla="*/ 0 60000 65536"/>
                  <a:gd name="T7" fmla="*/ 0 60000 65536"/>
                  <a:gd name="T8" fmla="*/ 0 60000 65536"/>
                  <a:gd name="T9" fmla="*/ 0 w 115"/>
                  <a:gd name="T10" fmla="*/ 0 h 781"/>
                  <a:gd name="T11" fmla="*/ 115 w 115"/>
                  <a:gd name="T12" fmla="*/ 781 h 7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" h="781">
                    <a:moveTo>
                      <a:pt x="115" y="781"/>
                    </a:moveTo>
                    <a:lnTo>
                      <a:pt x="0" y="78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1" name="Freeform 36"/>
              <p:cNvSpPr/>
              <p:nvPr/>
            </p:nvSpPr>
            <p:spPr bwMode="auto">
              <a:xfrm>
                <a:off x="1954" y="712"/>
                <a:ext cx="83" cy="744"/>
              </a:xfrm>
              <a:custGeom>
                <a:avLst/>
                <a:gdLst>
                  <a:gd name="T0" fmla="*/ 83 w 83"/>
                  <a:gd name="T1" fmla="*/ 744 h 744"/>
                  <a:gd name="T2" fmla="*/ 0 w 83"/>
                  <a:gd name="T3" fmla="*/ 744 h 744"/>
                  <a:gd name="T4" fmla="*/ 0 w 83"/>
                  <a:gd name="T5" fmla="*/ 0 h 74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744"/>
                  <a:gd name="T11" fmla="*/ 83 w 83"/>
                  <a:gd name="T12" fmla="*/ 744 h 7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744">
                    <a:moveTo>
                      <a:pt x="83" y="744"/>
                    </a:moveTo>
                    <a:lnTo>
                      <a:pt x="0" y="74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66" name="Line 37"/>
            <p:cNvSpPr>
              <a:spLocks noChangeShapeType="1"/>
            </p:cNvSpPr>
            <p:nvPr/>
          </p:nvSpPr>
          <p:spPr bwMode="auto">
            <a:xfrm>
              <a:off x="1671" y="1182"/>
              <a:ext cx="227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2567" name="Line 38"/>
            <p:cNvSpPr>
              <a:spLocks noChangeShapeType="1"/>
            </p:cNvSpPr>
            <p:nvPr/>
          </p:nvSpPr>
          <p:spPr bwMode="auto">
            <a:xfrm>
              <a:off x="1776" y="1192"/>
              <a:ext cx="0" cy="6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2568" name="Object 39"/>
            <p:cNvGraphicFramePr>
              <a:graphicFrameLocks noChangeAspect="1"/>
            </p:cNvGraphicFramePr>
            <p:nvPr/>
          </p:nvGraphicFramePr>
          <p:xfrm>
            <a:off x="1863" y="1170"/>
            <a:ext cx="261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2" name="公式" r:id="rId3" imgW="228600" imgH="406400" progId="Equation.3">
                    <p:embed/>
                  </p:oleObj>
                </mc:Choice>
                <mc:Fallback>
                  <p:oleObj name="公式" r:id="rId3" imgW="228600" imgH="40640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" y="1170"/>
                          <a:ext cx="261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0"/>
          <p:cNvGrpSpPr/>
          <p:nvPr/>
        </p:nvGrpSpPr>
        <p:grpSpPr bwMode="auto">
          <a:xfrm>
            <a:off x="4197350" y="1879600"/>
            <a:ext cx="2886075" cy="712788"/>
            <a:chOff x="2644" y="1284"/>
            <a:chExt cx="1818" cy="449"/>
          </a:xfrm>
        </p:grpSpPr>
        <p:sp>
          <p:nvSpPr>
            <p:cNvPr id="22543" name="Text Box 41"/>
            <p:cNvSpPr txBox="1">
              <a:spLocks noChangeArrowheads="1"/>
            </p:cNvSpPr>
            <p:nvPr/>
          </p:nvSpPr>
          <p:spPr bwMode="auto">
            <a:xfrm>
              <a:off x="2644" y="1340"/>
              <a:ext cx="105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5125" indent="-365125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n"/>
              </a:pPr>
              <a:r>
                <a:rPr kumimoji="0" lang="zh-CN" altLang="en-US" sz="22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动能：</a:t>
              </a:r>
              <a:endParaRPr kumimoji="0" lang="zh-CN" altLang="en-US" sz="22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graphicFrame>
          <p:nvGraphicFramePr>
            <p:cNvPr id="22544" name="Object 42"/>
            <p:cNvGraphicFramePr>
              <a:graphicFrameLocks noChangeAspect="1"/>
            </p:cNvGraphicFramePr>
            <p:nvPr/>
          </p:nvGraphicFramePr>
          <p:xfrm>
            <a:off x="3985" y="1284"/>
            <a:ext cx="477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3" name="公式" r:id="rId5" imgW="533400" imgH="495300" progId="Equation.3">
                    <p:embed/>
                  </p:oleObj>
                </mc:Choice>
                <mc:Fallback>
                  <p:oleObj name="公式" r:id="rId5" imgW="533400" imgH="49530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5" y="1284"/>
                          <a:ext cx="477" cy="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43"/>
          <p:cNvGrpSpPr/>
          <p:nvPr/>
        </p:nvGrpSpPr>
        <p:grpSpPr bwMode="auto">
          <a:xfrm>
            <a:off x="4197350" y="2606675"/>
            <a:ext cx="4826000" cy="717550"/>
            <a:chOff x="2644" y="1742"/>
            <a:chExt cx="3040" cy="452"/>
          </a:xfrm>
        </p:grpSpPr>
        <p:graphicFrame>
          <p:nvGraphicFramePr>
            <p:cNvPr id="22541" name="Object 44"/>
            <p:cNvGraphicFramePr>
              <a:graphicFrameLocks noChangeAspect="1"/>
            </p:cNvGraphicFramePr>
            <p:nvPr/>
          </p:nvGraphicFramePr>
          <p:xfrm>
            <a:off x="3932" y="1742"/>
            <a:ext cx="1752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4" name="公式" r:id="rId7" imgW="2070100" imgH="520700" progId="Equation.3">
                    <p:embed/>
                  </p:oleObj>
                </mc:Choice>
                <mc:Fallback>
                  <p:oleObj name="公式" r:id="rId7" imgW="2070100" imgH="52070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2" y="1742"/>
                          <a:ext cx="1752" cy="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Text Box 45"/>
            <p:cNvSpPr txBox="1">
              <a:spLocks noChangeArrowheads="1"/>
            </p:cNvSpPr>
            <p:nvPr/>
          </p:nvSpPr>
          <p:spPr bwMode="auto">
            <a:xfrm>
              <a:off x="2644" y="1767"/>
              <a:ext cx="114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5125" indent="-365125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10000"/>
                </a:spcBef>
                <a:spcAft>
                  <a:spcPct val="10000"/>
                </a:spcAft>
                <a:buFont typeface="Wingdings" panose="05000000000000000000" pitchFamily="2" charset="2"/>
                <a:buChar char="n"/>
              </a:pPr>
              <a:r>
                <a:rPr kumimoji="0" lang="zh-CN" altLang="en-US" sz="2200" b="1">
                  <a:solidFill>
                    <a:srgbClr val="000066"/>
                  </a:solidFill>
                  <a:latin typeface="Times New Roman" panose="02020603050405020304" pitchFamily="18" charset="0"/>
                  <a:ea typeface="幼圆" pitchFamily="49" charset="-122"/>
                </a:rPr>
                <a:t>总能量：</a:t>
              </a:r>
              <a:endParaRPr kumimoji="0" lang="zh-CN" altLang="en-US" sz="22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</p:grpSp>
      <p:graphicFrame>
        <p:nvGraphicFramePr>
          <p:cNvPr id="1867822" name="Object 46"/>
          <p:cNvGraphicFramePr>
            <a:graphicFrameLocks noChangeAspect="1"/>
          </p:cNvGraphicFramePr>
          <p:nvPr/>
        </p:nvGraphicFramePr>
        <p:xfrm>
          <a:off x="6280150" y="3941763"/>
          <a:ext cx="17716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5" name="公式" r:id="rId9" imgW="1308100" imgH="584200" progId="Equation.3">
                  <p:embed/>
                </p:oleObj>
              </mc:Choice>
              <mc:Fallback>
                <p:oleObj name="公式" r:id="rId9" imgW="1308100" imgH="5842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3941763"/>
                        <a:ext cx="17716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7823" name="Text Box 47"/>
          <p:cNvSpPr txBox="1">
            <a:spLocks noChangeArrowheads="1"/>
          </p:cNvSpPr>
          <p:nvPr/>
        </p:nvSpPr>
        <p:spPr bwMode="auto">
          <a:xfrm>
            <a:off x="5154613" y="4884738"/>
            <a:ext cx="3175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0" lang="zh-CN" altLang="en-US" sz="22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称为</a:t>
            </a:r>
            <a:r>
              <a:rPr kumimoji="0" lang="zh-CN" altLang="en-US" sz="2200" b="1" u="sng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总水头</a:t>
            </a:r>
            <a:r>
              <a:rPr kumimoji="0" lang="zh-CN" altLang="en-US" sz="22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，</a:t>
            </a:r>
            <a:r>
              <a:rPr kumimoji="0" lang="zh-CN" altLang="en-US" sz="2200" b="1" u="sng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是水流动的驱动力</a:t>
            </a:r>
            <a:endParaRPr kumimoji="0" lang="zh-CN" altLang="en-US" sz="2200" b="1" u="sng">
              <a:solidFill>
                <a:srgbClr val="000066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67824" name="Text Box 48"/>
          <p:cNvSpPr txBox="1">
            <a:spLocks noChangeArrowheads="1"/>
          </p:cNvSpPr>
          <p:nvPr/>
        </p:nvSpPr>
        <p:spPr bwMode="auto">
          <a:xfrm>
            <a:off x="4203700" y="3394075"/>
            <a:ext cx="3413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0" lang="zh-CN" altLang="en-US" sz="2200" b="1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单位重量水流的能量：</a:t>
            </a:r>
            <a:endParaRPr kumimoji="0" lang="zh-CN" altLang="en-US" sz="2200" b="1">
              <a:solidFill>
                <a:srgbClr val="000066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67825" name="AutoShape 49"/>
          <p:cNvSpPr>
            <a:spLocks noChangeArrowheads="1"/>
          </p:cNvSpPr>
          <p:nvPr/>
        </p:nvSpPr>
        <p:spPr bwMode="auto">
          <a:xfrm>
            <a:off x="4356100" y="5013325"/>
            <a:ext cx="649288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rgbClr val="00FFFF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86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6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86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86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7823" grpId="0"/>
      <p:bldP spid="1867824" grpId="0"/>
      <p:bldP spid="18678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936625"/>
            <a:ext cx="91440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grpSp>
        <p:nvGrpSpPr>
          <p:cNvPr id="23556" name="Group 6"/>
          <p:cNvGrpSpPr/>
          <p:nvPr/>
        </p:nvGrpSpPr>
        <p:grpSpPr bwMode="auto">
          <a:xfrm>
            <a:off x="457200" y="1779587"/>
            <a:ext cx="3762375" cy="3526521"/>
            <a:chOff x="319" y="935"/>
            <a:chExt cx="2289" cy="2320"/>
          </a:xfrm>
        </p:grpSpPr>
        <p:grpSp>
          <p:nvGrpSpPr>
            <p:cNvPr id="23575" name="Group 7"/>
            <p:cNvGrpSpPr/>
            <p:nvPr/>
          </p:nvGrpSpPr>
          <p:grpSpPr bwMode="auto">
            <a:xfrm>
              <a:off x="364" y="2842"/>
              <a:ext cx="2244" cy="94"/>
              <a:chOff x="17" y="2273"/>
              <a:chExt cx="1703" cy="61"/>
            </a:xfrm>
          </p:grpSpPr>
          <p:grpSp>
            <p:nvGrpSpPr>
              <p:cNvPr id="23599" name="Group 8"/>
              <p:cNvGrpSpPr>
                <a:grpSpLocks noChangeAspect="1"/>
              </p:cNvGrpSpPr>
              <p:nvPr/>
            </p:nvGrpSpPr>
            <p:grpSpPr bwMode="auto">
              <a:xfrm>
                <a:off x="985" y="2274"/>
                <a:ext cx="346" cy="60"/>
                <a:chOff x="2644" y="2807"/>
                <a:chExt cx="481" cy="83"/>
              </a:xfrm>
            </p:grpSpPr>
            <p:sp>
              <p:nvSpPr>
                <p:cNvPr id="23653" name="Freeform 9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4" name="Freeform 10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5" name="Freeform 11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6" name="Freeform 12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7" name="Freeform 13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8" name="Freeform 14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9" name="Freeform 15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60" name="Freeform 16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61" name="Freeform 17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62" name="Freeform 18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63" name="Freeform 19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64" name="Freeform 20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600" name="Group 21"/>
              <p:cNvGrpSpPr>
                <a:grpSpLocks noChangeAspect="1"/>
              </p:cNvGrpSpPr>
              <p:nvPr/>
            </p:nvGrpSpPr>
            <p:grpSpPr bwMode="auto">
              <a:xfrm>
                <a:off x="662" y="2274"/>
                <a:ext cx="346" cy="60"/>
                <a:chOff x="2644" y="2807"/>
                <a:chExt cx="481" cy="83"/>
              </a:xfrm>
            </p:grpSpPr>
            <p:sp>
              <p:nvSpPr>
                <p:cNvPr id="23641" name="Freeform 22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2" name="Freeform 23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3" name="Freeform 24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4" name="Freeform 25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5" name="Freeform 26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6" name="Freeform 27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7" name="Freeform 28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8" name="Freeform 29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9" name="Freeform 30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0" name="Freeform 31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1" name="Freeform 32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52" name="Freeform 33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601" name="Group 34"/>
              <p:cNvGrpSpPr>
                <a:grpSpLocks noChangeAspect="1"/>
              </p:cNvGrpSpPr>
              <p:nvPr/>
            </p:nvGrpSpPr>
            <p:grpSpPr bwMode="auto">
              <a:xfrm>
                <a:off x="340" y="2274"/>
                <a:ext cx="346" cy="60"/>
                <a:chOff x="2644" y="2807"/>
                <a:chExt cx="481" cy="83"/>
              </a:xfrm>
            </p:grpSpPr>
            <p:sp>
              <p:nvSpPr>
                <p:cNvPr id="23629" name="Freeform 35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0" name="Freeform 36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1" name="Freeform 37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2" name="Freeform 38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3" name="Freeform 39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4" name="Freeform 40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5" name="Freeform 41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6" name="Freeform 42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7" name="Freeform 43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8" name="Freeform 44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39" name="Freeform 45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40" name="Freeform 46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602" name="Group 47"/>
              <p:cNvGrpSpPr>
                <a:grpSpLocks noChangeAspect="1"/>
              </p:cNvGrpSpPr>
              <p:nvPr/>
            </p:nvGrpSpPr>
            <p:grpSpPr bwMode="auto">
              <a:xfrm>
                <a:off x="17" y="2274"/>
                <a:ext cx="347" cy="60"/>
                <a:chOff x="2644" y="2807"/>
                <a:chExt cx="481" cy="83"/>
              </a:xfrm>
            </p:grpSpPr>
            <p:sp>
              <p:nvSpPr>
                <p:cNvPr id="23617" name="Freeform 48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8" name="Freeform 49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9" name="Freeform 50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0" name="Freeform 51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1" name="Freeform 52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2" name="Freeform 53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3" name="Freeform 54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4" name="Freeform 55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5" name="Freeform 56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6" name="Freeform 57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7" name="Freeform 58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28" name="Freeform 59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603" name="Group 60"/>
              <p:cNvGrpSpPr>
                <a:grpSpLocks noChangeAspect="1"/>
              </p:cNvGrpSpPr>
              <p:nvPr/>
            </p:nvGrpSpPr>
            <p:grpSpPr bwMode="auto">
              <a:xfrm>
                <a:off x="1307" y="2274"/>
                <a:ext cx="347" cy="60"/>
                <a:chOff x="2644" y="2807"/>
                <a:chExt cx="481" cy="83"/>
              </a:xfrm>
            </p:grpSpPr>
            <p:sp>
              <p:nvSpPr>
                <p:cNvPr id="23605" name="Freeform 61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06" name="Freeform 62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07" name="Freeform 63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08" name="Freeform 64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09" name="Freeform 65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0" name="Freeform 66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1" name="Freeform 67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2" name="Freeform 68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3" name="Freeform 69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4" name="Freeform 70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5" name="Freeform 71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6" name="Freeform 72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3604" name="Freeform 73"/>
              <p:cNvSpPr>
                <a:spLocks noChangeAspect="1"/>
              </p:cNvSpPr>
              <p:nvPr/>
            </p:nvSpPr>
            <p:spPr bwMode="auto">
              <a:xfrm>
                <a:off x="17" y="2273"/>
                <a:ext cx="1703" cy="1"/>
              </a:xfrm>
              <a:custGeom>
                <a:avLst/>
                <a:gdLst>
                  <a:gd name="T0" fmla="*/ 0 w 1703"/>
                  <a:gd name="T1" fmla="*/ 1 h 1"/>
                  <a:gd name="T2" fmla="*/ 1703 w 1703"/>
                  <a:gd name="T3" fmla="*/ 0 h 1"/>
                  <a:gd name="T4" fmla="*/ 0 60000 65536"/>
                  <a:gd name="T5" fmla="*/ 0 60000 65536"/>
                  <a:gd name="T6" fmla="*/ 0 w 1703"/>
                  <a:gd name="T7" fmla="*/ 0 h 1"/>
                  <a:gd name="T8" fmla="*/ 1703 w 170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03" h="1">
                    <a:moveTo>
                      <a:pt x="0" y="1"/>
                    </a:moveTo>
                    <a:lnTo>
                      <a:pt x="1703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76" name="Rectangle 74"/>
            <p:cNvSpPr>
              <a:spLocks noChangeAspect="1" noChangeArrowheads="1"/>
            </p:cNvSpPr>
            <p:nvPr/>
          </p:nvSpPr>
          <p:spPr bwMode="auto">
            <a:xfrm>
              <a:off x="1392" y="1235"/>
              <a:ext cx="60" cy="1156"/>
            </a:xfrm>
            <a:prstGeom prst="rect">
              <a:avLst/>
            </a:prstGeom>
            <a:solidFill>
              <a:srgbClr val="996633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lIns="0" rIns="0" anchor="ctr">
              <a:spAutoFit/>
            </a:bodyPr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3577" name="Freeform 75"/>
            <p:cNvSpPr>
              <a:spLocks noChangeAspect="1"/>
            </p:cNvSpPr>
            <p:nvPr/>
          </p:nvSpPr>
          <p:spPr bwMode="auto">
            <a:xfrm>
              <a:off x="319" y="1387"/>
              <a:ext cx="1079" cy="0"/>
            </a:xfrm>
            <a:custGeom>
              <a:avLst/>
              <a:gdLst>
                <a:gd name="T0" fmla="*/ 0 w 1137"/>
                <a:gd name="T1" fmla="*/ 0 h 1"/>
                <a:gd name="T2" fmla="*/ 421 w 1137"/>
                <a:gd name="T3" fmla="*/ 0 h 1"/>
                <a:gd name="T4" fmla="*/ 0 60000 65536"/>
                <a:gd name="T5" fmla="*/ 0 60000 65536"/>
                <a:gd name="T6" fmla="*/ 0 w 1137"/>
                <a:gd name="T7" fmla="*/ 0 h 1"/>
                <a:gd name="T8" fmla="*/ 1137 w 1137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7" h="1">
                  <a:moveTo>
                    <a:pt x="0" y="0"/>
                  </a:moveTo>
                  <a:lnTo>
                    <a:pt x="113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78" name="Line 76"/>
            <p:cNvSpPr>
              <a:spLocks noChangeAspect="1" noChangeShapeType="1"/>
            </p:cNvSpPr>
            <p:nvPr/>
          </p:nvSpPr>
          <p:spPr bwMode="auto">
            <a:xfrm>
              <a:off x="689" y="1434"/>
              <a:ext cx="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79" name="Line 77"/>
            <p:cNvSpPr>
              <a:spLocks noChangeAspect="1" noChangeShapeType="1"/>
            </p:cNvSpPr>
            <p:nvPr/>
          </p:nvSpPr>
          <p:spPr bwMode="auto">
            <a:xfrm>
              <a:off x="712" y="1457"/>
              <a:ext cx="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0" name="AutoShape 78"/>
            <p:cNvSpPr>
              <a:spLocks noChangeAspect="1" noChangeArrowheads="1"/>
            </p:cNvSpPr>
            <p:nvPr/>
          </p:nvSpPr>
          <p:spPr bwMode="auto">
            <a:xfrm flipV="1">
              <a:off x="663" y="1274"/>
              <a:ext cx="129" cy="1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3581" name="Line 79"/>
            <p:cNvSpPr>
              <a:spLocks noChangeAspect="1" noChangeShapeType="1"/>
            </p:cNvSpPr>
            <p:nvPr/>
          </p:nvSpPr>
          <p:spPr bwMode="auto">
            <a:xfrm>
              <a:off x="655" y="1407"/>
              <a:ext cx="1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2" name="Freeform 80"/>
            <p:cNvSpPr>
              <a:spLocks noChangeAspect="1"/>
            </p:cNvSpPr>
            <p:nvPr/>
          </p:nvSpPr>
          <p:spPr bwMode="auto">
            <a:xfrm>
              <a:off x="1439" y="2065"/>
              <a:ext cx="1065" cy="2"/>
            </a:xfrm>
            <a:custGeom>
              <a:avLst/>
              <a:gdLst>
                <a:gd name="T0" fmla="*/ 0 w 1121"/>
                <a:gd name="T1" fmla="*/ 524288 h 1"/>
                <a:gd name="T2" fmla="*/ 424 w 1121"/>
                <a:gd name="T3" fmla="*/ 0 h 1"/>
                <a:gd name="T4" fmla="*/ 0 60000 65536"/>
                <a:gd name="T5" fmla="*/ 0 60000 65536"/>
                <a:gd name="T6" fmla="*/ 0 w 1121"/>
                <a:gd name="T7" fmla="*/ 0 h 1"/>
                <a:gd name="T8" fmla="*/ 1121 w 112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1">
                  <a:moveTo>
                    <a:pt x="0" y="1"/>
                  </a:moveTo>
                  <a:lnTo>
                    <a:pt x="1121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3" name="Line 81"/>
            <p:cNvSpPr>
              <a:spLocks noChangeAspect="1" noChangeShapeType="1"/>
            </p:cNvSpPr>
            <p:nvPr/>
          </p:nvSpPr>
          <p:spPr bwMode="auto">
            <a:xfrm>
              <a:off x="2136" y="2116"/>
              <a:ext cx="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4" name="Line 82"/>
            <p:cNvSpPr>
              <a:spLocks noChangeAspect="1" noChangeShapeType="1"/>
            </p:cNvSpPr>
            <p:nvPr/>
          </p:nvSpPr>
          <p:spPr bwMode="auto">
            <a:xfrm>
              <a:off x="2159" y="2139"/>
              <a:ext cx="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5" name="AutoShape 83"/>
            <p:cNvSpPr>
              <a:spLocks noChangeAspect="1" noChangeArrowheads="1"/>
            </p:cNvSpPr>
            <p:nvPr/>
          </p:nvSpPr>
          <p:spPr bwMode="auto">
            <a:xfrm flipV="1">
              <a:off x="2110" y="1956"/>
              <a:ext cx="129" cy="1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3586" name="Line 84"/>
            <p:cNvSpPr>
              <a:spLocks noChangeAspect="1" noChangeShapeType="1"/>
            </p:cNvSpPr>
            <p:nvPr/>
          </p:nvSpPr>
          <p:spPr bwMode="auto">
            <a:xfrm>
              <a:off x="2101" y="2090"/>
              <a:ext cx="1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7" name="Freeform 85"/>
            <p:cNvSpPr>
              <a:spLocks noChangeAspect="1"/>
            </p:cNvSpPr>
            <p:nvPr/>
          </p:nvSpPr>
          <p:spPr bwMode="auto">
            <a:xfrm>
              <a:off x="336" y="1529"/>
              <a:ext cx="1071" cy="1"/>
            </a:xfrm>
            <a:custGeom>
              <a:avLst/>
              <a:gdLst>
                <a:gd name="T0" fmla="*/ 0 w 1129"/>
                <a:gd name="T1" fmla="*/ 0 h 1"/>
                <a:gd name="T2" fmla="*/ 415 w 1129"/>
                <a:gd name="T3" fmla="*/ 0 h 1"/>
                <a:gd name="T4" fmla="*/ 0 60000 65536"/>
                <a:gd name="T5" fmla="*/ 0 60000 65536"/>
                <a:gd name="T6" fmla="*/ 0 w 1129"/>
                <a:gd name="T7" fmla="*/ 0 h 1"/>
                <a:gd name="T8" fmla="*/ 1129 w 112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9" h="1">
                  <a:moveTo>
                    <a:pt x="0" y="0"/>
                  </a:moveTo>
                  <a:lnTo>
                    <a:pt x="1129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8" name="Freeform 86"/>
            <p:cNvSpPr>
              <a:spLocks noChangeAspect="1"/>
            </p:cNvSpPr>
            <p:nvPr/>
          </p:nvSpPr>
          <p:spPr bwMode="auto">
            <a:xfrm>
              <a:off x="1065" y="1538"/>
              <a:ext cx="54" cy="626"/>
            </a:xfrm>
            <a:custGeom>
              <a:avLst/>
              <a:gdLst>
                <a:gd name="T0" fmla="*/ 1 w 57"/>
                <a:gd name="T1" fmla="*/ 0 h 566"/>
                <a:gd name="T2" fmla="*/ 1 w 57"/>
                <a:gd name="T3" fmla="*/ 620 h 566"/>
                <a:gd name="T4" fmla="*/ 6 w 57"/>
                <a:gd name="T5" fmla="*/ 1151 h 566"/>
                <a:gd name="T6" fmla="*/ 9 w 57"/>
                <a:gd name="T7" fmla="*/ 1681 h 566"/>
                <a:gd name="T8" fmla="*/ 9 w 57"/>
                <a:gd name="T9" fmla="*/ 2356 h 566"/>
                <a:gd name="T10" fmla="*/ 13 w 57"/>
                <a:gd name="T11" fmla="*/ 3081 h 566"/>
                <a:gd name="T12" fmla="*/ 21 w 57"/>
                <a:gd name="T13" fmla="*/ 3833 h 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66"/>
                <a:gd name="T23" fmla="*/ 57 w 57"/>
                <a:gd name="T24" fmla="*/ 566 h 5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66">
                  <a:moveTo>
                    <a:pt x="1" y="0"/>
                  </a:moveTo>
                  <a:cubicBezTo>
                    <a:pt x="1" y="30"/>
                    <a:pt x="0" y="62"/>
                    <a:pt x="1" y="90"/>
                  </a:cubicBezTo>
                  <a:cubicBezTo>
                    <a:pt x="2" y="118"/>
                    <a:pt x="4" y="144"/>
                    <a:pt x="6" y="170"/>
                  </a:cubicBezTo>
                  <a:cubicBezTo>
                    <a:pt x="8" y="196"/>
                    <a:pt x="10" y="219"/>
                    <a:pt x="12" y="248"/>
                  </a:cubicBezTo>
                  <a:cubicBezTo>
                    <a:pt x="14" y="277"/>
                    <a:pt x="14" y="313"/>
                    <a:pt x="18" y="347"/>
                  </a:cubicBezTo>
                  <a:cubicBezTo>
                    <a:pt x="22" y="381"/>
                    <a:pt x="30" y="419"/>
                    <a:pt x="36" y="455"/>
                  </a:cubicBezTo>
                  <a:cubicBezTo>
                    <a:pt x="42" y="491"/>
                    <a:pt x="53" y="543"/>
                    <a:pt x="57" y="56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89" name="Freeform 87"/>
            <p:cNvSpPr>
              <a:spLocks noChangeAspect="1"/>
            </p:cNvSpPr>
            <p:nvPr/>
          </p:nvSpPr>
          <p:spPr bwMode="auto">
            <a:xfrm>
              <a:off x="1122" y="2187"/>
              <a:ext cx="309" cy="326"/>
            </a:xfrm>
            <a:custGeom>
              <a:avLst/>
              <a:gdLst>
                <a:gd name="T0" fmla="*/ 0 w 327"/>
                <a:gd name="T1" fmla="*/ 0 h 294"/>
                <a:gd name="T2" fmla="*/ 12 w 327"/>
                <a:gd name="T3" fmla="*/ 597 h 294"/>
                <a:gd name="T4" fmla="*/ 39 w 327"/>
                <a:gd name="T5" fmla="*/ 1345 h 294"/>
                <a:gd name="T6" fmla="*/ 73 w 327"/>
                <a:gd name="T7" fmla="*/ 1907 h 294"/>
                <a:gd name="T8" fmla="*/ 112 w 327"/>
                <a:gd name="T9" fmla="*/ 2091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294"/>
                <a:gd name="T17" fmla="*/ 327 w 327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294">
                  <a:moveTo>
                    <a:pt x="0" y="0"/>
                  </a:moveTo>
                  <a:cubicBezTo>
                    <a:pt x="6" y="14"/>
                    <a:pt x="17" y="52"/>
                    <a:pt x="36" y="84"/>
                  </a:cubicBezTo>
                  <a:cubicBezTo>
                    <a:pt x="55" y="116"/>
                    <a:pt x="82" y="159"/>
                    <a:pt x="111" y="189"/>
                  </a:cubicBezTo>
                  <a:cubicBezTo>
                    <a:pt x="140" y="219"/>
                    <a:pt x="177" y="249"/>
                    <a:pt x="213" y="267"/>
                  </a:cubicBezTo>
                  <a:cubicBezTo>
                    <a:pt x="249" y="285"/>
                    <a:pt x="303" y="289"/>
                    <a:pt x="327" y="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90" name="Freeform 88"/>
            <p:cNvSpPr>
              <a:spLocks noChangeAspect="1"/>
            </p:cNvSpPr>
            <p:nvPr/>
          </p:nvSpPr>
          <p:spPr bwMode="auto">
            <a:xfrm>
              <a:off x="1448" y="2078"/>
              <a:ext cx="299" cy="435"/>
            </a:xfrm>
            <a:custGeom>
              <a:avLst/>
              <a:gdLst>
                <a:gd name="T0" fmla="*/ 0 w 315"/>
                <a:gd name="T1" fmla="*/ 2702 h 393"/>
                <a:gd name="T2" fmla="*/ 19 w 315"/>
                <a:gd name="T3" fmla="*/ 2663 h 393"/>
                <a:gd name="T4" fmla="*/ 45 w 315"/>
                <a:gd name="T5" fmla="*/ 2502 h 393"/>
                <a:gd name="T6" fmla="*/ 68 w 315"/>
                <a:gd name="T7" fmla="*/ 2260 h 393"/>
                <a:gd name="T8" fmla="*/ 87 w 315"/>
                <a:gd name="T9" fmla="*/ 1939 h 393"/>
                <a:gd name="T10" fmla="*/ 105 w 315"/>
                <a:gd name="T11" fmla="*/ 1325 h 393"/>
                <a:gd name="T12" fmla="*/ 113 w 315"/>
                <a:gd name="T13" fmla="*/ 767 h 393"/>
                <a:gd name="T14" fmla="*/ 117 w 315"/>
                <a:gd name="T15" fmla="*/ 0 h 3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393"/>
                <a:gd name="T26" fmla="*/ 315 w 315"/>
                <a:gd name="T27" fmla="*/ 393 h 3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393">
                  <a:moveTo>
                    <a:pt x="0" y="393"/>
                  </a:moveTo>
                  <a:cubicBezTo>
                    <a:pt x="8" y="392"/>
                    <a:pt x="28" y="392"/>
                    <a:pt x="48" y="387"/>
                  </a:cubicBezTo>
                  <a:cubicBezTo>
                    <a:pt x="68" y="382"/>
                    <a:pt x="100" y="373"/>
                    <a:pt x="123" y="363"/>
                  </a:cubicBezTo>
                  <a:cubicBezTo>
                    <a:pt x="146" y="353"/>
                    <a:pt x="167" y="341"/>
                    <a:pt x="185" y="328"/>
                  </a:cubicBezTo>
                  <a:cubicBezTo>
                    <a:pt x="203" y="315"/>
                    <a:pt x="217" y="305"/>
                    <a:pt x="234" y="282"/>
                  </a:cubicBezTo>
                  <a:cubicBezTo>
                    <a:pt x="251" y="259"/>
                    <a:pt x="274" y="220"/>
                    <a:pt x="285" y="192"/>
                  </a:cubicBezTo>
                  <a:cubicBezTo>
                    <a:pt x="296" y="164"/>
                    <a:pt x="298" y="143"/>
                    <a:pt x="303" y="111"/>
                  </a:cubicBezTo>
                  <a:cubicBezTo>
                    <a:pt x="308" y="79"/>
                    <a:pt x="312" y="23"/>
                    <a:pt x="31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91" name="Freeform 89"/>
            <p:cNvSpPr>
              <a:spLocks noChangeAspect="1"/>
            </p:cNvSpPr>
            <p:nvPr/>
          </p:nvSpPr>
          <p:spPr bwMode="auto">
            <a:xfrm>
              <a:off x="720" y="1538"/>
              <a:ext cx="87" cy="652"/>
            </a:xfrm>
            <a:custGeom>
              <a:avLst/>
              <a:gdLst>
                <a:gd name="T0" fmla="*/ 1 w 91"/>
                <a:gd name="T1" fmla="*/ 0 h 589"/>
                <a:gd name="T2" fmla="*/ 0 w 91"/>
                <a:gd name="T3" fmla="*/ 622 h 589"/>
                <a:gd name="T4" fmla="*/ 3 w 91"/>
                <a:gd name="T5" fmla="*/ 1064 h 589"/>
                <a:gd name="T6" fmla="*/ 9 w 91"/>
                <a:gd name="T7" fmla="*/ 1625 h 589"/>
                <a:gd name="T8" fmla="*/ 11 w 91"/>
                <a:gd name="T9" fmla="*/ 2474 h 589"/>
                <a:gd name="T10" fmla="*/ 20 w 91"/>
                <a:gd name="T11" fmla="*/ 3080 h 589"/>
                <a:gd name="T12" fmla="*/ 39 w 91"/>
                <a:gd name="T13" fmla="*/ 4059 h 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589"/>
                <a:gd name="T23" fmla="*/ 91 w 91"/>
                <a:gd name="T24" fmla="*/ 589 h 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589">
                  <a:moveTo>
                    <a:pt x="1" y="0"/>
                  </a:moveTo>
                  <a:cubicBezTo>
                    <a:pt x="1" y="15"/>
                    <a:pt x="0" y="63"/>
                    <a:pt x="0" y="89"/>
                  </a:cubicBezTo>
                  <a:cubicBezTo>
                    <a:pt x="0" y="115"/>
                    <a:pt x="2" y="131"/>
                    <a:pt x="3" y="155"/>
                  </a:cubicBezTo>
                  <a:cubicBezTo>
                    <a:pt x="4" y="179"/>
                    <a:pt x="5" y="202"/>
                    <a:pt x="9" y="236"/>
                  </a:cubicBezTo>
                  <a:cubicBezTo>
                    <a:pt x="13" y="270"/>
                    <a:pt x="21" y="324"/>
                    <a:pt x="27" y="359"/>
                  </a:cubicBezTo>
                  <a:cubicBezTo>
                    <a:pt x="33" y="394"/>
                    <a:pt x="34" y="408"/>
                    <a:pt x="45" y="446"/>
                  </a:cubicBezTo>
                  <a:cubicBezTo>
                    <a:pt x="56" y="484"/>
                    <a:pt x="82" y="560"/>
                    <a:pt x="91" y="58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92" name="Freeform 90"/>
            <p:cNvSpPr>
              <a:spLocks noChangeAspect="1"/>
            </p:cNvSpPr>
            <p:nvPr/>
          </p:nvSpPr>
          <p:spPr bwMode="auto">
            <a:xfrm>
              <a:off x="807" y="2190"/>
              <a:ext cx="354" cy="440"/>
            </a:xfrm>
            <a:custGeom>
              <a:avLst/>
              <a:gdLst>
                <a:gd name="T0" fmla="*/ 0 w 374"/>
                <a:gd name="T1" fmla="*/ 0 h 397"/>
                <a:gd name="T2" fmla="*/ 18 w 374"/>
                <a:gd name="T3" fmla="*/ 637 h 397"/>
                <a:gd name="T4" fmla="*/ 37 w 374"/>
                <a:gd name="T5" fmla="*/ 1285 h 397"/>
                <a:gd name="T6" fmla="*/ 65 w 374"/>
                <a:gd name="T7" fmla="*/ 1866 h 397"/>
                <a:gd name="T8" fmla="*/ 96 w 374"/>
                <a:gd name="T9" fmla="*/ 2381 h 397"/>
                <a:gd name="T10" fmla="*/ 132 w 374"/>
                <a:gd name="T11" fmla="*/ 2804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397"/>
                <a:gd name="T20" fmla="*/ 374 w 374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397">
                  <a:moveTo>
                    <a:pt x="0" y="0"/>
                  </a:moveTo>
                  <a:cubicBezTo>
                    <a:pt x="15" y="30"/>
                    <a:pt x="29" y="61"/>
                    <a:pt x="46" y="91"/>
                  </a:cubicBezTo>
                  <a:cubicBezTo>
                    <a:pt x="63" y="121"/>
                    <a:pt x="81" y="152"/>
                    <a:pt x="104" y="181"/>
                  </a:cubicBezTo>
                  <a:cubicBezTo>
                    <a:pt x="127" y="210"/>
                    <a:pt x="157" y="239"/>
                    <a:pt x="185" y="265"/>
                  </a:cubicBezTo>
                  <a:cubicBezTo>
                    <a:pt x="213" y="291"/>
                    <a:pt x="241" y="315"/>
                    <a:pt x="272" y="337"/>
                  </a:cubicBezTo>
                  <a:cubicBezTo>
                    <a:pt x="303" y="359"/>
                    <a:pt x="353" y="385"/>
                    <a:pt x="374" y="39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93" name="Freeform 91"/>
            <p:cNvSpPr>
              <a:spLocks noChangeAspect="1"/>
            </p:cNvSpPr>
            <p:nvPr/>
          </p:nvSpPr>
          <p:spPr bwMode="auto">
            <a:xfrm>
              <a:off x="1190" y="2602"/>
              <a:ext cx="521" cy="92"/>
            </a:xfrm>
            <a:custGeom>
              <a:avLst/>
              <a:gdLst>
                <a:gd name="T0" fmla="*/ 0 w 549"/>
                <a:gd name="T1" fmla="*/ 253 h 83"/>
                <a:gd name="T2" fmla="*/ 51 w 549"/>
                <a:gd name="T3" fmla="*/ 514 h 83"/>
                <a:gd name="T4" fmla="*/ 103 w 549"/>
                <a:gd name="T5" fmla="*/ 574 h 83"/>
                <a:gd name="T6" fmla="*/ 134 w 549"/>
                <a:gd name="T7" fmla="*/ 531 h 83"/>
                <a:gd name="T8" fmla="*/ 186 w 549"/>
                <a:gd name="T9" fmla="*/ 234 h 83"/>
                <a:gd name="T10" fmla="*/ 203 w 549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9"/>
                <a:gd name="T19" fmla="*/ 0 h 83"/>
                <a:gd name="T20" fmla="*/ 549 w 549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9" h="83">
                  <a:moveTo>
                    <a:pt x="0" y="36"/>
                  </a:moveTo>
                  <a:cubicBezTo>
                    <a:pt x="22" y="42"/>
                    <a:pt x="92" y="65"/>
                    <a:pt x="138" y="72"/>
                  </a:cubicBezTo>
                  <a:cubicBezTo>
                    <a:pt x="184" y="79"/>
                    <a:pt x="240" y="80"/>
                    <a:pt x="277" y="81"/>
                  </a:cubicBezTo>
                  <a:cubicBezTo>
                    <a:pt x="314" y="82"/>
                    <a:pt x="322" y="83"/>
                    <a:pt x="360" y="75"/>
                  </a:cubicBezTo>
                  <a:cubicBezTo>
                    <a:pt x="398" y="67"/>
                    <a:pt x="473" y="46"/>
                    <a:pt x="504" y="33"/>
                  </a:cubicBezTo>
                  <a:cubicBezTo>
                    <a:pt x="535" y="20"/>
                    <a:pt x="540" y="7"/>
                    <a:pt x="549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94" name="Freeform 92"/>
            <p:cNvSpPr>
              <a:spLocks noChangeAspect="1"/>
            </p:cNvSpPr>
            <p:nvPr/>
          </p:nvSpPr>
          <p:spPr bwMode="auto">
            <a:xfrm>
              <a:off x="1747" y="2072"/>
              <a:ext cx="257" cy="518"/>
            </a:xfrm>
            <a:custGeom>
              <a:avLst/>
              <a:gdLst>
                <a:gd name="T0" fmla="*/ 0 w 270"/>
                <a:gd name="T1" fmla="*/ 3221 h 468"/>
                <a:gd name="T2" fmla="*/ 34 w 270"/>
                <a:gd name="T3" fmla="*/ 2789 h 468"/>
                <a:gd name="T4" fmla="*/ 57 w 270"/>
                <a:gd name="T5" fmla="*/ 2318 h 468"/>
                <a:gd name="T6" fmla="*/ 73 w 270"/>
                <a:gd name="T7" fmla="*/ 1987 h 468"/>
                <a:gd name="T8" fmla="*/ 91 w 270"/>
                <a:gd name="T9" fmla="*/ 1364 h 468"/>
                <a:gd name="T10" fmla="*/ 103 w 270"/>
                <a:gd name="T11" fmla="*/ 700 h 468"/>
                <a:gd name="T12" fmla="*/ 106 w 270"/>
                <a:gd name="T13" fmla="*/ 0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0"/>
                <a:gd name="T22" fmla="*/ 0 h 468"/>
                <a:gd name="T23" fmla="*/ 270 w 270"/>
                <a:gd name="T24" fmla="*/ 468 h 4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0" h="468">
                  <a:moveTo>
                    <a:pt x="0" y="468"/>
                  </a:moveTo>
                  <a:cubicBezTo>
                    <a:pt x="14" y="458"/>
                    <a:pt x="63" y="427"/>
                    <a:pt x="87" y="405"/>
                  </a:cubicBezTo>
                  <a:cubicBezTo>
                    <a:pt x="111" y="383"/>
                    <a:pt x="130" y="355"/>
                    <a:pt x="147" y="336"/>
                  </a:cubicBezTo>
                  <a:cubicBezTo>
                    <a:pt x="164" y="317"/>
                    <a:pt x="174" y="312"/>
                    <a:pt x="188" y="289"/>
                  </a:cubicBezTo>
                  <a:cubicBezTo>
                    <a:pt x="202" y="266"/>
                    <a:pt x="221" y="229"/>
                    <a:pt x="233" y="198"/>
                  </a:cubicBezTo>
                  <a:cubicBezTo>
                    <a:pt x="245" y="167"/>
                    <a:pt x="255" y="135"/>
                    <a:pt x="261" y="102"/>
                  </a:cubicBezTo>
                  <a:cubicBezTo>
                    <a:pt x="267" y="69"/>
                    <a:pt x="268" y="21"/>
                    <a:pt x="27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95" name="Text Box 93"/>
            <p:cNvSpPr txBox="1">
              <a:spLocks noChangeAspect="1" noChangeArrowheads="1"/>
            </p:cNvSpPr>
            <p:nvPr/>
          </p:nvSpPr>
          <p:spPr bwMode="auto">
            <a:xfrm>
              <a:off x="1974" y="2374"/>
              <a:ext cx="489" cy="26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/>
                <a:t>透水层</a:t>
              </a:r>
              <a:endParaRPr kumimoji="0" lang="zh-CN" altLang="en-US" sz="2000" b="1"/>
            </a:p>
          </p:txBody>
        </p:sp>
        <p:sp>
          <p:nvSpPr>
            <p:cNvPr id="23596" name="Text Box 94"/>
            <p:cNvSpPr txBox="1">
              <a:spLocks noChangeAspect="1" noChangeArrowheads="1"/>
            </p:cNvSpPr>
            <p:nvPr/>
          </p:nvSpPr>
          <p:spPr bwMode="auto">
            <a:xfrm>
              <a:off x="1083" y="2993"/>
              <a:ext cx="648" cy="26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 dirty="0"/>
                <a:t>不透水层</a:t>
              </a:r>
              <a:endParaRPr kumimoji="0" lang="zh-CN" altLang="en-US" sz="2000" b="1" dirty="0"/>
            </a:p>
          </p:txBody>
        </p:sp>
        <p:sp>
          <p:nvSpPr>
            <p:cNvPr id="23597" name="Text Box 95"/>
            <p:cNvSpPr txBox="1">
              <a:spLocks noChangeAspect="1" noChangeArrowheads="1"/>
            </p:cNvSpPr>
            <p:nvPr/>
          </p:nvSpPr>
          <p:spPr bwMode="auto">
            <a:xfrm>
              <a:off x="1773" y="1549"/>
              <a:ext cx="322" cy="45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/>
                <a:t>基坑</a:t>
              </a:r>
              <a:endParaRPr kumimoji="0" lang="zh-CN" altLang="en-US" sz="2000" b="1"/>
            </a:p>
          </p:txBody>
        </p:sp>
        <p:sp>
          <p:nvSpPr>
            <p:cNvPr id="23598" name="AutoShape 96"/>
            <p:cNvSpPr>
              <a:spLocks noChangeAspect="1" noChangeArrowheads="1"/>
            </p:cNvSpPr>
            <p:nvPr/>
          </p:nvSpPr>
          <p:spPr bwMode="auto">
            <a:xfrm>
              <a:off x="1524" y="935"/>
              <a:ext cx="526" cy="277"/>
            </a:xfrm>
            <a:prstGeom prst="wedgeRoundRectCallout">
              <a:avLst>
                <a:gd name="adj1" fmla="val -65514"/>
                <a:gd name="adj2" fmla="val 105037"/>
                <a:gd name="adj3" fmla="val 16667"/>
              </a:avLst>
            </a:prstGeom>
            <a:noFill/>
            <a:ln w="1905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>
              <a:spAutoFit/>
            </a:bodyPr>
            <a:lstStyle/>
            <a:p>
              <a:pPr algn="ctr" eaLnBrk="1" hangingPunct="1"/>
              <a:r>
                <a:rPr kumimoji="0" lang="zh-CN" altLang="en-US" sz="2000" b="1">
                  <a:latin typeface="Arial" panose="020B0604020202020204" pitchFamily="34" charset="0"/>
                </a:rPr>
                <a:t>板桩墙</a:t>
              </a:r>
              <a:endParaRPr kumimoji="0" lang="zh-CN" altLang="en-US" sz="2000" b="1">
                <a:latin typeface="Arial" panose="020B0604020202020204" pitchFamily="34" charset="0"/>
              </a:endParaRPr>
            </a:p>
          </p:txBody>
        </p:sp>
      </p:grpSp>
      <p:sp>
        <p:nvSpPr>
          <p:cNvPr id="23557" name="Rectangle 97" descr="小棋盘"/>
          <p:cNvSpPr>
            <a:spLocks noChangeAspect="1" noChangeArrowheads="1"/>
          </p:cNvSpPr>
          <p:nvPr/>
        </p:nvSpPr>
        <p:spPr bwMode="auto">
          <a:xfrm rot="1110783">
            <a:off x="1932564" y="4000252"/>
            <a:ext cx="222462" cy="77587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algn="ctr">
            <a:solidFill>
              <a:srgbClr val="990033"/>
            </a:solidFill>
            <a:miter lim="800000"/>
          </a:ln>
        </p:spPr>
        <p:txBody>
          <a:bodyPr wrap="square" lIns="0" rIns="0" anchor="ctr">
            <a:spAutoFit/>
          </a:bodyPr>
          <a:lstStyle/>
          <a:p>
            <a:pPr algn="ctr" eaLnBrk="1" hangingPunct="1"/>
            <a:endParaRPr lang="ja-JP" altLang="en-US"/>
          </a:p>
        </p:txBody>
      </p:sp>
      <p:sp>
        <p:nvSpPr>
          <p:cNvPr id="23558" name="Text Box 98"/>
          <p:cNvSpPr txBox="1">
            <a:spLocks noChangeArrowheads="1"/>
          </p:cNvSpPr>
          <p:nvPr/>
        </p:nvSpPr>
        <p:spPr bwMode="auto">
          <a:xfrm>
            <a:off x="5364163" y="3686175"/>
            <a:ext cx="3582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渗流为水体的流动，应满足液体流动的三大基本方程：</a:t>
            </a: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连续性方程、能量方程、动量方程</a:t>
            </a:r>
            <a:endParaRPr kumimoji="0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23559" name="AutoShape 99"/>
          <p:cNvSpPr>
            <a:spLocks noChangeArrowheads="1"/>
          </p:cNvSpPr>
          <p:nvPr/>
        </p:nvSpPr>
        <p:spPr bwMode="auto">
          <a:xfrm>
            <a:off x="4500563" y="3716338"/>
            <a:ext cx="649287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rgbClr val="00FFFF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grpSp>
        <p:nvGrpSpPr>
          <p:cNvPr id="23560" name="Group 100"/>
          <p:cNvGrpSpPr/>
          <p:nvPr/>
        </p:nvGrpSpPr>
        <p:grpSpPr bwMode="auto">
          <a:xfrm>
            <a:off x="5608638" y="1779588"/>
            <a:ext cx="2581275" cy="1530350"/>
            <a:chOff x="3533" y="1121"/>
            <a:chExt cx="1626" cy="964"/>
          </a:xfrm>
        </p:grpSpPr>
        <p:sp>
          <p:nvSpPr>
            <p:cNvPr id="23562" name="Line 101"/>
            <p:cNvSpPr>
              <a:spLocks noChangeAspect="1" noChangeShapeType="1"/>
            </p:cNvSpPr>
            <p:nvPr/>
          </p:nvSpPr>
          <p:spPr bwMode="auto">
            <a:xfrm flipH="1">
              <a:off x="3822" y="1630"/>
              <a:ext cx="51" cy="1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63" name="Line 102"/>
            <p:cNvSpPr>
              <a:spLocks noChangeAspect="1" noChangeShapeType="1"/>
            </p:cNvSpPr>
            <p:nvPr/>
          </p:nvSpPr>
          <p:spPr bwMode="auto">
            <a:xfrm flipH="1">
              <a:off x="4730" y="1929"/>
              <a:ext cx="50" cy="1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64" name="Line 103"/>
            <p:cNvSpPr>
              <a:spLocks noChangeAspect="1" noChangeShapeType="1"/>
            </p:cNvSpPr>
            <p:nvPr/>
          </p:nvSpPr>
          <p:spPr bwMode="auto">
            <a:xfrm>
              <a:off x="3832" y="1730"/>
              <a:ext cx="898" cy="2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65" name="Line 104"/>
            <p:cNvSpPr>
              <a:spLocks noChangeAspect="1" noChangeShapeType="1"/>
            </p:cNvSpPr>
            <p:nvPr/>
          </p:nvSpPr>
          <p:spPr bwMode="auto">
            <a:xfrm>
              <a:off x="3633" y="1121"/>
              <a:ext cx="150" cy="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66" name="Line 105"/>
            <p:cNvSpPr>
              <a:spLocks noChangeAspect="1" noChangeShapeType="1"/>
            </p:cNvSpPr>
            <p:nvPr/>
          </p:nvSpPr>
          <p:spPr bwMode="auto">
            <a:xfrm>
              <a:off x="3583" y="1270"/>
              <a:ext cx="149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67" name="Line 106"/>
            <p:cNvSpPr>
              <a:spLocks noChangeAspect="1" noChangeShapeType="1"/>
            </p:cNvSpPr>
            <p:nvPr/>
          </p:nvSpPr>
          <p:spPr bwMode="auto">
            <a:xfrm>
              <a:off x="3533" y="1430"/>
              <a:ext cx="150" cy="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68" name="Freeform 107"/>
            <p:cNvSpPr>
              <a:spLocks noChangeAspect="1"/>
            </p:cNvSpPr>
            <p:nvPr/>
          </p:nvSpPr>
          <p:spPr bwMode="auto">
            <a:xfrm>
              <a:off x="5029" y="1579"/>
              <a:ext cx="130" cy="39"/>
            </a:xfrm>
            <a:custGeom>
              <a:avLst/>
              <a:gdLst>
                <a:gd name="T0" fmla="*/ 0 w 118"/>
                <a:gd name="T1" fmla="*/ 0 h 35"/>
                <a:gd name="T2" fmla="*/ 750 w 118"/>
                <a:gd name="T3" fmla="*/ 269 h 35"/>
                <a:gd name="T4" fmla="*/ 0 60000 65536"/>
                <a:gd name="T5" fmla="*/ 0 60000 65536"/>
                <a:gd name="T6" fmla="*/ 0 w 118"/>
                <a:gd name="T7" fmla="*/ 0 h 35"/>
                <a:gd name="T8" fmla="*/ 118 w 118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35">
                  <a:moveTo>
                    <a:pt x="0" y="0"/>
                  </a:moveTo>
                  <a:lnTo>
                    <a:pt x="118" y="3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69" name="Freeform 108"/>
            <p:cNvSpPr>
              <a:spLocks noChangeAspect="1"/>
            </p:cNvSpPr>
            <p:nvPr/>
          </p:nvSpPr>
          <p:spPr bwMode="auto">
            <a:xfrm>
              <a:off x="4979" y="1730"/>
              <a:ext cx="121" cy="36"/>
            </a:xfrm>
            <a:custGeom>
              <a:avLst/>
              <a:gdLst>
                <a:gd name="T0" fmla="*/ 0 w 110"/>
                <a:gd name="T1" fmla="*/ 0 h 33"/>
                <a:gd name="T2" fmla="*/ 678 w 110"/>
                <a:gd name="T3" fmla="*/ 173 h 33"/>
                <a:gd name="T4" fmla="*/ 0 60000 65536"/>
                <a:gd name="T5" fmla="*/ 0 60000 65536"/>
                <a:gd name="T6" fmla="*/ 0 w 110"/>
                <a:gd name="T7" fmla="*/ 0 h 33"/>
                <a:gd name="T8" fmla="*/ 110 w 110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" h="33">
                  <a:moveTo>
                    <a:pt x="0" y="0"/>
                  </a:moveTo>
                  <a:lnTo>
                    <a:pt x="110" y="33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70" name="Freeform 109"/>
            <p:cNvSpPr>
              <a:spLocks noChangeAspect="1"/>
            </p:cNvSpPr>
            <p:nvPr/>
          </p:nvSpPr>
          <p:spPr bwMode="auto">
            <a:xfrm>
              <a:off x="4929" y="1879"/>
              <a:ext cx="131" cy="39"/>
            </a:xfrm>
            <a:custGeom>
              <a:avLst/>
              <a:gdLst>
                <a:gd name="T0" fmla="*/ 0 w 119"/>
                <a:gd name="T1" fmla="*/ 0 h 35"/>
                <a:gd name="T2" fmla="*/ 736 w 119"/>
                <a:gd name="T3" fmla="*/ 269 h 35"/>
                <a:gd name="T4" fmla="*/ 0 60000 65536"/>
                <a:gd name="T5" fmla="*/ 0 60000 65536"/>
                <a:gd name="T6" fmla="*/ 0 w 119"/>
                <a:gd name="T7" fmla="*/ 0 h 35"/>
                <a:gd name="T8" fmla="*/ 119 w 119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35">
                  <a:moveTo>
                    <a:pt x="0" y="0"/>
                  </a:moveTo>
                  <a:lnTo>
                    <a:pt x="119" y="3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71" name="Text Box 110"/>
            <p:cNvSpPr txBox="1">
              <a:spLocks noChangeArrowheads="1"/>
            </p:cNvSpPr>
            <p:nvPr/>
          </p:nvSpPr>
          <p:spPr bwMode="auto">
            <a:xfrm>
              <a:off x="4150" y="1797"/>
              <a:ext cx="1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L</a:t>
              </a:r>
              <a:endParaRPr kumimoji="0" lang="en-US" altLang="zh-CN" sz="2400" b="1"/>
            </a:p>
          </p:txBody>
        </p:sp>
        <p:sp>
          <p:nvSpPr>
            <p:cNvPr id="23572" name="Rectangle 111"/>
            <p:cNvSpPr>
              <a:spLocks noChangeArrowheads="1"/>
            </p:cNvSpPr>
            <p:nvPr/>
          </p:nvSpPr>
          <p:spPr bwMode="auto">
            <a:xfrm rot="1063708">
              <a:off x="3696" y="1344"/>
              <a:ext cx="1321" cy="409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23573" name="Rectangle 112"/>
            <p:cNvSpPr>
              <a:spLocks noChangeArrowheads="1"/>
            </p:cNvSpPr>
            <p:nvPr/>
          </p:nvSpPr>
          <p:spPr bwMode="auto">
            <a:xfrm>
              <a:off x="3787" y="1389"/>
              <a:ext cx="318" cy="181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A</a:t>
              </a:r>
              <a:endParaRPr lang="en-US" altLang="zh-CN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574" name="Text Box 113"/>
            <p:cNvSpPr txBox="1">
              <a:spLocks noChangeArrowheads="1"/>
            </p:cNvSpPr>
            <p:nvPr/>
          </p:nvSpPr>
          <p:spPr bwMode="auto">
            <a:xfrm>
              <a:off x="4558" y="1616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chemeClr val="bg2"/>
                  </a:solidFill>
                  <a:ea typeface="黑体" panose="02010609060101010101" pitchFamily="49" charset="-122"/>
                </a:rPr>
                <a:t>B</a:t>
              </a:r>
              <a:endParaRPr lang="en-US" altLang="zh-CN" sz="2400">
                <a:solidFill>
                  <a:schemeClr val="bg2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3561" name="Line 114"/>
          <p:cNvSpPr>
            <a:spLocks noChangeShapeType="1"/>
          </p:cNvSpPr>
          <p:nvPr/>
        </p:nvSpPr>
        <p:spPr bwMode="auto">
          <a:xfrm flipV="1">
            <a:off x="2124075" y="2349500"/>
            <a:ext cx="3887788" cy="16557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67175" y="526221"/>
            <a:ext cx="173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+mj-ea"/>
                <a:ea typeface="+mj-ea"/>
              </a:rPr>
              <a:t>水力梯度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870853" name="Text Box 5"/>
          <p:cNvSpPr txBox="1">
            <a:spLocks noChangeArrowheads="1"/>
          </p:cNvSpPr>
          <p:nvPr/>
        </p:nvSpPr>
        <p:spPr bwMode="auto">
          <a:xfrm>
            <a:off x="433388" y="2543175"/>
            <a:ext cx="20145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zh-CN" altLang="en-US" sz="2200" b="1">
                <a:latin typeface="幼圆" pitchFamily="49" charset="-122"/>
                <a:ea typeface="幼圆" pitchFamily="49" charset="-122"/>
              </a:rPr>
              <a:t> </a:t>
            </a:r>
            <a:r>
              <a:rPr kumimoji="0" lang="en-US" altLang="zh-CN" sz="2200" b="1">
                <a:latin typeface="幼圆" pitchFamily="49" charset="-122"/>
                <a:ea typeface="幼圆" pitchFamily="49" charset="-122"/>
              </a:rPr>
              <a:t>B</a:t>
            </a:r>
            <a:r>
              <a:rPr kumimoji="0" lang="zh-CN" altLang="en-US" sz="2200" b="1">
                <a:latin typeface="幼圆" pitchFamily="49" charset="-122"/>
                <a:ea typeface="幼圆" pitchFamily="49" charset="-122"/>
              </a:rPr>
              <a:t>点总水头：</a:t>
            </a:r>
            <a:endParaRPr kumimoji="0" lang="zh-CN" altLang="en-US" sz="22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70854" name="Text Box 6"/>
          <p:cNvSpPr txBox="1">
            <a:spLocks noChangeArrowheads="1"/>
          </p:cNvSpPr>
          <p:nvPr/>
        </p:nvSpPr>
        <p:spPr bwMode="auto">
          <a:xfrm>
            <a:off x="433388" y="3429000"/>
            <a:ext cx="3263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4955" indent="-274955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zh-CN" altLang="en-US" sz="2200" b="1" dirty="0" smtClean="0">
                <a:latin typeface="幼圆" pitchFamily="49" charset="-122"/>
                <a:ea typeface="幼圆" pitchFamily="49" charset="-122"/>
              </a:rPr>
              <a:t>两点</a:t>
            </a:r>
            <a:r>
              <a:rPr kumimoji="0" lang="zh-CN" altLang="en-US" sz="2200" b="1" dirty="0">
                <a:latin typeface="幼圆" pitchFamily="49" charset="-122"/>
                <a:ea typeface="幼圆" pitchFamily="49" charset="-122"/>
              </a:rPr>
              <a:t>总水头差：反映了两点间水流由于摩阻力造成的能量损失</a:t>
            </a:r>
            <a:endParaRPr kumimoji="0" lang="zh-CN" altLang="en-US" sz="22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70855" name="Text Box 7"/>
          <p:cNvSpPr txBox="1">
            <a:spLocks noChangeArrowheads="1"/>
          </p:cNvSpPr>
          <p:nvPr/>
        </p:nvSpPr>
        <p:spPr bwMode="auto">
          <a:xfrm>
            <a:off x="323850" y="5486400"/>
            <a:ext cx="581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zh-CN" altLang="en-US" sz="2400" b="1">
                <a:latin typeface="Times New Roman" panose="02020603050405020304" pitchFamily="18" charset="0"/>
                <a:ea typeface="幼圆" pitchFamily="49" charset="-122"/>
              </a:rPr>
              <a:t> 水力梯度 </a:t>
            </a:r>
            <a:r>
              <a:rPr kumimoji="0" lang="en-US" altLang="zh-CN" sz="2400" b="1" i="1"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kumimoji="0" lang="zh-CN" altLang="en-US" sz="2400" b="1">
                <a:latin typeface="Times New Roman" panose="02020603050405020304" pitchFamily="18" charset="0"/>
                <a:ea typeface="幼圆" pitchFamily="49" charset="-122"/>
              </a:rPr>
              <a:t>：单位渗流长度上的水头损失</a:t>
            </a:r>
            <a:endParaRPr kumimoji="0" lang="zh-CN" altLang="en-US" sz="24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pic>
        <p:nvPicPr>
          <p:cNvPr id="25606" name="Picture 8" descr="T4Z2-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8593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0857" name="Text Box 9"/>
          <p:cNvSpPr txBox="1">
            <a:spLocks noChangeArrowheads="1"/>
          </p:cNvSpPr>
          <p:nvPr/>
        </p:nvSpPr>
        <p:spPr bwMode="auto">
          <a:xfrm>
            <a:off x="450850" y="1500188"/>
            <a:ext cx="18923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zh-CN" altLang="en-US" sz="2200" b="1">
                <a:latin typeface="幼圆" pitchFamily="49" charset="-122"/>
                <a:ea typeface="幼圆" pitchFamily="49" charset="-122"/>
              </a:rPr>
              <a:t> </a:t>
            </a:r>
            <a:r>
              <a:rPr kumimoji="0" lang="en-US" altLang="zh-CN" sz="2200" b="1">
                <a:latin typeface="幼圆" pitchFamily="49" charset="-122"/>
                <a:ea typeface="幼圆" pitchFamily="49" charset="-122"/>
              </a:rPr>
              <a:t>A</a:t>
            </a:r>
            <a:r>
              <a:rPr kumimoji="0" lang="zh-CN" altLang="en-US" sz="2200" b="1">
                <a:latin typeface="幼圆" pitchFamily="49" charset="-122"/>
                <a:ea typeface="幼圆" pitchFamily="49" charset="-122"/>
              </a:rPr>
              <a:t>点总水头：</a:t>
            </a:r>
            <a:endParaRPr kumimoji="0" lang="zh-CN" altLang="en-US" sz="22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55650" y="45815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400">
              <a:ea typeface="黑体" panose="02010609060101010101" pitchFamily="49" charset="-122"/>
            </a:endParaRPr>
          </a:p>
        </p:txBody>
      </p:sp>
      <p:graphicFrame>
        <p:nvGraphicFramePr>
          <p:cNvPr id="1870859" name="Object 11"/>
          <p:cNvGraphicFramePr>
            <a:graphicFrameLocks noChangeAspect="1"/>
          </p:cNvGraphicFramePr>
          <p:nvPr/>
        </p:nvGraphicFramePr>
        <p:xfrm>
          <a:off x="1042988" y="4711700"/>
          <a:ext cx="23764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tion" r:id="rId2" imgW="774065" imgH="177800" progId="Equation.DSMT4">
                  <p:embed/>
                </p:oleObj>
              </mc:Choice>
              <mc:Fallback>
                <p:oleObj name="Equation" r:id="rId2" imgW="774065" imgH="177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11700"/>
                        <a:ext cx="2376487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0860" name="Object 12"/>
          <p:cNvGraphicFramePr>
            <a:graphicFrameLocks noChangeAspect="1"/>
          </p:cNvGraphicFramePr>
          <p:nvPr/>
        </p:nvGraphicFramePr>
        <p:xfrm>
          <a:off x="2195513" y="1268413"/>
          <a:ext cx="18732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Equation" r:id="rId4" imgW="774065" imgH="419100" progId="Equation.DSMT4">
                  <p:embed/>
                </p:oleObj>
              </mc:Choice>
              <mc:Fallback>
                <p:oleObj name="Equation" r:id="rId4" imgW="774065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268413"/>
                        <a:ext cx="1873250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0861" name="Object 13"/>
          <p:cNvGraphicFramePr>
            <a:graphicFrameLocks noChangeAspect="1"/>
          </p:cNvGraphicFramePr>
          <p:nvPr/>
        </p:nvGraphicFramePr>
        <p:xfrm>
          <a:off x="2195513" y="2276475"/>
          <a:ext cx="187166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Equation" r:id="rId6" imgW="787400" imgH="419100" progId="Equation.DSMT4">
                  <p:embed/>
                </p:oleObj>
              </mc:Choice>
              <mc:Fallback>
                <p:oleObj name="Equation" r:id="rId6" imgW="787400" imgH="419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1871662" cy="995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0862" name="Object 14"/>
          <p:cNvGraphicFramePr>
            <a:graphicFrameLocks noChangeAspect="1"/>
          </p:cNvGraphicFramePr>
          <p:nvPr/>
        </p:nvGraphicFramePr>
        <p:xfrm>
          <a:off x="6156325" y="5065714"/>
          <a:ext cx="1158875" cy="1056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Equation" r:id="rId8" imgW="431800" imgH="393700" progId="Equation.DSMT4">
                  <p:embed/>
                </p:oleObj>
              </mc:Choice>
              <mc:Fallback>
                <p:oleObj name="Equation" r:id="rId8" imgW="4318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065714"/>
                        <a:ext cx="1158875" cy="10567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70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7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7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70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7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7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7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7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7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7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3" grpId="0"/>
      <p:bldP spid="1870854" grpId="0"/>
      <p:bldP spid="1870855" grpId="0"/>
      <p:bldP spid="18708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4438" y="1571625"/>
            <a:ext cx="1500187" cy="27860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5" name="矩形 4"/>
          <p:cNvSpPr/>
          <p:nvPr/>
        </p:nvSpPr>
        <p:spPr>
          <a:xfrm>
            <a:off x="1214438" y="1571625"/>
            <a:ext cx="150018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1214438" y="4357688"/>
            <a:ext cx="1500187" cy="2143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7" name="等腰三角形 6"/>
          <p:cNvSpPr/>
          <p:nvPr/>
        </p:nvSpPr>
        <p:spPr>
          <a:xfrm rot="10800000">
            <a:off x="1887538" y="1398588"/>
            <a:ext cx="142875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grpSp>
        <p:nvGrpSpPr>
          <p:cNvPr id="26630" name="组合 7"/>
          <p:cNvGrpSpPr/>
          <p:nvPr/>
        </p:nvGrpSpPr>
        <p:grpSpPr bwMode="auto">
          <a:xfrm>
            <a:off x="1857375" y="1570038"/>
            <a:ext cx="214313" cy="144462"/>
            <a:chOff x="2857488" y="5857892"/>
            <a:chExt cx="214314" cy="14416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2857488" y="5857892"/>
              <a:ext cx="214314" cy="158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892413" y="5921259"/>
              <a:ext cx="142876" cy="158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925751" y="6000468"/>
              <a:ext cx="73025" cy="158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128963" y="571500"/>
            <a:ext cx="71437" cy="235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3427413" y="571500"/>
            <a:ext cx="71437" cy="292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2000250" y="2857500"/>
            <a:ext cx="1200150" cy="112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15" name="矩形 14"/>
          <p:cNvSpPr/>
          <p:nvPr/>
        </p:nvSpPr>
        <p:spPr>
          <a:xfrm>
            <a:off x="2000250" y="3429000"/>
            <a:ext cx="1500188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16" name="矩形 15"/>
          <p:cNvSpPr/>
          <p:nvPr/>
        </p:nvSpPr>
        <p:spPr>
          <a:xfrm>
            <a:off x="3130550" y="571500"/>
            <a:ext cx="730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17" name="矩形 16"/>
          <p:cNvSpPr/>
          <p:nvPr/>
        </p:nvSpPr>
        <p:spPr>
          <a:xfrm>
            <a:off x="3414713" y="571500"/>
            <a:ext cx="71437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cxnSp>
        <p:nvCxnSpPr>
          <p:cNvPr id="18" name="直接连接符 17"/>
          <p:cNvCxnSpPr>
            <a:stCxn id="16" idx="2"/>
          </p:cNvCxnSpPr>
          <p:nvPr/>
        </p:nvCxnSpPr>
        <p:spPr>
          <a:xfrm rot="16200000" flipH="1">
            <a:off x="3649663" y="515938"/>
            <a:ext cx="1587" cy="966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71813" y="1643063"/>
            <a:ext cx="1285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3684588" y="1320800"/>
            <a:ext cx="642938" cy="158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0" name="TextBox 20"/>
          <p:cNvSpPr txBox="1">
            <a:spLocks noChangeArrowheads="1"/>
          </p:cNvSpPr>
          <p:nvPr/>
        </p:nvSpPr>
        <p:spPr bwMode="auto">
          <a:xfrm>
            <a:off x="3929063" y="11430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kumimoji="0"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1" name="TextBox 21"/>
          <p:cNvSpPr txBox="1">
            <a:spLocks noChangeArrowheads="1"/>
          </p:cNvSpPr>
          <p:nvPr/>
        </p:nvSpPr>
        <p:spPr bwMode="auto">
          <a:xfrm>
            <a:off x="1571625" y="2643188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0"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1573213" y="3216275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0"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8688" y="4143375"/>
            <a:ext cx="428625" cy="14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25" name="矩形 24"/>
          <p:cNvSpPr/>
          <p:nvPr/>
        </p:nvSpPr>
        <p:spPr>
          <a:xfrm>
            <a:off x="428625" y="4429125"/>
            <a:ext cx="571500" cy="785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26" name="直角三角形 25"/>
          <p:cNvSpPr/>
          <p:nvPr/>
        </p:nvSpPr>
        <p:spPr>
          <a:xfrm rot="16200000">
            <a:off x="738981" y="4107657"/>
            <a:ext cx="142875" cy="21431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27" name="椭圆 26"/>
          <p:cNvSpPr/>
          <p:nvPr/>
        </p:nvSpPr>
        <p:spPr>
          <a:xfrm>
            <a:off x="684213" y="4459288"/>
            <a:ext cx="460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28" name="椭圆 27"/>
          <p:cNvSpPr/>
          <p:nvPr/>
        </p:nvSpPr>
        <p:spPr>
          <a:xfrm>
            <a:off x="684213" y="4357688"/>
            <a:ext cx="460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29" name="矩形 28"/>
          <p:cNvSpPr/>
          <p:nvPr/>
        </p:nvSpPr>
        <p:spPr>
          <a:xfrm>
            <a:off x="428625" y="4714875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/>
          </a:p>
        </p:txBody>
      </p:sp>
      <p:sp>
        <p:nvSpPr>
          <p:cNvPr id="26649" name="TextBox 29"/>
          <p:cNvSpPr txBox="1">
            <a:spLocks noChangeArrowheads="1"/>
          </p:cNvSpPr>
          <p:nvPr/>
        </p:nvSpPr>
        <p:spPr bwMode="auto">
          <a:xfrm>
            <a:off x="2428875" y="4643438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400" b="1">
                <a:solidFill>
                  <a:srgbClr val="595959"/>
                </a:solidFill>
                <a:latin typeface="Times New Roman" panose="02020603050405020304" pitchFamily="18" charset="0"/>
              </a:rPr>
              <a:t>不透水层</a:t>
            </a:r>
            <a:endParaRPr kumimoji="0" lang="zh-CN" altLang="en-US" sz="2400" b="1">
              <a:solidFill>
                <a:srgbClr val="59595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rot="10800000">
            <a:off x="2428875" y="4572000"/>
            <a:ext cx="71438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1" name="TextBox 34"/>
          <p:cNvSpPr txBox="1">
            <a:spLocks noChangeArrowheads="1"/>
          </p:cNvSpPr>
          <p:nvPr/>
        </p:nvSpPr>
        <p:spPr bwMode="auto">
          <a:xfrm>
            <a:off x="4972050" y="1341438"/>
            <a:ext cx="6872288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2400">
                <a:latin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kumimoji="0" lang="en-US" altLang="zh-CN" sz="2400">
                <a:latin typeface="Times New Roman" panose="02020603050405020304" pitchFamily="18" charset="0"/>
              </a:rPr>
              <a:t>A</a:t>
            </a:r>
            <a:r>
              <a:rPr kumimoji="0" lang="zh-CN" altLang="en-US" sz="2400">
                <a:latin typeface="Times New Roman" panose="02020603050405020304" pitchFamily="18" charset="0"/>
              </a:rPr>
              <a:t>点的总水头</a:t>
            </a:r>
            <a:endParaRPr kumimoji="0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h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=Z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+L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A</a:t>
            </a:r>
            <a:endParaRPr kumimoji="0" lang="en-US" altLang="zh-CN" sz="2400" b="1" baseline="-25000">
              <a:solidFill>
                <a:srgbClr val="0819B8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kumimoji="0" lang="en-US" altLang="zh-CN" sz="2400">
                <a:latin typeface="Times New Roman" panose="02020603050405020304" pitchFamily="18" charset="0"/>
              </a:rPr>
              <a:t> B</a:t>
            </a:r>
            <a:r>
              <a:rPr kumimoji="0" lang="zh-CN" altLang="en-US" sz="2400">
                <a:latin typeface="Times New Roman" panose="02020603050405020304" pitchFamily="18" charset="0"/>
              </a:rPr>
              <a:t>点的总水头</a:t>
            </a:r>
            <a:endParaRPr kumimoji="0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h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=Z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+L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B</a:t>
            </a:r>
            <a:endParaRPr kumimoji="0" lang="en-US" altLang="zh-CN" sz="2400" b="1" baseline="-25000">
              <a:solidFill>
                <a:srgbClr val="0819B8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kumimoji="0" lang="zh-CN" altLang="en-US" sz="2400">
                <a:latin typeface="Times New Roman" panose="02020603050405020304" pitchFamily="18" charset="0"/>
              </a:rPr>
              <a:t>两点总水头差</a:t>
            </a:r>
            <a:endParaRPr kumimoji="0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h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-h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=(Z</a:t>
            </a:r>
            <a:r>
              <a:rPr kumimoji="0"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-Z</a:t>
            </a:r>
            <a:r>
              <a:rPr kumimoji="0"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)+(L</a:t>
            </a:r>
            <a:r>
              <a:rPr kumimoji="0"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-L</a:t>
            </a:r>
            <a:r>
              <a:rPr kumimoji="0"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kumimoji="0"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=DL+ L</a:t>
            </a:r>
            <a:r>
              <a:rPr kumimoji="0"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-L</a:t>
            </a:r>
            <a:r>
              <a:rPr kumimoji="0"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=L-L</a:t>
            </a:r>
            <a:r>
              <a:rPr kumimoji="0"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h</a:t>
            </a:r>
            <a:endParaRPr kumimoji="0" lang="en-US" altLang="zh-CN" sz="2400" b="1">
              <a:solidFill>
                <a:srgbClr val="0819B8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kumimoji="0" lang="en-US" altLang="zh-CN" sz="2400">
              <a:latin typeface="Times New Roman" panose="02020603050405020304" pitchFamily="18" charset="0"/>
            </a:endParaRPr>
          </a:p>
          <a:p>
            <a:pPr eaLnBrk="1" hangingPunct="1"/>
            <a:endParaRPr kumimoji="0" lang="en-US" altLang="zh-CN" sz="2400">
              <a:latin typeface="Times New Roman" panose="02020603050405020304" pitchFamily="18" charset="0"/>
            </a:endParaRPr>
          </a:p>
          <a:p>
            <a:pPr eaLnBrk="1" hangingPunct="1"/>
            <a:endParaRPr kumimoji="0" lang="zh-CN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rot="5400000">
            <a:off x="2106613" y="1892300"/>
            <a:ext cx="1785938" cy="158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3" name="TextBox 37"/>
          <p:cNvSpPr txBox="1">
            <a:spLocks noChangeArrowheads="1"/>
          </p:cNvSpPr>
          <p:nvPr/>
        </p:nvSpPr>
        <p:spPr bwMode="auto">
          <a:xfrm>
            <a:off x="2643188" y="1643063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L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A</a:t>
            </a:r>
            <a:endParaRPr kumimoji="0" lang="zh-CN" altLang="en-US" sz="2400" b="1" baseline="-25000">
              <a:solidFill>
                <a:srgbClr val="0819B8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rot="5400000">
            <a:off x="2715419" y="2570957"/>
            <a:ext cx="1857375" cy="158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5" name="TextBox 40"/>
          <p:cNvSpPr txBox="1">
            <a:spLocks noChangeArrowheads="1"/>
          </p:cNvSpPr>
          <p:nvPr/>
        </p:nvSpPr>
        <p:spPr bwMode="auto">
          <a:xfrm>
            <a:off x="3571875" y="22860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L</a:t>
            </a:r>
            <a:r>
              <a:rPr kumimoji="0" lang="en-US" altLang="zh-CN" sz="2400" b="1" baseline="-25000">
                <a:solidFill>
                  <a:srgbClr val="0819B8"/>
                </a:solidFill>
                <a:latin typeface="Times New Roman" panose="02020603050405020304" pitchFamily="18" charset="0"/>
              </a:rPr>
              <a:t>B</a:t>
            </a:r>
            <a:endParaRPr kumimoji="0" lang="zh-CN" altLang="en-US" sz="2400" b="1" baseline="-25000">
              <a:solidFill>
                <a:srgbClr val="0819B8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1474925" y="2846801"/>
            <a:ext cx="25263" cy="67745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7" name="TextBox 45"/>
          <p:cNvSpPr txBox="1">
            <a:spLocks noChangeArrowheads="1"/>
          </p:cNvSpPr>
          <p:nvPr/>
        </p:nvSpPr>
        <p:spPr bwMode="auto">
          <a:xfrm>
            <a:off x="723971" y="2948136"/>
            <a:ext cx="630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 dirty="0">
                <a:solidFill>
                  <a:srgbClr val="0819B8"/>
                </a:solidFill>
                <a:latin typeface="Times New Roman" panose="02020603050405020304" pitchFamily="18" charset="0"/>
              </a:rPr>
              <a:t>DL</a:t>
            </a:r>
            <a:endParaRPr kumimoji="0" lang="zh-CN" altLang="en-US" sz="2400" b="1" baseline="-25000" dirty="0">
              <a:solidFill>
                <a:srgbClr val="0819B8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rot="5400000">
            <a:off x="2072481" y="2213769"/>
            <a:ext cx="2428875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TextBox 48"/>
          <p:cNvSpPr txBox="1">
            <a:spLocks noChangeArrowheads="1"/>
          </p:cNvSpPr>
          <p:nvPr/>
        </p:nvSpPr>
        <p:spPr bwMode="auto">
          <a:xfrm>
            <a:off x="3214688" y="20002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>
                <a:solidFill>
                  <a:srgbClr val="0819B8"/>
                </a:solidFill>
                <a:latin typeface="Times New Roman" panose="02020603050405020304" pitchFamily="18" charset="0"/>
              </a:rPr>
              <a:t>L</a:t>
            </a:r>
            <a:endParaRPr kumimoji="0" lang="zh-CN" altLang="en-US" sz="2400" b="1" baseline="-25000">
              <a:solidFill>
                <a:srgbClr val="0819B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870994" y="713651"/>
            <a:ext cx="267176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层流渗透定律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71877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4241800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Times New Roman" panose="02020603050405020304" pitchFamily="18" charset="0"/>
                <a:ea typeface="幼圆" pitchFamily="49" charset="-122"/>
              </a:rPr>
              <a:t>1855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年法国工程师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幼圆" pitchFamily="49" charset="-122"/>
              </a:rPr>
              <a:t>H.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达西</a:t>
            </a:r>
            <a:r>
              <a:rPr lang="en-US" altLang="zh-CN" sz="2400" b="1" dirty="0">
                <a:latin typeface="Times New Roman" panose="02020603050405020304" pitchFamily="18" charset="0"/>
                <a:ea typeface="幼圆" pitchFamily="49" charset="-122"/>
              </a:rPr>
              <a:t>(Darcy)</a:t>
            </a: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在研究城市供水问题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时，对均匀砂进行</a:t>
            </a: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的渗流试验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graphicFrame>
        <p:nvGraphicFramePr>
          <p:cNvPr id="1871878" name="Object 6"/>
          <p:cNvGraphicFramePr>
            <a:graphicFrameLocks noChangeAspect="1"/>
          </p:cNvGraphicFramePr>
          <p:nvPr/>
        </p:nvGraphicFramePr>
        <p:xfrm>
          <a:off x="2187575" y="3330591"/>
          <a:ext cx="1474788" cy="89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公式" r:id="rId1" imgW="838200" imgH="495300" progId="Equation.3">
                  <p:embed/>
                </p:oleObj>
              </mc:Choice>
              <mc:Fallback>
                <p:oleObj name="公式" r:id="rId1" imgW="8382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3330591"/>
                        <a:ext cx="1474788" cy="8964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1879" name="Text Box 7"/>
          <p:cNvSpPr txBox="1">
            <a:spLocks noChangeArrowheads="1"/>
          </p:cNvSpPr>
          <p:nvPr/>
        </p:nvSpPr>
        <p:spPr bwMode="auto">
          <a:xfrm>
            <a:off x="1471613" y="424973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400" b="1">
                <a:latin typeface="Times New Roman" panose="02020603050405020304" pitchFamily="18" charset="0"/>
                <a:ea typeface="幼圆" pitchFamily="49" charset="-122"/>
              </a:rPr>
              <a:t>或：</a:t>
            </a:r>
            <a:endParaRPr kumimoji="0" lang="zh-CN" altLang="en-US" sz="24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graphicFrame>
        <p:nvGraphicFramePr>
          <p:cNvPr id="1871880" name="Object 8"/>
          <p:cNvGraphicFramePr>
            <a:graphicFrameLocks noChangeAspect="1"/>
          </p:cNvGraphicFramePr>
          <p:nvPr/>
        </p:nvGraphicFramePr>
        <p:xfrm>
          <a:off x="2187575" y="4337050"/>
          <a:ext cx="1277938" cy="49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公式" r:id="rId3" imgW="673100" imgH="241300" progId="Equation.3">
                  <p:embed/>
                </p:oleObj>
              </mc:Choice>
              <mc:Fallback>
                <p:oleObj name="公式" r:id="rId3" imgW="6731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4337050"/>
                        <a:ext cx="1277938" cy="4987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1881" name="Text Box 9"/>
          <p:cNvSpPr txBox="1">
            <a:spLocks noChangeArrowheads="1"/>
          </p:cNvSpPr>
          <p:nvPr/>
        </p:nvSpPr>
        <p:spPr bwMode="auto">
          <a:xfrm>
            <a:off x="4791075" y="5773888"/>
            <a:ext cx="345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400" dirty="0">
                <a:latin typeface="Times New Roman" panose="02020603050405020304" pitchFamily="18" charset="0"/>
                <a:ea typeface="幼圆" pitchFamily="49" charset="-122"/>
              </a:rPr>
              <a:t>其中，</a:t>
            </a:r>
            <a:r>
              <a:rPr kumimoji="0" lang="en-US" altLang="zh-CN" sz="2400" i="1" dirty="0">
                <a:latin typeface="Times New Roman" panose="02020603050405020304" pitchFamily="18" charset="0"/>
                <a:ea typeface="幼圆" pitchFamily="49" charset="-122"/>
              </a:rPr>
              <a:t>A</a:t>
            </a:r>
            <a:r>
              <a:rPr kumimoji="0" lang="zh-CN" altLang="en-US" sz="2400" dirty="0">
                <a:latin typeface="Times New Roman" panose="02020603050405020304" pitchFamily="18" charset="0"/>
                <a:ea typeface="幼圆" pitchFamily="49" charset="-122"/>
              </a:rPr>
              <a:t>是试样的断面积</a:t>
            </a:r>
            <a:endParaRPr kumimoji="0" lang="zh-CN" altLang="en-US" sz="2400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pic>
        <p:nvPicPr>
          <p:cNvPr id="27656" name="Picture 10" descr="T4Z3-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32" y="1700213"/>
            <a:ext cx="36433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6516688" y="38608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ea typeface="黑体" panose="02010609060101010101" pitchFamily="49" charset="-122"/>
              </a:rPr>
              <a:t>A</a:t>
            </a:r>
            <a:endParaRPr lang="en-US" altLang="zh-CN" sz="2400">
              <a:ea typeface="黑体" panose="02010609060101010101" pitchFamily="49" charset="-122"/>
            </a:endParaRPr>
          </a:p>
        </p:txBody>
      </p:sp>
      <p:sp>
        <p:nvSpPr>
          <p:cNvPr id="1871884" name="AutoShape 12"/>
          <p:cNvSpPr>
            <a:spLocks noChangeArrowheads="1"/>
          </p:cNvSpPr>
          <p:nvPr/>
        </p:nvSpPr>
        <p:spPr bwMode="auto">
          <a:xfrm>
            <a:off x="667683" y="5244968"/>
            <a:ext cx="558800" cy="329157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rgbClr val="00FFFF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666479" y="5071270"/>
          <a:ext cx="1914922" cy="100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Equation" r:id="rId6" imgW="748665" imgH="393700" progId="Equation.DSMT4">
                  <p:embed/>
                </p:oleObj>
              </mc:Choice>
              <mc:Fallback>
                <p:oleObj name="Equation" r:id="rId6" imgW="748665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479" y="5071270"/>
                        <a:ext cx="1914922" cy="10057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7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7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7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7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1877" grpId="0"/>
      <p:bldP spid="1871879" grpId="0"/>
      <p:bldP spid="1871881" grpId="0"/>
      <p:bldP spid="18718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901" name="Text Box 5"/>
          <p:cNvSpPr txBox="1">
            <a:spLocks noChangeArrowheads="1"/>
          </p:cNvSpPr>
          <p:nvPr/>
        </p:nvSpPr>
        <p:spPr bwMode="auto">
          <a:xfrm>
            <a:off x="685801" y="1311551"/>
            <a:ext cx="77724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365125" indent="-365125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达西定律：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在层流状态的渗流中，渗透速度</a:t>
            </a:r>
            <a:r>
              <a:rPr kumimoji="0" lang="en-US" altLang="zh-CN" sz="2400" b="1" i="1" dirty="0">
                <a:latin typeface="Times New Roman" panose="02020603050405020304" pitchFamily="18" charset="0"/>
                <a:ea typeface="幼圆" pitchFamily="49" charset="-122"/>
              </a:rPr>
              <a:t>v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与</a:t>
            </a: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水力坡降 </a:t>
            </a:r>
            <a:r>
              <a:rPr kumimoji="0" lang="en-US" altLang="zh-CN" sz="2400" b="1" i="1" dirty="0" err="1" smtClean="0"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kumimoji="0" lang="en-US" altLang="zh-CN" sz="2400" b="1" i="1" dirty="0" smtClean="0">
                <a:latin typeface="Times New Roman" panose="02020603050405020304" pitchFamily="18" charset="0"/>
                <a:ea typeface="幼圆" pitchFamily="49" charset="-122"/>
              </a:rPr>
              <a:t>  </a:t>
            </a: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的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一次方成正比，并与土的性质有关</a:t>
            </a:r>
            <a:endParaRPr kumimoji="0"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kumimoji="0"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渗透系数 </a:t>
            </a:r>
            <a:r>
              <a:rPr kumimoji="0"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k</a:t>
            </a:r>
            <a:r>
              <a:rPr kumimoji="0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:</a:t>
            </a:r>
            <a:r>
              <a:rPr kumimoji="0" lang="en-US" altLang="zh-CN" sz="2400" b="1" dirty="0">
                <a:latin typeface="Times New Roman" panose="02020603050405020304" pitchFamily="18" charset="0"/>
                <a:ea typeface="幼圆" pitchFamily="49" charset="-122"/>
              </a:rPr>
              <a:t> 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反映土的透水性能的比例系数，其物理意义为水力梯度</a:t>
            </a:r>
            <a:r>
              <a:rPr kumimoji="0" lang="en-US" altLang="zh-CN" sz="2400" b="1" dirty="0">
                <a:latin typeface="Times New Roman" panose="02020603050405020304" pitchFamily="18" charset="0"/>
                <a:ea typeface="幼圆" pitchFamily="49" charset="-122"/>
              </a:rPr>
              <a:t>(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坡降</a:t>
            </a:r>
            <a:r>
              <a:rPr kumimoji="0" lang="en-US" altLang="zh-CN" sz="2400" b="1" dirty="0" smtClean="0">
                <a:latin typeface="Times New Roman" panose="02020603050405020304" pitchFamily="18" charset="0"/>
                <a:ea typeface="幼圆" pitchFamily="49" charset="-122"/>
              </a:rPr>
              <a:t>) </a:t>
            </a:r>
            <a:r>
              <a:rPr kumimoji="0" lang="en-US" altLang="zh-CN" sz="2400" b="1" i="1" dirty="0" err="1" smtClean="0"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＝</a:t>
            </a:r>
            <a:r>
              <a:rPr kumimoji="0" lang="en-US" altLang="zh-CN" sz="2400" b="1" dirty="0">
                <a:latin typeface="Times New Roman" panose="02020603050405020304" pitchFamily="18" charset="0"/>
                <a:ea typeface="幼圆" pitchFamily="49" charset="-122"/>
              </a:rPr>
              <a:t>1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时的渗流速度，单位： </a:t>
            </a:r>
            <a:r>
              <a:rPr kumimoji="0" lang="en-US" altLang="zh-CN" sz="2400" b="1" dirty="0">
                <a:latin typeface="Times New Roman" panose="02020603050405020304" pitchFamily="18" charset="0"/>
                <a:ea typeface="幼圆" pitchFamily="49" charset="-122"/>
              </a:rPr>
              <a:t>m/s </a:t>
            </a:r>
            <a:endParaRPr kumimoji="0" lang="en-US" altLang="zh-CN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渗透速度</a:t>
            </a:r>
            <a:r>
              <a:rPr kumimoji="0"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v</a:t>
            </a: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：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土体试样全断面的平均渗流速度，也称假想平均渗流速度</a:t>
            </a:r>
            <a:endParaRPr kumimoji="0"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72902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其中，</a:t>
            </a:r>
            <a:r>
              <a:rPr kumimoji="0" lang="en-US" altLang="zh-CN" sz="2400" b="1" i="1" dirty="0" err="1" smtClean="0">
                <a:latin typeface="Times New Roman" panose="02020603050405020304" pitchFamily="18" charset="0"/>
                <a:ea typeface="幼圆" pitchFamily="49" charset="-122"/>
              </a:rPr>
              <a:t>v</a:t>
            </a:r>
            <a:r>
              <a:rPr kumimoji="0" lang="en-US" altLang="zh-CN" sz="2400" b="1" i="1" baseline="-25000" dirty="0" err="1" smtClean="0">
                <a:latin typeface="Times New Roman" panose="02020603050405020304" pitchFamily="18" charset="0"/>
                <a:ea typeface="幼圆" pitchFamily="49" charset="-122"/>
              </a:rPr>
              <a:t>r</a:t>
            </a: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为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实际平均流速，孔隙水中的平均流速</a:t>
            </a:r>
            <a:endParaRPr kumimoji="0"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graphicFrame>
        <p:nvGraphicFramePr>
          <p:cNvPr id="1872905" name="Object 9"/>
          <p:cNvGraphicFramePr>
            <a:graphicFrameLocks noChangeAspect="1"/>
          </p:cNvGraphicFramePr>
          <p:nvPr/>
        </p:nvGraphicFramePr>
        <p:xfrm>
          <a:off x="3429000" y="4648200"/>
          <a:ext cx="16557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Equation" r:id="rId1" imgW="622300" imgH="393700" progId="Equation.DSMT4">
                  <p:embed/>
                </p:oleObj>
              </mc:Choice>
              <mc:Fallback>
                <p:oleObj name="Equation" r:id="rId1" imgW="6223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48200"/>
                        <a:ext cx="1655763" cy="1047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0"/>
          <p:cNvGraphicFramePr>
            <a:graphicFrameLocks noChangeAspect="1"/>
          </p:cNvGraphicFramePr>
          <p:nvPr/>
        </p:nvGraphicFramePr>
        <p:xfrm>
          <a:off x="4514850" y="3359150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quation" r:id="rId3" imgW="114300" imgH="139700" progId="Equation.DSMT4">
                  <p:embed/>
                </p:oleObj>
              </mc:Choice>
              <mc:Fallback>
                <p:oleObj name="Equation" r:id="rId3" imgW="114300" imgH="139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59150"/>
                        <a:ext cx="1143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David  Figure 6-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9" t="7170" r="1739" b="13945"/>
          <a:stretch>
            <a:fillRect/>
          </a:stretch>
        </p:blipFill>
        <p:spPr bwMode="auto">
          <a:xfrm>
            <a:off x="5715000" y="392927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2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2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2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2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7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01" grpId="0" advAuto="0" build="p"/>
      <p:bldP spid="18729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28600" y="714375"/>
            <a:ext cx="8915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第二章 土的渗透性及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渗流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62100" y="2133600"/>
            <a:ext cx="624840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2.1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概述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2.2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土的渗透性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0000"/>
                    <a:lumOff val="80000"/>
                  </a:schemeClr>
                </a:outerShdw>
              </a:effectLst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2.3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土中二维渗流及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流网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0000"/>
                    <a:lumOff val="80000"/>
                  </a:schemeClr>
                </a:outerShdw>
              </a:effectLst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2.4 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渗透破坏与控制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0000"/>
                    <a:lumOff val="80000"/>
                  </a:schemeClr>
                </a:outerShdw>
              </a:effectLst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5" name="Rectangle 5"/>
          <p:cNvSpPr>
            <a:spLocks noChangeArrowheads="1"/>
          </p:cNvSpPr>
          <p:nvPr/>
        </p:nvSpPr>
        <p:spPr bwMode="auto">
          <a:xfrm>
            <a:off x="599281" y="1206086"/>
            <a:ext cx="40925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适用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条件：层流（线性流动）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73926" name="Rectangle 6"/>
          <p:cNvSpPr>
            <a:spLocks noChangeArrowheads="1"/>
          </p:cNvSpPr>
          <p:nvPr/>
        </p:nvSpPr>
        <p:spPr bwMode="auto">
          <a:xfrm>
            <a:off x="539750" y="1773238"/>
            <a:ext cx="3892550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²"/>
            </a:pPr>
            <a:r>
              <a:rPr lang="zh-CN" altLang="en-US" sz="2200" b="1" dirty="0">
                <a:latin typeface="幼圆" pitchFamily="49" charset="-122"/>
                <a:ea typeface="幼圆" pitchFamily="49" charset="-122"/>
              </a:rPr>
              <a:t>岩土工程中的绝大多数渗流问题，包括砂土或</a:t>
            </a:r>
            <a:r>
              <a:rPr lang="zh-CN" altLang="en-US" sz="2200" b="1" dirty="0" smtClean="0">
                <a:latin typeface="幼圆" pitchFamily="49" charset="-122"/>
                <a:ea typeface="幼圆" pitchFamily="49" charset="-122"/>
              </a:rPr>
              <a:t>一般黏土</a:t>
            </a:r>
            <a:r>
              <a:rPr lang="zh-CN" altLang="en-US" sz="2200" b="1" dirty="0">
                <a:latin typeface="幼圆" pitchFamily="49" charset="-122"/>
                <a:ea typeface="幼圆" pitchFamily="49" charset="-122"/>
              </a:rPr>
              <a:t>，均属层流范围</a:t>
            </a:r>
            <a:endParaRPr lang="zh-CN" altLang="en-US" sz="2200" b="1" dirty="0">
              <a:latin typeface="幼圆" pitchFamily="49" charset="-122"/>
              <a:ea typeface="幼圆" pitchFamily="49" charset="-122"/>
            </a:endParaRPr>
          </a:p>
          <a:p>
            <a:pPr marL="365125" indent="-365125"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²"/>
            </a:pPr>
            <a:r>
              <a:rPr kumimoji="0" lang="zh-CN" altLang="en-US" sz="2200" b="1" dirty="0">
                <a:latin typeface="幼圆" pitchFamily="49" charset="-122"/>
                <a:ea typeface="幼圆" pitchFamily="49" charset="-122"/>
              </a:rPr>
              <a:t>在粗粒土孔隙中，水流形态可能会随流速增大呈紊流状态，渗流不再服从达西定律。可用雷诺数进行判断 ：</a:t>
            </a:r>
            <a:endParaRPr kumimoji="0" lang="zh-CN" altLang="en-US" sz="22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4702175" y="1228725"/>
            <a:ext cx="44418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5014913" y="1125538"/>
            <a:ext cx="469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230000"/>
              </a:lnSpc>
            </a:pPr>
            <a:r>
              <a:rPr lang="en-US" altLang="zh-CN" sz="1800" b="1">
                <a:latin typeface="Times New Roman" panose="02020603050405020304" pitchFamily="18" charset="0"/>
              </a:rPr>
              <a:t>2.0</a:t>
            </a:r>
            <a:endParaRPr lang="en-US" altLang="zh-CN" sz="1800" b="1"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230000"/>
              </a:lnSpc>
            </a:pPr>
            <a:r>
              <a:rPr lang="en-US" altLang="zh-CN" sz="1800" b="1">
                <a:latin typeface="Times New Roman" panose="02020603050405020304" pitchFamily="18" charset="0"/>
              </a:rPr>
              <a:t>1.5</a:t>
            </a:r>
            <a:endParaRPr lang="en-US" altLang="zh-CN" sz="1800" b="1"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230000"/>
              </a:lnSpc>
            </a:pPr>
            <a:r>
              <a:rPr lang="en-US" altLang="zh-CN" sz="1800" b="1">
                <a:latin typeface="Times New Roman" panose="02020603050405020304" pitchFamily="18" charset="0"/>
              </a:rPr>
              <a:t>1.0</a:t>
            </a:r>
            <a:endParaRPr lang="en-US" altLang="zh-CN" sz="1800" b="1"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230000"/>
              </a:lnSpc>
            </a:pPr>
            <a:r>
              <a:rPr lang="en-US" altLang="zh-CN" sz="1800" b="1">
                <a:latin typeface="Times New Roman" panose="02020603050405020304" pitchFamily="18" charset="0"/>
              </a:rPr>
              <a:t>0.5</a:t>
            </a:r>
            <a:endParaRPr lang="en-US" altLang="zh-CN" sz="1800" b="1">
              <a:latin typeface="Times New Roman" panose="02020603050405020304" pitchFamily="18" charset="0"/>
            </a:endParaRPr>
          </a:p>
          <a:p>
            <a:pPr algn="r" eaLnBrk="1" hangingPunct="1">
              <a:lnSpc>
                <a:spcPct val="230000"/>
              </a:lnSpc>
            </a:pPr>
            <a:r>
              <a:rPr lang="en-US" altLang="zh-CN" sz="1800" b="1">
                <a:latin typeface="Times New Roman" panose="02020603050405020304" pitchFamily="18" charset="0"/>
              </a:rPr>
              <a:t>0</a:t>
            </a:r>
            <a:endParaRPr lang="en-US" altLang="zh-CN" sz="1800" b="1">
              <a:latin typeface="Times New Roman" panose="02020603050405020304" pitchFamily="18" charset="0"/>
            </a:endParaRP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6781800" y="4648200"/>
            <a:ext cx="1245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latin typeface="Times New Roman" panose="02020603050405020304" pitchFamily="18" charset="0"/>
              </a:rPr>
              <a:t>流速 </a:t>
            </a:r>
            <a:r>
              <a:rPr lang="en-US" altLang="zh-CN" sz="1800" b="1" dirty="0">
                <a:latin typeface="Times New Roman" panose="02020603050405020304" pitchFamily="18" charset="0"/>
              </a:rPr>
              <a:t>(m/h)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5537200" y="1349375"/>
            <a:ext cx="3476625" cy="293528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32777" name="Freeform 12"/>
          <p:cNvSpPr/>
          <p:nvPr/>
        </p:nvSpPr>
        <p:spPr bwMode="auto">
          <a:xfrm>
            <a:off x="5556250" y="2674938"/>
            <a:ext cx="2811463" cy="1601787"/>
          </a:xfrm>
          <a:custGeom>
            <a:avLst/>
            <a:gdLst>
              <a:gd name="T0" fmla="*/ 2147483646 w 1685"/>
              <a:gd name="T1" fmla="*/ 2147483646 h 907"/>
              <a:gd name="T2" fmla="*/ 0 w 1685"/>
              <a:gd name="T3" fmla="*/ 2147483646 h 907"/>
              <a:gd name="T4" fmla="*/ 0 w 1685"/>
              <a:gd name="T5" fmla="*/ 2147483646 h 907"/>
              <a:gd name="T6" fmla="*/ 2147483646 w 1685"/>
              <a:gd name="T7" fmla="*/ 0 h 907"/>
              <a:gd name="T8" fmla="*/ 2147483646 w 1685"/>
              <a:gd name="T9" fmla="*/ 2147483646 h 907"/>
              <a:gd name="T10" fmla="*/ 2147483646 w 1685"/>
              <a:gd name="T11" fmla="*/ 2147483646 h 907"/>
              <a:gd name="T12" fmla="*/ 2147483646 w 1685"/>
              <a:gd name="T13" fmla="*/ 2147483646 h 907"/>
              <a:gd name="T14" fmla="*/ 2147483646 w 1685"/>
              <a:gd name="T15" fmla="*/ 2147483646 h 907"/>
              <a:gd name="T16" fmla="*/ 2147483646 w 1685"/>
              <a:gd name="T17" fmla="*/ 2147483646 h 907"/>
              <a:gd name="T18" fmla="*/ 2147483646 w 1685"/>
              <a:gd name="T19" fmla="*/ 2147483646 h 9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5"/>
              <a:gd name="T31" fmla="*/ 0 h 907"/>
              <a:gd name="T32" fmla="*/ 1685 w 1685"/>
              <a:gd name="T33" fmla="*/ 907 h 9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5" h="907">
                <a:moveTo>
                  <a:pt x="1685" y="907"/>
                </a:moveTo>
                <a:lnTo>
                  <a:pt x="0" y="907"/>
                </a:lnTo>
                <a:lnTo>
                  <a:pt x="0" y="5"/>
                </a:lnTo>
                <a:lnTo>
                  <a:pt x="274" y="0"/>
                </a:lnTo>
                <a:lnTo>
                  <a:pt x="677" y="38"/>
                </a:lnTo>
                <a:lnTo>
                  <a:pt x="970" y="125"/>
                </a:lnTo>
                <a:lnTo>
                  <a:pt x="1248" y="293"/>
                </a:lnTo>
                <a:lnTo>
                  <a:pt x="1455" y="523"/>
                </a:lnTo>
                <a:lnTo>
                  <a:pt x="1628" y="806"/>
                </a:lnTo>
                <a:lnTo>
                  <a:pt x="1685" y="907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5529263" y="2097088"/>
            <a:ext cx="3484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537200" y="2860675"/>
            <a:ext cx="3484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Line 15"/>
          <p:cNvSpPr>
            <a:spLocks noChangeShapeType="1"/>
          </p:cNvSpPr>
          <p:nvPr/>
        </p:nvSpPr>
        <p:spPr bwMode="auto">
          <a:xfrm>
            <a:off x="5537200" y="3597275"/>
            <a:ext cx="3484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Line 16"/>
          <p:cNvSpPr>
            <a:spLocks noChangeShapeType="1"/>
          </p:cNvSpPr>
          <p:nvPr/>
        </p:nvSpPr>
        <p:spPr bwMode="auto">
          <a:xfrm>
            <a:off x="6227763" y="1349375"/>
            <a:ext cx="0" cy="292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Line 17"/>
          <p:cNvSpPr>
            <a:spLocks noChangeShapeType="1"/>
          </p:cNvSpPr>
          <p:nvPr/>
        </p:nvSpPr>
        <p:spPr bwMode="auto">
          <a:xfrm>
            <a:off x="6932613" y="1349375"/>
            <a:ext cx="0" cy="292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Line 18"/>
          <p:cNvSpPr>
            <a:spLocks noChangeShapeType="1"/>
          </p:cNvSpPr>
          <p:nvPr/>
        </p:nvSpPr>
        <p:spPr bwMode="auto">
          <a:xfrm>
            <a:off x="7645400" y="1358900"/>
            <a:ext cx="0" cy="292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Line 19"/>
          <p:cNvSpPr>
            <a:spLocks noChangeShapeType="1"/>
          </p:cNvSpPr>
          <p:nvPr/>
        </p:nvSpPr>
        <p:spPr bwMode="auto">
          <a:xfrm>
            <a:off x="8335963" y="1349375"/>
            <a:ext cx="0" cy="292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Freeform 20"/>
          <p:cNvSpPr/>
          <p:nvPr/>
        </p:nvSpPr>
        <p:spPr bwMode="auto">
          <a:xfrm>
            <a:off x="5529263" y="1349375"/>
            <a:ext cx="849312" cy="2925763"/>
          </a:xfrm>
          <a:custGeom>
            <a:avLst/>
            <a:gdLst>
              <a:gd name="T0" fmla="*/ 0 w 509"/>
              <a:gd name="T1" fmla="*/ 2147483646 h 1656"/>
              <a:gd name="T2" fmla="*/ 2147483646 w 509"/>
              <a:gd name="T3" fmla="*/ 2147483646 h 1656"/>
              <a:gd name="T4" fmla="*/ 2147483646 w 509"/>
              <a:gd name="T5" fmla="*/ 2147483646 h 1656"/>
              <a:gd name="T6" fmla="*/ 2147483646 w 509"/>
              <a:gd name="T7" fmla="*/ 2147483646 h 1656"/>
              <a:gd name="T8" fmla="*/ 2147483646 w 509"/>
              <a:gd name="T9" fmla="*/ 2147483646 h 1656"/>
              <a:gd name="T10" fmla="*/ 2147483646 w 509"/>
              <a:gd name="T11" fmla="*/ 0 h 1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"/>
              <a:gd name="T19" fmla="*/ 0 h 1656"/>
              <a:gd name="T20" fmla="*/ 509 w 509"/>
              <a:gd name="T21" fmla="*/ 1656 h 16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" h="1656">
                <a:moveTo>
                  <a:pt x="0" y="1656"/>
                </a:moveTo>
                <a:cubicBezTo>
                  <a:pt x="76" y="1435"/>
                  <a:pt x="153" y="1214"/>
                  <a:pt x="206" y="1061"/>
                </a:cubicBezTo>
                <a:cubicBezTo>
                  <a:pt x="259" y="908"/>
                  <a:pt x="285" y="843"/>
                  <a:pt x="317" y="735"/>
                </a:cubicBezTo>
                <a:cubicBezTo>
                  <a:pt x="349" y="627"/>
                  <a:pt x="369" y="522"/>
                  <a:pt x="398" y="413"/>
                </a:cubicBezTo>
                <a:cubicBezTo>
                  <a:pt x="427" y="304"/>
                  <a:pt x="472" y="151"/>
                  <a:pt x="490" y="82"/>
                </a:cubicBezTo>
                <a:cubicBezTo>
                  <a:pt x="508" y="13"/>
                  <a:pt x="508" y="6"/>
                  <a:pt x="509" y="0"/>
                </a:cubicBezTo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6" name="Freeform 21"/>
          <p:cNvSpPr/>
          <p:nvPr/>
        </p:nvSpPr>
        <p:spPr bwMode="auto">
          <a:xfrm>
            <a:off x="5537200" y="1343025"/>
            <a:ext cx="2466975" cy="2925763"/>
          </a:xfrm>
          <a:custGeom>
            <a:avLst/>
            <a:gdLst>
              <a:gd name="T0" fmla="*/ 0 w 1478"/>
              <a:gd name="T1" fmla="*/ 2147483646 h 1656"/>
              <a:gd name="T2" fmla="*/ 2147483646 w 1478"/>
              <a:gd name="T3" fmla="*/ 2147483646 h 1656"/>
              <a:gd name="T4" fmla="*/ 2147483646 w 1478"/>
              <a:gd name="T5" fmla="*/ 2147483646 h 1656"/>
              <a:gd name="T6" fmla="*/ 2147483646 w 1478"/>
              <a:gd name="T7" fmla="*/ 2147483646 h 1656"/>
              <a:gd name="T8" fmla="*/ 2147483646 w 1478"/>
              <a:gd name="T9" fmla="*/ 2147483646 h 1656"/>
              <a:gd name="T10" fmla="*/ 2147483646 w 1478"/>
              <a:gd name="T11" fmla="*/ 0 h 16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78"/>
              <a:gd name="T19" fmla="*/ 0 h 1656"/>
              <a:gd name="T20" fmla="*/ 1478 w 1478"/>
              <a:gd name="T21" fmla="*/ 1656 h 16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78" h="1656">
                <a:moveTo>
                  <a:pt x="0" y="1656"/>
                </a:moveTo>
                <a:cubicBezTo>
                  <a:pt x="72" y="1596"/>
                  <a:pt x="145" y="1537"/>
                  <a:pt x="249" y="1435"/>
                </a:cubicBezTo>
                <a:cubicBezTo>
                  <a:pt x="353" y="1333"/>
                  <a:pt x="502" y="1180"/>
                  <a:pt x="624" y="1046"/>
                </a:cubicBezTo>
                <a:cubicBezTo>
                  <a:pt x="746" y="912"/>
                  <a:pt x="870" y="761"/>
                  <a:pt x="979" y="633"/>
                </a:cubicBezTo>
                <a:cubicBezTo>
                  <a:pt x="1088" y="505"/>
                  <a:pt x="1194" y="384"/>
                  <a:pt x="1277" y="278"/>
                </a:cubicBezTo>
                <a:cubicBezTo>
                  <a:pt x="1360" y="172"/>
                  <a:pt x="1419" y="86"/>
                  <a:pt x="1478" y="0"/>
                </a:cubicBezTo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7" name="Freeform 22"/>
          <p:cNvSpPr/>
          <p:nvPr/>
        </p:nvSpPr>
        <p:spPr bwMode="auto">
          <a:xfrm>
            <a:off x="5537200" y="2206625"/>
            <a:ext cx="3467100" cy="2062163"/>
          </a:xfrm>
          <a:custGeom>
            <a:avLst/>
            <a:gdLst>
              <a:gd name="T0" fmla="*/ 0 w 2078"/>
              <a:gd name="T1" fmla="*/ 2147483646 h 1167"/>
              <a:gd name="T2" fmla="*/ 2147483646 w 2078"/>
              <a:gd name="T3" fmla="*/ 2147483646 h 1167"/>
              <a:gd name="T4" fmla="*/ 2147483646 w 2078"/>
              <a:gd name="T5" fmla="*/ 2147483646 h 1167"/>
              <a:gd name="T6" fmla="*/ 2147483646 w 2078"/>
              <a:gd name="T7" fmla="*/ 2147483646 h 1167"/>
              <a:gd name="T8" fmla="*/ 2147483646 w 2078"/>
              <a:gd name="T9" fmla="*/ 0 h 1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78"/>
              <a:gd name="T16" fmla="*/ 0 h 1167"/>
              <a:gd name="T17" fmla="*/ 2078 w 2078"/>
              <a:gd name="T18" fmla="*/ 1167 h 1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78" h="1167">
                <a:moveTo>
                  <a:pt x="0" y="1167"/>
                </a:moveTo>
                <a:cubicBezTo>
                  <a:pt x="148" y="1106"/>
                  <a:pt x="296" y="1045"/>
                  <a:pt x="480" y="951"/>
                </a:cubicBezTo>
                <a:cubicBezTo>
                  <a:pt x="664" y="857"/>
                  <a:pt x="910" y="717"/>
                  <a:pt x="1104" y="605"/>
                </a:cubicBezTo>
                <a:cubicBezTo>
                  <a:pt x="1298" y="493"/>
                  <a:pt x="1479" y="380"/>
                  <a:pt x="1641" y="279"/>
                </a:cubicBezTo>
                <a:cubicBezTo>
                  <a:pt x="1803" y="178"/>
                  <a:pt x="1940" y="89"/>
                  <a:pt x="2078" y="0"/>
                </a:cubicBezTo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8" name="Freeform 23"/>
          <p:cNvSpPr/>
          <p:nvPr/>
        </p:nvSpPr>
        <p:spPr bwMode="auto">
          <a:xfrm>
            <a:off x="5553075" y="3087688"/>
            <a:ext cx="3468688" cy="1196975"/>
          </a:xfrm>
          <a:custGeom>
            <a:avLst/>
            <a:gdLst>
              <a:gd name="T0" fmla="*/ 0 w 2079"/>
              <a:gd name="T1" fmla="*/ 2147483646 h 677"/>
              <a:gd name="T2" fmla="*/ 2147483646 w 2079"/>
              <a:gd name="T3" fmla="*/ 2147483646 h 677"/>
              <a:gd name="T4" fmla="*/ 2147483646 w 2079"/>
              <a:gd name="T5" fmla="*/ 2147483646 h 677"/>
              <a:gd name="T6" fmla="*/ 2147483646 w 2079"/>
              <a:gd name="T7" fmla="*/ 2147483646 h 677"/>
              <a:gd name="T8" fmla="*/ 2147483646 w 2079"/>
              <a:gd name="T9" fmla="*/ 0 h 6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79"/>
              <a:gd name="T16" fmla="*/ 0 h 677"/>
              <a:gd name="T17" fmla="*/ 2079 w 2079"/>
              <a:gd name="T18" fmla="*/ 677 h 6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79" h="677">
                <a:moveTo>
                  <a:pt x="0" y="677"/>
                </a:moveTo>
                <a:cubicBezTo>
                  <a:pt x="135" y="646"/>
                  <a:pt x="270" y="615"/>
                  <a:pt x="456" y="562"/>
                </a:cubicBezTo>
                <a:cubicBezTo>
                  <a:pt x="642" y="509"/>
                  <a:pt x="907" y="426"/>
                  <a:pt x="1114" y="356"/>
                </a:cubicBezTo>
                <a:cubicBezTo>
                  <a:pt x="1321" y="286"/>
                  <a:pt x="1539" y="199"/>
                  <a:pt x="1700" y="140"/>
                </a:cubicBezTo>
                <a:cubicBezTo>
                  <a:pt x="1861" y="81"/>
                  <a:pt x="1970" y="40"/>
                  <a:pt x="2079" y="0"/>
                </a:cubicBezTo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9" name="Freeform 24"/>
          <p:cNvSpPr/>
          <p:nvPr/>
        </p:nvSpPr>
        <p:spPr bwMode="auto">
          <a:xfrm>
            <a:off x="5561013" y="3817938"/>
            <a:ext cx="3452812" cy="457200"/>
          </a:xfrm>
          <a:custGeom>
            <a:avLst/>
            <a:gdLst>
              <a:gd name="T0" fmla="*/ 0 w 2069"/>
              <a:gd name="T1" fmla="*/ 2147483646 h 259"/>
              <a:gd name="T2" fmla="*/ 2147483646 w 2069"/>
              <a:gd name="T3" fmla="*/ 2147483646 h 259"/>
              <a:gd name="T4" fmla="*/ 2147483646 w 2069"/>
              <a:gd name="T5" fmla="*/ 2147483646 h 259"/>
              <a:gd name="T6" fmla="*/ 2147483646 w 2069"/>
              <a:gd name="T7" fmla="*/ 0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2069"/>
              <a:gd name="T13" fmla="*/ 0 h 259"/>
              <a:gd name="T14" fmla="*/ 2069 w 2069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9" h="259">
                <a:moveTo>
                  <a:pt x="0" y="259"/>
                </a:moveTo>
                <a:cubicBezTo>
                  <a:pt x="146" y="248"/>
                  <a:pt x="293" y="238"/>
                  <a:pt x="519" y="216"/>
                </a:cubicBezTo>
                <a:cubicBezTo>
                  <a:pt x="745" y="194"/>
                  <a:pt x="1101" y="161"/>
                  <a:pt x="1359" y="125"/>
                </a:cubicBezTo>
                <a:cubicBezTo>
                  <a:pt x="1617" y="89"/>
                  <a:pt x="1951" y="21"/>
                  <a:pt x="2069" y="0"/>
                </a:cubicBezTo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0" name="Line 25"/>
          <p:cNvSpPr>
            <a:spLocks noChangeShapeType="1"/>
          </p:cNvSpPr>
          <p:nvPr/>
        </p:nvSpPr>
        <p:spPr bwMode="auto">
          <a:xfrm flipV="1">
            <a:off x="7762875" y="3919538"/>
            <a:ext cx="1250950" cy="128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1" name="Line 26"/>
          <p:cNvSpPr>
            <a:spLocks noChangeShapeType="1"/>
          </p:cNvSpPr>
          <p:nvPr/>
        </p:nvSpPr>
        <p:spPr bwMode="auto">
          <a:xfrm flipV="1">
            <a:off x="7748588" y="3173413"/>
            <a:ext cx="1282700" cy="4159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2" name="Line 27"/>
          <p:cNvSpPr>
            <a:spLocks noChangeShapeType="1"/>
          </p:cNvSpPr>
          <p:nvPr/>
        </p:nvSpPr>
        <p:spPr bwMode="auto">
          <a:xfrm flipV="1">
            <a:off x="7508875" y="2409825"/>
            <a:ext cx="1495425" cy="7985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3" name="Line 28"/>
          <p:cNvSpPr>
            <a:spLocks noChangeShapeType="1"/>
          </p:cNvSpPr>
          <p:nvPr/>
        </p:nvSpPr>
        <p:spPr bwMode="auto">
          <a:xfrm flipV="1">
            <a:off x="6818313" y="1349375"/>
            <a:ext cx="1531937" cy="1544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4" name="Line 29"/>
          <p:cNvSpPr>
            <a:spLocks noChangeShapeType="1"/>
          </p:cNvSpPr>
          <p:nvPr/>
        </p:nvSpPr>
        <p:spPr bwMode="auto">
          <a:xfrm flipV="1">
            <a:off x="6032500" y="1343025"/>
            <a:ext cx="514350" cy="13477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5" name="Freeform 30"/>
          <p:cNvSpPr/>
          <p:nvPr/>
        </p:nvSpPr>
        <p:spPr bwMode="auto">
          <a:xfrm>
            <a:off x="5537200" y="2674938"/>
            <a:ext cx="2795588" cy="1617662"/>
          </a:xfrm>
          <a:custGeom>
            <a:avLst/>
            <a:gdLst>
              <a:gd name="T0" fmla="*/ 0 w 1685"/>
              <a:gd name="T1" fmla="*/ 2147483646 h 916"/>
              <a:gd name="T2" fmla="*/ 2147483646 w 1685"/>
              <a:gd name="T3" fmla="*/ 2147483646 h 916"/>
              <a:gd name="T4" fmla="*/ 2147483646 w 1685"/>
              <a:gd name="T5" fmla="*/ 2147483646 h 916"/>
              <a:gd name="T6" fmla="*/ 2147483646 w 1685"/>
              <a:gd name="T7" fmla="*/ 2147483646 h 916"/>
              <a:gd name="T8" fmla="*/ 2147483646 w 1685"/>
              <a:gd name="T9" fmla="*/ 2147483646 h 916"/>
              <a:gd name="T10" fmla="*/ 2147483646 w 1685"/>
              <a:gd name="T11" fmla="*/ 2147483646 h 916"/>
              <a:gd name="T12" fmla="*/ 2147483646 w 1685"/>
              <a:gd name="T13" fmla="*/ 2147483646 h 9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5"/>
              <a:gd name="T22" fmla="*/ 0 h 916"/>
              <a:gd name="T23" fmla="*/ 1685 w 1685"/>
              <a:gd name="T24" fmla="*/ 916 h 9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5" h="916">
                <a:moveTo>
                  <a:pt x="0" y="4"/>
                </a:moveTo>
                <a:cubicBezTo>
                  <a:pt x="127" y="2"/>
                  <a:pt x="255" y="0"/>
                  <a:pt x="384" y="9"/>
                </a:cubicBezTo>
                <a:cubicBezTo>
                  <a:pt x="513" y="18"/>
                  <a:pt x="657" y="27"/>
                  <a:pt x="773" y="57"/>
                </a:cubicBezTo>
                <a:cubicBezTo>
                  <a:pt x="889" y="87"/>
                  <a:pt x="987" y="134"/>
                  <a:pt x="1080" y="186"/>
                </a:cubicBezTo>
                <a:cubicBezTo>
                  <a:pt x="1173" y="238"/>
                  <a:pt x="1253" y="292"/>
                  <a:pt x="1330" y="369"/>
                </a:cubicBezTo>
                <a:cubicBezTo>
                  <a:pt x="1407" y="446"/>
                  <a:pt x="1482" y="556"/>
                  <a:pt x="1541" y="647"/>
                </a:cubicBezTo>
                <a:cubicBezTo>
                  <a:pt x="1600" y="738"/>
                  <a:pt x="1642" y="827"/>
                  <a:pt x="1685" y="916"/>
                </a:cubicBezTo>
              </a:path>
            </a:pathLst>
          </a:custGeom>
          <a:solidFill>
            <a:schemeClr val="bg2"/>
          </a:solidFill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6" name="Text Box 31"/>
          <p:cNvSpPr txBox="1">
            <a:spLocks noChangeArrowheads="1"/>
          </p:cNvSpPr>
          <p:nvPr/>
        </p:nvSpPr>
        <p:spPr bwMode="auto">
          <a:xfrm>
            <a:off x="5383213" y="4302125"/>
            <a:ext cx="3616325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tabLst>
                <a:tab pos="571500" algn="l"/>
                <a:tab pos="1241425" algn="l"/>
                <a:tab pos="1905000" algn="l"/>
                <a:tab pos="2574925" algn="l"/>
                <a:tab pos="3146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b="1">
                <a:solidFill>
                  <a:schemeClr val="bg1"/>
                </a:solidFill>
                <a:latin typeface="Times New Roman" panose="02020603050405020304" pitchFamily="18" charset="0"/>
              </a:rPr>
              <a:t>0 	0.5 	1.0 	1.5 	2.0 	2.5</a:t>
            </a:r>
            <a:endParaRPr lang="en-US" altLang="zh-CN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7" name="Text Box 32"/>
          <p:cNvSpPr txBox="1">
            <a:spLocks noChangeArrowheads="1"/>
          </p:cNvSpPr>
          <p:nvPr/>
        </p:nvSpPr>
        <p:spPr bwMode="auto">
          <a:xfrm>
            <a:off x="5951538" y="3181350"/>
            <a:ext cx="11049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达西定律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适用范围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8" name="Text Box 33"/>
          <p:cNvSpPr txBox="1">
            <a:spLocks noChangeArrowheads="1"/>
          </p:cNvSpPr>
          <p:nvPr/>
        </p:nvSpPr>
        <p:spPr bwMode="auto">
          <a:xfrm>
            <a:off x="4583410" y="2438400"/>
            <a:ext cx="461665" cy="100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latin typeface="Times New Roman" panose="02020603050405020304" pitchFamily="18" charset="0"/>
              </a:rPr>
              <a:t>水力梯度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32799" name="Text Box 34"/>
          <p:cNvSpPr txBox="1">
            <a:spLocks noChangeArrowheads="1"/>
          </p:cNvSpPr>
          <p:nvPr/>
        </p:nvSpPr>
        <p:spPr bwMode="auto">
          <a:xfrm rot="-688852">
            <a:off x="8285163" y="3506788"/>
            <a:ext cx="644525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砾石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00" name="Text Box 35"/>
          <p:cNvSpPr txBox="1">
            <a:spLocks noChangeArrowheads="1"/>
          </p:cNvSpPr>
          <p:nvPr/>
        </p:nvSpPr>
        <p:spPr bwMode="auto">
          <a:xfrm rot="-1348459">
            <a:off x="8197850" y="2874963"/>
            <a:ext cx="644525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粗砂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01" name="Text Box 36"/>
          <p:cNvSpPr txBox="1">
            <a:spLocks noChangeArrowheads="1"/>
          </p:cNvSpPr>
          <p:nvPr/>
        </p:nvSpPr>
        <p:spPr bwMode="auto">
          <a:xfrm rot="-1865775">
            <a:off x="7793038" y="2311400"/>
            <a:ext cx="644525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中砂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02" name="Text Box 37"/>
          <p:cNvSpPr txBox="1">
            <a:spLocks noChangeArrowheads="1"/>
          </p:cNvSpPr>
          <p:nvPr/>
        </p:nvSpPr>
        <p:spPr bwMode="auto">
          <a:xfrm rot="-3070126">
            <a:off x="6995319" y="1767681"/>
            <a:ext cx="644525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细砂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03" name="Text Box 38"/>
          <p:cNvSpPr txBox="1">
            <a:spLocks noChangeArrowheads="1"/>
          </p:cNvSpPr>
          <p:nvPr/>
        </p:nvSpPr>
        <p:spPr bwMode="auto">
          <a:xfrm rot="-4580698">
            <a:off x="5561013" y="1857375"/>
            <a:ext cx="882650" cy="368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极细砂</a:t>
            </a:r>
            <a:endParaRPr lang="zh-CN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04" name="AutoShape 40"/>
          <p:cNvSpPr>
            <a:spLocks noChangeAspect="1" noChangeArrowheads="1" noTextEdit="1"/>
          </p:cNvSpPr>
          <p:nvPr/>
        </p:nvSpPr>
        <p:spPr bwMode="auto">
          <a:xfrm>
            <a:off x="2286000" y="5181600"/>
            <a:ext cx="1905000" cy="11414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5" name="Line 41"/>
          <p:cNvSpPr>
            <a:spLocks noChangeShapeType="1"/>
          </p:cNvSpPr>
          <p:nvPr/>
        </p:nvSpPr>
        <p:spPr bwMode="auto">
          <a:xfrm>
            <a:off x="3244850" y="5718175"/>
            <a:ext cx="787400" cy="1588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6" name="Rectangle 42"/>
          <p:cNvSpPr>
            <a:spLocks noChangeArrowheads="1"/>
          </p:cNvSpPr>
          <p:nvPr/>
        </p:nvSpPr>
        <p:spPr bwMode="auto">
          <a:xfrm>
            <a:off x="3500438" y="5726113"/>
            <a:ext cx="1920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zh-CN" sz="2500">
                <a:solidFill>
                  <a:schemeClr val="bg2"/>
                </a:solidFill>
                <a:latin typeface="Symbol" panose="05050102010706020507" pitchFamily="18" charset="2"/>
              </a:rPr>
              <a:t>h</a:t>
            </a:r>
            <a:endParaRPr kumimoji="0" lang="en-US" altLang="zh-CN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807" name="Rectangle 43"/>
          <p:cNvSpPr>
            <a:spLocks noChangeArrowheads="1"/>
          </p:cNvSpPr>
          <p:nvPr/>
        </p:nvSpPr>
        <p:spPr bwMode="auto">
          <a:xfrm>
            <a:off x="3771900" y="5486400"/>
            <a:ext cx="190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zh-CN" sz="1500">
                <a:solidFill>
                  <a:schemeClr val="bg2"/>
                </a:solidFill>
              </a:rPr>
              <a:t>10</a:t>
            </a:r>
            <a:endParaRPr kumimoji="0" lang="en-US" altLang="zh-CN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808" name="Rectangle 44"/>
          <p:cNvSpPr>
            <a:spLocks noChangeArrowheads="1"/>
          </p:cNvSpPr>
          <p:nvPr/>
        </p:nvSpPr>
        <p:spPr bwMode="auto">
          <a:xfrm>
            <a:off x="3598863" y="527050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zh-CN" sz="2500">
                <a:solidFill>
                  <a:schemeClr val="bg2"/>
                </a:solidFill>
              </a:rPr>
              <a:t>d</a:t>
            </a:r>
            <a:endParaRPr kumimoji="0" lang="en-US" altLang="zh-CN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809" name="Rectangle 45"/>
          <p:cNvSpPr>
            <a:spLocks noChangeArrowheads="1"/>
          </p:cNvSpPr>
          <p:nvPr/>
        </p:nvSpPr>
        <p:spPr bwMode="auto">
          <a:xfrm>
            <a:off x="3262313" y="5270500"/>
            <a:ext cx="142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zh-CN" sz="2500" i="1">
                <a:solidFill>
                  <a:schemeClr val="bg2"/>
                </a:solidFill>
              </a:rPr>
              <a:t>v</a:t>
            </a:r>
            <a:endParaRPr kumimoji="0" lang="en-US" altLang="zh-CN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810" name="Rectangle 46"/>
          <p:cNvSpPr>
            <a:spLocks noChangeArrowheads="1"/>
          </p:cNvSpPr>
          <p:nvPr/>
        </p:nvSpPr>
        <p:spPr bwMode="auto">
          <a:xfrm>
            <a:off x="2547938" y="5494338"/>
            <a:ext cx="1952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zh-CN" sz="2500" i="1">
                <a:solidFill>
                  <a:schemeClr val="bg2"/>
                </a:solidFill>
              </a:rPr>
              <a:t>R</a:t>
            </a:r>
            <a:endParaRPr kumimoji="0" lang="en-US" altLang="zh-CN" sz="2500" i="1">
              <a:solidFill>
                <a:schemeClr val="bg2"/>
              </a:solidFill>
            </a:endParaRPr>
          </a:p>
        </p:txBody>
      </p:sp>
      <p:sp>
        <p:nvSpPr>
          <p:cNvPr id="32811" name="Rectangle 47"/>
          <p:cNvSpPr>
            <a:spLocks noChangeArrowheads="1"/>
          </p:cNvSpPr>
          <p:nvPr/>
        </p:nvSpPr>
        <p:spPr bwMode="auto">
          <a:xfrm>
            <a:off x="2754313" y="5708650"/>
            <a:ext cx="84137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zh-CN" sz="1500">
                <a:solidFill>
                  <a:schemeClr val="bg2"/>
                </a:solidFill>
              </a:rPr>
              <a:t>e</a:t>
            </a:r>
            <a:endParaRPr kumimoji="0" lang="en-US" altLang="zh-CN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812" name="Rectangle 48"/>
          <p:cNvSpPr>
            <a:spLocks noChangeArrowheads="1"/>
          </p:cNvSpPr>
          <p:nvPr/>
        </p:nvSpPr>
        <p:spPr bwMode="auto">
          <a:xfrm>
            <a:off x="3467100" y="522922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zh-CN" altLang="en-US" sz="2500">
                <a:solidFill>
                  <a:schemeClr val="bg2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</a:t>
            </a:r>
            <a:endParaRPr kumimoji="0" lang="zh-CN" altLang="en-US">
              <a:solidFill>
                <a:schemeClr val="bg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2813" name="Rectangle 49"/>
          <p:cNvSpPr>
            <a:spLocks noChangeArrowheads="1"/>
          </p:cNvSpPr>
          <p:nvPr/>
        </p:nvSpPr>
        <p:spPr bwMode="auto">
          <a:xfrm>
            <a:off x="2963863" y="5453063"/>
            <a:ext cx="174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zh-CN" sz="2500">
                <a:solidFill>
                  <a:schemeClr val="bg2"/>
                </a:solidFill>
                <a:latin typeface="Symbol" panose="05050102010706020507" pitchFamily="18" charset="2"/>
              </a:rPr>
              <a:t>=</a:t>
            </a:r>
            <a:endParaRPr kumimoji="0" lang="en-US" altLang="zh-CN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73970" name="Text Box 50"/>
          <p:cNvSpPr txBox="1">
            <a:spLocks noChangeArrowheads="1"/>
          </p:cNvSpPr>
          <p:nvPr/>
        </p:nvSpPr>
        <p:spPr bwMode="auto">
          <a:xfrm>
            <a:off x="4716463" y="4941888"/>
            <a:ext cx="36020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zh-CN" sz="2200" b="1" i="1">
                <a:latin typeface="Times New Roman" panose="02020603050405020304" pitchFamily="18" charset="0"/>
              </a:rPr>
              <a:t>R</a:t>
            </a:r>
            <a:r>
              <a:rPr kumimoji="0" lang="en-US" altLang="zh-CN" sz="2200" b="1" baseline="-25000">
                <a:latin typeface="Times New Roman" panose="02020603050405020304" pitchFamily="18" charset="0"/>
              </a:rPr>
              <a:t>e</a:t>
            </a:r>
            <a:r>
              <a:rPr kumimoji="0" lang="zh-CN" altLang="en-US" sz="2200"/>
              <a:t>＜</a:t>
            </a:r>
            <a:r>
              <a:rPr kumimoji="0" lang="en-US" altLang="zh-CN" sz="2200">
                <a:latin typeface="Times New Roman" panose="02020603050405020304" pitchFamily="18" charset="0"/>
              </a:rPr>
              <a:t>5</a:t>
            </a:r>
            <a:r>
              <a:rPr kumimoji="0" lang="zh-CN" altLang="en-US" sz="2200" b="1"/>
              <a:t>时层流</a:t>
            </a:r>
            <a:br>
              <a:rPr kumimoji="0" lang="zh-CN" altLang="en-US" sz="2200"/>
            </a:br>
            <a:r>
              <a:rPr kumimoji="0" lang="en-US" altLang="zh-CN" sz="2200" b="1" i="1">
                <a:latin typeface="Times New Roman" panose="02020603050405020304" pitchFamily="18" charset="0"/>
              </a:rPr>
              <a:t>R</a:t>
            </a:r>
            <a:r>
              <a:rPr kumimoji="0" lang="en-US" altLang="zh-CN" sz="2200" b="1" baseline="-25000">
                <a:latin typeface="Times New Roman" panose="02020603050405020304" pitchFamily="18" charset="0"/>
              </a:rPr>
              <a:t>e</a:t>
            </a:r>
            <a:r>
              <a:rPr kumimoji="0" lang="en-US" altLang="zh-CN" sz="2200" b="1">
                <a:latin typeface="Times New Roman" panose="02020603050405020304" pitchFamily="18" charset="0"/>
              </a:rPr>
              <a:t> </a:t>
            </a:r>
            <a:r>
              <a:rPr kumimoji="0" lang="zh-CN" altLang="en-US" sz="2200"/>
              <a:t>＞</a:t>
            </a:r>
            <a:r>
              <a:rPr kumimoji="0" lang="en-US" altLang="zh-CN" sz="2200">
                <a:latin typeface="Times New Roman" panose="02020603050405020304" pitchFamily="18" charset="0"/>
              </a:rPr>
              <a:t>200</a:t>
            </a:r>
            <a:r>
              <a:rPr kumimoji="0" lang="zh-CN" altLang="en-US" sz="2200" b="1"/>
              <a:t>时紊流</a:t>
            </a:r>
            <a:br>
              <a:rPr kumimoji="0" lang="zh-CN" altLang="en-US" sz="2200"/>
            </a:br>
            <a:r>
              <a:rPr kumimoji="0" lang="en-US" altLang="zh-CN" sz="2200">
                <a:latin typeface="Times New Roman" panose="02020603050405020304" pitchFamily="18" charset="0"/>
              </a:rPr>
              <a:t>200</a:t>
            </a:r>
            <a:r>
              <a:rPr kumimoji="0" lang="zh-CN" altLang="en-US" sz="2200">
                <a:latin typeface="Times New Roman" panose="02020603050405020304" pitchFamily="18" charset="0"/>
              </a:rPr>
              <a:t>＞</a:t>
            </a:r>
            <a:r>
              <a:rPr kumimoji="0" lang="zh-CN" altLang="en-US" sz="2200" i="1">
                <a:latin typeface="Times New Roman" panose="02020603050405020304" pitchFamily="18" charset="0"/>
              </a:rPr>
              <a:t> </a:t>
            </a:r>
            <a:r>
              <a:rPr kumimoji="0" lang="en-US" altLang="zh-CN" sz="2200" b="1" i="1">
                <a:latin typeface="Times New Roman" panose="02020603050405020304" pitchFamily="18" charset="0"/>
              </a:rPr>
              <a:t>R</a:t>
            </a:r>
            <a:r>
              <a:rPr kumimoji="0" lang="en-US" altLang="zh-CN" sz="2200" b="1" i="1" baseline="-25000">
                <a:latin typeface="Times New Roman" panose="02020603050405020304" pitchFamily="18" charset="0"/>
              </a:rPr>
              <a:t>e</a:t>
            </a:r>
            <a:r>
              <a:rPr kumimoji="0" lang="en-US" altLang="zh-CN" sz="2200">
                <a:latin typeface="Times New Roman" panose="02020603050405020304" pitchFamily="18" charset="0"/>
              </a:rPr>
              <a:t> </a:t>
            </a:r>
            <a:r>
              <a:rPr kumimoji="0" lang="zh-CN" altLang="en-US" sz="2200">
                <a:latin typeface="Times New Roman" panose="02020603050405020304" pitchFamily="18" charset="0"/>
              </a:rPr>
              <a:t>＞</a:t>
            </a:r>
            <a:r>
              <a:rPr kumimoji="0" lang="en-US" altLang="zh-CN" sz="2200" b="1">
                <a:latin typeface="Times New Roman" panose="02020603050405020304" pitchFamily="18" charset="0"/>
              </a:rPr>
              <a:t>5</a:t>
            </a:r>
            <a:r>
              <a:rPr kumimoji="0" lang="zh-CN" altLang="en-US" sz="2200" b="1"/>
              <a:t>时为过渡区</a:t>
            </a:r>
            <a:r>
              <a:rPr kumimoji="0" lang="zh-CN" altLang="en-US" sz="2200"/>
              <a:t> </a:t>
            </a:r>
            <a:endParaRPr kumimoji="0" lang="zh-CN" altLang="en-US" sz="2200"/>
          </a:p>
        </p:txBody>
      </p:sp>
      <p:sp>
        <p:nvSpPr>
          <p:cNvPr id="1873971" name="AutoShape 51"/>
          <p:cNvSpPr>
            <a:spLocks noChangeArrowheads="1"/>
          </p:cNvSpPr>
          <p:nvPr/>
        </p:nvSpPr>
        <p:spPr bwMode="auto">
          <a:xfrm>
            <a:off x="1258888" y="5445125"/>
            <a:ext cx="649287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rgbClr val="00FFFF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7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7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7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7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7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25" grpId="0" animBg="1" autoUpdateAnimBg="0"/>
      <p:bldP spid="1873926" grpId="0" autoUpdateAnimBg="0" build="p"/>
      <p:bldP spid="1873970" grpId="0"/>
      <p:bldP spid="18739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694363" y="625475"/>
            <a:ext cx="3306762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1874949" name="Rectangle 5"/>
          <p:cNvSpPr>
            <a:spLocks noChangeArrowheads="1"/>
          </p:cNvSpPr>
          <p:nvPr/>
        </p:nvSpPr>
        <p:spPr bwMode="auto">
          <a:xfrm>
            <a:off x="476250" y="1173163"/>
            <a:ext cx="50339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1325" indent="-441325" eaLnBrk="1" hangingPunct="1">
              <a:spcBef>
                <a:spcPct val="20000"/>
              </a:spcBef>
              <a:buFont typeface="Wingdings" panose="05000000000000000000" pitchFamily="2" charset="2"/>
              <a:buChar char="²"/>
            </a:pP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在纯砾以上的很粗的粗粒土如堆石体中，在水力坡降较大时，达西定律不再适用，此时：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39725" y="631825"/>
            <a:ext cx="1933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b="1">
                <a:latin typeface="幼圆" pitchFamily="49" charset="-122"/>
                <a:ea typeface="幼圆" pitchFamily="49" charset="-122"/>
              </a:rPr>
              <a:t> 两种特例</a:t>
            </a:r>
            <a:endParaRPr lang="zh-CN" altLang="en-US" sz="2800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74951" name="Rectangle 7"/>
          <p:cNvSpPr>
            <a:spLocks noChangeArrowheads="1"/>
          </p:cNvSpPr>
          <p:nvPr/>
        </p:nvSpPr>
        <p:spPr bwMode="auto">
          <a:xfrm>
            <a:off x="490935" y="3669635"/>
            <a:ext cx="4883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eaLnBrk="1" hangingPunct="1">
              <a:spcBef>
                <a:spcPct val="20000"/>
              </a:spcBef>
              <a:buFont typeface="Wingdings" panose="05000000000000000000" pitchFamily="2" charset="2"/>
              <a:buChar char="²"/>
            </a:pP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对致密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的黏性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土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，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由于结合水具有较大的粘滞阻力，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存在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起始水力坡降</a:t>
            </a:r>
            <a:r>
              <a:rPr lang="en-US" altLang="zh-CN" b="1" i="1" dirty="0" err="1" smtClean="0">
                <a:latin typeface="幼圆" pitchFamily="49" charset="-122"/>
                <a:ea typeface="幼圆" pitchFamily="49" charset="-122"/>
              </a:rPr>
              <a:t>i</a:t>
            </a:r>
            <a:r>
              <a:rPr lang="en-US" altLang="zh-CN" b="1" i="1" baseline="-25000" dirty="0" err="1" smtClean="0">
                <a:latin typeface="幼圆" pitchFamily="49" charset="-122"/>
                <a:ea typeface="幼圆" pitchFamily="49" charset="-122"/>
              </a:rPr>
              <a:t>b</a:t>
            </a:r>
            <a:r>
              <a:rPr lang="en-US" altLang="zh-CN" b="1" dirty="0" smtClean="0">
                <a:latin typeface="幼圆" pitchFamily="49" charset="-122"/>
                <a:ea typeface="幼圆" pitchFamily="49" charset="-122"/>
              </a:rPr>
              <a:t> 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</p:txBody>
      </p:sp>
      <p:graphicFrame>
        <p:nvGraphicFramePr>
          <p:cNvPr id="1874952" name="Object 8"/>
          <p:cNvGraphicFramePr>
            <a:graphicFrameLocks noChangeAspect="1"/>
          </p:cNvGraphicFramePr>
          <p:nvPr/>
        </p:nvGraphicFramePr>
        <p:xfrm>
          <a:off x="1600200" y="2573259"/>
          <a:ext cx="33131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Equation" r:id="rId1" imgW="1536700" imgH="279400" progId="Equation.DSMT4">
                  <p:embed/>
                </p:oleObj>
              </mc:Choice>
              <mc:Fallback>
                <p:oleObj name="Equation" r:id="rId1" imgW="15367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3259"/>
                        <a:ext cx="3313112" cy="647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9" name="组合 15"/>
          <p:cNvGrpSpPr/>
          <p:nvPr/>
        </p:nvGrpSpPr>
        <p:grpSpPr bwMode="auto">
          <a:xfrm>
            <a:off x="3505200" y="4800599"/>
            <a:ext cx="1804194" cy="1258887"/>
            <a:chOff x="3543300" y="4083050"/>
            <a:chExt cx="1901825" cy="1511300"/>
          </a:xfrm>
        </p:grpSpPr>
        <p:sp>
          <p:nvSpPr>
            <p:cNvPr id="33804" name="Freeform 9"/>
            <p:cNvSpPr>
              <a:spLocks noChangeAspect="1"/>
            </p:cNvSpPr>
            <p:nvPr/>
          </p:nvSpPr>
          <p:spPr bwMode="auto">
            <a:xfrm>
              <a:off x="3543300" y="4083050"/>
              <a:ext cx="935038" cy="1508125"/>
            </a:xfrm>
            <a:custGeom>
              <a:avLst/>
              <a:gdLst>
                <a:gd name="T0" fmla="*/ 2147483646 w 748"/>
                <a:gd name="T1" fmla="*/ 2147483646 h 1293"/>
                <a:gd name="T2" fmla="*/ 2147483646 w 748"/>
                <a:gd name="T3" fmla="*/ 2147483646 h 1293"/>
                <a:gd name="T4" fmla="*/ 2147483646 w 748"/>
                <a:gd name="T5" fmla="*/ 2147483646 h 1293"/>
                <a:gd name="T6" fmla="*/ 2147483646 w 748"/>
                <a:gd name="T7" fmla="*/ 2147483646 h 1293"/>
                <a:gd name="T8" fmla="*/ 2147483646 w 748"/>
                <a:gd name="T9" fmla="*/ 2147483646 h 1293"/>
                <a:gd name="T10" fmla="*/ 2147483646 w 748"/>
                <a:gd name="T11" fmla="*/ 2147483646 h 1293"/>
                <a:gd name="T12" fmla="*/ 2147483646 w 748"/>
                <a:gd name="T13" fmla="*/ 2147483646 h 1293"/>
                <a:gd name="T14" fmla="*/ 2147483646 w 748"/>
                <a:gd name="T15" fmla="*/ 2147483646 h 1293"/>
                <a:gd name="T16" fmla="*/ 2147483646 w 748"/>
                <a:gd name="T17" fmla="*/ 2147483646 h 1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8"/>
                <a:gd name="T28" fmla="*/ 0 h 1293"/>
                <a:gd name="T29" fmla="*/ 748 w 748"/>
                <a:gd name="T30" fmla="*/ 1293 h 12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8" h="1293">
                  <a:moveTo>
                    <a:pt x="673" y="193"/>
                  </a:moveTo>
                  <a:cubicBezTo>
                    <a:pt x="726" y="289"/>
                    <a:pt x="748" y="574"/>
                    <a:pt x="746" y="721"/>
                  </a:cubicBezTo>
                  <a:cubicBezTo>
                    <a:pt x="744" y="868"/>
                    <a:pt x="706" y="985"/>
                    <a:pt x="660" y="1075"/>
                  </a:cubicBezTo>
                  <a:cubicBezTo>
                    <a:pt x="614" y="1165"/>
                    <a:pt x="559" y="1244"/>
                    <a:pt x="471" y="1261"/>
                  </a:cubicBezTo>
                  <a:cubicBezTo>
                    <a:pt x="383" y="1278"/>
                    <a:pt x="209" y="1293"/>
                    <a:pt x="131" y="1180"/>
                  </a:cubicBezTo>
                  <a:cubicBezTo>
                    <a:pt x="53" y="1067"/>
                    <a:pt x="5" y="753"/>
                    <a:pt x="2" y="583"/>
                  </a:cubicBezTo>
                  <a:cubicBezTo>
                    <a:pt x="0" y="413"/>
                    <a:pt x="39" y="252"/>
                    <a:pt x="113" y="156"/>
                  </a:cubicBezTo>
                  <a:cubicBezTo>
                    <a:pt x="186" y="60"/>
                    <a:pt x="354" y="0"/>
                    <a:pt x="448" y="7"/>
                  </a:cubicBezTo>
                  <a:cubicBezTo>
                    <a:pt x="542" y="14"/>
                    <a:pt x="627" y="154"/>
                    <a:pt x="673" y="193"/>
                  </a:cubicBezTo>
                  <a:close/>
                </a:path>
              </a:pathLst>
            </a:custGeom>
            <a:solidFill>
              <a:schemeClr val="folHlink"/>
            </a:solidFill>
            <a:ln w="19050">
              <a:solidFill>
                <a:schemeClr val="folHlink"/>
              </a:solidFill>
              <a:round/>
            </a:ln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05" name="Freeform 10" descr="沙滩"/>
            <p:cNvSpPr/>
            <p:nvPr/>
          </p:nvSpPr>
          <p:spPr bwMode="auto">
            <a:xfrm>
              <a:off x="3683000" y="4311650"/>
              <a:ext cx="679450" cy="1057275"/>
            </a:xfrm>
            <a:custGeom>
              <a:avLst/>
              <a:gdLst>
                <a:gd name="T0" fmla="*/ 2147483646 w 334"/>
                <a:gd name="T1" fmla="*/ 2147483646 h 559"/>
                <a:gd name="T2" fmla="*/ 2147483646 w 334"/>
                <a:gd name="T3" fmla="*/ 2147483646 h 559"/>
                <a:gd name="T4" fmla="*/ 2147483646 w 334"/>
                <a:gd name="T5" fmla="*/ 2147483646 h 559"/>
                <a:gd name="T6" fmla="*/ 2147483646 w 334"/>
                <a:gd name="T7" fmla="*/ 2147483646 h 559"/>
                <a:gd name="T8" fmla="*/ 2147483646 w 334"/>
                <a:gd name="T9" fmla="*/ 2147483646 h 559"/>
                <a:gd name="T10" fmla="*/ 2147483646 w 334"/>
                <a:gd name="T11" fmla="*/ 2147483646 h 559"/>
                <a:gd name="T12" fmla="*/ 2147483646 w 334"/>
                <a:gd name="T13" fmla="*/ 2147483646 h 559"/>
                <a:gd name="T14" fmla="*/ 2147483646 w 334"/>
                <a:gd name="T15" fmla="*/ 2147483646 h 5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4"/>
                <a:gd name="T25" fmla="*/ 0 h 559"/>
                <a:gd name="T26" fmla="*/ 334 w 334"/>
                <a:gd name="T27" fmla="*/ 559 h 5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4" h="559">
                  <a:moveTo>
                    <a:pt x="293" y="84"/>
                  </a:moveTo>
                  <a:cubicBezTo>
                    <a:pt x="316" y="126"/>
                    <a:pt x="334" y="241"/>
                    <a:pt x="325" y="314"/>
                  </a:cubicBezTo>
                  <a:cubicBezTo>
                    <a:pt x="316" y="387"/>
                    <a:pt x="281" y="489"/>
                    <a:pt x="236" y="522"/>
                  </a:cubicBezTo>
                  <a:cubicBezTo>
                    <a:pt x="191" y="555"/>
                    <a:pt x="96" y="559"/>
                    <a:pt x="57" y="514"/>
                  </a:cubicBezTo>
                  <a:cubicBezTo>
                    <a:pt x="18" y="469"/>
                    <a:pt x="2" y="328"/>
                    <a:pt x="1" y="254"/>
                  </a:cubicBezTo>
                  <a:cubicBezTo>
                    <a:pt x="0" y="180"/>
                    <a:pt x="17" y="110"/>
                    <a:pt x="49" y="68"/>
                  </a:cubicBezTo>
                  <a:cubicBezTo>
                    <a:pt x="81" y="26"/>
                    <a:pt x="154" y="0"/>
                    <a:pt x="195" y="3"/>
                  </a:cubicBezTo>
                  <a:cubicBezTo>
                    <a:pt x="236" y="6"/>
                    <a:pt x="273" y="67"/>
                    <a:pt x="293" y="84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19050">
              <a:solidFill>
                <a:srgbClr val="663300"/>
              </a:solidFill>
              <a:round/>
            </a:ln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06" name="Freeform 11"/>
            <p:cNvSpPr>
              <a:spLocks noChangeAspect="1"/>
            </p:cNvSpPr>
            <p:nvPr/>
          </p:nvSpPr>
          <p:spPr bwMode="auto">
            <a:xfrm>
              <a:off x="4484688" y="4116388"/>
              <a:ext cx="960437" cy="1477962"/>
            </a:xfrm>
            <a:custGeom>
              <a:avLst/>
              <a:gdLst>
                <a:gd name="T0" fmla="*/ 2147483646 w 769"/>
                <a:gd name="T1" fmla="*/ 2147483646 h 1266"/>
                <a:gd name="T2" fmla="*/ 2147483646 w 769"/>
                <a:gd name="T3" fmla="*/ 2147483646 h 1266"/>
                <a:gd name="T4" fmla="*/ 2147483646 w 769"/>
                <a:gd name="T5" fmla="*/ 2147483646 h 1266"/>
                <a:gd name="T6" fmla="*/ 2147483646 w 769"/>
                <a:gd name="T7" fmla="*/ 2147483646 h 1266"/>
                <a:gd name="T8" fmla="*/ 2147483646 w 769"/>
                <a:gd name="T9" fmla="*/ 2147483646 h 1266"/>
                <a:gd name="T10" fmla="*/ 2147483646 w 769"/>
                <a:gd name="T11" fmla="*/ 2147483646 h 1266"/>
                <a:gd name="T12" fmla="*/ 2147483646 w 769"/>
                <a:gd name="T13" fmla="*/ 2147483646 h 1266"/>
                <a:gd name="T14" fmla="*/ 2147483646 w 769"/>
                <a:gd name="T15" fmla="*/ 2147483646 h 1266"/>
                <a:gd name="T16" fmla="*/ 2147483646 w 769"/>
                <a:gd name="T17" fmla="*/ 2147483646 h 1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9"/>
                <a:gd name="T28" fmla="*/ 0 h 1266"/>
                <a:gd name="T29" fmla="*/ 769 w 769"/>
                <a:gd name="T30" fmla="*/ 1266 h 12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9" h="1266">
                  <a:moveTo>
                    <a:pt x="676" y="191"/>
                  </a:moveTo>
                  <a:cubicBezTo>
                    <a:pt x="728" y="286"/>
                    <a:pt x="769" y="548"/>
                    <a:pt x="749" y="713"/>
                  </a:cubicBezTo>
                  <a:cubicBezTo>
                    <a:pt x="728" y="879"/>
                    <a:pt x="634" y="1106"/>
                    <a:pt x="546" y="1186"/>
                  </a:cubicBezTo>
                  <a:cubicBezTo>
                    <a:pt x="458" y="1266"/>
                    <a:pt x="302" y="1237"/>
                    <a:pt x="219" y="1196"/>
                  </a:cubicBezTo>
                  <a:cubicBezTo>
                    <a:pt x="136" y="1155"/>
                    <a:pt x="82" y="1041"/>
                    <a:pt x="48" y="938"/>
                  </a:cubicBezTo>
                  <a:cubicBezTo>
                    <a:pt x="14" y="835"/>
                    <a:pt x="0" y="708"/>
                    <a:pt x="12" y="577"/>
                  </a:cubicBezTo>
                  <a:cubicBezTo>
                    <a:pt x="24" y="446"/>
                    <a:pt x="49" y="250"/>
                    <a:pt x="121" y="154"/>
                  </a:cubicBezTo>
                  <a:cubicBezTo>
                    <a:pt x="194" y="59"/>
                    <a:pt x="360" y="0"/>
                    <a:pt x="453" y="7"/>
                  </a:cubicBezTo>
                  <a:cubicBezTo>
                    <a:pt x="546" y="14"/>
                    <a:pt x="630" y="152"/>
                    <a:pt x="676" y="191"/>
                  </a:cubicBezTo>
                  <a:close/>
                </a:path>
              </a:pathLst>
            </a:custGeom>
            <a:solidFill>
              <a:schemeClr val="folHlink"/>
            </a:solidFill>
            <a:ln w="19050">
              <a:solidFill>
                <a:schemeClr val="folHlink"/>
              </a:solidFill>
              <a:round/>
            </a:ln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07" name="Freeform 12" descr="沙滩"/>
            <p:cNvSpPr/>
            <p:nvPr/>
          </p:nvSpPr>
          <p:spPr bwMode="auto">
            <a:xfrm>
              <a:off x="4572000" y="4343400"/>
              <a:ext cx="738187" cy="1003300"/>
            </a:xfrm>
            <a:custGeom>
              <a:avLst/>
              <a:gdLst>
                <a:gd name="T0" fmla="*/ 2147483646 w 334"/>
                <a:gd name="T1" fmla="*/ 2147483646 h 559"/>
                <a:gd name="T2" fmla="*/ 2147483646 w 334"/>
                <a:gd name="T3" fmla="*/ 2147483646 h 559"/>
                <a:gd name="T4" fmla="*/ 2147483646 w 334"/>
                <a:gd name="T5" fmla="*/ 2147483646 h 559"/>
                <a:gd name="T6" fmla="*/ 2147483646 w 334"/>
                <a:gd name="T7" fmla="*/ 2147483646 h 559"/>
                <a:gd name="T8" fmla="*/ 2147483646 w 334"/>
                <a:gd name="T9" fmla="*/ 2147483646 h 559"/>
                <a:gd name="T10" fmla="*/ 2147483646 w 334"/>
                <a:gd name="T11" fmla="*/ 2147483646 h 559"/>
                <a:gd name="T12" fmla="*/ 2147483646 w 334"/>
                <a:gd name="T13" fmla="*/ 2147483646 h 559"/>
                <a:gd name="T14" fmla="*/ 2147483646 w 334"/>
                <a:gd name="T15" fmla="*/ 2147483646 h 5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4"/>
                <a:gd name="T25" fmla="*/ 0 h 559"/>
                <a:gd name="T26" fmla="*/ 334 w 334"/>
                <a:gd name="T27" fmla="*/ 559 h 5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4" h="559">
                  <a:moveTo>
                    <a:pt x="293" y="84"/>
                  </a:moveTo>
                  <a:cubicBezTo>
                    <a:pt x="316" y="126"/>
                    <a:pt x="334" y="241"/>
                    <a:pt x="325" y="314"/>
                  </a:cubicBezTo>
                  <a:cubicBezTo>
                    <a:pt x="316" y="387"/>
                    <a:pt x="281" y="489"/>
                    <a:pt x="236" y="522"/>
                  </a:cubicBezTo>
                  <a:cubicBezTo>
                    <a:pt x="191" y="555"/>
                    <a:pt x="96" y="559"/>
                    <a:pt x="57" y="514"/>
                  </a:cubicBezTo>
                  <a:cubicBezTo>
                    <a:pt x="18" y="469"/>
                    <a:pt x="2" y="328"/>
                    <a:pt x="1" y="254"/>
                  </a:cubicBezTo>
                  <a:cubicBezTo>
                    <a:pt x="0" y="180"/>
                    <a:pt x="17" y="110"/>
                    <a:pt x="49" y="68"/>
                  </a:cubicBezTo>
                  <a:cubicBezTo>
                    <a:pt x="81" y="26"/>
                    <a:pt x="154" y="0"/>
                    <a:pt x="195" y="3"/>
                  </a:cubicBezTo>
                  <a:cubicBezTo>
                    <a:pt x="236" y="6"/>
                    <a:pt x="273" y="67"/>
                    <a:pt x="293" y="84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19050">
              <a:solidFill>
                <a:srgbClr val="663300"/>
              </a:solidFill>
              <a:round/>
            </a:ln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08" name="Freeform 13"/>
            <p:cNvSpPr/>
            <p:nvPr/>
          </p:nvSpPr>
          <p:spPr bwMode="auto">
            <a:xfrm>
              <a:off x="4502150" y="4137025"/>
              <a:ext cx="4763" cy="1398588"/>
            </a:xfrm>
            <a:custGeom>
              <a:avLst/>
              <a:gdLst>
                <a:gd name="T0" fmla="*/ 0 w 4"/>
                <a:gd name="T1" fmla="*/ 2147483646 h 1199"/>
                <a:gd name="T2" fmla="*/ 2147483646 w 4"/>
                <a:gd name="T3" fmla="*/ 0 h 1199"/>
                <a:gd name="T4" fmla="*/ 0 60000 65536"/>
                <a:gd name="T5" fmla="*/ 0 60000 65536"/>
                <a:gd name="T6" fmla="*/ 0 w 4"/>
                <a:gd name="T7" fmla="*/ 0 h 1199"/>
                <a:gd name="T8" fmla="*/ 4 w 4"/>
                <a:gd name="T9" fmla="*/ 1199 h 11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199">
                  <a:moveTo>
                    <a:pt x="0" y="1199"/>
                  </a:moveTo>
                  <a:lnTo>
                    <a:pt x="4" y="0"/>
                  </a:lnTo>
                </a:path>
              </a:pathLst>
            </a:custGeom>
            <a:noFill/>
            <a:ln w="152400">
              <a:solidFill>
                <a:srgbClr val="FF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874958" name="Text Box 14"/>
          <p:cNvSpPr txBox="1">
            <a:spLocks noChangeArrowheads="1"/>
          </p:cNvSpPr>
          <p:nvPr/>
        </p:nvSpPr>
        <p:spPr bwMode="auto">
          <a:xfrm>
            <a:off x="874712" y="5060950"/>
            <a:ext cx="2071688" cy="48577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hlink"/>
            </a:solidFill>
            <a:miter lim="800000"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lang="en-US" altLang="zh-CN" sz="2400" b="1" i="1" dirty="0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&gt;</a:t>
            </a:r>
            <a:r>
              <a:rPr lang="en-US" altLang="zh-CN" sz="24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lang="en-US" altLang="zh-CN" sz="2400" b="1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b</a:t>
            </a:r>
            <a:r>
              <a:rPr lang="en-US" altLang="zh-CN" sz="2400" b="1" i="1" dirty="0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, v=k</a:t>
            </a:r>
            <a:r>
              <a:rPr lang="en-US" altLang="zh-CN" sz="2400" b="1" i="1" dirty="0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  <a:sym typeface="Symbol" panose="05050102010706020507" pitchFamily="18" charset="2"/>
              </a:rPr>
              <a:t></a:t>
            </a:r>
            <a:r>
              <a:rPr lang="en-US" altLang="zh-CN" sz="2400" b="1" i="1" dirty="0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(</a:t>
            </a:r>
            <a:r>
              <a:rPr lang="en-US" altLang="zh-CN" sz="24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lang="en-US" altLang="zh-CN" sz="2400" b="1" i="1" dirty="0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 - </a:t>
            </a:r>
            <a:r>
              <a:rPr lang="en-US" altLang="zh-CN" sz="24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lang="en-US" altLang="zh-CN" sz="2400" b="1" i="1" baseline="-25000" dirty="0" err="1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b</a:t>
            </a:r>
            <a:r>
              <a:rPr lang="en-US" altLang="zh-CN" sz="2400" b="1" i="1" dirty="0">
                <a:solidFill>
                  <a:schemeClr val="bg2"/>
                </a:solidFill>
                <a:latin typeface="Times New Roman" panose="02020603050405020304" pitchFamily="18" charset="0"/>
                <a:ea typeface="幼圆" pitchFamily="49" charset="-122"/>
              </a:rPr>
              <a:t>)</a:t>
            </a:r>
            <a:endParaRPr lang="en-US" altLang="zh-CN" sz="2400" b="1" i="1" dirty="0">
              <a:solidFill>
                <a:schemeClr val="bg2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pic>
        <p:nvPicPr>
          <p:cNvPr id="1874959" name="Picture 15" descr="T4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7" y="842031"/>
            <a:ext cx="347821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960" name="Picture 16" descr="T4Z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44" y="3533776"/>
            <a:ext cx="3455988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7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7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7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87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4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4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949" grpId="0"/>
      <p:bldP spid="1874951" grpId="0"/>
      <p:bldP spid="18749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976501" y="783607"/>
            <a:ext cx="3495797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渗透试验及渗透系数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75973" name="Text Box 5"/>
          <p:cNvSpPr txBox="1">
            <a:spLocks noChangeArrowheads="1"/>
          </p:cNvSpPr>
          <p:nvPr/>
        </p:nvSpPr>
        <p:spPr bwMode="auto">
          <a:xfrm>
            <a:off x="4206099" y="2929622"/>
            <a:ext cx="2395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zh-CN" altLang="en-US" sz="2400" b="1" dirty="0" smtClean="0">
                <a:ea typeface="幼圆" pitchFamily="49" charset="-122"/>
              </a:rPr>
              <a:t>常水头试验</a:t>
            </a:r>
            <a:endParaRPr kumimoji="0" lang="zh-CN" altLang="en-US" sz="2400" b="1" dirty="0" smtClean="0">
              <a:ea typeface="幼圆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变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水头</a:t>
            </a: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试验</a:t>
            </a:r>
            <a:endParaRPr kumimoji="0"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75974" name="Text Box 6"/>
          <p:cNvSpPr txBox="1">
            <a:spLocks noChangeArrowheads="1"/>
          </p:cNvSpPr>
          <p:nvPr/>
        </p:nvSpPr>
        <p:spPr bwMode="auto">
          <a:xfrm>
            <a:off x="4175936" y="4129951"/>
            <a:ext cx="2425700" cy="122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zh-CN" altLang="en-US" sz="2400" b="1" dirty="0" smtClean="0">
                <a:ea typeface="幼圆" pitchFamily="49" charset="-122"/>
              </a:rPr>
              <a:t>井</a:t>
            </a:r>
            <a:r>
              <a:rPr kumimoji="0" lang="zh-CN" altLang="en-US" sz="2400" b="1" dirty="0">
                <a:ea typeface="幼圆" pitchFamily="49" charset="-122"/>
              </a:rPr>
              <a:t>孔抽水试验</a:t>
            </a:r>
            <a:endParaRPr kumimoji="0" lang="zh-CN" altLang="en-US" sz="2400" b="1" dirty="0">
              <a:ea typeface="幼圆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</a:rPr>
              <a:t>井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孔注水试验</a:t>
            </a:r>
            <a:endParaRPr kumimoji="0"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75975" name="AutoShape 7"/>
          <p:cNvSpPr/>
          <p:nvPr/>
        </p:nvSpPr>
        <p:spPr bwMode="auto">
          <a:xfrm>
            <a:off x="4038600" y="3278514"/>
            <a:ext cx="170655" cy="556131"/>
          </a:xfrm>
          <a:prstGeom prst="leftBrace">
            <a:avLst>
              <a:gd name="adj1" fmla="val 2966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endParaRPr lang="ja-JP" altLang="en-US"/>
          </a:p>
        </p:txBody>
      </p:sp>
      <p:sp>
        <p:nvSpPr>
          <p:cNvPr id="1875976" name="Text Box 8"/>
          <p:cNvSpPr txBox="1">
            <a:spLocks noChangeArrowheads="1"/>
          </p:cNvSpPr>
          <p:nvPr/>
        </p:nvSpPr>
        <p:spPr bwMode="auto">
          <a:xfrm>
            <a:off x="1419103" y="3165189"/>
            <a:ext cx="23622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SzPct val="13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幼圆" pitchFamily="49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室内试验方法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buSzPct val="130000"/>
              <a:buFont typeface="Wingdings" panose="05000000000000000000" pitchFamily="2" charset="2"/>
              <a:buChar char="F"/>
            </a:pP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buSzPct val="130000"/>
              <a:buFont typeface="Wingdings" panose="05000000000000000000" pitchFamily="2" charset="2"/>
              <a:buChar char="F"/>
            </a:pP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buSzPct val="130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 野外试验方法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buSzPct val="130000"/>
              <a:buFont typeface="Wingdings" panose="05000000000000000000" pitchFamily="2" charset="2"/>
              <a:buChar char="F"/>
            </a:pP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buSzPct val="130000"/>
              <a:buFont typeface="Wingdings" panose="05000000000000000000" pitchFamily="2" charset="2"/>
              <a:buChar char="F"/>
            </a:pP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buSzPct val="130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 经验估算法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75977" name="AutoShape 9"/>
          <p:cNvSpPr/>
          <p:nvPr/>
        </p:nvSpPr>
        <p:spPr bwMode="auto">
          <a:xfrm>
            <a:off x="4035443" y="4425257"/>
            <a:ext cx="170656" cy="589858"/>
          </a:xfrm>
          <a:prstGeom prst="leftBrace">
            <a:avLst>
              <a:gd name="adj1" fmla="val 2966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endParaRPr lang="ja-JP" altLang="en-US"/>
          </a:p>
        </p:txBody>
      </p:sp>
      <p:sp>
        <p:nvSpPr>
          <p:cNvPr id="2" name="矩形 1"/>
          <p:cNvSpPr/>
          <p:nvPr/>
        </p:nvSpPr>
        <p:spPr>
          <a:xfrm>
            <a:off x="762000" y="1504070"/>
            <a:ext cx="79248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渗透系数</a:t>
            </a:r>
            <a:r>
              <a:rPr lang="en-US" altLang="zh-CN" b="1" i="1" dirty="0"/>
              <a:t>k</a:t>
            </a:r>
            <a:r>
              <a:rPr lang="zh-CN" altLang="en-US" b="1" dirty="0"/>
              <a:t>是反映土的渗透能力的定量指标，也是渗流计算时必须用到的一个基本参数</a:t>
            </a:r>
            <a:r>
              <a:rPr lang="zh-CN" altLang="en-US" b="1" dirty="0" smtClean="0"/>
              <a:t>。</a:t>
            </a:r>
            <a:endParaRPr lang="zh-CN" alt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5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5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5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5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7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875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875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875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87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875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875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875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973" grpId="0"/>
      <p:bldP spid="1875974" grpId="0"/>
      <p:bldP spid="1875975" grpId="0" animBg="1"/>
      <p:bldP spid="1875976" grpId="0" advAuto="0" build="p"/>
      <p:bldP spid="18759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23706" y="589310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tabLst>
                <a:tab pos="457200" algn="l"/>
              </a:tabLst>
            </a:pPr>
            <a:r>
              <a:rPr kumimoji="0" lang="zh-CN" altLang="en-US" sz="2800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室内试验法确定渗透系数 （常水头法） </a:t>
            </a:r>
            <a:endParaRPr kumimoji="0" lang="zh-CN" altLang="en-US" sz="3600" b="1" dirty="0">
              <a:latin typeface="幼圆" pitchFamily="49" charset="-122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381000" y="1703171"/>
            <a:ext cx="8153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kumimoji="0" lang="zh-CN" altLang="en-US" sz="2800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常</a:t>
            </a:r>
            <a:r>
              <a:rPr kumimoji="0" lang="zh-CN" altLang="en-US" sz="2800" b="1" dirty="0" smtClean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水头：</a:t>
            </a:r>
            <a:r>
              <a:rPr lang="zh-CN" altLang="en-US" sz="2800" b="1" dirty="0">
                <a:latin typeface="幼圆" pitchFamily="49" charset="-122"/>
                <a:ea typeface="幼圆" pitchFamily="49" charset="-122"/>
              </a:rPr>
              <a:t>在整个试验过程中，水头保持</a:t>
            </a:r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不变</a:t>
            </a:r>
            <a:endParaRPr kumimoji="0" lang="zh-CN" altLang="en-US" sz="2800" b="1" dirty="0">
              <a:latin typeface="幼圆" pitchFamily="49" charset="-122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4033838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ja-JP" altLang="en-US"/>
          </a:p>
        </p:txBody>
      </p:sp>
      <p:graphicFrame>
        <p:nvGraphicFramePr>
          <p:cNvPr id="35847" name="Object 9"/>
          <p:cNvGraphicFramePr>
            <a:graphicFrameLocks noChangeAspect="1"/>
          </p:cNvGraphicFramePr>
          <p:nvPr/>
        </p:nvGraphicFramePr>
        <p:xfrm>
          <a:off x="5715000" y="3187565"/>
          <a:ext cx="2819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公式" r:id="rId1" imgW="1054100" imgH="203200" progId="Equation.3">
                  <p:embed/>
                </p:oleObj>
              </mc:Choice>
              <mc:Fallback>
                <p:oleObj name="公式" r:id="rId1" imgW="10541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187565"/>
                        <a:ext cx="2819400" cy="542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71562" y="2995683"/>
          <a:ext cx="3752606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7" name="" r:id="rId3" imgW="3143250" imgH="2362200" progId="">
                  <p:embed/>
                </p:oleObj>
              </mc:Choice>
              <mc:Fallback>
                <p:oleObj name="" r:id="rId3" imgW="3143250" imgH="23622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2" y="2995683"/>
                        <a:ext cx="3752606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096000" y="4743520"/>
          <a:ext cx="172878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8" name="" r:id="rId5" imgW="635635" imgH="394335" progId="Equation.3">
                  <p:embed/>
                </p:oleObj>
              </mc:Choice>
              <mc:Fallback>
                <p:oleObj name="" r:id="rId5" imgW="635635" imgH="394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43520"/>
                        <a:ext cx="1728788" cy="1071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419100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ja-JP" altLang="en-US"/>
          </a:p>
        </p:txBody>
      </p:sp>
      <p:graphicFrame>
        <p:nvGraphicFramePr>
          <p:cNvPr id="1735685" name="Object 5"/>
          <p:cNvGraphicFramePr>
            <a:graphicFrameLocks noChangeAspect="1"/>
          </p:cNvGraphicFramePr>
          <p:nvPr/>
        </p:nvGraphicFramePr>
        <p:xfrm>
          <a:off x="6260055" y="2819400"/>
          <a:ext cx="185261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Equation" r:id="rId1" imgW="635000" imgH="393700" progId="Equation.3">
                  <p:embed/>
                </p:oleObj>
              </mc:Choice>
              <mc:Fallback>
                <p:oleObj name="Equation" r:id="rId1" imgW="6350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055" y="2819400"/>
                        <a:ext cx="1852613" cy="1160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333133" y="1512352"/>
            <a:ext cx="842986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kumimoji="0" lang="zh-CN" altLang="en-US" sz="2800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变</a:t>
            </a:r>
            <a:r>
              <a:rPr kumimoji="0" lang="zh-CN" altLang="en-US" sz="2800" b="1" dirty="0" smtClean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水头：</a:t>
            </a:r>
            <a:r>
              <a:rPr lang="zh-CN" altLang="en-US" sz="2800" b="1" dirty="0">
                <a:latin typeface="幼圆" pitchFamily="49" charset="-122"/>
                <a:ea typeface="幼圆" pitchFamily="49" charset="-122"/>
              </a:rPr>
              <a:t>在整个试验过程中，水头随着时间而变化</a:t>
            </a:r>
            <a:endParaRPr kumimoji="0" lang="zh-CN" altLang="en-US" sz="2800" b="1" dirty="0">
              <a:latin typeface="幼圆" pitchFamily="49" charset="-122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95400" y="50825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tabLst>
                <a:tab pos="457200" algn="l"/>
              </a:tabLst>
            </a:pPr>
            <a:r>
              <a:rPr kumimoji="0" lang="zh-CN" altLang="en-US" sz="2800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室内试验法确定渗透系数 </a:t>
            </a:r>
            <a:r>
              <a:rPr kumimoji="0" lang="zh-CN" altLang="en-US" sz="2800" b="1" dirty="0" smtClean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（变水头</a:t>
            </a:r>
            <a:r>
              <a:rPr kumimoji="0" lang="zh-CN" altLang="en-US" sz="2800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法） </a:t>
            </a:r>
            <a:endParaRPr kumimoji="0" lang="zh-CN" altLang="en-US" sz="3600" b="1" dirty="0">
              <a:latin typeface="幼圆" pitchFamily="49" charset="-122"/>
              <a:ea typeface="幼圆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838200" y="2819400"/>
          <a:ext cx="3904749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" r:id="rId3" imgW="3295650" imgH="2638425" progId="">
                  <p:embed/>
                </p:oleObj>
              </mc:Choice>
              <mc:Fallback>
                <p:oleObj name="" r:id="rId3" imgW="3295650" imgH="26384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3904749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709986" y="4724400"/>
          <a:ext cx="2952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" r:id="rId5" imgW="1360805" imgH="432435" progId="Equation.3">
                  <p:embed/>
                </p:oleObj>
              </mc:Choice>
              <mc:Fallback>
                <p:oleObj name="" r:id="rId5" imgW="1360805" imgH="43243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986" y="4724400"/>
                        <a:ext cx="2952750" cy="939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58" name="Text Box 150"/>
          <p:cNvSpPr txBox="1">
            <a:spLocks noChangeArrowheads="1"/>
          </p:cNvSpPr>
          <p:nvPr/>
        </p:nvSpPr>
        <p:spPr bwMode="auto">
          <a:xfrm>
            <a:off x="328269" y="2411413"/>
            <a:ext cx="96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2000" b="1" dirty="0">
                <a:latin typeface="Times New Roman" panose="02020603050405020304" pitchFamily="18" charset="0"/>
              </a:rPr>
              <a:t>A=2</a:t>
            </a:r>
            <a:r>
              <a:rPr kumimoji="0" lang="el-GR" altLang="zh-CN" sz="2000" b="1" dirty="0">
                <a:latin typeface="Times New Roman" panose="02020603050405020304" pitchFamily="18" charset="0"/>
              </a:rPr>
              <a:t>π</a:t>
            </a:r>
            <a:r>
              <a:rPr kumimoji="0" lang="en-US" altLang="zh-CN" sz="2000" b="1" dirty="0" err="1">
                <a:latin typeface="Times New Roman" panose="02020603050405020304" pitchFamily="18" charset="0"/>
              </a:rPr>
              <a:t>rh</a:t>
            </a:r>
            <a:endParaRPr kumimoji="0" lang="el-GR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94359" name="Text Box 151"/>
          <p:cNvSpPr txBox="1">
            <a:spLocks noChangeArrowheads="1"/>
          </p:cNvSpPr>
          <p:nvPr/>
        </p:nvSpPr>
        <p:spPr bwMode="auto">
          <a:xfrm>
            <a:off x="1336744" y="2422369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2000" b="1" i="1" dirty="0" err="1">
                <a:solidFill>
                  <a:srgbClr val="FF0000"/>
                </a:solidFill>
              </a:rPr>
              <a:t>i</a:t>
            </a:r>
            <a:r>
              <a:rPr kumimoji="0" lang="en-US" altLang="zh-CN" sz="2000" b="1" dirty="0">
                <a:solidFill>
                  <a:srgbClr val="FF0000"/>
                </a:solidFill>
              </a:rPr>
              <a:t>=dh/</a:t>
            </a:r>
            <a:r>
              <a:rPr kumimoji="0" lang="en-US" altLang="zh-CN" sz="2000" b="1" dirty="0" err="1">
                <a:solidFill>
                  <a:srgbClr val="FF0000"/>
                </a:solidFill>
              </a:rPr>
              <a:t>dr</a:t>
            </a:r>
            <a:r>
              <a:rPr kumimoji="0" lang="en-US" altLang="zh-CN" sz="2000" b="1" dirty="0">
                <a:solidFill>
                  <a:srgbClr val="FF0000"/>
                </a:solidFill>
              </a:rPr>
              <a:t>(</a:t>
            </a:r>
            <a:r>
              <a:rPr kumimoji="0" lang="en-US" altLang="zh-CN" sz="2000" b="1" dirty="0" err="1">
                <a:solidFill>
                  <a:srgbClr val="FF0000"/>
                </a:solidFill>
              </a:rPr>
              <a:t>Dupuit</a:t>
            </a:r>
            <a:r>
              <a:rPr kumimoji="0" lang="zh-CN" altLang="en-US" sz="2000" b="1" dirty="0">
                <a:solidFill>
                  <a:srgbClr val="FF0000"/>
                </a:solidFill>
              </a:rPr>
              <a:t>假设）</a:t>
            </a:r>
            <a:endParaRPr kumimoji="0" lang="en-US" altLang="zh-CN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4360" name="Object 152"/>
          <p:cNvGraphicFramePr>
            <a:graphicFrameLocks noChangeAspect="1"/>
          </p:cNvGraphicFramePr>
          <p:nvPr/>
        </p:nvGraphicFramePr>
        <p:xfrm>
          <a:off x="407850" y="2936875"/>
          <a:ext cx="22336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2" name="公式" r:id="rId1" imgW="1409065" imgH="393700" progId="Equation.3">
                  <p:embed/>
                </p:oleObj>
              </mc:Choice>
              <mc:Fallback>
                <p:oleObj name="公式" r:id="rId1" imgW="1409065" imgH="393700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0" y="2936875"/>
                        <a:ext cx="223361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61" name="Object 153"/>
          <p:cNvGraphicFramePr>
            <a:graphicFrameLocks noChangeAspect="1"/>
          </p:cNvGraphicFramePr>
          <p:nvPr/>
        </p:nvGraphicFramePr>
        <p:xfrm>
          <a:off x="475456" y="3598930"/>
          <a:ext cx="16097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3" name="公式" r:id="rId3" imgW="1016000" imgH="393700" progId="Equation.3">
                  <p:embed/>
                </p:oleObj>
              </mc:Choice>
              <mc:Fallback>
                <p:oleObj name="公式" r:id="rId3" imgW="1016000" imgH="393700" progId="Equation.3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" y="3598930"/>
                        <a:ext cx="160972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65" name="Text Box 157"/>
          <p:cNvSpPr txBox="1">
            <a:spLocks noChangeArrowheads="1"/>
          </p:cNvSpPr>
          <p:nvPr/>
        </p:nvSpPr>
        <p:spPr bwMode="auto">
          <a:xfrm>
            <a:off x="809247" y="1507625"/>
            <a:ext cx="30813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 smtClean="0">
                <a:solidFill>
                  <a:srgbClr val="990000"/>
                </a:solidFill>
                <a:ea typeface="幼圆" pitchFamily="49" charset="-122"/>
              </a:rPr>
              <a:t>抽水量：</a:t>
            </a:r>
            <a:r>
              <a:rPr kumimoji="0" lang="en-US" altLang="zh-CN" sz="2000" b="1" dirty="0" smtClean="0">
                <a:solidFill>
                  <a:srgbClr val="990000"/>
                </a:solidFill>
                <a:ea typeface="幼圆" pitchFamily="49" charset="-122"/>
              </a:rPr>
              <a:t>Q</a:t>
            </a:r>
            <a:endParaRPr kumimoji="0" lang="en-US" altLang="zh-CN" sz="2000" b="1" dirty="0" smtClean="0">
              <a:solidFill>
                <a:srgbClr val="990000"/>
              </a:solidFill>
              <a:ea typeface="幼圆" pitchFamily="49" charset="-122"/>
            </a:endParaRPr>
          </a:p>
          <a:p>
            <a:pPr eaLnBrk="1" hangingPunct="1"/>
            <a:r>
              <a:rPr kumimoji="0" lang="zh-CN" altLang="en-US" sz="2000" b="1" dirty="0" smtClean="0">
                <a:solidFill>
                  <a:srgbClr val="990000"/>
                </a:solidFill>
                <a:ea typeface="幼圆" pitchFamily="49" charset="-122"/>
              </a:rPr>
              <a:t>单位时间内抽出的水量：</a:t>
            </a:r>
            <a:r>
              <a:rPr kumimoji="0" lang="en-US" altLang="zh-CN" sz="2000" b="1" dirty="0" smtClean="0">
                <a:solidFill>
                  <a:srgbClr val="990000"/>
                </a:solidFill>
                <a:ea typeface="幼圆" pitchFamily="49" charset="-122"/>
              </a:rPr>
              <a:t>q</a:t>
            </a:r>
            <a:endParaRPr kumimoji="0" lang="zh-CN" altLang="en-US" sz="2000" b="1" dirty="0">
              <a:solidFill>
                <a:srgbClr val="990000"/>
              </a:solidFill>
              <a:ea typeface="幼圆" pitchFamily="49" charset="-122"/>
            </a:endParaRPr>
          </a:p>
        </p:txBody>
      </p:sp>
      <p:grpSp>
        <p:nvGrpSpPr>
          <p:cNvPr id="38924" name="グループ化 163"/>
          <p:cNvGrpSpPr/>
          <p:nvPr/>
        </p:nvGrpSpPr>
        <p:grpSpPr bwMode="auto">
          <a:xfrm>
            <a:off x="3016250" y="1327150"/>
            <a:ext cx="6127750" cy="5226050"/>
            <a:chOff x="2908300" y="1082675"/>
            <a:chExt cx="6127750" cy="5226050"/>
          </a:xfrm>
        </p:grpSpPr>
        <p:sp>
          <p:nvSpPr>
            <p:cNvPr id="38926" name="AutoShape 3"/>
            <p:cNvSpPr>
              <a:spLocks noChangeArrowheads="1"/>
            </p:cNvSpPr>
            <p:nvPr/>
          </p:nvSpPr>
          <p:spPr bwMode="auto">
            <a:xfrm>
              <a:off x="5219700" y="5013325"/>
              <a:ext cx="3162300" cy="768350"/>
            </a:xfrm>
            <a:prstGeom prst="roundRect">
              <a:avLst>
                <a:gd name="adj" fmla="val 16667"/>
              </a:avLst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幼圆" pitchFamily="49" charset="-122"/>
                </a:rPr>
                <a:t>优点：可获得现场较为可靠的平均渗透系数</a:t>
              </a:r>
              <a:endParaRPr lang="zh-CN" altLang="en-US" sz="2000" b="1">
                <a:solidFill>
                  <a:schemeClr val="bg1"/>
                </a:solidFill>
                <a:ea typeface="幼圆" pitchFamily="49" charset="-122"/>
              </a:endParaRPr>
            </a:p>
          </p:txBody>
        </p:sp>
        <p:sp>
          <p:nvSpPr>
            <p:cNvPr id="38927" name="Freeform 6"/>
            <p:cNvSpPr/>
            <p:nvPr/>
          </p:nvSpPr>
          <p:spPr bwMode="auto">
            <a:xfrm>
              <a:off x="3373438" y="2692400"/>
              <a:ext cx="5602287" cy="3175"/>
            </a:xfrm>
            <a:custGeom>
              <a:avLst/>
              <a:gdLst>
                <a:gd name="T0" fmla="*/ 0 w 3529"/>
                <a:gd name="T1" fmla="*/ 2147483646 h 2"/>
                <a:gd name="T2" fmla="*/ 2147483646 w 3529"/>
                <a:gd name="T3" fmla="*/ 0 h 2"/>
                <a:gd name="T4" fmla="*/ 0 60000 65536"/>
                <a:gd name="T5" fmla="*/ 0 60000 65536"/>
                <a:gd name="T6" fmla="*/ 0 w 3529"/>
                <a:gd name="T7" fmla="*/ 0 h 2"/>
                <a:gd name="T8" fmla="*/ 3529 w 352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29" h="2">
                  <a:moveTo>
                    <a:pt x="0" y="2"/>
                  </a:moveTo>
                  <a:lnTo>
                    <a:pt x="3529" y="0"/>
                  </a:lnTo>
                </a:path>
              </a:pathLst>
            </a:custGeom>
            <a:noFill/>
            <a:ln w="28575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28" name="Rectangle 7" descr="20%"/>
            <p:cNvSpPr>
              <a:spLocks noChangeArrowheads="1"/>
            </p:cNvSpPr>
            <p:nvPr/>
          </p:nvSpPr>
          <p:spPr bwMode="auto">
            <a:xfrm>
              <a:off x="5800725" y="2708275"/>
              <a:ext cx="71438" cy="1997075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9050" algn="ctr">
              <a:solidFill>
                <a:srgbClr val="990033"/>
              </a:solidFill>
              <a:miter lim="800000"/>
            </a:ln>
          </p:spPr>
          <p:txBody>
            <a:bodyPr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38929" name="Rectangle 8" descr="20%"/>
            <p:cNvSpPr>
              <a:spLocks noChangeArrowheads="1"/>
            </p:cNvSpPr>
            <p:nvPr/>
          </p:nvSpPr>
          <p:spPr bwMode="auto">
            <a:xfrm>
              <a:off x="6119813" y="2708275"/>
              <a:ext cx="69850" cy="199548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9050" algn="ctr">
              <a:solidFill>
                <a:srgbClr val="990033"/>
              </a:solidFill>
              <a:miter lim="800000"/>
            </a:ln>
          </p:spPr>
          <p:txBody>
            <a:bodyPr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38930" name="Freeform 9"/>
            <p:cNvSpPr/>
            <p:nvPr/>
          </p:nvSpPr>
          <p:spPr bwMode="auto">
            <a:xfrm>
              <a:off x="6211888" y="2886075"/>
              <a:ext cx="2824162" cy="1081088"/>
            </a:xfrm>
            <a:custGeom>
              <a:avLst/>
              <a:gdLst>
                <a:gd name="T0" fmla="*/ 0 w 1779"/>
                <a:gd name="T1" fmla="*/ 2147483646 h 681"/>
                <a:gd name="T2" fmla="*/ 2147483646 w 1779"/>
                <a:gd name="T3" fmla="*/ 2147483646 h 681"/>
                <a:gd name="T4" fmla="*/ 2147483646 w 1779"/>
                <a:gd name="T5" fmla="*/ 2147483646 h 681"/>
                <a:gd name="T6" fmla="*/ 2147483646 w 1779"/>
                <a:gd name="T7" fmla="*/ 2147483646 h 681"/>
                <a:gd name="T8" fmla="*/ 2147483646 w 1779"/>
                <a:gd name="T9" fmla="*/ 2147483646 h 681"/>
                <a:gd name="T10" fmla="*/ 2147483646 w 1779"/>
                <a:gd name="T11" fmla="*/ 2147483646 h 681"/>
                <a:gd name="T12" fmla="*/ 2147483646 w 1779"/>
                <a:gd name="T13" fmla="*/ 2147483646 h 681"/>
                <a:gd name="T14" fmla="*/ 2147483646 w 1779"/>
                <a:gd name="T15" fmla="*/ 2147483646 h 681"/>
                <a:gd name="T16" fmla="*/ 2147483646 w 1779"/>
                <a:gd name="T17" fmla="*/ 0 h 6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9"/>
                <a:gd name="T28" fmla="*/ 0 h 681"/>
                <a:gd name="T29" fmla="*/ 1779 w 1779"/>
                <a:gd name="T30" fmla="*/ 681 h 6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9" h="681">
                  <a:moveTo>
                    <a:pt x="0" y="681"/>
                  </a:moveTo>
                  <a:cubicBezTo>
                    <a:pt x="29" y="656"/>
                    <a:pt x="106" y="584"/>
                    <a:pt x="174" y="534"/>
                  </a:cubicBezTo>
                  <a:cubicBezTo>
                    <a:pt x="242" y="484"/>
                    <a:pt x="340" y="424"/>
                    <a:pt x="405" y="384"/>
                  </a:cubicBezTo>
                  <a:cubicBezTo>
                    <a:pt x="470" y="344"/>
                    <a:pt x="505" y="321"/>
                    <a:pt x="564" y="291"/>
                  </a:cubicBezTo>
                  <a:cubicBezTo>
                    <a:pt x="623" y="261"/>
                    <a:pt x="688" y="232"/>
                    <a:pt x="756" y="207"/>
                  </a:cubicBezTo>
                  <a:cubicBezTo>
                    <a:pt x="824" y="182"/>
                    <a:pt x="896" y="162"/>
                    <a:pt x="975" y="141"/>
                  </a:cubicBezTo>
                  <a:cubicBezTo>
                    <a:pt x="1054" y="120"/>
                    <a:pt x="1154" y="96"/>
                    <a:pt x="1230" y="81"/>
                  </a:cubicBezTo>
                  <a:cubicBezTo>
                    <a:pt x="1306" y="66"/>
                    <a:pt x="1343" y="61"/>
                    <a:pt x="1434" y="48"/>
                  </a:cubicBezTo>
                  <a:cubicBezTo>
                    <a:pt x="1525" y="35"/>
                    <a:pt x="1707" y="10"/>
                    <a:pt x="1779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31" name="Freeform 10"/>
            <p:cNvSpPr/>
            <p:nvPr/>
          </p:nvSpPr>
          <p:spPr bwMode="auto">
            <a:xfrm>
              <a:off x="3159125" y="2928938"/>
              <a:ext cx="2638425" cy="1057275"/>
            </a:xfrm>
            <a:custGeom>
              <a:avLst/>
              <a:gdLst>
                <a:gd name="T0" fmla="*/ 2147483646 w 1662"/>
                <a:gd name="T1" fmla="*/ 2147483646 h 666"/>
                <a:gd name="T2" fmla="*/ 2147483646 w 1662"/>
                <a:gd name="T3" fmla="*/ 2147483646 h 666"/>
                <a:gd name="T4" fmla="*/ 2147483646 w 1662"/>
                <a:gd name="T5" fmla="*/ 2147483646 h 666"/>
                <a:gd name="T6" fmla="*/ 2147483646 w 1662"/>
                <a:gd name="T7" fmla="*/ 2147483646 h 666"/>
                <a:gd name="T8" fmla="*/ 2147483646 w 1662"/>
                <a:gd name="T9" fmla="*/ 2147483646 h 666"/>
                <a:gd name="T10" fmla="*/ 2147483646 w 1662"/>
                <a:gd name="T11" fmla="*/ 2147483646 h 666"/>
                <a:gd name="T12" fmla="*/ 2147483646 w 1662"/>
                <a:gd name="T13" fmla="*/ 2147483646 h 666"/>
                <a:gd name="T14" fmla="*/ 2147483646 w 1662"/>
                <a:gd name="T15" fmla="*/ 2147483646 h 666"/>
                <a:gd name="T16" fmla="*/ 0 w 1662"/>
                <a:gd name="T17" fmla="*/ 0 h 6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62"/>
                <a:gd name="T28" fmla="*/ 0 h 666"/>
                <a:gd name="T29" fmla="*/ 1662 w 1662"/>
                <a:gd name="T30" fmla="*/ 666 h 6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62" h="666">
                  <a:moveTo>
                    <a:pt x="1662" y="666"/>
                  </a:moveTo>
                  <a:cubicBezTo>
                    <a:pt x="1647" y="651"/>
                    <a:pt x="1599" y="601"/>
                    <a:pt x="1569" y="573"/>
                  </a:cubicBezTo>
                  <a:cubicBezTo>
                    <a:pt x="1539" y="545"/>
                    <a:pt x="1519" y="531"/>
                    <a:pt x="1479" y="501"/>
                  </a:cubicBezTo>
                  <a:cubicBezTo>
                    <a:pt x="1439" y="471"/>
                    <a:pt x="1386" y="429"/>
                    <a:pt x="1329" y="393"/>
                  </a:cubicBezTo>
                  <a:cubicBezTo>
                    <a:pt x="1272" y="357"/>
                    <a:pt x="1211" y="322"/>
                    <a:pt x="1137" y="285"/>
                  </a:cubicBezTo>
                  <a:cubicBezTo>
                    <a:pt x="1063" y="248"/>
                    <a:pt x="966" y="204"/>
                    <a:pt x="885" y="171"/>
                  </a:cubicBezTo>
                  <a:cubicBezTo>
                    <a:pt x="804" y="138"/>
                    <a:pt x="739" y="111"/>
                    <a:pt x="648" y="87"/>
                  </a:cubicBezTo>
                  <a:cubicBezTo>
                    <a:pt x="557" y="63"/>
                    <a:pt x="444" y="39"/>
                    <a:pt x="336" y="24"/>
                  </a:cubicBezTo>
                  <a:cubicBezTo>
                    <a:pt x="228" y="9"/>
                    <a:pt x="70" y="5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8932" name="Group 11"/>
            <p:cNvGrpSpPr/>
            <p:nvPr/>
          </p:nvGrpSpPr>
          <p:grpSpPr bwMode="auto">
            <a:xfrm>
              <a:off x="3128963" y="2786063"/>
              <a:ext cx="288925" cy="263525"/>
              <a:chOff x="1971" y="1755"/>
              <a:chExt cx="182" cy="166"/>
            </a:xfrm>
          </p:grpSpPr>
          <p:sp>
            <p:nvSpPr>
              <p:cNvPr id="39073" name="Line 12"/>
              <p:cNvSpPr>
                <a:spLocks noChangeShapeType="1"/>
              </p:cNvSpPr>
              <p:nvPr/>
            </p:nvSpPr>
            <p:spPr bwMode="auto">
              <a:xfrm>
                <a:off x="2008" y="1900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074" name="Line 13"/>
              <p:cNvSpPr>
                <a:spLocks noChangeShapeType="1"/>
              </p:cNvSpPr>
              <p:nvPr/>
            </p:nvSpPr>
            <p:spPr bwMode="auto">
              <a:xfrm>
                <a:off x="2032" y="1921"/>
                <a:ext cx="4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075" name="AutoShape 14"/>
              <p:cNvSpPr>
                <a:spLocks noChangeArrowheads="1"/>
              </p:cNvSpPr>
              <p:nvPr/>
            </p:nvSpPr>
            <p:spPr bwMode="auto">
              <a:xfrm flipV="1">
                <a:off x="1980" y="1755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 algn="ctr">
                <a:solidFill>
                  <a:srgbClr val="0000FF"/>
                </a:solidFill>
                <a:miter lim="800000"/>
              </a:ln>
            </p:spPr>
            <p:txBody>
              <a:bodyPr wrap="none" lIns="0" rIns="0" anchor="ctr">
                <a:spAutoFit/>
              </a:bodyPr>
              <a:lstStyle/>
              <a:p>
                <a:pPr algn="ctr" eaLnBrk="1" hangingPunct="1"/>
                <a:endParaRPr lang="zh-CN" altLang="en-US"/>
              </a:p>
            </p:txBody>
          </p:sp>
          <p:sp>
            <p:nvSpPr>
              <p:cNvPr id="39076" name="Line 15"/>
              <p:cNvSpPr>
                <a:spLocks noChangeShapeType="1"/>
              </p:cNvSpPr>
              <p:nvPr/>
            </p:nvSpPr>
            <p:spPr bwMode="auto">
              <a:xfrm>
                <a:off x="1971" y="1876"/>
                <a:ext cx="18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8933" name="Group 16"/>
            <p:cNvGrpSpPr/>
            <p:nvPr/>
          </p:nvGrpSpPr>
          <p:grpSpPr bwMode="auto">
            <a:xfrm>
              <a:off x="3630613" y="4718050"/>
              <a:ext cx="5332412" cy="141288"/>
              <a:chOff x="1746" y="2972"/>
              <a:chExt cx="3359" cy="89"/>
            </a:xfrm>
          </p:grpSpPr>
          <p:grpSp>
            <p:nvGrpSpPr>
              <p:cNvPr id="38981" name="Group 17"/>
              <p:cNvGrpSpPr/>
              <p:nvPr/>
            </p:nvGrpSpPr>
            <p:grpSpPr bwMode="auto">
              <a:xfrm>
                <a:off x="3089" y="2972"/>
                <a:ext cx="481" cy="83"/>
                <a:chOff x="2644" y="2807"/>
                <a:chExt cx="481" cy="83"/>
              </a:xfrm>
            </p:grpSpPr>
            <p:sp>
              <p:nvSpPr>
                <p:cNvPr id="39061" name="Freeform 18"/>
                <p:cNvSpPr/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2" name="Freeform 19"/>
                <p:cNvSpPr/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3" name="Freeform 20"/>
                <p:cNvSpPr/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4" name="Freeform 21"/>
                <p:cNvSpPr/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5" name="Freeform 22"/>
                <p:cNvSpPr/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6" name="Freeform 23"/>
                <p:cNvSpPr/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7" name="Freeform 24"/>
                <p:cNvSpPr/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8" name="Freeform 25"/>
                <p:cNvSpPr/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9" name="Freeform 26"/>
                <p:cNvSpPr/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70" name="Freeform 27"/>
                <p:cNvSpPr/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71" name="Freeform 28"/>
                <p:cNvSpPr/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72" name="Freeform 29"/>
                <p:cNvSpPr/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982" name="Group 30"/>
              <p:cNvGrpSpPr/>
              <p:nvPr/>
            </p:nvGrpSpPr>
            <p:grpSpPr bwMode="auto">
              <a:xfrm>
                <a:off x="2641" y="2972"/>
                <a:ext cx="481" cy="83"/>
                <a:chOff x="2644" y="2807"/>
                <a:chExt cx="481" cy="83"/>
              </a:xfrm>
            </p:grpSpPr>
            <p:sp>
              <p:nvSpPr>
                <p:cNvPr id="39049" name="Freeform 31"/>
                <p:cNvSpPr/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0" name="Freeform 32"/>
                <p:cNvSpPr/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1" name="Freeform 33"/>
                <p:cNvSpPr/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2" name="Freeform 34"/>
                <p:cNvSpPr/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3" name="Freeform 35"/>
                <p:cNvSpPr/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4" name="Freeform 36"/>
                <p:cNvSpPr/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5" name="Freeform 37"/>
                <p:cNvSpPr/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6" name="Freeform 38"/>
                <p:cNvSpPr/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7" name="Freeform 39"/>
                <p:cNvSpPr/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8" name="Freeform 40"/>
                <p:cNvSpPr/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59" name="Freeform 41"/>
                <p:cNvSpPr/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60" name="Freeform 42"/>
                <p:cNvSpPr/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983" name="Group 43"/>
              <p:cNvGrpSpPr/>
              <p:nvPr/>
            </p:nvGrpSpPr>
            <p:grpSpPr bwMode="auto">
              <a:xfrm>
                <a:off x="2194" y="2972"/>
                <a:ext cx="481" cy="83"/>
                <a:chOff x="2644" y="2807"/>
                <a:chExt cx="481" cy="83"/>
              </a:xfrm>
            </p:grpSpPr>
            <p:sp>
              <p:nvSpPr>
                <p:cNvPr id="39037" name="Freeform 44"/>
                <p:cNvSpPr/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8" name="Freeform 45"/>
                <p:cNvSpPr/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9" name="Freeform 46"/>
                <p:cNvSpPr/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0" name="Freeform 47"/>
                <p:cNvSpPr/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1" name="Freeform 48"/>
                <p:cNvSpPr/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2" name="Freeform 49"/>
                <p:cNvSpPr/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3" name="Freeform 50"/>
                <p:cNvSpPr/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4" name="Freeform 51"/>
                <p:cNvSpPr/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5" name="Freeform 52"/>
                <p:cNvSpPr/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6" name="Freeform 53"/>
                <p:cNvSpPr/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7" name="Freeform 54"/>
                <p:cNvSpPr/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48" name="Freeform 55"/>
                <p:cNvSpPr/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984" name="Group 56"/>
              <p:cNvGrpSpPr/>
              <p:nvPr/>
            </p:nvGrpSpPr>
            <p:grpSpPr bwMode="auto">
              <a:xfrm>
                <a:off x="1746" y="2972"/>
                <a:ext cx="481" cy="83"/>
                <a:chOff x="2644" y="2807"/>
                <a:chExt cx="481" cy="83"/>
              </a:xfrm>
            </p:grpSpPr>
            <p:sp>
              <p:nvSpPr>
                <p:cNvPr id="39025" name="Freeform 57"/>
                <p:cNvSpPr/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6" name="Freeform 58"/>
                <p:cNvSpPr/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7" name="Freeform 59"/>
                <p:cNvSpPr/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8" name="Freeform 60"/>
                <p:cNvSpPr/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9" name="Freeform 61"/>
                <p:cNvSpPr/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0" name="Freeform 62"/>
                <p:cNvSpPr/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1" name="Freeform 63"/>
                <p:cNvSpPr/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2" name="Freeform 64"/>
                <p:cNvSpPr/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3" name="Freeform 65"/>
                <p:cNvSpPr/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4" name="Freeform 66"/>
                <p:cNvSpPr/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5" name="Freeform 67"/>
                <p:cNvSpPr/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36" name="Freeform 68"/>
                <p:cNvSpPr/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985" name="Group 69"/>
              <p:cNvGrpSpPr/>
              <p:nvPr/>
            </p:nvGrpSpPr>
            <p:grpSpPr bwMode="auto">
              <a:xfrm>
                <a:off x="3985" y="2972"/>
                <a:ext cx="481" cy="83"/>
                <a:chOff x="2644" y="2807"/>
                <a:chExt cx="481" cy="83"/>
              </a:xfrm>
            </p:grpSpPr>
            <p:sp>
              <p:nvSpPr>
                <p:cNvPr id="39013" name="Freeform 70"/>
                <p:cNvSpPr/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4" name="Freeform 71"/>
                <p:cNvSpPr/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5" name="Freeform 72"/>
                <p:cNvSpPr/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6" name="Freeform 73"/>
                <p:cNvSpPr/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7" name="Freeform 74"/>
                <p:cNvSpPr/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8" name="Freeform 75"/>
                <p:cNvSpPr/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9" name="Freeform 76"/>
                <p:cNvSpPr/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0" name="Freeform 77"/>
                <p:cNvSpPr/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1" name="Freeform 78"/>
                <p:cNvSpPr/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2" name="Freeform 79"/>
                <p:cNvSpPr/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3" name="Freeform 80"/>
                <p:cNvSpPr/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24" name="Freeform 81"/>
                <p:cNvSpPr/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986" name="Group 82"/>
              <p:cNvGrpSpPr/>
              <p:nvPr/>
            </p:nvGrpSpPr>
            <p:grpSpPr bwMode="auto">
              <a:xfrm>
                <a:off x="3537" y="2972"/>
                <a:ext cx="481" cy="83"/>
                <a:chOff x="2644" y="2807"/>
                <a:chExt cx="481" cy="83"/>
              </a:xfrm>
            </p:grpSpPr>
            <p:sp>
              <p:nvSpPr>
                <p:cNvPr id="39001" name="Freeform 83"/>
                <p:cNvSpPr/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2" name="Freeform 84"/>
                <p:cNvSpPr/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3" name="Freeform 85"/>
                <p:cNvSpPr/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4" name="Freeform 86"/>
                <p:cNvSpPr/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5" name="Freeform 87"/>
                <p:cNvSpPr/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6" name="Freeform 88"/>
                <p:cNvSpPr/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7" name="Freeform 89"/>
                <p:cNvSpPr/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8" name="Freeform 90"/>
                <p:cNvSpPr/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9" name="Freeform 91"/>
                <p:cNvSpPr/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0" name="Freeform 92"/>
                <p:cNvSpPr/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1" name="Freeform 93"/>
                <p:cNvSpPr/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12" name="Freeform 94"/>
                <p:cNvSpPr/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8987" name="Freeform 95"/>
              <p:cNvSpPr/>
              <p:nvPr/>
            </p:nvSpPr>
            <p:spPr bwMode="auto">
              <a:xfrm>
                <a:off x="1746" y="2972"/>
                <a:ext cx="3359" cy="3"/>
              </a:xfrm>
              <a:custGeom>
                <a:avLst/>
                <a:gdLst>
                  <a:gd name="T0" fmla="*/ 0 w 3359"/>
                  <a:gd name="T1" fmla="*/ 0 h 3"/>
                  <a:gd name="T2" fmla="*/ 3359 w 3359"/>
                  <a:gd name="T3" fmla="*/ 3 h 3"/>
                  <a:gd name="T4" fmla="*/ 0 60000 65536"/>
                  <a:gd name="T5" fmla="*/ 0 60000 65536"/>
                  <a:gd name="T6" fmla="*/ 0 w 3359"/>
                  <a:gd name="T7" fmla="*/ 0 h 3"/>
                  <a:gd name="T8" fmla="*/ 3359 w 3359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59" h="3">
                    <a:moveTo>
                      <a:pt x="0" y="0"/>
                    </a:moveTo>
                    <a:lnTo>
                      <a:pt x="3359" y="3"/>
                    </a:lnTo>
                  </a:path>
                </a:pathLst>
              </a:custGeom>
              <a:noFill/>
              <a:ln w="28575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8988" name="Group 96"/>
              <p:cNvGrpSpPr/>
              <p:nvPr/>
            </p:nvGrpSpPr>
            <p:grpSpPr bwMode="auto">
              <a:xfrm>
                <a:off x="4425" y="2978"/>
                <a:ext cx="481" cy="83"/>
                <a:chOff x="2644" y="2807"/>
                <a:chExt cx="481" cy="83"/>
              </a:xfrm>
            </p:grpSpPr>
            <p:sp>
              <p:nvSpPr>
                <p:cNvPr id="38989" name="Freeform 97"/>
                <p:cNvSpPr/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0" name="Freeform 98"/>
                <p:cNvSpPr/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1" name="Freeform 99"/>
                <p:cNvSpPr/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2" name="Freeform 100"/>
                <p:cNvSpPr/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3" name="Freeform 101"/>
                <p:cNvSpPr/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4" name="Freeform 102"/>
                <p:cNvSpPr/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5" name="Freeform 103"/>
                <p:cNvSpPr/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6" name="Freeform 104"/>
                <p:cNvSpPr/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7" name="Freeform 105"/>
                <p:cNvSpPr/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8" name="Freeform 106"/>
                <p:cNvSpPr/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999" name="Freeform 107"/>
                <p:cNvSpPr/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000" name="Freeform 108"/>
                <p:cNvSpPr/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8934" name="Group 109"/>
            <p:cNvGrpSpPr/>
            <p:nvPr/>
          </p:nvGrpSpPr>
          <p:grpSpPr bwMode="auto">
            <a:xfrm>
              <a:off x="5834063" y="3813175"/>
              <a:ext cx="288925" cy="238125"/>
              <a:chOff x="3675" y="2402"/>
              <a:chExt cx="182" cy="150"/>
            </a:xfrm>
          </p:grpSpPr>
          <p:sp>
            <p:nvSpPr>
              <p:cNvPr id="38977" name="Line 110"/>
              <p:cNvSpPr>
                <a:spLocks noChangeShapeType="1"/>
              </p:cNvSpPr>
              <p:nvPr/>
            </p:nvSpPr>
            <p:spPr bwMode="auto">
              <a:xfrm>
                <a:off x="3720" y="2531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8978" name="Line 111"/>
              <p:cNvSpPr>
                <a:spLocks noChangeShapeType="1"/>
              </p:cNvSpPr>
              <p:nvPr/>
            </p:nvSpPr>
            <p:spPr bwMode="auto">
              <a:xfrm>
                <a:off x="3744" y="2552"/>
                <a:ext cx="4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8979" name="AutoShape 112"/>
              <p:cNvSpPr>
                <a:spLocks noChangeArrowheads="1"/>
              </p:cNvSpPr>
              <p:nvPr/>
            </p:nvSpPr>
            <p:spPr bwMode="auto">
              <a:xfrm flipV="1">
                <a:off x="3708" y="2402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 algn="ctr">
                <a:solidFill>
                  <a:srgbClr val="0000FF"/>
                </a:solidFill>
                <a:miter lim="800000"/>
              </a:ln>
            </p:spPr>
            <p:txBody>
              <a:bodyPr wrap="none" lIns="0" rIns="0" anchor="ctr">
                <a:spAutoFit/>
              </a:bodyPr>
              <a:lstStyle/>
              <a:p>
                <a:pPr algn="ctr" eaLnBrk="1" hangingPunct="1"/>
                <a:endParaRPr lang="zh-CN" altLang="en-US"/>
              </a:p>
            </p:txBody>
          </p:sp>
          <p:sp>
            <p:nvSpPr>
              <p:cNvPr id="38980" name="Line 113"/>
              <p:cNvSpPr>
                <a:spLocks noChangeShapeType="1"/>
              </p:cNvSpPr>
              <p:nvPr/>
            </p:nvSpPr>
            <p:spPr bwMode="auto">
              <a:xfrm>
                <a:off x="3675" y="2507"/>
                <a:ext cx="18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8935" name="Line 114"/>
            <p:cNvSpPr>
              <a:spLocks noChangeShapeType="1"/>
            </p:cNvSpPr>
            <p:nvPr/>
          </p:nvSpPr>
          <p:spPr bwMode="auto">
            <a:xfrm>
              <a:off x="5994400" y="1773238"/>
              <a:ext cx="0" cy="33115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lg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36" name="Line 115"/>
            <p:cNvSpPr>
              <a:spLocks noChangeShapeType="1"/>
            </p:cNvSpPr>
            <p:nvPr/>
          </p:nvSpPr>
          <p:spPr bwMode="auto">
            <a:xfrm>
              <a:off x="6757988" y="2708275"/>
              <a:ext cx="0" cy="122555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37" name="Line 116"/>
            <p:cNvSpPr>
              <a:spLocks noChangeShapeType="1"/>
            </p:cNvSpPr>
            <p:nvPr/>
          </p:nvSpPr>
          <p:spPr bwMode="auto">
            <a:xfrm>
              <a:off x="6824663" y="2708275"/>
              <a:ext cx="0" cy="122555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38" name="Freeform 117"/>
            <p:cNvSpPr/>
            <p:nvPr/>
          </p:nvSpPr>
          <p:spPr bwMode="auto">
            <a:xfrm>
              <a:off x="6764338" y="3524250"/>
              <a:ext cx="52387" cy="407988"/>
            </a:xfrm>
            <a:custGeom>
              <a:avLst/>
              <a:gdLst>
                <a:gd name="T0" fmla="*/ 2147483646 w 33"/>
                <a:gd name="T1" fmla="*/ 0 h 257"/>
                <a:gd name="T2" fmla="*/ 2147483646 w 33"/>
                <a:gd name="T3" fmla="*/ 0 h 257"/>
                <a:gd name="T4" fmla="*/ 2147483646 w 33"/>
                <a:gd name="T5" fmla="*/ 2147483646 h 257"/>
                <a:gd name="T6" fmla="*/ 0 w 33"/>
                <a:gd name="T7" fmla="*/ 2147483646 h 257"/>
                <a:gd name="T8" fmla="*/ 2147483646 w 33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7"/>
                <a:gd name="T17" fmla="*/ 33 w 33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7">
                  <a:moveTo>
                    <a:pt x="2" y="0"/>
                  </a:moveTo>
                  <a:lnTo>
                    <a:pt x="33" y="0"/>
                  </a:lnTo>
                  <a:lnTo>
                    <a:pt x="32" y="257"/>
                  </a:lnTo>
                  <a:lnTo>
                    <a:pt x="0" y="25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39" name="Freeform 118"/>
            <p:cNvSpPr/>
            <p:nvPr/>
          </p:nvSpPr>
          <p:spPr bwMode="auto">
            <a:xfrm>
              <a:off x="8245475" y="2681288"/>
              <a:ext cx="1588" cy="715962"/>
            </a:xfrm>
            <a:custGeom>
              <a:avLst/>
              <a:gdLst>
                <a:gd name="T0" fmla="*/ 0 w 1"/>
                <a:gd name="T1" fmla="*/ 0 h 451"/>
                <a:gd name="T2" fmla="*/ 0 w 1"/>
                <a:gd name="T3" fmla="*/ 2147483646 h 451"/>
                <a:gd name="T4" fmla="*/ 0 60000 65536"/>
                <a:gd name="T5" fmla="*/ 0 60000 65536"/>
                <a:gd name="T6" fmla="*/ 0 w 1"/>
                <a:gd name="T7" fmla="*/ 0 h 451"/>
                <a:gd name="T8" fmla="*/ 1 w 1"/>
                <a:gd name="T9" fmla="*/ 451 h 4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51">
                  <a:moveTo>
                    <a:pt x="0" y="0"/>
                  </a:moveTo>
                  <a:lnTo>
                    <a:pt x="0" y="451"/>
                  </a:lnTo>
                </a:path>
              </a:pathLst>
            </a:cu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0" name="Freeform 119"/>
            <p:cNvSpPr/>
            <p:nvPr/>
          </p:nvSpPr>
          <p:spPr bwMode="auto">
            <a:xfrm>
              <a:off x="8312150" y="2671763"/>
              <a:ext cx="4763" cy="725487"/>
            </a:xfrm>
            <a:custGeom>
              <a:avLst/>
              <a:gdLst>
                <a:gd name="T0" fmla="*/ 2147483646 w 3"/>
                <a:gd name="T1" fmla="*/ 0 h 457"/>
                <a:gd name="T2" fmla="*/ 0 w 3"/>
                <a:gd name="T3" fmla="*/ 2147483646 h 457"/>
                <a:gd name="T4" fmla="*/ 0 60000 65536"/>
                <a:gd name="T5" fmla="*/ 0 60000 65536"/>
                <a:gd name="T6" fmla="*/ 0 w 3"/>
                <a:gd name="T7" fmla="*/ 0 h 457"/>
                <a:gd name="T8" fmla="*/ 3 w 3"/>
                <a:gd name="T9" fmla="*/ 457 h 4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57">
                  <a:moveTo>
                    <a:pt x="3" y="0"/>
                  </a:moveTo>
                  <a:lnTo>
                    <a:pt x="0" y="457"/>
                  </a:lnTo>
                </a:path>
              </a:pathLst>
            </a:cu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1" name="Freeform 120"/>
            <p:cNvSpPr/>
            <p:nvPr/>
          </p:nvSpPr>
          <p:spPr bwMode="auto">
            <a:xfrm>
              <a:off x="8250238" y="2987675"/>
              <a:ext cx="52387" cy="407988"/>
            </a:xfrm>
            <a:custGeom>
              <a:avLst/>
              <a:gdLst>
                <a:gd name="T0" fmla="*/ 2147483646 w 33"/>
                <a:gd name="T1" fmla="*/ 0 h 257"/>
                <a:gd name="T2" fmla="*/ 2147483646 w 33"/>
                <a:gd name="T3" fmla="*/ 0 h 257"/>
                <a:gd name="T4" fmla="*/ 2147483646 w 33"/>
                <a:gd name="T5" fmla="*/ 2147483646 h 257"/>
                <a:gd name="T6" fmla="*/ 0 w 33"/>
                <a:gd name="T7" fmla="*/ 2147483646 h 257"/>
                <a:gd name="T8" fmla="*/ 2147483646 w 33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7"/>
                <a:gd name="T17" fmla="*/ 33 w 33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7">
                  <a:moveTo>
                    <a:pt x="2" y="0"/>
                  </a:moveTo>
                  <a:lnTo>
                    <a:pt x="33" y="0"/>
                  </a:lnTo>
                  <a:lnTo>
                    <a:pt x="32" y="257"/>
                  </a:lnTo>
                  <a:lnTo>
                    <a:pt x="0" y="25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2" name="Freeform 121"/>
            <p:cNvSpPr/>
            <p:nvPr/>
          </p:nvSpPr>
          <p:spPr bwMode="auto">
            <a:xfrm>
              <a:off x="7478713" y="3014663"/>
              <a:ext cx="1587" cy="166687"/>
            </a:xfrm>
            <a:custGeom>
              <a:avLst/>
              <a:gdLst>
                <a:gd name="T0" fmla="*/ 2147483646 w 1"/>
                <a:gd name="T1" fmla="*/ 2147483646 h 105"/>
                <a:gd name="T2" fmla="*/ 0 w 1"/>
                <a:gd name="T3" fmla="*/ 0 h 105"/>
                <a:gd name="T4" fmla="*/ 0 60000 65536"/>
                <a:gd name="T5" fmla="*/ 0 60000 65536"/>
                <a:gd name="T6" fmla="*/ 0 w 1"/>
                <a:gd name="T7" fmla="*/ 0 h 105"/>
                <a:gd name="T8" fmla="*/ 1 w 1"/>
                <a:gd name="T9" fmla="*/ 105 h 1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5">
                  <a:moveTo>
                    <a:pt x="1" y="105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3" name="Freeform 122"/>
            <p:cNvSpPr/>
            <p:nvPr/>
          </p:nvSpPr>
          <p:spPr bwMode="auto">
            <a:xfrm>
              <a:off x="7475538" y="3028950"/>
              <a:ext cx="569912" cy="1588"/>
            </a:xfrm>
            <a:custGeom>
              <a:avLst/>
              <a:gdLst>
                <a:gd name="T0" fmla="*/ 0 w 359"/>
                <a:gd name="T1" fmla="*/ 2147483646 h 1"/>
                <a:gd name="T2" fmla="*/ 2147483646 w 359"/>
                <a:gd name="T3" fmla="*/ 0 h 1"/>
                <a:gd name="T4" fmla="*/ 0 60000 65536"/>
                <a:gd name="T5" fmla="*/ 0 60000 65536"/>
                <a:gd name="T6" fmla="*/ 0 w 359"/>
                <a:gd name="T7" fmla="*/ 0 h 1"/>
                <a:gd name="T8" fmla="*/ 359 w 3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9" h="1">
                  <a:moveTo>
                    <a:pt x="0" y="1"/>
                  </a:moveTo>
                  <a:lnTo>
                    <a:pt x="359" y="0"/>
                  </a:lnTo>
                </a:path>
              </a:pathLst>
            </a:custGeom>
            <a:noFill/>
            <a:ln w="1905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4" name="Line 123"/>
            <p:cNvSpPr>
              <a:spLocks noChangeShapeType="1"/>
            </p:cNvSpPr>
            <p:nvPr/>
          </p:nvSpPr>
          <p:spPr bwMode="auto">
            <a:xfrm>
              <a:off x="6870700" y="3524250"/>
              <a:ext cx="360363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5" name="Line 124"/>
            <p:cNvSpPr>
              <a:spLocks noChangeShapeType="1"/>
            </p:cNvSpPr>
            <p:nvPr/>
          </p:nvSpPr>
          <p:spPr bwMode="auto">
            <a:xfrm>
              <a:off x="8455025" y="2997200"/>
              <a:ext cx="360363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6" name="Line 125"/>
            <p:cNvSpPr>
              <a:spLocks noChangeShapeType="1"/>
            </p:cNvSpPr>
            <p:nvPr/>
          </p:nvSpPr>
          <p:spPr bwMode="auto">
            <a:xfrm>
              <a:off x="6789738" y="2420938"/>
              <a:ext cx="0" cy="21590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7" name="Line 126"/>
            <p:cNvSpPr>
              <a:spLocks noChangeShapeType="1"/>
            </p:cNvSpPr>
            <p:nvPr/>
          </p:nvSpPr>
          <p:spPr bwMode="auto">
            <a:xfrm>
              <a:off x="6007100" y="2492375"/>
              <a:ext cx="792163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8" name="Line 127"/>
            <p:cNvSpPr>
              <a:spLocks noChangeShapeType="1"/>
            </p:cNvSpPr>
            <p:nvPr/>
          </p:nvSpPr>
          <p:spPr bwMode="auto">
            <a:xfrm>
              <a:off x="7720013" y="2133600"/>
              <a:ext cx="0" cy="360363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49" name="Line 128"/>
            <p:cNvSpPr>
              <a:spLocks noChangeShapeType="1"/>
            </p:cNvSpPr>
            <p:nvPr/>
          </p:nvSpPr>
          <p:spPr bwMode="auto">
            <a:xfrm>
              <a:off x="6007100" y="2205038"/>
              <a:ext cx="1728788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50" name="Line 129"/>
            <p:cNvSpPr>
              <a:spLocks noChangeShapeType="1"/>
            </p:cNvSpPr>
            <p:nvPr/>
          </p:nvSpPr>
          <p:spPr bwMode="auto">
            <a:xfrm flipV="1">
              <a:off x="8281988" y="1844675"/>
              <a:ext cx="0" cy="7207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51" name="Freeform 130"/>
            <p:cNvSpPr/>
            <p:nvPr/>
          </p:nvSpPr>
          <p:spPr bwMode="auto">
            <a:xfrm>
              <a:off x="6007100" y="1951038"/>
              <a:ext cx="2254250" cy="3175"/>
            </a:xfrm>
            <a:custGeom>
              <a:avLst/>
              <a:gdLst>
                <a:gd name="T0" fmla="*/ 0 w 1420"/>
                <a:gd name="T1" fmla="*/ 0 h 2"/>
                <a:gd name="T2" fmla="*/ 2147483646 w 1420"/>
                <a:gd name="T3" fmla="*/ 2147483646 h 2"/>
                <a:gd name="T4" fmla="*/ 0 60000 65536"/>
                <a:gd name="T5" fmla="*/ 0 60000 65536"/>
                <a:gd name="T6" fmla="*/ 0 w 1420"/>
                <a:gd name="T7" fmla="*/ 0 h 2"/>
                <a:gd name="T8" fmla="*/ 1420 w 142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0" h="2">
                  <a:moveTo>
                    <a:pt x="0" y="0"/>
                  </a:moveTo>
                  <a:lnTo>
                    <a:pt x="1420" y="2"/>
                  </a:lnTo>
                </a:path>
              </a:pathLst>
            </a:custGeom>
            <a:noFill/>
            <a:ln w="12700">
              <a:solidFill>
                <a:srgbClr val="333333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52" name="Freeform 131"/>
            <p:cNvSpPr/>
            <p:nvPr/>
          </p:nvSpPr>
          <p:spPr bwMode="auto">
            <a:xfrm>
              <a:off x="7015163" y="3505200"/>
              <a:ext cx="1587" cy="1214438"/>
            </a:xfrm>
            <a:custGeom>
              <a:avLst/>
              <a:gdLst>
                <a:gd name="T0" fmla="*/ 0 w 1"/>
                <a:gd name="T1" fmla="*/ 0 h 765"/>
                <a:gd name="T2" fmla="*/ 2147483646 w 1"/>
                <a:gd name="T3" fmla="*/ 2147483646 h 765"/>
                <a:gd name="T4" fmla="*/ 0 60000 65536"/>
                <a:gd name="T5" fmla="*/ 0 60000 65536"/>
                <a:gd name="T6" fmla="*/ 0 w 1"/>
                <a:gd name="T7" fmla="*/ 0 h 765"/>
                <a:gd name="T8" fmla="*/ 1 w 1"/>
                <a:gd name="T9" fmla="*/ 765 h 7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5">
                  <a:moveTo>
                    <a:pt x="0" y="0"/>
                  </a:moveTo>
                  <a:lnTo>
                    <a:pt x="1" y="765"/>
                  </a:lnTo>
                </a:path>
              </a:pathLst>
            </a:custGeom>
            <a:noFill/>
            <a:ln w="12700">
              <a:solidFill>
                <a:srgbClr val="333333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53" name="Line 132"/>
            <p:cNvSpPr>
              <a:spLocks noChangeShapeType="1"/>
            </p:cNvSpPr>
            <p:nvPr/>
          </p:nvSpPr>
          <p:spPr bwMode="auto">
            <a:xfrm>
              <a:off x="7735888" y="3127375"/>
              <a:ext cx="0" cy="1582738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54" name="Line 133"/>
            <p:cNvSpPr>
              <a:spLocks noChangeShapeType="1"/>
            </p:cNvSpPr>
            <p:nvPr/>
          </p:nvSpPr>
          <p:spPr bwMode="auto">
            <a:xfrm>
              <a:off x="8670925" y="2997200"/>
              <a:ext cx="0" cy="172720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55" name="AutoShape 134"/>
            <p:cNvSpPr>
              <a:spLocks noChangeArrowheads="1"/>
            </p:cNvSpPr>
            <p:nvPr/>
          </p:nvSpPr>
          <p:spPr bwMode="auto">
            <a:xfrm>
              <a:off x="2908300" y="4005263"/>
              <a:ext cx="2778125" cy="441325"/>
            </a:xfrm>
            <a:prstGeom prst="wedgeRoundRectCallout">
              <a:avLst>
                <a:gd name="adj1" fmla="val 16380"/>
                <a:gd name="adj2" fmla="val -211153"/>
                <a:gd name="adj3" fmla="val 16667"/>
              </a:avLst>
            </a:prstGeom>
            <a:noFill/>
            <a:ln w="19050" algn="ctr">
              <a:solidFill>
                <a:srgbClr val="99663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pPr algn="ctr" eaLnBrk="1" hangingPunct="1"/>
              <a:r>
                <a:rPr kumimoji="0" lang="zh-CN" altLang="en-US" sz="2000" b="1">
                  <a:latin typeface="Arial" panose="020B0604020202020204" pitchFamily="34" charset="0"/>
                  <a:ea typeface="幼圆" pitchFamily="49" charset="-122"/>
                </a:rPr>
                <a:t>地下水位</a:t>
              </a:r>
              <a:r>
                <a:rPr kumimoji="0" lang="en-US" altLang="zh-CN" sz="2000" b="1">
                  <a:latin typeface="宋体" panose="02010600030101010101" pitchFamily="2" charset="-122"/>
                  <a:ea typeface="幼圆" pitchFamily="49" charset="-122"/>
                </a:rPr>
                <a:t>≈</a:t>
              </a:r>
              <a:r>
                <a:rPr kumimoji="0" lang="zh-CN" altLang="en-US" sz="2000" b="1">
                  <a:latin typeface="宋体" panose="02010600030101010101" pitchFamily="2" charset="-122"/>
                  <a:ea typeface="幼圆" pitchFamily="49" charset="-122"/>
                </a:rPr>
                <a:t>测压管水面</a:t>
              </a:r>
              <a:endParaRPr kumimoji="0" lang="zh-CN" altLang="en-US" sz="2000" b="1">
                <a:latin typeface="宋体" panose="02010600030101010101" pitchFamily="2" charset="-122"/>
                <a:ea typeface="幼圆" pitchFamily="49" charset="-122"/>
              </a:endParaRPr>
            </a:p>
          </p:txBody>
        </p:sp>
        <p:sp>
          <p:nvSpPr>
            <p:cNvPr id="38956" name="AutoShape 135"/>
            <p:cNvSpPr>
              <a:spLocks noChangeArrowheads="1"/>
            </p:cNvSpPr>
            <p:nvPr/>
          </p:nvSpPr>
          <p:spPr bwMode="auto">
            <a:xfrm>
              <a:off x="5354638" y="2963863"/>
              <a:ext cx="295275" cy="441325"/>
            </a:xfrm>
            <a:prstGeom prst="wedgeRoundRectCallout">
              <a:avLst>
                <a:gd name="adj1" fmla="val 106546"/>
                <a:gd name="adj2" fmla="val 48833"/>
                <a:gd name="adj3" fmla="val 16667"/>
              </a:avLst>
            </a:prstGeom>
            <a:noFill/>
            <a:ln w="19050" algn="ctr">
              <a:solidFill>
                <a:srgbClr val="99663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rIns="0">
              <a:spAutoFit/>
            </a:bodyPr>
            <a:lstStyle/>
            <a:p>
              <a:pPr algn="ctr" eaLnBrk="1" hangingPunct="1"/>
              <a:r>
                <a:rPr kumimoji="0" lang="zh-CN" altLang="en-US" sz="2000" b="1">
                  <a:latin typeface="Arial" panose="020B0604020202020204" pitchFamily="34" charset="0"/>
                </a:rPr>
                <a:t>井</a:t>
              </a:r>
              <a:endParaRPr kumimoji="0" lang="zh-CN" altLang="en-US" sz="2000" b="1">
                <a:latin typeface="Arial" panose="020B0604020202020204" pitchFamily="34" charset="0"/>
              </a:endParaRPr>
            </a:p>
          </p:txBody>
        </p:sp>
        <p:sp>
          <p:nvSpPr>
            <p:cNvPr id="38957" name="AutoShape 136"/>
            <p:cNvSpPr>
              <a:spLocks noChangeArrowheads="1"/>
            </p:cNvSpPr>
            <p:nvPr/>
          </p:nvSpPr>
          <p:spPr bwMode="auto">
            <a:xfrm flipH="1">
              <a:off x="5751513" y="2349500"/>
              <a:ext cx="288925" cy="287338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 w="19050" algn="ctr">
              <a:solidFill>
                <a:srgbClr val="0000FF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58" name="Text Box 137"/>
            <p:cNvSpPr txBox="1">
              <a:spLocks noChangeArrowheads="1"/>
            </p:cNvSpPr>
            <p:nvPr/>
          </p:nvSpPr>
          <p:spPr bwMode="auto">
            <a:xfrm>
              <a:off x="4767263" y="2041525"/>
              <a:ext cx="8953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>
                  <a:latin typeface="幼圆" pitchFamily="49" charset="-122"/>
                  <a:ea typeface="幼圆" pitchFamily="49" charset="-122"/>
                </a:rPr>
                <a:t>抽水量</a:t>
              </a:r>
              <a:r>
                <a:rPr kumimoji="0" lang="en-US" altLang="zh-CN" sz="2000" b="1">
                  <a:latin typeface="幼圆" pitchFamily="49" charset="-122"/>
                  <a:ea typeface="幼圆" pitchFamily="49" charset="-122"/>
                </a:rPr>
                <a:t>Q</a:t>
              </a:r>
              <a:endParaRPr kumimoji="0" lang="en-US" altLang="zh-CN" sz="2000" b="1"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38959" name="Text Box 138"/>
            <p:cNvSpPr txBox="1">
              <a:spLocks noChangeArrowheads="1"/>
            </p:cNvSpPr>
            <p:nvPr/>
          </p:nvSpPr>
          <p:spPr bwMode="auto">
            <a:xfrm>
              <a:off x="6251575" y="2079625"/>
              <a:ext cx="231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r</a:t>
              </a:r>
              <a:r>
                <a:rPr kumimoji="0" lang="en-US" altLang="zh-CN" sz="2400" b="1" baseline="-25000"/>
                <a:t>1</a:t>
              </a:r>
              <a:endParaRPr kumimoji="0" lang="en-US" altLang="zh-CN" sz="2400" b="1" baseline="-25000"/>
            </a:p>
          </p:txBody>
        </p:sp>
        <p:sp>
          <p:nvSpPr>
            <p:cNvPr id="38960" name="Text Box 139"/>
            <p:cNvSpPr txBox="1">
              <a:spLocks noChangeArrowheads="1"/>
            </p:cNvSpPr>
            <p:nvPr/>
          </p:nvSpPr>
          <p:spPr bwMode="auto">
            <a:xfrm>
              <a:off x="6740525" y="1838325"/>
              <a:ext cx="119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r</a:t>
              </a:r>
              <a:endParaRPr kumimoji="0" lang="en-US" altLang="zh-CN" sz="2400" b="1"/>
            </a:p>
          </p:txBody>
        </p:sp>
        <p:sp>
          <p:nvSpPr>
            <p:cNvPr id="38961" name="Text Box 140"/>
            <p:cNvSpPr txBox="1">
              <a:spLocks noChangeArrowheads="1"/>
            </p:cNvSpPr>
            <p:nvPr/>
          </p:nvSpPr>
          <p:spPr bwMode="auto">
            <a:xfrm>
              <a:off x="6970713" y="1524000"/>
              <a:ext cx="231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r</a:t>
              </a:r>
              <a:r>
                <a:rPr kumimoji="0" lang="en-US" altLang="zh-CN" sz="2400" b="1" baseline="-25000"/>
                <a:t>2</a:t>
              </a:r>
              <a:endParaRPr kumimoji="0" lang="en-US" altLang="zh-CN" sz="2400" b="1" baseline="-25000"/>
            </a:p>
          </p:txBody>
        </p:sp>
        <p:sp>
          <p:nvSpPr>
            <p:cNvPr id="38962" name="Text Box 141"/>
            <p:cNvSpPr txBox="1">
              <a:spLocks noChangeArrowheads="1"/>
            </p:cNvSpPr>
            <p:nvPr/>
          </p:nvSpPr>
          <p:spPr bwMode="auto">
            <a:xfrm>
              <a:off x="7070725" y="2863850"/>
              <a:ext cx="371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dh</a:t>
              </a:r>
              <a:endParaRPr kumimoji="0" lang="en-US" altLang="zh-CN" sz="2400" b="1"/>
            </a:p>
          </p:txBody>
        </p:sp>
        <p:sp>
          <p:nvSpPr>
            <p:cNvPr id="38963" name="Text Box 142"/>
            <p:cNvSpPr txBox="1">
              <a:spLocks noChangeArrowheads="1"/>
            </p:cNvSpPr>
            <p:nvPr/>
          </p:nvSpPr>
          <p:spPr bwMode="auto">
            <a:xfrm>
              <a:off x="7535863" y="2638425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dr</a:t>
              </a:r>
              <a:endParaRPr kumimoji="0" lang="en-US" altLang="zh-CN" sz="2400" b="1"/>
            </a:p>
          </p:txBody>
        </p:sp>
        <p:sp>
          <p:nvSpPr>
            <p:cNvPr id="38964" name="Text Box 143"/>
            <p:cNvSpPr txBox="1">
              <a:spLocks noChangeArrowheads="1"/>
            </p:cNvSpPr>
            <p:nvPr/>
          </p:nvSpPr>
          <p:spPr bwMode="auto">
            <a:xfrm>
              <a:off x="7051675" y="3808413"/>
              <a:ext cx="29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h</a:t>
              </a:r>
              <a:r>
                <a:rPr kumimoji="0" lang="en-US" altLang="zh-CN" sz="2400" b="1" baseline="-25000"/>
                <a:t>1</a:t>
              </a:r>
              <a:endParaRPr kumimoji="0" lang="en-US" altLang="zh-CN" sz="2400" b="1" baseline="-25000"/>
            </a:p>
          </p:txBody>
        </p:sp>
        <p:sp>
          <p:nvSpPr>
            <p:cNvPr id="38965" name="Text Box 144"/>
            <p:cNvSpPr txBox="1">
              <a:spLocks noChangeArrowheads="1"/>
            </p:cNvSpPr>
            <p:nvPr/>
          </p:nvSpPr>
          <p:spPr bwMode="auto">
            <a:xfrm>
              <a:off x="7778750" y="3663950"/>
              <a:ext cx="185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h</a:t>
              </a:r>
              <a:endParaRPr kumimoji="0" lang="en-US" altLang="zh-CN" sz="2400" b="1"/>
            </a:p>
          </p:txBody>
        </p:sp>
        <p:sp>
          <p:nvSpPr>
            <p:cNvPr id="38966" name="Text Box 145"/>
            <p:cNvSpPr txBox="1">
              <a:spLocks noChangeArrowheads="1"/>
            </p:cNvSpPr>
            <p:nvPr/>
          </p:nvSpPr>
          <p:spPr bwMode="auto">
            <a:xfrm>
              <a:off x="8696325" y="3592513"/>
              <a:ext cx="29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en-US" altLang="zh-CN" sz="2400" b="1"/>
                <a:t>h</a:t>
              </a:r>
              <a:r>
                <a:rPr kumimoji="0" lang="en-US" altLang="zh-CN" sz="2400" b="1" baseline="-25000"/>
                <a:t>2</a:t>
              </a:r>
              <a:endParaRPr kumimoji="0" lang="en-US" altLang="zh-CN" sz="2400" b="1" baseline="-25000"/>
            </a:p>
          </p:txBody>
        </p:sp>
        <p:sp>
          <p:nvSpPr>
            <p:cNvPr id="38967" name="Text Box 146"/>
            <p:cNvSpPr txBox="1">
              <a:spLocks noChangeArrowheads="1"/>
            </p:cNvSpPr>
            <p:nvPr/>
          </p:nvSpPr>
          <p:spPr bwMode="auto">
            <a:xfrm>
              <a:off x="3833813" y="4916488"/>
              <a:ext cx="1452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>
                  <a:ea typeface="幼圆" pitchFamily="49" charset="-122"/>
                </a:rPr>
                <a:t>不透水层</a:t>
              </a:r>
              <a:endParaRPr kumimoji="0" lang="zh-CN" altLang="en-US" sz="2000" b="1">
                <a:ea typeface="幼圆" pitchFamily="49" charset="-122"/>
              </a:endParaRPr>
            </a:p>
          </p:txBody>
        </p:sp>
        <p:sp>
          <p:nvSpPr>
            <p:cNvPr id="38968" name="AutoShape 147"/>
            <p:cNvSpPr>
              <a:spLocks noChangeArrowheads="1"/>
            </p:cNvSpPr>
            <p:nvPr/>
          </p:nvSpPr>
          <p:spPr bwMode="auto">
            <a:xfrm>
              <a:off x="7088187" y="1082675"/>
              <a:ext cx="977899" cy="442674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9966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rIns="0">
              <a:spAutoFit/>
            </a:bodyPr>
            <a:lstStyle/>
            <a:p>
              <a:pPr algn="ctr" eaLnBrk="1" hangingPunct="1"/>
              <a:r>
                <a:rPr kumimoji="0" lang="zh-CN" altLang="en-US" sz="2000" b="1" dirty="0" smtClean="0">
                  <a:latin typeface="Arial" panose="020B0604020202020204" pitchFamily="34" charset="0"/>
                  <a:ea typeface="幼圆" pitchFamily="49" charset="-122"/>
                </a:rPr>
                <a:t>观察孔</a:t>
              </a:r>
              <a:endParaRPr kumimoji="0" lang="zh-CN" altLang="en-US" sz="2000" b="1" dirty="0">
                <a:latin typeface="Arial" panose="020B0604020202020204" pitchFamily="34" charset="0"/>
                <a:ea typeface="幼圆" pitchFamily="49" charset="-122"/>
              </a:endParaRPr>
            </a:p>
          </p:txBody>
        </p:sp>
        <p:sp>
          <p:nvSpPr>
            <p:cNvPr id="38969" name="Line 148"/>
            <p:cNvSpPr>
              <a:spLocks noChangeShapeType="1"/>
            </p:cNvSpPr>
            <p:nvPr/>
          </p:nvSpPr>
          <p:spPr bwMode="auto">
            <a:xfrm flipH="1">
              <a:off x="6824663" y="1557338"/>
              <a:ext cx="431800" cy="10795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70" name="Line 149"/>
            <p:cNvSpPr>
              <a:spLocks noChangeShapeType="1"/>
            </p:cNvSpPr>
            <p:nvPr/>
          </p:nvSpPr>
          <p:spPr bwMode="auto">
            <a:xfrm>
              <a:off x="7662863" y="1557338"/>
              <a:ext cx="576262" cy="107950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971" name="AutoShape 156"/>
            <p:cNvSpPr>
              <a:spLocks noChangeArrowheads="1"/>
            </p:cNvSpPr>
            <p:nvPr/>
          </p:nvSpPr>
          <p:spPr bwMode="auto">
            <a:xfrm>
              <a:off x="5219700" y="5876925"/>
              <a:ext cx="3241675" cy="431800"/>
            </a:xfrm>
            <a:prstGeom prst="roundRect">
              <a:avLst>
                <a:gd name="adj" fmla="val 16667"/>
              </a:avLst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>
              <a:spAutoFit/>
            </a:bodyPr>
            <a:lstStyle/>
            <a:p>
              <a:pPr eaLnBrk="1" hangingPunct="1"/>
              <a:r>
                <a:rPr kumimoji="0"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幼圆" pitchFamily="49" charset="-122"/>
                </a:rPr>
                <a:t>缺点：费用较高，耗时较长</a:t>
              </a:r>
              <a:endParaRPr kumimoji="0"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幼圆" pitchFamily="49" charset="-122"/>
              </a:endParaRPr>
            </a:p>
          </p:txBody>
        </p:sp>
        <p:grpSp>
          <p:nvGrpSpPr>
            <p:cNvPr id="38972" name="Group 161"/>
            <p:cNvGrpSpPr/>
            <p:nvPr/>
          </p:nvGrpSpPr>
          <p:grpSpPr bwMode="auto">
            <a:xfrm>
              <a:off x="3344863" y="2536825"/>
              <a:ext cx="288925" cy="263525"/>
              <a:chOff x="1971" y="1755"/>
              <a:chExt cx="182" cy="166"/>
            </a:xfrm>
          </p:grpSpPr>
          <p:sp>
            <p:nvSpPr>
              <p:cNvPr id="38973" name="Line 162"/>
              <p:cNvSpPr>
                <a:spLocks noChangeShapeType="1"/>
              </p:cNvSpPr>
              <p:nvPr/>
            </p:nvSpPr>
            <p:spPr bwMode="auto">
              <a:xfrm>
                <a:off x="2008" y="1900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8974" name="Line 163"/>
              <p:cNvSpPr>
                <a:spLocks noChangeShapeType="1"/>
              </p:cNvSpPr>
              <p:nvPr/>
            </p:nvSpPr>
            <p:spPr bwMode="auto">
              <a:xfrm>
                <a:off x="2032" y="1921"/>
                <a:ext cx="4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8975" name="AutoShape 164"/>
              <p:cNvSpPr>
                <a:spLocks noChangeArrowheads="1"/>
              </p:cNvSpPr>
              <p:nvPr/>
            </p:nvSpPr>
            <p:spPr bwMode="auto">
              <a:xfrm flipV="1">
                <a:off x="1980" y="1755"/>
                <a:ext cx="136" cy="9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 algn="ctr">
                <a:solidFill>
                  <a:srgbClr val="0000FF"/>
                </a:solidFill>
                <a:miter lim="800000"/>
              </a:ln>
            </p:spPr>
            <p:txBody>
              <a:bodyPr wrap="none" lIns="0" rIns="0" anchor="ctr">
                <a:spAutoFit/>
              </a:bodyPr>
              <a:lstStyle/>
              <a:p>
                <a:pPr algn="ctr" eaLnBrk="1" hangingPunct="1"/>
                <a:endParaRPr lang="zh-CN" altLang="en-US"/>
              </a:p>
            </p:txBody>
          </p:sp>
          <p:sp>
            <p:nvSpPr>
              <p:cNvPr id="38976" name="Line 165"/>
              <p:cNvSpPr>
                <a:spLocks noChangeShapeType="1"/>
              </p:cNvSpPr>
              <p:nvPr/>
            </p:nvSpPr>
            <p:spPr bwMode="auto">
              <a:xfrm>
                <a:off x="1971" y="1876"/>
                <a:ext cx="18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4374" name="AutoShape 166"/>
          <p:cNvSpPr>
            <a:spLocks noChangeArrowheads="1"/>
          </p:cNvSpPr>
          <p:nvPr/>
        </p:nvSpPr>
        <p:spPr bwMode="auto">
          <a:xfrm>
            <a:off x="953141" y="4354080"/>
            <a:ext cx="828019" cy="64928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square" lIns="72000" tIns="36000" rIns="36000" bIns="0">
            <a:spAutoFit/>
          </a:bodyPr>
          <a:lstStyle/>
          <a:p>
            <a:pPr algn="r" eaLnBrk="1" hangingPunct="1"/>
            <a:r>
              <a:rPr kumimoji="0" lang="zh-CN" altLang="en-US" sz="2000" b="1" dirty="0">
                <a:solidFill>
                  <a:srgbClr val="800000"/>
                </a:solidFill>
                <a:latin typeface="Arial" panose="020B0604020202020204" pitchFamily="34" charset="0"/>
              </a:rPr>
              <a:t>积分</a:t>
            </a:r>
            <a:endParaRPr kumimoji="0" lang="zh-CN" altLang="en-US" sz="20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1181893" y="709324"/>
            <a:ext cx="556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kumimoji="0" lang="zh-CN" altLang="en-US" sz="3200" dirty="0">
                <a:latin typeface="Arial" panose="020B0604020202020204" pitchFamily="34" charset="0"/>
                <a:ea typeface="隶书" pitchFamily="49" charset="-122"/>
                <a:cs typeface="Times New Roman" panose="02020603050405020304" pitchFamily="18" charset="0"/>
              </a:rPr>
              <a:t>现场</a:t>
            </a:r>
            <a:r>
              <a:rPr kumimoji="0" lang="zh-CN" altLang="en-US" sz="3200" dirty="0" smtClean="0">
                <a:latin typeface="Arial" panose="020B0604020202020204" pitchFamily="34" charset="0"/>
                <a:ea typeface="隶书" pitchFamily="49" charset="-122"/>
                <a:cs typeface="Times New Roman" panose="02020603050405020304" pitchFamily="18" charset="0"/>
              </a:rPr>
              <a:t>抽水试验</a:t>
            </a:r>
            <a:endParaRPr kumimoji="0" lang="en-US" altLang="zh-CN" sz="3200" dirty="0">
              <a:latin typeface="Arial" panose="020B0604020202020204" pitchFamily="34" charset="0"/>
              <a:ea typeface="隶书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6" name="Object 4"/>
          <p:cNvGraphicFramePr>
            <a:graphicFrameLocks noChangeAspect="1"/>
          </p:cNvGraphicFramePr>
          <p:nvPr/>
        </p:nvGraphicFramePr>
        <p:xfrm>
          <a:off x="136526" y="5111127"/>
          <a:ext cx="3546476" cy="13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4" name="" r:id="rId6" imgW="1182370" imgH="432435" progId="Equation.3">
                  <p:embed/>
                </p:oleObj>
              </mc:Choice>
              <mc:Fallback>
                <p:oleObj name="" r:id="rId6" imgW="1182370" imgH="4324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6" y="5111127"/>
                        <a:ext cx="3546476" cy="13058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9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9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9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9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9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9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58" grpId="0"/>
      <p:bldP spid="94359" grpId="0"/>
      <p:bldP spid="94365" grpId="0"/>
      <p:bldP spid="943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739481" y="1117014"/>
            <a:ext cx="3733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反映了土渗透性的强弱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66" name="Group 30"/>
          <p:cNvGraphicFramePr>
            <a:graphicFrameLocks noGrp="1"/>
          </p:cNvGraphicFramePr>
          <p:nvPr/>
        </p:nvGraphicFramePr>
        <p:xfrm>
          <a:off x="381000" y="1905000"/>
          <a:ext cx="8229600" cy="14478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砾砂、粗砂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中砂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细砂、粉砂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粉土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粉质黏土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黏土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-3~</a:t>
                      </a: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</a:t>
                      </a:r>
                      <a:endParaRPr kumimoji="1" lang="en-US" altLang="zh-CN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m/s</a:t>
                      </a:r>
                      <a:endParaRPr kumimoji="1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-4~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-5</a:t>
                      </a:r>
                      <a:endParaRPr kumimoji="1" lang="en-US" altLang="zh-CN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m/s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-5~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-6</a:t>
                      </a:r>
                      <a:endParaRPr kumimoji="1" lang="en-US" altLang="zh-CN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m/s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-6~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-8</a:t>
                      </a:r>
                      <a:endParaRPr kumimoji="1" lang="en-US" altLang="zh-CN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m/s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-8~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</a:t>
                      </a:r>
                      <a:endParaRPr kumimoji="1" lang="en-US" altLang="zh-CN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m/s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-9~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kumimoji="1" lang="en-US" altLang="zh-CN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-12</a:t>
                      </a:r>
                      <a:endParaRPr kumimoji="1" lang="en-US" altLang="zh-CN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m/s</a:t>
                      </a:r>
                      <a:endParaRPr kumimoji="1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258763" y="3810000"/>
            <a:ext cx="8961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 砂、砾的透水性强，可以起到排水作用；</a:t>
            </a:r>
            <a:endParaRPr lang="en-US" altLang="zh-CN" sz="2400" dirty="0">
              <a:latin typeface="幼圆" pitchFamily="49" charset="-122"/>
              <a:ea typeface="幼圆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黏性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土的透水性弱，可以起到截水的作用。</a:t>
            </a:r>
            <a:endParaRPr lang="en-US" altLang="zh-CN" sz="2400" dirty="0">
              <a:latin typeface="幼圆" pitchFamily="49" charset="-122"/>
              <a:ea typeface="幼圆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endParaRPr lang="en-US" altLang="zh-CN" sz="2400" dirty="0">
              <a:latin typeface="幼圆" pitchFamily="49" charset="-122"/>
              <a:ea typeface="幼圆" pitchFamily="49" charset="-122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 砾砂、粗砂、中砂属强透水材料，粉、细砂属中透水性材料，粉土属弱透水材料，粉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质黏土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属于基本不透水材料</a:t>
            </a:r>
            <a:r>
              <a:rPr lang="zh-CN" altLang="en-US" sz="2400" dirty="0" smtClean="0">
                <a:latin typeface="幼圆" pitchFamily="49" charset="-122"/>
                <a:ea typeface="幼圆" pitchFamily="49" charset="-122"/>
              </a:rPr>
              <a:t>，黏土</a:t>
            </a:r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属于不透水材料。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0747" name="Text Box 4"/>
          <p:cNvSpPr txBox="1">
            <a:spLocks noChangeArrowheads="1"/>
          </p:cNvSpPr>
          <p:nvPr/>
        </p:nvSpPr>
        <p:spPr bwMode="auto">
          <a:xfrm>
            <a:off x="1076325" y="1055101"/>
            <a:ext cx="341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各类土的渗透系数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4191000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影响渗透系数的主要因素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1447800"/>
            <a:ext cx="84582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7030A0"/>
                </a:solidFill>
              </a:rPr>
              <a:t>粒度</a:t>
            </a:r>
            <a:r>
              <a:rPr lang="zh-CN" altLang="en-US" sz="2600" b="1" dirty="0">
                <a:solidFill>
                  <a:srgbClr val="7030A0"/>
                </a:solidFill>
              </a:rPr>
              <a:t>成份：</a:t>
            </a:r>
            <a:r>
              <a:rPr lang="zh-CN" altLang="en-US" sz="2600" b="1" dirty="0"/>
              <a:t>土粒愈粗、大小愈均匀、形状愈</a:t>
            </a:r>
            <a:r>
              <a:rPr lang="zh-CN" altLang="en-US" sz="2600" b="1" dirty="0" smtClean="0"/>
              <a:t>圆，</a:t>
            </a:r>
            <a:r>
              <a:rPr lang="en-US" altLang="zh-CN" sz="2600" b="1" i="1" dirty="0"/>
              <a:t>k</a:t>
            </a:r>
            <a:r>
              <a:rPr lang="zh-CN" altLang="en-US" sz="2600" b="1" dirty="0"/>
              <a:t>值也就愈大</a:t>
            </a:r>
            <a:r>
              <a:rPr lang="zh-CN" altLang="en-US" sz="2600" b="1" dirty="0" smtClean="0"/>
              <a:t>；黏粒</a:t>
            </a:r>
            <a:r>
              <a:rPr lang="zh-CN" altLang="en-US" sz="2600" b="1" dirty="0"/>
              <a:t>含量愈多</a:t>
            </a:r>
            <a:r>
              <a:rPr lang="zh-CN" altLang="en-US" sz="2600" b="1" dirty="0" smtClean="0"/>
              <a:t>，结合水</a:t>
            </a:r>
            <a:r>
              <a:rPr lang="zh-CN" altLang="en-US" sz="2600" b="1" dirty="0"/>
              <a:t>厚度愈厚， </a:t>
            </a:r>
            <a:r>
              <a:rPr lang="en-US" altLang="zh-CN" sz="2600" b="1" i="1" dirty="0"/>
              <a:t>k</a:t>
            </a:r>
            <a:r>
              <a:rPr lang="zh-CN" altLang="en-US" sz="2600" b="1" dirty="0"/>
              <a:t>值愈小</a:t>
            </a:r>
            <a:r>
              <a:rPr lang="zh-CN" altLang="en-US" sz="2600" b="1" dirty="0" smtClean="0"/>
              <a:t>；</a:t>
            </a:r>
            <a:endParaRPr lang="en-US" altLang="zh-CN" sz="26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7030A0"/>
                </a:solidFill>
              </a:rPr>
              <a:t>密实度</a:t>
            </a:r>
            <a:r>
              <a:rPr lang="zh-CN" altLang="en-US" sz="2600" b="1" dirty="0">
                <a:solidFill>
                  <a:srgbClr val="7030A0"/>
                </a:solidFill>
              </a:rPr>
              <a:t>：</a:t>
            </a:r>
            <a:r>
              <a:rPr lang="zh-CN" altLang="en-US" sz="2600" b="1" dirty="0"/>
              <a:t>土愈密实，</a:t>
            </a:r>
            <a:r>
              <a:rPr lang="en-US" altLang="zh-CN" sz="2600" b="1" i="1" dirty="0"/>
              <a:t>k</a:t>
            </a:r>
            <a:r>
              <a:rPr lang="zh-CN" altLang="en-US" sz="2600" b="1" dirty="0"/>
              <a:t>值愈小</a:t>
            </a:r>
            <a:r>
              <a:rPr lang="zh-CN" altLang="en-US" sz="2600" b="1" dirty="0" smtClean="0"/>
              <a:t>；</a:t>
            </a:r>
            <a:endParaRPr lang="en-US" altLang="zh-CN" sz="26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7030A0"/>
                </a:solidFill>
              </a:rPr>
              <a:t>饱和度：</a:t>
            </a:r>
            <a:r>
              <a:rPr lang="zh-CN" altLang="en-US" sz="2600" b="1" dirty="0" smtClean="0"/>
              <a:t>通常同</a:t>
            </a:r>
            <a:r>
              <a:rPr lang="zh-CN" altLang="en-US" sz="2600" b="1" dirty="0"/>
              <a:t>一种土的饱和度愈低，</a:t>
            </a:r>
            <a:r>
              <a:rPr lang="en-US" altLang="zh-CN" sz="2600" b="1" i="1" dirty="0"/>
              <a:t>k</a:t>
            </a:r>
            <a:r>
              <a:rPr lang="zh-CN" altLang="en-US" sz="2600" b="1" dirty="0"/>
              <a:t>值愈小</a:t>
            </a:r>
            <a:r>
              <a:rPr lang="zh-CN" altLang="en-US" sz="2600" b="1" dirty="0" smtClean="0"/>
              <a:t>；</a:t>
            </a:r>
            <a:endParaRPr lang="en-US" altLang="zh-CN" sz="26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7030A0"/>
                </a:solidFill>
              </a:rPr>
              <a:t>土</a:t>
            </a:r>
            <a:r>
              <a:rPr lang="zh-CN" altLang="en-US" sz="2600" b="1" dirty="0">
                <a:solidFill>
                  <a:srgbClr val="7030A0"/>
                </a:solidFill>
              </a:rPr>
              <a:t>的结构：</a:t>
            </a:r>
            <a:r>
              <a:rPr lang="zh-CN" altLang="en-US" sz="2600" b="1" dirty="0"/>
              <a:t>扰动土样与击实土样的</a:t>
            </a:r>
            <a:r>
              <a:rPr lang="en-US" altLang="zh-CN" sz="2600" b="1" i="1" dirty="0"/>
              <a:t>k</a:t>
            </a:r>
            <a:r>
              <a:rPr lang="zh-CN" altLang="en-US" sz="2600" b="1" dirty="0"/>
              <a:t>值通常均比同一密度原状土样的</a:t>
            </a:r>
            <a:r>
              <a:rPr lang="en-US" altLang="zh-CN" sz="2600" b="1" i="1" dirty="0"/>
              <a:t>k</a:t>
            </a:r>
            <a:r>
              <a:rPr lang="zh-CN" altLang="en-US" sz="2600" b="1" dirty="0"/>
              <a:t>值</a:t>
            </a:r>
            <a:r>
              <a:rPr lang="zh-CN" altLang="en-US" sz="2600" b="1" dirty="0" smtClean="0"/>
              <a:t>小；</a:t>
            </a:r>
            <a:endParaRPr lang="en-US" altLang="zh-CN" sz="26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7030A0"/>
                </a:solidFill>
              </a:rPr>
              <a:t>水</a:t>
            </a:r>
            <a:r>
              <a:rPr lang="zh-CN" altLang="en-US" sz="2600" b="1" dirty="0">
                <a:solidFill>
                  <a:srgbClr val="7030A0"/>
                </a:solidFill>
              </a:rPr>
              <a:t>的温度：</a:t>
            </a:r>
            <a:r>
              <a:rPr lang="zh-CN" altLang="en-US" sz="2600" b="1" dirty="0"/>
              <a:t>试验表明，渗透系数</a:t>
            </a:r>
            <a:r>
              <a:rPr lang="en-US" altLang="zh-CN" sz="2600" b="1" i="1" dirty="0"/>
              <a:t>k</a:t>
            </a:r>
            <a:r>
              <a:rPr lang="zh-CN" altLang="en-US" sz="2600" b="1" dirty="0"/>
              <a:t>与渗流液体</a:t>
            </a:r>
            <a:r>
              <a:rPr lang="en-US" altLang="zh-CN" sz="2600" b="1" dirty="0"/>
              <a:t>(</a:t>
            </a:r>
            <a:r>
              <a:rPr lang="zh-CN" altLang="en-US" sz="2600" b="1" dirty="0"/>
              <a:t>水</a:t>
            </a:r>
            <a:r>
              <a:rPr lang="en-US" altLang="zh-CN" sz="2600" b="1" dirty="0"/>
              <a:t>)</a:t>
            </a:r>
            <a:r>
              <a:rPr lang="zh-CN" altLang="en-US" sz="2600" b="1" dirty="0"/>
              <a:t>的重度以及粘滞度</a:t>
            </a:r>
            <a:r>
              <a:rPr lang="en-US" altLang="zh-CN" sz="2600" b="1" i="1" dirty="0"/>
              <a:t>η</a:t>
            </a:r>
            <a:r>
              <a:rPr lang="zh-CN" altLang="en-US" sz="2600" b="1" dirty="0"/>
              <a:t>有关；</a:t>
            </a:r>
            <a:br>
              <a:rPr lang="zh-CN" altLang="en-US" sz="2600" b="1" dirty="0"/>
            </a:br>
            <a:br>
              <a:rPr lang="zh-CN" altLang="en-US" sz="2600" b="1" dirty="0"/>
            </a:br>
            <a:endParaRPr lang="en-US" altLang="zh-CN" sz="26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solidFill>
                  <a:srgbClr val="7030A0"/>
                </a:solidFill>
              </a:rPr>
              <a:t>土</a:t>
            </a:r>
            <a:r>
              <a:rPr lang="zh-CN" altLang="en-US" sz="2600" b="1" dirty="0">
                <a:solidFill>
                  <a:srgbClr val="7030A0"/>
                </a:solidFill>
              </a:rPr>
              <a:t>的构造：</a:t>
            </a:r>
            <a:r>
              <a:rPr lang="zh-CN" altLang="en-US" sz="2600" b="1" dirty="0"/>
              <a:t>层理、裂隙、节理的存在对</a:t>
            </a:r>
            <a:r>
              <a:rPr lang="en-US" altLang="zh-CN" sz="2600" b="1" i="1" dirty="0" err="1"/>
              <a:t>k</a:t>
            </a:r>
            <a:r>
              <a:rPr lang="en-US" altLang="zh-CN" sz="2600" b="1" i="1" baseline="-25000" dirty="0" err="1"/>
              <a:t>h</a:t>
            </a:r>
            <a:r>
              <a:rPr lang="zh-CN" altLang="en-US" sz="2600" b="1" dirty="0"/>
              <a:t>和</a:t>
            </a:r>
            <a:r>
              <a:rPr lang="en-US" altLang="zh-CN" sz="2600" b="1" i="1" dirty="0" err="1"/>
              <a:t>k</a:t>
            </a:r>
            <a:r>
              <a:rPr lang="en-US" altLang="zh-CN" sz="2600" b="1" i="1" baseline="-25000" dirty="0" err="1"/>
              <a:t>v</a:t>
            </a:r>
            <a:r>
              <a:rPr lang="zh-CN" altLang="en-US" sz="2600" b="1" dirty="0"/>
              <a:t>的影响。</a:t>
            </a:r>
            <a:r>
              <a:rPr lang="zh-CN" altLang="en-US" sz="2600" b="1" dirty="0" smtClean="0"/>
              <a:t> </a:t>
            </a:r>
            <a:endParaRPr lang="zh-CN" altLang="en-US" sz="26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52901" y="4343400"/>
          <a:ext cx="2171700" cy="1052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" r:id="rId1" imgW="775970" imgH="445135" progId="Equation.3">
                  <p:embed/>
                </p:oleObj>
              </mc:Choice>
              <mc:Fallback>
                <p:oleObj name="" r:id="rId1" imgW="775970" imgH="4451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1" y="4343400"/>
                        <a:ext cx="2171700" cy="105232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656822" y="5334000"/>
            <a:ext cx="5801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Times New Roman" panose="02020603050405020304" pitchFamily="18" charset="0"/>
              </a:rPr>
              <a:t>各种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类土</a:t>
            </a:r>
            <a:r>
              <a:rPr lang="zh-CN" altLang="en-US" sz="2000" dirty="0">
                <a:latin typeface="Times New Roman" panose="02020603050405020304" pitchFamily="18" charset="0"/>
              </a:rPr>
              <a:t>的</a:t>
            </a:r>
            <a:r>
              <a:rPr lang="en-US" altLang="zh-CN" sz="2000" i="1" dirty="0">
                <a:latin typeface="Times New Roman" panose="02020603050405020304" pitchFamily="18" charset="0"/>
              </a:rPr>
              <a:t>e-</a:t>
            </a:r>
            <a:r>
              <a:rPr lang="en-US" altLang="zh-CN" sz="2000" dirty="0" err="1">
                <a:latin typeface="Times New Roman" panose="02020603050405020304" pitchFamily="18" charset="0"/>
              </a:rPr>
              <a:t>log</a:t>
            </a:r>
            <a:r>
              <a:rPr lang="en-US" altLang="zh-CN" sz="2000" i="1" dirty="0" err="1">
                <a:latin typeface="Times New Roman" panose="02020603050405020304" pitchFamily="18" charset="0"/>
              </a:rPr>
              <a:t>k</a:t>
            </a:r>
            <a:r>
              <a:rPr lang="zh-CN" altLang="en-US" sz="2000" dirty="0">
                <a:latin typeface="Times New Roman" panose="02020603050405020304" pitchFamily="18" charset="0"/>
              </a:rPr>
              <a:t>关系图 （</a:t>
            </a:r>
            <a:r>
              <a:rPr lang="en-US" altLang="zh-CN" sz="2000" dirty="0">
                <a:latin typeface="Times New Roman" panose="02020603050405020304" pitchFamily="18" charset="0"/>
              </a:rPr>
              <a:t>Lamb &amp; </a:t>
            </a:r>
            <a:r>
              <a:rPr lang="en-US" altLang="zh-CN" sz="2000" dirty="0" err="1">
                <a:latin typeface="Times New Roman" panose="02020603050405020304" pitchFamily="18" charset="0"/>
              </a:rPr>
              <a:t>Whittman</a:t>
            </a:r>
            <a:r>
              <a:rPr lang="en-US" altLang="zh-CN" sz="2000" dirty="0">
                <a:latin typeface="Times New Roman" panose="02020603050405020304" pitchFamily="18" charset="0"/>
              </a:rPr>
              <a:t> 1969)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pic>
        <p:nvPicPr>
          <p:cNvPr id="31747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" b="32596"/>
          <a:stretch>
            <a:fillRect/>
          </a:stretch>
        </p:blipFill>
        <p:spPr bwMode="auto">
          <a:xfrm>
            <a:off x="0" y="809625"/>
            <a:ext cx="9144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28600" y="1600200"/>
            <a:ext cx="91615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黏土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3000" y="1210599"/>
            <a:ext cx="6553200" cy="381000"/>
          </a:xfrm>
        </p:spPr>
        <p:txBody>
          <a:bodyPr>
            <a:noAutofit/>
          </a:bodyPr>
          <a:lstStyle/>
          <a:p>
            <a:r>
              <a:rPr lang="zh-CN" altLang="en-US" sz="2400" b="1" dirty="0" smtClean="0"/>
              <a:t>水平渗流条件                    垂直渗流条件</a:t>
            </a:r>
            <a:endParaRPr lang="zh-CN" altLang="en-US" sz="2400" b="1" dirty="0"/>
          </a:p>
        </p:txBody>
      </p:sp>
      <p:sp>
        <p:nvSpPr>
          <p:cNvPr id="4" name="Rectangle 131"/>
          <p:cNvSpPr>
            <a:spLocks noGrp="1" noChangeArrowheads="1"/>
          </p:cNvSpPr>
          <p:nvPr>
            <p:ph type="title"/>
          </p:nvPr>
        </p:nvSpPr>
        <p:spPr bwMode="auto">
          <a:xfrm>
            <a:off x="1612174" y="560568"/>
            <a:ext cx="599479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成层土的</a:t>
            </a:r>
            <a:r>
              <a:rPr lang="zh-CN" altLang="en-US" sz="2800" b="1" dirty="0">
                <a:latin typeface="幼圆" pitchFamily="49" charset="-122"/>
                <a:ea typeface="幼圆" pitchFamily="49" charset="-122"/>
              </a:rPr>
              <a:t>等效</a:t>
            </a:r>
            <a:r>
              <a:rPr lang="zh-CN" altLang="en-US" sz="2800" b="1" dirty="0" smtClean="0">
                <a:latin typeface="幼圆" pitchFamily="49" charset="-122"/>
                <a:ea typeface="幼圆" pitchFamily="49" charset="-122"/>
              </a:rPr>
              <a:t>渗透系数</a:t>
            </a:r>
            <a:r>
              <a:rPr lang="zh-CN" altLang="en-US" sz="2400" b="1" dirty="0" smtClean="0">
                <a:latin typeface="幼圆" pitchFamily="49" charset="-122"/>
                <a:ea typeface="幼圆" pitchFamily="49" charset="-122"/>
              </a:rPr>
              <a:t>（简单渗流）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609600" y="1804503"/>
          <a:ext cx="6781800" cy="342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0" name="" r:id="rId1" imgW="7372350" imgH="3657600" progId="">
                  <p:embed/>
                </p:oleObj>
              </mc:Choice>
              <mc:Fallback>
                <p:oleObj name="" r:id="rId1" imgW="7372350" imgH="3657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04503"/>
                        <a:ext cx="6781800" cy="3425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5"/>
          <p:cNvGraphicFramePr>
            <a:graphicFrameLocks noChangeAspect="1"/>
          </p:cNvGraphicFramePr>
          <p:nvPr/>
        </p:nvGraphicFramePr>
        <p:xfrm>
          <a:off x="1219200" y="5230813"/>
          <a:ext cx="20891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1" name="Equation" r:id="rId3" imgW="1447800" imgH="520700" progId="Equation.DSMT4">
                  <p:embed/>
                </p:oleObj>
              </mc:Choice>
              <mc:Fallback>
                <p:oleObj name="Equation" r:id="rId3" imgW="1447800" imgH="520700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30813"/>
                        <a:ext cx="2089150" cy="766762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267200" y="5230475"/>
          <a:ext cx="4343400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2" name="" r:id="rId5" imgW="2603500" imgH="711200" progId="Equation.3">
                  <p:embed/>
                </p:oleObj>
              </mc:Choice>
              <mc:Fallback>
                <p:oleObj name="" r:id="rId5" imgW="26035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30475"/>
                        <a:ext cx="4343400" cy="11795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 txBox="1">
            <a:spLocks noChangeArrowheads="1"/>
          </p:cNvSpPr>
          <p:nvPr/>
        </p:nvSpPr>
        <p:spPr bwMode="auto">
          <a:xfrm>
            <a:off x="457200" y="1112838"/>
            <a:ext cx="8153400" cy="4830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ea typeface="+mn-ea"/>
                <a:cs typeface="Times New Roman" panose="02020603050405020304" pitchFamily="18" charset="0"/>
              </a:rPr>
              <a:t>土是一种三相组成的多孔介质，其孔隙在空间互相连通。在饱和土中，水充满整个孔隙，当土中不同位置存在水位差时，土中水就会在水位能量作用下，从水位</a:t>
            </a:r>
            <a:r>
              <a:rPr lang="zh-CN" altLang="en-US" sz="2800" b="1" dirty="0" smtClean="0">
                <a:ea typeface="+mn-ea"/>
                <a:cs typeface="Times New Roman" panose="02020603050405020304" pitchFamily="18" charset="0"/>
              </a:rPr>
              <a:t>高处向</a:t>
            </a:r>
            <a:r>
              <a:rPr lang="zh-CN" altLang="en-US" sz="2800" b="1" dirty="0">
                <a:ea typeface="+mn-ea"/>
                <a:cs typeface="Times New Roman" panose="02020603050405020304" pitchFamily="18" charset="0"/>
              </a:rPr>
              <a:t>水位</a:t>
            </a:r>
            <a:r>
              <a:rPr lang="zh-CN" altLang="en-US" sz="2800" b="1" dirty="0" smtClean="0">
                <a:ea typeface="+mn-ea"/>
                <a:cs typeface="Times New Roman" panose="02020603050405020304" pitchFamily="18" charset="0"/>
              </a:rPr>
              <a:t>低处流动</a:t>
            </a:r>
            <a:r>
              <a:rPr lang="zh-CN" altLang="en-US" sz="2800" b="1" dirty="0"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ea typeface="+mn-ea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渗流</a:t>
            </a:r>
            <a:r>
              <a:rPr lang="en-US" altLang="zh-CN" sz="2800" b="1" dirty="0">
                <a:ea typeface="+mn-ea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ea typeface="+mn-ea"/>
                <a:cs typeface="Times New Roman" panose="02020603050405020304" pitchFamily="18" charset="0"/>
              </a:rPr>
              <a:t>液体（如地下水、地下石油）在土孔隙或其它透水性介质（如水工建筑物）中的流动问题。</a:t>
            </a:r>
            <a:endParaRPr lang="zh-CN" altLang="en-US" sz="2800" b="1" dirty="0">
              <a:ea typeface="+mn-ea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土的渗透性</a:t>
            </a:r>
            <a:r>
              <a:rPr lang="en-US" altLang="zh-CN" sz="2800" b="1" dirty="0">
                <a:ea typeface="+mn-ea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ea typeface="+mn-ea"/>
                <a:cs typeface="Times New Roman" panose="02020603050405020304" pitchFamily="18" charset="0"/>
              </a:rPr>
              <a:t>土体具有被液体（如土中水）透过的性质，也称为透水性</a:t>
            </a:r>
            <a:r>
              <a:rPr lang="zh-CN" altLang="en-US" sz="2800" b="1" dirty="0" smtClean="0">
                <a:ea typeface="+mn-ea"/>
                <a:cs typeface="Times New Roman" panose="02020603050405020304" pitchFamily="18" charset="0"/>
              </a:rPr>
              <a:t>。</a:t>
            </a:r>
            <a:endParaRPr kumimoji="0" lang="en-US" altLang="zh-CN" sz="3200" dirty="0" smtClean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1143000"/>
            <a:ext cx="762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/>
              <a:t>对于</a:t>
            </a:r>
            <a:r>
              <a:rPr lang="zh-CN" altLang="en-US" b="1" dirty="0">
                <a:solidFill>
                  <a:srgbClr val="00B050"/>
                </a:solidFill>
              </a:rPr>
              <a:t>平面问题</a:t>
            </a:r>
            <a:r>
              <a:rPr lang="zh-CN" altLang="en-US" b="1" dirty="0" smtClean="0">
                <a:solidFill>
                  <a:srgbClr val="00B050"/>
                </a:solidFill>
              </a:rPr>
              <a:t>：</a:t>
            </a:r>
            <a:r>
              <a:rPr lang="zh-CN" altLang="en-US" b="1" dirty="0" smtClean="0"/>
              <a:t>当</a:t>
            </a:r>
            <a:r>
              <a:rPr lang="zh-CN" altLang="en-US" b="1" dirty="0"/>
              <a:t>各土层的渗透系数和厚度为已知时，即可求出整个土层与层面平行和垂直的平均渗透系数，作为进行渗流计算的依据。 </a:t>
            </a:r>
            <a:endParaRPr lang="en-US" altLang="zh-CN" b="1" dirty="0" smtClean="0"/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/>
              <a:t>如果</a:t>
            </a:r>
            <a:r>
              <a:rPr lang="zh-CN" altLang="en-US" b="1" dirty="0"/>
              <a:t>各土层的厚度大致相近，而渗透却相差悬殊时，与层面平行的</a:t>
            </a:r>
            <a:r>
              <a:rPr lang="zh-CN" altLang="en-US" b="1" dirty="0">
                <a:solidFill>
                  <a:srgbClr val="00B050"/>
                </a:solidFill>
              </a:rPr>
              <a:t>平均渗透系数</a:t>
            </a:r>
            <a:r>
              <a:rPr lang="en-US" altLang="zh-CN" b="1" dirty="0" err="1">
                <a:solidFill>
                  <a:srgbClr val="00B050"/>
                </a:solidFill>
              </a:rPr>
              <a:t>k</a:t>
            </a:r>
            <a:r>
              <a:rPr lang="en-US" altLang="zh-CN" b="1" baseline="-25000" dirty="0" err="1">
                <a:solidFill>
                  <a:srgbClr val="00B050"/>
                </a:solidFill>
              </a:rPr>
              <a:t>h</a:t>
            </a:r>
            <a:r>
              <a:rPr lang="zh-CN" altLang="en-US" b="1" dirty="0">
                <a:solidFill>
                  <a:srgbClr val="00B050"/>
                </a:solidFill>
              </a:rPr>
              <a:t>将取决于最透水土层的厚度和渗透性</a:t>
            </a:r>
            <a:r>
              <a:rPr lang="zh-CN" altLang="en-US" b="1" dirty="0"/>
              <a:t>；而与层面垂直的</a:t>
            </a:r>
            <a:r>
              <a:rPr lang="zh-CN" altLang="en-US" b="1" dirty="0">
                <a:solidFill>
                  <a:srgbClr val="00B050"/>
                </a:solidFill>
              </a:rPr>
              <a:t>平均渗透系数</a:t>
            </a:r>
            <a:r>
              <a:rPr lang="en-US" altLang="zh-CN" b="1" dirty="0" err="1">
                <a:solidFill>
                  <a:srgbClr val="00B050"/>
                </a:solidFill>
              </a:rPr>
              <a:t>k</a:t>
            </a:r>
            <a:r>
              <a:rPr lang="en-US" altLang="zh-CN" b="1" baseline="-25000" dirty="0" err="1">
                <a:solidFill>
                  <a:srgbClr val="00B050"/>
                </a:solidFill>
              </a:rPr>
              <a:t>v</a:t>
            </a:r>
            <a:r>
              <a:rPr lang="zh-CN" altLang="en-US" b="1" dirty="0">
                <a:solidFill>
                  <a:srgbClr val="00B050"/>
                </a:solidFill>
              </a:rPr>
              <a:t>将取决于最不透水层的厚度和渗透性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/>
              <a:t>因此成层土中，与层面平行的</a:t>
            </a:r>
            <a:r>
              <a:rPr lang="zh-CN" altLang="en-US" b="1" dirty="0">
                <a:solidFill>
                  <a:srgbClr val="FF0000"/>
                </a:solidFill>
              </a:rPr>
              <a:t>平均渗透系数</a:t>
            </a:r>
            <a:r>
              <a:rPr lang="en-US" altLang="zh-CN" b="1" dirty="0" err="1">
                <a:solidFill>
                  <a:srgbClr val="FF0000"/>
                </a:solidFill>
              </a:rPr>
              <a:t>k</a:t>
            </a:r>
            <a:r>
              <a:rPr lang="en-US" altLang="zh-CN" b="1" baseline="-25000" dirty="0" err="1">
                <a:solidFill>
                  <a:srgbClr val="FF0000"/>
                </a:solidFill>
              </a:rPr>
              <a:t>h</a:t>
            </a:r>
            <a:r>
              <a:rPr lang="zh-CN" altLang="en-US" b="1" dirty="0" smtClean="0">
                <a:solidFill>
                  <a:srgbClr val="0070C0"/>
                </a:solidFill>
              </a:rPr>
              <a:t>总是大于</a:t>
            </a:r>
            <a:r>
              <a:rPr lang="zh-CN" altLang="en-US" b="1" dirty="0"/>
              <a:t>与层面垂直的</a:t>
            </a:r>
            <a:r>
              <a:rPr lang="zh-CN" altLang="en-US" b="1" dirty="0">
                <a:solidFill>
                  <a:srgbClr val="FF0000"/>
                </a:solidFill>
              </a:rPr>
              <a:t>平均渗透系数</a:t>
            </a:r>
            <a:r>
              <a:rPr lang="en-US" altLang="zh-CN" b="1" dirty="0" err="1">
                <a:solidFill>
                  <a:srgbClr val="FF0000"/>
                </a:solidFill>
              </a:rPr>
              <a:t>k</a:t>
            </a:r>
            <a:r>
              <a:rPr lang="en-US" altLang="zh-CN" b="1" baseline="-25000" dirty="0" err="1">
                <a:solidFill>
                  <a:srgbClr val="FF0000"/>
                </a:solidFill>
              </a:rPr>
              <a:t>v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7939" y="1589"/>
            <a:ext cx="33131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.2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土的渗透性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28600" y="714375"/>
            <a:ext cx="8915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第二章 土的渗透性及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渗流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62100" y="2133600"/>
            <a:ext cx="624840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2.1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概述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2.2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土的渗透性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2.3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土中二维渗流及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流网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2.4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渗透破坏与控制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3800" y="4191000"/>
            <a:ext cx="3429000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b="1" dirty="0" smtClean="0"/>
              <a:t>二维渗流方程</a:t>
            </a:r>
            <a:endParaRPr lang="en-US" altLang="zh-CN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b="1" dirty="0" smtClean="0"/>
              <a:t>流网特征与绘制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33156" y="1137231"/>
            <a:ext cx="4310063" cy="319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66700" indent="-2667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平面问题：</a:t>
            </a:r>
            <a:r>
              <a:rPr kumimoji="0"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渗流剖面和产生渗流的条件沿某一个方向不发生变化，则在垂直该方向的各个平面内，渗流状况完全一致。</a:t>
            </a:r>
            <a:br>
              <a:rPr kumimoji="0"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</a:br>
            <a:r>
              <a:rPr kumimoji="0"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对平面问题，常取</a:t>
            </a:r>
            <a:r>
              <a:rPr kumimoji="0"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dy</a:t>
            </a:r>
            <a:r>
              <a:rPr kumimoji="0"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=1m</a:t>
            </a:r>
            <a:r>
              <a:rPr kumimoji="0"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单位宽度</a:t>
            </a:r>
            <a:r>
              <a:rPr kumimoji="0" lang="zh-C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的情况来</a:t>
            </a:r>
            <a:r>
              <a:rPr kumimoji="0"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进行分析</a:t>
            </a:r>
            <a:endParaRPr kumimoji="0"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0" y="5691118"/>
            <a:ext cx="239395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h</a:t>
            </a:r>
            <a:r>
              <a:rPr kumimoji="0"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=</a:t>
            </a:r>
            <a:r>
              <a:rPr kumimoji="0"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h</a:t>
            </a:r>
            <a:r>
              <a:rPr kumimoji="0"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</a:t>
            </a:r>
            <a:r>
              <a:rPr kumimoji="0"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x,z</a:t>
            </a:r>
            <a:r>
              <a:rPr kumimoji="0"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),   </a:t>
            </a:r>
            <a:r>
              <a:rPr kumimoji="0"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v</a:t>
            </a:r>
            <a:r>
              <a:rPr kumimoji="0"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=</a:t>
            </a:r>
            <a:r>
              <a:rPr kumimoji="0"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v</a:t>
            </a:r>
            <a:r>
              <a:rPr kumimoji="0"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</a:t>
            </a:r>
            <a:r>
              <a:rPr kumimoji="0"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x,z</a:t>
            </a:r>
            <a:r>
              <a:rPr kumimoji="0"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  <a:endParaRPr kumimoji="0" lang="en-US" altLang="zh-CN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316525" y="5691118"/>
            <a:ext cx="1590675" cy="3651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与时间无关</a:t>
            </a:r>
            <a:endParaRPr kumimoji="0" lang="zh-CN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32605" y="4826217"/>
            <a:ext cx="827801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n"/>
            </a:pPr>
            <a:r>
              <a:rPr kumimoji="0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 </a:t>
            </a: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稳定渗流：</a:t>
            </a:r>
            <a:r>
              <a:rPr kumimoji="0" lang="zh-C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流场中水头及流速等不</a:t>
            </a:r>
            <a:r>
              <a:rPr kumimoji="0"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itchFamily="49" charset="-122"/>
              </a:rPr>
              <a:t>随时间发生变化的渗流</a:t>
            </a:r>
            <a:endParaRPr kumimoji="0"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4792594" y="5691118"/>
            <a:ext cx="649287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grpSp>
        <p:nvGrpSpPr>
          <p:cNvPr id="2" name="Group 7"/>
          <p:cNvGrpSpPr/>
          <p:nvPr/>
        </p:nvGrpSpPr>
        <p:grpSpPr bwMode="auto">
          <a:xfrm>
            <a:off x="5105400" y="1563904"/>
            <a:ext cx="3810000" cy="2781300"/>
            <a:chOff x="3176" y="568"/>
            <a:chExt cx="2400" cy="1752"/>
          </a:xfrm>
        </p:grpSpPr>
        <p:sp>
          <p:nvSpPr>
            <p:cNvPr id="49162" name="Rectangle 8"/>
            <p:cNvSpPr>
              <a:spLocks noChangeArrowheads="1"/>
            </p:cNvSpPr>
            <p:nvPr/>
          </p:nvSpPr>
          <p:spPr bwMode="auto">
            <a:xfrm>
              <a:off x="3176" y="568"/>
              <a:ext cx="2400" cy="1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49163" name="Rectangle 9"/>
            <p:cNvSpPr>
              <a:spLocks noChangeAspect="1" noChangeArrowheads="1"/>
            </p:cNvSpPr>
            <p:nvPr/>
          </p:nvSpPr>
          <p:spPr bwMode="auto">
            <a:xfrm>
              <a:off x="3371" y="871"/>
              <a:ext cx="595" cy="548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49164" name="Rectangle 10" descr="大纸屑"/>
            <p:cNvSpPr>
              <a:spLocks noChangeAspect="1" noChangeArrowheads="1"/>
            </p:cNvSpPr>
            <p:nvPr/>
          </p:nvSpPr>
          <p:spPr bwMode="auto">
            <a:xfrm>
              <a:off x="3371" y="1365"/>
              <a:ext cx="1922" cy="656"/>
            </a:xfrm>
            <a:prstGeom prst="rect">
              <a:avLst/>
            </a:prstGeom>
            <a:blipFill dpi="0" rotWithShape="0">
              <a:blip r:embed="rId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49165" name="AutoShape 11" descr="大纸屑"/>
            <p:cNvSpPr>
              <a:spLocks noChangeAspect="1" noChangeArrowheads="1"/>
            </p:cNvSpPr>
            <p:nvPr/>
          </p:nvSpPr>
          <p:spPr bwMode="auto">
            <a:xfrm>
              <a:off x="4000" y="1583"/>
              <a:ext cx="1099" cy="164"/>
            </a:xfrm>
            <a:prstGeom prst="parallelogram">
              <a:avLst>
                <a:gd name="adj" fmla="val 86682"/>
              </a:avLst>
            </a:prstGeom>
            <a:blipFill dpi="0" rotWithShape="0">
              <a:blip r:embed="rId1"/>
              <a:srcRect/>
              <a:tile tx="0" ty="0" sx="100000" sy="100000" flip="none" algn="tl"/>
            </a:blipFill>
            <a:ln w="9525">
              <a:pattFill prst="lgConfetti">
                <a:fgClr>
                  <a:srgbClr val="666633"/>
                </a:fgClr>
                <a:bgClr>
                  <a:srgbClr val="FFFFCC"/>
                </a:bgClr>
              </a:patt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49166" name="Line 12"/>
            <p:cNvSpPr>
              <a:spLocks noChangeAspect="1" noChangeShapeType="1"/>
            </p:cNvSpPr>
            <p:nvPr/>
          </p:nvSpPr>
          <p:spPr bwMode="auto">
            <a:xfrm>
              <a:off x="3371" y="871"/>
              <a:ext cx="550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9167" name="Freeform 13"/>
            <p:cNvSpPr>
              <a:spLocks noChangeAspect="1"/>
            </p:cNvSpPr>
            <p:nvPr/>
          </p:nvSpPr>
          <p:spPr bwMode="auto">
            <a:xfrm>
              <a:off x="3680" y="1365"/>
              <a:ext cx="1475" cy="521"/>
            </a:xfrm>
            <a:custGeom>
              <a:avLst/>
              <a:gdLst>
                <a:gd name="T0" fmla="*/ 0 w 1475"/>
                <a:gd name="T1" fmla="*/ 0 h 521"/>
                <a:gd name="T2" fmla="*/ 46 w 1475"/>
                <a:gd name="T3" fmla="*/ 219 h 521"/>
                <a:gd name="T4" fmla="*/ 229 w 1475"/>
                <a:gd name="T5" fmla="*/ 438 h 521"/>
                <a:gd name="T6" fmla="*/ 467 w 1475"/>
                <a:gd name="T7" fmla="*/ 497 h 521"/>
                <a:gd name="T8" fmla="*/ 1144 w 1475"/>
                <a:gd name="T9" fmla="*/ 493 h 521"/>
                <a:gd name="T10" fmla="*/ 1373 w 1475"/>
                <a:gd name="T11" fmla="*/ 328 h 521"/>
                <a:gd name="T12" fmla="*/ 1453 w 1475"/>
                <a:gd name="T13" fmla="*/ 133 h 521"/>
                <a:gd name="T14" fmla="*/ 1475 w 1475"/>
                <a:gd name="T15" fmla="*/ 5 h 5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5"/>
                <a:gd name="T25" fmla="*/ 0 h 521"/>
                <a:gd name="T26" fmla="*/ 1475 w 1475"/>
                <a:gd name="T27" fmla="*/ 521 h 5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5" h="521">
                  <a:moveTo>
                    <a:pt x="0" y="0"/>
                  </a:moveTo>
                  <a:cubicBezTo>
                    <a:pt x="4" y="73"/>
                    <a:pt x="8" y="146"/>
                    <a:pt x="46" y="219"/>
                  </a:cubicBezTo>
                  <a:cubicBezTo>
                    <a:pt x="84" y="292"/>
                    <a:pt x="159" y="392"/>
                    <a:pt x="229" y="438"/>
                  </a:cubicBezTo>
                  <a:cubicBezTo>
                    <a:pt x="299" y="484"/>
                    <a:pt x="315" y="488"/>
                    <a:pt x="467" y="497"/>
                  </a:cubicBezTo>
                  <a:cubicBezTo>
                    <a:pt x="619" y="506"/>
                    <a:pt x="993" y="521"/>
                    <a:pt x="1144" y="493"/>
                  </a:cubicBezTo>
                  <a:cubicBezTo>
                    <a:pt x="1295" y="465"/>
                    <a:pt x="1322" y="388"/>
                    <a:pt x="1373" y="328"/>
                  </a:cubicBezTo>
                  <a:cubicBezTo>
                    <a:pt x="1424" y="268"/>
                    <a:pt x="1436" y="187"/>
                    <a:pt x="1453" y="133"/>
                  </a:cubicBezTo>
                  <a:cubicBezTo>
                    <a:pt x="1470" y="79"/>
                    <a:pt x="1470" y="32"/>
                    <a:pt x="1475" y="5"/>
                  </a:cubicBezTo>
                </a:path>
              </a:pathLst>
            </a:custGeom>
            <a:noFill/>
            <a:ln w="28575">
              <a:solidFill>
                <a:srgbClr val="660033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9168" name="AutoShape 14"/>
            <p:cNvSpPr>
              <a:spLocks noChangeAspect="1" noChangeArrowheads="1"/>
            </p:cNvSpPr>
            <p:nvPr/>
          </p:nvSpPr>
          <p:spPr bwMode="auto">
            <a:xfrm flipV="1">
              <a:off x="3547" y="758"/>
              <a:ext cx="107" cy="9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3366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  <p:sp>
          <p:nvSpPr>
            <p:cNvPr id="49169" name="Freeform 15"/>
            <p:cNvSpPr>
              <a:spLocks noChangeAspect="1"/>
            </p:cNvSpPr>
            <p:nvPr/>
          </p:nvSpPr>
          <p:spPr bwMode="auto">
            <a:xfrm>
              <a:off x="3916" y="647"/>
              <a:ext cx="1046" cy="996"/>
            </a:xfrm>
            <a:custGeom>
              <a:avLst/>
              <a:gdLst>
                <a:gd name="T0" fmla="*/ 5 w 1046"/>
                <a:gd name="T1" fmla="*/ 987 h 996"/>
                <a:gd name="T2" fmla="*/ 179 w 1046"/>
                <a:gd name="T3" fmla="*/ 996 h 996"/>
                <a:gd name="T4" fmla="*/ 246 w 1046"/>
                <a:gd name="T5" fmla="*/ 933 h 996"/>
                <a:gd name="T6" fmla="*/ 1042 w 1046"/>
                <a:gd name="T7" fmla="*/ 930 h 996"/>
                <a:gd name="T8" fmla="*/ 1046 w 1046"/>
                <a:gd name="T9" fmla="*/ 700 h 996"/>
                <a:gd name="T10" fmla="*/ 1027 w 1046"/>
                <a:gd name="T11" fmla="*/ 700 h 996"/>
                <a:gd name="T12" fmla="*/ 995 w 1046"/>
                <a:gd name="T13" fmla="*/ 703 h 996"/>
                <a:gd name="T14" fmla="*/ 920 w 1046"/>
                <a:gd name="T15" fmla="*/ 706 h 996"/>
                <a:gd name="T16" fmla="*/ 752 w 1046"/>
                <a:gd name="T17" fmla="*/ 677 h 996"/>
                <a:gd name="T18" fmla="*/ 575 w 1046"/>
                <a:gd name="T19" fmla="*/ 570 h 996"/>
                <a:gd name="T20" fmla="*/ 456 w 1046"/>
                <a:gd name="T21" fmla="*/ 445 h 996"/>
                <a:gd name="T22" fmla="*/ 378 w 1046"/>
                <a:gd name="T23" fmla="*/ 316 h 996"/>
                <a:gd name="T24" fmla="*/ 342 w 1046"/>
                <a:gd name="T25" fmla="*/ 212 h 996"/>
                <a:gd name="T26" fmla="*/ 332 w 1046"/>
                <a:gd name="T27" fmla="*/ 175 h 996"/>
                <a:gd name="T28" fmla="*/ 306 w 1046"/>
                <a:gd name="T29" fmla="*/ 109 h 996"/>
                <a:gd name="T30" fmla="*/ 272 w 1046"/>
                <a:gd name="T31" fmla="*/ 51 h 996"/>
                <a:gd name="T32" fmla="*/ 215 w 1046"/>
                <a:gd name="T33" fmla="*/ 11 h 996"/>
                <a:gd name="T34" fmla="*/ 148 w 1046"/>
                <a:gd name="T35" fmla="*/ 3 h 996"/>
                <a:gd name="T36" fmla="*/ 80 w 1046"/>
                <a:gd name="T37" fmla="*/ 28 h 996"/>
                <a:gd name="T38" fmla="*/ 20 w 1046"/>
                <a:gd name="T39" fmla="*/ 99 h 996"/>
                <a:gd name="T40" fmla="*/ 5 w 1046"/>
                <a:gd name="T41" fmla="*/ 181 h 996"/>
                <a:gd name="T42" fmla="*/ 0 w 1046"/>
                <a:gd name="T43" fmla="*/ 316 h 996"/>
                <a:gd name="T44" fmla="*/ 5 w 1046"/>
                <a:gd name="T45" fmla="*/ 987 h 9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6"/>
                <a:gd name="T70" fmla="*/ 0 h 996"/>
                <a:gd name="T71" fmla="*/ 1046 w 1046"/>
                <a:gd name="T72" fmla="*/ 996 h 9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6" h="996">
                  <a:moveTo>
                    <a:pt x="5" y="987"/>
                  </a:moveTo>
                  <a:lnTo>
                    <a:pt x="179" y="996"/>
                  </a:lnTo>
                  <a:lnTo>
                    <a:pt x="246" y="933"/>
                  </a:lnTo>
                  <a:lnTo>
                    <a:pt x="1042" y="930"/>
                  </a:lnTo>
                  <a:lnTo>
                    <a:pt x="1046" y="700"/>
                  </a:lnTo>
                  <a:lnTo>
                    <a:pt x="1027" y="700"/>
                  </a:lnTo>
                  <a:cubicBezTo>
                    <a:pt x="1019" y="700"/>
                    <a:pt x="1014" y="702"/>
                    <a:pt x="995" y="703"/>
                  </a:cubicBezTo>
                  <a:cubicBezTo>
                    <a:pt x="977" y="705"/>
                    <a:pt x="960" y="710"/>
                    <a:pt x="920" y="706"/>
                  </a:cubicBezTo>
                  <a:cubicBezTo>
                    <a:pt x="880" y="702"/>
                    <a:pt x="809" y="700"/>
                    <a:pt x="752" y="677"/>
                  </a:cubicBezTo>
                  <a:cubicBezTo>
                    <a:pt x="695" y="654"/>
                    <a:pt x="625" y="608"/>
                    <a:pt x="575" y="570"/>
                  </a:cubicBezTo>
                  <a:cubicBezTo>
                    <a:pt x="526" y="531"/>
                    <a:pt x="489" y="488"/>
                    <a:pt x="456" y="445"/>
                  </a:cubicBezTo>
                  <a:cubicBezTo>
                    <a:pt x="424" y="402"/>
                    <a:pt x="398" y="354"/>
                    <a:pt x="378" y="316"/>
                  </a:cubicBezTo>
                  <a:cubicBezTo>
                    <a:pt x="359" y="277"/>
                    <a:pt x="350" y="235"/>
                    <a:pt x="342" y="212"/>
                  </a:cubicBezTo>
                  <a:cubicBezTo>
                    <a:pt x="334" y="189"/>
                    <a:pt x="338" y="192"/>
                    <a:pt x="332" y="175"/>
                  </a:cubicBezTo>
                  <a:cubicBezTo>
                    <a:pt x="325" y="158"/>
                    <a:pt x="316" y="129"/>
                    <a:pt x="306" y="109"/>
                  </a:cubicBezTo>
                  <a:cubicBezTo>
                    <a:pt x="296" y="89"/>
                    <a:pt x="288" y="67"/>
                    <a:pt x="272" y="51"/>
                  </a:cubicBezTo>
                  <a:cubicBezTo>
                    <a:pt x="257" y="36"/>
                    <a:pt x="236" y="19"/>
                    <a:pt x="215" y="11"/>
                  </a:cubicBezTo>
                  <a:cubicBezTo>
                    <a:pt x="194" y="3"/>
                    <a:pt x="170" y="0"/>
                    <a:pt x="148" y="3"/>
                  </a:cubicBezTo>
                  <a:cubicBezTo>
                    <a:pt x="126" y="6"/>
                    <a:pt x="101" y="12"/>
                    <a:pt x="80" y="28"/>
                  </a:cubicBezTo>
                  <a:cubicBezTo>
                    <a:pt x="59" y="44"/>
                    <a:pt x="32" y="73"/>
                    <a:pt x="20" y="99"/>
                  </a:cubicBezTo>
                  <a:cubicBezTo>
                    <a:pt x="8" y="125"/>
                    <a:pt x="8" y="145"/>
                    <a:pt x="5" y="181"/>
                  </a:cubicBezTo>
                  <a:cubicBezTo>
                    <a:pt x="2" y="217"/>
                    <a:pt x="0" y="181"/>
                    <a:pt x="0" y="316"/>
                  </a:cubicBezTo>
                  <a:lnTo>
                    <a:pt x="5" y="987"/>
                  </a:lnTo>
                  <a:close/>
                </a:path>
              </a:pathLst>
            </a:custGeom>
            <a:solidFill>
              <a:srgbClr val="666633"/>
            </a:solidFill>
            <a:ln w="3175">
              <a:solidFill>
                <a:srgbClr val="666633"/>
              </a:solidFill>
              <a:round/>
            </a:ln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9170" name="Group 16"/>
            <p:cNvGrpSpPr/>
            <p:nvPr/>
          </p:nvGrpSpPr>
          <p:grpSpPr bwMode="auto">
            <a:xfrm>
              <a:off x="4570" y="855"/>
              <a:ext cx="940" cy="459"/>
              <a:chOff x="4714" y="1388"/>
              <a:chExt cx="940" cy="459"/>
            </a:xfrm>
          </p:grpSpPr>
          <p:sp>
            <p:nvSpPr>
              <p:cNvPr id="49172" name="Line 17"/>
              <p:cNvSpPr>
                <a:spLocks noChangeShapeType="1"/>
              </p:cNvSpPr>
              <p:nvPr/>
            </p:nvSpPr>
            <p:spPr bwMode="auto">
              <a:xfrm>
                <a:off x="4714" y="1388"/>
                <a:ext cx="6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9173" name="Freeform 18"/>
              <p:cNvSpPr/>
              <p:nvPr/>
            </p:nvSpPr>
            <p:spPr bwMode="auto">
              <a:xfrm>
                <a:off x="5305" y="1430"/>
                <a:ext cx="2" cy="417"/>
              </a:xfrm>
              <a:custGeom>
                <a:avLst/>
                <a:gdLst>
                  <a:gd name="T0" fmla="*/ 0 w 2"/>
                  <a:gd name="T1" fmla="*/ 0 h 417"/>
                  <a:gd name="T2" fmla="*/ 2 w 2"/>
                  <a:gd name="T3" fmla="*/ 417 h 417"/>
                  <a:gd name="T4" fmla="*/ 0 60000 65536"/>
                  <a:gd name="T5" fmla="*/ 0 60000 65536"/>
                  <a:gd name="T6" fmla="*/ 0 w 2"/>
                  <a:gd name="T7" fmla="*/ 0 h 417"/>
                  <a:gd name="T8" fmla="*/ 2 w 2"/>
                  <a:gd name="T9" fmla="*/ 417 h 4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17">
                    <a:moveTo>
                      <a:pt x="0" y="0"/>
                    </a:moveTo>
                    <a:lnTo>
                      <a:pt x="2" y="41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9174" name="Text Box 19"/>
              <p:cNvSpPr txBox="1">
                <a:spLocks noChangeArrowheads="1"/>
              </p:cNvSpPr>
              <p:nvPr/>
            </p:nvSpPr>
            <p:spPr bwMode="auto">
              <a:xfrm>
                <a:off x="5356" y="1439"/>
                <a:ext cx="29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l-GR" altLang="ja-JP" sz="2400" dirty="0">
                    <a:solidFill>
                      <a:srgbClr val="000066"/>
                    </a:solidFill>
                    <a:latin typeface="华文新魏" pitchFamily="2" charset="-122"/>
                    <a:ea typeface="华文新魏" pitchFamily="2" charset="-122"/>
                  </a:rPr>
                  <a:t>Δ</a:t>
                </a:r>
                <a:r>
                  <a:rPr kumimoji="0" lang="en-US" altLang="zh-CN" sz="2400" dirty="0">
                    <a:solidFill>
                      <a:srgbClr val="000066"/>
                    </a:solidFill>
                    <a:latin typeface="华文新魏" pitchFamily="2" charset="-122"/>
                    <a:ea typeface="华文新魏" pitchFamily="2" charset="-122"/>
                  </a:rPr>
                  <a:t>h</a:t>
                </a:r>
                <a:endParaRPr kumimoji="0" lang="el-GR" altLang="ja-JP" sz="2400" dirty="0">
                  <a:solidFill>
                    <a:srgbClr val="000066"/>
                  </a:solidFill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49171" name="AutoShape 20"/>
            <p:cNvSpPr>
              <a:spLocks noChangeAspect="1" noChangeArrowheads="1"/>
            </p:cNvSpPr>
            <p:nvPr/>
          </p:nvSpPr>
          <p:spPr bwMode="auto">
            <a:xfrm flipV="1">
              <a:off x="5008" y="1269"/>
              <a:ext cx="107" cy="9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3366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ja-JP" altLang="en-US"/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-7939" y="1589"/>
            <a:ext cx="4732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4" grpId="0" animBg="1"/>
      <p:bldP spid="51205" grpId="0" animBg="1"/>
      <p:bldP spid="51206" grpId="0" animBg="1"/>
      <p:bldP spid="512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128044" y="642938"/>
            <a:ext cx="2605087" cy="52322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prstDash val="dash"/>
            <a:miter lim="800000"/>
            <a:tailEnd type="none" w="sm" len="lg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zh-CN" altLang="en-US" sz="2800" b="1" dirty="0" smtClean="0">
                <a:solidFill>
                  <a:srgbClr val="000066"/>
                </a:solidFill>
                <a:latin typeface="Garamond" pitchFamily="18" charset="0"/>
              </a:rPr>
              <a:t>二维渗流方程</a:t>
            </a:r>
            <a:endParaRPr kumimoji="0" lang="zh-CN" altLang="en-US" sz="2800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7350" y="1519238"/>
            <a:ext cx="413385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²"/>
            </a:pPr>
            <a:r>
              <a:rPr lang="en-US" altLang="zh-CN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单位时间流入单元的水量</a:t>
            </a:r>
            <a:r>
              <a:rPr lang="en-US" altLang="zh-CN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:</a:t>
            </a:r>
            <a:endParaRPr lang="en-US" altLang="zh-CN" sz="2400" b="1" dirty="0">
              <a:solidFill>
                <a:srgbClr val="00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636838" y="5688806"/>
            <a:ext cx="2943226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渗流的连续性方程：</a:t>
            </a:r>
            <a:endParaRPr lang="zh-CN" altLang="en-US" sz="2400" b="1">
              <a:solidFill>
                <a:srgbClr val="000066"/>
              </a:solidFill>
              <a:latin typeface="幼圆" pitchFamily="49" charset="-122"/>
              <a:ea typeface="幼圆" pitchFamily="49" charset="-122"/>
            </a:endParaRPr>
          </a:p>
        </p:txBody>
      </p:sp>
      <p:graphicFrame>
        <p:nvGraphicFramePr>
          <p:cNvPr id="52230" name="Object 2"/>
          <p:cNvGraphicFramePr>
            <a:graphicFrameLocks noChangeAspect="1"/>
          </p:cNvGraphicFramePr>
          <p:nvPr/>
        </p:nvGraphicFramePr>
        <p:xfrm>
          <a:off x="6169439" y="5298039"/>
          <a:ext cx="20129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3" name="Equation" r:id="rId1" imgW="1104900" imgH="469900" progId="Equation.DSMT4">
                  <p:embed/>
                </p:oleObj>
              </mc:Choice>
              <mc:Fallback>
                <p:oleObj name="Equation" r:id="rId1" imgW="1104900" imgH="469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439" y="5298039"/>
                        <a:ext cx="2012950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3"/>
          <p:cNvGraphicFramePr>
            <a:graphicFrameLocks noChangeAspect="1"/>
          </p:cNvGraphicFramePr>
          <p:nvPr/>
        </p:nvGraphicFramePr>
        <p:xfrm>
          <a:off x="790575" y="2114550"/>
          <a:ext cx="24590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4" name="公式" r:id="rId3" imgW="1625600" imgH="317500" progId="Equation.3">
                  <p:embed/>
                </p:oleObj>
              </mc:Choice>
              <mc:Fallback>
                <p:oleObj name="公式" r:id="rId3" imgW="1625600" imgH="317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2114550"/>
                        <a:ext cx="2459038" cy="515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4"/>
          <p:cNvGraphicFramePr>
            <a:graphicFrameLocks noChangeAspect="1"/>
          </p:cNvGraphicFramePr>
          <p:nvPr/>
        </p:nvGraphicFramePr>
        <p:xfrm>
          <a:off x="762000" y="3157538"/>
          <a:ext cx="3408363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5" name="公式" r:id="rId5" imgW="2374900" imgH="1117600" progId="Equation.3">
                  <p:embed/>
                </p:oleObj>
              </mc:Choice>
              <mc:Fallback>
                <p:oleObj name="公式" r:id="rId5" imgW="2374900" imgH="1117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57538"/>
                        <a:ext cx="3408363" cy="1627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87350" y="2725738"/>
            <a:ext cx="4440238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²"/>
            </a:pPr>
            <a:r>
              <a:rPr lang="en-US" altLang="zh-CN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单位时间内流出单元的水量</a:t>
            </a:r>
            <a:r>
              <a:rPr lang="en-US" altLang="zh-CN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:</a:t>
            </a:r>
            <a:endParaRPr lang="en-US" altLang="zh-CN" sz="2400" b="1" dirty="0">
              <a:solidFill>
                <a:srgbClr val="000066"/>
              </a:solidFill>
              <a:latin typeface="幼圆" pitchFamily="49" charset="-122"/>
              <a:ea typeface="幼圆" pitchFamily="49" charset="-122"/>
            </a:endParaRPr>
          </a:p>
        </p:txBody>
      </p:sp>
      <p:graphicFrame>
        <p:nvGraphicFramePr>
          <p:cNvPr id="52234" name="Object 5"/>
          <p:cNvGraphicFramePr>
            <a:graphicFrameLocks noChangeAspect="1"/>
          </p:cNvGraphicFramePr>
          <p:nvPr/>
        </p:nvGraphicFramePr>
        <p:xfrm>
          <a:off x="3268007" y="4851400"/>
          <a:ext cx="1166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6" name="公式" r:id="rId7" imgW="749300" imgH="241300" progId="Equation.3">
                  <p:embed/>
                </p:oleObj>
              </mc:Choice>
              <mc:Fallback>
                <p:oleObj name="公式" r:id="rId7" imgW="7493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007" y="4851400"/>
                        <a:ext cx="1166813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40531" y="4800600"/>
            <a:ext cx="2295525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1"/>
            </a:solidFill>
            <a:miter lim="800000"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²"/>
            </a:pPr>
            <a:r>
              <a:rPr lang="en-US" altLang="zh-CN" sz="2400" b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连续性条件</a:t>
            </a:r>
            <a:r>
              <a:rPr lang="en-US" altLang="zh-CN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:</a:t>
            </a:r>
            <a:endParaRPr lang="en-US" altLang="zh-CN" sz="2400" b="1" dirty="0">
              <a:solidFill>
                <a:srgbClr val="00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2253" name="AutoShape 29"/>
          <p:cNvSpPr>
            <a:spLocks noChangeArrowheads="1"/>
          </p:cNvSpPr>
          <p:nvPr/>
        </p:nvSpPr>
        <p:spPr bwMode="auto">
          <a:xfrm>
            <a:off x="1167280" y="5634038"/>
            <a:ext cx="649287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5202238" y="1066800"/>
            <a:ext cx="3738561" cy="37179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50189" name="Rectangle 14" descr="沙滩"/>
          <p:cNvSpPr>
            <a:spLocks noChangeArrowheads="1"/>
          </p:cNvSpPr>
          <p:nvPr/>
        </p:nvSpPr>
        <p:spPr bwMode="auto">
          <a:xfrm>
            <a:off x="5930900" y="2239963"/>
            <a:ext cx="1346200" cy="154146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6097588" y="3602038"/>
            <a:ext cx="463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>
                <a:solidFill>
                  <a:srgbClr val="000066"/>
                </a:solidFill>
                <a:latin typeface="Times New Roman" panose="02020603050405020304" pitchFamily="18" charset="0"/>
              </a:rPr>
              <a:t>dx</a:t>
            </a:r>
            <a:endParaRPr lang="en-US" altLang="zh-CN" sz="22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5573713" y="3128963"/>
            <a:ext cx="447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>
                <a:solidFill>
                  <a:srgbClr val="000066"/>
                </a:solidFill>
                <a:latin typeface="Times New Roman" panose="02020603050405020304" pitchFamily="18" charset="0"/>
              </a:rPr>
              <a:t>dz</a:t>
            </a:r>
            <a:endParaRPr lang="en-US" altLang="zh-CN" sz="22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5462588" y="2427288"/>
            <a:ext cx="419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>
                <a:solidFill>
                  <a:srgbClr val="000066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2200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  <a:endParaRPr lang="en-US" altLang="zh-CN" sz="22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0193" name="Object 8"/>
          <p:cNvGraphicFramePr>
            <a:graphicFrameLocks noChangeAspect="1"/>
          </p:cNvGraphicFramePr>
          <p:nvPr/>
        </p:nvGraphicFramePr>
        <p:xfrm>
          <a:off x="7346950" y="2281238"/>
          <a:ext cx="15478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7" name="公式" r:id="rId10" imgW="774065" imgH="368300" progId="Equation.3">
                  <p:embed/>
                </p:oleObj>
              </mc:Choice>
              <mc:Fallback>
                <p:oleObj name="公式" r:id="rId10" imgW="774065" imgH="368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2281238"/>
                        <a:ext cx="15478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4" name="Line 19"/>
          <p:cNvSpPr>
            <a:spLocks noChangeShapeType="1"/>
          </p:cNvSpPr>
          <p:nvPr/>
        </p:nvSpPr>
        <p:spPr bwMode="auto">
          <a:xfrm>
            <a:off x="5580063" y="3105150"/>
            <a:ext cx="4905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95" name="Line 20"/>
          <p:cNvSpPr>
            <a:spLocks noChangeShapeType="1"/>
          </p:cNvSpPr>
          <p:nvPr/>
        </p:nvSpPr>
        <p:spPr bwMode="auto">
          <a:xfrm>
            <a:off x="7050088" y="3122613"/>
            <a:ext cx="5508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96" name="Text Box 21"/>
          <p:cNvSpPr txBox="1">
            <a:spLocks noChangeArrowheads="1"/>
          </p:cNvSpPr>
          <p:nvPr/>
        </p:nvSpPr>
        <p:spPr bwMode="auto">
          <a:xfrm>
            <a:off x="6650038" y="3786188"/>
            <a:ext cx="4079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00">
                <a:solidFill>
                  <a:srgbClr val="000066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2200" baseline="-25000">
                <a:solidFill>
                  <a:srgbClr val="000066"/>
                </a:solidFill>
                <a:latin typeface="Times New Roman" panose="02020603050405020304" pitchFamily="18" charset="0"/>
              </a:rPr>
              <a:t>z</a:t>
            </a:r>
            <a:endParaRPr lang="en-US" altLang="zh-CN" sz="22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7" name="Line 22"/>
          <p:cNvSpPr>
            <a:spLocks noChangeShapeType="1"/>
          </p:cNvSpPr>
          <p:nvPr/>
        </p:nvSpPr>
        <p:spPr bwMode="auto">
          <a:xfrm flipV="1">
            <a:off x="6619875" y="3562350"/>
            <a:ext cx="0" cy="666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98" name="Line 23"/>
          <p:cNvSpPr>
            <a:spLocks noChangeShapeType="1"/>
          </p:cNvSpPr>
          <p:nvPr/>
        </p:nvSpPr>
        <p:spPr bwMode="auto">
          <a:xfrm flipV="1">
            <a:off x="6632575" y="1831975"/>
            <a:ext cx="0" cy="635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0199" name="Object 9"/>
          <p:cNvGraphicFramePr>
            <a:graphicFrameLocks noChangeAspect="1"/>
          </p:cNvGraphicFramePr>
          <p:nvPr/>
        </p:nvGraphicFramePr>
        <p:xfrm>
          <a:off x="6683375" y="1185863"/>
          <a:ext cx="14986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8" name="公式" r:id="rId12" imgW="749300" imgH="368300" progId="Equation.3">
                  <p:embed/>
                </p:oleObj>
              </mc:Choice>
              <mc:Fallback>
                <p:oleObj name="公式" r:id="rId12" imgW="749300" imgH="368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1185863"/>
                        <a:ext cx="149860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Freeform 25"/>
          <p:cNvSpPr/>
          <p:nvPr/>
        </p:nvSpPr>
        <p:spPr bwMode="auto">
          <a:xfrm>
            <a:off x="5359400" y="1292225"/>
            <a:ext cx="3124200" cy="3279775"/>
          </a:xfrm>
          <a:custGeom>
            <a:avLst/>
            <a:gdLst>
              <a:gd name="T0" fmla="*/ 0 w 2096"/>
              <a:gd name="T1" fmla="*/ 0 h 1552"/>
              <a:gd name="T2" fmla="*/ 0 w 2096"/>
              <a:gd name="T3" fmla="*/ 2147483646 h 1552"/>
              <a:gd name="T4" fmla="*/ 2147483646 w 2096"/>
              <a:gd name="T5" fmla="*/ 2147483646 h 1552"/>
              <a:gd name="T6" fmla="*/ 0 60000 65536"/>
              <a:gd name="T7" fmla="*/ 0 60000 65536"/>
              <a:gd name="T8" fmla="*/ 0 60000 65536"/>
              <a:gd name="T9" fmla="*/ 0 w 2096"/>
              <a:gd name="T10" fmla="*/ 0 h 1552"/>
              <a:gd name="T11" fmla="*/ 2096 w 2096"/>
              <a:gd name="T12" fmla="*/ 1552 h 1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6" h="1552">
                <a:moveTo>
                  <a:pt x="0" y="0"/>
                </a:moveTo>
                <a:lnTo>
                  <a:pt x="0" y="1552"/>
                </a:lnTo>
                <a:lnTo>
                  <a:pt x="2096" y="155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201" name="Text Box 26"/>
          <p:cNvSpPr txBox="1">
            <a:spLocks noChangeArrowheads="1"/>
          </p:cNvSpPr>
          <p:nvPr/>
        </p:nvSpPr>
        <p:spPr bwMode="auto">
          <a:xfrm>
            <a:off x="8112125" y="3883025"/>
            <a:ext cx="336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2400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x</a:t>
            </a:r>
            <a:endParaRPr kumimoji="0" lang="en-US" altLang="zh-CN" sz="2400">
              <a:solidFill>
                <a:srgbClr val="000066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50202" name="Text Box 27"/>
          <p:cNvSpPr txBox="1">
            <a:spLocks noChangeArrowheads="1"/>
          </p:cNvSpPr>
          <p:nvPr/>
        </p:nvSpPr>
        <p:spPr bwMode="auto">
          <a:xfrm>
            <a:off x="5470525" y="8921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en-US" altLang="zh-CN" sz="2400">
                <a:solidFill>
                  <a:srgbClr val="000066"/>
                </a:solidFill>
                <a:latin typeface="Times New Roman" panose="02020603050405020304" pitchFamily="18" charset="0"/>
                <a:ea typeface="幼圆" pitchFamily="49" charset="-122"/>
              </a:rPr>
              <a:t>z</a:t>
            </a:r>
            <a:endParaRPr kumimoji="0" lang="en-US" altLang="zh-CN" sz="2400">
              <a:solidFill>
                <a:srgbClr val="000066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-7939" y="1589"/>
            <a:ext cx="4732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3" grpId="0" animBg="1"/>
      <p:bldP spid="52235" grpId="0" animBg="1"/>
      <p:bldP spid="522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2"/>
          <p:cNvGraphicFramePr>
            <a:graphicFrameLocks noChangeAspect="1"/>
          </p:cNvGraphicFramePr>
          <p:nvPr/>
        </p:nvGraphicFramePr>
        <p:xfrm>
          <a:off x="4859338" y="1066800"/>
          <a:ext cx="3211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" name="公式" r:id="rId1" imgW="2108200" imgH="469900" progId="Equation.3">
                  <p:embed/>
                </p:oleObj>
              </mc:Choice>
              <mc:Fallback>
                <p:oleObj name="公式" r:id="rId1" imgW="2108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066800"/>
                        <a:ext cx="3211513" cy="738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9626" y="1066800"/>
            <a:ext cx="3802373" cy="59093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60000"/>
              </a:lnSpc>
              <a:buFont typeface="Wingdings" panose="05000000000000000000" pitchFamily="2" charset="2"/>
              <a:buChar char="²"/>
            </a:pPr>
            <a:r>
              <a:rPr lang="en-US" altLang="zh-CN" b="1" dirty="0">
                <a:solidFill>
                  <a:srgbClr val="000066"/>
                </a:solidFill>
              </a:rPr>
              <a:t>  </a:t>
            </a:r>
            <a:r>
              <a:rPr lang="zh-CN" altLang="en-US" b="1" dirty="0" smtClean="0">
                <a:solidFill>
                  <a:srgbClr val="000066"/>
                </a:solidFill>
              </a:rPr>
              <a:t>达西定律的微分形式：</a:t>
            </a:r>
            <a:endParaRPr lang="zh-CN" altLang="en-US" b="1" dirty="0">
              <a:solidFill>
                <a:srgbClr val="000066"/>
              </a:solidFill>
            </a:endParaRPr>
          </a:p>
        </p:txBody>
      </p:sp>
      <p:graphicFrame>
        <p:nvGraphicFramePr>
          <p:cNvPr id="53253" name="Object 3"/>
          <p:cNvGraphicFramePr>
            <a:graphicFrameLocks noChangeAspect="1"/>
          </p:cNvGraphicFramePr>
          <p:nvPr/>
        </p:nvGraphicFramePr>
        <p:xfrm>
          <a:off x="4365625" y="2218825"/>
          <a:ext cx="29130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6" name="公式" r:id="rId3" imgW="1498600" imgH="495300" progId="Equation.3">
                  <p:embed/>
                </p:oleObj>
              </mc:Choice>
              <mc:Fallback>
                <p:oleObj name="公式" r:id="rId3" imgW="14986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218825"/>
                        <a:ext cx="2913062" cy="952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814132" y="2231249"/>
            <a:ext cx="2376867" cy="46166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渗流连续性方程</a:t>
            </a:r>
            <a:r>
              <a:rPr lang="zh-CN" altLang="en-US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：</a:t>
            </a:r>
            <a:endParaRPr lang="zh-CN" altLang="en-US" sz="2400" b="1" dirty="0">
              <a:solidFill>
                <a:srgbClr val="00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990600" y="3482725"/>
            <a:ext cx="5210175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SzPct val="130000"/>
              <a:buFont typeface="Wingdings" panose="05000000000000000000" pitchFamily="2" charset="2"/>
              <a:buChar char="F"/>
            </a:pPr>
            <a:r>
              <a:rPr lang="zh-CN" altLang="en-US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特例：各向同性均质土体    </a:t>
            </a:r>
            <a:r>
              <a:rPr lang="en-US" altLang="zh-CN" sz="2400" b="1" dirty="0" err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k</a:t>
            </a:r>
            <a:r>
              <a:rPr lang="en-US" altLang="zh-CN" sz="2400" b="1" baseline="-25000" dirty="0" err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x</a:t>
            </a:r>
            <a:r>
              <a:rPr lang="en-US" altLang="zh-CN" sz="2400" b="1" dirty="0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=</a:t>
            </a:r>
            <a:r>
              <a:rPr lang="en-US" altLang="zh-CN" sz="2400" b="1" dirty="0" err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k</a:t>
            </a:r>
            <a:r>
              <a:rPr lang="en-US" altLang="zh-CN" sz="2400" b="1" baseline="-25000" dirty="0" err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z</a:t>
            </a:r>
            <a:endParaRPr lang="en-US" altLang="zh-CN" sz="2400" b="1" dirty="0">
              <a:solidFill>
                <a:srgbClr val="000066"/>
              </a:solidFill>
              <a:latin typeface="幼圆" pitchFamily="49" charset="-122"/>
              <a:ea typeface="幼圆" pitchFamily="49" charset="-122"/>
            </a:endParaRPr>
          </a:p>
        </p:txBody>
      </p:sp>
      <p:graphicFrame>
        <p:nvGraphicFramePr>
          <p:cNvPr id="53261" name="Object 5"/>
          <p:cNvGraphicFramePr>
            <a:graphicFrameLocks noChangeAspect="1"/>
          </p:cNvGraphicFramePr>
          <p:nvPr/>
        </p:nvGraphicFramePr>
        <p:xfrm>
          <a:off x="1797567" y="4537075"/>
          <a:ext cx="2136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" name="公式" r:id="rId5" imgW="1092200" imgH="495300" progId="Equation.3">
                  <p:embed/>
                </p:oleObj>
              </mc:Choice>
              <mc:Fallback>
                <p:oleObj name="公式" r:id="rId5" imgW="10922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567" y="4537075"/>
                        <a:ext cx="2136775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724400" y="4537075"/>
            <a:ext cx="3844925" cy="135413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n-US" altLang="zh-CN" sz="2400" b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Laplace</a:t>
            </a:r>
            <a:r>
              <a:rPr lang="zh-CN" altLang="en-US" sz="2400" b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方程，</a:t>
            </a:r>
            <a:r>
              <a:rPr kumimoji="0" lang="zh-CN" altLang="en-US" sz="2400" b="1">
                <a:solidFill>
                  <a:srgbClr val="000066"/>
                </a:solidFill>
                <a:latin typeface="幼圆" pitchFamily="49" charset="-122"/>
                <a:ea typeface="幼圆" pitchFamily="49" charset="-122"/>
              </a:rPr>
              <a:t>描述渗流场内水头的分布，是平面稳定渗流的基本方程</a:t>
            </a:r>
            <a:endParaRPr kumimoji="0" lang="zh-CN" altLang="en-US" sz="2400" b="1">
              <a:solidFill>
                <a:srgbClr val="00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769626" y="2209300"/>
            <a:ext cx="649287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769625" y="4502944"/>
            <a:ext cx="649287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7939" y="1589"/>
            <a:ext cx="4732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6" grpId="0" animBg="1"/>
      <p:bldP spid="53259" grpId="0" animBg="1"/>
      <p:bldP spid="53262" grpId="0" animBg="1"/>
      <p:bldP spid="53263" grpId="0" animBg="1"/>
      <p:bldP spid="532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949324" y="1676400"/>
            <a:ext cx="7356476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42925" indent="-542925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800000"/>
              </a:buClr>
              <a:buSzPct val="135000"/>
              <a:buFont typeface="Wingdings" panose="05000000000000000000" pitchFamily="2" charset="2"/>
              <a:buChar char="F"/>
            </a:pPr>
            <a:r>
              <a:rPr lang="zh-CN" altLang="en-US" b="1" dirty="0">
                <a:solidFill>
                  <a:srgbClr val="800000"/>
                </a:solidFill>
                <a:ea typeface="幼圆" pitchFamily="49" charset="-122"/>
              </a:rPr>
              <a:t>数学解析法或近似解析法：</a:t>
            </a:r>
            <a:r>
              <a:rPr lang="zh-CN" altLang="en-US" b="1" dirty="0">
                <a:solidFill>
                  <a:srgbClr val="000066"/>
                </a:solidFill>
                <a:ea typeface="幼圆" pitchFamily="49" charset="-122"/>
              </a:rPr>
              <a:t>求取渗流运动方程在特定边界条件下的理论解，或者在一些假定条件下，求其近似解</a:t>
            </a:r>
            <a:endParaRPr lang="zh-CN" altLang="en-US" b="1" dirty="0">
              <a:solidFill>
                <a:srgbClr val="000066"/>
              </a:solidFill>
              <a:ea typeface="幼圆" pitchFamily="49" charset="-122"/>
            </a:endParaRPr>
          </a:p>
          <a:p>
            <a:pPr marL="542925" indent="-542925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800000"/>
              </a:buClr>
              <a:buSzPct val="135000"/>
              <a:buFont typeface="Wingdings" panose="05000000000000000000" pitchFamily="2" charset="2"/>
              <a:buChar char="F"/>
            </a:pPr>
            <a:r>
              <a:rPr lang="zh-CN" altLang="en-US" b="1" dirty="0">
                <a:solidFill>
                  <a:srgbClr val="800000"/>
                </a:solidFill>
                <a:ea typeface="幼圆" pitchFamily="49" charset="-122"/>
              </a:rPr>
              <a:t>数值解法：</a:t>
            </a:r>
            <a:r>
              <a:rPr lang="zh-CN" altLang="en-US" b="1" dirty="0">
                <a:solidFill>
                  <a:srgbClr val="000066"/>
                </a:solidFill>
                <a:ea typeface="幼圆" pitchFamily="49" charset="-122"/>
              </a:rPr>
              <a:t>有限元、有限差分、边界元法等，近年来得到迅速地发展</a:t>
            </a:r>
            <a:endParaRPr lang="zh-CN" altLang="en-US" b="1" dirty="0">
              <a:solidFill>
                <a:srgbClr val="000066"/>
              </a:solidFill>
              <a:ea typeface="幼圆" pitchFamily="49" charset="-122"/>
            </a:endParaRPr>
          </a:p>
          <a:p>
            <a:pPr marL="542925" indent="-542925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800000"/>
              </a:buClr>
              <a:buSzPct val="135000"/>
              <a:buFont typeface="Wingdings" panose="05000000000000000000" pitchFamily="2" charset="2"/>
              <a:buChar char="F"/>
            </a:pPr>
            <a:r>
              <a:rPr lang="zh-CN" altLang="en-US" b="1" dirty="0">
                <a:solidFill>
                  <a:srgbClr val="800000"/>
                </a:solidFill>
                <a:ea typeface="幼圆" pitchFamily="49" charset="-122"/>
              </a:rPr>
              <a:t>电比拟试验法：</a:t>
            </a:r>
            <a:r>
              <a:rPr lang="zh-CN" altLang="en-US" b="1" dirty="0">
                <a:solidFill>
                  <a:srgbClr val="000066"/>
                </a:solidFill>
                <a:ea typeface="幼圆" pitchFamily="49" charset="-122"/>
              </a:rPr>
              <a:t>利用电场来模拟渗流场，简便、直观，可以用于二</a:t>
            </a:r>
            <a:r>
              <a:rPr lang="zh-CN" altLang="en-US" b="1" dirty="0" smtClean="0">
                <a:solidFill>
                  <a:srgbClr val="000066"/>
                </a:solidFill>
                <a:ea typeface="幼圆" pitchFamily="49" charset="-122"/>
              </a:rPr>
              <a:t>维和</a:t>
            </a:r>
            <a:r>
              <a:rPr lang="zh-CN" altLang="en-US" b="1" dirty="0">
                <a:solidFill>
                  <a:srgbClr val="000066"/>
                </a:solidFill>
                <a:ea typeface="幼圆" pitchFamily="49" charset="-122"/>
              </a:rPr>
              <a:t>三维问题</a:t>
            </a:r>
            <a:endParaRPr lang="zh-CN" altLang="en-US" b="1" dirty="0">
              <a:solidFill>
                <a:srgbClr val="000066"/>
              </a:solidFill>
              <a:ea typeface="幼圆" pitchFamily="49" charset="-122"/>
            </a:endParaRPr>
          </a:p>
          <a:p>
            <a:pPr marL="542925" indent="-542925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800000"/>
              </a:buClr>
              <a:buSzPct val="135000"/>
              <a:buFont typeface="Wingdings" panose="05000000000000000000" pitchFamily="2" charset="2"/>
              <a:buChar char="F"/>
            </a:pPr>
            <a:r>
              <a:rPr lang="zh-CN" altLang="en-US" b="1" dirty="0">
                <a:solidFill>
                  <a:srgbClr val="800000"/>
                </a:solidFill>
                <a:ea typeface="幼圆" pitchFamily="49" charset="-122"/>
              </a:rPr>
              <a:t>流网法：</a:t>
            </a:r>
            <a:r>
              <a:rPr lang="zh-CN" altLang="en-US" b="1" dirty="0">
                <a:solidFill>
                  <a:srgbClr val="000066"/>
                </a:solidFill>
                <a:ea typeface="幼圆" pitchFamily="49" charset="-122"/>
              </a:rPr>
              <a:t>简便快捷，具有足够的精度，可分析较复杂断面的渗流问题</a:t>
            </a:r>
            <a:endParaRPr lang="zh-CN" altLang="en-US" b="1" dirty="0">
              <a:solidFill>
                <a:srgbClr val="000066"/>
              </a:solidFill>
              <a:ea typeface="幼圆" pitchFamily="49" charset="-122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895600" y="609600"/>
            <a:ext cx="3222625" cy="57943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000066"/>
                </a:solidFill>
                <a:latin typeface="黑体" panose="02010609060101010101" pitchFamily="49" charset="-122"/>
              </a:rPr>
              <a:t>渗流分析的方法</a:t>
            </a:r>
            <a:endParaRPr lang="zh-CN" altLang="en-US" sz="3200" b="1" dirty="0">
              <a:solidFill>
                <a:srgbClr val="000066"/>
              </a:solidFill>
              <a:latin typeface="黑体" panose="02010609060101010101" pitchFamily="49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7939" y="1589"/>
            <a:ext cx="4732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447800"/>
            <a:ext cx="4876800" cy="533400"/>
          </a:xfrm>
          <a:solidFill>
            <a:srgbClr val="CCFFFF"/>
          </a:solidFill>
        </p:spPr>
        <p:txBody>
          <a:bodyPr/>
          <a:lstStyle/>
          <a:p>
            <a:r>
              <a:rPr kumimoji="1" lang="zh-CN" altLang="en-US" sz="2800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解析法应用举例：</a:t>
            </a:r>
            <a:r>
              <a:rPr kumimoji="1" lang="en-US" altLang="zh-CN" sz="2800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p75, </a:t>
            </a:r>
            <a:r>
              <a:rPr kumimoji="1" lang="zh-CN" altLang="en-US" sz="2800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图</a:t>
            </a:r>
            <a:r>
              <a:rPr kumimoji="1" lang="en-US" altLang="zh-CN" sz="2800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3-15</a:t>
            </a:r>
            <a:endParaRPr kumimoji="1" lang="zh-CN" altLang="en-US" sz="2800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251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685800" y="2327275"/>
            <a:ext cx="7848600" cy="2701925"/>
          </a:xfrm>
          <a:noFill/>
        </p:spPr>
        <p:txBody>
          <a:bodyPr/>
          <a:lstStyle/>
          <a:p>
            <a:endParaRPr kumimoji="1" lang="zh-CN" altLang="en-US" dirty="0"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隶书" pitchFamily="49" charset="-122"/>
                <a:ea typeface="隶书" pitchFamily="49" charset="-122"/>
              </a:rPr>
              <a:t>思路：简化为一维，结合边界条件求解任一深度处总水头（注意：</a:t>
            </a:r>
            <a:r>
              <a:rPr kumimoji="1" lang="en-US" altLang="zh-CN" sz="2800" i="1" dirty="0">
                <a:latin typeface="隶书" pitchFamily="49" charset="-122"/>
                <a:ea typeface="隶书" pitchFamily="49" charset="-122"/>
              </a:rPr>
              <a:t>h</a:t>
            </a:r>
            <a:r>
              <a:rPr kumimoji="1" lang="zh-CN" altLang="en-US" sz="2800" dirty="0">
                <a:latin typeface="隶书" pitchFamily="49" charset="-122"/>
                <a:ea typeface="隶书" pitchFamily="49" charset="-122"/>
              </a:rPr>
              <a:t>是总水头，基准面选择土层</a:t>
            </a:r>
            <a:r>
              <a:rPr kumimoji="1" lang="en-US" altLang="zh-CN" sz="2800" dirty="0">
                <a:latin typeface="隶书" pitchFamily="49" charset="-122"/>
                <a:ea typeface="隶书" pitchFamily="49" charset="-122"/>
              </a:rPr>
              <a:t>1</a:t>
            </a:r>
            <a:r>
              <a:rPr kumimoji="1" lang="zh-CN" altLang="en-US" sz="2800" dirty="0">
                <a:latin typeface="隶书" pitchFamily="49" charset="-122"/>
                <a:ea typeface="隶书" pitchFamily="49" charset="-122"/>
              </a:rPr>
              <a:t>和</a:t>
            </a:r>
            <a:r>
              <a:rPr kumimoji="1" lang="en-US" altLang="zh-CN" sz="2800" dirty="0">
                <a:latin typeface="隶书" pitchFamily="49" charset="-122"/>
                <a:ea typeface="隶书" pitchFamily="49" charset="-122"/>
              </a:rPr>
              <a:t>2</a:t>
            </a:r>
            <a:r>
              <a:rPr kumimoji="1" lang="zh-CN" altLang="en-US" sz="2800" dirty="0">
                <a:latin typeface="隶书" pitchFamily="49" charset="-122"/>
                <a:ea typeface="隶书" pitchFamily="49" charset="-122"/>
              </a:rPr>
              <a:t>分</a:t>
            </a:r>
            <a:r>
              <a:rPr kumimoji="1" lang="zh-CN" altLang="en-US" sz="2800" dirty="0" smtClean="0">
                <a:latin typeface="隶书" pitchFamily="49" charset="-122"/>
                <a:ea typeface="隶书" pitchFamily="49" charset="-122"/>
              </a:rPr>
              <a:t>界面）</a:t>
            </a:r>
            <a:r>
              <a:rPr kumimoji="1" lang="zh-CN" altLang="en-US" sz="2800" dirty="0">
                <a:latin typeface="隶书" pitchFamily="49" charset="-122"/>
                <a:ea typeface="隶书" pitchFamily="49" charset="-122"/>
              </a:rPr>
              <a:t>。</a:t>
            </a:r>
            <a:endParaRPr kumimoji="1" lang="zh-CN" altLang="en-US" sz="2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7939" y="1589"/>
            <a:ext cx="4732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流线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与等势线</a:t>
            </a:r>
            <a:r>
              <a:rPr lang="zh-CN" altLang="en-US" sz="3200" b="1" dirty="0">
                <a:latin typeface="Times New Roman" panose="02020603050405020304" pitchFamily="18" charset="0"/>
              </a:rPr>
              <a:t>相结合，形成流网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6275" y="1219200"/>
            <a:ext cx="176212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流网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特征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1691541"/>
            <a:ext cx="7696200" cy="27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</a:rPr>
              <a:t>流线与等势线正交；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</a:rPr>
              <a:t>流线与等势线构成的网格长宽比为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常数，常数为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时即为曲线正方形；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</a:rPr>
              <a:t>相邻等势线之间的水头损失相等；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</a:rPr>
              <a:t>各流槽的渗流量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相等。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200" y="5638800"/>
            <a:ext cx="1830387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流网绘制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0" y="573304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</a:rPr>
              <a:t>P77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5800" y="4516916"/>
            <a:ext cx="7620000" cy="97872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/>
          <a:p>
            <a:pPr marL="542925" indent="-542925" eaLnBrk="1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800000"/>
              </a:buClr>
              <a:buSzPct val="135000"/>
              <a:buFont typeface="Wingdings" panose="05000000000000000000" pitchFamily="2" charset="2"/>
              <a:buChar char="F"/>
            </a:pPr>
            <a:r>
              <a:rPr lang="zh-CN" altLang="en-US" b="1" dirty="0" smtClean="0"/>
              <a:t>流网</a:t>
            </a:r>
            <a:r>
              <a:rPr lang="zh-CN" altLang="en-US" b="1" dirty="0"/>
              <a:t>中等势线越密的部位，水力梯度越大，流线越密的部位流速越大</a:t>
            </a:r>
            <a:r>
              <a:rPr lang="zh-CN" altLang="en-US" b="1" dirty="0" smtClean="0"/>
              <a:t>。</a:t>
            </a:r>
            <a:endParaRPr lang="zh-CN" altLang="en-US" b="1" dirty="0">
              <a:solidFill>
                <a:srgbClr val="000066"/>
              </a:solidFill>
              <a:ea typeface="幼圆" pitchFamily="49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7939" y="1589"/>
            <a:ext cx="4732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78967" y="1371600"/>
            <a:ext cx="32400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kumimoji="0" lang="zh-CN" altLang="en-US" sz="2400" dirty="0" smtClean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</a:t>
            </a:r>
            <a:r>
              <a:rPr kumimoji="0" lang="zh-CN" altLang="en-US" sz="2400" dirty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)混凝土坝基下有钢板桩;</a:t>
            </a:r>
            <a:endParaRPr kumimoji="0" lang="zh-CN" altLang="en-US" sz="2400" dirty="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b) 钢板桩</a:t>
            </a:r>
            <a:endParaRPr kumimoji="0" lang="zh-CN" altLang="en-US" sz="2400" dirty="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c)混凝土坝趾设置钢板桩和滤层</a:t>
            </a:r>
            <a:endParaRPr kumimoji="0" lang="zh-CN" altLang="en-US" sz="2400" dirty="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d)土坝</a:t>
            </a:r>
            <a:endParaRPr kumimoji="0" lang="zh-CN" altLang="en-US" sz="2400" dirty="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e)混凝土坝上游防渗层，下游滤层</a:t>
            </a:r>
            <a:endParaRPr kumimoji="0" lang="zh-CN" altLang="en-US" sz="2400" dirty="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f)土坝下游设碎石防渗和反滤层</a:t>
            </a:r>
            <a:endParaRPr kumimoji="0" lang="zh-CN" altLang="en-US" sz="2400" dirty="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Picture 2" descr="David  Figure 7-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6984" b="7330"/>
          <a:stretch>
            <a:fillRect/>
          </a:stretch>
        </p:blipFill>
        <p:spPr bwMode="auto">
          <a:xfrm>
            <a:off x="3537527" y="13422"/>
            <a:ext cx="5601855" cy="680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42514" y="700610"/>
            <a:ext cx="2350323" cy="49988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kumimoji="0" lang="zh-CN" altLang="en-US" b="1" dirty="0">
                <a:latin typeface="Arial Black" panose="020B0A04020102020204" pitchFamily="34" charset="0"/>
              </a:rPr>
              <a:t>典型渗流流网图</a:t>
            </a:r>
            <a:endParaRPr kumimoji="0"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7939" y="1589"/>
            <a:ext cx="3665539" cy="36893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821839" y="706633"/>
            <a:ext cx="2122487" cy="5191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渗流量计算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54994" y="1600200"/>
            <a:ext cx="3636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</a:rPr>
              <a:t>相邻等势线的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水头损失：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4304577" y="1600200"/>
          <a:ext cx="934759" cy="63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4" name="公式" r:id="rId1" imgW="558800" imgH="381000" progId="Equation.3">
                  <p:embed/>
                </p:oleObj>
              </mc:Choice>
              <mc:Fallback>
                <p:oleObj name="公式" r:id="rId1" imgW="558800" imgH="38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577" y="1600200"/>
                        <a:ext cx="934759" cy="6387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29594" y="2915443"/>
            <a:ext cx="3211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latin typeface="Times New Roman" panose="02020603050405020304" pitchFamily="18" charset="0"/>
              </a:rPr>
              <a:t>2. </a:t>
            </a:r>
            <a:r>
              <a:rPr lang="zh-CN" altLang="en-US" sz="2400" dirty="0">
                <a:latin typeface="Times New Roman" panose="02020603050405020304" pitchFamily="18" charset="0"/>
              </a:rPr>
              <a:t>单个流槽的渗流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量：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038271" y="3399586"/>
          <a:ext cx="5197631" cy="83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name="公式" r:id="rId3" imgW="2374900" imgH="381000" progId="Equation.3">
                  <p:embed/>
                </p:oleObj>
              </mc:Choice>
              <mc:Fallback>
                <p:oleObj name="公式" r:id="rId3" imgW="2374900" imgH="381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271" y="3399586"/>
                        <a:ext cx="5197631" cy="8345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46613" y="4460066"/>
            <a:ext cx="3094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latin typeface="Times New Roman" panose="02020603050405020304" pitchFamily="18" charset="0"/>
              </a:rPr>
              <a:t>3. </a:t>
            </a:r>
            <a:r>
              <a:rPr lang="zh-CN" altLang="en-US" sz="2400" dirty="0">
                <a:latin typeface="Times New Roman" panose="02020603050405020304" pitchFamily="18" charset="0"/>
              </a:rPr>
              <a:t>总渗流量（</a:t>
            </a:r>
            <a:r>
              <a:rPr lang="en-US" altLang="zh-CN" sz="2400" i="1" dirty="0">
                <a:latin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</a:rPr>
              <a:t>L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）：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3962400" y="4578987"/>
          <a:ext cx="1963852" cy="93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公式" r:id="rId5" imgW="939165" imgH="444500" progId="Equation.3">
                  <p:embed/>
                </p:oleObj>
              </mc:Choice>
              <mc:Fallback>
                <p:oleObj name="公式" r:id="rId5" imgW="939165" imgH="4445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78987"/>
                        <a:ext cx="1963852" cy="9307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83091" y="2426141"/>
            <a:ext cx="6817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其中     </a:t>
            </a:r>
            <a:r>
              <a:rPr lang="en-US" altLang="zh-CN" sz="2000" i="1" dirty="0" err="1" smtClean="0">
                <a:latin typeface="Times New Roman" panose="02020603050405020304" pitchFamily="18" charset="0"/>
              </a:rPr>
              <a:t>N</a:t>
            </a:r>
            <a:r>
              <a:rPr lang="en-US" altLang="zh-CN" sz="2000" baseline="-25000" dirty="0" err="1" smtClean="0">
                <a:latin typeface="Times New Roman" panose="02020603050405020304" pitchFamily="18" charset="0"/>
              </a:rPr>
              <a:t>d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为等势线与流线形成的网格数，即等势线条数减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1</a:t>
            </a:r>
            <a:endParaRPr lang="en-US" altLang="zh-CN" sz="24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85400" y="5715000"/>
            <a:ext cx="571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其中   </a:t>
            </a:r>
            <a:r>
              <a:rPr lang="en-US" altLang="zh-CN" sz="2000" i="1" dirty="0" err="1" smtClean="0">
                <a:latin typeface="Times New Roman" panose="02020603050405020304" pitchFamily="18" charset="0"/>
              </a:rPr>
              <a:t>N</a:t>
            </a:r>
            <a:r>
              <a:rPr lang="en-US" altLang="zh-CN" sz="2000" baseline="-25000" dirty="0" err="1" smtClean="0">
                <a:latin typeface="Times New Roman" panose="02020603050405020304" pitchFamily="18" charset="0"/>
              </a:rPr>
              <a:t>f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为流线</a:t>
            </a:r>
            <a:r>
              <a:rPr lang="zh-CN" altLang="en-US" sz="2000" dirty="0">
                <a:latin typeface="Times New Roman" panose="02020603050405020304" pitchFamily="18" charset="0"/>
              </a:rPr>
              <a:t>所形成的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流槽数量，即流线数减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1</a:t>
            </a:r>
            <a:endParaRPr lang="en-US" altLang="zh-CN" sz="2000" b="1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7938" y="1589"/>
            <a:ext cx="4312516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.3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土中二维渗流及流网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6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180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400" b="1">
                <a:latin typeface="Times New Roman" panose="02020603050405020304" pitchFamily="18" charset="0"/>
                <a:ea typeface="幼圆" pitchFamily="49" charset="-122"/>
              </a:rPr>
              <a:t>水往低处流</a:t>
            </a:r>
            <a:endParaRPr kumimoji="0" lang="zh-CN" altLang="en-US" sz="24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66757" name="Picture 5" descr="Graphic1"/>
          <p:cNvSpPr>
            <a:spLocks noChangeAspect="1" noChangeArrowheads="1"/>
          </p:cNvSpPr>
          <p:nvPr/>
        </p:nvSpPr>
        <p:spPr bwMode="auto">
          <a:xfrm>
            <a:off x="2843213" y="1341438"/>
            <a:ext cx="10985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ja-JP" altLang="en-US"/>
          </a:p>
        </p:txBody>
      </p:sp>
      <p:sp>
        <p:nvSpPr>
          <p:cNvPr id="1866758" name="Text Box 6"/>
          <p:cNvSpPr txBox="1">
            <a:spLocks noChangeArrowheads="1"/>
          </p:cNvSpPr>
          <p:nvPr/>
        </p:nvSpPr>
        <p:spPr bwMode="auto">
          <a:xfrm>
            <a:off x="417513" y="4154488"/>
            <a:ext cx="209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400" b="1">
                <a:latin typeface="Times New Roman" panose="02020603050405020304" pitchFamily="18" charset="0"/>
                <a:ea typeface="幼圆" pitchFamily="49" charset="-122"/>
              </a:rPr>
              <a:t>水往高处“跑”</a:t>
            </a:r>
            <a:endParaRPr kumimoji="0" lang="zh-CN" altLang="en-US" sz="24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484438" y="3068638"/>
            <a:ext cx="1722437" cy="2955925"/>
            <a:chOff x="1554" y="1518"/>
            <a:chExt cx="1085" cy="1862"/>
          </a:xfrm>
        </p:grpSpPr>
        <p:sp>
          <p:nvSpPr>
            <p:cNvPr id="21515" name="Picture 8" descr="Graphic5"/>
            <p:cNvSpPr>
              <a:spLocks noChangeAspect="1" noChangeArrowheads="1"/>
            </p:cNvSpPr>
            <p:nvPr/>
          </p:nvSpPr>
          <p:spPr bwMode="auto">
            <a:xfrm>
              <a:off x="1554" y="1945"/>
              <a:ext cx="928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/>
              <a:endParaRPr lang="ja-JP" altLang="en-US"/>
            </a:p>
          </p:txBody>
        </p:sp>
        <p:pic>
          <p:nvPicPr>
            <p:cNvPr id="21516" name="Picture 9" descr="Graphic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7" y="1801"/>
              <a:ext cx="481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Freeform 10"/>
            <p:cNvSpPr/>
            <p:nvPr/>
          </p:nvSpPr>
          <p:spPr bwMode="auto">
            <a:xfrm>
              <a:off x="2235" y="1532"/>
              <a:ext cx="386" cy="304"/>
            </a:xfrm>
            <a:custGeom>
              <a:avLst/>
              <a:gdLst>
                <a:gd name="T0" fmla="*/ 0 w 470"/>
                <a:gd name="T1" fmla="*/ 9 h 371"/>
                <a:gd name="T2" fmla="*/ 2 w 470"/>
                <a:gd name="T3" fmla="*/ 7 h 371"/>
                <a:gd name="T4" fmla="*/ 4 w 470"/>
                <a:gd name="T5" fmla="*/ 4 h 371"/>
                <a:gd name="T6" fmla="*/ 7 w 470"/>
                <a:gd name="T7" fmla="*/ 2 h 371"/>
                <a:gd name="T8" fmla="*/ 11 w 470"/>
                <a:gd name="T9" fmla="*/ 0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0"/>
                <a:gd name="T16" fmla="*/ 0 h 371"/>
                <a:gd name="T17" fmla="*/ 470 w 470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0" h="371">
                  <a:moveTo>
                    <a:pt x="0" y="371"/>
                  </a:moveTo>
                  <a:cubicBezTo>
                    <a:pt x="14" y="350"/>
                    <a:pt x="28" y="330"/>
                    <a:pt x="60" y="297"/>
                  </a:cubicBezTo>
                  <a:cubicBezTo>
                    <a:pt x="92" y="264"/>
                    <a:pt x="154" y="208"/>
                    <a:pt x="192" y="176"/>
                  </a:cubicBezTo>
                  <a:cubicBezTo>
                    <a:pt x="230" y="144"/>
                    <a:pt x="242" y="131"/>
                    <a:pt x="288" y="102"/>
                  </a:cubicBezTo>
                  <a:cubicBezTo>
                    <a:pt x="334" y="73"/>
                    <a:pt x="402" y="36"/>
                    <a:pt x="470" y="0"/>
                  </a:cubicBezTo>
                </a:path>
              </a:pathLst>
            </a:custGeom>
            <a:noFill/>
            <a:ln w="9525">
              <a:solidFill>
                <a:srgbClr val="000066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Freeform 11"/>
            <p:cNvSpPr/>
            <p:nvPr/>
          </p:nvSpPr>
          <p:spPr bwMode="auto">
            <a:xfrm>
              <a:off x="2240" y="1561"/>
              <a:ext cx="363" cy="286"/>
            </a:xfrm>
            <a:custGeom>
              <a:avLst/>
              <a:gdLst>
                <a:gd name="T0" fmla="*/ 0 w 442"/>
                <a:gd name="T1" fmla="*/ 7 h 349"/>
                <a:gd name="T2" fmla="*/ 2 w 442"/>
                <a:gd name="T3" fmla="*/ 6 h 349"/>
                <a:gd name="T4" fmla="*/ 5 w 442"/>
                <a:gd name="T5" fmla="*/ 3 h 349"/>
                <a:gd name="T6" fmla="*/ 9 w 442"/>
                <a:gd name="T7" fmla="*/ 2 h 349"/>
                <a:gd name="T8" fmla="*/ 11 w 442"/>
                <a:gd name="T9" fmla="*/ 0 h 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2"/>
                <a:gd name="T16" fmla="*/ 0 h 349"/>
                <a:gd name="T17" fmla="*/ 442 w 442"/>
                <a:gd name="T18" fmla="*/ 349 h 3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2" h="349">
                  <a:moveTo>
                    <a:pt x="0" y="349"/>
                  </a:moveTo>
                  <a:cubicBezTo>
                    <a:pt x="26" y="322"/>
                    <a:pt x="53" y="296"/>
                    <a:pt x="90" y="262"/>
                  </a:cubicBezTo>
                  <a:cubicBezTo>
                    <a:pt x="127" y="228"/>
                    <a:pt x="172" y="185"/>
                    <a:pt x="221" y="147"/>
                  </a:cubicBezTo>
                  <a:cubicBezTo>
                    <a:pt x="270" y="109"/>
                    <a:pt x="350" y="59"/>
                    <a:pt x="387" y="35"/>
                  </a:cubicBezTo>
                  <a:cubicBezTo>
                    <a:pt x="424" y="11"/>
                    <a:pt x="433" y="5"/>
                    <a:pt x="442" y="0"/>
                  </a:cubicBezTo>
                </a:path>
              </a:pathLst>
            </a:custGeom>
            <a:noFill/>
            <a:ln w="9525">
              <a:solidFill>
                <a:srgbClr val="0000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Freeform 12"/>
            <p:cNvSpPr/>
            <p:nvPr/>
          </p:nvSpPr>
          <p:spPr bwMode="auto">
            <a:xfrm>
              <a:off x="2240" y="1563"/>
              <a:ext cx="399" cy="307"/>
            </a:xfrm>
            <a:custGeom>
              <a:avLst/>
              <a:gdLst>
                <a:gd name="T0" fmla="*/ 0 w 486"/>
                <a:gd name="T1" fmla="*/ 9 h 374"/>
                <a:gd name="T2" fmla="*/ 3 w 486"/>
                <a:gd name="T3" fmla="*/ 6 h 374"/>
                <a:gd name="T4" fmla="*/ 7 w 486"/>
                <a:gd name="T5" fmla="*/ 2 h 374"/>
                <a:gd name="T6" fmla="*/ 9 w 486"/>
                <a:gd name="T7" fmla="*/ 2 h 374"/>
                <a:gd name="T8" fmla="*/ 11 w 486"/>
                <a:gd name="T9" fmla="*/ 0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374"/>
                <a:gd name="T17" fmla="*/ 486 w 486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374">
                  <a:moveTo>
                    <a:pt x="0" y="374"/>
                  </a:moveTo>
                  <a:cubicBezTo>
                    <a:pt x="47" y="329"/>
                    <a:pt x="94" y="284"/>
                    <a:pt x="144" y="243"/>
                  </a:cubicBezTo>
                  <a:cubicBezTo>
                    <a:pt x="194" y="202"/>
                    <a:pt x="254" y="158"/>
                    <a:pt x="298" y="125"/>
                  </a:cubicBezTo>
                  <a:cubicBezTo>
                    <a:pt x="342" y="92"/>
                    <a:pt x="379" y="66"/>
                    <a:pt x="410" y="45"/>
                  </a:cubicBezTo>
                  <a:cubicBezTo>
                    <a:pt x="441" y="24"/>
                    <a:pt x="463" y="12"/>
                    <a:pt x="486" y="0"/>
                  </a:cubicBezTo>
                </a:path>
              </a:pathLst>
            </a:custGeom>
            <a:noFill/>
            <a:ln w="9525">
              <a:solidFill>
                <a:srgbClr val="0000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Line 13"/>
            <p:cNvSpPr>
              <a:spLocks noChangeShapeType="1"/>
            </p:cNvSpPr>
            <p:nvPr/>
          </p:nvSpPr>
          <p:spPr bwMode="auto">
            <a:xfrm flipV="1">
              <a:off x="2181" y="1694"/>
              <a:ext cx="106" cy="11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Text Box 14"/>
            <p:cNvSpPr txBox="1">
              <a:spLocks noChangeArrowheads="1"/>
            </p:cNvSpPr>
            <p:nvPr/>
          </p:nvSpPr>
          <p:spPr bwMode="auto">
            <a:xfrm>
              <a:off x="1774" y="1518"/>
              <a:ext cx="5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solidFill>
                    <a:schemeClr val="tx2"/>
                  </a:solidFill>
                  <a:latin typeface="Times New Roman" panose="02020603050405020304" pitchFamily="18" charset="0"/>
                  <a:ea typeface="幼圆" pitchFamily="49" charset="-122"/>
                </a:rPr>
                <a:t>速度</a:t>
              </a:r>
              <a:r>
                <a:rPr kumimoji="0" lang="en-US" altLang="zh-CN" sz="2000" b="1">
                  <a:solidFill>
                    <a:schemeClr val="tx2"/>
                  </a:solidFill>
                  <a:latin typeface="Times New Roman" panose="02020603050405020304" pitchFamily="18" charset="0"/>
                  <a:ea typeface="幼圆" pitchFamily="49" charset="-122"/>
                </a:rPr>
                <a:t>v</a:t>
              </a:r>
              <a:endParaRPr kumimoji="0"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21522" name="Freeform 15"/>
            <p:cNvSpPr/>
            <p:nvPr/>
          </p:nvSpPr>
          <p:spPr bwMode="auto">
            <a:xfrm>
              <a:off x="1855" y="2280"/>
              <a:ext cx="65" cy="661"/>
            </a:xfrm>
            <a:custGeom>
              <a:avLst/>
              <a:gdLst>
                <a:gd name="T0" fmla="*/ 65 w 65"/>
                <a:gd name="T1" fmla="*/ 0 h 661"/>
                <a:gd name="T2" fmla="*/ 39 w 65"/>
                <a:gd name="T3" fmla="*/ 156 h 661"/>
                <a:gd name="T4" fmla="*/ 5 w 65"/>
                <a:gd name="T5" fmla="*/ 264 h 661"/>
                <a:gd name="T6" fmla="*/ 7 w 65"/>
                <a:gd name="T7" fmla="*/ 350 h 661"/>
                <a:gd name="T8" fmla="*/ 1 w 65"/>
                <a:gd name="T9" fmla="*/ 440 h 661"/>
                <a:gd name="T10" fmla="*/ 11 w 65"/>
                <a:gd name="T11" fmla="*/ 533 h 661"/>
                <a:gd name="T12" fmla="*/ 52 w 65"/>
                <a:gd name="T13" fmla="*/ 661 h 6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661"/>
                <a:gd name="T23" fmla="*/ 65 w 65"/>
                <a:gd name="T24" fmla="*/ 661 h 6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661">
                  <a:moveTo>
                    <a:pt x="65" y="0"/>
                  </a:moveTo>
                  <a:cubicBezTo>
                    <a:pt x="61" y="26"/>
                    <a:pt x="49" y="112"/>
                    <a:pt x="39" y="156"/>
                  </a:cubicBezTo>
                  <a:cubicBezTo>
                    <a:pt x="29" y="200"/>
                    <a:pt x="10" y="232"/>
                    <a:pt x="5" y="264"/>
                  </a:cubicBezTo>
                  <a:cubicBezTo>
                    <a:pt x="0" y="296"/>
                    <a:pt x="8" y="321"/>
                    <a:pt x="7" y="350"/>
                  </a:cubicBezTo>
                  <a:cubicBezTo>
                    <a:pt x="6" y="379"/>
                    <a:pt x="0" y="410"/>
                    <a:pt x="1" y="440"/>
                  </a:cubicBezTo>
                  <a:cubicBezTo>
                    <a:pt x="2" y="470"/>
                    <a:pt x="3" y="496"/>
                    <a:pt x="11" y="533"/>
                  </a:cubicBezTo>
                  <a:cubicBezTo>
                    <a:pt x="19" y="570"/>
                    <a:pt x="46" y="640"/>
                    <a:pt x="52" y="66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 flipH="1" flipV="1">
              <a:off x="1949" y="2717"/>
              <a:ext cx="38" cy="1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Text Box 17"/>
            <p:cNvSpPr txBox="1">
              <a:spLocks noChangeArrowheads="1"/>
            </p:cNvSpPr>
            <p:nvPr/>
          </p:nvSpPr>
          <p:spPr bwMode="auto">
            <a:xfrm>
              <a:off x="1964" y="2579"/>
              <a:ext cx="5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000" b="1">
                  <a:solidFill>
                    <a:schemeClr val="tx2"/>
                  </a:solidFill>
                  <a:latin typeface="Times New Roman" panose="02020603050405020304" pitchFamily="18" charset="0"/>
                  <a:ea typeface="幼圆" pitchFamily="49" charset="-122"/>
                </a:rPr>
                <a:t>压力</a:t>
              </a:r>
              <a:r>
                <a:rPr kumimoji="0" lang="en-US" altLang="zh-CN" sz="2000" b="1">
                  <a:solidFill>
                    <a:schemeClr val="tx2"/>
                  </a:solidFill>
                  <a:latin typeface="Times New Roman" panose="02020603050405020304" pitchFamily="18" charset="0"/>
                  <a:ea typeface="幼圆" pitchFamily="49" charset="-122"/>
                </a:rPr>
                <a:t>u</a:t>
              </a:r>
              <a:endParaRPr kumimoji="0"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</p:grpSp>
      <p:sp>
        <p:nvSpPr>
          <p:cNvPr id="1866770" name="Text Box 18"/>
          <p:cNvSpPr txBox="1">
            <a:spLocks noChangeArrowheads="1"/>
          </p:cNvSpPr>
          <p:nvPr/>
        </p:nvSpPr>
        <p:spPr bwMode="auto">
          <a:xfrm>
            <a:off x="4800600" y="1789803"/>
            <a:ext cx="3355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kumimoji="0" lang="zh-CN" altLang="en-US" sz="2200" b="1" dirty="0">
                <a:latin typeface="Times New Roman" panose="02020603050405020304" pitchFamily="18" charset="0"/>
                <a:ea typeface="幼圆" pitchFamily="49" charset="-122"/>
              </a:rPr>
              <a:t>位置：使水流从位置势能高处流向位置势能低处</a:t>
            </a:r>
            <a:endParaRPr kumimoji="0" lang="zh-CN" altLang="en-US" sz="22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66771" name="Text Box 19"/>
          <p:cNvSpPr txBox="1">
            <a:spLocks noChangeArrowheads="1"/>
          </p:cNvSpPr>
          <p:nvPr/>
        </p:nvSpPr>
        <p:spPr bwMode="auto">
          <a:xfrm>
            <a:off x="4798047" y="3090863"/>
            <a:ext cx="3721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kumimoji="0" lang="zh-CN" altLang="en-US" sz="2200" b="1" dirty="0">
                <a:latin typeface="Times New Roman" panose="02020603050405020304" pitchFamily="18" charset="0"/>
                <a:ea typeface="幼圆" pitchFamily="49" charset="-122"/>
              </a:rPr>
              <a:t>流速：水具有的动能</a:t>
            </a:r>
            <a:endParaRPr kumimoji="0" lang="zh-CN" altLang="en-US" sz="2200" b="1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kumimoji="0" lang="zh-CN" altLang="en-US" sz="2200" b="1" dirty="0">
                <a:latin typeface="Times New Roman" panose="02020603050405020304" pitchFamily="18" charset="0"/>
                <a:ea typeface="幼圆" pitchFamily="49" charset="-122"/>
              </a:rPr>
              <a:t>压力：水所具有的压力势能</a:t>
            </a:r>
            <a:endParaRPr kumimoji="0" lang="zh-CN" altLang="en-US" sz="22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866772" name="Text Box 20"/>
          <p:cNvSpPr txBox="1">
            <a:spLocks noChangeArrowheads="1"/>
          </p:cNvSpPr>
          <p:nvPr/>
        </p:nvSpPr>
        <p:spPr bwMode="auto">
          <a:xfrm>
            <a:off x="5791200" y="4784520"/>
            <a:ext cx="30210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kumimoji="0" lang="zh-CN" altLang="en-US" sz="2200" b="1" dirty="0">
                <a:latin typeface="Times New Roman" panose="02020603050405020304" pitchFamily="18" charset="0"/>
                <a:ea typeface="幼圆" pitchFamily="49" charset="-122"/>
              </a:rPr>
              <a:t>也可使水流发生流动</a:t>
            </a:r>
            <a:endParaRPr kumimoji="0" lang="zh-CN" altLang="en-US" sz="22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21513" name="Text Box 21"/>
          <p:cNvSpPr txBox="1">
            <a:spLocks noChangeArrowheads="1"/>
          </p:cNvSpPr>
          <p:nvPr/>
        </p:nvSpPr>
        <p:spPr bwMode="auto">
          <a:xfrm>
            <a:off x="838200" y="693519"/>
            <a:ext cx="3480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1" dirty="0">
                <a:solidFill>
                  <a:schemeClr val="tx2"/>
                </a:solidFill>
                <a:latin typeface="+mj-ea"/>
                <a:ea typeface="+mj-ea"/>
              </a:rPr>
              <a:t>水流动的驱动力</a:t>
            </a:r>
            <a:r>
              <a:rPr kumimoji="0" lang="zh-CN" altLang="en-US" sz="3600" b="1" dirty="0">
                <a:solidFill>
                  <a:srgbClr val="000066"/>
                </a:solidFill>
                <a:latin typeface="+mj-ea"/>
                <a:ea typeface="+mj-ea"/>
              </a:rPr>
              <a:t> </a:t>
            </a:r>
            <a:endParaRPr kumimoji="0" lang="zh-CN" altLang="en-US" sz="3600" b="1" dirty="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1866774" name="AutoShape 22"/>
          <p:cNvSpPr>
            <a:spLocks noChangeArrowheads="1"/>
          </p:cNvSpPr>
          <p:nvPr/>
        </p:nvSpPr>
        <p:spPr bwMode="auto">
          <a:xfrm>
            <a:off x="4648200" y="4802982"/>
            <a:ext cx="649287" cy="485775"/>
          </a:xfrm>
          <a:prstGeom prst="notchedRightArrow">
            <a:avLst>
              <a:gd name="adj1" fmla="val 64056"/>
              <a:gd name="adj2" fmla="val 52282"/>
            </a:avLst>
          </a:prstGeom>
          <a:solidFill>
            <a:srgbClr val="00FFFF"/>
          </a:solidFill>
          <a:ln w="9525" algn="ctr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6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6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6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6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6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6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86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86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6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6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6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6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6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756" grpId="0"/>
      <p:bldP spid="1866757" grpId="0" animBg="1"/>
      <p:bldP spid="1866758" grpId="0"/>
      <p:bldP spid="1866770" grpId="0"/>
      <p:bldP spid="1866771" grpId="0"/>
      <p:bldP spid="1866772" grpId="0"/>
      <p:bldP spid="18667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28600" y="714375"/>
            <a:ext cx="891540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第二章 土的渗透性及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渗流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62100" y="2133600"/>
            <a:ext cx="6248400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2.1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概述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2.2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土的渗透性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2.3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土中二维渗流及</a:t>
            </a:r>
            <a:r>
              <a:rPr lang="zh-C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流网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§ 2.4 </a:t>
            </a:r>
            <a:r>
              <a:rPr lang="zh-CN" altLang="en-US" sz="32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渗透破坏与控制</a:t>
            </a:r>
            <a:endParaRPr lang="en-US" altLang="zh-CN" sz="32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0" y="498398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b="1" dirty="0" smtClean="0"/>
              <a:t>渗流力</a:t>
            </a:r>
            <a:endParaRPr lang="en-US" altLang="zh-CN" b="1" dirty="0" smtClean="0"/>
          </a:p>
          <a:p>
            <a:pPr marL="457200" indent="-457200">
              <a:buAutoNum type="arabicPeriod"/>
            </a:pPr>
            <a:r>
              <a:rPr lang="zh-CN" altLang="en-US" b="1" dirty="0" smtClean="0"/>
              <a:t>流砂或流土现象</a:t>
            </a:r>
            <a:endParaRPr lang="en-US" altLang="zh-CN" b="1" dirty="0" smtClean="0"/>
          </a:p>
          <a:p>
            <a:pPr marL="457200" indent="-457200">
              <a:buAutoNum type="arabicPeriod"/>
            </a:pPr>
            <a:r>
              <a:rPr lang="zh-CN" altLang="en-US" b="1" dirty="0" smtClean="0"/>
              <a:t>管涌和潜蚀现象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786730" y="610413"/>
            <a:ext cx="1312861" cy="4924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渗流力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5486" y="1320978"/>
            <a:ext cx="4612596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65125" indent="-365125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n"/>
            </a:pPr>
            <a:r>
              <a:rPr lang="en-US" altLang="zh-CN" b="1" dirty="0" err="1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Δh</a:t>
            </a:r>
            <a:r>
              <a:rPr lang="en-US" altLang="zh-CN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=0 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静水，</a:t>
            </a:r>
            <a:r>
              <a:rPr lang="zh-CN" altLang="en-US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土骨架会受到浮力作用。</a:t>
            </a:r>
            <a:endParaRPr lang="zh-CN" altLang="en-US" b="1" dirty="0">
              <a:latin typeface="幼圆" pitchFamily="49" charset="-122"/>
              <a:ea typeface="幼圆" pitchFamily="49" charset="-122"/>
              <a:cs typeface="Times New Roman" panose="02020603050405020304" pitchFamily="18" charset="0"/>
            </a:endParaRPr>
          </a:p>
          <a:p>
            <a:pPr marL="365125" indent="-365125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n"/>
            </a:pPr>
            <a:r>
              <a:rPr lang="en-US" altLang="zh-CN" b="1" dirty="0" err="1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Δh</a:t>
            </a:r>
            <a:r>
              <a:rPr lang="en-US" altLang="zh-CN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&gt;0 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水中有渗流，</a:t>
            </a:r>
            <a:r>
              <a:rPr lang="zh-CN" altLang="en-US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水流受到来自土骨架的阻力，同时流动的孔隙水对土骨架产生一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个拖曳</a:t>
            </a:r>
            <a:r>
              <a:rPr lang="zh-CN" altLang="en-US" b="1" dirty="0">
                <a:latin typeface="幼圆" pitchFamily="49" charset="-122"/>
                <a:ea typeface="幼圆" pitchFamily="49" charset="-122"/>
                <a:cs typeface="Times New Roman" panose="02020603050405020304" pitchFamily="18" charset="0"/>
              </a:rPr>
              <a:t>力。</a:t>
            </a:r>
            <a:endParaRPr lang="zh-CN" altLang="en-US" b="1" dirty="0">
              <a:latin typeface="幼圆" pitchFamily="49" charset="-122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863" name="Text Box 71"/>
          <p:cNvSpPr txBox="1">
            <a:spLocks noChangeArrowheads="1"/>
          </p:cNvSpPr>
          <p:nvPr/>
        </p:nvSpPr>
        <p:spPr bwMode="auto">
          <a:xfrm>
            <a:off x="381000" y="4348127"/>
            <a:ext cx="79418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渗流力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</a:rPr>
              <a:t>J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幼圆" pitchFamily="49" charset="-122"/>
              </a:rPr>
              <a:t>：</a:t>
            </a:r>
            <a:r>
              <a:rPr kumimoji="0" lang="zh-CN" altLang="en-US" sz="2800" b="1" dirty="0">
                <a:latin typeface="幼圆" pitchFamily="49" charset="-122"/>
                <a:ea typeface="幼圆" pitchFamily="49" charset="-122"/>
              </a:rPr>
              <a:t>单位土</a:t>
            </a:r>
            <a:r>
              <a:rPr kumimoji="0" lang="zh-CN" altLang="en-US" sz="2800" b="1" dirty="0" smtClean="0">
                <a:latin typeface="幼圆" pitchFamily="49" charset="-122"/>
                <a:ea typeface="幼圆" pitchFamily="49" charset="-122"/>
              </a:rPr>
              <a:t>体土颗粒所</a:t>
            </a:r>
            <a:r>
              <a:rPr kumimoji="0" lang="zh-CN" altLang="en-US" sz="2800" b="1" dirty="0">
                <a:latin typeface="幼圆" pitchFamily="49" charset="-122"/>
                <a:ea typeface="幼圆" pitchFamily="49" charset="-122"/>
              </a:rPr>
              <a:t>受到的</a:t>
            </a:r>
            <a:r>
              <a:rPr kumimoji="0" lang="zh-CN" altLang="en-US" sz="2800" b="1" dirty="0" smtClean="0">
                <a:latin typeface="幼圆" pitchFamily="49" charset="-122"/>
                <a:ea typeface="幼圆" pitchFamily="49" charset="-122"/>
              </a:rPr>
              <a:t>渗流作用力，又称动水力。</a:t>
            </a:r>
            <a:endParaRPr kumimoji="0" lang="zh-CN" altLang="en-US" sz="2800" b="1" dirty="0"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59399" name="Group 73"/>
          <p:cNvGrpSpPr/>
          <p:nvPr/>
        </p:nvGrpSpPr>
        <p:grpSpPr bwMode="auto">
          <a:xfrm>
            <a:off x="4876800" y="664297"/>
            <a:ext cx="4114800" cy="3679103"/>
            <a:chOff x="2789" y="709"/>
            <a:chExt cx="2832" cy="2608"/>
          </a:xfrm>
        </p:grpSpPr>
        <p:sp>
          <p:nvSpPr>
            <p:cNvPr id="59400" name="Rectangle 2"/>
            <p:cNvSpPr>
              <a:spLocks noChangeArrowheads="1"/>
            </p:cNvSpPr>
            <p:nvPr/>
          </p:nvSpPr>
          <p:spPr bwMode="auto">
            <a:xfrm>
              <a:off x="2789" y="709"/>
              <a:ext cx="2832" cy="260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9401" name="Line 6"/>
            <p:cNvSpPr>
              <a:spLocks noChangeShapeType="1"/>
            </p:cNvSpPr>
            <p:nvPr/>
          </p:nvSpPr>
          <p:spPr bwMode="auto">
            <a:xfrm flipV="1">
              <a:off x="4697" y="1220"/>
              <a:ext cx="0" cy="726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59402" name="Group 7"/>
            <p:cNvGrpSpPr/>
            <p:nvPr/>
          </p:nvGrpSpPr>
          <p:grpSpPr bwMode="auto">
            <a:xfrm>
              <a:off x="2931" y="1129"/>
              <a:ext cx="423" cy="798"/>
              <a:chOff x="3027" y="716"/>
              <a:chExt cx="423" cy="798"/>
            </a:xfrm>
          </p:grpSpPr>
          <p:sp>
            <p:nvSpPr>
              <p:cNvPr id="59457" name="Freeform 8"/>
              <p:cNvSpPr/>
              <p:nvPr/>
            </p:nvSpPr>
            <p:spPr bwMode="auto">
              <a:xfrm>
                <a:off x="3027" y="813"/>
                <a:ext cx="423" cy="701"/>
              </a:xfrm>
              <a:custGeom>
                <a:avLst/>
                <a:gdLst>
                  <a:gd name="T0" fmla="*/ 263 w 423"/>
                  <a:gd name="T1" fmla="*/ 691 h 701"/>
                  <a:gd name="T2" fmla="*/ 263 w 423"/>
                  <a:gd name="T3" fmla="*/ 182 h 701"/>
                  <a:gd name="T4" fmla="*/ 423 w 423"/>
                  <a:gd name="T5" fmla="*/ 185 h 701"/>
                  <a:gd name="T6" fmla="*/ 419 w 423"/>
                  <a:gd name="T7" fmla="*/ 0 h 701"/>
                  <a:gd name="T8" fmla="*/ 0 w 423"/>
                  <a:gd name="T9" fmla="*/ 0 h 701"/>
                  <a:gd name="T10" fmla="*/ 0 w 423"/>
                  <a:gd name="T11" fmla="*/ 182 h 701"/>
                  <a:gd name="T12" fmla="*/ 186 w 423"/>
                  <a:gd name="T13" fmla="*/ 182 h 701"/>
                  <a:gd name="T14" fmla="*/ 192 w 423"/>
                  <a:gd name="T15" fmla="*/ 701 h 701"/>
                  <a:gd name="T16" fmla="*/ 263 w 423"/>
                  <a:gd name="T17" fmla="*/ 691 h 7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3"/>
                  <a:gd name="T28" fmla="*/ 0 h 701"/>
                  <a:gd name="T29" fmla="*/ 423 w 423"/>
                  <a:gd name="T30" fmla="*/ 701 h 7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3" h="701">
                    <a:moveTo>
                      <a:pt x="263" y="691"/>
                    </a:moveTo>
                    <a:lnTo>
                      <a:pt x="263" y="182"/>
                    </a:lnTo>
                    <a:lnTo>
                      <a:pt x="423" y="185"/>
                    </a:lnTo>
                    <a:lnTo>
                      <a:pt x="419" y="0"/>
                    </a:lnTo>
                    <a:lnTo>
                      <a:pt x="0" y="0"/>
                    </a:lnTo>
                    <a:lnTo>
                      <a:pt x="0" y="182"/>
                    </a:lnTo>
                    <a:lnTo>
                      <a:pt x="186" y="182"/>
                    </a:lnTo>
                    <a:lnTo>
                      <a:pt x="192" y="701"/>
                    </a:lnTo>
                    <a:lnTo>
                      <a:pt x="263" y="69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9458" name="Group 9"/>
              <p:cNvGrpSpPr/>
              <p:nvPr/>
            </p:nvGrpSpPr>
            <p:grpSpPr bwMode="auto">
              <a:xfrm>
                <a:off x="3030" y="716"/>
                <a:ext cx="409" cy="166"/>
                <a:chOff x="2740" y="1069"/>
                <a:chExt cx="409" cy="166"/>
              </a:xfrm>
            </p:grpSpPr>
            <p:grpSp>
              <p:nvGrpSpPr>
                <p:cNvPr id="59460" name="Group 10"/>
                <p:cNvGrpSpPr/>
                <p:nvPr/>
              </p:nvGrpSpPr>
              <p:grpSpPr bwMode="auto">
                <a:xfrm>
                  <a:off x="2853" y="1069"/>
                  <a:ext cx="182" cy="166"/>
                  <a:chOff x="3067" y="1101"/>
                  <a:chExt cx="182" cy="166"/>
                </a:xfrm>
              </p:grpSpPr>
              <p:sp>
                <p:nvSpPr>
                  <p:cNvPr id="5946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104" y="1246"/>
                    <a:ext cx="9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128" y="1267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4" name="AutoShape 1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076" y="1101"/>
                    <a:ext cx="136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8575" algn="ctr">
                    <a:solidFill>
                      <a:srgbClr val="0000FF"/>
                    </a:solidFill>
                    <a:miter lim="800000"/>
                  </a:ln>
                </p:spPr>
                <p:txBody>
                  <a:bodyPr wrap="none" lIns="0" rIns="0" anchor="ctr">
                    <a:spAutoFit/>
                  </a:bodyPr>
                  <a:lstStyle/>
                  <a:p>
                    <a:pPr eaLnBrk="1" hangingPunct="1"/>
                    <a:endParaRPr lang="ja-JP" altLang="en-US">
                      <a:solidFill>
                        <a:schemeClr val="accent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5946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1222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9461" name="Line 15"/>
                <p:cNvSpPr>
                  <a:spLocks noChangeShapeType="1"/>
                </p:cNvSpPr>
                <p:nvPr/>
              </p:nvSpPr>
              <p:spPr bwMode="auto">
                <a:xfrm>
                  <a:off x="2740" y="1164"/>
                  <a:ext cx="409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9459" name="Freeform 16"/>
              <p:cNvSpPr/>
              <p:nvPr/>
            </p:nvSpPr>
            <p:spPr bwMode="auto">
              <a:xfrm>
                <a:off x="3033" y="808"/>
                <a:ext cx="414" cy="705"/>
              </a:xfrm>
              <a:custGeom>
                <a:avLst/>
                <a:gdLst>
                  <a:gd name="T0" fmla="*/ 0 w 414"/>
                  <a:gd name="T1" fmla="*/ 0 h 705"/>
                  <a:gd name="T2" fmla="*/ 2 w 414"/>
                  <a:gd name="T3" fmla="*/ 183 h 705"/>
                  <a:gd name="T4" fmla="*/ 185 w 414"/>
                  <a:gd name="T5" fmla="*/ 183 h 705"/>
                  <a:gd name="T6" fmla="*/ 186 w 414"/>
                  <a:gd name="T7" fmla="*/ 705 h 705"/>
                  <a:gd name="T8" fmla="*/ 257 w 414"/>
                  <a:gd name="T9" fmla="*/ 705 h 705"/>
                  <a:gd name="T10" fmla="*/ 257 w 414"/>
                  <a:gd name="T11" fmla="*/ 182 h 705"/>
                  <a:gd name="T12" fmla="*/ 414 w 414"/>
                  <a:gd name="T13" fmla="*/ 181 h 705"/>
                  <a:gd name="T14" fmla="*/ 411 w 414"/>
                  <a:gd name="T15" fmla="*/ 0 h 7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4"/>
                  <a:gd name="T25" fmla="*/ 0 h 705"/>
                  <a:gd name="T26" fmla="*/ 414 w 414"/>
                  <a:gd name="T27" fmla="*/ 705 h 7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4" h="705">
                    <a:moveTo>
                      <a:pt x="0" y="0"/>
                    </a:moveTo>
                    <a:lnTo>
                      <a:pt x="2" y="183"/>
                    </a:lnTo>
                    <a:lnTo>
                      <a:pt x="185" y="183"/>
                    </a:lnTo>
                    <a:lnTo>
                      <a:pt x="186" y="705"/>
                    </a:lnTo>
                    <a:lnTo>
                      <a:pt x="257" y="705"/>
                    </a:lnTo>
                    <a:lnTo>
                      <a:pt x="257" y="182"/>
                    </a:lnTo>
                    <a:lnTo>
                      <a:pt x="414" y="181"/>
                    </a:lnTo>
                    <a:lnTo>
                      <a:pt x="411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9403" name="Group 17"/>
            <p:cNvGrpSpPr/>
            <p:nvPr/>
          </p:nvGrpSpPr>
          <p:grpSpPr bwMode="auto">
            <a:xfrm>
              <a:off x="4772" y="1213"/>
              <a:ext cx="690" cy="1461"/>
              <a:chOff x="4877" y="799"/>
              <a:chExt cx="690" cy="1461"/>
            </a:xfrm>
          </p:grpSpPr>
          <p:sp>
            <p:nvSpPr>
              <p:cNvPr id="59452" name="Freeform 18"/>
              <p:cNvSpPr/>
              <p:nvPr/>
            </p:nvSpPr>
            <p:spPr bwMode="auto">
              <a:xfrm>
                <a:off x="4877" y="809"/>
                <a:ext cx="513" cy="1"/>
              </a:xfrm>
              <a:custGeom>
                <a:avLst/>
                <a:gdLst>
                  <a:gd name="T0" fmla="*/ 0 w 513"/>
                  <a:gd name="T1" fmla="*/ 0 h 1"/>
                  <a:gd name="T2" fmla="*/ 513 w 513"/>
                  <a:gd name="T3" fmla="*/ 0 h 1"/>
                  <a:gd name="T4" fmla="*/ 0 60000 65536"/>
                  <a:gd name="T5" fmla="*/ 0 60000 65536"/>
                  <a:gd name="T6" fmla="*/ 0 w 513"/>
                  <a:gd name="T7" fmla="*/ 0 h 1"/>
                  <a:gd name="T8" fmla="*/ 513 w 51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3" h="1">
                    <a:moveTo>
                      <a:pt x="0" y="0"/>
                    </a:moveTo>
                    <a:lnTo>
                      <a:pt x="51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53" name="Freeform 19"/>
              <p:cNvSpPr/>
              <p:nvPr/>
            </p:nvSpPr>
            <p:spPr bwMode="auto">
              <a:xfrm>
                <a:off x="5013" y="799"/>
                <a:ext cx="1" cy="735"/>
              </a:xfrm>
              <a:custGeom>
                <a:avLst/>
                <a:gdLst>
                  <a:gd name="T0" fmla="*/ 0 w 1"/>
                  <a:gd name="T1" fmla="*/ 0 h 735"/>
                  <a:gd name="T2" fmla="*/ 1 w 1"/>
                  <a:gd name="T3" fmla="*/ 735 h 735"/>
                  <a:gd name="T4" fmla="*/ 0 60000 65536"/>
                  <a:gd name="T5" fmla="*/ 0 60000 65536"/>
                  <a:gd name="T6" fmla="*/ 0 w 1"/>
                  <a:gd name="T7" fmla="*/ 0 h 735"/>
                  <a:gd name="T8" fmla="*/ 1 w 1"/>
                  <a:gd name="T9" fmla="*/ 735 h 7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35">
                    <a:moveTo>
                      <a:pt x="0" y="0"/>
                    </a:moveTo>
                    <a:lnTo>
                      <a:pt x="1" y="735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54" name="Line 20"/>
              <p:cNvSpPr>
                <a:spLocks noChangeShapeType="1"/>
              </p:cNvSpPr>
              <p:nvPr/>
            </p:nvSpPr>
            <p:spPr bwMode="auto">
              <a:xfrm>
                <a:off x="5331" y="809"/>
                <a:ext cx="0" cy="1451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55" name="Text Box 21"/>
              <p:cNvSpPr txBox="1">
                <a:spLocks noChangeArrowheads="1"/>
              </p:cNvSpPr>
              <p:nvPr/>
            </p:nvSpPr>
            <p:spPr bwMode="auto">
              <a:xfrm>
                <a:off x="5379" y="1399"/>
                <a:ext cx="1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sz="2400" b="1"/>
                  <a:t>h</a:t>
                </a:r>
                <a:r>
                  <a:rPr kumimoji="0" lang="en-US" altLang="zh-CN" sz="2400" b="1" baseline="-25000"/>
                  <a:t>1</a:t>
                </a:r>
                <a:endParaRPr kumimoji="0" lang="en-US" altLang="zh-CN" sz="2400" b="1" baseline="-25000"/>
              </a:p>
            </p:txBody>
          </p:sp>
          <p:sp>
            <p:nvSpPr>
              <p:cNvPr id="59456" name="Text Box 22"/>
              <p:cNvSpPr txBox="1">
                <a:spLocks noChangeArrowheads="1"/>
              </p:cNvSpPr>
              <p:nvPr/>
            </p:nvSpPr>
            <p:spPr bwMode="auto">
              <a:xfrm>
                <a:off x="4952" y="1036"/>
                <a:ext cx="37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l-GR" altLang="zh-CN" sz="2400" b="1">
                    <a:cs typeface="Arial" panose="020B0604020202020204" pitchFamily="34" charset="0"/>
                  </a:rPr>
                  <a:t>Δ</a:t>
                </a:r>
                <a:r>
                  <a:rPr kumimoji="0" lang="en-US" altLang="zh-CN" sz="2400" b="1">
                    <a:cs typeface="Arial" panose="020B0604020202020204" pitchFamily="34" charset="0"/>
                  </a:rPr>
                  <a:t>h</a:t>
                </a:r>
                <a:endParaRPr kumimoji="0" lang="en-US" altLang="zh-CN" sz="2400" b="1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404" name="Group 23"/>
            <p:cNvGrpSpPr/>
            <p:nvPr/>
          </p:nvGrpSpPr>
          <p:grpSpPr bwMode="auto">
            <a:xfrm>
              <a:off x="2927" y="1832"/>
              <a:ext cx="1770" cy="1318"/>
              <a:chOff x="3032" y="1418"/>
              <a:chExt cx="1770" cy="1318"/>
            </a:xfrm>
          </p:grpSpPr>
          <p:sp>
            <p:nvSpPr>
              <p:cNvPr id="59434" name="Rectangle 24"/>
              <p:cNvSpPr>
                <a:spLocks noChangeArrowheads="1"/>
              </p:cNvSpPr>
              <p:nvPr/>
            </p:nvSpPr>
            <p:spPr bwMode="auto">
              <a:xfrm>
                <a:off x="4099" y="1524"/>
                <a:ext cx="415" cy="19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59435" name="Freeform 25"/>
              <p:cNvSpPr/>
              <p:nvPr/>
            </p:nvSpPr>
            <p:spPr bwMode="auto">
              <a:xfrm>
                <a:off x="3034" y="1512"/>
                <a:ext cx="1483" cy="1224"/>
              </a:xfrm>
              <a:custGeom>
                <a:avLst/>
                <a:gdLst>
                  <a:gd name="T0" fmla="*/ 1483 w 1483"/>
                  <a:gd name="T1" fmla="*/ 758 h 1224"/>
                  <a:gd name="T2" fmla="*/ 1478 w 1483"/>
                  <a:gd name="T3" fmla="*/ 950 h 1224"/>
                  <a:gd name="T4" fmla="*/ 1305 w 1483"/>
                  <a:gd name="T5" fmla="*/ 950 h 1224"/>
                  <a:gd name="T6" fmla="*/ 1300 w 1483"/>
                  <a:gd name="T7" fmla="*/ 1224 h 1224"/>
                  <a:gd name="T8" fmla="*/ 182 w 1483"/>
                  <a:gd name="T9" fmla="*/ 1219 h 1224"/>
                  <a:gd name="T10" fmla="*/ 187 w 1483"/>
                  <a:gd name="T11" fmla="*/ 158 h 1224"/>
                  <a:gd name="T12" fmla="*/ 0 w 1483"/>
                  <a:gd name="T13" fmla="*/ 149 h 1224"/>
                  <a:gd name="T14" fmla="*/ 0 w 1483"/>
                  <a:gd name="T15" fmla="*/ 5 h 1224"/>
                  <a:gd name="T16" fmla="*/ 403 w 1483"/>
                  <a:gd name="T17" fmla="*/ 0 h 1224"/>
                  <a:gd name="T18" fmla="*/ 398 w 1483"/>
                  <a:gd name="T19" fmla="*/ 154 h 1224"/>
                  <a:gd name="T20" fmla="*/ 249 w 1483"/>
                  <a:gd name="T21" fmla="*/ 158 h 1224"/>
                  <a:gd name="T22" fmla="*/ 259 w 1483"/>
                  <a:gd name="T23" fmla="*/ 1166 h 1224"/>
                  <a:gd name="T24" fmla="*/ 1233 w 1483"/>
                  <a:gd name="T25" fmla="*/ 1157 h 1224"/>
                  <a:gd name="T26" fmla="*/ 1221 w 1483"/>
                  <a:gd name="T27" fmla="*/ 943 h 1224"/>
                  <a:gd name="T28" fmla="*/ 1060 w 1483"/>
                  <a:gd name="T29" fmla="*/ 943 h 1224"/>
                  <a:gd name="T30" fmla="*/ 1070 w 1483"/>
                  <a:gd name="T31" fmla="*/ 754 h 1224"/>
                  <a:gd name="T32" fmla="*/ 1483 w 1483"/>
                  <a:gd name="T33" fmla="*/ 758 h 1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83"/>
                  <a:gd name="T52" fmla="*/ 0 h 1224"/>
                  <a:gd name="T53" fmla="*/ 1483 w 1483"/>
                  <a:gd name="T54" fmla="*/ 1224 h 1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83" h="1224">
                    <a:moveTo>
                      <a:pt x="1483" y="758"/>
                    </a:moveTo>
                    <a:lnTo>
                      <a:pt x="1478" y="950"/>
                    </a:lnTo>
                    <a:lnTo>
                      <a:pt x="1305" y="950"/>
                    </a:lnTo>
                    <a:lnTo>
                      <a:pt x="1300" y="1224"/>
                    </a:lnTo>
                    <a:lnTo>
                      <a:pt x="182" y="1219"/>
                    </a:lnTo>
                    <a:lnTo>
                      <a:pt x="187" y="158"/>
                    </a:lnTo>
                    <a:lnTo>
                      <a:pt x="0" y="149"/>
                    </a:lnTo>
                    <a:lnTo>
                      <a:pt x="0" y="5"/>
                    </a:lnTo>
                    <a:lnTo>
                      <a:pt x="403" y="0"/>
                    </a:lnTo>
                    <a:lnTo>
                      <a:pt x="398" y="154"/>
                    </a:lnTo>
                    <a:lnTo>
                      <a:pt x="249" y="158"/>
                    </a:lnTo>
                    <a:lnTo>
                      <a:pt x="259" y="1166"/>
                    </a:lnTo>
                    <a:lnTo>
                      <a:pt x="1233" y="1157"/>
                    </a:lnTo>
                    <a:lnTo>
                      <a:pt x="1221" y="943"/>
                    </a:lnTo>
                    <a:lnTo>
                      <a:pt x="1060" y="943"/>
                    </a:lnTo>
                    <a:lnTo>
                      <a:pt x="1070" y="754"/>
                    </a:lnTo>
                    <a:lnTo>
                      <a:pt x="1483" y="75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9436" name="Group 26"/>
              <p:cNvGrpSpPr/>
              <p:nvPr/>
            </p:nvGrpSpPr>
            <p:grpSpPr bwMode="auto">
              <a:xfrm>
                <a:off x="4098" y="1428"/>
                <a:ext cx="409" cy="166"/>
                <a:chOff x="3808" y="1781"/>
                <a:chExt cx="409" cy="166"/>
              </a:xfrm>
            </p:grpSpPr>
            <p:grpSp>
              <p:nvGrpSpPr>
                <p:cNvPr id="59446" name="Group 27"/>
                <p:cNvGrpSpPr/>
                <p:nvPr/>
              </p:nvGrpSpPr>
              <p:grpSpPr bwMode="auto">
                <a:xfrm>
                  <a:off x="3921" y="1781"/>
                  <a:ext cx="182" cy="166"/>
                  <a:chOff x="3067" y="1101"/>
                  <a:chExt cx="182" cy="166"/>
                </a:xfrm>
              </p:grpSpPr>
              <p:sp>
                <p:nvSpPr>
                  <p:cNvPr id="594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104" y="1246"/>
                    <a:ext cx="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128" y="1267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0" name="AutoShape 3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076" y="1101"/>
                    <a:ext cx="136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8575" algn="ctr">
                    <a:solidFill>
                      <a:srgbClr val="0000FF"/>
                    </a:solidFill>
                    <a:miter lim="800000"/>
                  </a:ln>
                </p:spPr>
                <p:txBody>
                  <a:bodyPr wrap="none" lIns="0" rIns="0" anchor="ctr">
                    <a:spAutoFit/>
                  </a:bodyPr>
                  <a:lstStyle/>
                  <a:p>
                    <a:pPr eaLnBrk="1" hangingPunct="1"/>
                    <a:endParaRPr lang="ja-JP" altLang="en-US">
                      <a:solidFill>
                        <a:schemeClr val="accent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5945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1222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9447" name="Line 32"/>
                <p:cNvSpPr>
                  <a:spLocks noChangeShapeType="1"/>
                </p:cNvSpPr>
                <p:nvPr/>
              </p:nvSpPr>
              <p:spPr bwMode="auto">
                <a:xfrm>
                  <a:off x="3808" y="1876"/>
                  <a:ext cx="409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9437" name="Freeform 33"/>
              <p:cNvSpPr/>
              <p:nvPr/>
            </p:nvSpPr>
            <p:spPr bwMode="auto">
              <a:xfrm>
                <a:off x="4515" y="1519"/>
                <a:ext cx="109" cy="196"/>
              </a:xfrm>
              <a:custGeom>
                <a:avLst/>
                <a:gdLst>
                  <a:gd name="T0" fmla="*/ 0 w 109"/>
                  <a:gd name="T1" fmla="*/ 196 h 196"/>
                  <a:gd name="T2" fmla="*/ 109 w 109"/>
                  <a:gd name="T3" fmla="*/ 196 h 196"/>
                  <a:gd name="T4" fmla="*/ 109 w 109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196"/>
                  <a:gd name="T11" fmla="*/ 109 w 109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196">
                    <a:moveTo>
                      <a:pt x="0" y="196"/>
                    </a:moveTo>
                    <a:lnTo>
                      <a:pt x="109" y="196"/>
                    </a:lnTo>
                    <a:lnTo>
                      <a:pt x="109" y="0"/>
                    </a:lnTo>
                  </a:path>
                </a:pathLst>
              </a:custGeom>
              <a:noFill/>
              <a:ln w="5715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38" name="Freeform 34"/>
              <p:cNvSpPr/>
              <p:nvPr/>
            </p:nvSpPr>
            <p:spPr bwMode="auto">
              <a:xfrm>
                <a:off x="4518" y="1522"/>
                <a:ext cx="284" cy="751"/>
              </a:xfrm>
              <a:custGeom>
                <a:avLst/>
                <a:gdLst>
                  <a:gd name="T0" fmla="*/ 0 w 284"/>
                  <a:gd name="T1" fmla="*/ 751 h 751"/>
                  <a:gd name="T2" fmla="*/ 281 w 284"/>
                  <a:gd name="T3" fmla="*/ 751 h 751"/>
                  <a:gd name="T4" fmla="*/ 284 w 284"/>
                  <a:gd name="T5" fmla="*/ 0 h 751"/>
                  <a:gd name="T6" fmla="*/ 0 60000 65536"/>
                  <a:gd name="T7" fmla="*/ 0 60000 65536"/>
                  <a:gd name="T8" fmla="*/ 0 60000 65536"/>
                  <a:gd name="T9" fmla="*/ 0 w 284"/>
                  <a:gd name="T10" fmla="*/ 0 h 751"/>
                  <a:gd name="T11" fmla="*/ 284 w 284"/>
                  <a:gd name="T12" fmla="*/ 751 h 7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4" h="751">
                    <a:moveTo>
                      <a:pt x="0" y="751"/>
                    </a:moveTo>
                    <a:lnTo>
                      <a:pt x="281" y="751"/>
                    </a:lnTo>
                    <a:lnTo>
                      <a:pt x="284" y="0"/>
                    </a:lnTo>
                  </a:path>
                </a:pathLst>
              </a:custGeom>
              <a:noFill/>
              <a:ln w="5715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59439" name="Group 35"/>
              <p:cNvGrpSpPr/>
              <p:nvPr/>
            </p:nvGrpSpPr>
            <p:grpSpPr bwMode="auto">
              <a:xfrm>
                <a:off x="3032" y="1418"/>
                <a:ext cx="409" cy="166"/>
                <a:chOff x="2742" y="1771"/>
                <a:chExt cx="409" cy="166"/>
              </a:xfrm>
            </p:grpSpPr>
            <p:grpSp>
              <p:nvGrpSpPr>
                <p:cNvPr id="59440" name="Group 36"/>
                <p:cNvGrpSpPr/>
                <p:nvPr/>
              </p:nvGrpSpPr>
              <p:grpSpPr bwMode="auto">
                <a:xfrm>
                  <a:off x="2855" y="1771"/>
                  <a:ext cx="182" cy="166"/>
                  <a:chOff x="3067" y="1101"/>
                  <a:chExt cx="182" cy="166"/>
                </a:xfrm>
              </p:grpSpPr>
              <p:sp>
                <p:nvSpPr>
                  <p:cNvPr id="594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104" y="1246"/>
                    <a:ext cx="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128" y="1267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44" name="AutoShape 3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076" y="1101"/>
                    <a:ext cx="136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8575" algn="ctr">
                    <a:solidFill>
                      <a:srgbClr val="0000FF"/>
                    </a:solidFill>
                    <a:miter lim="800000"/>
                  </a:ln>
                </p:spPr>
                <p:txBody>
                  <a:bodyPr wrap="none" lIns="0" rIns="0" anchor="ctr">
                    <a:spAutoFit/>
                  </a:bodyPr>
                  <a:lstStyle/>
                  <a:p>
                    <a:pPr eaLnBrk="1" hangingPunct="1"/>
                    <a:endParaRPr lang="ja-JP" altLang="en-US">
                      <a:solidFill>
                        <a:schemeClr val="accent2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5944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1222"/>
                    <a:ext cx="18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r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9441" name="Line 41"/>
                <p:cNvSpPr>
                  <a:spLocks noChangeShapeType="1"/>
                </p:cNvSpPr>
                <p:nvPr/>
              </p:nvSpPr>
              <p:spPr bwMode="auto">
                <a:xfrm>
                  <a:off x="2742" y="1866"/>
                  <a:ext cx="409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9405" name="Group 42"/>
            <p:cNvGrpSpPr/>
            <p:nvPr/>
          </p:nvGrpSpPr>
          <p:grpSpPr bwMode="auto">
            <a:xfrm>
              <a:off x="3322" y="1883"/>
              <a:ext cx="2192" cy="882"/>
              <a:chOff x="3427" y="1469"/>
              <a:chExt cx="2192" cy="882"/>
            </a:xfrm>
          </p:grpSpPr>
          <p:sp>
            <p:nvSpPr>
              <p:cNvPr id="59426" name="Line 43"/>
              <p:cNvSpPr>
                <a:spLocks noChangeShapeType="1"/>
              </p:cNvSpPr>
              <p:nvPr/>
            </p:nvSpPr>
            <p:spPr bwMode="auto">
              <a:xfrm>
                <a:off x="4907" y="1525"/>
                <a:ext cx="227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27" name="Freeform 44"/>
              <p:cNvSpPr/>
              <p:nvPr/>
            </p:nvSpPr>
            <p:spPr bwMode="auto">
              <a:xfrm>
                <a:off x="4999" y="1523"/>
                <a:ext cx="18" cy="731"/>
              </a:xfrm>
              <a:custGeom>
                <a:avLst/>
                <a:gdLst>
                  <a:gd name="T0" fmla="*/ 18 w 18"/>
                  <a:gd name="T1" fmla="*/ 0 h 731"/>
                  <a:gd name="T2" fmla="*/ 0 w 18"/>
                  <a:gd name="T3" fmla="*/ 731 h 731"/>
                  <a:gd name="T4" fmla="*/ 0 60000 65536"/>
                  <a:gd name="T5" fmla="*/ 0 60000 65536"/>
                  <a:gd name="T6" fmla="*/ 0 w 18"/>
                  <a:gd name="T7" fmla="*/ 0 h 731"/>
                  <a:gd name="T8" fmla="*/ 18 w 18"/>
                  <a:gd name="T9" fmla="*/ 731 h 7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" h="731">
                    <a:moveTo>
                      <a:pt x="18" y="0"/>
                    </a:moveTo>
                    <a:lnTo>
                      <a:pt x="0" y="73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28" name="Text Box 45"/>
              <p:cNvSpPr txBox="1">
                <a:spLocks noChangeArrowheads="1"/>
              </p:cNvSpPr>
              <p:nvPr/>
            </p:nvSpPr>
            <p:spPr bwMode="auto">
              <a:xfrm>
                <a:off x="5013" y="1716"/>
                <a:ext cx="1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sz="2400" b="1"/>
                  <a:t>h</a:t>
                </a:r>
                <a:r>
                  <a:rPr kumimoji="0" lang="en-US" altLang="zh-CN" sz="2400" b="1" baseline="-25000"/>
                  <a:t>2</a:t>
                </a:r>
                <a:endParaRPr kumimoji="0" lang="en-US" altLang="zh-CN" sz="2400" b="1" baseline="-25000"/>
              </a:p>
            </p:txBody>
          </p:sp>
          <p:sp>
            <p:nvSpPr>
              <p:cNvPr id="59429" name="Text Box 46"/>
              <p:cNvSpPr txBox="1">
                <a:spLocks noChangeArrowheads="1"/>
              </p:cNvSpPr>
              <p:nvPr/>
            </p:nvSpPr>
            <p:spPr bwMode="auto">
              <a:xfrm>
                <a:off x="5530" y="2159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sz="2000" b="1"/>
                  <a:t>0</a:t>
                </a:r>
                <a:endParaRPr kumimoji="0" lang="en-US" altLang="zh-CN" sz="2000" b="1"/>
              </a:p>
            </p:txBody>
          </p:sp>
          <p:sp>
            <p:nvSpPr>
              <p:cNvPr id="59430" name="Text Box 47"/>
              <p:cNvSpPr txBox="1">
                <a:spLocks noChangeArrowheads="1"/>
              </p:cNvSpPr>
              <p:nvPr/>
            </p:nvSpPr>
            <p:spPr bwMode="auto">
              <a:xfrm>
                <a:off x="3427" y="2159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sz="2000" b="1"/>
                  <a:t>0</a:t>
                </a:r>
                <a:endParaRPr kumimoji="0" lang="en-US" altLang="zh-CN" sz="2000" b="1"/>
              </a:p>
            </p:txBody>
          </p:sp>
          <p:sp>
            <p:nvSpPr>
              <p:cNvPr id="59431" name="Line 48"/>
              <p:cNvSpPr>
                <a:spLocks noChangeShapeType="1"/>
              </p:cNvSpPr>
              <p:nvPr/>
            </p:nvSpPr>
            <p:spPr bwMode="auto">
              <a:xfrm>
                <a:off x="3834" y="1523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32" name="Freeform 49"/>
              <p:cNvSpPr/>
              <p:nvPr/>
            </p:nvSpPr>
            <p:spPr bwMode="auto">
              <a:xfrm>
                <a:off x="3926" y="1517"/>
                <a:ext cx="1" cy="203"/>
              </a:xfrm>
              <a:custGeom>
                <a:avLst/>
                <a:gdLst>
                  <a:gd name="T0" fmla="*/ 0 w 1"/>
                  <a:gd name="T1" fmla="*/ 0 h 203"/>
                  <a:gd name="T2" fmla="*/ 0 w 1"/>
                  <a:gd name="T3" fmla="*/ 203 h 203"/>
                  <a:gd name="T4" fmla="*/ 0 60000 65536"/>
                  <a:gd name="T5" fmla="*/ 0 60000 65536"/>
                  <a:gd name="T6" fmla="*/ 0 w 1"/>
                  <a:gd name="T7" fmla="*/ 0 h 203"/>
                  <a:gd name="T8" fmla="*/ 1 w 1"/>
                  <a:gd name="T9" fmla="*/ 203 h 20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03">
                    <a:moveTo>
                      <a:pt x="0" y="0"/>
                    </a:moveTo>
                    <a:lnTo>
                      <a:pt x="0" y="20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33" name="Text Box 50"/>
              <p:cNvSpPr txBox="1">
                <a:spLocks noChangeArrowheads="1"/>
              </p:cNvSpPr>
              <p:nvPr/>
            </p:nvSpPr>
            <p:spPr bwMode="auto">
              <a:xfrm>
                <a:off x="3653" y="1469"/>
                <a:ext cx="1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sz="2000" b="1"/>
                  <a:t>h</a:t>
                </a:r>
                <a:r>
                  <a:rPr kumimoji="0" lang="en-US" altLang="zh-CN" sz="2000" b="1" baseline="-25000"/>
                  <a:t>w</a:t>
                </a:r>
                <a:endParaRPr kumimoji="0" lang="en-US" altLang="zh-CN" sz="2000" b="1" baseline="-25000"/>
              </a:p>
            </p:txBody>
          </p:sp>
        </p:grpSp>
        <p:grpSp>
          <p:nvGrpSpPr>
            <p:cNvPr id="59406" name="Group 51"/>
            <p:cNvGrpSpPr/>
            <p:nvPr/>
          </p:nvGrpSpPr>
          <p:grpSpPr bwMode="auto">
            <a:xfrm>
              <a:off x="2925" y="890"/>
              <a:ext cx="2482" cy="2265"/>
              <a:chOff x="3030" y="476"/>
              <a:chExt cx="2482" cy="2265"/>
            </a:xfrm>
          </p:grpSpPr>
          <p:sp>
            <p:nvSpPr>
              <p:cNvPr id="59407" name="Line 52"/>
              <p:cNvSpPr>
                <a:spLocks noChangeShapeType="1"/>
              </p:cNvSpPr>
              <p:nvPr/>
            </p:nvSpPr>
            <p:spPr bwMode="auto">
              <a:xfrm>
                <a:off x="3562" y="2261"/>
                <a:ext cx="1950" cy="0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08" name="Text Box 53"/>
              <p:cNvSpPr txBox="1">
                <a:spLocks noChangeArrowheads="1"/>
              </p:cNvSpPr>
              <p:nvPr/>
            </p:nvSpPr>
            <p:spPr bwMode="auto">
              <a:xfrm>
                <a:off x="3785" y="1832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0" lang="en-US" altLang="zh-CN" sz="2000" b="1"/>
                  <a:t>L</a:t>
                </a:r>
                <a:endParaRPr kumimoji="0" lang="en-US" altLang="zh-CN" sz="2000" b="1"/>
              </a:p>
            </p:txBody>
          </p:sp>
          <p:grpSp>
            <p:nvGrpSpPr>
              <p:cNvPr id="59409" name="Group 54"/>
              <p:cNvGrpSpPr/>
              <p:nvPr/>
            </p:nvGrpSpPr>
            <p:grpSpPr bwMode="auto">
              <a:xfrm>
                <a:off x="3030" y="476"/>
                <a:ext cx="2029" cy="2265"/>
                <a:chOff x="3030" y="476"/>
                <a:chExt cx="2029" cy="2265"/>
              </a:xfrm>
            </p:grpSpPr>
            <p:grpSp>
              <p:nvGrpSpPr>
                <p:cNvPr id="59410" name="Group 55"/>
                <p:cNvGrpSpPr/>
                <p:nvPr/>
              </p:nvGrpSpPr>
              <p:grpSpPr bwMode="auto">
                <a:xfrm>
                  <a:off x="3030" y="701"/>
                  <a:ext cx="1797" cy="2040"/>
                  <a:chOff x="1713" y="918"/>
                  <a:chExt cx="1797" cy="2040"/>
                </a:xfrm>
              </p:grpSpPr>
              <p:sp>
                <p:nvSpPr>
                  <p:cNvPr id="59422" name="Freeform 56"/>
                  <p:cNvSpPr/>
                  <p:nvPr/>
                </p:nvSpPr>
                <p:spPr bwMode="auto">
                  <a:xfrm>
                    <a:off x="1973" y="1730"/>
                    <a:ext cx="973" cy="1162"/>
                  </a:xfrm>
                  <a:custGeom>
                    <a:avLst/>
                    <a:gdLst>
                      <a:gd name="T0" fmla="*/ 807 w 973"/>
                      <a:gd name="T1" fmla="*/ 0 h 1162"/>
                      <a:gd name="T2" fmla="*/ 805 w 973"/>
                      <a:gd name="T3" fmla="*/ 946 h 1162"/>
                      <a:gd name="T4" fmla="*/ 967 w 973"/>
                      <a:gd name="T5" fmla="*/ 946 h 1162"/>
                      <a:gd name="T6" fmla="*/ 973 w 973"/>
                      <a:gd name="T7" fmla="*/ 1159 h 1162"/>
                      <a:gd name="T8" fmla="*/ 4 w 973"/>
                      <a:gd name="T9" fmla="*/ 1162 h 1162"/>
                      <a:gd name="T10" fmla="*/ 0 w 973"/>
                      <a:gd name="T11" fmla="*/ 158 h 1162"/>
                      <a:gd name="T12" fmla="*/ 151 w 973"/>
                      <a:gd name="T13" fmla="*/ 154 h 1162"/>
                      <a:gd name="T14" fmla="*/ 151 w 973"/>
                      <a:gd name="T15" fmla="*/ 1 h 116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73"/>
                      <a:gd name="T25" fmla="*/ 0 h 1162"/>
                      <a:gd name="T26" fmla="*/ 973 w 973"/>
                      <a:gd name="T27" fmla="*/ 1162 h 116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73" h="1162">
                        <a:moveTo>
                          <a:pt x="807" y="0"/>
                        </a:moveTo>
                        <a:lnTo>
                          <a:pt x="805" y="946"/>
                        </a:lnTo>
                        <a:lnTo>
                          <a:pt x="967" y="946"/>
                        </a:lnTo>
                        <a:lnTo>
                          <a:pt x="973" y="1159"/>
                        </a:lnTo>
                        <a:lnTo>
                          <a:pt x="4" y="1162"/>
                        </a:lnTo>
                        <a:lnTo>
                          <a:pt x="0" y="158"/>
                        </a:lnTo>
                        <a:lnTo>
                          <a:pt x="151" y="154"/>
                        </a:lnTo>
                        <a:lnTo>
                          <a:pt x="151" y="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3" name="Freeform 57"/>
                  <p:cNvSpPr/>
                  <p:nvPr/>
                </p:nvSpPr>
                <p:spPr bwMode="auto">
                  <a:xfrm>
                    <a:off x="1713" y="921"/>
                    <a:ext cx="1797" cy="2037"/>
                  </a:xfrm>
                  <a:custGeom>
                    <a:avLst/>
                    <a:gdLst>
                      <a:gd name="T0" fmla="*/ 0 w 1797"/>
                      <a:gd name="T1" fmla="*/ 804 h 2037"/>
                      <a:gd name="T2" fmla="*/ 0 w 1797"/>
                      <a:gd name="T3" fmla="*/ 966 h 2037"/>
                      <a:gd name="T4" fmla="*/ 186 w 1797"/>
                      <a:gd name="T5" fmla="*/ 969 h 2037"/>
                      <a:gd name="T6" fmla="*/ 183 w 1797"/>
                      <a:gd name="T7" fmla="*/ 2035 h 2037"/>
                      <a:gd name="T8" fmla="*/ 1311 w 1797"/>
                      <a:gd name="T9" fmla="*/ 2037 h 2037"/>
                      <a:gd name="T10" fmla="*/ 1311 w 1797"/>
                      <a:gd name="T11" fmla="*/ 1764 h 2037"/>
                      <a:gd name="T12" fmla="*/ 1485 w 1797"/>
                      <a:gd name="T13" fmla="*/ 1764 h 2037"/>
                      <a:gd name="T14" fmla="*/ 1488 w 1797"/>
                      <a:gd name="T15" fmla="*/ 1590 h 2037"/>
                      <a:gd name="T16" fmla="*/ 1790 w 1797"/>
                      <a:gd name="T17" fmla="*/ 1589 h 2037"/>
                      <a:gd name="T18" fmla="*/ 1797 w 1797"/>
                      <a:gd name="T19" fmla="*/ 0 h 203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97"/>
                      <a:gd name="T31" fmla="*/ 0 h 2037"/>
                      <a:gd name="T32" fmla="*/ 1797 w 1797"/>
                      <a:gd name="T33" fmla="*/ 2037 h 203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97" h="2037">
                        <a:moveTo>
                          <a:pt x="0" y="804"/>
                        </a:moveTo>
                        <a:lnTo>
                          <a:pt x="0" y="966"/>
                        </a:lnTo>
                        <a:lnTo>
                          <a:pt x="186" y="969"/>
                        </a:lnTo>
                        <a:lnTo>
                          <a:pt x="183" y="2035"/>
                        </a:lnTo>
                        <a:lnTo>
                          <a:pt x="1311" y="2037"/>
                        </a:lnTo>
                        <a:lnTo>
                          <a:pt x="1311" y="1764"/>
                        </a:lnTo>
                        <a:lnTo>
                          <a:pt x="1485" y="1764"/>
                        </a:lnTo>
                        <a:lnTo>
                          <a:pt x="1488" y="1590"/>
                        </a:lnTo>
                        <a:lnTo>
                          <a:pt x="1790" y="1589"/>
                        </a:lnTo>
                        <a:lnTo>
                          <a:pt x="1797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4" name="Freeform 58"/>
                  <p:cNvSpPr/>
                  <p:nvPr/>
                </p:nvSpPr>
                <p:spPr bwMode="auto">
                  <a:xfrm>
                    <a:off x="3195" y="926"/>
                    <a:ext cx="89" cy="991"/>
                  </a:xfrm>
                  <a:custGeom>
                    <a:avLst/>
                    <a:gdLst>
                      <a:gd name="T0" fmla="*/ 0 w 89"/>
                      <a:gd name="T1" fmla="*/ 811 h 991"/>
                      <a:gd name="T2" fmla="*/ 0 w 89"/>
                      <a:gd name="T3" fmla="*/ 991 h 991"/>
                      <a:gd name="T4" fmla="*/ 89 w 89"/>
                      <a:gd name="T5" fmla="*/ 990 h 991"/>
                      <a:gd name="T6" fmla="*/ 89 w 89"/>
                      <a:gd name="T7" fmla="*/ 0 h 99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9"/>
                      <a:gd name="T13" fmla="*/ 0 h 991"/>
                      <a:gd name="T14" fmla="*/ 89 w 89"/>
                      <a:gd name="T15" fmla="*/ 991 h 99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9" h="991">
                        <a:moveTo>
                          <a:pt x="0" y="811"/>
                        </a:moveTo>
                        <a:lnTo>
                          <a:pt x="0" y="991"/>
                        </a:lnTo>
                        <a:lnTo>
                          <a:pt x="89" y="990"/>
                        </a:lnTo>
                        <a:lnTo>
                          <a:pt x="89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5" name="Freeform 59"/>
                  <p:cNvSpPr/>
                  <p:nvPr/>
                </p:nvSpPr>
                <p:spPr bwMode="auto">
                  <a:xfrm>
                    <a:off x="3198" y="918"/>
                    <a:ext cx="264" cy="1551"/>
                  </a:xfrm>
                  <a:custGeom>
                    <a:avLst/>
                    <a:gdLst>
                      <a:gd name="T0" fmla="*/ 135 w 264"/>
                      <a:gd name="T1" fmla="*/ 6 h 1551"/>
                      <a:gd name="T2" fmla="*/ 135 w 264"/>
                      <a:gd name="T3" fmla="*/ 1035 h 1551"/>
                      <a:gd name="T4" fmla="*/ 0 w 264"/>
                      <a:gd name="T5" fmla="*/ 1032 h 1551"/>
                      <a:gd name="T6" fmla="*/ 0 w 264"/>
                      <a:gd name="T7" fmla="*/ 1551 h 1551"/>
                      <a:gd name="T8" fmla="*/ 264 w 264"/>
                      <a:gd name="T9" fmla="*/ 1551 h 1551"/>
                      <a:gd name="T10" fmla="*/ 264 w 264"/>
                      <a:gd name="T11" fmla="*/ 0 h 15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4"/>
                      <a:gd name="T19" fmla="*/ 0 h 1551"/>
                      <a:gd name="T20" fmla="*/ 264 w 264"/>
                      <a:gd name="T21" fmla="*/ 1551 h 155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4" h="1551">
                        <a:moveTo>
                          <a:pt x="135" y="6"/>
                        </a:moveTo>
                        <a:lnTo>
                          <a:pt x="135" y="1035"/>
                        </a:lnTo>
                        <a:lnTo>
                          <a:pt x="0" y="1032"/>
                        </a:lnTo>
                        <a:lnTo>
                          <a:pt x="0" y="1551"/>
                        </a:lnTo>
                        <a:lnTo>
                          <a:pt x="264" y="1551"/>
                        </a:lnTo>
                        <a:lnTo>
                          <a:pt x="264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9411" name="Freeform 60"/>
                <p:cNvSpPr/>
                <p:nvPr/>
              </p:nvSpPr>
              <p:spPr bwMode="auto">
                <a:xfrm>
                  <a:off x="3924" y="1716"/>
                  <a:ext cx="1" cy="550"/>
                </a:xfrm>
                <a:custGeom>
                  <a:avLst/>
                  <a:gdLst>
                    <a:gd name="T0" fmla="*/ 1 w 1"/>
                    <a:gd name="T1" fmla="*/ 0 h 550"/>
                    <a:gd name="T2" fmla="*/ 0 w 1"/>
                    <a:gd name="T3" fmla="*/ 550 h 550"/>
                    <a:gd name="T4" fmla="*/ 0 60000 65536"/>
                    <a:gd name="T5" fmla="*/ 0 60000 65536"/>
                    <a:gd name="T6" fmla="*/ 0 w 1"/>
                    <a:gd name="T7" fmla="*/ 0 h 550"/>
                    <a:gd name="T8" fmla="*/ 1 w 1"/>
                    <a:gd name="T9" fmla="*/ 550 h 5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550">
                      <a:moveTo>
                        <a:pt x="1" y="0"/>
                      </a:moveTo>
                      <a:lnTo>
                        <a:pt x="0" y="55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412" name="Line 61"/>
                <p:cNvSpPr>
                  <a:spLocks noChangeShapeType="1"/>
                </p:cNvSpPr>
                <p:nvPr/>
              </p:nvSpPr>
              <p:spPr bwMode="auto">
                <a:xfrm>
                  <a:off x="3834" y="1716"/>
                  <a:ext cx="22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59413" name="Group 62"/>
                <p:cNvGrpSpPr/>
                <p:nvPr/>
              </p:nvGrpSpPr>
              <p:grpSpPr bwMode="auto">
                <a:xfrm>
                  <a:off x="4099" y="1717"/>
                  <a:ext cx="412" cy="554"/>
                  <a:chOff x="3809" y="2070"/>
                  <a:chExt cx="412" cy="554"/>
                </a:xfrm>
              </p:grpSpPr>
              <p:sp>
                <p:nvSpPr>
                  <p:cNvPr id="59420" name="Freeform 63"/>
                  <p:cNvSpPr/>
                  <p:nvPr/>
                </p:nvSpPr>
                <p:spPr bwMode="auto">
                  <a:xfrm>
                    <a:off x="3809" y="2070"/>
                    <a:ext cx="412" cy="554"/>
                  </a:xfrm>
                  <a:custGeom>
                    <a:avLst/>
                    <a:gdLst>
                      <a:gd name="T0" fmla="*/ 408 w 412"/>
                      <a:gd name="T1" fmla="*/ 0 h 554"/>
                      <a:gd name="T2" fmla="*/ 412 w 412"/>
                      <a:gd name="T3" fmla="*/ 550 h 554"/>
                      <a:gd name="T4" fmla="*/ 0 w 412"/>
                      <a:gd name="T5" fmla="*/ 554 h 554"/>
                      <a:gd name="T6" fmla="*/ 4 w 412"/>
                      <a:gd name="T7" fmla="*/ 0 h 554"/>
                      <a:gd name="T8" fmla="*/ 408 w 412"/>
                      <a:gd name="T9" fmla="*/ 0 h 5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2"/>
                      <a:gd name="T16" fmla="*/ 0 h 554"/>
                      <a:gd name="T17" fmla="*/ 412 w 412"/>
                      <a:gd name="T18" fmla="*/ 554 h 5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2" h="554">
                        <a:moveTo>
                          <a:pt x="408" y="0"/>
                        </a:moveTo>
                        <a:lnTo>
                          <a:pt x="412" y="550"/>
                        </a:lnTo>
                        <a:lnTo>
                          <a:pt x="0" y="554"/>
                        </a:lnTo>
                        <a:lnTo>
                          <a:pt x="4" y="0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solidFill>
                    <a:srgbClr val="FF9900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21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6" y="2222"/>
                    <a:ext cx="36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hangingPunct="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r>
                      <a:rPr kumimoji="0" lang="zh-CN" altLang="en-US" sz="2000" b="1">
                        <a:solidFill>
                          <a:srgbClr val="800000"/>
                        </a:solidFill>
                      </a:rPr>
                      <a:t>土样</a:t>
                    </a:r>
                    <a:endParaRPr kumimoji="0" lang="zh-CN" altLang="en-US" sz="2000" b="1">
                      <a:solidFill>
                        <a:srgbClr val="800000"/>
                      </a:solidFill>
                    </a:endParaRPr>
                  </a:p>
                </p:txBody>
              </p:sp>
            </p:grpSp>
            <p:sp>
              <p:nvSpPr>
                <p:cNvPr id="5941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651" y="2442"/>
                  <a:ext cx="40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0" lang="zh-CN" altLang="en-US" sz="2000" b="1">
                      <a:solidFill>
                        <a:schemeClr val="bg2"/>
                      </a:solidFill>
                      <a:ea typeface="幼圆" pitchFamily="49" charset="-122"/>
                    </a:rPr>
                    <a:t>滤网</a:t>
                  </a:r>
                  <a:endParaRPr kumimoji="0" lang="zh-CN" altLang="en-US" sz="2000" b="1">
                    <a:solidFill>
                      <a:schemeClr val="bg2"/>
                    </a:solidFill>
                    <a:ea typeface="幼圆" pitchFamily="49" charset="-122"/>
                  </a:endParaRPr>
                </a:p>
              </p:txBody>
            </p:sp>
            <p:sp>
              <p:nvSpPr>
                <p:cNvPr id="59415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4424" y="2261"/>
                  <a:ext cx="227" cy="272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416" name="Line 67"/>
                <p:cNvSpPr>
                  <a:spLocks noChangeShapeType="1"/>
                </p:cNvSpPr>
                <p:nvPr/>
              </p:nvSpPr>
              <p:spPr bwMode="auto">
                <a:xfrm>
                  <a:off x="4104" y="2265"/>
                  <a:ext cx="409" cy="0"/>
                </a:xfrm>
                <a:prstGeom prst="line">
                  <a:avLst/>
                </a:prstGeom>
                <a:noFill/>
                <a:ln w="57150">
                  <a:solidFill>
                    <a:srgbClr val="80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41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397" y="1207"/>
                  <a:ext cx="52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0" lang="zh-CN" altLang="en-US" sz="2000" b="1">
                      <a:solidFill>
                        <a:srgbClr val="800000"/>
                      </a:solidFill>
                    </a:rPr>
                    <a:t>贮水器</a:t>
                  </a:r>
                  <a:endParaRPr kumimoji="0" lang="zh-CN" altLang="en-US" sz="2000" b="1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59418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558" y="476"/>
                  <a:ext cx="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0" lang="en-US" altLang="zh-CN" sz="2000" b="1">
                      <a:solidFill>
                        <a:srgbClr val="800000"/>
                      </a:solidFill>
                    </a:rPr>
                    <a:t>a</a:t>
                  </a:r>
                  <a:endParaRPr kumimoji="0" lang="en-US" altLang="zh-CN" sz="2000" b="1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5941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734" y="476"/>
                  <a:ext cx="9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0" lang="en-US" altLang="zh-CN" sz="2000" b="1">
                      <a:solidFill>
                        <a:srgbClr val="800000"/>
                      </a:solidFill>
                    </a:rPr>
                    <a:t>b</a:t>
                  </a:r>
                  <a:endParaRPr kumimoji="0" lang="en-US" altLang="zh-CN" sz="2000" b="1">
                    <a:solidFill>
                      <a:srgbClr val="800000"/>
                    </a:solidFill>
                  </a:endParaRPr>
                </a:p>
              </p:txBody>
            </p:sp>
          </p:grpSp>
        </p:grpSp>
      </p:grp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5" name="Object 4"/>
          <p:cNvGraphicFramePr>
            <a:graphicFrameLocks noChangeAspect="1"/>
          </p:cNvGraphicFramePr>
          <p:nvPr/>
        </p:nvGraphicFramePr>
        <p:xfrm>
          <a:off x="4096342" y="5201884"/>
          <a:ext cx="1511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" r:id="rId1" imgW="483870" imgH="229235" progId="Equation.3">
                  <p:embed/>
                </p:oleObj>
              </mc:Choice>
              <mc:Fallback>
                <p:oleObj name="" r:id="rId1" imgW="483870" imgH="2292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342" y="5201884"/>
                        <a:ext cx="1511300" cy="720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  <p:bldP spid="338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27087" y="1676400"/>
            <a:ext cx="7631113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33400" indent="-5334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59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16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734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30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878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土工建筑物及地基由于渗流</a:t>
            </a: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作用（</a:t>
            </a:r>
            <a:r>
              <a:rPr kumimoji="0" lang="en-US" altLang="zh-CN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J</a:t>
            </a: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）而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出现的变形或破坏称为</a:t>
            </a: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渗透变形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或</a:t>
            </a:r>
            <a:r>
              <a:rPr kumimoji="0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渗透破坏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。渗透变形是土工建筑物发生破坏的常见</a:t>
            </a:r>
            <a:r>
              <a:rPr kumimoji="0" lang="zh-CN" altLang="en-US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类型</a:t>
            </a:r>
            <a:endParaRPr kumimoji="0" lang="zh-CN" altLang="en-US" sz="24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基本类型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流砂或流土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marL="876300" indent="-3429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管涌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  <a:p>
            <a:pPr marL="876300" indent="-3429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Times New Roman" panose="02020603050405020304" pitchFamily="18" charset="0"/>
                <a:ea typeface="幼圆" pitchFamily="49" charset="-122"/>
                <a:cs typeface="Times New Roman" panose="02020603050405020304" pitchFamily="18" charset="0"/>
              </a:rPr>
              <a:t> 潜蚀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  <a:cs typeface="Times New Roman" panose="02020603050405020304" pitchFamily="18" charset="0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2334213" y="550644"/>
            <a:ext cx="2964273" cy="64633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土</a:t>
            </a:r>
            <a:r>
              <a:rPr kumimoji="0"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的渗透</a:t>
            </a:r>
            <a:r>
              <a:rPr kumimoji="0" lang="zh-CN" altLang="en-US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破坏</a:t>
            </a:r>
            <a:endParaRPr kumimoji="0"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15157" y="1243806"/>
            <a:ext cx="8062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444500" indent="-444500" eaLnBrk="1" hangingPunct="1">
              <a:lnSpc>
                <a:spcPct val="115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华文新魏" pitchFamily="2" charset="-122"/>
                <a:ea typeface="幼圆" pitchFamily="49" charset="-122"/>
              </a:rPr>
              <a:t>流砂：</a:t>
            </a:r>
            <a:r>
              <a:rPr lang="zh-CN" altLang="en-US" b="1" dirty="0">
                <a:latin typeface="华文新魏" pitchFamily="2" charset="-122"/>
                <a:ea typeface="幼圆" pitchFamily="49" charset="-122"/>
              </a:rPr>
              <a:t>在</a:t>
            </a:r>
            <a:r>
              <a:rPr lang="zh-CN" altLang="en-US" b="1" dirty="0">
                <a:latin typeface="华文琥珀" pitchFamily="2" charset="-122"/>
                <a:ea typeface="幼圆" pitchFamily="49" charset="-122"/>
              </a:rPr>
              <a:t>向上</a:t>
            </a:r>
            <a:r>
              <a:rPr lang="zh-CN" altLang="en-US" b="1" dirty="0">
                <a:latin typeface="华文新魏" pitchFamily="2" charset="-122"/>
                <a:ea typeface="幼圆" pitchFamily="49" charset="-122"/>
              </a:rPr>
              <a:t>的</a:t>
            </a:r>
            <a:r>
              <a:rPr lang="zh-CN" altLang="en-US" b="1" dirty="0" smtClean="0">
                <a:latin typeface="华文新魏" pitchFamily="2" charset="-122"/>
                <a:ea typeface="幼圆" pitchFamily="49" charset="-122"/>
              </a:rPr>
              <a:t>渗流力作</a:t>
            </a:r>
            <a:r>
              <a:rPr lang="zh-CN" altLang="en-US" b="1" dirty="0">
                <a:latin typeface="华文新魏" pitchFamily="2" charset="-122"/>
                <a:ea typeface="幼圆" pitchFamily="49" charset="-122"/>
              </a:rPr>
              <a:t>用下，表层局部范围内的土体或颗粒群同时发生悬浮、移动的现象。任何类型的土，只要水力梯度达到一定的大小，都可发生</a:t>
            </a:r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幼圆" pitchFamily="49" charset="-122"/>
              </a:rPr>
              <a:t>流土破坏</a:t>
            </a:r>
            <a:endParaRPr lang="zh-CN" altLang="en-US" b="1" dirty="0">
              <a:solidFill>
                <a:srgbClr val="FF0000"/>
              </a:solidFill>
              <a:latin typeface="华文新魏" pitchFamily="2" charset="-122"/>
              <a:ea typeface="幼圆" pitchFamily="49" charset="-122"/>
            </a:endParaRPr>
          </a:p>
        </p:txBody>
      </p:sp>
      <p:sp>
        <p:nvSpPr>
          <p:cNvPr id="68640" name="Text Box 26"/>
          <p:cNvSpPr txBox="1">
            <a:spLocks noChangeArrowheads="1"/>
          </p:cNvSpPr>
          <p:nvPr/>
        </p:nvSpPr>
        <p:spPr bwMode="auto">
          <a:xfrm>
            <a:off x="594360" y="2699544"/>
            <a:ext cx="1403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SzPct val="130000"/>
              <a:buFont typeface="Wingdings" panose="05000000000000000000" pitchFamily="2" charset="2"/>
              <a:buChar char="F"/>
            </a:pPr>
            <a:r>
              <a:rPr kumimoji="0" lang="en-US" altLang="zh-CN" sz="2400" b="1" dirty="0">
                <a:ea typeface="幼圆" pitchFamily="49" charset="-122"/>
              </a:rPr>
              <a:t> </a:t>
            </a:r>
            <a:r>
              <a:rPr kumimoji="0" lang="zh-CN" altLang="en-US" sz="2400" b="1" dirty="0">
                <a:ea typeface="幼圆" pitchFamily="49" charset="-122"/>
              </a:rPr>
              <a:t>原因：</a:t>
            </a:r>
            <a:endParaRPr kumimoji="0" lang="zh-CN" altLang="en-US" sz="2400" b="1" dirty="0">
              <a:ea typeface="幼圆" pitchFamily="49" charset="-122"/>
            </a:endParaRPr>
          </a:p>
        </p:txBody>
      </p:sp>
      <p:grpSp>
        <p:nvGrpSpPr>
          <p:cNvPr id="3" name="Group 97"/>
          <p:cNvGrpSpPr/>
          <p:nvPr/>
        </p:nvGrpSpPr>
        <p:grpSpPr bwMode="auto">
          <a:xfrm>
            <a:off x="1082676" y="3352800"/>
            <a:ext cx="7200900" cy="2808288"/>
            <a:chOff x="612" y="1298"/>
            <a:chExt cx="4536" cy="1769"/>
          </a:xfrm>
        </p:grpSpPr>
        <p:sp>
          <p:nvSpPr>
            <p:cNvPr id="68613" name="Rectangle 62"/>
            <p:cNvSpPr>
              <a:spLocks noChangeArrowheads="1"/>
            </p:cNvSpPr>
            <p:nvPr/>
          </p:nvSpPr>
          <p:spPr bwMode="auto">
            <a:xfrm>
              <a:off x="612" y="2296"/>
              <a:ext cx="4536" cy="771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14" name="Rectangle 63"/>
            <p:cNvSpPr>
              <a:spLocks noChangeArrowheads="1"/>
            </p:cNvSpPr>
            <p:nvPr/>
          </p:nvSpPr>
          <p:spPr bwMode="auto">
            <a:xfrm>
              <a:off x="612" y="1979"/>
              <a:ext cx="4536" cy="317"/>
            </a:xfrm>
            <a:prstGeom prst="rect">
              <a:avLst/>
            </a:prstGeom>
            <a:solidFill>
              <a:srgbClr val="FF99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15" name="Freeform 66"/>
            <p:cNvSpPr/>
            <p:nvPr/>
          </p:nvSpPr>
          <p:spPr bwMode="auto">
            <a:xfrm>
              <a:off x="612" y="1480"/>
              <a:ext cx="1769" cy="499"/>
            </a:xfrm>
            <a:custGeom>
              <a:avLst/>
              <a:gdLst>
                <a:gd name="T0" fmla="*/ 0 w 1769"/>
                <a:gd name="T1" fmla="*/ 6 h 635"/>
                <a:gd name="T2" fmla="*/ 0 w 1769"/>
                <a:gd name="T3" fmla="*/ 0 h 635"/>
                <a:gd name="T4" fmla="*/ 1769 w 1769"/>
                <a:gd name="T5" fmla="*/ 0 h 635"/>
                <a:gd name="T6" fmla="*/ 1315 w 1769"/>
                <a:gd name="T7" fmla="*/ 6 h 635"/>
                <a:gd name="T8" fmla="*/ 0 w 1769"/>
                <a:gd name="T9" fmla="*/ 6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9"/>
                <a:gd name="T16" fmla="*/ 0 h 635"/>
                <a:gd name="T17" fmla="*/ 1769 w 1769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9" h="635">
                  <a:moveTo>
                    <a:pt x="0" y="635"/>
                  </a:moveTo>
                  <a:lnTo>
                    <a:pt x="0" y="0"/>
                  </a:lnTo>
                  <a:lnTo>
                    <a:pt x="1769" y="0"/>
                  </a:lnTo>
                  <a:lnTo>
                    <a:pt x="1315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FF7C80"/>
            </a:solidFill>
            <a:ln w="9525">
              <a:rou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8616" name="AutoShape 67"/>
            <p:cNvSpPr/>
            <p:nvPr/>
          </p:nvSpPr>
          <p:spPr bwMode="auto">
            <a:xfrm rot="10800000">
              <a:off x="1927" y="1480"/>
              <a:ext cx="1860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6 w 21600"/>
                <a:gd name="T13" fmla="*/ 4502 h 21600"/>
                <a:gd name="T14" fmla="*/ 17106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rou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rot="10800000"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68617" name="Line 69"/>
            <p:cNvSpPr>
              <a:spLocks noChangeShapeType="1"/>
            </p:cNvSpPr>
            <p:nvPr/>
          </p:nvSpPr>
          <p:spPr bwMode="auto">
            <a:xfrm>
              <a:off x="839" y="1525"/>
              <a:ext cx="27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18" name="Line 70"/>
            <p:cNvSpPr>
              <a:spLocks noChangeShapeType="1"/>
            </p:cNvSpPr>
            <p:nvPr/>
          </p:nvSpPr>
          <p:spPr bwMode="auto">
            <a:xfrm>
              <a:off x="884" y="1570"/>
              <a:ext cx="1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19" name="Line 71"/>
            <p:cNvSpPr>
              <a:spLocks noChangeShapeType="1"/>
            </p:cNvSpPr>
            <p:nvPr/>
          </p:nvSpPr>
          <p:spPr bwMode="auto">
            <a:xfrm>
              <a:off x="930" y="1616"/>
              <a:ext cx="9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20" name="Text Box 72"/>
            <p:cNvSpPr txBox="1">
              <a:spLocks noChangeArrowheads="1"/>
            </p:cNvSpPr>
            <p:nvPr/>
          </p:nvSpPr>
          <p:spPr bwMode="auto">
            <a:xfrm>
              <a:off x="2472" y="1616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>
                  <a:ea typeface="黑体" panose="02010609060101010101" pitchFamily="49" charset="-122"/>
                </a:rPr>
                <a:t>坝体</a:t>
              </a:r>
              <a:endParaRPr lang="zh-CN" altLang="en-US" sz="2400">
                <a:ea typeface="黑体" panose="02010609060101010101" pitchFamily="49" charset="-122"/>
              </a:endParaRPr>
            </a:p>
          </p:txBody>
        </p:sp>
        <p:sp>
          <p:nvSpPr>
            <p:cNvPr id="68621" name="Text Box 76"/>
            <p:cNvSpPr txBox="1">
              <a:spLocks noChangeArrowheads="1"/>
            </p:cNvSpPr>
            <p:nvPr/>
          </p:nvSpPr>
          <p:spPr bwMode="auto">
            <a:xfrm>
              <a:off x="2064" y="2024"/>
              <a:ext cx="9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dirty="0" smtClean="0">
                  <a:ea typeface="黑体" panose="02010609060101010101" pitchFamily="49" charset="-122"/>
                </a:rPr>
                <a:t>黏性</a:t>
              </a:r>
              <a:r>
                <a:rPr lang="zh-CN" altLang="en-US" sz="1800" dirty="0">
                  <a:ea typeface="黑体" panose="02010609060101010101" pitchFamily="49" charset="-122"/>
                </a:rPr>
                <a:t>土</a:t>
              </a:r>
              <a:r>
                <a:rPr lang="en-US" altLang="zh-CN" sz="1800" dirty="0">
                  <a:ea typeface="黑体" panose="02010609060101010101" pitchFamily="49" charset="-122"/>
                </a:rPr>
                <a:t>k</a:t>
              </a:r>
              <a:r>
                <a:rPr lang="en-US" altLang="zh-CN" sz="1800" baseline="-25000" dirty="0">
                  <a:ea typeface="黑体" panose="02010609060101010101" pitchFamily="49" charset="-122"/>
                </a:rPr>
                <a:t>1</a:t>
              </a:r>
              <a:r>
                <a:rPr lang="en-US" altLang="zh-CN" sz="1800" dirty="0">
                  <a:ea typeface="黑体" panose="02010609060101010101" pitchFamily="49" charset="-122"/>
                </a:rPr>
                <a:t>&lt;&lt;k</a:t>
              </a:r>
              <a:r>
                <a:rPr lang="en-US" altLang="zh-CN" sz="1800" baseline="-25000" dirty="0">
                  <a:ea typeface="黑体" panose="02010609060101010101" pitchFamily="49" charset="-122"/>
                </a:rPr>
                <a:t>2</a:t>
              </a:r>
              <a:endParaRPr lang="en-US" altLang="zh-CN" sz="1800" baseline="-25000" dirty="0">
                <a:ea typeface="黑体" panose="02010609060101010101" pitchFamily="49" charset="-122"/>
              </a:endParaRPr>
            </a:p>
          </p:txBody>
        </p:sp>
        <p:sp>
          <p:nvSpPr>
            <p:cNvPr id="68622" name="Text Box 77"/>
            <p:cNvSpPr txBox="1">
              <a:spLocks noChangeArrowheads="1"/>
            </p:cNvSpPr>
            <p:nvPr/>
          </p:nvSpPr>
          <p:spPr bwMode="auto">
            <a:xfrm>
              <a:off x="2381" y="2614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>
                  <a:ea typeface="黑体" panose="02010609060101010101" pitchFamily="49" charset="-122"/>
                </a:rPr>
                <a:t>砂性土</a:t>
              </a:r>
              <a:r>
                <a:rPr lang="en-US" altLang="zh-CN" sz="1800">
                  <a:ea typeface="黑体" panose="02010609060101010101" pitchFamily="49" charset="-122"/>
                </a:rPr>
                <a:t>k</a:t>
              </a:r>
              <a:r>
                <a:rPr lang="en-US" altLang="zh-CN" sz="1800" baseline="-25000">
                  <a:ea typeface="黑体" panose="02010609060101010101" pitchFamily="49" charset="-122"/>
                </a:rPr>
                <a:t>2</a:t>
              </a:r>
              <a:endParaRPr lang="en-US" altLang="zh-CN" sz="1800" baseline="-25000">
                <a:ea typeface="黑体" panose="02010609060101010101" pitchFamily="49" charset="-122"/>
              </a:endParaRPr>
            </a:p>
          </p:txBody>
        </p:sp>
        <p:sp>
          <p:nvSpPr>
            <p:cNvPr id="68623" name="Text Box 78"/>
            <p:cNvSpPr txBox="1">
              <a:spLocks noChangeArrowheads="1"/>
            </p:cNvSpPr>
            <p:nvPr/>
          </p:nvSpPr>
          <p:spPr bwMode="auto">
            <a:xfrm>
              <a:off x="884" y="2387"/>
              <a:ext cx="4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>
                  <a:ea typeface="黑体" panose="02010609060101010101" pitchFamily="49" charset="-122"/>
                </a:rPr>
                <a:t>渗流</a:t>
              </a:r>
              <a:endParaRPr lang="zh-CN" altLang="en-US" sz="1800">
                <a:ea typeface="黑体" panose="02010609060101010101" pitchFamily="49" charset="-122"/>
              </a:endParaRPr>
            </a:p>
          </p:txBody>
        </p:sp>
        <p:sp>
          <p:nvSpPr>
            <p:cNvPr id="68624" name="AutoShape 83"/>
            <p:cNvSpPr>
              <a:spLocks noChangeArrowheads="1"/>
            </p:cNvSpPr>
            <p:nvPr/>
          </p:nvSpPr>
          <p:spPr bwMode="auto">
            <a:xfrm rot="1209756">
              <a:off x="1383" y="2614"/>
              <a:ext cx="726" cy="272"/>
            </a:xfrm>
            <a:prstGeom prst="curvedUpArrow">
              <a:avLst>
                <a:gd name="adj1" fmla="val 53382"/>
                <a:gd name="adj2" fmla="val 106765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25" name="AutoShape 84"/>
            <p:cNvSpPr>
              <a:spLocks noChangeArrowheads="1"/>
            </p:cNvSpPr>
            <p:nvPr/>
          </p:nvSpPr>
          <p:spPr bwMode="auto">
            <a:xfrm rot="-1901552">
              <a:off x="3379" y="2568"/>
              <a:ext cx="804" cy="277"/>
            </a:xfrm>
            <a:prstGeom prst="curvedUpArrow">
              <a:avLst>
                <a:gd name="adj1" fmla="val 58051"/>
                <a:gd name="adj2" fmla="val 116101"/>
                <a:gd name="adj3" fmla="val 33333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26" name="Line 85"/>
            <p:cNvSpPr>
              <a:spLocks noChangeShapeType="1"/>
            </p:cNvSpPr>
            <p:nvPr/>
          </p:nvSpPr>
          <p:spPr bwMode="auto">
            <a:xfrm flipV="1">
              <a:off x="3833" y="2296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27" name="Line 86"/>
            <p:cNvSpPr>
              <a:spLocks noChangeShapeType="1"/>
            </p:cNvSpPr>
            <p:nvPr/>
          </p:nvSpPr>
          <p:spPr bwMode="auto">
            <a:xfrm flipV="1">
              <a:off x="3969" y="2296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28" name="Line 87"/>
            <p:cNvSpPr>
              <a:spLocks noChangeShapeType="1"/>
            </p:cNvSpPr>
            <p:nvPr/>
          </p:nvSpPr>
          <p:spPr bwMode="auto">
            <a:xfrm flipV="1">
              <a:off x="4105" y="2296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29" name="Line 88"/>
            <p:cNvSpPr>
              <a:spLocks noChangeShapeType="1"/>
            </p:cNvSpPr>
            <p:nvPr/>
          </p:nvSpPr>
          <p:spPr bwMode="auto">
            <a:xfrm flipV="1">
              <a:off x="4241" y="2296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30" name="Line 89"/>
            <p:cNvSpPr>
              <a:spLocks noChangeShapeType="1"/>
            </p:cNvSpPr>
            <p:nvPr/>
          </p:nvSpPr>
          <p:spPr bwMode="auto">
            <a:xfrm flipV="1">
              <a:off x="4377" y="2296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31" name="Rectangle 90"/>
            <p:cNvSpPr>
              <a:spLocks noChangeArrowheads="1"/>
            </p:cNvSpPr>
            <p:nvPr/>
          </p:nvSpPr>
          <p:spPr bwMode="auto">
            <a:xfrm>
              <a:off x="3787" y="1979"/>
              <a:ext cx="681" cy="317"/>
            </a:xfrm>
            <a:prstGeom prst="rect">
              <a:avLst/>
            </a:prstGeom>
            <a:solidFill>
              <a:srgbClr val="3399FF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FF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32" name="Rectangle 91"/>
            <p:cNvSpPr>
              <a:spLocks noChangeArrowheads="1"/>
            </p:cNvSpPr>
            <p:nvPr/>
          </p:nvSpPr>
          <p:spPr bwMode="auto">
            <a:xfrm>
              <a:off x="4468" y="1979"/>
              <a:ext cx="680" cy="317"/>
            </a:xfrm>
            <a:prstGeom prst="rect">
              <a:avLst/>
            </a:prstGeom>
            <a:solidFill>
              <a:srgbClr val="FF99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33" name="AutoShape 92"/>
            <p:cNvSpPr>
              <a:spLocks noChangeArrowheads="1"/>
            </p:cNvSpPr>
            <p:nvPr/>
          </p:nvSpPr>
          <p:spPr bwMode="auto">
            <a:xfrm rot="10800000">
              <a:off x="884" y="1298"/>
              <a:ext cx="181" cy="18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34" name="AutoShape 93"/>
            <p:cNvSpPr>
              <a:spLocks noChangeArrowheads="1"/>
            </p:cNvSpPr>
            <p:nvPr/>
          </p:nvSpPr>
          <p:spPr bwMode="auto">
            <a:xfrm rot="10800000">
              <a:off x="4649" y="1752"/>
              <a:ext cx="181" cy="18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rot="10800000" wrap="none" anchor="ctr"/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68635" name="Line 94"/>
            <p:cNvSpPr>
              <a:spLocks noChangeShapeType="1"/>
            </p:cNvSpPr>
            <p:nvPr/>
          </p:nvSpPr>
          <p:spPr bwMode="auto">
            <a:xfrm>
              <a:off x="4604" y="1979"/>
              <a:ext cx="27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36" name="Line 95"/>
            <p:cNvSpPr>
              <a:spLocks noChangeShapeType="1"/>
            </p:cNvSpPr>
            <p:nvPr/>
          </p:nvSpPr>
          <p:spPr bwMode="auto">
            <a:xfrm>
              <a:off x="4649" y="2024"/>
              <a:ext cx="1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637" name="Line 96"/>
            <p:cNvSpPr>
              <a:spLocks noChangeShapeType="1"/>
            </p:cNvSpPr>
            <p:nvPr/>
          </p:nvSpPr>
          <p:spPr bwMode="auto">
            <a:xfrm>
              <a:off x="4695" y="2070"/>
              <a:ext cx="9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3134678" y="477372"/>
            <a:ext cx="2698175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流砂或流土现象</a:t>
            </a:r>
            <a:endParaRPr kumimoji="0" lang="zh-CN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4478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流砂</a:t>
            </a:r>
            <a:r>
              <a:rPr lang="zh-CN" altLang="en-US" b="1" dirty="0"/>
              <a:t>现象的产生不仅取决于渗流力的大小，同时与土的颗粒级配、密度及透水性等条件相关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土</a:t>
            </a:r>
            <a:r>
              <a:rPr lang="zh-CN" altLang="en-US" b="1" dirty="0"/>
              <a:t>开始发生流砂现象时的水力梯度称为</a:t>
            </a:r>
            <a:r>
              <a:rPr lang="zh-CN" altLang="en-US" b="1" dirty="0">
                <a:solidFill>
                  <a:srgbClr val="FF0000"/>
                </a:solidFill>
              </a:rPr>
              <a:t>临界水力梯度</a:t>
            </a:r>
            <a:r>
              <a:rPr lang="en-US" altLang="zh-CN" b="1" i="1" dirty="0" err="1">
                <a:solidFill>
                  <a:srgbClr val="FF0000"/>
                </a:solidFill>
              </a:rPr>
              <a:t>i</a:t>
            </a:r>
            <a:r>
              <a:rPr lang="en-US" altLang="zh-CN" b="1" baseline="-30000" dirty="0" err="1">
                <a:solidFill>
                  <a:srgbClr val="FF0000"/>
                </a:solidFill>
              </a:rPr>
              <a:t>cr</a:t>
            </a:r>
            <a:r>
              <a:rPr lang="zh-CN" altLang="en-US" b="1" dirty="0"/>
              <a:t>，显然，渗流力</a:t>
            </a:r>
            <a:r>
              <a:rPr lang="en-US" altLang="zh-CN" b="1" dirty="0"/>
              <a:t>J</a:t>
            </a:r>
            <a:r>
              <a:rPr lang="zh-CN" altLang="en-US" b="1" dirty="0"/>
              <a:t>等于土的浮重度时，土处于产生流砂的临界状态，因此临界水力梯度</a:t>
            </a:r>
            <a:r>
              <a:rPr lang="en-US" altLang="zh-CN" b="1" i="1" dirty="0" err="1"/>
              <a:t>i</a:t>
            </a:r>
            <a:r>
              <a:rPr lang="en-US" altLang="zh-CN" b="1" baseline="-30000" dirty="0" err="1"/>
              <a:t>cr</a:t>
            </a:r>
            <a:r>
              <a:rPr lang="zh-CN" altLang="en-US" b="1" dirty="0" smtClean="0"/>
              <a:t>为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研究</a:t>
            </a:r>
            <a:r>
              <a:rPr lang="zh-CN" altLang="en-US" b="1" dirty="0"/>
              <a:t>表明：土的不均匀系数愈大，</a:t>
            </a:r>
            <a:r>
              <a:rPr lang="zh-CN" altLang="en-US" b="1" i="1" dirty="0"/>
              <a:t>i</a:t>
            </a:r>
            <a:r>
              <a:rPr lang="zh-CN" altLang="en-US" b="1" baseline="-30000" dirty="0"/>
              <a:t>cr</a:t>
            </a:r>
            <a:r>
              <a:rPr lang="zh-CN" altLang="en-US" b="1" dirty="0"/>
              <a:t>值愈小；土中细颗粒含量高，</a:t>
            </a:r>
            <a:r>
              <a:rPr lang="zh-CN" altLang="en-US" b="1" i="1" dirty="0"/>
              <a:t>i</a:t>
            </a:r>
            <a:r>
              <a:rPr lang="zh-CN" altLang="en-US" b="1" baseline="-30000" dirty="0"/>
              <a:t>cr</a:t>
            </a:r>
            <a:r>
              <a:rPr lang="zh-CN" altLang="en-US" b="1" dirty="0"/>
              <a:t>值增大；土的渗透系数愈大， </a:t>
            </a:r>
            <a:r>
              <a:rPr lang="zh-CN" altLang="en-US" b="1" i="1" dirty="0"/>
              <a:t>i</a:t>
            </a:r>
            <a:r>
              <a:rPr lang="zh-CN" altLang="en-US" b="1" baseline="-30000" dirty="0"/>
              <a:t>cr</a:t>
            </a:r>
            <a:r>
              <a:rPr lang="zh-CN" altLang="en-US" b="1" dirty="0"/>
              <a:t>值愈低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86400" y="3810000"/>
          <a:ext cx="2311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" r:id="rId1" imgW="1106805" imgH="457835" progId="Equation.3">
                  <p:embed/>
                </p:oleObj>
              </mc:Choice>
              <mc:Fallback>
                <p:oleObj name="" r:id="rId1" imgW="1106805" imgH="4578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10000"/>
                        <a:ext cx="2311400" cy="927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438400" y="772131"/>
            <a:ext cx="4267200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流砂现象与</a:t>
            </a:r>
            <a:r>
              <a:rPr lang="zh-CN" altLang="en-US" sz="2800" b="1" dirty="0">
                <a:solidFill>
                  <a:srgbClr val="002060"/>
                </a:solidFill>
              </a:rPr>
              <a:t>土性密切相关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6456" r="1530" b="314"/>
          <a:stretch>
            <a:fillRect/>
          </a:stretch>
        </p:blipFill>
        <p:spPr bwMode="auto">
          <a:xfrm>
            <a:off x="0" y="1665288"/>
            <a:ext cx="51054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6525" b="9811"/>
          <a:stretch>
            <a:fillRect/>
          </a:stretch>
        </p:blipFill>
        <p:spPr bwMode="auto">
          <a:xfrm>
            <a:off x="5029200" y="16764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828800" y="4973320"/>
            <a:ext cx="500489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5000"/>
              </a:spcBef>
              <a:buFontTx/>
              <a:buAutoNum type="alphaLcParenBoth"/>
            </a:pPr>
            <a:r>
              <a:rPr kumimoji="0"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临界水力梯度</a:t>
            </a:r>
            <a:r>
              <a:rPr kumimoji="0" lang="en-US" altLang="zh-CN" sz="2000" b="1" i="1" dirty="0" err="1"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kumimoji="0" lang="en-US" altLang="zh-CN" sz="2000" b="1" baseline="-25000" dirty="0" err="1">
                <a:latin typeface="Times New Roman" panose="02020603050405020304" pitchFamily="18" charset="0"/>
                <a:ea typeface="幼圆" pitchFamily="49" charset="-122"/>
              </a:rPr>
              <a:t>cr</a:t>
            </a:r>
            <a:r>
              <a:rPr kumimoji="0"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随不均匀系数</a:t>
            </a:r>
            <a:r>
              <a:rPr kumimoji="0" lang="en-US" altLang="zh-CN" sz="2000" b="1" i="1" dirty="0">
                <a:latin typeface="Times New Roman" panose="02020603050405020304" pitchFamily="18" charset="0"/>
                <a:ea typeface="幼圆" pitchFamily="49" charset="-122"/>
              </a:rPr>
              <a:t>C</a:t>
            </a:r>
            <a:r>
              <a:rPr kumimoji="0" lang="en-US" altLang="zh-CN" sz="2000" b="1" baseline="-25000" dirty="0">
                <a:latin typeface="Times New Roman" panose="02020603050405020304" pitchFamily="18" charset="0"/>
                <a:ea typeface="幼圆" pitchFamily="49" charset="-122"/>
              </a:rPr>
              <a:t>u</a:t>
            </a:r>
            <a:r>
              <a:rPr kumimoji="0"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的变化</a:t>
            </a:r>
            <a:endParaRPr kumimoji="0" lang="en-US" altLang="zh-CN" sz="2000" b="1" baseline="-25000" dirty="0">
              <a:latin typeface="Times New Roman" panose="02020603050405020304" pitchFamily="18" charset="0"/>
              <a:ea typeface="幼圆" pitchFamily="49" charset="-122"/>
            </a:endParaRPr>
          </a:p>
          <a:p>
            <a:pPr eaLnBrk="1" hangingPunct="1">
              <a:spcBef>
                <a:spcPct val="45000"/>
              </a:spcBef>
              <a:buFontTx/>
              <a:buAutoNum type="alphaLcParenBoth"/>
            </a:pPr>
            <a:r>
              <a:rPr kumimoji="0"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临界水力梯度</a:t>
            </a:r>
            <a:r>
              <a:rPr kumimoji="0" lang="en-US" altLang="zh-CN" sz="2000" b="1" i="1" dirty="0" err="1">
                <a:latin typeface="Times New Roman" panose="02020603050405020304" pitchFamily="18" charset="0"/>
                <a:ea typeface="幼圆" pitchFamily="49" charset="-122"/>
              </a:rPr>
              <a:t>i</a:t>
            </a:r>
            <a:r>
              <a:rPr kumimoji="0" lang="en-US" altLang="zh-CN" sz="2000" b="1" baseline="-25000" dirty="0" err="1">
                <a:latin typeface="Times New Roman" panose="02020603050405020304" pitchFamily="18" charset="0"/>
                <a:ea typeface="幼圆" pitchFamily="49" charset="-122"/>
              </a:rPr>
              <a:t>cr</a:t>
            </a:r>
            <a:r>
              <a:rPr kumimoji="0"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随细粒填料含量的变化</a:t>
            </a:r>
            <a:endParaRPr kumimoji="0" lang="zh-CN" altLang="en-US" sz="20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7545427" y="4354512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细粒含量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29000" y="797531"/>
            <a:ext cx="2133600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</a:rPr>
              <a:t>临界</a:t>
            </a:r>
            <a:r>
              <a:rPr lang="zh-CN" altLang="en-US" b="1" dirty="0" smtClean="0">
                <a:solidFill>
                  <a:srgbClr val="002060"/>
                </a:solidFill>
              </a:rPr>
              <a:t>水力梯度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800" y="609600"/>
            <a:ext cx="792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经验表明</a:t>
            </a:r>
            <a:r>
              <a:rPr lang="zh-CN" altLang="en-US" b="1" dirty="0">
                <a:solidFill>
                  <a:srgbClr val="FF0000"/>
                </a:solidFill>
              </a:rPr>
              <a:t>流砂现象</a:t>
            </a:r>
            <a:r>
              <a:rPr lang="zh-CN" altLang="en-US" b="1" dirty="0"/>
              <a:t>多发生在下列特征的土层中：</a:t>
            </a:r>
            <a:br>
              <a:rPr lang="zh-CN" altLang="en-US" b="1" dirty="0"/>
            </a:br>
            <a:r>
              <a:rPr lang="zh-CN" altLang="en-US" b="1" dirty="0"/>
              <a:t>①土的颗粒组成中</a:t>
            </a:r>
            <a:r>
              <a:rPr lang="zh-CN" altLang="en-US" b="1" dirty="0" smtClean="0"/>
              <a:t>，黏粒</a:t>
            </a:r>
            <a:r>
              <a:rPr lang="zh-CN" altLang="en-US" b="1" dirty="0"/>
              <a:t>含量小于10%，粉粒、砂粒含量大于75%；</a:t>
            </a:r>
            <a:br>
              <a:rPr lang="zh-CN" altLang="en-US" b="1" dirty="0"/>
            </a:br>
            <a:r>
              <a:rPr lang="zh-CN" altLang="en-US" b="1" dirty="0"/>
              <a:t>②土的不均匀系数小于5；</a:t>
            </a:r>
            <a:br>
              <a:rPr lang="zh-CN" altLang="en-US" b="1" dirty="0"/>
            </a:br>
            <a:r>
              <a:rPr lang="zh-CN" altLang="en-US" b="1" dirty="0"/>
              <a:t>③土的含水量大于30%；</a:t>
            </a:r>
            <a:br>
              <a:rPr lang="zh-CN" altLang="en-US" b="1" dirty="0"/>
            </a:br>
            <a:r>
              <a:rPr lang="zh-CN" altLang="en-US" b="1" dirty="0"/>
              <a:t>④土的孔隙率大于43%（孔隙比大于0.75）；</a:t>
            </a:r>
            <a:br>
              <a:rPr lang="zh-CN" altLang="en-US" b="1" dirty="0"/>
            </a:br>
            <a:r>
              <a:rPr lang="zh-CN" altLang="en-US" b="1" dirty="0" smtClean="0"/>
              <a:t>⑤黏性</a:t>
            </a:r>
            <a:r>
              <a:rPr lang="zh-CN" altLang="en-US" b="1" dirty="0"/>
              <a:t>土中夹有砂层时，其层厚大于25</a:t>
            </a:r>
            <a:r>
              <a:rPr lang="zh-CN" altLang="en-US" b="1" dirty="0" smtClean="0"/>
              <a:t>cm。</a:t>
            </a:r>
            <a:endParaRPr lang="en-US" altLang="zh-CN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国外</a:t>
            </a:r>
            <a:r>
              <a:rPr lang="zh-CN" altLang="en-US" b="1" dirty="0"/>
              <a:t>文献资料也有类似的</a:t>
            </a:r>
            <a:r>
              <a:rPr lang="zh-CN" altLang="en-US" b="1" dirty="0" smtClean="0"/>
              <a:t>标准：</a:t>
            </a:r>
            <a:r>
              <a:rPr lang="zh-CN" altLang="en-US" b="1" dirty="0"/>
              <a:t>孔隙比</a:t>
            </a:r>
            <a:r>
              <a:rPr lang="zh-CN" altLang="en-US" b="1" i="1" dirty="0"/>
              <a:t>e</a:t>
            </a:r>
            <a:r>
              <a:rPr lang="zh-CN" altLang="en-US" b="1" dirty="0"/>
              <a:t>＞0.75~0.80，有效粒径</a:t>
            </a:r>
            <a:r>
              <a:rPr lang="zh-CN" altLang="en-US" b="1" i="1" dirty="0"/>
              <a:t>d</a:t>
            </a:r>
            <a:r>
              <a:rPr lang="zh-CN" altLang="en-US" b="1" baseline="-30000" dirty="0"/>
              <a:t>10</a:t>
            </a:r>
            <a:r>
              <a:rPr lang="zh-CN" altLang="en-US" b="1" dirty="0"/>
              <a:t>＜0.1mm及不均匀系数小于5的细砂最易发生流砂现象。</a:t>
            </a:r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915129" y="1920590"/>
            <a:ext cx="3121024" cy="34686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ja-JP" altLang="en-US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7200" y="5562600"/>
            <a:ext cx="1323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buSzPct val="130000"/>
              <a:buFont typeface="Wingdings" panose="05000000000000000000" pitchFamily="2" charset="2"/>
              <a:buChar char="F"/>
            </a:pPr>
            <a:r>
              <a:rPr lang="en-US" altLang="zh-CN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rPr>
              <a:t>原因</a:t>
            </a:r>
            <a:endParaRPr lang="zh-CN" altLang="en-US" b="1">
              <a:solidFill>
                <a:schemeClr val="folHlink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1981200" y="5334000"/>
            <a:ext cx="68929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zh-CN" altLang="en-US" b="1">
                <a:latin typeface="幼圆" pitchFamily="49" charset="-122"/>
                <a:ea typeface="幼圆" pitchFamily="49" charset="-122"/>
              </a:rPr>
              <a:t>内因：有足够多的粗颗粒形成大于细粒直径的孔隙</a:t>
            </a:r>
            <a:endParaRPr lang="zh-CN" altLang="en-US" b="1">
              <a:latin typeface="幼圆" pitchFamily="49" charset="-122"/>
              <a:ea typeface="幼圆" pitchFamily="49" charset="-122"/>
            </a:endParaRPr>
          </a:p>
          <a:p>
            <a:pPr eaLnBrk="1" hangingPunct="1">
              <a:lnSpc>
                <a:spcPct val="115000"/>
              </a:lnSpc>
            </a:pPr>
            <a:r>
              <a:rPr lang="zh-CN" altLang="en-US" b="1">
                <a:latin typeface="幼圆" pitchFamily="49" charset="-122"/>
                <a:ea typeface="幼圆" pitchFamily="49" charset="-122"/>
              </a:rPr>
              <a:t>外因：渗透力足够大</a:t>
            </a:r>
            <a:r>
              <a:rPr lang="zh-CN" altLang="en-US">
                <a:latin typeface="幼圆" pitchFamily="49" charset="-122"/>
                <a:ea typeface="幼圆" pitchFamily="49" charset="-122"/>
              </a:rPr>
              <a:t> </a:t>
            </a:r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31775" y="720217"/>
            <a:ext cx="85502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450850" indent="-450850" eaLnBrk="1" hangingPunct="1">
              <a:lnSpc>
                <a:spcPct val="115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ea typeface="幼圆" pitchFamily="49" charset="-122"/>
              </a:rPr>
              <a:t>管涌：在渗流作用下，一定级配的</a:t>
            </a:r>
            <a:r>
              <a:rPr lang="zh-CN" altLang="en-US" b="1" dirty="0" smtClean="0">
                <a:ea typeface="幼圆" pitchFamily="49" charset="-122"/>
              </a:rPr>
              <a:t>无黏性</a:t>
            </a:r>
            <a:r>
              <a:rPr lang="zh-CN" altLang="en-US" b="1" dirty="0">
                <a:ea typeface="幼圆" pitchFamily="49" charset="-122"/>
              </a:rPr>
              <a:t>土中的细小颗粒，通过较大颗粒所形成的孔隙发生移动，最终在土中形成与地表贯通的管道</a:t>
            </a:r>
            <a:endParaRPr lang="zh-CN" altLang="en-US" b="1" dirty="0">
              <a:ea typeface="幼圆" pitchFamily="49" charset="-122"/>
            </a:endParaRPr>
          </a:p>
        </p:txBody>
      </p:sp>
      <p:sp>
        <p:nvSpPr>
          <p:cNvPr id="44167" name="Text Box 135"/>
          <p:cNvSpPr txBox="1">
            <a:spLocks noChangeArrowheads="1"/>
          </p:cNvSpPr>
          <p:nvPr/>
        </p:nvSpPr>
        <p:spPr bwMode="auto">
          <a:xfrm>
            <a:off x="6858000" y="1981200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>
                <a:latin typeface="Times New Roman" panose="02020603050405020304" pitchFamily="18" charset="0"/>
                <a:ea typeface="幼圆" pitchFamily="49" charset="-122"/>
              </a:rPr>
              <a:t>过程演示</a:t>
            </a:r>
            <a:endParaRPr kumimoji="0" lang="zh-CN" altLang="en-US" sz="20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44168" name="Text Box 136"/>
          <p:cNvSpPr txBox="1">
            <a:spLocks noChangeArrowheads="1"/>
          </p:cNvSpPr>
          <p:nvPr/>
        </p:nvSpPr>
        <p:spPr bwMode="auto">
          <a:xfrm>
            <a:off x="6019800" y="2362200"/>
            <a:ext cx="2762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zh-CN" sz="2000" b="1">
                <a:latin typeface="Times New Roman" panose="02020603050405020304" pitchFamily="18" charset="0"/>
                <a:ea typeface="幼圆" pitchFamily="49" charset="-122"/>
              </a:rPr>
              <a:t>1. </a:t>
            </a:r>
            <a:r>
              <a:rPr kumimoji="0" lang="zh-CN" altLang="en-US" sz="2000" b="1">
                <a:latin typeface="Times New Roman" panose="02020603050405020304" pitchFamily="18" charset="0"/>
                <a:ea typeface="幼圆" pitchFamily="49" charset="-122"/>
              </a:rPr>
              <a:t>在渗透水流作用下，细颗粒在粗颗粒形成的孔隙中移动流失</a:t>
            </a:r>
            <a:endParaRPr kumimoji="0" lang="zh-CN" altLang="en-US" sz="20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6019800" y="3505200"/>
            <a:ext cx="2762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zh-CN" sz="2000" b="1">
                <a:latin typeface="Times New Roman" panose="02020603050405020304" pitchFamily="18" charset="0"/>
                <a:ea typeface="幼圆" pitchFamily="49" charset="-122"/>
              </a:rPr>
              <a:t>2. </a:t>
            </a:r>
            <a:r>
              <a:rPr kumimoji="0" lang="zh-CN" altLang="en-US" sz="2000" b="1">
                <a:latin typeface="Times New Roman" panose="02020603050405020304" pitchFamily="18" charset="0"/>
                <a:ea typeface="幼圆" pitchFamily="49" charset="-122"/>
              </a:rPr>
              <a:t>孔隙不断扩大，渗流速度不断增加，较粗颗粒也相继被水带走</a:t>
            </a:r>
            <a:endParaRPr kumimoji="0" lang="zh-CN" altLang="en-US" sz="20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44170" name="Text Box 138"/>
          <p:cNvSpPr txBox="1">
            <a:spLocks noChangeArrowheads="1"/>
          </p:cNvSpPr>
          <p:nvPr/>
        </p:nvSpPr>
        <p:spPr bwMode="auto">
          <a:xfrm>
            <a:off x="6019800" y="4572000"/>
            <a:ext cx="2762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en-US" altLang="zh-CN" sz="2000" b="1">
                <a:latin typeface="Times New Roman" panose="02020603050405020304" pitchFamily="18" charset="0"/>
                <a:ea typeface="幼圆" pitchFamily="49" charset="-122"/>
              </a:rPr>
              <a:t>3. </a:t>
            </a:r>
            <a:r>
              <a:rPr kumimoji="0" lang="zh-CN" altLang="en-US" sz="2000" b="1">
                <a:latin typeface="Times New Roman" panose="02020603050405020304" pitchFamily="18" charset="0"/>
                <a:ea typeface="幼圆" pitchFamily="49" charset="-122"/>
              </a:rPr>
              <a:t>形成贯穿的渗流通道，造成土体塌陷</a:t>
            </a:r>
            <a:endParaRPr kumimoji="0" lang="zh-CN" altLang="en-US" sz="2000" b="1">
              <a:latin typeface="Times New Roman" panose="02020603050405020304" pitchFamily="18" charset="0"/>
              <a:ea typeface="幼圆" pitchFamily="49" charset="-122"/>
            </a:endParaRPr>
          </a:p>
        </p:txBody>
      </p:sp>
      <p:grpSp>
        <p:nvGrpSpPr>
          <p:cNvPr id="2" name="Group 145"/>
          <p:cNvGrpSpPr/>
          <p:nvPr/>
        </p:nvGrpSpPr>
        <p:grpSpPr bwMode="auto">
          <a:xfrm>
            <a:off x="457200" y="3023076"/>
            <a:ext cx="5248275" cy="2101850"/>
            <a:chOff x="421" y="1389"/>
            <a:chExt cx="3306" cy="1324"/>
          </a:xfrm>
        </p:grpSpPr>
        <p:grpSp>
          <p:nvGrpSpPr>
            <p:cNvPr id="69643" name="Group 3"/>
            <p:cNvGrpSpPr/>
            <p:nvPr/>
          </p:nvGrpSpPr>
          <p:grpSpPr bwMode="auto">
            <a:xfrm>
              <a:off x="421" y="1396"/>
              <a:ext cx="3267" cy="1317"/>
              <a:chOff x="421" y="1361"/>
              <a:chExt cx="3267" cy="1317"/>
            </a:xfrm>
          </p:grpSpPr>
          <p:sp>
            <p:nvSpPr>
              <p:cNvPr id="69765" name="Rectangle 4"/>
              <p:cNvSpPr>
                <a:spLocks noChangeArrowheads="1"/>
              </p:cNvSpPr>
              <p:nvPr/>
            </p:nvSpPr>
            <p:spPr bwMode="auto">
              <a:xfrm>
                <a:off x="421" y="1838"/>
                <a:ext cx="3267" cy="840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/>
                <a:endParaRPr lang="ja-JP" altLang="en-US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9766" name="AutoShape 5"/>
              <p:cNvSpPr>
                <a:spLocks noChangeAspect="1"/>
              </p:cNvSpPr>
              <p:nvPr/>
            </p:nvSpPr>
            <p:spPr bwMode="auto">
              <a:xfrm rot="10800000">
                <a:off x="1245" y="1361"/>
                <a:ext cx="1671" cy="4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765 w 21600"/>
                  <a:gd name="T13" fmla="*/ 5769 h 21600"/>
                  <a:gd name="T14" fmla="*/ 15835 w 21600"/>
                  <a:gd name="T15" fmla="*/ 1583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923" y="21600"/>
                    </a:lnTo>
                    <a:lnTo>
                      <a:pt x="1367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rou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69767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1891" y="1501"/>
                <a:ext cx="41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287" tIns="41143" rIns="82287" bIns="41143"/>
              <a:lstStyle>
                <a:lvl1pPr defTabSz="822325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22325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22325"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2232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22325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22325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22325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22325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22325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rPr>
                  <a:t>坝体</a:t>
                </a:r>
                <a:endParaRPr lang="zh-CN" altLang="en-US" sz="160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644" name="Freeform 7"/>
            <p:cNvSpPr/>
            <p:nvPr/>
          </p:nvSpPr>
          <p:spPr bwMode="auto">
            <a:xfrm>
              <a:off x="931" y="1871"/>
              <a:ext cx="2225" cy="228"/>
            </a:xfrm>
            <a:custGeom>
              <a:avLst/>
              <a:gdLst>
                <a:gd name="T0" fmla="*/ 191 w 2225"/>
                <a:gd name="T1" fmla="*/ 2 h 228"/>
                <a:gd name="T2" fmla="*/ 226 w 2225"/>
                <a:gd name="T3" fmla="*/ 31 h 228"/>
                <a:gd name="T4" fmla="*/ 322 w 2225"/>
                <a:gd name="T5" fmla="*/ 79 h 228"/>
                <a:gd name="T6" fmla="*/ 548 w 2225"/>
                <a:gd name="T7" fmla="*/ 106 h 228"/>
                <a:gd name="T8" fmla="*/ 903 w 2225"/>
                <a:gd name="T9" fmla="*/ 120 h 228"/>
                <a:gd name="T10" fmla="*/ 1277 w 2225"/>
                <a:gd name="T11" fmla="*/ 130 h 228"/>
                <a:gd name="T12" fmla="*/ 1580 w 2225"/>
                <a:gd name="T13" fmla="*/ 125 h 228"/>
                <a:gd name="T14" fmla="*/ 1829 w 2225"/>
                <a:gd name="T15" fmla="*/ 111 h 228"/>
                <a:gd name="T16" fmla="*/ 1983 w 2225"/>
                <a:gd name="T17" fmla="*/ 72 h 228"/>
                <a:gd name="T18" fmla="*/ 2084 w 2225"/>
                <a:gd name="T19" fmla="*/ 5 h 228"/>
                <a:gd name="T20" fmla="*/ 2208 w 2225"/>
                <a:gd name="T21" fmla="*/ 0 h 228"/>
                <a:gd name="T22" fmla="*/ 2184 w 2225"/>
                <a:gd name="T23" fmla="*/ 68 h 228"/>
                <a:gd name="T24" fmla="*/ 2036 w 2225"/>
                <a:gd name="T25" fmla="*/ 173 h 228"/>
                <a:gd name="T26" fmla="*/ 1772 w 2225"/>
                <a:gd name="T27" fmla="*/ 212 h 228"/>
                <a:gd name="T28" fmla="*/ 1450 w 2225"/>
                <a:gd name="T29" fmla="*/ 221 h 228"/>
                <a:gd name="T30" fmla="*/ 1008 w 2225"/>
                <a:gd name="T31" fmla="*/ 226 h 228"/>
                <a:gd name="T32" fmla="*/ 629 w 2225"/>
                <a:gd name="T33" fmla="*/ 207 h 228"/>
                <a:gd name="T34" fmla="*/ 351 w 2225"/>
                <a:gd name="T35" fmla="*/ 183 h 228"/>
                <a:gd name="T36" fmla="*/ 101 w 2225"/>
                <a:gd name="T37" fmla="*/ 88 h 228"/>
                <a:gd name="T38" fmla="*/ 15 w 2225"/>
                <a:gd name="T39" fmla="*/ 5 h 228"/>
                <a:gd name="T40" fmla="*/ 191 w 2225"/>
                <a:gd name="T41" fmla="*/ 2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25"/>
                <a:gd name="T64" fmla="*/ 0 h 228"/>
                <a:gd name="T65" fmla="*/ 2225 w 2225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25" h="228">
                  <a:moveTo>
                    <a:pt x="191" y="2"/>
                  </a:moveTo>
                  <a:lnTo>
                    <a:pt x="226" y="31"/>
                  </a:lnTo>
                  <a:cubicBezTo>
                    <a:pt x="248" y="44"/>
                    <a:pt x="268" y="66"/>
                    <a:pt x="322" y="79"/>
                  </a:cubicBezTo>
                  <a:cubicBezTo>
                    <a:pt x="376" y="92"/>
                    <a:pt x="451" y="99"/>
                    <a:pt x="548" y="106"/>
                  </a:cubicBezTo>
                  <a:cubicBezTo>
                    <a:pt x="645" y="113"/>
                    <a:pt x="782" y="116"/>
                    <a:pt x="903" y="120"/>
                  </a:cubicBezTo>
                  <a:cubicBezTo>
                    <a:pt x="1024" y="124"/>
                    <a:pt x="1164" y="129"/>
                    <a:pt x="1277" y="130"/>
                  </a:cubicBezTo>
                  <a:cubicBezTo>
                    <a:pt x="1390" y="131"/>
                    <a:pt x="1488" y="128"/>
                    <a:pt x="1580" y="125"/>
                  </a:cubicBezTo>
                  <a:cubicBezTo>
                    <a:pt x="1672" y="122"/>
                    <a:pt x="1762" y="120"/>
                    <a:pt x="1829" y="111"/>
                  </a:cubicBezTo>
                  <a:cubicBezTo>
                    <a:pt x="1896" y="102"/>
                    <a:pt x="1940" y="90"/>
                    <a:pt x="1983" y="72"/>
                  </a:cubicBezTo>
                  <a:cubicBezTo>
                    <a:pt x="2026" y="54"/>
                    <a:pt x="2047" y="17"/>
                    <a:pt x="2084" y="5"/>
                  </a:cubicBezTo>
                  <a:lnTo>
                    <a:pt x="2208" y="0"/>
                  </a:lnTo>
                  <a:cubicBezTo>
                    <a:pt x="2225" y="10"/>
                    <a:pt x="2213" y="39"/>
                    <a:pt x="2184" y="68"/>
                  </a:cubicBezTo>
                  <a:cubicBezTo>
                    <a:pt x="2155" y="97"/>
                    <a:pt x="2105" y="149"/>
                    <a:pt x="2036" y="173"/>
                  </a:cubicBezTo>
                  <a:cubicBezTo>
                    <a:pt x="1967" y="197"/>
                    <a:pt x="1870" y="204"/>
                    <a:pt x="1772" y="212"/>
                  </a:cubicBezTo>
                  <a:cubicBezTo>
                    <a:pt x="1674" y="220"/>
                    <a:pt x="1577" y="219"/>
                    <a:pt x="1450" y="221"/>
                  </a:cubicBezTo>
                  <a:cubicBezTo>
                    <a:pt x="1323" y="223"/>
                    <a:pt x="1145" y="228"/>
                    <a:pt x="1008" y="226"/>
                  </a:cubicBezTo>
                  <a:cubicBezTo>
                    <a:pt x="871" y="224"/>
                    <a:pt x="738" y="214"/>
                    <a:pt x="629" y="207"/>
                  </a:cubicBezTo>
                  <a:cubicBezTo>
                    <a:pt x="520" y="200"/>
                    <a:pt x="439" y="203"/>
                    <a:pt x="351" y="183"/>
                  </a:cubicBezTo>
                  <a:cubicBezTo>
                    <a:pt x="263" y="163"/>
                    <a:pt x="157" y="118"/>
                    <a:pt x="101" y="88"/>
                  </a:cubicBezTo>
                  <a:cubicBezTo>
                    <a:pt x="45" y="58"/>
                    <a:pt x="0" y="19"/>
                    <a:pt x="15" y="5"/>
                  </a:cubicBezTo>
                  <a:lnTo>
                    <a:pt x="191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9645" name="Group 13"/>
            <p:cNvGrpSpPr/>
            <p:nvPr/>
          </p:nvGrpSpPr>
          <p:grpSpPr bwMode="auto">
            <a:xfrm>
              <a:off x="815" y="2075"/>
              <a:ext cx="428" cy="508"/>
              <a:chOff x="1976" y="1995"/>
              <a:chExt cx="475" cy="565"/>
            </a:xfrm>
          </p:grpSpPr>
          <p:grpSp>
            <p:nvGrpSpPr>
              <p:cNvPr id="69760" name="Group 14"/>
              <p:cNvGrpSpPr>
                <a:grpSpLocks noChangeAspect="1"/>
              </p:cNvGrpSpPr>
              <p:nvPr/>
            </p:nvGrpSpPr>
            <p:grpSpPr bwMode="auto">
              <a:xfrm>
                <a:off x="2002" y="1995"/>
                <a:ext cx="449" cy="470"/>
                <a:chOff x="9419" y="6679"/>
                <a:chExt cx="795" cy="648"/>
              </a:xfrm>
            </p:grpSpPr>
            <p:sp>
              <p:nvSpPr>
                <p:cNvPr id="69762" name="Freeform 15"/>
                <p:cNvSpPr>
                  <a:spLocks noChangeAspect="1"/>
                </p:cNvSpPr>
                <p:nvPr/>
              </p:nvSpPr>
              <p:spPr bwMode="auto">
                <a:xfrm>
                  <a:off x="9509" y="6835"/>
                  <a:ext cx="630" cy="312"/>
                </a:xfrm>
                <a:custGeom>
                  <a:avLst/>
                  <a:gdLst>
                    <a:gd name="T0" fmla="*/ 0 w 630"/>
                    <a:gd name="T1" fmla="*/ 0 h 312"/>
                    <a:gd name="T2" fmla="*/ 210 w 630"/>
                    <a:gd name="T3" fmla="*/ 156 h 312"/>
                    <a:gd name="T4" fmla="*/ 630 w 630"/>
                    <a:gd name="T5" fmla="*/ 312 h 312"/>
                    <a:gd name="T6" fmla="*/ 0 60000 65536"/>
                    <a:gd name="T7" fmla="*/ 0 60000 65536"/>
                    <a:gd name="T8" fmla="*/ 0 60000 65536"/>
                    <a:gd name="T9" fmla="*/ 0 w 630"/>
                    <a:gd name="T10" fmla="*/ 0 h 312"/>
                    <a:gd name="T11" fmla="*/ 630 w 630"/>
                    <a:gd name="T12" fmla="*/ 312 h 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0" h="312">
                      <a:moveTo>
                        <a:pt x="0" y="0"/>
                      </a:moveTo>
                      <a:cubicBezTo>
                        <a:pt x="52" y="52"/>
                        <a:pt x="105" y="104"/>
                        <a:pt x="210" y="156"/>
                      </a:cubicBezTo>
                      <a:cubicBezTo>
                        <a:pt x="315" y="208"/>
                        <a:pt x="560" y="286"/>
                        <a:pt x="630" y="312"/>
                      </a:cubicBezTo>
                    </a:path>
                  </a:pathLst>
                </a:custGeom>
                <a:noFill/>
                <a:ln w="19050">
                  <a:solidFill>
                    <a:srgbClr val="3333FF"/>
                  </a:solidFill>
                  <a:rou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63" name="Freeform 16"/>
                <p:cNvSpPr>
                  <a:spLocks noChangeAspect="1"/>
                </p:cNvSpPr>
                <p:nvPr/>
              </p:nvSpPr>
              <p:spPr bwMode="auto">
                <a:xfrm>
                  <a:off x="9584" y="6679"/>
                  <a:ext cx="630" cy="312"/>
                </a:xfrm>
                <a:custGeom>
                  <a:avLst/>
                  <a:gdLst>
                    <a:gd name="T0" fmla="*/ 0 w 630"/>
                    <a:gd name="T1" fmla="*/ 0 h 312"/>
                    <a:gd name="T2" fmla="*/ 210 w 630"/>
                    <a:gd name="T3" fmla="*/ 156 h 312"/>
                    <a:gd name="T4" fmla="*/ 630 w 630"/>
                    <a:gd name="T5" fmla="*/ 312 h 312"/>
                    <a:gd name="T6" fmla="*/ 0 60000 65536"/>
                    <a:gd name="T7" fmla="*/ 0 60000 65536"/>
                    <a:gd name="T8" fmla="*/ 0 60000 65536"/>
                    <a:gd name="T9" fmla="*/ 0 w 630"/>
                    <a:gd name="T10" fmla="*/ 0 h 312"/>
                    <a:gd name="T11" fmla="*/ 630 w 630"/>
                    <a:gd name="T12" fmla="*/ 312 h 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0" h="312">
                      <a:moveTo>
                        <a:pt x="0" y="0"/>
                      </a:moveTo>
                      <a:cubicBezTo>
                        <a:pt x="52" y="52"/>
                        <a:pt x="105" y="104"/>
                        <a:pt x="210" y="156"/>
                      </a:cubicBezTo>
                      <a:cubicBezTo>
                        <a:pt x="315" y="208"/>
                        <a:pt x="560" y="286"/>
                        <a:pt x="630" y="312"/>
                      </a:cubicBezTo>
                    </a:path>
                  </a:pathLst>
                </a:custGeom>
                <a:noFill/>
                <a:ln w="19050">
                  <a:solidFill>
                    <a:srgbClr val="3333FF"/>
                  </a:solidFill>
                  <a:rou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764" name="Freeform 17"/>
                <p:cNvSpPr>
                  <a:spLocks noChangeAspect="1"/>
                </p:cNvSpPr>
                <p:nvPr/>
              </p:nvSpPr>
              <p:spPr bwMode="auto">
                <a:xfrm>
                  <a:off x="9419" y="7015"/>
                  <a:ext cx="630" cy="312"/>
                </a:xfrm>
                <a:custGeom>
                  <a:avLst/>
                  <a:gdLst>
                    <a:gd name="T0" fmla="*/ 0 w 630"/>
                    <a:gd name="T1" fmla="*/ 0 h 312"/>
                    <a:gd name="T2" fmla="*/ 210 w 630"/>
                    <a:gd name="T3" fmla="*/ 156 h 312"/>
                    <a:gd name="T4" fmla="*/ 630 w 630"/>
                    <a:gd name="T5" fmla="*/ 312 h 312"/>
                    <a:gd name="T6" fmla="*/ 0 60000 65536"/>
                    <a:gd name="T7" fmla="*/ 0 60000 65536"/>
                    <a:gd name="T8" fmla="*/ 0 60000 65536"/>
                    <a:gd name="T9" fmla="*/ 0 w 630"/>
                    <a:gd name="T10" fmla="*/ 0 h 312"/>
                    <a:gd name="T11" fmla="*/ 630 w 630"/>
                    <a:gd name="T12" fmla="*/ 312 h 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0" h="312">
                      <a:moveTo>
                        <a:pt x="0" y="0"/>
                      </a:moveTo>
                      <a:cubicBezTo>
                        <a:pt x="52" y="52"/>
                        <a:pt x="105" y="104"/>
                        <a:pt x="210" y="156"/>
                      </a:cubicBezTo>
                      <a:cubicBezTo>
                        <a:pt x="315" y="208"/>
                        <a:pt x="560" y="286"/>
                        <a:pt x="630" y="312"/>
                      </a:cubicBezTo>
                    </a:path>
                  </a:pathLst>
                </a:custGeom>
                <a:noFill/>
                <a:ln w="19050">
                  <a:solidFill>
                    <a:srgbClr val="3333FF"/>
                  </a:solidFill>
                  <a:rou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9761" name="Freeform 18"/>
              <p:cNvSpPr>
                <a:spLocks noChangeAspect="1"/>
              </p:cNvSpPr>
              <p:nvPr/>
            </p:nvSpPr>
            <p:spPr bwMode="auto">
              <a:xfrm>
                <a:off x="1976" y="2334"/>
                <a:ext cx="356" cy="226"/>
              </a:xfrm>
              <a:custGeom>
                <a:avLst/>
                <a:gdLst>
                  <a:gd name="T0" fmla="*/ 0 w 630"/>
                  <a:gd name="T1" fmla="*/ 0 h 312"/>
                  <a:gd name="T2" fmla="*/ 1 w 630"/>
                  <a:gd name="T3" fmla="*/ 1 h 312"/>
                  <a:gd name="T4" fmla="*/ 1 w 630"/>
                  <a:gd name="T5" fmla="*/ 1 h 312"/>
                  <a:gd name="T6" fmla="*/ 0 60000 65536"/>
                  <a:gd name="T7" fmla="*/ 0 60000 65536"/>
                  <a:gd name="T8" fmla="*/ 0 60000 65536"/>
                  <a:gd name="T9" fmla="*/ 0 w 630"/>
                  <a:gd name="T10" fmla="*/ 0 h 312"/>
                  <a:gd name="T11" fmla="*/ 630 w 630"/>
                  <a:gd name="T12" fmla="*/ 312 h 3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0" h="312">
                    <a:moveTo>
                      <a:pt x="0" y="0"/>
                    </a:moveTo>
                    <a:cubicBezTo>
                      <a:pt x="52" y="52"/>
                      <a:pt x="105" y="104"/>
                      <a:pt x="210" y="156"/>
                    </a:cubicBezTo>
                    <a:cubicBezTo>
                      <a:pt x="315" y="208"/>
                      <a:pt x="560" y="286"/>
                      <a:pt x="630" y="312"/>
                    </a:cubicBezTo>
                  </a:path>
                </a:pathLst>
              </a:custGeom>
              <a:noFill/>
              <a:ln w="19050">
                <a:solidFill>
                  <a:srgbClr val="3333FF"/>
                </a:solidFill>
                <a:rou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646" name="Text Box 19"/>
            <p:cNvSpPr txBox="1">
              <a:spLocks noChangeAspect="1" noChangeArrowheads="1"/>
            </p:cNvSpPr>
            <p:nvPr/>
          </p:nvSpPr>
          <p:spPr bwMode="auto">
            <a:xfrm>
              <a:off x="1386" y="2321"/>
              <a:ext cx="68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87" tIns="41143" rIns="82287" bIns="41143"/>
            <a:lstStyle>
              <a:lvl1pPr defTabSz="822325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22325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22325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2325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22325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23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23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23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2325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渗流</a:t>
              </a:r>
              <a:endParaRPr lang="zh-CN" altLang="en-US" sz="160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9647" name="Group 20"/>
            <p:cNvGrpSpPr/>
            <p:nvPr/>
          </p:nvGrpSpPr>
          <p:grpSpPr bwMode="auto">
            <a:xfrm>
              <a:off x="2287" y="2199"/>
              <a:ext cx="708" cy="454"/>
              <a:chOff x="2287" y="2164"/>
              <a:chExt cx="708" cy="454"/>
            </a:xfrm>
          </p:grpSpPr>
          <p:sp>
            <p:nvSpPr>
              <p:cNvPr id="69758" name="Freeform 21"/>
              <p:cNvSpPr>
                <a:spLocks noChangeAspect="1"/>
              </p:cNvSpPr>
              <p:nvPr/>
            </p:nvSpPr>
            <p:spPr bwMode="auto">
              <a:xfrm>
                <a:off x="2501" y="2164"/>
                <a:ext cx="426" cy="220"/>
              </a:xfrm>
              <a:custGeom>
                <a:avLst/>
                <a:gdLst>
                  <a:gd name="T0" fmla="*/ 0 w 840"/>
                  <a:gd name="T1" fmla="*/ 5744 h 182"/>
                  <a:gd name="T2" fmla="*/ 1 w 840"/>
                  <a:gd name="T3" fmla="*/ 5744 h 182"/>
                  <a:gd name="T4" fmla="*/ 1 w 840"/>
                  <a:gd name="T5" fmla="*/ 0 h 182"/>
                  <a:gd name="T6" fmla="*/ 0 60000 65536"/>
                  <a:gd name="T7" fmla="*/ 0 60000 65536"/>
                  <a:gd name="T8" fmla="*/ 0 60000 65536"/>
                  <a:gd name="T9" fmla="*/ 0 w 840"/>
                  <a:gd name="T10" fmla="*/ 0 h 182"/>
                  <a:gd name="T11" fmla="*/ 840 w 840"/>
                  <a:gd name="T12" fmla="*/ 182 h 1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0" h="182">
                    <a:moveTo>
                      <a:pt x="0" y="156"/>
                    </a:moveTo>
                    <a:cubicBezTo>
                      <a:pt x="245" y="169"/>
                      <a:pt x="490" y="182"/>
                      <a:pt x="630" y="156"/>
                    </a:cubicBezTo>
                    <a:cubicBezTo>
                      <a:pt x="770" y="130"/>
                      <a:pt x="805" y="65"/>
                      <a:pt x="840" y="0"/>
                    </a:cubicBezTo>
                  </a:path>
                </a:pathLst>
              </a:custGeom>
              <a:noFill/>
              <a:ln w="19050">
                <a:solidFill>
                  <a:srgbClr val="3333FF"/>
                </a:solidFill>
                <a:rou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9" name="Freeform 22"/>
              <p:cNvSpPr>
                <a:spLocks noChangeAspect="1"/>
              </p:cNvSpPr>
              <p:nvPr/>
            </p:nvSpPr>
            <p:spPr bwMode="auto">
              <a:xfrm>
                <a:off x="2287" y="2266"/>
                <a:ext cx="708" cy="352"/>
              </a:xfrm>
              <a:custGeom>
                <a:avLst/>
                <a:gdLst>
                  <a:gd name="T0" fmla="*/ 0 w 840"/>
                  <a:gd name="T1" fmla="*/ 43278930 h 182"/>
                  <a:gd name="T2" fmla="*/ 25 w 840"/>
                  <a:gd name="T3" fmla="*/ 43278930 h 182"/>
                  <a:gd name="T4" fmla="*/ 33 w 840"/>
                  <a:gd name="T5" fmla="*/ 0 h 182"/>
                  <a:gd name="T6" fmla="*/ 0 60000 65536"/>
                  <a:gd name="T7" fmla="*/ 0 60000 65536"/>
                  <a:gd name="T8" fmla="*/ 0 60000 65536"/>
                  <a:gd name="T9" fmla="*/ 0 w 840"/>
                  <a:gd name="T10" fmla="*/ 0 h 182"/>
                  <a:gd name="T11" fmla="*/ 840 w 840"/>
                  <a:gd name="T12" fmla="*/ 182 h 1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0" h="182">
                    <a:moveTo>
                      <a:pt x="0" y="156"/>
                    </a:moveTo>
                    <a:cubicBezTo>
                      <a:pt x="245" y="169"/>
                      <a:pt x="490" y="182"/>
                      <a:pt x="630" y="156"/>
                    </a:cubicBezTo>
                    <a:cubicBezTo>
                      <a:pt x="770" y="130"/>
                      <a:pt x="805" y="65"/>
                      <a:pt x="840" y="0"/>
                    </a:cubicBezTo>
                  </a:path>
                </a:pathLst>
              </a:custGeom>
              <a:noFill/>
              <a:ln w="19050">
                <a:solidFill>
                  <a:srgbClr val="3333FF"/>
                </a:solidFill>
                <a:rou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9648" name="Freeform 24"/>
            <p:cNvSpPr/>
            <p:nvPr/>
          </p:nvSpPr>
          <p:spPr bwMode="auto">
            <a:xfrm>
              <a:off x="431" y="1480"/>
              <a:ext cx="1336" cy="400"/>
            </a:xfrm>
            <a:custGeom>
              <a:avLst/>
              <a:gdLst>
                <a:gd name="T0" fmla="*/ 3 w 1336"/>
                <a:gd name="T1" fmla="*/ 396 h 400"/>
                <a:gd name="T2" fmla="*/ 0 w 1336"/>
                <a:gd name="T3" fmla="*/ 0 h 400"/>
                <a:gd name="T4" fmla="*/ 1336 w 1336"/>
                <a:gd name="T5" fmla="*/ 3 h 400"/>
                <a:gd name="T6" fmla="*/ 814 w 1336"/>
                <a:gd name="T7" fmla="*/ 400 h 400"/>
                <a:gd name="T8" fmla="*/ 3 w 1336"/>
                <a:gd name="T9" fmla="*/ 396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6"/>
                <a:gd name="T16" fmla="*/ 0 h 400"/>
                <a:gd name="T17" fmla="*/ 1336 w 1336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6" h="400">
                  <a:moveTo>
                    <a:pt x="3" y="396"/>
                  </a:moveTo>
                  <a:lnTo>
                    <a:pt x="0" y="0"/>
                  </a:lnTo>
                  <a:lnTo>
                    <a:pt x="1336" y="3"/>
                  </a:lnTo>
                  <a:lnTo>
                    <a:pt x="814" y="400"/>
                  </a:lnTo>
                  <a:lnTo>
                    <a:pt x="3" y="396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69649" name="Line 25"/>
            <p:cNvSpPr>
              <a:spLocks noChangeShapeType="1"/>
            </p:cNvSpPr>
            <p:nvPr/>
          </p:nvSpPr>
          <p:spPr bwMode="auto">
            <a:xfrm>
              <a:off x="438" y="1483"/>
              <a:ext cx="1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grpSp>
          <p:nvGrpSpPr>
            <p:cNvPr id="69650" name="Group 31"/>
            <p:cNvGrpSpPr/>
            <p:nvPr/>
          </p:nvGrpSpPr>
          <p:grpSpPr bwMode="auto">
            <a:xfrm>
              <a:off x="748" y="1389"/>
              <a:ext cx="167" cy="173"/>
              <a:chOff x="1277" y="1401"/>
              <a:chExt cx="115" cy="119"/>
            </a:xfrm>
          </p:grpSpPr>
          <p:sp>
            <p:nvSpPr>
              <p:cNvPr id="69754" name="AutoShape 32"/>
              <p:cNvSpPr>
                <a:spLocks noChangeArrowheads="1"/>
              </p:cNvSpPr>
              <p:nvPr/>
            </p:nvSpPr>
            <p:spPr bwMode="auto">
              <a:xfrm flipV="1">
                <a:off x="1286" y="1401"/>
                <a:ext cx="77" cy="6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9755" name="Line 33"/>
              <p:cNvSpPr>
                <a:spLocks noChangeShapeType="1"/>
              </p:cNvSpPr>
              <p:nvPr/>
            </p:nvSpPr>
            <p:spPr bwMode="auto">
              <a:xfrm>
                <a:off x="1277" y="1483"/>
                <a:ext cx="1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6" name="Line 34"/>
              <p:cNvSpPr>
                <a:spLocks noChangeShapeType="1"/>
              </p:cNvSpPr>
              <p:nvPr/>
            </p:nvSpPr>
            <p:spPr bwMode="auto">
              <a:xfrm>
                <a:off x="1302" y="1501"/>
                <a:ext cx="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7" name="Line 35"/>
              <p:cNvSpPr>
                <a:spLocks noChangeShapeType="1"/>
              </p:cNvSpPr>
              <p:nvPr/>
            </p:nvSpPr>
            <p:spPr bwMode="auto">
              <a:xfrm>
                <a:off x="1317" y="1520"/>
                <a:ext cx="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1" name="Group 36"/>
            <p:cNvGrpSpPr/>
            <p:nvPr/>
          </p:nvGrpSpPr>
          <p:grpSpPr bwMode="auto">
            <a:xfrm>
              <a:off x="2868" y="1979"/>
              <a:ext cx="80" cy="46"/>
              <a:chOff x="3837" y="3242"/>
              <a:chExt cx="80" cy="46"/>
            </a:xfrm>
          </p:grpSpPr>
          <p:sp>
            <p:nvSpPr>
              <p:cNvPr id="69741" name="Freeform 37"/>
              <p:cNvSpPr/>
              <p:nvPr/>
            </p:nvSpPr>
            <p:spPr bwMode="auto">
              <a:xfrm>
                <a:off x="3837" y="326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2" name="Freeform 38"/>
              <p:cNvSpPr/>
              <p:nvPr/>
            </p:nvSpPr>
            <p:spPr bwMode="auto">
              <a:xfrm>
                <a:off x="3857" y="325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3" name="Freeform 39"/>
              <p:cNvSpPr/>
              <p:nvPr/>
            </p:nvSpPr>
            <p:spPr bwMode="auto">
              <a:xfrm>
                <a:off x="3843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4" name="Freeform 40"/>
              <p:cNvSpPr/>
              <p:nvPr/>
            </p:nvSpPr>
            <p:spPr bwMode="auto">
              <a:xfrm>
                <a:off x="3907" y="327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5" name="Freeform 41"/>
              <p:cNvSpPr/>
              <p:nvPr/>
            </p:nvSpPr>
            <p:spPr bwMode="auto">
              <a:xfrm>
                <a:off x="3861" y="327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6" name="Freeform 42"/>
              <p:cNvSpPr/>
              <p:nvPr/>
            </p:nvSpPr>
            <p:spPr bwMode="auto">
              <a:xfrm>
                <a:off x="3880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7" name="Freeform 43"/>
              <p:cNvSpPr/>
              <p:nvPr/>
            </p:nvSpPr>
            <p:spPr bwMode="auto">
              <a:xfrm rot="10800000">
                <a:off x="3910" y="325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8" name="Freeform 44"/>
              <p:cNvSpPr/>
              <p:nvPr/>
            </p:nvSpPr>
            <p:spPr bwMode="auto">
              <a:xfrm rot="10800000">
                <a:off x="3846" y="3255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9" name="Freeform 45"/>
              <p:cNvSpPr/>
              <p:nvPr/>
            </p:nvSpPr>
            <p:spPr bwMode="auto">
              <a:xfrm rot="10800000">
                <a:off x="3875" y="324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0" name="Freeform 46"/>
              <p:cNvSpPr/>
              <p:nvPr/>
            </p:nvSpPr>
            <p:spPr bwMode="auto">
              <a:xfrm rot="10800000">
                <a:off x="3875" y="3258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1" name="Freeform 47"/>
              <p:cNvSpPr/>
              <p:nvPr/>
            </p:nvSpPr>
            <p:spPr bwMode="auto">
              <a:xfrm rot="10800000">
                <a:off x="3887" y="325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2" name="Freeform 48"/>
              <p:cNvSpPr/>
              <p:nvPr/>
            </p:nvSpPr>
            <p:spPr bwMode="auto">
              <a:xfrm rot="10800000">
                <a:off x="3876" y="3280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53" name="Freeform 49"/>
              <p:cNvSpPr/>
              <p:nvPr/>
            </p:nvSpPr>
            <p:spPr bwMode="auto">
              <a:xfrm rot="10800000">
                <a:off x="3890" y="326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2" name="Group 50"/>
            <p:cNvGrpSpPr/>
            <p:nvPr/>
          </p:nvGrpSpPr>
          <p:grpSpPr bwMode="auto">
            <a:xfrm>
              <a:off x="2676" y="2003"/>
              <a:ext cx="120" cy="49"/>
              <a:chOff x="2996" y="1898"/>
              <a:chExt cx="93" cy="42"/>
            </a:xfrm>
          </p:grpSpPr>
          <p:sp>
            <p:nvSpPr>
              <p:cNvPr id="69728" name="Freeform 51"/>
              <p:cNvSpPr/>
              <p:nvPr/>
            </p:nvSpPr>
            <p:spPr bwMode="auto">
              <a:xfrm>
                <a:off x="2996" y="1915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9" name="Freeform 52"/>
              <p:cNvSpPr/>
              <p:nvPr/>
            </p:nvSpPr>
            <p:spPr bwMode="auto">
              <a:xfrm>
                <a:off x="3018" y="1914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0" name="Freeform 53"/>
              <p:cNvSpPr/>
              <p:nvPr/>
            </p:nvSpPr>
            <p:spPr bwMode="auto">
              <a:xfrm>
                <a:off x="3005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1" name="Freeform 54"/>
              <p:cNvSpPr/>
              <p:nvPr/>
            </p:nvSpPr>
            <p:spPr bwMode="auto">
              <a:xfrm>
                <a:off x="3024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2" name="Freeform 55"/>
              <p:cNvSpPr/>
              <p:nvPr/>
            </p:nvSpPr>
            <p:spPr bwMode="auto">
              <a:xfrm>
                <a:off x="3043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3" name="Freeform 56"/>
              <p:cNvSpPr/>
              <p:nvPr/>
            </p:nvSpPr>
            <p:spPr bwMode="auto">
              <a:xfrm>
                <a:off x="3062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4" name="Freeform 57"/>
              <p:cNvSpPr/>
              <p:nvPr/>
            </p:nvSpPr>
            <p:spPr bwMode="auto">
              <a:xfrm rot="10800000">
                <a:off x="3034" y="1913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5" name="Freeform 58"/>
              <p:cNvSpPr/>
              <p:nvPr/>
            </p:nvSpPr>
            <p:spPr bwMode="auto">
              <a:xfrm rot="10800000">
                <a:off x="3010" y="1901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6" name="Freeform 59"/>
              <p:cNvSpPr/>
              <p:nvPr/>
            </p:nvSpPr>
            <p:spPr bwMode="auto">
              <a:xfrm rot="10800000">
                <a:off x="3050" y="1902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7" name="Freeform 60"/>
              <p:cNvSpPr/>
              <p:nvPr/>
            </p:nvSpPr>
            <p:spPr bwMode="auto">
              <a:xfrm rot="10800000">
                <a:off x="3034" y="189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8" name="Freeform 61"/>
              <p:cNvSpPr/>
              <p:nvPr/>
            </p:nvSpPr>
            <p:spPr bwMode="auto">
              <a:xfrm rot="10800000">
                <a:off x="3069" y="1900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39" name="Freeform 62"/>
              <p:cNvSpPr/>
              <p:nvPr/>
            </p:nvSpPr>
            <p:spPr bwMode="auto">
              <a:xfrm rot="10800000">
                <a:off x="3057" y="1915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40" name="Freeform 63"/>
              <p:cNvSpPr/>
              <p:nvPr/>
            </p:nvSpPr>
            <p:spPr bwMode="auto">
              <a:xfrm rot="10800000">
                <a:off x="3078" y="1914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3" name="Group 64"/>
            <p:cNvGrpSpPr/>
            <p:nvPr/>
          </p:nvGrpSpPr>
          <p:grpSpPr bwMode="auto">
            <a:xfrm>
              <a:off x="2451" y="2018"/>
              <a:ext cx="80" cy="46"/>
              <a:chOff x="3837" y="3242"/>
              <a:chExt cx="80" cy="46"/>
            </a:xfrm>
          </p:grpSpPr>
          <p:sp>
            <p:nvSpPr>
              <p:cNvPr id="69715" name="Freeform 65"/>
              <p:cNvSpPr/>
              <p:nvPr/>
            </p:nvSpPr>
            <p:spPr bwMode="auto">
              <a:xfrm>
                <a:off x="3837" y="326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6" name="Freeform 66"/>
              <p:cNvSpPr/>
              <p:nvPr/>
            </p:nvSpPr>
            <p:spPr bwMode="auto">
              <a:xfrm>
                <a:off x="3857" y="325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7" name="Freeform 67"/>
              <p:cNvSpPr/>
              <p:nvPr/>
            </p:nvSpPr>
            <p:spPr bwMode="auto">
              <a:xfrm>
                <a:off x="3843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8" name="Freeform 68"/>
              <p:cNvSpPr/>
              <p:nvPr/>
            </p:nvSpPr>
            <p:spPr bwMode="auto">
              <a:xfrm>
                <a:off x="3907" y="327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9" name="Freeform 69"/>
              <p:cNvSpPr/>
              <p:nvPr/>
            </p:nvSpPr>
            <p:spPr bwMode="auto">
              <a:xfrm>
                <a:off x="3861" y="327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0" name="Freeform 70"/>
              <p:cNvSpPr/>
              <p:nvPr/>
            </p:nvSpPr>
            <p:spPr bwMode="auto">
              <a:xfrm>
                <a:off x="3880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1" name="Freeform 71"/>
              <p:cNvSpPr/>
              <p:nvPr/>
            </p:nvSpPr>
            <p:spPr bwMode="auto">
              <a:xfrm rot="10800000">
                <a:off x="3910" y="325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2" name="Freeform 72"/>
              <p:cNvSpPr/>
              <p:nvPr/>
            </p:nvSpPr>
            <p:spPr bwMode="auto">
              <a:xfrm rot="10800000">
                <a:off x="3846" y="3255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3" name="Freeform 73"/>
              <p:cNvSpPr/>
              <p:nvPr/>
            </p:nvSpPr>
            <p:spPr bwMode="auto">
              <a:xfrm rot="10800000">
                <a:off x="3875" y="324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4" name="Freeform 74"/>
              <p:cNvSpPr/>
              <p:nvPr/>
            </p:nvSpPr>
            <p:spPr bwMode="auto">
              <a:xfrm rot="10800000">
                <a:off x="3875" y="3258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5" name="Freeform 75"/>
              <p:cNvSpPr/>
              <p:nvPr/>
            </p:nvSpPr>
            <p:spPr bwMode="auto">
              <a:xfrm rot="10800000">
                <a:off x="3887" y="325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6" name="Freeform 76"/>
              <p:cNvSpPr/>
              <p:nvPr/>
            </p:nvSpPr>
            <p:spPr bwMode="auto">
              <a:xfrm rot="10800000">
                <a:off x="3876" y="3280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27" name="Freeform 77"/>
              <p:cNvSpPr/>
              <p:nvPr/>
            </p:nvSpPr>
            <p:spPr bwMode="auto">
              <a:xfrm rot="10800000">
                <a:off x="3890" y="326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4" name="Group 78"/>
            <p:cNvGrpSpPr/>
            <p:nvPr/>
          </p:nvGrpSpPr>
          <p:grpSpPr bwMode="auto">
            <a:xfrm>
              <a:off x="1852" y="2019"/>
              <a:ext cx="80" cy="46"/>
              <a:chOff x="3837" y="3242"/>
              <a:chExt cx="80" cy="46"/>
            </a:xfrm>
          </p:grpSpPr>
          <p:sp>
            <p:nvSpPr>
              <p:cNvPr id="69702" name="Freeform 79"/>
              <p:cNvSpPr/>
              <p:nvPr/>
            </p:nvSpPr>
            <p:spPr bwMode="auto">
              <a:xfrm>
                <a:off x="3837" y="326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3" name="Freeform 80"/>
              <p:cNvSpPr/>
              <p:nvPr/>
            </p:nvSpPr>
            <p:spPr bwMode="auto">
              <a:xfrm>
                <a:off x="3857" y="325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4" name="Freeform 81"/>
              <p:cNvSpPr/>
              <p:nvPr/>
            </p:nvSpPr>
            <p:spPr bwMode="auto">
              <a:xfrm>
                <a:off x="3843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5" name="Freeform 82"/>
              <p:cNvSpPr/>
              <p:nvPr/>
            </p:nvSpPr>
            <p:spPr bwMode="auto">
              <a:xfrm>
                <a:off x="3907" y="327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6" name="Freeform 83"/>
              <p:cNvSpPr/>
              <p:nvPr/>
            </p:nvSpPr>
            <p:spPr bwMode="auto">
              <a:xfrm>
                <a:off x="3861" y="327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7" name="Freeform 84"/>
              <p:cNvSpPr/>
              <p:nvPr/>
            </p:nvSpPr>
            <p:spPr bwMode="auto">
              <a:xfrm>
                <a:off x="3880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8" name="Freeform 85"/>
              <p:cNvSpPr/>
              <p:nvPr/>
            </p:nvSpPr>
            <p:spPr bwMode="auto">
              <a:xfrm rot="10800000">
                <a:off x="3910" y="325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9" name="Freeform 86"/>
              <p:cNvSpPr/>
              <p:nvPr/>
            </p:nvSpPr>
            <p:spPr bwMode="auto">
              <a:xfrm rot="10800000">
                <a:off x="3846" y="3255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0" name="Freeform 87"/>
              <p:cNvSpPr/>
              <p:nvPr/>
            </p:nvSpPr>
            <p:spPr bwMode="auto">
              <a:xfrm rot="10800000">
                <a:off x="3875" y="324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1" name="Freeform 88"/>
              <p:cNvSpPr/>
              <p:nvPr/>
            </p:nvSpPr>
            <p:spPr bwMode="auto">
              <a:xfrm rot="10800000">
                <a:off x="3875" y="3258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2" name="Freeform 89"/>
              <p:cNvSpPr/>
              <p:nvPr/>
            </p:nvSpPr>
            <p:spPr bwMode="auto">
              <a:xfrm rot="10800000">
                <a:off x="3887" y="325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3" name="Freeform 90"/>
              <p:cNvSpPr/>
              <p:nvPr/>
            </p:nvSpPr>
            <p:spPr bwMode="auto">
              <a:xfrm rot="10800000">
                <a:off x="3876" y="3280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14" name="Freeform 91"/>
              <p:cNvSpPr/>
              <p:nvPr/>
            </p:nvSpPr>
            <p:spPr bwMode="auto">
              <a:xfrm rot="10800000">
                <a:off x="3890" y="326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5" name="Group 92"/>
            <p:cNvGrpSpPr/>
            <p:nvPr/>
          </p:nvGrpSpPr>
          <p:grpSpPr bwMode="auto">
            <a:xfrm>
              <a:off x="1350" y="1998"/>
              <a:ext cx="80" cy="46"/>
              <a:chOff x="3837" y="3242"/>
              <a:chExt cx="80" cy="46"/>
            </a:xfrm>
          </p:grpSpPr>
          <p:sp>
            <p:nvSpPr>
              <p:cNvPr id="69689" name="Freeform 93"/>
              <p:cNvSpPr/>
              <p:nvPr/>
            </p:nvSpPr>
            <p:spPr bwMode="auto">
              <a:xfrm>
                <a:off x="3837" y="326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0" name="Freeform 94"/>
              <p:cNvSpPr/>
              <p:nvPr/>
            </p:nvSpPr>
            <p:spPr bwMode="auto">
              <a:xfrm>
                <a:off x="3857" y="325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1" name="Freeform 95"/>
              <p:cNvSpPr/>
              <p:nvPr/>
            </p:nvSpPr>
            <p:spPr bwMode="auto">
              <a:xfrm>
                <a:off x="3843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2" name="Freeform 96"/>
              <p:cNvSpPr/>
              <p:nvPr/>
            </p:nvSpPr>
            <p:spPr bwMode="auto">
              <a:xfrm>
                <a:off x="3907" y="3274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3" name="Freeform 97"/>
              <p:cNvSpPr/>
              <p:nvPr/>
            </p:nvSpPr>
            <p:spPr bwMode="auto">
              <a:xfrm>
                <a:off x="3861" y="327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4" name="Freeform 98"/>
              <p:cNvSpPr/>
              <p:nvPr/>
            </p:nvSpPr>
            <p:spPr bwMode="auto">
              <a:xfrm>
                <a:off x="3880" y="327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5" name="Freeform 99"/>
              <p:cNvSpPr/>
              <p:nvPr/>
            </p:nvSpPr>
            <p:spPr bwMode="auto">
              <a:xfrm rot="10800000">
                <a:off x="3910" y="325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6" name="Freeform 100"/>
              <p:cNvSpPr/>
              <p:nvPr/>
            </p:nvSpPr>
            <p:spPr bwMode="auto">
              <a:xfrm rot="10800000">
                <a:off x="3846" y="3255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7" name="Freeform 101"/>
              <p:cNvSpPr/>
              <p:nvPr/>
            </p:nvSpPr>
            <p:spPr bwMode="auto">
              <a:xfrm rot="10800000">
                <a:off x="3875" y="3242"/>
                <a:ext cx="7" cy="7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8" name="Freeform 102"/>
              <p:cNvSpPr/>
              <p:nvPr/>
            </p:nvSpPr>
            <p:spPr bwMode="auto">
              <a:xfrm rot="10800000">
                <a:off x="3875" y="3258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99" name="Freeform 103"/>
              <p:cNvSpPr/>
              <p:nvPr/>
            </p:nvSpPr>
            <p:spPr bwMode="auto">
              <a:xfrm rot="10800000">
                <a:off x="3887" y="3252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0" name="Freeform 104"/>
              <p:cNvSpPr/>
              <p:nvPr/>
            </p:nvSpPr>
            <p:spPr bwMode="auto">
              <a:xfrm rot="10800000">
                <a:off x="3876" y="3280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01" name="Freeform 105"/>
              <p:cNvSpPr/>
              <p:nvPr/>
            </p:nvSpPr>
            <p:spPr bwMode="auto">
              <a:xfrm rot="10800000">
                <a:off x="3890" y="3263"/>
                <a:ext cx="7" cy="8"/>
              </a:xfrm>
              <a:custGeom>
                <a:avLst/>
                <a:gdLst>
                  <a:gd name="T0" fmla="*/ 1 w 11"/>
                  <a:gd name="T1" fmla="*/ 1 h 12"/>
                  <a:gd name="T2" fmla="*/ 1 w 11"/>
                  <a:gd name="T3" fmla="*/ 0 h 12"/>
                  <a:gd name="T4" fmla="*/ 1 w 11"/>
                  <a:gd name="T5" fmla="*/ 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6" name="Group 106"/>
            <p:cNvGrpSpPr/>
            <p:nvPr/>
          </p:nvGrpSpPr>
          <p:grpSpPr bwMode="auto">
            <a:xfrm>
              <a:off x="2150" y="2021"/>
              <a:ext cx="120" cy="49"/>
              <a:chOff x="2996" y="1898"/>
              <a:chExt cx="93" cy="42"/>
            </a:xfrm>
          </p:grpSpPr>
          <p:sp>
            <p:nvSpPr>
              <p:cNvPr id="69676" name="Freeform 107"/>
              <p:cNvSpPr/>
              <p:nvPr/>
            </p:nvSpPr>
            <p:spPr bwMode="auto">
              <a:xfrm>
                <a:off x="2996" y="1915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7" name="Freeform 108"/>
              <p:cNvSpPr/>
              <p:nvPr/>
            </p:nvSpPr>
            <p:spPr bwMode="auto">
              <a:xfrm>
                <a:off x="3018" y="1914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8" name="Freeform 109"/>
              <p:cNvSpPr/>
              <p:nvPr/>
            </p:nvSpPr>
            <p:spPr bwMode="auto">
              <a:xfrm>
                <a:off x="3005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9" name="Freeform 110"/>
              <p:cNvSpPr/>
              <p:nvPr/>
            </p:nvSpPr>
            <p:spPr bwMode="auto">
              <a:xfrm>
                <a:off x="3024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0" name="Freeform 111"/>
              <p:cNvSpPr/>
              <p:nvPr/>
            </p:nvSpPr>
            <p:spPr bwMode="auto">
              <a:xfrm>
                <a:off x="3043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1" name="Freeform 112"/>
              <p:cNvSpPr/>
              <p:nvPr/>
            </p:nvSpPr>
            <p:spPr bwMode="auto">
              <a:xfrm>
                <a:off x="3062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2" name="Freeform 113"/>
              <p:cNvSpPr/>
              <p:nvPr/>
            </p:nvSpPr>
            <p:spPr bwMode="auto">
              <a:xfrm rot="10800000">
                <a:off x="3034" y="1913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3" name="Freeform 114"/>
              <p:cNvSpPr/>
              <p:nvPr/>
            </p:nvSpPr>
            <p:spPr bwMode="auto">
              <a:xfrm rot="10800000">
                <a:off x="3010" y="1901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4" name="Freeform 115"/>
              <p:cNvSpPr/>
              <p:nvPr/>
            </p:nvSpPr>
            <p:spPr bwMode="auto">
              <a:xfrm rot="10800000">
                <a:off x="3050" y="1902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5" name="Freeform 116"/>
              <p:cNvSpPr/>
              <p:nvPr/>
            </p:nvSpPr>
            <p:spPr bwMode="auto">
              <a:xfrm rot="10800000">
                <a:off x="3034" y="189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6" name="Freeform 117"/>
              <p:cNvSpPr/>
              <p:nvPr/>
            </p:nvSpPr>
            <p:spPr bwMode="auto">
              <a:xfrm rot="10800000">
                <a:off x="3069" y="1900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7" name="Freeform 118"/>
              <p:cNvSpPr/>
              <p:nvPr/>
            </p:nvSpPr>
            <p:spPr bwMode="auto">
              <a:xfrm rot="10800000">
                <a:off x="3057" y="1915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88" name="Freeform 119"/>
              <p:cNvSpPr/>
              <p:nvPr/>
            </p:nvSpPr>
            <p:spPr bwMode="auto">
              <a:xfrm rot="10800000">
                <a:off x="3078" y="1914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7" name="Group 120"/>
            <p:cNvGrpSpPr/>
            <p:nvPr/>
          </p:nvGrpSpPr>
          <p:grpSpPr bwMode="auto">
            <a:xfrm>
              <a:off x="1595" y="2016"/>
              <a:ext cx="120" cy="49"/>
              <a:chOff x="2996" y="1898"/>
              <a:chExt cx="93" cy="42"/>
            </a:xfrm>
          </p:grpSpPr>
          <p:sp>
            <p:nvSpPr>
              <p:cNvPr id="69663" name="Freeform 121"/>
              <p:cNvSpPr/>
              <p:nvPr/>
            </p:nvSpPr>
            <p:spPr bwMode="auto">
              <a:xfrm>
                <a:off x="2996" y="1915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4" name="Freeform 122"/>
              <p:cNvSpPr/>
              <p:nvPr/>
            </p:nvSpPr>
            <p:spPr bwMode="auto">
              <a:xfrm>
                <a:off x="3018" y="1914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5" name="Freeform 123"/>
              <p:cNvSpPr/>
              <p:nvPr/>
            </p:nvSpPr>
            <p:spPr bwMode="auto">
              <a:xfrm>
                <a:off x="3005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6" name="Freeform 124"/>
              <p:cNvSpPr/>
              <p:nvPr/>
            </p:nvSpPr>
            <p:spPr bwMode="auto">
              <a:xfrm>
                <a:off x="3024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7" name="Freeform 125"/>
              <p:cNvSpPr/>
              <p:nvPr/>
            </p:nvSpPr>
            <p:spPr bwMode="auto">
              <a:xfrm>
                <a:off x="3043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8" name="Freeform 126"/>
              <p:cNvSpPr/>
              <p:nvPr/>
            </p:nvSpPr>
            <p:spPr bwMode="auto">
              <a:xfrm>
                <a:off x="3062" y="192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9" name="Freeform 127"/>
              <p:cNvSpPr/>
              <p:nvPr/>
            </p:nvSpPr>
            <p:spPr bwMode="auto">
              <a:xfrm rot="10800000">
                <a:off x="3034" y="1913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0" name="Freeform 128"/>
              <p:cNvSpPr/>
              <p:nvPr/>
            </p:nvSpPr>
            <p:spPr bwMode="auto">
              <a:xfrm rot="10800000">
                <a:off x="3010" y="1901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1" name="Freeform 129"/>
              <p:cNvSpPr/>
              <p:nvPr/>
            </p:nvSpPr>
            <p:spPr bwMode="auto">
              <a:xfrm rot="10800000">
                <a:off x="3050" y="1902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2" name="Freeform 130"/>
              <p:cNvSpPr/>
              <p:nvPr/>
            </p:nvSpPr>
            <p:spPr bwMode="auto">
              <a:xfrm rot="10800000">
                <a:off x="3034" y="1898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3" name="Freeform 131"/>
              <p:cNvSpPr/>
              <p:nvPr/>
            </p:nvSpPr>
            <p:spPr bwMode="auto">
              <a:xfrm rot="10800000">
                <a:off x="3069" y="1900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4" name="Freeform 132"/>
              <p:cNvSpPr/>
              <p:nvPr/>
            </p:nvSpPr>
            <p:spPr bwMode="auto">
              <a:xfrm rot="10800000">
                <a:off x="3057" y="1915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75" name="Freeform 133"/>
              <p:cNvSpPr/>
              <p:nvPr/>
            </p:nvSpPr>
            <p:spPr bwMode="auto">
              <a:xfrm rot="10800000">
                <a:off x="3078" y="1914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0 h 12"/>
                  <a:gd name="T4" fmla="*/ 11 w 11"/>
                  <a:gd name="T5" fmla="*/ 7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11" y="7"/>
                    </a:moveTo>
                    <a:cubicBezTo>
                      <a:pt x="0" y="12"/>
                      <a:pt x="0" y="4"/>
                      <a:pt x="9" y="0"/>
                    </a:cubicBezTo>
                    <a:cubicBezTo>
                      <a:pt x="10" y="2"/>
                      <a:pt x="11" y="7"/>
                      <a:pt x="11" y="7"/>
                    </a:cubicBezTo>
                    <a:close/>
                  </a:path>
                </a:pathLst>
              </a:custGeom>
              <a:solidFill>
                <a:srgbClr val="666633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58" name="Group 140"/>
            <p:cNvGrpSpPr/>
            <p:nvPr/>
          </p:nvGrpSpPr>
          <p:grpSpPr bwMode="auto">
            <a:xfrm>
              <a:off x="3560" y="1842"/>
              <a:ext cx="167" cy="218"/>
              <a:chOff x="1277" y="1401"/>
              <a:chExt cx="115" cy="119"/>
            </a:xfrm>
          </p:grpSpPr>
          <p:sp>
            <p:nvSpPr>
              <p:cNvPr id="69659" name="AutoShape 141"/>
              <p:cNvSpPr>
                <a:spLocks noChangeArrowheads="1"/>
              </p:cNvSpPr>
              <p:nvPr/>
            </p:nvSpPr>
            <p:spPr bwMode="auto">
              <a:xfrm flipV="1">
                <a:off x="1286" y="1401"/>
                <a:ext cx="77" cy="6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ja-JP" altLang="en-US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9660" name="Line 142"/>
              <p:cNvSpPr>
                <a:spLocks noChangeShapeType="1"/>
              </p:cNvSpPr>
              <p:nvPr/>
            </p:nvSpPr>
            <p:spPr bwMode="auto">
              <a:xfrm>
                <a:off x="1277" y="1483"/>
                <a:ext cx="1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1" name="Line 143"/>
              <p:cNvSpPr>
                <a:spLocks noChangeShapeType="1"/>
              </p:cNvSpPr>
              <p:nvPr/>
            </p:nvSpPr>
            <p:spPr bwMode="auto">
              <a:xfrm>
                <a:off x="1302" y="1501"/>
                <a:ext cx="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62" name="Line 144"/>
              <p:cNvSpPr>
                <a:spLocks noChangeShapeType="1"/>
              </p:cNvSpPr>
              <p:nvPr/>
            </p:nvSpPr>
            <p:spPr bwMode="auto">
              <a:xfrm>
                <a:off x="1317" y="1520"/>
                <a:ext cx="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6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79" y="143655"/>
            <a:ext cx="1627369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ea typeface="幼圆" pitchFamily="49" charset="-122"/>
              </a:rPr>
              <a:t>管涌现象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42" grpId="0" autoUpdateAnimBg="0" build="p"/>
      <p:bldP spid="44043" grpId="0" autoUpdateAnimBg="0" build="p"/>
      <p:bldP spid="44044" grpId="0" autoUpdateAnimBg="0" build="p"/>
      <p:bldP spid="44167" grpId="0"/>
      <p:bldP spid="44168" grpId="0"/>
      <p:bldP spid="44168" grpId="1"/>
      <p:bldP spid="44169" grpId="0"/>
      <p:bldP spid="44169" grpId="1"/>
      <p:bldP spid="44170" grpId="0"/>
      <p:bldP spid="4417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19400" y="6116637"/>
            <a:ext cx="3367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九江大堤决口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r="4993" b="31583"/>
          <a:stretch>
            <a:fillRect/>
          </a:stretch>
        </p:blipFill>
        <p:spPr bwMode="auto">
          <a:xfrm>
            <a:off x="24384" y="1065213"/>
            <a:ext cx="4872547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57738" y="712788"/>
            <a:ext cx="4143375" cy="370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1998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日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13:10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发生管涌险情，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分钟后，在堤外迎水面找到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处进水口。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又过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分钟，防水墙后的土堤突然塌陷出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个洞，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5 m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宽的堤顶随即全部塌陷，并很快形成宽约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62m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的溃口。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825" y="4586288"/>
            <a:ext cx="3505200" cy="519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决口原因：堤基管涌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53000" y="5351462"/>
            <a:ext cx="3756025" cy="5191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1pPr>
            <a:lvl2pPr marL="742950" indent="-28575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3pPr>
            <a:lvl4pPr marL="16002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4pPr>
            <a:lvl5pPr marL="2057400" indent="-228600"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folHlink"/>
                </a:solidFill>
                <a:latin typeface="幼圆" pitchFamily="49" charset="-122"/>
                <a:ea typeface="幼圆" pitchFamily="49" charset="-122"/>
              </a:defRPr>
            </a:lvl9pPr>
          </a:lstStyle>
          <a:p>
            <a:pPr eaLnBrk="1" hangingPunct="1"/>
            <a:r>
              <a:rPr kumimoji="0" lang="zh-CN" altLang="en-US" dirty="0">
                <a:solidFill>
                  <a:srgbClr val="FFFF00"/>
                </a:solidFill>
              </a:rPr>
              <a:t>焦点词汇：豆腐渣工程</a:t>
            </a:r>
            <a:endParaRPr kumimoji="0"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77709" y="6096000"/>
            <a:ext cx="4804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98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洪水长江堤防险情统计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4284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dirty="0"/>
              <a:t>共发生各种险情</a:t>
            </a:r>
            <a:r>
              <a:rPr lang="en-US" altLang="zh-CN" b="1" dirty="0"/>
              <a:t>6000</a:t>
            </a:r>
            <a:r>
              <a:rPr lang="zh-CN" altLang="en-US" b="1" dirty="0"/>
              <a:t>余处</a:t>
            </a:r>
            <a:endParaRPr lang="zh-CN" alt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1639126"/>
          <a:ext cx="7921839" cy="415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图表" r:id="rId1" imgW="6585585" imgH="4397375" progId="MSGraph.Chart.8">
                  <p:embed followColorScheme="full"/>
                </p:oleObj>
              </mc:Choice>
              <mc:Fallback>
                <p:oleObj name="图表" r:id="rId1" imgW="6585585" imgH="439737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360" b="17821"/>
                      <a:stretch>
                        <a:fillRect/>
                      </a:stretch>
                    </p:blipFill>
                    <p:spPr bwMode="auto">
                      <a:xfrm>
                        <a:off x="533400" y="1639126"/>
                        <a:ext cx="7921839" cy="415207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9"/>
          <p:cNvSpPr txBox="1">
            <a:spLocks noChangeArrowheads="1"/>
          </p:cNvSpPr>
          <p:nvPr/>
        </p:nvSpPr>
        <p:spPr bwMode="auto">
          <a:xfrm>
            <a:off x="762000" y="1295400"/>
            <a:ext cx="7848600" cy="43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4400" dirty="0">
                <a:latin typeface="Times New Roman" panose="02020603050405020304" pitchFamily="18" charset="0"/>
                <a:ea typeface="隶书" pitchFamily="49" charset="-122"/>
              </a:rPr>
              <a:t>渗透性与工程紧密</a:t>
            </a:r>
            <a:r>
              <a:rPr kumimoji="0" lang="zh-CN" altLang="en-US" sz="4400" dirty="0" smtClean="0">
                <a:latin typeface="Times New Roman" panose="02020603050405020304" pitchFamily="18" charset="0"/>
                <a:ea typeface="隶书" pitchFamily="49" charset="-122"/>
              </a:rPr>
              <a:t>相关</a:t>
            </a:r>
            <a:endParaRPr kumimoji="0" lang="zh-CN" altLang="en-US" sz="4400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幼圆" pitchFamily="49" charset="-122"/>
                <a:ea typeface="幼圆" pitchFamily="49" charset="-122"/>
              </a:rPr>
              <a:t>1. </a:t>
            </a:r>
            <a:r>
              <a:rPr kumimoji="0" lang="zh-CN" altLang="en-US" sz="2800" dirty="0">
                <a:latin typeface="幼圆" pitchFamily="49" charset="-122"/>
                <a:ea typeface="幼圆" pitchFamily="49" charset="-122"/>
              </a:rPr>
              <a:t>渗流量问题：基坑开挖或施工 </a:t>
            </a:r>
            <a:r>
              <a:rPr kumimoji="0" lang="zh-CN" altLang="en-US" sz="2800" dirty="0" smtClean="0">
                <a:latin typeface="幼圆" pitchFamily="49" charset="-122"/>
                <a:ea typeface="幼圆" pitchFamily="49" charset="-122"/>
              </a:rPr>
              <a:t>。</a:t>
            </a:r>
            <a:endParaRPr kumimoji="0" lang="zh-CN" altLang="en-US" sz="2800" dirty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幼圆" pitchFamily="49" charset="-122"/>
                <a:ea typeface="幼圆" pitchFamily="49" charset="-122"/>
              </a:rPr>
              <a:t>2. </a:t>
            </a:r>
            <a:r>
              <a:rPr kumimoji="0" lang="zh-CN" altLang="en-US" sz="2800" dirty="0">
                <a:latin typeface="幼圆" pitchFamily="49" charset="-122"/>
                <a:ea typeface="幼圆" pitchFamily="49" charset="-122"/>
              </a:rPr>
              <a:t>渗透破坏问题：堆石坝下游趾部管涌及上游填土流土。</a:t>
            </a:r>
            <a:endParaRPr kumimoji="0" lang="zh-CN" altLang="en-US" sz="2800" dirty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幼圆" pitchFamily="49" charset="-122"/>
                <a:ea typeface="幼圆" pitchFamily="49" charset="-122"/>
              </a:rPr>
              <a:t>3. </a:t>
            </a:r>
            <a:r>
              <a:rPr kumimoji="0" lang="zh-CN" altLang="en-US" sz="2800" dirty="0">
                <a:latin typeface="幼圆" pitchFamily="49" charset="-122"/>
                <a:ea typeface="幼圆" pitchFamily="49" charset="-122"/>
              </a:rPr>
              <a:t>渗流控制问题：基坑、大坝。</a:t>
            </a:r>
            <a:endParaRPr kumimoji="0" lang="zh-CN" altLang="en-US" sz="2800" dirty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CN" sz="2800" dirty="0">
                <a:latin typeface="幼圆" pitchFamily="49" charset="-122"/>
                <a:ea typeface="幼圆" pitchFamily="49" charset="-122"/>
              </a:rPr>
              <a:t>4. </a:t>
            </a:r>
            <a:r>
              <a:rPr kumimoji="0" lang="zh-CN" altLang="en-US" sz="2800" dirty="0" smtClean="0">
                <a:latin typeface="幼圆" pitchFamily="49" charset="-122"/>
                <a:ea typeface="幼圆" pitchFamily="49" charset="-122"/>
              </a:rPr>
              <a:t>水体和土体污染</a:t>
            </a:r>
            <a:r>
              <a:rPr kumimoji="0" lang="zh-CN" altLang="en-US" sz="2800" dirty="0">
                <a:latin typeface="幼圆" pitchFamily="49" charset="-122"/>
                <a:ea typeface="幼圆" pitchFamily="49" charset="-122"/>
              </a:rPr>
              <a:t>问题：废弃物填埋场。</a:t>
            </a:r>
            <a:endParaRPr kumimoji="0" lang="en-US" altLang="zh-CN" sz="36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9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6B9D56-E7FB-4FDE-B0D4-D2D441059355}" type="slidenum">
              <a:rPr lang="zh-CN" altLang="en-US" sz="900">
                <a:latin typeface="Garamond" pitchFamily="18" charset="0"/>
                <a:ea typeface="幼圆" pitchFamily="49" charset="-122"/>
              </a:rPr>
            </a:fld>
            <a:endParaRPr lang="en-US" altLang="zh-CN" sz="900">
              <a:latin typeface="Garamond" pitchFamily="18" charset="0"/>
              <a:ea typeface="幼圆" pitchFamily="49" charset="-122"/>
            </a:endParaRPr>
          </a:p>
        </p:txBody>
      </p:sp>
      <p:sp>
        <p:nvSpPr>
          <p:cNvPr id="640007" name="Text Box 7"/>
          <p:cNvSpPr txBox="1">
            <a:spLocks noChangeArrowheads="1"/>
          </p:cNvSpPr>
          <p:nvPr/>
        </p:nvSpPr>
        <p:spPr bwMode="auto">
          <a:xfrm>
            <a:off x="2286000" y="712240"/>
            <a:ext cx="18371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隶书" pitchFamily="49" charset="-122"/>
              </a:rPr>
              <a:t>Teton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坝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40008" name="AutoShape 8"/>
          <p:cNvSpPr>
            <a:spLocks noChangeArrowheads="1"/>
          </p:cNvSpPr>
          <p:nvPr/>
        </p:nvSpPr>
        <p:spPr bwMode="auto">
          <a:xfrm>
            <a:off x="457200" y="4800600"/>
            <a:ext cx="4493420" cy="1243966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CC00"/>
                </a:solidFill>
                <a:latin typeface="宋体" panose="02010600030101010101" pitchFamily="2" charset="-122"/>
              </a:rPr>
              <a:t>概况：</a:t>
            </a:r>
            <a:endParaRPr lang="zh-CN" altLang="en-US" sz="2400" b="1" dirty="0">
              <a:solidFill>
                <a:srgbClr val="FFCC00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土坝，高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90m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，长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1000m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，建于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1972-75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年，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1976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月失事</a:t>
            </a:r>
            <a:endParaRPr lang="zh-CN" altLang="en-US" sz="2400" b="1" dirty="0">
              <a:solidFill>
                <a:schemeClr val="accent1"/>
              </a:solidFill>
              <a:latin typeface="宋体" panose="02010600030101010101" pitchFamily="2" charset="-122"/>
            </a:endParaRPr>
          </a:p>
        </p:txBody>
      </p:sp>
      <p:pic>
        <p:nvPicPr>
          <p:cNvPr id="640011" name="Picture 11" descr="View of the Teton dam spillway - C549-100-8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6" y="1626746"/>
            <a:ext cx="4462120" cy="297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12" name="AutoShape 12"/>
          <p:cNvSpPr>
            <a:spLocks noChangeArrowheads="1"/>
          </p:cNvSpPr>
          <p:nvPr/>
        </p:nvSpPr>
        <p:spPr bwMode="auto">
          <a:xfrm>
            <a:off x="5965412" y="1658860"/>
            <a:ext cx="2712244" cy="285329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CC00"/>
                </a:solidFill>
                <a:latin typeface="宋体" panose="02010600030101010101" pitchFamily="2" charset="-122"/>
              </a:rPr>
              <a:t>损失：</a:t>
            </a:r>
            <a:endParaRPr lang="zh-CN" altLang="en-US" sz="2400" b="1" dirty="0">
              <a:solidFill>
                <a:srgbClr val="FFCC00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直接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8000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万美元，起诉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5500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起，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2.5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亿美元，死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14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人，受灾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2.5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万人，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60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万亩土地，</a:t>
            </a:r>
            <a:r>
              <a:rPr lang="en-US" altLang="zh-CN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32</a:t>
            </a: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公里铁路</a:t>
            </a:r>
            <a:endParaRPr lang="zh-CN" altLang="en-US" sz="2400" b="1" dirty="0">
              <a:solidFill>
                <a:schemeClr val="accent1"/>
              </a:solidFill>
              <a:latin typeface="宋体" panose="02010600030101010101" pitchFamily="2" charset="-122"/>
            </a:endParaRPr>
          </a:p>
        </p:txBody>
      </p:sp>
      <p:sp>
        <p:nvSpPr>
          <p:cNvPr id="640013" name="AutoShape 13"/>
          <p:cNvSpPr>
            <a:spLocks noChangeArrowheads="1"/>
          </p:cNvSpPr>
          <p:nvPr/>
        </p:nvSpPr>
        <p:spPr bwMode="auto">
          <a:xfrm>
            <a:off x="5436395" y="4873548"/>
            <a:ext cx="3250405" cy="83534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CC00"/>
                </a:solidFill>
                <a:latin typeface="宋体" panose="02010600030101010101" pitchFamily="2" charset="-122"/>
              </a:rPr>
              <a:t>原因：</a:t>
            </a:r>
            <a:endParaRPr lang="zh-CN" altLang="en-US" sz="2400" b="1" dirty="0">
              <a:solidFill>
                <a:srgbClr val="FFCC00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</a:rPr>
              <a:t>渗透破坏－水力劈裂</a:t>
            </a:r>
            <a:endParaRPr lang="zh-CN" altLang="en-US" sz="2400" b="1" dirty="0">
              <a:solidFill>
                <a:schemeClr val="accent1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4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4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64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4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7" grpId="0"/>
      <p:bldP spid="640008" grpId="0" animBg="1"/>
      <p:bldP spid="640012" grpId="0" animBg="1"/>
      <p:bldP spid="640013" grpId="0" animBg="1"/>
      <p:bldP spid="640013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9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EFB245-730E-4C2A-824C-7C75AC53EB6E}" type="slidenum">
              <a:rPr lang="zh-CN" altLang="en-US" sz="900">
                <a:latin typeface="Garamond" pitchFamily="18" charset="0"/>
                <a:ea typeface="幼圆" pitchFamily="49" charset="-122"/>
              </a:rPr>
            </a:fld>
            <a:endParaRPr lang="en-US" altLang="zh-CN" sz="900">
              <a:latin typeface="Garamond" pitchFamily="18" charset="0"/>
              <a:ea typeface="幼圆" pitchFamily="49" charset="-122"/>
            </a:endParaRPr>
          </a:p>
        </p:txBody>
      </p:sp>
      <p:sp>
        <p:nvSpPr>
          <p:cNvPr id="82947" name="Text Box 7"/>
          <p:cNvSpPr txBox="1">
            <a:spLocks noChangeArrowheads="1"/>
          </p:cNvSpPr>
          <p:nvPr/>
        </p:nvSpPr>
        <p:spPr bwMode="auto">
          <a:xfrm>
            <a:off x="4419600" y="293475"/>
            <a:ext cx="1728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方正舒体" panose="02010601030101010101" pitchFamily="2" charset="-122"/>
              </a:rPr>
              <a:t>Teton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坝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2948" name="Picture 10" descr="TD-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2590800"/>
            <a:ext cx="4495800" cy="298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AutoShape 9"/>
          <p:cNvSpPr>
            <a:spLocks noChangeArrowheads="1"/>
          </p:cNvSpPr>
          <p:nvPr/>
        </p:nvSpPr>
        <p:spPr bwMode="auto">
          <a:xfrm>
            <a:off x="1970031" y="713092"/>
            <a:ext cx="1863329" cy="180582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8100" rIns="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1976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日上午</a:t>
            </a: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10:30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左右，下游坝面有水渗出并带出泥土。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2950" name="Line 11"/>
          <p:cNvSpPr>
            <a:spLocks noChangeShapeType="1"/>
          </p:cNvSpPr>
          <p:nvPr/>
        </p:nvSpPr>
        <p:spPr bwMode="auto">
          <a:xfrm flipH="1">
            <a:off x="1416478" y="2518914"/>
            <a:ext cx="914400" cy="1210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3500" tIns="8100" rIns="13500" bIns="8100">
            <a:spAutoFit/>
          </a:bodyPr>
          <a:lstStyle/>
          <a:p>
            <a:endParaRPr lang="zh-CN" altLang="en-US" sz="1800"/>
          </a:p>
        </p:txBody>
      </p:sp>
      <p:pic>
        <p:nvPicPr>
          <p:cNvPr id="10" name="Picture 11" descr="TD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8" y="3657600"/>
            <a:ext cx="4519502" cy="26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6705600" y="1008429"/>
            <a:ext cx="1728788" cy="179003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</a:t>
            </a:r>
            <a:r>
              <a:rPr lang="zh-CN" altLang="en-US" sz="21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sz="21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00</a:t>
            </a:r>
            <a:r>
              <a:rPr lang="zh-CN" altLang="en-US" sz="2100" dirty="0">
                <a:solidFill>
                  <a:schemeClr val="accent1"/>
                </a:solidFill>
                <a:latin typeface="幼圆" pitchFamily="49" charset="-122"/>
                <a:ea typeface="华文中宋" panose="02010600040101010101" pitchFamily="2" charset="-122"/>
              </a:rPr>
              <a:t>左右</a:t>
            </a:r>
            <a:endParaRPr lang="zh-CN" altLang="en-US" sz="2100" dirty="0">
              <a:solidFill>
                <a:schemeClr val="accent1"/>
              </a:solidFill>
              <a:latin typeface="幼圆" pitchFamily="49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dirty="0">
                <a:solidFill>
                  <a:schemeClr val="accent1"/>
                </a:solidFill>
                <a:latin typeface="幼圆" pitchFamily="49" charset="-122"/>
                <a:ea typeface="华文中宋" panose="02010600040101010101" pitchFamily="2" charset="-122"/>
              </a:rPr>
              <a:t>洞口不断扩大并向坝顶靠近，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泥水流量增加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7315200" y="2825498"/>
            <a:ext cx="178308" cy="13204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3500" tIns="8100" rIns="13500" bIns="8100">
            <a:spAutoFit/>
          </a:bodyPr>
          <a:lstStyle/>
          <a:p>
            <a:endParaRPr lang="zh-CN" altLang="en-US" sz="180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9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08476B-437F-482C-8305-15D1F33220C0}" type="slidenum">
              <a:rPr lang="zh-CN" altLang="en-US" sz="900">
                <a:latin typeface="Garamond" pitchFamily="18" charset="0"/>
                <a:ea typeface="幼圆" pitchFamily="49" charset="-122"/>
              </a:rPr>
            </a:fld>
            <a:endParaRPr lang="en-US" altLang="zh-CN" sz="900">
              <a:latin typeface="Garamond" pitchFamily="18" charset="0"/>
              <a:ea typeface="幼圆" pitchFamily="49" charset="-122"/>
            </a:endParaRPr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4572000" y="304800"/>
            <a:ext cx="1890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隶书" pitchFamily="49" charset="-122"/>
              </a:rPr>
              <a:t>Teton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坝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7044" name="AutoShape 9"/>
          <p:cNvSpPr>
            <a:spLocks noChangeArrowheads="1"/>
          </p:cNvSpPr>
          <p:nvPr/>
        </p:nvSpPr>
        <p:spPr bwMode="auto">
          <a:xfrm>
            <a:off x="724711" y="858798"/>
            <a:ext cx="3758660" cy="180582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11:30</a:t>
            </a:r>
            <a:endParaRPr lang="en-US" altLang="zh-CN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洞口继续向上扩大，泥水冲蚀了坝基，主洞的上方又出现一渗水洞。流出的泥水开始冲击坝趾处的设施。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7045" name="Picture 10" descr="TD-0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6" y="2930371"/>
            <a:ext cx="3700606" cy="39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Line 11"/>
          <p:cNvSpPr>
            <a:spLocks noChangeShapeType="1"/>
          </p:cNvSpPr>
          <p:nvPr/>
        </p:nvSpPr>
        <p:spPr bwMode="auto">
          <a:xfrm flipH="1">
            <a:off x="2133599" y="2667000"/>
            <a:ext cx="349973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3500" tIns="8100" rIns="13500" bIns="8100">
            <a:spAutoFit/>
          </a:bodyPr>
          <a:lstStyle/>
          <a:p>
            <a:endParaRPr lang="zh-CN" altLang="en-US" sz="1800"/>
          </a:p>
        </p:txBody>
      </p:sp>
      <p:pic>
        <p:nvPicPr>
          <p:cNvPr id="11" name="Picture 10" descr="TD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910709"/>
            <a:ext cx="3886200" cy="394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574536" y="1062752"/>
            <a:ext cx="2158604" cy="144827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50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左右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洞口扩大加速，泥水对坝基的冲蚀更加剧烈。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7047" name="Line 12"/>
          <p:cNvSpPr>
            <a:spLocks noChangeShapeType="1"/>
          </p:cNvSpPr>
          <p:nvPr/>
        </p:nvSpPr>
        <p:spPr bwMode="auto">
          <a:xfrm flipH="1">
            <a:off x="7467600" y="2511030"/>
            <a:ext cx="76200" cy="841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3500" tIns="8100" rIns="13500" bIns="8100">
            <a:spAutoFit/>
          </a:bodyPr>
          <a:lstStyle/>
          <a:p>
            <a:endParaRPr lang="zh-CN" altLang="en-US" sz="180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9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B98306-0857-4CDA-896D-FC5D0E75321C}" type="slidenum">
              <a:rPr lang="zh-CN" altLang="en-US" sz="900">
                <a:latin typeface="Garamond" pitchFamily="18" charset="0"/>
                <a:ea typeface="幼圆" pitchFamily="49" charset="-122"/>
              </a:rPr>
            </a:fld>
            <a:endParaRPr lang="en-US" altLang="zh-CN" sz="900">
              <a:latin typeface="Garamond" pitchFamily="18" charset="0"/>
              <a:ea typeface="幼圆" pitchFamily="49" charset="-122"/>
            </a:endParaRPr>
          </a:p>
        </p:txBody>
      </p:sp>
      <p:sp>
        <p:nvSpPr>
          <p:cNvPr id="91139" name="AutoShape 9"/>
          <p:cNvSpPr>
            <a:spLocks noChangeArrowheads="1"/>
          </p:cNvSpPr>
          <p:nvPr/>
        </p:nvSpPr>
        <p:spPr bwMode="auto">
          <a:xfrm>
            <a:off x="1143000" y="1178527"/>
            <a:ext cx="2372915" cy="7331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11:57 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坝坡坍塌，泥水狂泻而下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1140" name="Picture 10" descr="TD-0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0" y="2651618"/>
            <a:ext cx="3611165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11"/>
          <p:cNvSpPr txBox="1">
            <a:spLocks noChangeArrowheads="1"/>
          </p:cNvSpPr>
          <p:nvPr/>
        </p:nvSpPr>
        <p:spPr bwMode="auto">
          <a:xfrm>
            <a:off x="4419600" y="609600"/>
            <a:ext cx="16752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隶书" pitchFamily="49" charset="-122"/>
              </a:rPr>
              <a:t>Teton</a:t>
            </a:r>
            <a:r>
              <a:rPr lang="zh-CN" altLang="en-US" b="1" dirty="0">
                <a:latin typeface="Times New Roman" panose="02020603050405020304" pitchFamily="18" charset="0"/>
                <a:ea typeface="隶书" pitchFamily="49" charset="-122"/>
              </a:rPr>
              <a:t>坝</a:t>
            </a:r>
            <a:endParaRPr lang="zh-CN" altLang="en-US" b="1" dirty="0"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91142" name="Line 12"/>
          <p:cNvSpPr>
            <a:spLocks noChangeShapeType="1"/>
          </p:cNvSpPr>
          <p:nvPr/>
        </p:nvSpPr>
        <p:spPr bwMode="auto">
          <a:xfrm>
            <a:off x="2590800" y="1962912"/>
            <a:ext cx="76200" cy="7466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3500" tIns="8100" rIns="13500" bIns="8100">
            <a:spAutoFit/>
          </a:bodyPr>
          <a:lstStyle/>
          <a:p>
            <a:endParaRPr lang="zh-CN" altLang="en-US" sz="1800"/>
          </a:p>
        </p:txBody>
      </p:sp>
      <p:pic>
        <p:nvPicPr>
          <p:cNvPr id="10" name="Picture 10" descr="TD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64" y="2460280"/>
            <a:ext cx="3794760" cy="396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986788" y="1082040"/>
            <a:ext cx="1723623" cy="81724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en-US" altLang="zh-CN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00</a:t>
            </a: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过后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坍塌口加宽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772400" y="1981200"/>
            <a:ext cx="76200" cy="7466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3500" tIns="8100" rIns="13500" bIns="8100">
            <a:spAutoFit/>
          </a:bodyPr>
          <a:lstStyle/>
          <a:p>
            <a:endParaRPr lang="zh-CN" altLang="en-US" sz="180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530" indent="-21463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9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143F32-EAA5-4E13-9D9E-292E74A410A4}" type="slidenum">
              <a:rPr lang="zh-CN" altLang="en-US" sz="900">
                <a:latin typeface="Garamond" pitchFamily="18" charset="0"/>
                <a:ea typeface="幼圆" pitchFamily="49" charset="-122"/>
              </a:rPr>
            </a:fld>
            <a:endParaRPr lang="en-US" altLang="zh-CN" sz="900">
              <a:latin typeface="Garamond" pitchFamily="18" charset="0"/>
              <a:ea typeface="幼圆" pitchFamily="49" charset="-122"/>
            </a:endParaRPr>
          </a:p>
        </p:txBody>
      </p:sp>
      <p:sp>
        <p:nvSpPr>
          <p:cNvPr id="95235" name="AutoShape 9"/>
          <p:cNvSpPr>
            <a:spLocks noChangeArrowheads="1"/>
          </p:cNvSpPr>
          <p:nvPr/>
        </p:nvSpPr>
        <p:spPr bwMode="auto">
          <a:xfrm>
            <a:off x="609600" y="4648200"/>
            <a:ext cx="2133600" cy="109073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洪水扫过下游谷底，附近所有设施被彻底摧毁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5236" name="Picture 11" descr="TD-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1143000"/>
            <a:ext cx="464059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12"/>
          <p:cNvSpPr txBox="1">
            <a:spLocks noChangeArrowheads="1"/>
          </p:cNvSpPr>
          <p:nvPr/>
        </p:nvSpPr>
        <p:spPr bwMode="auto">
          <a:xfrm>
            <a:off x="4267200" y="381000"/>
            <a:ext cx="16204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隶书" pitchFamily="49" charset="-122"/>
              </a:rPr>
              <a:t>Teton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坝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" name="Picture 11" descr="View of  Teton dam after collapse - C549-100-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15" y="3899583"/>
            <a:ext cx="4413647" cy="29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705600" y="2338506"/>
            <a:ext cx="1609725" cy="73318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500" tIns="8100" rIns="13500" bIns="8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失事现场目前的状况</a:t>
            </a:r>
            <a:endParaRPr lang="zh-CN" altLang="en-US" sz="2100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3205" y="1371600"/>
            <a:ext cx="8713787" cy="2057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0" dirty="0" smtClean="0">
                <a:latin typeface="Times New Roman" panose="02020603050405020304" pitchFamily="18" charset="0"/>
              </a:rPr>
              <a:t>土是否发生管涌，首先取决于土的性质，管涌多发生在砂性土中，其特征是颗粒大小差别较大，往往缺少某种粒径，孔隙直径大且相互连通。</a:t>
            </a:r>
            <a:endParaRPr kumimoji="0" lang="zh-CN" altLang="en-US" sz="2400" b="1" kern="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0" dirty="0" smtClean="0">
                <a:latin typeface="Times New Roman" panose="02020603050405020304" pitchFamily="18" charset="0"/>
              </a:rPr>
              <a:t>无黏性土产生管涌必须具备</a:t>
            </a:r>
            <a:r>
              <a:rPr kumimoji="0"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几何、水力</a:t>
            </a:r>
            <a:r>
              <a:rPr kumimoji="0" lang="zh-CN" altLang="en-US" sz="2400" b="1" kern="0" dirty="0" smtClean="0">
                <a:latin typeface="Times New Roman" panose="02020603050405020304" pitchFamily="18" charset="0"/>
              </a:rPr>
              <a:t>两个条件：</a:t>
            </a:r>
            <a:endParaRPr kumimoji="0" lang="zh-CN" altLang="en-US" sz="24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5884" y="374948"/>
            <a:ext cx="198804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/>
            <a:r>
              <a:rPr kumimoji="0" lang="zh-CN" altLang="en-US" sz="2800" b="1" dirty="0">
                <a:ea typeface="黑体" panose="02010609060101010101" pitchFamily="49" charset="-122"/>
              </a:rPr>
              <a:t>管涌的判别</a:t>
            </a:r>
            <a:endParaRPr kumimoji="0" lang="zh-CN" altLang="en-US" sz="2800" b="1" dirty="0"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4657" y="3429000"/>
            <a:ext cx="7775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</a:rPr>
              <a:t>几何条件</a:t>
            </a:r>
            <a:r>
              <a:rPr kumimoji="0" lang="zh-CN" altLang="en-US" b="1" kern="0" dirty="0">
                <a:solidFill>
                  <a:srgbClr val="FF0000"/>
                </a:solidFill>
              </a:rPr>
              <a:t>：</a:t>
            </a:r>
            <a:r>
              <a:rPr kumimoji="0" lang="zh-CN" altLang="en-US" b="1" kern="0" dirty="0"/>
              <a:t>土中粗颗粒所构成的孔隙直径必须大于细颗粒的直径，这是必要条件，一般不均匀系数</a:t>
            </a:r>
            <a:r>
              <a:rPr kumimoji="0" lang="zh-CN" altLang="en-US" b="1" i="1" kern="0" dirty="0"/>
              <a:t>C</a:t>
            </a:r>
            <a:r>
              <a:rPr kumimoji="0" lang="zh-CN" altLang="en-US" b="1" kern="0" dirty="0"/>
              <a:t>u＞10的土才会发生管涌；</a:t>
            </a:r>
            <a:endParaRPr kumimoji="0" lang="zh-CN" altLang="en-US" b="1" kern="0" dirty="0"/>
          </a:p>
          <a:p>
            <a:pPr eaLnBrk="1" hangingPunct="1">
              <a:lnSpc>
                <a:spcPct val="120000"/>
              </a:lnSpc>
              <a:defRPr/>
            </a:pPr>
            <a:r>
              <a:rPr kumimoji="0" lang="zh-CN" altLang="en-US" b="1" kern="0" dirty="0" smtClean="0">
                <a:solidFill>
                  <a:srgbClr val="FF0000"/>
                </a:solidFill>
              </a:rPr>
              <a:t>水力</a:t>
            </a:r>
            <a:r>
              <a:rPr kumimoji="0" lang="zh-CN" altLang="en-US" b="1" kern="0" dirty="0">
                <a:solidFill>
                  <a:srgbClr val="FF0000"/>
                </a:solidFill>
              </a:rPr>
              <a:t>条件：</a:t>
            </a:r>
            <a:r>
              <a:rPr kumimoji="0" lang="zh-CN" altLang="en-US" b="1" kern="0" dirty="0"/>
              <a:t>渗流力能够带动细颗粒在孔隙间滚动或移动是发生管涌的水力条件，可用管涌的水力梯度来表示</a:t>
            </a:r>
            <a:r>
              <a:rPr kumimoji="0" lang="zh-CN" altLang="en-US" b="1" kern="0" dirty="0" smtClean="0"/>
              <a:t>。</a:t>
            </a:r>
            <a:endParaRPr kumimoji="0" lang="zh-CN" altLang="en-US" b="1" kern="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2"/>
          <p:cNvGraphicFramePr>
            <a:graphicFrameLocks noGrp="1"/>
          </p:cNvGraphicFramePr>
          <p:nvPr/>
        </p:nvGraphicFramePr>
        <p:xfrm>
          <a:off x="2895600" y="1344875"/>
          <a:ext cx="4724400" cy="981457"/>
        </p:xfrm>
        <a:graphic>
          <a:graphicData uri="http://schemas.openxmlformats.org/drawingml/2006/table">
            <a:tbl>
              <a:tblPr/>
              <a:tblGrid>
                <a:gridCol w="1371600"/>
                <a:gridCol w="1600200"/>
                <a:gridCol w="1752600"/>
              </a:tblGrid>
              <a:tr h="324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水力梯度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幼圆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级配连续土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幼圆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级配不连续土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幼圆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破坏梯度 </a:t>
                      </a:r>
                      <a:r>
                        <a:rPr kumimoji="1" lang="en-US" altLang="zh-CN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i</a:t>
                      </a:r>
                      <a:r>
                        <a:rPr kumimoji="1" lang="en-US" altLang="zh-CN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cr</a:t>
                      </a:r>
                      <a:endParaRPr kumimoji="1" lang="en-US" altLang="zh-CN" sz="16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幼圆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华文新魏" pitchFamily="2" charset="-122"/>
                        </a:rPr>
                        <a:t>0.20-0.40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华文新魏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华文新魏" pitchFamily="2" charset="-122"/>
                        </a:rPr>
                        <a:t>0.1-0.3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华文新魏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允许梯度 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[</a:t>
                      </a:r>
                      <a:r>
                        <a:rPr kumimoji="1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i</a:t>
                      </a:r>
                      <a:r>
                        <a:rPr kumimoji="1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幼圆" pitchFamily="49" charset="-122"/>
                        </a:rPr>
                        <a:t>]</a:t>
                      </a:r>
                      <a:endParaRPr kumimoji="1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幼圆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华文新魏" pitchFamily="2" charset="-122"/>
                        </a:rPr>
                        <a:t>0.15-0.25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华文新魏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华文新魏" pitchFamily="2" charset="-122"/>
                        </a:rPr>
                        <a:t>0.1-0.2</a:t>
                      </a:r>
                      <a:endParaRPr kumimoji="1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华文新魏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85800" y="2590800"/>
            <a:ext cx="80772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kumimoji="0" lang="zh-CN" altLang="en-US" b="1" kern="0" dirty="0" smtClean="0"/>
              <a:t>管涌</a:t>
            </a:r>
            <a:r>
              <a:rPr kumimoji="0" lang="zh-CN" altLang="en-US" b="1" kern="0" dirty="0"/>
              <a:t>临界水力梯度的计算至今尚未</a:t>
            </a:r>
            <a:r>
              <a:rPr kumimoji="0" lang="zh-CN" altLang="en-US" b="1" kern="0" dirty="0" smtClean="0"/>
              <a:t>成熟，对于</a:t>
            </a:r>
            <a:r>
              <a:rPr kumimoji="0" lang="zh-CN" altLang="en-US" b="1" kern="0" dirty="0"/>
              <a:t>重大工程，应尽量由试验确定。 </a:t>
            </a:r>
            <a:endParaRPr kumimoji="0" lang="zh-CN" altLang="en-US" b="1" kern="0" dirty="0"/>
          </a:p>
        </p:txBody>
      </p:sp>
      <p:sp>
        <p:nvSpPr>
          <p:cNvPr id="4" name="文本框 3"/>
          <p:cNvSpPr txBox="1"/>
          <p:nvPr/>
        </p:nvSpPr>
        <p:spPr>
          <a:xfrm>
            <a:off x="685800" y="102271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文献资料：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76656" y="4098464"/>
            <a:ext cx="785774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/>
              <a:t>自然界</a:t>
            </a:r>
            <a:r>
              <a:rPr lang="zh-CN" altLang="en-US" b="1" dirty="0"/>
              <a:t>中，在一定条件下同样会发生上述渗透破坏作用，为了与人类工程活动所引起的管涌相区别，通常称之为</a:t>
            </a:r>
            <a:r>
              <a:rPr lang="zh-CN" altLang="en-US" b="1" dirty="0">
                <a:solidFill>
                  <a:srgbClr val="FF0000"/>
                </a:solidFill>
              </a:rPr>
              <a:t>潜蚀</a:t>
            </a:r>
            <a:r>
              <a:rPr lang="zh-CN" altLang="en-US" b="1" dirty="0">
                <a:solidFill>
                  <a:schemeClr val="tx2"/>
                </a:solidFill>
              </a:rPr>
              <a:t>。</a:t>
            </a:r>
            <a:r>
              <a:rPr lang="zh-CN" altLang="en-US" b="1" dirty="0"/>
              <a:t>潜蚀作用有机械的和化学的两种。  </a:t>
            </a:r>
            <a:endParaRPr lang="zh-CN" altLang="en-US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468313" y="1125538"/>
            <a:ext cx="8351837" cy="4994275"/>
          </a:xfrm>
          <a:prstGeom prst="rect">
            <a:avLst/>
          </a:prstGeom>
          <a:solidFill>
            <a:srgbClr val="CCFFFF"/>
          </a:solidFill>
          <a:ln w="31750" cap="rnd">
            <a:solidFill>
              <a:srgbClr val="663300"/>
            </a:solidFill>
            <a:prstDash val="sysDot"/>
            <a:miter lim="800000"/>
          </a:ln>
        </p:spPr>
        <p:txBody>
          <a:bodyPr wrap="none" anchor="ctr"/>
          <a:lstStyle/>
          <a:p>
            <a:pPr algn="ctr" eaLnBrk="1" hangingPunct="1"/>
            <a:endParaRPr lang="ja-JP" altLang="ja-JP" sz="2200" b="1">
              <a:solidFill>
                <a:srgbClr val="800000"/>
              </a:solidFill>
              <a:ea typeface="幼圆" pitchFamily="49" charset="-122"/>
            </a:endParaRPr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5319713" y="1341438"/>
            <a:ext cx="0" cy="4778375"/>
          </a:xfrm>
          <a:prstGeom prst="line">
            <a:avLst/>
          </a:prstGeom>
          <a:noFill/>
          <a:ln w="31750" cap="rnd">
            <a:solidFill>
              <a:srgbClr val="6633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0" name="Line 5"/>
          <p:cNvSpPr>
            <a:spLocks noChangeShapeType="1"/>
          </p:cNvSpPr>
          <p:nvPr/>
        </p:nvSpPr>
        <p:spPr bwMode="auto">
          <a:xfrm>
            <a:off x="1555750" y="1341438"/>
            <a:ext cx="0" cy="4778375"/>
          </a:xfrm>
          <a:prstGeom prst="line">
            <a:avLst/>
          </a:prstGeom>
          <a:noFill/>
          <a:ln w="31750" cap="rnd">
            <a:solidFill>
              <a:srgbClr val="6633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70661" name="AutoShape 6"/>
          <p:cNvSpPr>
            <a:spLocks noChangeArrowheads="1"/>
          </p:cNvSpPr>
          <p:nvPr/>
        </p:nvSpPr>
        <p:spPr bwMode="auto">
          <a:xfrm>
            <a:off x="2590800" y="424554"/>
            <a:ext cx="3722888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流土与管涌的比较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801938" y="1447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A50021"/>
                </a:solidFill>
                <a:ea typeface="幼圆" pitchFamily="49" charset="-122"/>
              </a:rPr>
              <a:t>流土</a:t>
            </a:r>
            <a:endParaRPr lang="zh-CN" altLang="en-US" b="1">
              <a:solidFill>
                <a:srgbClr val="A50021"/>
              </a:solidFill>
              <a:ea typeface="幼圆" pitchFamily="49" charset="-122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577975" y="2041525"/>
            <a:ext cx="3228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土体局部范围的颗粒同时发生移动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523038" y="1444625"/>
            <a:ext cx="903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A50021"/>
                </a:solidFill>
                <a:ea typeface="幼圆" pitchFamily="49" charset="-122"/>
              </a:rPr>
              <a:t>管涌</a:t>
            </a:r>
            <a:endParaRPr lang="zh-CN" altLang="en-US" b="1">
              <a:solidFill>
                <a:srgbClr val="A50021"/>
              </a:solidFill>
              <a:ea typeface="幼圆" pitchFamily="49" charset="-122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570038" y="2955925"/>
            <a:ext cx="3052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只发生在水流渗出的表层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638300" y="3841750"/>
            <a:ext cx="264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只要渗透力足够大，可发生在任何土中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616075" y="4837113"/>
            <a:ext cx="1490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破坏过程短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651000" y="5530850"/>
            <a:ext cx="353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导致下游坡面产生局部滑动等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600075" y="206057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A50021"/>
                </a:solidFill>
                <a:ea typeface="幼圆" pitchFamily="49" charset="-122"/>
              </a:rPr>
              <a:t>现象</a:t>
            </a:r>
            <a:endParaRPr lang="zh-CN" altLang="en-US" b="1">
              <a:solidFill>
                <a:srgbClr val="A50021"/>
              </a:solidFill>
              <a:ea typeface="幼圆" pitchFamily="49" charset="-122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00075" y="292417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A50021"/>
                </a:solidFill>
                <a:ea typeface="幼圆" pitchFamily="49" charset="-122"/>
              </a:rPr>
              <a:t>位置</a:t>
            </a:r>
            <a:endParaRPr lang="zh-CN" altLang="en-US" b="1">
              <a:solidFill>
                <a:srgbClr val="A50021"/>
              </a:solidFill>
              <a:ea typeface="幼圆" pitchFamily="49" charset="-122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566738" y="3789363"/>
            <a:ext cx="903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A50021"/>
                </a:solidFill>
                <a:ea typeface="幼圆" pitchFamily="49" charset="-122"/>
              </a:rPr>
              <a:t>土类</a:t>
            </a:r>
            <a:endParaRPr lang="zh-CN" altLang="en-US" b="1">
              <a:solidFill>
                <a:srgbClr val="A50021"/>
              </a:solidFill>
              <a:ea typeface="幼圆" pitchFamily="49" charset="-122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600075" y="48117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A50021"/>
                </a:solidFill>
                <a:ea typeface="幼圆" pitchFamily="49" charset="-122"/>
              </a:rPr>
              <a:t>历时</a:t>
            </a:r>
            <a:endParaRPr lang="zh-CN" altLang="en-US" b="1">
              <a:solidFill>
                <a:srgbClr val="A50021"/>
              </a:solidFill>
              <a:ea typeface="幼圆" pitchFamily="49" charset="-12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85788" y="5500688"/>
            <a:ext cx="903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A50021"/>
                </a:solidFill>
                <a:ea typeface="幼圆" pitchFamily="49" charset="-122"/>
              </a:rPr>
              <a:t>后果</a:t>
            </a:r>
            <a:endParaRPr lang="zh-CN" altLang="en-US" b="1">
              <a:solidFill>
                <a:srgbClr val="A50021"/>
              </a:solidFill>
              <a:ea typeface="幼圆" pitchFamily="49" charset="-122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538788" y="2049463"/>
            <a:ext cx="3373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土体内细颗粒通过粗粒形成的孔隙通道移动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5538788" y="2960688"/>
            <a:ext cx="3067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可发生于土体内部和渗流溢出处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5480050" y="3887788"/>
            <a:ext cx="292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000066"/>
                </a:solidFill>
                <a:ea typeface="幼圆" pitchFamily="49" charset="-122"/>
              </a:rPr>
              <a:t>一般发生在特定级配的</a:t>
            </a:r>
            <a:r>
              <a:rPr lang="zh-CN" altLang="en-US" sz="2000" b="1" dirty="0" smtClean="0">
                <a:solidFill>
                  <a:srgbClr val="000066"/>
                </a:solidFill>
                <a:ea typeface="幼圆" pitchFamily="49" charset="-122"/>
              </a:rPr>
              <a:t>无黏性</a:t>
            </a:r>
            <a:r>
              <a:rPr lang="zh-CN" altLang="en-US" sz="2000" b="1" dirty="0">
                <a:solidFill>
                  <a:srgbClr val="000066"/>
                </a:solidFill>
                <a:ea typeface="幼圆" pitchFamily="49" charset="-122"/>
              </a:rPr>
              <a:t>土或</a:t>
            </a:r>
            <a:r>
              <a:rPr lang="zh-CN" altLang="en-US" sz="2000" b="1" dirty="0" smtClean="0">
                <a:solidFill>
                  <a:srgbClr val="000066"/>
                </a:solidFill>
                <a:ea typeface="幼圆" pitchFamily="49" charset="-122"/>
              </a:rPr>
              <a:t>分散性黏土</a:t>
            </a:r>
            <a:endParaRPr lang="zh-CN" altLang="en-US" sz="2000" b="1" dirty="0">
              <a:solidFill>
                <a:srgbClr val="000066"/>
              </a:solidFill>
              <a:ea typeface="幼圆" pitchFamily="49" charset="-122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538788" y="4849813"/>
            <a:ext cx="2249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破坏过程相对较长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5538788" y="5518150"/>
            <a:ext cx="304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0066"/>
                </a:solidFill>
                <a:latin typeface="宋体" panose="02010600030101010101" pitchFamily="2" charset="-122"/>
                <a:ea typeface="幼圆" pitchFamily="49" charset="-122"/>
              </a:rPr>
              <a:t>导致结构发生塌陷或溃口</a:t>
            </a:r>
            <a:endParaRPr lang="zh-CN" altLang="en-US" sz="2000" b="1">
              <a:solidFill>
                <a:srgbClr val="000066"/>
              </a:solidFill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dvAuto="0" autoUpdateAnimBg="0" build="p"/>
      <p:bldP spid="45064" grpId="0" advAuto="0" autoUpdateAnimBg="0" build="p"/>
      <p:bldP spid="45065" grpId="0" advAuto="0" autoUpdateAnimBg="0" build="p"/>
      <p:bldP spid="45066" grpId="0" advAuto="0" autoUpdateAnimBg="0" build="p"/>
      <p:bldP spid="45067" grpId="0" advAuto="0" autoUpdateAnimBg="0" build="p"/>
      <p:bldP spid="45068" grpId="0" advAuto="0" autoUpdateAnimBg="0" build="p"/>
      <p:bldP spid="45069" grpId="0" advAuto="0" autoUpdateAnimBg="0" build="p"/>
      <p:bldP spid="45070" grpId="0" autoUpdateAnimBg="0" build="p"/>
      <p:bldP spid="45071" grpId="0" autoUpdateAnimBg="0" build="p"/>
      <p:bldP spid="45072" grpId="0" autoUpdateAnimBg="0" build="p"/>
      <p:bldP spid="45073" grpId="0" autoUpdateAnimBg="0" build="p"/>
      <p:bldP spid="45074" grpId="0" autoUpdateAnimBg="0" build="p"/>
      <p:bldP spid="45075" grpId="0" advAuto="0" autoUpdateAnimBg="0" build="p"/>
      <p:bldP spid="45076" grpId="0" advAuto="0" autoUpdateAnimBg="0" build="p"/>
      <p:bldP spid="45077" grpId="0" advAuto="0" autoUpdateAnimBg="0" build="p"/>
      <p:bldP spid="45078" grpId="0" advAuto="0" autoUpdateAnimBg="0" build="p"/>
      <p:bldP spid="45079" grpId="0" advAuto="0" autoUpdateAnimBg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24"/>
          <p:cNvSpPr>
            <a:spLocks noChangeArrowheads="1"/>
          </p:cNvSpPr>
          <p:nvPr/>
        </p:nvSpPr>
        <p:spPr bwMode="auto">
          <a:xfrm>
            <a:off x="2592387" y="609600"/>
            <a:ext cx="3891786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渗透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变形的防治措施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0301" name="Object 125"/>
          <p:cNvGraphicFramePr>
            <a:graphicFrameLocks noChangeAspect="1"/>
          </p:cNvGraphicFramePr>
          <p:nvPr/>
        </p:nvGraphicFramePr>
        <p:xfrm>
          <a:off x="3733800" y="5257800"/>
          <a:ext cx="23431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公式" r:id="rId1" imgW="800100" imgH="520700" progId="Equation.3">
                  <p:embed/>
                </p:oleObj>
              </mc:Choice>
              <mc:Fallback>
                <p:oleObj name="公式" r:id="rId1" imgW="800100" imgH="520700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0833" r="-20833"/>
                      <a:stretch>
                        <a:fillRect/>
                      </a:stretch>
                    </p:blipFill>
                    <p:spPr bwMode="auto">
                      <a:xfrm>
                        <a:off x="3733800" y="5257800"/>
                        <a:ext cx="2343150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05" name="Text Box 129"/>
          <p:cNvSpPr txBox="1">
            <a:spLocks noChangeArrowheads="1"/>
          </p:cNvSpPr>
          <p:nvPr/>
        </p:nvSpPr>
        <p:spPr bwMode="auto">
          <a:xfrm>
            <a:off x="762000" y="5341937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 dirty="0" smtClean="0">
                <a:latin typeface="幼圆" pitchFamily="49" charset="-122"/>
                <a:ea typeface="幼圆" pitchFamily="49" charset="-122"/>
              </a:rPr>
              <a:t>防治流砂</a:t>
            </a:r>
            <a:endParaRPr kumimoji="0" lang="zh-CN" altLang="en-US" sz="28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000" y="1409665"/>
            <a:ext cx="7772400" cy="334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b="1" dirty="0" smtClean="0"/>
              <a:t>减小</a:t>
            </a:r>
            <a:r>
              <a:rPr lang="zh-CN" altLang="en-US" b="1" dirty="0"/>
              <a:t>或消除水头差，如采取基坑外的井点降水法降低地下水位，或采取水下挖掘；</a:t>
            </a:r>
            <a:endParaRPr lang="zh-CN" altLang="en-US" b="1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b="1" dirty="0" smtClean="0"/>
              <a:t>增长</a:t>
            </a:r>
            <a:r>
              <a:rPr lang="zh-CN" altLang="en-US" b="1" dirty="0"/>
              <a:t>渗流路径，如打板桩；</a:t>
            </a:r>
            <a:endParaRPr lang="zh-CN" altLang="en-US" b="1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b="1" dirty="0" smtClean="0"/>
              <a:t>在</a:t>
            </a:r>
            <a:r>
              <a:rPr lang="zh-CN" altLang="en-US" b="1" dirty="0"/>
              <a:t>向上渗流出口处的表用透水材料覆盖压重以平衡渗流力；</a:t>
            </a:r>
            <a:endParaRPr lang="zh-CN" altLang="en-US" b="1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b="1" dirty="0" smtClean="0"/>
              <a:t>土层</a:t>
            </a:r>
            <a:r>
              <a:rPr lang="zh-CN" altLang="en-US" b="1" dirty="0"/>
              <a:t>加固</a:t>
            </a:r>
            <a:r>
              <a:rPr lang="zh-CN" altLang="en-US" b="1" dirty="0" smtClean="0"/>
              <a:t>处理：如</a:t>
            </a:r>
            <a:r>
              <a:rPr lang="zh-CN" altLang="en-US" b="1" dirty="0"/>
              <a:t>冻结法、注浆法等。</a:t>
            </a:r>
            <a:endParaRPr lang="zh-CN" altLang="en-US" b="1" dirty="0"/>
          </a:p>
        </p:txBody>
      </p: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313111" y="1219200"/>
            <a:ext cx="4833937" cy="3290887"/>
            <a:chOff x="2715" y="520"/>
            <a:chExt cx="3045" cy="2073"/>
          </a:xfrm>
        </p:grpSpPr>
        <p:sp>
          <p:nvSpPr>
            <p:cNvPr id="75785" name="Rectangle 3"/>
            <p:cNvSpPr>
              <a:spLocks noChangeArrowheads="1"/>
            </p:cNvSpPr>
            <p:nvPr/>
          </p:nvSpPr>
          <p:spPr bwMode="auto">
            <a:xfrm>
              <a:off x="2715" y="554"/>
              <a:ext cx="3045" cy="203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75786" name="Group 4"/>
            <p:cNvGrpSpPr>
              <a:grpSpLocks noChangeAspect="1"/>
            </p:cNvGrpSpPr>
            <p:nvPr/>
          </p:nvGrpSpPr>
          <p:grpSpPr bwMode="auto">
            <a:xfrm>
              <a:off x="2814" y="2155"/>
              <a:ext cx="2852" cy="100"/>
              <a:chOff x="884" y="2807"/>
              <a:chExt cx="2722" cy="83"/>
            </a:xfrm>
          </p:grpSpPr>
          <p:grpSp>
            <p:nvGrpSpPr>
              <p:cNvPr id="75827" name="Group 5"/>
              <p:cNvGrpSpPr>
                <a:grpSpLocks noChangeAspect="1"/>
              </p:cNvGrpSpPr>
              <p:nvPr/>
            </p:nvGrpSpPr>
            <p:grpSpPr bwMode="auto">
              <a:xfrm>
                <a:off x="2227" y="2807"/>
                <a:ext cx="481" cy="83"/>
                <a:chOff x="2644" y="2807"/>
                <a:chExt cx="481" cy="83"/>
              </a:xfrm>
            </p:grpSpPr>
            <p:sp>
              <p:nvSpPr>
                <p:cNvPr id="75894" name="Freeform 6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5" name="Freeform 7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6" name="Freeform 8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7" name="Freeform 9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8" name="Freeform 10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9" name="Freeform 11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00" name="Freeform 12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01" name="Freeform 13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02" name="Freeform 14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03" name="Freeform 15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04" name="Freeform 16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05" name="Freeform 17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28" name="Group 18"/>
              <p:cNvGrpSpPr>
                <a:grpSpLocks noChangeAspect="1"/>
              </p:cNvGrpSpPr>
              <p:nvPr/>
            </p:nvGrpSpPr>
            <p:grpSpPr bwMode="auto">
              <a:xfrm>
                <a:off x="1779" y="2807"/>
                <a:ext cx="481" cy="83"/>
                <a:chOff x="2644" y="2807"/>
                <a:chExt cx="481" cy="83"/>
              </a:xfrm>
            </p:grpSpPr>
            <p:sp>
              <p:nvSpPr>
                <p:cNvPr id="75882" name="Freeform 19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3" name="Freeform 20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4" name="Freeform 21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5" name="Freeform 22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6" name="Freeform 23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7" name="Freeform 24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8" name="Freeform 25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9" name="Freeform 26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0" name="Freeform 27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1" name="Freeform 28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2" name="Freeform 29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93" name="Freeform 30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29" name="Group 31"/>
              <p:cNvGrpSpPr>
                <a:grpSpLocks noChangeAspect="1"/>
              </p:cNvGrpSpPr>
              <p:nvPr/>
            </p:nvGrpSpPr>
            <p:grpSpPr bwMode="auto">
              <a:xfrm>
                <a:off x="1332" y="2807"/>
                <a:ext cx="481" cy="83"/>
                <a:chOff x="2644" y="2807"/>
                <a:chExt cx="481" cy="83"/>
              </a:xfrm>
            </p:grpSpPr>
            <p:sp>
              <p:nvSpPr>
                <p:cNvPr id="75870" name="Freeform 32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1" name="Freeform 33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2" name="Freeform 34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3" name="Freeform 35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4" name="Freeform 36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5" name="Freeform 37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6" name="Freeform 38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7" name="Freeform 39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8" name="Freeform 40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79" name="Freeform 41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0" name="Freeform 42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81" name="Freeform 43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30" name="Group 44"/>
              <p:cNvGrpSpPr>
                <a:grpSpLocks noChangeAspect="1"/>
              </p:cNvGrpSpPr>
              <p:nvPr/>
            </p:nvGrpSpPr>
            <p:grpSpPr bwMode="auto">
              <a:xfrm>
                <a:off x="884" y="2807"/>
                <a:ext cx="481" cy="83"/>
                <a:chOff x="2644" y="2807"/>
                <a:chExt cx="481" cy="83"/>
              </a:xfrm>
            </p:grpSpPr>
            <p:sp>
              <p:nvSpPr>
                <p:cNvPr id="75858" name="Freeform 45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9" name="Freeform 46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0" name="Freeform 47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1" name="Freeform 48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2" name="Freeform 49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3" name="Freeform 50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4" name="Freeform 51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5" name="Freeform 52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6" name="Freeform 53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7" name="Freeform 54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8" name="Freeform 55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69" name="Freeform 56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31" name="Group 57"/>
              <p:cNvGrpSpPr>
                <a:grpSpLocks noChangeAspect="1"/>
              </p:cNvGrpSpPr>
              <p:nvPr/>
            </p:nvGrpSpPr>
            <p:grpSpPr bwMode="auto">
              <a:xfrm>
                <a:off x="3123" y="2807"/>
                <a:ext cx="481" cy="83"/>
                <a:chOff x="2644" y="2807"/>
                <a:chExt cx="481" cy="83"/>
              </a:xfrm>
            </p:grpSpPr>
            <p:sp>
              <p:nvSpPr>
                <p:cNvPr id="75846" name="Freeform 58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7" name="Freeform 59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8" name="Freeform 60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9" name="Freeform 61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0" name="Freeform 62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1" name="Freeform 63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2" name="Freeform 64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3" name="Freeform 65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4" name="Freeform 66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5" name="Freeform 67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6" name="Freeform 68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57" name="Freeform 69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32" name="Group 70"/>
              <p:cNvGrpSpPr>
                <a:grpSpLocks noChangeAspect="1"/>
              </p:cNvGrpSpPr>
              <p:nvPr/>
            </p:nvGrpSpPr>
            <p:grpSpPr bwMode="auto">
              <a:xfrm>
                <a:off x="2675" y="2807"/>
                <a:ext cx="481" cy="83"/>
                <a:chOff x="2644" y="2807"/>
                <a:chExt cx="481" cy="83"/>
              </a:xfrm>
            </p:grpSpPr>
            <p:sp>
              <p:nvSpPr>
                <p:cNvPr id="75834" name="Freeform 71"/>
                <p:cNvSpPr>
                  <a:spLocks noChangeAspect="1"/>
                </p:cNvSpPr>
                <p:nvPr/>
              </p:nvSpPr>
              <p:spPr bwMode="auto">
                <a:xfrm>
                  <a:off x="2644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35" name="Freeform 72"/>
                <p:cNvSpPr>
                  <a:spLocks noChangeAspect="1"/>
                </p:cNvSpPr>
                <p:nvPr/>
              </p:nvSpPr>
              <p:spPr bwMode="auto">
                <a:xfrm>
                  <a:off x="2729" y="2810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36" name="Freeform 73"/>
                <p:cNvSpPr>
                  <a:spLocks noChangeAspect="1"/>
                </p:cNvSpPr>
                <p:nvPr/>
              </p:nvSpPr>
              <p:spPr bwMode="auto">
                <a:xfrm>
                  <a:off x="2693" y="2807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37" name="Freeform 74"/>
                <p:cNvSpPr>
                  <a:spLocks noChangeAspect="1"/>
                </p:cNvSpPr>
                <p:nvPr/>
              </p:nvSpPr>
              <p:spPr bwMode="auto">
                <a:xfrm>
                  <a:off x="2792" y="2837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38" name="Freeform 75"/>
                <p:cNvSpPr>
                  <a:spLocks noChangeAspect="1"/>
                </p:cNvSpPr>
                <p:nvPr/>
              </p:nvSpPr>
              <p:spPr bwMode="auto">
                <a:xfrm>
                  <a:off x="2759" y="2859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39" name="Freeform 76"/>
                <p:cNvSpPr>
                  <a:spLocks noChangeAspect="1"/>
                </p:cNvSpPr>
                <p:nvPr/>
              </p:nvSpPr>
              <p:spPr bwMode="auto">
                <a:xfrm>
                  <a:off x="2829" y="2813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0" name="Freeform 77"/>
                <p:cNvSpPr>
                  <a:spLocks noChangeAspect="1"/>
                </p:cNvSpPr>
                <p:nvPr/>
              </p:nvSpPr>
              <p:spPr bwMode="auto">
                <a:xfrm>
                  <a:off x="2868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1" name="Freeform 78"/>
                <p:cNvSpPr>
                  <a:spLocks noChangeAspect="1"/>
                </p:cNvSpPr>
                <p:nvPr/>
              </p:nvSpPr>
              <p:spPr bwMode="auto">
                <a:xfrm>
                  <a:off x="2953" y="2811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2" name="Freeform 79"/>
                <p:cNvSpPr>
                  <a:spLocks noChangeAspect="1"/>
                </p:cNvSpPr>
                <p:nvPr/>
              </p:nvSpPr>
              <p:spPr bwMode="auto">
                <a:xfrm>
                  <a:off x="2917" y="2808"/>
                  <a:ext cx="97" cy="73"/>
                </a:xfrm>
                <a:custGeom>
                  <a:avLst/>
                  <a:gdLst>
                    <a:gd name="T0" fmla="*/ 97 w 97"/>
                    <a:gd name="T1" fmla="*/ 0 h 73"/>
                    <a:gd name="T2" fmla="*/ 0 w 97"/>
                    <a:gd name="T3" fmla="*/ 73 h 73"/>
                    <a:gd name="T4" fmla="*/ 0 60000 65536"/>
                    <a:gd name="T5" fmla="*/ 0 60000 65536"/>
                    <a:gd name="T6" fmla="*/ 0 w 97"/>
                    <a:gd name="T7" fmla="*/ 0 h 73"/>
                    <a:gd name="T8" fmla="*/ 97 w 97"/>
                    <a:gd name="T9" fmla="*/ 73 h 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7" h="73">
                      <a:moveTo>
                        <a:pt x="97" y="0"/>
                      </a:moveTo>
                      <a:lnTo>
                        <a:pt x="0" y="73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3" name="Freeform 80"/>
                <p:cNvSpPr>
                  <a:spLocks noChangeAspect="1"/>
                </p:cNvSpPr>
                <p:nvPr/>
              </p:nvSpPr>
              <p:spPr bwMode="auto">
                <a:xfrm>
                  <a:off x="3016" y="2838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4" name="Freeform 81"/>
                <p:cNvSpPr>
                  <a:spLocks noChangeAspect="1"/>
                </p:cNvSpPr>
                <p:nvPr/>
              </p:nvSpPr>
              <p:spPr bwMode="auto">
                <a:xfrm>
                  <a:off x="2983" y="2860"/>
                  <a:ext cx="54" cy="30"/>
                </a:xfrm>
                <a:custGeom>
                  <a:avLst/>
                  <a:gdLst>
                    <a:gd name="T0" fmla="*/ 0 w 54"/>
                    <a:gd name="T1" fmla="*/ 0 h 30"/>
                    <a:gd name="T2" fmla="*/ 54 w 54"/>
                    <a:gd name="T3" fmla="*/ 30 h 30"/>
                    <a:gd name="T4" fmla="*/ 0 60000 65536"/>
                    <a:gd name="T5" fmla="*/ 0 60000 65536"/>
                    <a:gd name="T6" fmla="*/ 0 w 54"/>
                    <a:gd name="T7" fmla="*/ 0 h 30"/>
                    <a:gd name="T8" fmla="*/ 54 w 54"/>
                    <a:gd name="T9" fmla="*/ 30 h 3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" h="30">
                      <a:moveTo>
                        <a:pt x="0" y="0"/>
                      </a:moveTo>
                      <a:lnTo>
                        <a:pt x="54" y="3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45" name="Freeform 82"/>
                <p:cNvSpPr>
                  <a:spLocks noChangeAspect="1"/>
                </p:cNvSpPr>
                <p:nvPr/>
              </p:nvSpPr>
              <p:spPr bwMode="auto">
                <a:xfrm>
                  <a:off x="3053" y="2814"/>
                  <a:ext cx="72" cy="40"/>
                </a:xfrm>
                <a:custGeom>
                  <a:avLst/>
                  <a:gdLst>
                    <a:gd name="T0" fmla="*/ 0 w 72"/>
                    <a:gd name="T1" fmla="*/ 0 h 40"/>
                    <a:gd name="T2" fmla="*/ 72 w 72"/>
                    <a:gd name="T3" fmla="*/ 40 h 40"/>
                    <a:gd name="T4" fmla="*/ 0 60000 65536"/>
                    <a:gd name="T5" fmla="*/ 0 60000 65536"/>
                    <a:gd name="T6" fmla="*/ 0 w 72"/>
                    <a:gd name="T7" fmla="*/ 0 h 40"/>
                    <a:gd name="T8" fmla="*/ 72 w 72"/>
                    <a:gd name="T9" fmla="*/ 40 h 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40">
                      <a:moveTo>
                        <a:pt x="0" y="0"/>
                      </a:moveTo>
                      <a:lnTo>
                        <a:pt x="72" y="40"/>
                      </a:lnTo>
                    </a:path>
                  </a:pathLst>
                </a:custGeom>
                <a:noFill/>
                <a:ln w="12700">
                  <a:solidFill>
                    <a:srgbClr val="9900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5833" name="Line 83"/>
              <p:cNvSpPr>
                <a:spLocks noChangeAspect="1" noChangeShapeType="1"/>
              </p:cNvSpPr>
              <p:nvPr/>
            </p:nvSpPr>
            <p:spPr bwMode="auto">
              <a:xfrm>
                <a:off x="884" y="2807"/>
                <a:ext cx="2722" cy="0"/>
              </a:xfrm>
              <a:prstGeom prst="line">
                <a:avLst/>
              </a:prstGeom>
              <a:noFill/>
              <a:ln w="28575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5787" name="Line 84"/>
            <p:cNvSpPr>
              <a:spLocks noChangeAspect="1" noChangeShapeType="1"/>
            </p:cNvSpPr>
            <p:nvPr/>
          </p:nvSpPr>
          <p:spPr bwMode="auto">
            <a:xfrm>
              <a:off x="3092" y="1526"/>
              <a:ext cx="2615" cy="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88" name="Freeform 85" descr="纸莎草纸"/>
            <p:cNvSpPr>
              <a:spLocks noChangeAspect="1"/>
            </p:cNvSpPr>
            <p:nvPr/>
          </p:nvSpPr>
          <p:spPr bwMode="auto">
            <a:xfrm>
              <a:off x="3078" y="989"/>
              <a:ext cx="1404" cy="539"/>
            </a:xfrm>
            <a:custGeom>
              <a:avLst/>
              <a:gdLst>
                <a:gd name="T0" fmla="*/ 6 w 1340"/>
                <a:gd name="T1" fmla="*/ 12513 h 450"/>
                <a:gd name="T2" fmla="*/ 6 w 1340"/>
                <a:gd name="T3" fmla="*/ 13885 h 450"/>
                <a:gd name="T4" fmla="*/ 1727 w 1340"/>
                <a:gd name="T5" fmla="*/ 13800 h 450"/>
                <a:gd name="T6" fmla="*/ 3136 w 1340"/>
                <a:gd name="T7" fmla="*/ 1445 h 450"/>
                <a:gd name="T8" fmla="*/ 3251 w 1340"/>
                <a:gd name="T9" fmla="*/ 1538 h 450"/>
                <a:gd name="T10" fmla="*/ 3237 w 1340"/>
                <a:gd name="T11" fmla="*/ 0 h 450"/>
                <a:gd name="T12" fmla="*/ 3098 w 1340"/>
                <a:gd name="T13" fmla="*/ 123 h 450"/>
                <a:gd name="T14" fmla="*/ 1727 w 1340"/>
                <a:gd name="T15" fmla="*/ 12513 h 450"/>
                <a:gd name="T16" fmla="*/ 0 w 1340"/>
                <a:gd name="T17" fmla="*/ 12513 h 450"/>
                <a:gd name="T18" fmla="*/ 6 w 1340"/>
                <a:gd name="T19" fmla="*/ 12513 h 4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0"/>
                <a:gd name="T31" fmla="*/ 0 h 450"/>
                <a:gd name="T32" fmla="*/ 1340 w 1340"/>
                <a:gd name="T33" fmla="*/ 450 h 4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0" h="450">
                  <a:moveTo>
                    <a:pt x="6" y="406"/>
                  </a:moveTo>
                  <a:cubicBezTo>
                    <a:pt x="6" y="419"/>
                    <a:pt x="6" y="437"/>
                    <a:pt x="6" y="450"/>
                  </a:cubicBezTo>
                  <a:lnTo>
                    <a:pt x="712" y="448"/>
                  </a:lnTo>
                  <a:lnTo>
                    <a:pt x="1292" y="48"/>
                  </a:lnTo>
                  <a:lnTo>
                    <a:pt x="1340" y="50"/>
                  </a:lnTo>
                  <a:lnTo>
                    <a:pt x="1334" y="0"/>
                  </a:lnTo>
                  <a:lnTo>
                    <a:pt x="1276" y="4"/>
                  </a:lnTo>
                  <a:lnTo>
                    <a:pt x="712" y="406"/>
                  </a:lnTo>
                  <a:lnTo>
                    <a:pt x="0" y="406"/>
                  </a:lnTo>
                  <a:cubicBezTo>
                    <a:pt x="0" y="406"/>
                    <a:pt x="6" y="406"/>
                    <a:pt x="6" y="406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 w="19050">
              <a:solidFill>
                <a:srgbClr val="C87700"/>
              </a:solidFill>
              <a:round/>
            </a:ln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89" name="Freeform 86" descr="实心菱形"/>
            <p:cNvSpPr>
              <a:spLocks noChangeAspect="1"/>
            </p:cNvSpPr>
            <p:nvPr/>
          </p:nvSpPr>
          <p:spPr bwMode="auto">
            <a:xfrm>
              <a:off x="5024" y="1359"/>
              <a:ext cx="309" cy="163"/>
            </a:xfrm>
            <a:custGeom>
              <a:avLst/>
              <a:gdLst>
                <a:gd name="T0" fmla="*/ 0 w 294"/>
                <a:gd name="T1" fmla="*/ 4119 h 136"/>
                <a:gd name="T2" fmla="*/ 290 w 294"/>
                <a:gd name="T3" fmla="*/ 0 h 136"/>
                <a:gd name="T4" fmla="*/ 406 w 294"/>
                <a:gd name="T5" fmla="*/ 0 h 136"/>
                <a:gd name="T6" fmla="*/ 756 w 294"/>
                <a:gd name="T7" fmla="*/ 4243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136"/>
                <a:gd name="T14" fmla="*/ 294 w 294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136">
                  <a:moveTo>
                    <a:pt x="0" y="132"/>
                  </a:moveTo>
                  <a:lnTo>
                    <a:pt x="113" y="0"/>
                  </a:lnTo>
                  <a:lnTo>
                    <a:pt x="158" y="0"/>
                  </a:lnTo>
                  <a:lnTo>
                    <a:pt x="294" y="13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rgbClr val="990033"/>
              </a:solidFill>
              <a:round/>
            </a:ln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0" name="Freeform 87"/>
            <p:cNvSpPr>
              <a:spLocks noChangeAspect="1"/>
            </p:cNvSpPr>
            <p:nvPr/>
          </p:nvSpPr>
          <p:spPr bwMode="auto">
            <a:xfrm>
              <a:off x="2885" y="953"/>
              <a:ext cx="2258" cy="486"/>
            </a:xfrm>
            <a:custGeom>
              <a:avLst/>
              <a:gdLst>
                <a:gd name="T0" fmla="*/ 0 w 2584"/>
                <a:gd name="T1" fmla="*/ 486 h 486"/>
                <a:gd name="T2" fmla="*/ 79 w 2584"/>
                <a:gd name="T3" fmla="*/ 485 h 486"/>
                <a:gd name="T4" fmla="*/ 135 w 2584"/>
                <a:gd name="T5" fmla="*/ 0 h 486"/>
                <a:gd name="T6" fmla="*/ 143 w 2584"/>
                <a:gd name="T7" fmla="*/ 4 h 486"/>
                <a:gd name="T8" fmla="*/ 199 w 2584"/>
                <a:gd name="T9" fmla="*/ 406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4"/>
                <a:gd name="T16" fmla="*/ 0 h 486"/>
                <a:gd name="T17" fmla="*/ 2584 w 2584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4" h="486">
                  <a:moveTo>
                    <a:pt x="0" y="486"/>
                  </a:moveTo>
                  <a:lnTo>
                    <a:pt x="1024" y="485"/>
                  </a:lnTo>
                  <a:lnTo>
                    <a:pt x="1747" y="0"/>
                  </a:lnTo>
                  <a:lnTo>
                    <a:pt x="1862" y="4"/>
                  </a:lnTo>
                  <a:lnTo>
                    <a:pt x="2584" y="406"/>
                  </a:lnTo>
                </a:path>
              </a:pathLst>
            </a:custGeom>
            <a:noFill/>
            <a:ln w="28575">
              <a:solidFill>
                <a:srgbClr val="3333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1" name="Freeform 88"/>
            <p:cNvSpPr>
              <a:spLocks noChangeAspect="1"/>
            </p:cNvSpPr>
            <p:nvPr/>
          </p:nvSpPr>
          <p:spPr bwMode="auto">
            <a:xfrm>
              <a:off x="4240" y="1196"/>
              <a:ext cx="845" cy="221"/>
            </a:xfrm>
            <a:custGeom>
              <a:avLst/>
              <a:gdLst>
                <a:gd name="T0" fmla="*/ 0 w 806"/>
                <a:gd name="T1" fmla="*/ 0 h 184"/>
                <a:gd name="T2" fmla="*/ 264 w 806"/>
                <a:gd name="T3" fmla="*/ 2793 h 184"/>
                <a:gd name="T4" fmla="*/ 716 w 806"/>
                <a:gd name="T5" fmla="*/ 4032 h 184"/>
                <a:gd name="T6" fmla="*/ 1019 w 806"/>
                <a:gd name="T7" fmla="*/ 4521 h 184"/>
                <a:gd name="T8" fmla="*/ 1335 w 806"/>
                <a:gd name="T9" fmla="*/ 5022 h 184"/>
                <a:gd name="T10" fmla="*/ 1690 w 806"/>
                <a:gd name="T11" fmla="*/ 5602 h 184"/>
                <a:gd name="T12" fmla="*/ 1890 w 806"/>
                <a:gd name="T13" fmla="*/ 5877 h 184"/>
                <a:gd name="T14" fmla="*/ 1979 w 806"/>
                <a:gd name="T15" fmla="*/ 5969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6"/>
                <a:gd name="T25" fmla="*/ 0 h 184"/>
                <a:gd name="T26" fmla="*/ 806 w 806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6" h="184">
                  <a:moveTo>
                    <a:pt x="0" y="0"/>
                  </a:moveTo>
                  <a:cubicBezTo>
                    <a:pt x="18" y="14"/>
                    <a:pt x="59" y="64"/>
                    <a:pt x="107" y="85"/>
                  </a:cubicBezTo>
                  <a:cubicBezTo>
                    <a:pt x="155" y="106"/>
                    <a:pt x="239" y="115"/>
                    <a:pt x="290" y="124"/>
                  </a:cubicBezTo>
                  <a:cubicBezTo>
                    <a:pt x="341" y="133"/>
                    <a:pt x="373" y="134"/>
                    <a:pt x="416" y="139"/>
                  </a:cubicBezTo>
                  <a:cubicBezTo>
                    <a:pt x="459" y="144"/>
                    <a:pt x="500" y="149"/>
                    <a:pt x="545" y="154"/>
                  </a:cubicBezTo>
                  <a:cubicBezTo>
                    <a:pt x="590" y="159"/>
                    <a:pt x="651" y="168"/>
                    <a:pt x="689" y="172"/>
                  </a:cubicBezTo>
                  <a:cubicBezTo>
                    <a:pt x="727" y="176"/>
                    <a:pt x="752" y="179"/>
                    <a:pt x="771" y="181"/>
                  </a:cubicBezTo>
                  <a:cubicBezTo>
                    <a:pt x="790" y="183"/>
                    <a:pt x="799" y="184"/>
                    <a:pt x="806" y="184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2" name="Line 89"/>
            <p:cNvSpPr>
              <a:spLocks noChangeAspect="1" noChangeShapeType="1"/>
            </p:cNvSpPr>
            <p:nvPr/>
          </p:nvSpPr>
          <p:spPr bwMode="auto">
            <a:xfrm>
              <a:off x="2878" y="1033"/>
              <a:ext cx="142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3" name="Freeform 90"/>
            <p:cNvSpPr>
              <a:spLocks noChangeAspect="1"/>
            </p:cNvSpPr>
            <p:nvPr/>
          </p:nvSpPr>
          <p:spPr bwMode="auto">
            <a:xfrm>
              <a:off x="4097" y="1359"/>
              <a:ext cx="230" cy="61"/>
            </a:xfrm>
            <a:custGeom>
              <a:avLst/>
              <a:gdLst>
                <a:gd name="T0" fmla="*/ 0 w 219"/>
                <a:gd name="T1" fmla="*/ 0 h 51"/>
                <a:gd name="T2" fmla="*/ 244 w 219"/>
                <a:gd name="T3" fmla="*/ 890 h 51"/>
                <a:gd name="T4" fmla="*/ 557 w 219"/>
                <a:gd name="T5" fmla="*/ 1524 h 51"/>
                <a:gd name="T6" fmla="*/ 0 60000 65536"/>
                <a:gd name="T7" fmla="*/ 0 60000 65536"/>
                <a:gd name="T8" fmla="*/ 0 60000 65536"/>
                <a:gd name="T9" fmla="*/ 0 w 219"/>
                <a:gd name="T10" fmla="*/ 0 h 51"/>
                <a:gd name="T11" fmla="*/ 219 w 219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" h="51">
                  <a:moveTo>
                    <a:pt x="0" y="0"/>
                  </a:moveTo>
                  <a:cubicBezTo>
                    <a:pt x="16" y="5"/>
                    <a:pt x="60" y="22"/>
                    <a:pt x="96" y="30"/>
                  </a:cubicBezTo>
                  <a:cubicBezTo>
                    <a:pt x="132" y="38"/>
                    <a:pt x="194" y="47"/>
                    <a:pt x="219" y="51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4" name="Freeform 91"/>
            <p:cNvSpPr>
              <a:spLocks noChangeAspect="1"/>
            </p:cNvSpPr>
            <p:nvPr/>
          </p:nvSpPr>
          <p:spPr bwMode="auto">
            <a:xfrm>
              <a:off x="4413" y="1435"/>
              <a:ext cx="207" cy="10"/>
            </a:xfrm>
            <a:custGeom>
              <a:avLst/>
              <a:gdLst>
                <a:gd name="T0" fmla="*/ 0 w 198"/>
                <a:gd name="T1" fmla="*/ 0 h 9"/>
                <a:gd name="T2" fmla="*/ 245 w 198"/>
                <a:gd name="T3" fmla="*/ 46 h 9"/>
                <a:gd name="T4" fmla="*/ 460 w 198"/>
                <a:gd name="T5" fmla="*/ 63 h 9"/>
                <a:gd name="T6" fmla="*/ 0 60000 65536"/>
                <a:gd name="T7" fmla="*/ 0 60000 65536"/>
                <a:gd name="T8" fmla="*/ 0 60000 65536"/>
                <a:gd name="T9" fmla="*/ 0 w 198"/>
                <a:gd name="T10" fmla="*/ 0 h 9"/>
                <a:gd name="T11" fmla="*/ 198 w 19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9">
                  <a:moveTo>
                    <a:pt x="0" y="0"/>
                  </a:moveTo>
                  <a:cubicBezTo>
                    <a:pt x="17" y="1"/>
                    <a:pt x="72" y="4"/>
                    <a:pt x="105" y="6"/>
                  </a:cubicBezTo>
                  <a:cubicBezTo>
                    <a:pt x="138" y="8"/>
                    <a:pt x="179" y="8"/>
                    <a:pt x="198" y="9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5" name="Freeform 92"/>
            <p:cNvSpPr>
              <a:spLocks noChangeAspect="1"/>
            </p:cNvSpPr>
            <p:nvPr/>
          </p:nvSpPr>
          <p:spPr bwMode="auto">
            <a:xfrm>
              <a:off x="4670" y="1449"/>
              <a:ext cx="210" cy="4"/>
            </a:xfrm>
            <a:custGeom>
              <a:avLst/>
              <a:gdLst>
                <a:gd name="T0" fmla="*/ 0 w 201"/>
                <a:gd name="T1" fmla="*/ 0 h 3"/>
                <a:gd name="T2" fmla="*/ 316 w 201"/>
                <a:gd name="T3" fmla="*/ 655 h 3"/>
                <a:gd name="T4" fmla="*/ 462 w 201"/>
                <a:gd name="T5" fmla="*/ 655 h 3"/>
                <a:gd name="T6" fmla="*/ 0 60000 65536"/>
                <a:gd name="T7" fmla="*/ 0 60000 65536"/>
                <a:gd name="T8" fmla="*/ 0 60000 65536"/>
                <a:gd name="T9" fmla="*/ 0 w 201"/>
                <a:gd name="T10" fmla="*/ 0 h 3"/>
                <a:gd name="T11" fmla="*/ 201 w 20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3">
                  <a:moveTo>
                    <a:pt x="0" y="0"/>
                  </a:moveTo>
                  <a:cubicBezTo>
                    <a:pt x="23" y="0"/>
                    <a:pt x="105" y="3"/>
                    <a:pt x="138" y="3"/>
                  </a:cubicBezTo>
                  <a:cubicBezTo>
                    <a:pt x="171" y="3"/>
                    <a:pt x="188" y="3"/>
                    <a:pt x="201" y="3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5796" name="Group 93"/>
            <p:cNvGrpSpPr/>
            <p:nvPr/>
          </p:nvGrpSpPr>
          <p:grpSpPr bwMode="auto">
            <a:xfrm>
              <a:off x="5369" y="1330"/>
              <a:ext cx="143" cy="174"/>
              <a:chOff x="3545" y="2148"/>
              <a:chExt cx="163" cy="174"/>
            </a:xfrm>
          </p:grpSpPr>
          <p:sp>
            <p:nvSpPr>
              <p:cNvPr id="75824" name="Line 94"/>
              <p:cNvSpPr>
                <a:spLocks noChangeAspect="1" noChangeShapeType="1"/>
              </p:cNvSpPr>
              <p:nvPr/>
            </p:nvSpPr>
            <p:spPr bwMode="auto">
              <a:xfrm>
                <a:off x="3578" y="2293"/>
                <a:ext cx="108" cy="0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5825" name="Line 95"/>
              <p:cNvSpPr>
                <a:spLocks noChangeAspect="1" noChangeShapeType="1"/>
              </p:cNvSpPr>
              <p:nvPr/>
            </p:nvSpPr>
            <p:spPr bwMode="auto">
              <a:xfrm>
                <a:off x="3607" y="2322"/>
                <a:ext cx="54" cy="0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5826" name="AutoShape 96"/>
              <p:cNvSpPr>
                <a:spLocks noChangeAspect="1" noChangeArrowheads="1"/>
              </p:cNvSpPr>
              <p:nvPr/>
            </p:nvSpPr>
            <p:spPr bwMode="auto">
              <a:xfrm flipV="1">
                <a:off x="3545" y="2148"/>
                <a:ext cx="163" cy="10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 algn="ctr">
                <a:solidFill>
                  <a:srgbClr val="3333FF"/>
                </a:solidFill>
                <a:miter lim="800000"/>
              </a:ln>
            </p:spPr>
            <p:txBody>
              <a:bodyPr wrap="none" lIns="0" rIns="0" anchor="ctr">
                <a:spAutoFit/>
              </a:bodyPr>
              <a:lstStyle/>
              <a:p>
                <a:pPr eaLnBrk="1" hangingPunct="1"/>
                <a:endParaRPr lang="ja-JP" altLang="en-US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75797" name="Freeform 97"/>
            <p:cNvSpPr>
              <a:spLocks noChangeAspect="1"/>
            </p:cNvSpPr>
            <p:nvPr/>
          </p:nvSpPr>
          <p:spPr bwMode="auto">
            <a:xfrm>
              <a:off x="2988" y="1492"/>
              <a:ext cx="226" cy="151"/>
            </a:xfrm>
            <a:custGeom>
              <a:avLst/>
              <a:gdLst>
                <a:gd name="T0" fmla="*/ 0 w 216"/>
                <a:gd name="T1" fmla="*/ 0 h 126"/>
                <a:gd name="T2" fmla="*/ 92 w 216"/>
                <a:gd name="T3" fmla="*/ 1979 h 126"/>
                <a:gd name="T4" fmla="*/ 198 w 216"/>
                <a:gd name="T5" fmla="*/ 2879 h 126"/>
                <a:gd name="T6" fmla="*/ 360 w 216"/>
                <a:gd name="T7" fmla="*/ 3626 h 126"/>
                <a:gd name="T8" fmla="*/ 511 w 216"/>
                <a:gd name="T9" fmla="*/ 3938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26"/>
                <a:gd name="T17" fmla="*/ 216 w 21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26">
                  <a:moveTo>
                    <a:pt x="0" y="0"/>
                  </a:moveTo>
                  <a:cubicBezTo>
                    <a:pt x="6" y="10"/>
                    <a:pt x="25" y="48"/>
                    <a:pt x="39" y="63"/>
                  </a:cubicBezTo>
                  <a:cubicBezTo>
                    <a:pt x="53" y="78"/>
                    <a:pt x="65" y="84"/>
                    <a:pt x="84" y="93"/>
                  </a:cubicBezTo>
                  <a:cubicBezTo>
                    <a:pt x="103" y="102"/>
                    <a:pt x="130" y="110"/>
                    <a:pt x="152" y="116"/>
                  </a:cubicBezTo>
                  <a:cubicBezTo>
                    <a:pt x="174" y="122"/>
                    <a:pt x="203" y="124"/>
                    <a:pt x="216" y="126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8" name="Freeform 98"/>
            <p:cNvSpPr>
              <a:spLocks noChangeAspect="1"/>
            </p:cNvSpPr>
            <p:nvPr/>
          </p:nvSpPr>
          <p:spPr bwMode="auto">
            <a:xfrm>
              <a:off x="3311" y="1651"/>
              <a:ext cx="168" cy="2"/>
            </a:xfrm>
            <a:custGeom>
              <a:avLst/>
              <a:gdLst>
                <a:gd name="T0" fmla="*/ 0 w 160"/>
                <a:gd name="T1" fmla="*/ 0 h 2"/>
                <a:gd name="T2" fmla="*/ 403 w 160"/>
                <a:gd name="T3" fmla="*/ 2 h 2"/>
                <a:gd name="T4" fmla="*/ 0 60000 65536"/>
                <a:gd name="T5" fmla="*/ 0 60000 65536"/>
                <a:gd name="T6" fmla="*/ 0 w 160"/>
                <a:gd name="T7" fmla="*/ 0 h 2"/>
                <a:gd name="T8" fmla="*/ 160 w 16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">
                  <a:moveTo>
                    <a:pt x="0" y="0"/>
                  </a:moveTo>
                  <a:cubicBezTo>
                    <a:pt x="26" y="0"/>
                    <a:pt x="127" y="2"/>
                    <a:pt x="160" y="2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799" name="Freeform 99"/>
            <p:cNvSpPr>
              <a:spLocks noChangeAspect="1"/>
            </p:cNvSpPr>
            <p:nvPr/>
          </p:nvSpPr>
          <p:spPr bwMode="auto">
            <a:xfrm>
              <a:off x="3600" y="1657"/>
              <a:ext cx="180" cy="8"/>
            </a:xfrm>
            <a:custGeom>
              <a:avLst/>
              <a:gdLst>
                <a:gd name="T0" fmla="*/ 0 w 171"/>
                <a:gd name="T1" fmla="*/ 0 h 7"/>
                <a:gd name="T2" fmla="*/ 452 w 171"/>
                <a:gd name="T3" fmla="*/ 83 h 7"/>
                <a:gd name="T4" fmla="*/ 0 60000 65536"/>
                <a:gd name="T5" fmla="*/ 0 60000 65536"/>
                <a:gd name="T6" fmla="*/ 0 w 171"/>
                <a:gd name="T7" fmla="*/ 0 h 7"/>
                <a:gd name="T8" fmla="*/ 171 w 171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" h="7">
                  <a:moveTo>
                    <a:pt x="0" y="0"/>
                  </a:moveTo>
                  <a:lnTo>
                    <a:pt x="171" y="7"/>
                  </a:ln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0" name="Freeform 100"/>
            <p:cNvSpPr>
              <a:spLocks noChangeAspect="1"/>
            </p:cNvSpPr>
            <p:nvPr/>
          </p:nvSpPr>
          <p:spPr bwMode="auto">
            <a:xfrm>
              <a:off x="3907" y="1664"/>
              <a:ext cx="187" cy="5"/>
            </a:xfrm>
            <a:custGeom>
              <a:avLst/>
              <a:gdLst>
                <a:gd name="T0" fmla="*/ 0 w 179"/>
                <a:gd name="T1" fmla="*/ 0 h 4"/>
                <a:gd name="T2" fmla="*/ 410 w 179"/>
                <a:gd name="T3" fmla="*/ 235 h 4"/>
                <a:gd name="T4" fmla="*/ 0 60000 65536"/>
                <a:gd name="T5" fmla="*/ 0 60000 65536"/>
                <a:gd name="T6" fmla="*/ 0 w 179"/>
                <a:gd name="T7" fmla="*/ 0 h 4"/>
                <a:gd name="T8" fmla="*/ 179 w 17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" h="4">
                  <a:moveTo>
                    <a:pt x="0" y="0"/>
                  </a:moveTo>
                  <a:lnTo>
                    <a:pt x="179" y="4"/>
                  </a:ln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1" name="Line 101"/>
            <p:cNvSpPr>
              <a:spLocks noChangeAspect="1" noChangeShapeType="1"/>
            </p:cNvSpPr>
            <p:nvPr/>
          </p:nvSpPr>
          <p:spPr bwMode="auto">
            <a:xfrm>
              <a:off x="4240" y="1678"/>
              <a:ext cx="189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2" name="Freeform 102"/>
            <p:cNvSpPr>
              <a:spLocks noChangeAspect="1"/>
            </p:cNvSpPr>
            <p:nvPr/>
          </p:nvSpPr>
          <p:spPr bwMode="auto">
            <a:xfrm>
              <a:off x="4620" y="1631"/>
              <a:ext cx="285" cy="54"/>
            </a:xfrm>
            <a:custGeom>
              <a:avLst/>
              <a:gdLst>
                <a:gd name="T0" fmla="*/ 0 w 272"/>
                <a:gd name="T1" fmla="*/ 1453 h 45"/>
                <a:gd name="T2" fmla="*/ 321 w 272"/>
                <a:gd name="T3" fmla="*/ 1181 h 45"/>
                <a:gd name="T4" fmla="*/ 661 w 272"/>
                <a:gd name="T5" fmla="*/ 0 h 45"/>
                <a:gd name="T6" fmla="*/ 0 60000 65536"/>
                <a:gd name="T7" fmla="*/ 0 60000 65536"/>
                <a:gd name="T8" fmla="*/ 0 60000 65536"/>
                <a:gd name="T9" fmla="*/ 0 w 272"/>
                <a:gd name="T10" fmla="*/ 0 h 45"/>
                <a:gd name="T11" fmla="*/ 272 w 272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45">
                  <a:moveTo>
                    <a:pt x="0" y="45"/>
                  </a:moveTo>
                  <a:cubicBezTo>
                    <a:pt x="22" y="44"/>
                    <a:pt x="86" y="44"/>
                    <a:pt x="131" y="37"/>
                  </a:cubicBezTo>
                  <a:cubicBezTo>
                    <a:pt x="176" y="30"/>
                    <a:pt x="243" y="8"/>
                    <a:pt x="272" y="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3" name="Freeform 103"/>
            <p:cNvSpPr>
              <a:spLocks noChangeAspect="1"/>
            </p:cNvSpPr>
            <p:nvPr/>
          </p:nvSpPr>
          <p:spPr bwMode="auto">
            <a:xfrm>
              <a:off x="2779" y="1515"/>
              <a:ext cx="161" cy="197"/>
            </a:xfrm>
            <a:custGeom>
              <a:avLst/>
              <a:gdLst>
                <a:gd name="T0" fmla="*/ 0 w 154"/>
                <a:gd name="T1" fmla="*/ 0 h 164"/>
                <a:gd name="T2" fmla="*/ 141 w 154"/>
                <a:gd name="T3" fmla="*/ 2796 h 164"/>
                <a:gd name="T4" fmla="*/ 358 w 154"/>
                <a:gd name="T5" fmla="*/ 5348 h 164"/>
                <a:gd name="T6" fmla="*/ 0 60000 65536"/>
                <a:gd name="T7" fmla="*/ 0 60000 65536"/>
                <a:gd name="T8" fmla="*/ 0 60000 65536"/>
                <a:gd name="T9" fmla="*/ 0 w 154"/>
                <a:gd name="T10" fmla="*/ 0 h 164"/>
                <a:gd name="T11" fmla="*/ 154 w 154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" h="164">
                  <a:moveTo>
                    <a:pt x="0" y="0"/>
                  </a:moveTo>
                  <a:cubicBezTo>
                    <a:pt x="10" y="14"/>
                    <a:pt x="35" y="59"/>
                    <a:pt x="61" y="86"/>
                  </a:cubicBezTo>
                  <a:cubicBezTo>
                    <a:pt x="87" y="113"/>
                    <a:pt x="135" y="148"/>
                    <a:pt x="154" y="164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4" name="Freeform 104"/>
            <p:cNvSpPr>
              <a:spLocks noChangeAspect="1"/>
            </p:cNvSpPr>
            <p:nvPr/>
          </p:nvSpPr>
          <p:spPr bwMode="auto">
            <a:xfrm>
              <a:off x="3029" y="1784"/>
              <a:ext cx="207" cy="54"/>
            </a:xfrm>
            <a:custGeom>
              <a:avLst/>
              <a:gdLst>
                <a:gd name="T0" fmla="*/ 0 w 198"/>
                <a:gd name="T1" fmla="*/ 0 h 45"/>
                <a:gd name="T2" fmla="*/ 216 w 198"/>
                <a:gd name="T3" fmla="*/ 953 h 45"/>
                <a:gd name="T4" fmla="*/ 460 w 198"/>
                <a:gd name="T5" fmla="*/ 1453 h 45"/>
                <a:gd name="T6" fmla="*/ 0 60000 65536"/>
                <a:gd name="T7" fmla="*/ 0 60000 65536"/>
                <a:gd name="T8" fmla="*/ 0 60000 65536"/>
                <a:gd name="T9" fmla="*/ 0 w 198"/>
                <a:gd name="T10" fmla="*/ 0 h 45"/>
                <a:gd name="T11" fmla="*/ 198 w 19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45">
                  <a:moveTo>
                    <a:pt x="0" y="0"/>
                  </a:moveTo>
                  <a:cubicBezTo>
                    <a:pt x="15" y="4"/>
                    <a:pt x="60" y="23"/>
                    <a:pt x="93" y="30"/>
                  </a:cubicBezTo>
                  <a:cubicBezTo>
                    <a:pt x="126" y="37"/>
                    <a:pt x="176" y="42"/>
                    <a:pt x="198" y="45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5" name="Freeform 105"/>
            <p:cNvSpPr>
              <a:spLocks noChangeAspect="1"/>
            </p:cNvSpPr>
            <p:nvPr/>
          </p:nvSpPr>
          <p:spPr bwMode="auto">
            <a:xfrm>
              <a:off x="3340" y="1852"/>
              <a:ext cx="185" cy="14"/>
            </a:xfrm>
            <a:custGeom>
              <a:avLst/>
              <a:gdLst>
                <a:gd name="T0" fmla="*/ 0 w 177"/>
                <a:gd name="T1" fmla="*/ 0 h 12"/>
                <a:gd name="T2" fmla="*/ 222 w 177"/>
                <a:gd name="T3" fmla="*/ 166 h 12"/>
                <a:gd name="T4" fmla="*/ 410 w 177"/>
                <a:gd name="T5" fmla="*/ 225 h 12"/>
                <a:gd name="T6" fmla="*/ 0 60000 65536"/>
                <a:gd name="T7" fmla="*/ 0 60000 65536"/>
                <a:gd name="T8" fmla="*/ 0 60000 65536"/>
                <a:gd name="T9" fmla="*/ 0 w 177"/>
                <a:gd name="T10" fmla="*/ 0 h 12"/>
                <a:gd name="T11" fmla="*/ 177 w 17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" h="12">
                  <a:moveTo>
                    <a:pt x="0" y="0"/>
                  </a:moveTo>
                  <a:cubicBezTo>
                    <a:pt x="16" y="2"/>
                    <a:pt x="67" y="7"/>
                    <a:pt x="96" y="9"/>
                  </a:cubicBezTo>
                  <a:cubicBezTo>
                    <a:pt x="125" y="11"/>
                    <a:pt x="160" y="12"/>
                    <a:pt x="177" y="12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6" name="Freeform 106"/>
            <p:cNvSpPr>
              <a:spLocks noChangeAspect="1"/>
            </p:cNvSpPr>
            <p:nvPr/>
          </p:nvSpPr>
          <p:spPr bwMode="auto">
            <a:xfrm>
              <a:off x="3647" y="1884"/>
              <a:ext cx="271" cy="18"/>
            </a:xfrm>
            <a:custGeom>
              <a:avLst/>
              <a:gdLst>
                <a:gd name="T0" fmla="*/ 0 w 258"/>
                <a:gd name="T1" fmla="*/ 0 h 15"/>
                <a:gd name="T2" fmla="*/ 285 w 258"/>
                <a:gd name="T3" fmla="*/ 302 h 15"/>
                <a:gd name="T4" fmla="*/ 654 w 258"/>
                <a:gd name="T5" fmla="*/ 474 h 15"/>
                <a:gd name="T6" fmla="*/ 0 60000 65536"/>
                <a:gd name="T7" fmla="*/ 0 60000 65536"/>
                <a:gd name="T8" fmla="*/ 0 60000 65536"/>
                <a:gd name="T9" fmla="*/ 0 w 258"/>
                <a:gd name="T10" fmla="*/ 0 h 15"/>
                <a:gd name="T11" fmla="*/ 258 w 25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" h="15">
                  <a:moveTo>
                    <a:pt x="0" y="0"/>
                  </a:moveTo>
                  <a:cubicBezTo>
                    <a:pt x="19" y="1"/>
                    <a:pt x="68" y="7"/>
                    <a:pt x="111" y="9"/>
                  </a:cubicBezTo>
                  <a:cubicBezTo>
                    <a:pt x="154" y="11"/>
                    <a:pt x="228" y="14"/>
                    <a:pt x="258" y="15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7" name="Freeform 107"/>
            <p:cNvSpPr>
              <a:spLocks noChangeAspect="1"/>
            </p:cNvSpPr>
            <p:nvPr/>
          </p:nvSpPr>
          <p:spPr bwMode="auto">
            <a:xfrm>
              <a:off x="4003" y="1910"/>
              <a:ext cx="242" cy="3"/>
            </a:xfrm>
            <a:custGeom>
              <a:avLst/>
              <a:gdLst>
                <a:gd name="T0" fmla="*/ 0 w 231"/>
                <a:gd name="T1" fmla="*/ 0 h 3"/>
                <a:gd name="T2" fmla="*/ 234 w 231"/>
                <a:gd name="T3" fmla="*/ 3 h 3"/>
                <a:gd name="T4" fmla="*/ 559 w 231"/>
                <a:gd name="T5" fmla="*/ 3 h 3"/>
                <a:gd name="T6" fmla="*/ 0 60000 65536"/>
                <a:gd name="T7" fmla="*/ 0 60000 65536"/>
                <a:gd name="T8" fmla="*/ 0 60000 65536"/>
                <a:gd name="T9" fmla="*/ 0 w 231"/>
                <a:gd name="T10" fmla="*/ 0 h 3"/>
                <a:gd name="T11" fmla="*/ 231 w 23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" h="3">
                  <a:moveTo>
                    <a:pt x="0" y="0"/>
                  </a:moveTo>
                  <a:cubicBezTo>
                    <a:pt x="16" y="1"/>
                    <a:pt x="58" y="3"/>
                    <a:pt x="96" y="3"/>
                  </a:cubicBezTo>
                  <a:cubicBezTo>
                    <a:pt x="134" y="3"/>
                    <a:pt x="203" y="3"/>
                    <a:pt x="231" y="3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8" name="Freeform 108"/>
            <p:cNvSpPr>
              <a:spLocks noChangeAspect="1"/>
            </p:cNvSpPr>
            <p:nvPr/>
          </p:nvSpPr>
          <p:spPr bwMode="auto">
            <a:xfrm>
              <a:off x="4308" y="1917"/>
              <a:ext cx="217" cy="7"/>
            </a:xfrm>
            <a:custGeom>
              <a:avLst/>
              <a:gdLst>
                <a:gd name="T0" fmla="*/ 0 w 207"/>
                <a:gd name="T1" fmla="*/ 105 h 6"/>
                <a:gd name="T2" fmla="*/ 265 w 207"/>
                <a:gd name="T3" fmla="*/ 67 h 6"/>
                <a:gd name="T4" fmla="*/ 505 w 207"/>
                <a:gd name="T5" fmla="*/ 0 h 6"/>
                <a:gd name="T6" fmla="*/ 0 60000 65536"/>
                <a:gd name="T7" fmla="*/ 0 60000 65536"/>
                <a:gd name="T8" fmla="*/ 0 60000 65536"/>
                <a:gd name="T9" fmla="*/ 0 w 207"/>
                <a:gd name="T10" fmla="*/ 0 h 6"/>
                <a:gd name="T11" fmla="*/ 207 w 20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" h="6">
                  <a:moveTo>
                    <a:pt x="0" y="6"/>
                  </a:moveTo>
                  <a:cubicBezTo>
                    <a:pt x="18" y="6"/>
                    <a:pt x="74" y="4"/>
                    <a:pt x="108" y="3"/>
                  </a:cubicBezTo>
                  <a:cubicBezTo>
                    <a:pt x="142" y="2"/>
                    <a:pt x="187" y="1"/>
                    <a:pt x="207" y="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09" name="Freeform 109"/>
            <p:cNvSpPr>
              <a:spLocks noChangeAspect="1"/>
            </p:cNvSpPr>
            <p:nvPr/>
          </p:nvSpPr>
          <p:spPr bwMode="auto">
            <a:xfrm>
              <a:off x="4660" y="1739"/>
              <a:ext cx="245" cy="163"/>
            </a:xfrm>
            <a:custGeom>
              <a:avLst/>
              <a:gdLst>
                <a:gd name="T0" fmla="*/ 0 w 234"/>
                <a:gd name="T1" fmla="*/ 4243 h 136"/>
                <a:gd name="T2" fmla="*/ 236 w 234"/>
                <a:gd name="T3" fmla="*/ 2847 h 136"/>
                <a:gd name="T4" fmla="*/ 430 w 234"/>
                <a:gd name="T5" fmla="*/ 1338 h 136"/>
                <a:gd name="T6" fmla="*/ 561 w 234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136"/>
                <a:gd name="T14" fmla="*/ 234 w 234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136">
                  <a:moveTo>
                    <a:pt x="0" y="136"/>
                  </a:moveTo>
                  <a:cubicBezTo>
                    <a:pt x="16" y="129"/>
                    <a:pt x="68" y="106"/>
                    <a:pt x="98" y="91"/>
                  </a:cubicBezTo>
                  <a:cubicBezTo>
                    <a:pt x="128" y="76"/>
                    <a:pt x="157" y="58"/>
                    <a:pt x="180" y="43"/>
                  </a:cubicBezTo>
                  <a:cubicBezTo>
                    <a:pt x="203" y="28"/>
                    <a:pt x="223" y="9"/>
                    <a:pt x="234" y="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75810" name="Freeform 110"/>
            <p:cNvSpPr>
              <a:spLocks noChangeAspect="1"/>
            </p:cNvSpPr>
            <p:nvPr/>
          </p:nvSpPr>
          <p:spPr bwMode="auto">
            <a:xfrm>
              <a:off x="5266" y="1445"/>
              <a:ext cx="409" cy="2"/>
            </a:xfrm>
            <a:custGeom>
              <a:avLst/>
              <a:gdLst>
                <a:gd name="T0" fmla="*/ 0 w 390"/>
                <a:gd name="T1" fmla="*/ 0 h 1"/>
                <a:gd name="T2" fmla="*/ 965 w 390"/>
                <a:gd name="T3" fmla="*/ 0 h 1"/>
                <a:gd name="T4" fmla="*/ 0 60000 65536"/>
                <a:gd name="T5" fmla="*/ 0 60000 65536"/>
                <a:gd name="T6" fmla="*/ 0 w 390"/>
                <a:gd name="T7" fmla="*/ 0 h 1"/>
                <a:gd name="T8" fmla="*/ 390 w 39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1">
                  <a:moveTo>
                    <a:pt x="0" y="0"/>
                  </a:moveTo>
                  <a:lnTo>
                    <a:pt x="390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5811" name="Group 111"/>
            <p:cNvGrpSpPr/>
            <p:nvPr/>
          </p:nvGrpSpPr>
          <p:grpSpPr bwMode="auto">
            <a:xfrm>
              <a:off x="3470" y="913"/>
              <a:ext cx="190" cy="199"/>
              <a:chOff x="1371" y="1731"/>
              <a:chExt cx="218" cy="199"/>
            </a:xfrm>
          </p:grpSpPr>
          <p:sp>
            <p:nvSpPr>
              <p:cNvPr id="75820" name="Line 112"/>
              <p:cNvSpPr>
                <a:spLocks noChangeAspect="1" noChangeShapeType="1"/>
              </p:cNvSpPr>
              <p:nvPr/>
            </p:nvSpPr>
            <p:spPr bwMode="auto">
              <a:xfrm>
                <a:off x="1415" y="1905"/>
                <a:ext cx="108" cy="0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5821" name="Line 113"/>
              <p:cNvSpPr>
                <a:spLocks noChangeAspect="1" noChangeShapeType="1"/>
              </p:cNvSpPr>
              <p:nvPr/>
            </p:nvSpPr>
            <p:spPr bwMode="auto">
              <a:xfrm>
                <a:off x="1444" y="1930"/>
                <a:ext cx="54" cy="0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5822" name="AutoShape 114"/>
              <p:cNvSpPr>
                <a:spLocks noChangeAspect="1" noChangeArrowheads="1"/>
              </p:cNvSpPr>
              <p:nvPr/>
            </p:nvSpPr>
            <p:spPr bwMode="auto">
              <a:xfrm flipV="1">
                <a:off x="1381" y="1731"/>
                <a:ext cx="163" cy="10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 algn="ctr">
                <a:solidFill>
                  <a:srgbClr val="3333FF"/>
                </a:solidFill>
                <a:miter lim="800000"/>
              </a:ln>
            </p:spPr>
            <p:txBody>
              <a:bodyPr wrap="none" lIns="0" rIns="0" anchor="ctr">
                <a:spAutoFit/>
              </a:bodyPr>
              <a:lstStyle/>
              <a:p>
                <a:pPr eaLnBrk="1" hangingPunct="1"/>
                <a:endParaRPr lang="ja-JP" altLang="en-US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5823" name="Line 115"/>
              <p:cNvSpPr>
                <a:spLocks noChangeAspect="1" noChangeShapeType="1"/>
              </p:cNvSpPr>
              <p:nvPr/>
            </p:nvSpPr>
            <p:spPr bwMode="auto">
              <a:xfrm>
                <a:off x="1371" y="1876"/>
                <a:ext cx="218" cy="0"/>
              </a:xfrm>
              <a:prstGeom prst="line">
                <a:avLst/>
              </a:prstGeom>
              <a:noFill/>
              <a:ln w="19050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5812" name="Text Box 116"/>
            <p:cNvSpPr txBox="1">
              <a:spLocks noChangeArrowheads="1"/>
            </p:cNvSpPr>
            <p:nvPr/>
          </p:nvSpPr>
          <p:spPr bwMode="auto">
            <a:xfrm>
              <a:off x="4985" y="1704"/>
              <a:ext cx="6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400" b="1"/>
                <a:t>透水层</a:t>
              </a:r>
              <a:endParaRPr kumimoji="0" lang="zh-CN" altLang="en-US" sz="2400" b="1"/>
            </a:p>
          </p:txBody>
        </p:sp>
        <p:sp>
          <p:nvSpPr>
            <p:cNvPr id="75813" name="Text Box 117"/>
            <p:cNvSpPr txBox="1">
              <a:spLocks noChangeArrowheads="1"/>
            </p:cNvSpPr>
            <p:nvPr/>
          </p:nvSpPr>
          <p:spPr bwMode="auto">
            <a:xfrm>
              <a:off x="4827" y="2294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400" b="1"/>
                <a:t>不透水层</a:t>
              </a:r>
              <a:endParaRPr kumimoji="0" lang="zh-CN" altLang="en-US" sz="2400" b="1"/>
            </a:p>
          </p:txBody>
        </p:sp>
        <p:sp>
          <p:nvSpPr>
            <p:cNvPr id="75814" name="Text Box 118"/>
            <p:cNvSpPr txBox="1">
              <a:spLocks noChangeArrowheads="1"/>
            </p:cNvSpPr>
            <p:nvPr/>
          </p:nvSpPr>
          <p:spPr bwMode="auto">
            <a:xfrm>
              <a:off x="3734" y="576"/>
              <a:ext cx="7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1">
                  <a:solidFill>
                    <a:srgbClr val="333333"/>
                  </a:solidFill>
                  <a:latin typeface="Times New Roman" panose="02020603050405020304" pitchFamily="18" charset="0"/>
                  <a:ea typeface="幼圆" pitchFamily="49" charset="-122"/>
                </a:rPr>
                <a:t>防渗体</a:t>
              </a:r>
              <a:endParaRPr kumimoji="0" lang="zh-CN" altLang="en-US" sz="2400" b="1">
                <a:solidFill>
                  <a:srgbClr val="333333"/>
                </a:solidFill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75815" name="Text Box 119"/>
            <p:cNvSpPr txBox="1">
              <a:spLocks noChangeArrowheads="1"/>
            </p:cNvSpPr>
            <p:nvPr/>
          </p:nvSpPr>
          <p:spPr bwMode="auto">
            <a:xfrm>
              <a:off x="4614" y="520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1">
                  <a:latin typeface="Times New Roman" panose="02020603050405020304" pitchFamily="18" charset="0"/>
                  <a:ea typeface="幼圆" pitchFamily="49" charset="-122"/>
                </a:rPr>
                <a:t>坝体</a:t>
              </a:r>
              <a:endParaRPr kumimoji="0" lang="zh-CN" altLang="en-US" sz="2400" b="1"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75816" name="Line 120"/>
            <p:cNvSpPr>
              <a:spLocks noChangeShapeType="1"/>
            </p:cNvSpPr>
            <p:nvPr/>
          </p:nvSpPr>
          <p:spPr bwMode="auto">
            <a:xfrm flipH="1" flipV="1">
              <a:off x="4161" y="848"/>
              <a:ext cx="171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7" name="Line 121"/>
            <p:cNvSpPr>
              <a:spLocks noChangeShapeType="1"/>
            </p:cNvSpPr>
            <p:nvPr/>
          </p:nvSpPr>
          <p:spPr bwMode="auto">
            <a:xfrm flipV="1">
              <a:off x="4594" y="819"/>
              <a:ext cx="24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8" name="Text Box 122"/>
            <p:cNvSpPr txBox="1">
              <a:spLocks noChangeArrowheads="1"/>
            </p:cNvSpPr>
            <p:nvPr/>
          </p:nvSpPr>
          <p:spPr bwMode="auto">
            <a:xfrm>
              <a:off x="4906" y="906"/>
              <a:ext cx="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 sz="2400" b="1">
                  <a:latin typeface="Times New Roman" panose="02020603050405020304" pitchFamily="18" charset="0"/>
                  <a:ea typeface="幼圆" pitchFamily="49" charset="-122"/>
                </a:rPr>
                <a:t>浸润线</a:t>
              </a:r>
              <a:endParaRPr kumimoji="0" lang="zh-CN" altLang="en-US" sz="2400" b="1">
                <a:latin typeface="Times New Roman" panose="02020603050405020304" pitchFamily="18" charset="0"/>
                <a:ea typeface="幼圆" pitchFamily="49" charset="-122"/>
              </a:endParaRPr>
            </a:p>
          </p:txBody>
        </p:sp>
        <p:sp>
          <p:nvSpPr>
            <p:cNvPr id="75819" name="Line 123"/>
            <p:cNvSpPr>
              <a:spLocks noChangeShapeType="1"/>
            </p:cNvSpPr>
            <p:nvPr/>
          </p:nvSpPr>
          <p:spPr bwMode="auto">
            <a:xfrm flipV="1">
              <a:off x="4601" y="1038"/>
              <a:ext cx="324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302" name="Rectangle 126"/>
          <p:cNvSpPr>
            <a:spLocks noChangeArrowheads="1"/>
          </p:cNvSpPr>
          <p:nvPr/>
        </p:nvSpPr>
        <p:spPr bwMode="auto">
          <a:xfrm>
            <a:off x="331209" y="1472215"/>
            <a:ext cx="383698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65125" indent="-365125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130000"/>
              <a:buFont typeface="Wingdings" panose="05000000000000000000" pitchFamily="2" charset="2"/>
              <a:buChar char="F"/>
            </a:pP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减小</a:t>
            </a:r>
            <a:r>
              <a:rPr lang="en-US" altLang="zh-CN" b="1" dirty="0" err="1">
                <a:latin typeface="幼圆" pitchFamily="49" charset="-122"/>
                <a:ea typeface="幼圆" pitchFamily="49" charset="-122"/>
              </a:rPr>
              <a:t>i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：上游延长渗径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  <a:p>
            <a:pPr marL="544830" lvl="1" eaLnBrk="1" hangingPunct="1">
              <a:lnSpc>
                <a:spcPct val="110000"/>
              </a:lnSpc>
              <a:spcBef>
                <a:spcPct val="10000"/>
              </a:spcBef>
              <a:spcAft>
                <a:spcPct val="30000"/>
              </a:spcAft>
              <a:buSzPct val="130000"/>
            </a:pP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      下游减小水压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  <a:p>
            <a:pPr marL="365125" indent="-365125" eaLnBrk="1" hangingPunct="1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SzPct val="130000"/>
              <a:buFont typeface="Wingdings" panose="05000000000000000000" pitchFamily="2" charset="2"/>
              <a:buChar char="F"/>
            </a:pPr>
            <a:r>
              <a:rPr lang="zh-CN" altLang="en-US" b="1" dirty="0">
                <a:ea typeface="幼圆" pitchFamily="49" charset="-122"/>
              </a:rPr>
              <a:t>增大</a:t>
            </a:r>
            <a:r>
              <a:rPr lang="en-US" altLang="zh-CN" b="1" dirty="0">
                <a:ea typeface="幼圆" pitchFamily="49" charset="-122"/>
              </a:rPr>
              <a:t>[</a:t>
            </a:r>
            <a:r>
              <a:rPr lang="en-US" altLang="zh-CN" b="1" dirty="0" err="1">
                <a:ea typeface="幼圆" pitchFamily="49" charset="-122"/>
              </a:rPr>
              <a:t>i</a:t>
            </a:r>
            <a:r>
              <a:rPr lang="en-US" altLang="zh-CN" b="1" dirty="0">
                <a:ea typeface="幼圆" pitchFamily="49" charset="-122"/>
              </a:rPr>
              <a:t>]</a:t>
            </a:r>
            <a:r>
              <a:rPr lang="zh-CN" altLang="en-US" b="1" dirty="0" smtClean="0">
                <a:ea typeface="幼圆" pitchFamily="49" charset="-122"/>
              </a:rPr>
              <a:t>：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下游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增加透水</a:t>
            </a:r>
            <a:br>
              <a:rPr lang="zh-CN" altLang="en-US" b="1" dirty="0">
                <a:latin typeface="幼圆" pitchFamily="49" charset="-122"/>
                <a:ea typeface="幼圆" pitchFamily="49" charset="-122"/>
              </a:rPr>
            </a:b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        盖重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0304" name="Text Box 128"/>
          <p:cNvSpPr txBox="1">
            <a:spLocks noChangeArrowheads="1"/>
          </p:cNvSpPr>
          <p:nvPr/>
        </p:nvSpPr>
        <p:spPr bwMode="auto">
          <a:xfrm>
            <a:off x="2627936" y="5075238"/>
            <a:ext cx="43545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r>
              <a:rPr kumimoji="0" lang="en-US" altLang="zh-CN" sz="2400" b="1" dirty="0">
                <a:ea typeface="幼圆" pitchFamily="49" charset="-122"/>
              </a:rPr>
              <a:t> </a:t>
            </a:r>
            <a:r>
              <a:rPr kumimoji="0" lang="zh-CN" altLang="en-US" sz="2400" b="1" dirty="0">
                <a:ea typeface="幼圆" pitchFamily="49" charset="-122"/>
              </a:rPr>
              <a:t>改善几何条件：设反滤层等</a:t>
            </a:r>
            <a:endParaRPr kumimoji="0" lang="zh-CN" altLang="en-US" sz="2400" b="1" dirty="0">
              <a:ea typeface="幼圆" pitchFamily="49" charset="-122"/>
            </a:endParaRPr>
          </a:p>
          <a:p>
            <a:pPr eaLnBrk="1" hangingPunct="1">
              <a:lnSpc>
                <a:spcPct val="115000"/>
              </a:lnSpc>
              <a:spcBef>
                <a:spcPct val="5000"/>
              </a:spcBef>
              <a:spcAft>
                <a:spcPct val="5000"/>
              </a:spcAft>
              <a:buFontTx/>
              <a:buChar char="•"/>
            </a:pPr>
            <a:r>
              <a:rPr kumimoji="0" lang="zh-CN" altLang="en-US" sz="2400" b="1" dirty="0">
                <a:ea typeface="幼圆" pitchFamily="49" charset="-122"/>
              </a:rPr>
              <a:t> </a:t>
            </a:r>
            <a:r>
              <a:rPr kumimoji="0"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改善水力条件：减小渗透坡降</a:t>
            </a:r>
            <a:endParaRPr kumimoji="0"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50306" name="Text Box 130"/>
          <p:cNvSpPr txBox="1">
            <a:spLocks noChangeArrowheads="1"/>
          </p:cNvSpPr>
          <p:nvPr/>
        </p:nvSpPr>
        <p:spPr bwMode="auto">
          <a:xfrm>
            <a:off x="600997" y="4561543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 dirty="0" smtClean="0">
                <a:latin typeface="Times New Roman" panose="02020603050405020304" pitchFamily="18" charset="0"/>
                <a:ea typeface="幼圆" pitchFamily="49" charset="-122"/>
              </a:rPr>
              <a:t>防治</a:t>
            </a:r>
            <a:r>
              <a:rPr kumimoji="0" lang="zh-CN" altLang="en-US" sz="2800" b="1" dirty="0">
                <a:latin typeface="Times New Roman" panose="02020603050405020304" pitchFamily="18" charset="0"/>
                <a:ea typeface="幼圆" pitchFamily="49" charset="-122"/>
              </a:rPr>
              <a:t>管涌</a:t>
            </a:r>
            <a:endParaRPr kumimoji="0" lang="zh-CN" altLang="en-US" sz="28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30" name="Text Box 8"/>
          <p:cNvSpPr txBox="1">
            <a:spLocks noChangeArrowheads="1"/>
          </p:cNvSpPr>
          <p:nvPr/>
        </p:nvSpPr>
        <p:spPr bwMode="auto">
          <a:xfrm>
            <a:off x="-7939" y="1589"/>
            <a:ext cx="3589339" cy="43053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.4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渗透破坏与控制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2" grpId="0"/>
      <p:bldP spid="50304" grpId="0"/>
      <p:bldP spid="503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55650" y="4987925"/>
            <a:ext cx="4321175" cy="131763"/>
            <a:chOff x="884" y="2807"/>
            <a:chExt cx="2722" cy="83"/>
          </a:xfrm>
        </p:grpSpPr>
        <p:grpSp>
          <p:nvGrpSpPr>
            <p:cNvPr id="17440" name="Group 3"/>
            <p:cNvGrpSpPr/>
            <p:nvPr/>
          </p:nvGrpSpPr>
          <p:grpSpPr bwMode="auto">
            <a:xfrm>
              <a:off x="2227" y="2807"/>
              <a:ext cx="481" cy="83"/>
              <a:chOff x="2644" y="2807"/>
              <a:chExt cx="481" cy="83"/>
            </a:xfrm>
          </p:grpSpPr>
          <p:sp>
            <p:nvSpPr>
              <p:cNvPr id="17507" name="Freeform 4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8" name="Freeform 5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9" name="Freeform 6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0" name="Freeform 7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1" name="Freeform 8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2" name="Freeform 9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3" name="Freeform 10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4" name="Freeform 11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5" name="Freeform 12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6" name="Freeform 13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7" name="Freeform 14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18" name="Freeform 15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441" name="Group 16"/>
            <p:cNvGrpSpPr/>
            <p:nvPr/>
          </p:nvGrpSpPr>
          <p:grpSpPr bwMode="auto">
            <a:xfrm>
              <a:off x="1779" y="2807"/>
              <a:ext cx="481" cy="83"/>
              <a:chOff x="2644" y="2807"/>
              <a:chExt cx="481" cy="83"/>
            </a:xfrm>
          </p:grpSpPr>
          <p:sp>
            <p:nvSpPr>
              <p:cNvPr id="17495" name="Freeform 17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6" name="Freeform 18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7" name="Freeform 19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8" name="Freeform 20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9" name="Freeform 21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0" name="Freeform 22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1" name="Freeform 23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2" name="Freeform 24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3" name="Freeform 25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4" name="Freeform 26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5" name="Freeform 27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506" name="Freeform 28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442" name="Group 29"/>
            <p:cNvGrpSpPr/>
            <p:nvPr/>
          </p:nvGrpSpPr>
          <p:grpSpPr bwMode="auto">
            <a:xfrm>
              <a:off x="1332" y="2807"/>
              <a:ext cx="481" cy="83"/>
              <a:chOff x="2644" y="2807"/>
              <a:chExt cx="481" cy="83"/>
            </a:xfrm>
          </p:grpSpPr>
          <p:sp>
            <p:nvSpPr>
              <p:cNvPr id="17483" name="Freeform 30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4" name="Freeform 31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5" name="Freeform 32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6" name="Freeform 33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7" name="Freeform 34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8" name="Freeform 35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9" name="Freeform 36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0" name="Freeform 37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1" name="Freeform 38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2" name="Freeform 39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3" name="Freeform 40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94" name="Freeform 41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443" name="Group 42"/>
            <p:cNvGrpSpPr/>
            <p:nvPr/>
          </p:nvGrpSpPr>
          <p:grpSpPr bwMode="auto">
            <a:xfrm>
              <a:off x="884" y="2807"/>
              <a:ext cx="481" cy="83"/>
              <a:chOff x="2644" y="2807"/>
              <a:chExt cx="481" cy="83"/>
            </a:xfrm>
          </p:grpSpPr>
          <p:sp>
            <p:nvSpPr>
              <p:cNvPr id="17471" name="Freeform 43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2" name="Freeform 44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3" name="Freeform 45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4" name="Freeform 46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5" name="Freeform 47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6" name="Freeform 48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7" name="Freeform 49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8" name="Freeform 50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9" name="Freeform 51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0" name="Freeform 52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1" name="Freeform 53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82" name="Freeform 54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444" name="Group 55"/>
            <p:cNvGrpSpPr/>
            <p:nvPr/>
          </p:nvGrpSpPr>
          <p:grpSpPr bwMode="auto">
            <a:xfrm>
              <a:off x="3123" y="2807"/>
              <a:ext cx="481" cy="83"/>
              <a:chOff x="2644" y="2807"/>
              <a:chExt cx="481" cy="83"/>
            </a:xfrm>
          </p:grpSpPr>
          <p:sp>
            <p:nvSpPr>
              <p:cNvPr id="17459" name="Freeform 56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0" name="Freeform 57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1" name="Freeform 58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2" name="Freeform 59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3" name="Freeform 60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4" name="Freeform 61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5" name="Freeform 62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6" name="Freeform 63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7" name="Freeform 64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8" name="Freeform 65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69" name="Freeform 66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70" name="Freeform 67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445" name="Group 68"/>
            <p:cNvGrpSpPr/>
            <p:nvPr/>
          </p:nvGrpSpPr>
          <p:grpSpPr bwMode="auto">
            <a:xfrm>
              <a:off x="2675" y="2807"/>
              <a:ext cx="481" cy="83"/>
              <a:chOff x="2644" y="2807"/>
              <a:chExt cx="481" cy="83"/>
            </a:xfrm>
          </p:grpSpPr>
          <p:sp>
            <p:nvSpPr>
              <p:cNvPr id="17447" name="Freeform 69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48" name="Freeform 70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49" name="Freeform 71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0" name="Freeform 72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1" name="Freeform 73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2" name="Freeform 74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3" name="Freeform 75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4" name="Freeform 76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5" name="Freeform 77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6" name="Freeform 78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7" name="Freeform 79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58" name="Freeform 80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446" name="Line 81"/>
            <p:cNvSpPr>
              <a:spLocks noChangeShapeType="1"/>
            </p:cNvSpPr>
            <p:nvPr/>
          </p:nvSpPr>
          <p:spPr bwMode="auto">
            <a:xfrm>
              <a:off x="884" y="2807"/>
              <a:ext cx="2722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7842" name="Rectangle 82"/>
          <p:cNvSpPr>
            <a:spLocks noChangeArrowheads="1"/>
          </p:cNvSpPr>
          <p:nvPr/>
        </p:nvSpPr>
        <p:spPr bwMode="auto">
          <a:xfrm>
            <a:off x="2814638" y="2682875"/>
            <a:ext cx="101600" cy="1657350"/>
          </a:xfrm>
          <a:prstGeom prst="rect">
            <a:avLst/>
          </a:prstGeom>
          <a:solidFill>
            <a:srgbClr val="996633"/>
          </a:solidFill>
          <a:ln w="19050" algn="ctr">
            <a:solidFill>
              <a:schemeClr val="tx1"/>
            </a:solidFill>
            <a:miter lim="800000"/>
          </a:ln>
        </p:spPr>
        <p:txBody>
          <a:bodyPr lIns="0" rIns="0" anchor="ctr">
            <a:spAutoFit/>
          </a:bodyPr>
          <a:lstStyle/>
          <a:p>
            <a:pPr algn="ctr" eaLnBrk="1" hangingPunct="1"/>
            <a:endParaRPr lang="zh-CN" altLang="en-US"/>
          </a:p>
        </p:txBody>
      </p:sp>
      <p:grpSp>
        <p:nvGrpSpPr>
          <p:cNvPr id="9" name="Group 83"/>
          <p:cNvGrpSpPr/>
          <p:nvPr/>
        </p:nvGrpSpPr>
        <p:grpSpPr bwMode="auto">
          <a:xfrm>
            <a:off x="1581150" y="2954338"/>
            <a:ext cx="288925" cy="263525"/>
            <a:chOff x="996" y="1724"/>
            <a:chExt cx="182" cy="166"/>
          </a:xfrm>
        </p:grpSpPr>
        <p:sp>
          <p:nvSpPr>
            <p:cNvPr id="17436" name="Line 84"/>
            <p:cNvSpPr>
              <a:spLocks noChangeShapeType="1"/>
            </p:cNvSpPr>
            <p:nvPr/>
          </p:nvSpPr>
          <p:spPr bwMode="auto">
            <a:xfrm>
              <a:off x="1033" y="1869"/>
              <a:ext cx="90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7" name="Line 85"/>
            <p:cNvSpPr>
              <a:spLocks noChangeShapeType="1"/>
            </p:cNvSpPr>
            <p:nvPr/>
          </p:nvSpPr>
          <p:spPr bwMode="auto">
            <a:xfrm>
              <a:off x="1057" y="1890"/>
              <a:ext cx="45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8" name="AutoShape 86"/>
            <p:cNvSpPr>
              <a:spLocks noChangeArrowheads="1"/>
            </p:cNvSpPr>
            <p:nvPr/>
          </p:nvSpPr>
          <p:spPr bwMode="auto">
            <a:xfrm flipV="1">
              <a:off x="1005" y="1724"/>
              <a:ext cx="136" cy="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009900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17439" name="Line 87"/>
            <p:cNvSpPr>
              <a:spLocks noChangeShapeType="1"/>
            </p:cNvSpPr>
            <p:nvPr/>
          </p:nvSpPr>
          <p:spPr bwMode="auto">
            <a:xfrm>
              <a:off x="996" y="1845"/>
              <a:ext cx="18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7848" name="Freeform 88"/>
          <p:cNvSpPr/>
          <p:nvPr/>
        </p:nvSpPr>
        <p:spPr bwMode="auto">
          <a:xfrm>
            <a:off x="2894013" y="3875088"/>
            <a:ext cx="1773237" cy="1587"/>
          </a:xfrm>
          <a:custGeom>
            <a:avLst/>
            <a:gdLst>
              <a:gd name="T0" fmla="*/ 0 w 1117"/>
              <a:gd name="T1" fmla="*/ 0 h 1"/>
              <a:gd name="T2" fmla="*/ 2147483646 w 1117"/>
              <a:gd name="T3" fmla="*/ 2147483646 h 1"/>
              <a:gd name="T4" fmla="*/ 0 60000 65536"/>
              <a:gd name="T5" fmla="*/ 0 60000 65536"/>
              <a:gd name="T6" fmla="*/ 0 w 1117"/>
              <a:gd name="T7" fmla="*/ 0 h 1"/>
              <a:gd name="T8" fmla="*/ 1117 w 11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7" h="1">
                <a:moveTo>
                  <a:pt x="0" y="0"/>
                </a:moveTo>
                <a:lnTo>
                  <a:pt x="1117" y="1"/>
                </a:lnTo>
              </a:path>
            </a:pathLst>
          </a:custGeom>
          <a:noFill/>
          <a:ln w="38100">
            <a:solidFill>
              <a:srgbClr val="9900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grpSp>
        <p:nvGrpSpPr>
          <p:cNvPr id="10" name="Group 89"/>
          <p:cNvGrpSpPr/>
          <p:nvPr/>
        </p:nvGrpSpPr>
        <p:grpSpPr bwMode="auto">
          <a:xfrm>
            <a:off x="4000500" y="3716338"/>
            <a:ext cx="288925" cy="263525"/>
            <a:chOff x="2520" y="2341"/>
            <a:chExt cx="182" cy="166"/>
          </a:xfrm>
        </p:grpSpPr>
        <p:sp>
          <p:nvSpPr>
            <p:cNvPr id="17432" name="Line 90"/>
            <p:cNvSpPr>
              <a:spLocks noChangeShapeType="1"/>
            </p:cNvSpPr>
            <p:nvPr/>
          </p:nvSpPr>
          <p:spPr bwMode="auto">
            <a:xfrm>
              <a:off x="2557" y="2486"/>
              <a:ext cx="90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3" name="Line 91"/>
            <p:cNvSpPr>
              <a:spLocks noChangeShapeType="1"/>
            </p:cNvSpPr>
            <p:nvPr/>
          </p:nvSpPr>
          <p:spPr bwMode="auto">
            <a:xfrm>
              <a:off x="2581" y="2507"/>
              <a:ext cx="45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34" name="AutoShape 92"/>
            <p:cNvSpPr>
              <a:spLocks noChangeArrowheads="1"/>
            </p:cNvSpPr>
            <p:nvPr/>
          </p:nvSpPr>
          <p:spPr bwMode="auto">
            <a:xfrm flipV="1">
              <a:off x="2529" y="2341"/>
              <a:ext cx="136" cy="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009900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17435" name="Line 93"/>
            <p:cNvSpPr>
              <a:spLocks noChangeShapeType="1"/>
            </p:cNvSpPr>
            <p:nvPr/>
          </p:nvSpPr>
          <p:spPr bwMode="auto">
            <a:xfrm>
              <a:off x="2520" y="2462"/>
              <a:ext cx="18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7854" name="Freeform 94"/>
          <p:cNvSpPr/>
          <p:nvPr/>
        </p:nvSpPr>
        <p:spPr bwMode="auto">
          <a:xfrm>
            <a:off x="1049338" y="3103563"/>
            <a:ext cx="1792287" cy="1587"/>
          </a:xfrm>
          <a:custGeom>
            <a:avLst/>
            <a:gdLst>
              <a:gd name="T0" fmla="*/ 0 w 1129"/>
              <a:gd name="T1" fmla="*/ 0 h 1"/>
              <a:gd name="T2" fmla="*/ 2147483646 w 1129"/>
              <a:gd name="T3" fmla="*/ 0 h 1"/>
              <a:gd name="T4" fmla="*/ 0 60000 65536"/>
              <a:gd name="T5" fmla="*/ 0 60000 65536"/>
              <a:gd name="T6" fmla="*/ 0 w 1129"/>
              <a:gd name="T7" fmla="*/ 0 h 1"/>
              <a:gd name="T8" fmla="*/ 1129 w 112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9" h="1">
                <a:moveTo>
                  <a:pt x="0" y="0"/>
                </a:moveTo>
                <a:lnTo>
                  <a:pt x="1129" y="0"/>
                </a:lnTo>
              </a:path>
            </a:pathLst>
          </a:custGeom>
          <a:noFill/>
          <a:ln w="38100">
            <a:solidFill>
              <a:srgbClr val="9900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55" name="Freeform 95"/>
          <p:cNvSpPr/>
          <p:nvPr/>
        </p:nvSpPr>
        <p:spPr bwMode="auto">
          <a:xfrm>
            <a:off x="2266950" y="3116263"/>
            <a:ext cx="90488" cy="898525"/>
          </a:xfrm>
          <a:custGeom>
            <a:avLst/>
            <a:gdLst>
              <a:gd name="T0" fmla="*/ 2147483646 w 57"/>
              <a:gd name="T1" fmla="*/ 0 h 566"/>
              <a:gd name="T2" fmla="*/ 2147483646 w 57"/>
              <a:gd name="T3" fmla="*/ 2147483646 h 566"/>
              <a:gd name="T4" fmla="*/ 2147483646 w 57"/>
              <a:gd name="T5" fmla="*/ 2147483646 h 566"/>
              <a:gd name="T6" fmla="*/ 2147483646 w 57"/>
              <a:gd name="T7" fmla="*/ 2147483646 h 566"/>
              <a:gd name="T8" fmla="*/ 2147483646 w 57"/>
              <a:gd name="T9" fmla="*/ 2147483646 h 566"/>
              <a:gd name="T10" fmla="*/ 2147483646 w 57"/>
              <a:gd name="T11" fmla="*/ 2147483646 h 566"/>
              <a:gd name="T12" fmla="*/ 2147483646 w 57"/>
              <a:gd name="T13" fmla="*/ 2147483646 h 5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"/>
              <a:gd name="T22" fmla="*/ 0 h 566"/>
              <a:gd name="T23" fmla="*/ 57 w 57"/>
              <a:gd name="T24" fmla="*/ 566 h 5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" h="566">
                <a:moveTo>
                  <a:pt x="1" y="0"/>
                </a:moveTo>
                <a:cubicBezTo>
                  <a:pt x="1" y="30"/>
                  <a:pt x="0" y="62"/>
                  <a:pt x="1" y="90"/>
                </a:cubicBezTo>
                <a:cubicBezTo>
                  <a:pt x="2" y="118"/>
                  <a:pt x="4" y="144"/>
                  <a:pt x="6" y="170"/>
                </a:cubicBezTo>
                <a:cubicBezTo>
                  <a:pt x="8" y="196"/>
                  <a:pt x="10" y="219"/>
                  <a:pt x="12" y="248"/>
                </a:cubicBezTo>
                <a:cubicBezTo>
                  <a:pt x="14" y="277"/>
                  <a:pt x="14" y="313"/>
                  <a:pt x="18" y="347"/>
                </a:cubicBezTo>
                <a:cubicBezTo>
                  <a:pt x="22" y="381"/>
                  <a:pt x="30" y="419"/>
                  <a:pt x="36" y="455"/>
                </a:cubicBezTo>
                <a:cubicBezTo>
                  <a:pt x="42" y="491"/>
                  <a:pt x="53" y="543"/>
                  <a:pt x="57" y="566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56" name="Freeform 96"/>
          <p:cNvSpPr/>
          <p:nvPr/>
        </p:nvSpPr>
        <p:spPr bwMode="auto">
          <a:xfrm>
            <a:off x="2362200" y="4048125"/>
            <a:ext cx="519113" cy="466725"/>
          </a:xfrm>
          <a:custGeom>
            <a:avLst/>
            <a:gdLst>
              <a:gd name="T0" fmla="*/ 0 w 327"/>
              <a:gd name="T1" fmla="*/ 0 h 294"/>
              <a:gd name="T2" fmla="*/ 2147483646 w 327"/>
              <a:gd name="T3" fmla="*/ 2147483646 h 294"/>
              <a:gd name="T4" fmla="*/ 2147483646 w 327"/>
              <a:gd name="T5" fmla="*/ 2147483646 h 294"/>
              <a:gd name="T6" fmla="*/ 2147483646 w 327"/>
              <a:gd name="T7" fmla="*/ 2147483646 h 294"/>
              <a:gd name="T8" fmla="*/ 2147483646 w 327"/>
              <a:gd name="T9" fmla="*/ 2147483646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"/>
              <a:gd name="T16" fmla="*/ 0 h 294"/>
              <a:gd name="T17" fmla="*/ 327 w 32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" h="294">
                <a:moveTo>
                  <a:pt x="0" y="0"/>
                </a:moveTo>
                <a:cubicBezTo>
                  <a:pt x="6" y="14"/>
                  <a:pt x="17" y="52"/>
                  <a:pt x="36" y="84"/>
                </a:cubicBezTo>
                <a:cubicBezTo>
                  <a:pt x="55" y="116"/>
                  <a:pt x="82" y="159"/>
                  <a:pt x="111" y="189"/>
                </a:cubicBezTo>
                <a:cubicBezTo>
                  <a:pt x="140" y="219"/>
                  <a:pt x="177" y="249"/>
                  <a:pt x="213" y="267"/>
                </a:cubicBezTo>
                <a:cubicBezTo>
                  <a:pt x="249" y="285"/>
                  <a:pt x="303" y="289"/>
                  <a:pt x="327" y="294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57" name="Freeform 97"/>
          <p:cNvSpPr/>
          <p:nvPr/>
        </p:nvSpPr>
        <p:spPr bwMode="auto">
          <a:xfrm>
            <a:off x="2909888" y="3890963"/>
            <a:ext cx="500062" cy="623887"/>
          </a:xfrm>
          <a:custGeom>
            <a:avLst/>
            <a:gdLst>
              <a:gd name="T0" fmla="*/ 0 w 315"/>
              <a:gd name="T1" fmla="*/ 2147483646 h 393"/>
              <a:gd name="T2" fmla="*/ 2147483646 w 315"/>
              <a:gd name="T3" fmla="*/ 2147483646 h 393"/>
              <a:gd name="T4" fmla="*/ 2147483646 w 315"/>
              <a:gd name="T5" fmla="*/ 2147483646 h 393"/>
              <a:gd name="T6" fmla="*/ 2147483646 w 315"/>
              <a:gd name="T7" fmla="*/ 2147483646 h 393"/>
              <a:gd name="T8" fmla="*/ 2147483646 w 315"/>
              <a:gd name="T9" fmla="*/ 2147483646 h 393"/>
              <a:gd name="T10" fmla="*/ 2147483646 w 315"/>
              <a:gd name="T11" fmla="*/ 2147483646 h 393"/>
              <a:gd name="T12" fmla="*/ 2147483646 w 315"/>
              <a:gd name="T13" fmla="*/ 2147483646 h 393"/>
              <a:gd name="T14" fmla="*/ 2147483646 w 315"/>
              <a:gd name="T15" fmla="*/ 0 h 3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5"/>
              <a:gd name="T25" fmla="*/ 0 h 393"/>
              <a:gd name="T26" fmla="*/ 315 w 315"/>
              <a:gd name="T27" fmla="*/ 393 h 3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5" h="393">
                <a:moveTo>
                  <a:pt x="0" y="393"/>
                </a:moveTo>
                <a:cubicBezTo>
                  <a:pt x="8" y="392"/>
                  <a:pt x="28" y="392"/>
                  <a:pt x="48" y="387"/>
                </a:cubicBezTo>
                <a:cubicBezTo>
                  <a:pt x="68" y="382"/>
                  <a:pt x="100" y="373"/>
                  <a:pt x="123" y="363"/>
                </a:cubicBezTo>
                <a:cubicBezTo>
                  <a:pt x="146" y="353"/>
                  <a:pt x="167" y="341"/>
                  <a:pt x="185" y="328"/>
                </a:cubicBezTo>
                <a:cubicBezTo>
                  <a:pt x="203" y="315"/>
                  <a:pt x="217" y="305"/>
                  <a:pt x="234" y="282"/>
                </a:cubicBezTo>
                <a:cubicBezTo>
                  <a:pt x="251" y="259"/>
                  <a:pt x="274" y="220"/>
                  <a:pt x="285" y="192"/>
                </a:cubicBezTo>
                <a:cubicBezTo>
                  <a:pt x="296" y="164"/>
                  <a:pt x="298" y="143"/>
                  <a:pt x="303" y="111"/>
                </a:cubicBezTo>
                <a:cubicBezTo>
                  <a:pt x="308" y="79"/>
                  <a:pt x="312" y="23"/>
                  <a:pt x="315" y="0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58" name="Freeform 98"/>
          <p:cNvSpPr/>
          <p:nvPr/>
        </p:nvSpPr>
        <p:spPr bwMode="auto">
          <a:xfrm>
            <a:off x="1690688" y="3116263"/>
            <a:ext cx="144462" cy="935037"/>
          </a:xfrm>
          <a:custGeom>
            <a:avLst/>
            <a:gdLst>
              <a:gd name="T0" fmla="*/ 2147483646 w 91"/>
              <a:gd name="T1" fmla="*/ 0 h 589"/>
              <a:gd name="T2" fmla="*/ 0 w 91"/>
              <a:gd name="T3" fmla="*/ 2147483646 h 589"/>
              <a:gd name="T4" fmla="*/ 2147483646 w 91"/>
              <a:gd name="T5" fmla="*/ 2147483646 h 589"/>
              <a:gd name="T6" fmla="*/ 2147483646 w 91"/>
              <a:gd name="T7" fmla="*/ 2147483646 h 589"/>
              <a:gd name="T8" fmla="*/ 2147483646 w 91"/>
              <a:gd name="T9" fmla="*/ 2147483646 h 589"/>
              <a:gd name="T10" fmla="*/ 2147483646 w 91"/>
              <a:gd name="T11" fmla="*/ 2147483646 h 589"/>
              <a:gd name="T12" fmla="*/ 2147483646 w 91"/>
              <a:gd name="T13" fmla="*/ 2147483646 h 5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"/>
              <a:gd name="T22" fmla="*/ 0 h 589"/>
              <a:gd name="T23" fmla="*/ 91 w 91"/>
              <a:gd name="T24" fmla="*/ 589 h 5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" h="589">
                <a:moveTo>
                  <a:pt x="1" y="0"/>
                </a:moveTo>
                <a:cubicBezTo>
                  <a:pt x="1" y="15"/>
                  <a:pt x="0" y="63"/>
                  <a:pt x="0" y="89"/>
                </a:cubicBezTo>
                <a:cubicBezTo>
                  <a:pt x="0" y="115"/>
                  <a:pt x="2" y="131"/>
                  <a:pt x="3" y="155"/>
                </a:cubicBezTo>
                <a:cubicBezTo>
                  <a:pt x="4" y="179"/>
                  <a:pt x="5" y="202"/>
                  <a:pt x="9" y="236"/>
                </a:cubicBezTo>
                <a:cubicBezTo>
                  <a:pt x="13" y="270"/>
                  <a:pt x="21" y="324"/>
                  <a:pt x="27" y="359"/>
                </a:cubicBezTo>
                <a:cubicBezTo>
                  <a:pt x="33" y="394"/>
                  <a:pt x="34" y="408"/>
                  <a:pt x="45" y="446"/>
                </a:cubicBezTo>
                <a:cubicBezTo>
                  <a:pt x="56" y="484"/>
                  <a:pt x="82" y="560"/>
                  <a:pt x="91" y="589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59" name="Freeform 99"/>
          <p:cNvSpPr/>
          <p:nvPr/>
        </p:nvSpPr>
        <p:spPr bwMode="auto">
          <a:xfrm>
            <a:off x="1835150" y="4051300"/>
            <a:ext cx="593725" cy="630238"/>
          </a:xfrm>
          <a:custGeom>
            <a:avLst/>
            <a:gdLst>
              <a:gd name="T0" fmla="*/ 0 w 374"/>
              <a:gd name="T1" fmla="*/ 0 h 397"/>
              <a:gd name="T2" fmla="*/ 2147483646 w 374"/>
              <a:gd name="T3" fmla="*/ 2147483646 h 397"/>
              <a:gd name="T4" fmla="*/ 2147483646 w 374"/>
              <a:gd name="T5" fmla="*/ 2147483646 h 397"/>
              <a:gd name="T6" fmla="*/ 2147483646 w 374"/>
              <a:gd name="T7" fmla="*/ 2147483646 h 397"/>
              <a:gd name="T8" fmla="*/ 2147483646 w 374"/>
              <a:gd name="T9" fmla="*/ 2147483646 h 397"/>
              <a:gd name="T10" fmla="*/ 2147483646 w 374"/>
              <a:gd name="T11" fmla="*/ 2147483646 h 3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74"/>
              <a:gd name="T19" fmla="*/ 0 h 397"/>
              <a:gd name="T20" fmla="*/ 374 w 374"/>
              <a:gd name="T21" fmla="*/ 397 h 3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74" h="397">
                <a:moveTo>
                  <a:pt x="0" y="0"/>
                </a:moveTo>
                <a:cubicBezTo>
                  <a:pt x="15" y="30"/>
                  <a:pt x="29" y="61"/>
                  <a:pt x="46" y="91"/>
                </a:cubicBezTo>
                <a:cubicBezTo>
                  <a:pt x="63" y="121"/>
                  <a:pt x="81" y="152"/>
                  <a:pt x="104" y="181"/>
                </a:cubicBezTo>
                <a:cubicBezTo>
                  <a:pt x="127" y="210"/>
                  <a:pt x="157" y="239"/>
                  <a:pt x="185" y="265"/>
                </a:cubicBezTo>
                <a:cubicBezTo>
                  <a:pt x="213" y="291"/>
                  <a:pt x="241" y="315"/>
                  <a:pt x="272" y="337"/>
                </a:cubicBezTo>
                <a:cubicBezTo>
                  <a:pt x="303" y="359"/>
                  <a:pt x="353" y="385"/>
                  <a:pt x="374" y="397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60" name="Freeform 100"/>
          <p:cNvSpPr/>
          <p:nvPr/>
        </p:nvSpPr>
        <p:spPr bwMode="auto">
          <a:xfrm>
            <a:off x="2476500" y="4643438"/>
            <a:ext cx="871538" cy="131762"/>
          </a:xfrm>
          <a:custGeom>
            <a:avLst/>
            <a:gdLst>
              <a:gd name="T0" fmla="*/ 0 w 549"/>
              <a:gd name="T1" fmla="*/ 2147483646 h 83"/>
              <a:gd name="T2" fmla="*/ 2147483646 w 549"/>
              <a:gd name="T3" fmla="*/ 2147483646 h 83"/>
              <a:gd name="T4" fmla="*/ 2147483646 w 549"/>
              <a:gd name="T5" fmla="*/ 2147483646 h 83"/>
              <a:gd name="T6" fmla="*/ 2147483646 w 549"/>
              <a:gd name="T7" fmla="*/ 2147483646 h 83"/>
              <a:gd name="T8" fmla="*/ 2147483646 w 549"/>
              <a:gd name="T9" fmla="*/ 2147483646 h 83"/>
              <a:gd name="T10" fmla="*/ 2147483646 w 549"/>
              <a:gd name="T11" fmla="*/ 0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9"/>
              <a:gd name="T19" fmla="*/ 0 h 83"/>
              <a:gd name="T20" fmla="*/ 549 w 549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9" h="83">
                <a:moveTo>
                  <a:pt x="0" y="36"/>
                </a:moveTo>
                <a:cubicBezTo>
                  <a:pt x="22" y="42"/>
                  <a:pt x="92" y="65"/>
                  <a:pt x="138" y="72"/>
                </a:cubicBezTo>
                <a:cubicBezTo>
                  <a:pt x="184" y="79"/>
                  <a:pt x="240" y="80"/>
                  <a:pt x="277" y="81"/>
                </a:cubicBezTo>
                <a:cubicBezTo>
                  <a:pt x="314" y="82"/>
                  <a:pt x="322" y="83"/>
                  <a:pt x="360" y="75"/>
                </a:cubicBezTo>
                <a:cubicBezTo>
                  <a:pt x="398" y="67"/>
                  <a:pt x="473" y="46"/>
                  <a:pt x="504" y="33"/>
                </a:cubicBezTo>
                <a:cubicBezTo>
                  <a:pt x="535" y="20"/>
                  <a:pt x="540" y="7"/>
                  <a:pt x="549" y="0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61" name="Freeform 101"/>
          <p:cNvSpPr/>
          <p:nvPr/>
        </p:nvSpPr>
        <p:spPr bwMode="auto">
          <a:xfrm>
            <a:off x="3409950" y="3881438"/>
            <a:ext cx="428625" cy="742950"/>
          </a:xfrm>
          <a:custGeom>
            <a:avLst/>
            <a:gdLst>
              <a:gd name="T0" fmla="*/ 0 w 270"/>
              <a:gd name="T1" fmla="*/ 2147483646 h 468"/>
              <a:gd name="T2" fmla="*/ 2147483646 w 270"/>
              <a:gd name="T3" fmla="*/ 2147483646 h 468"/>
              <a:gd name="T4" fmla="*/ 2147483646 w 270"/>
              <a:gd name="T5" fmla="*/ 2147483646 h 468"/>
              <a:gd name="T6" fmla="*/ 2147483646 w 270"/>
              <a:gd name="T7" fmla="*/ 2147483646 h 468"/>
              <a:gd name="T8" fmla="*/ 2147483646 w 270"/>
              <a:gd name="T9" fmla="*/ 2147483646 h 468"/>
              <a:gd name="T10" fmla="*/ 2147483646 w 270"/>
              <a:gd name="T11" fmla="*/ 2147483646 h 468"/>
              <a:gd name="T12" fmla="*/ 2147483646 w 270"/>
              <a:gd name="T13" fmla="*/ 0 h 4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0"/>
              <a:gd name="T22" fmla="*/ 0 h 468"/>
              <a:gd name="T23" fmla="*/ 270 w 270"/>
              <a:gd name="T24" fmla="*/ 468 h 4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0" h="468">
                <a:moveTo>
                  <a:pt x="0" y="468"/>
                </a:moveTo>
                <a:cubicBezTo>
                  <a:pt x="14" y="458"/>
                  <a:pt x="63" y="427"/>
                  <a:pt x="87" y="405"/>
                </a:cubicBezTo>
                <a:cubicBezTo>
                  <a:pt x="111" y="383"/>
                  <a:pt x="130" y="355"/>
                  <a:pt x="147" y="336"/>
                </a:cubicBezTo>
                <a:cubicBezTo>
                  <a:pt x="164" y="317"/>
                  <a:pt x="174" y="312"/>
                  <a:pt x="188" y="289"/>
                </a:cubicBezTo>
                <a:cubicBezTo>
                  <a:pt x="202" y="266"/>
                  <a:pt x="221" y="229"/>
                  <a:pt x="233" y="198"/>
                </a:cubicBezTo>
                <a:cubicBezTo>
                  <a:pt x="245" y="167"/>
                  <a:pt x="255" y="135"/>
                  <a:pt x="261" y="102"/>
                </a:cubicBezTo>
                <a:cubicBezTo>
                  <a:pt x="267" y="69"/>
                  <a:pt x="268" y="21"/>
                  <a:pt x="270" y="0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7862" name="Text Box 102"/>
          <p:cNvSpPr txBox="1">
            <a:spLocks noChangeArrowheads="1"/>
          </p:cNvSpPr>
          <p:nvPr/>
        </p:nvSpPr>
        <p:spPr bwMode="auto">
          <a:xfrm>
            <a:off x="6148388" y="2282825"/>
            <a:ext cx="2095500" cy="641350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600">
                <a:solidFill>
                  <a:schemeClr val="bg2"/>
                </a:solidFill>
                <a:ea typeface="华文新魏" pitchFamily="2" charset="-122"/>
              </a:rPr>
              <a:t>渗水压力</a:t>
            </a:r>
            <a:endParaRPr kumimoji="0" lang="zh-CN" altLang="en-US" sz="3600">
              <a:solidFill>
                <a:schemeClr val="bg2"/>
              </a:solidFill>
              <a:ea typeface="华文新魏" pitchFamily="2" charset="-122"/>
            </a:endParaRPr>
          </a:p>
        </p:txBody>
      </p:sp>
      <p:sp>
        <p:nvSpPr>
          <p:cNvPr id="117864" name="Text Box 104"/>
          <p:cNvSpPr txBox="1">
            <a:spLocks noChangeArrowheads="1"/>
          </p:cNvSpPr>
          <p:nvPr/>
        </p:nvSpPr>
        <p:spPr bwMode="auto">
          <a:xfrm>
            <a:off x="6156325" y="3122613"/>
            <a:ext cx="1639888" cy="641350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600">
                <a:solidFill>
                  <a:schemeClr val="bg2"/>
                </a:solidFill>
                <a:ea typeface="华文新魏" pitchFamily="2" charset="-122"/>
              </a:rPr>
              <a:t>渗流量</a:t>
            </a:r>
            <a:endParaRPr kumimoji="0" lang="zh-CN" altLang="en-US" sz="3600">
              <a:solidFill>
                <a:schemeClr val="bg2"/>
              </a:solidFill>
              <a:ea typeface="华文新魏" pitchFamily="2" charset="-122"/>
            </a:endParaRPr>
          </a:p>
        </p:txBody>
      </p:sp>
      <p:sp>
        <p:nvSpPr>
          <p:cNvPr id="117865" name="Text Box 105"/>
          <p:cNvSpPr txBox="1">
            <a:spLocks noChangeArrowheads="1"/>
          </p:cNvSpPr>
          <p:nvPr/>
        </p:nvSpPr>
        <p:spPr bwMode="auto">
          <a:xfrm>
            <a:off x="6156325" y="4005263"/>
            <a:ext cx="2063750" cy="641350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600">
                <a:solidFill>
                  <a:schemeClr val="bg2"/>
                </a:solidFill>
                <a:ea typeface="华文新魏" pitchFamily="2" charset="-122"/>
              </a:rPr>
              <a:t>渗透变形</a:t>
            </a:r>
            <a:endParaRPr kumimoji="0" lang="zh-CN" altLang="en-US" sz="3600">
              <a:solidFill>
                <a:schemeClr val="bg2"/>
              </a:solidFill>
              <a:ea typeface="华文新魏" pitchFamily="2" charset="-122"/>
            </a:endParaRPr>
          </a:p>
        </p:txBody>
      </p:sp>
      <p:sp>
        <p:nvSpPr>
          <p:cNvPr id="117866" name="Text Box 106"/>
          <p:cNvSpPr txBox="1">
            <a:spLocks noChangeArrowheads="1"/>
          </p:cNvSpPr>
          <p:nvPr/>
        </p:nvSpPr>
        <p:spPr bwMode="auto">
          <a:xfrm>
            <a:off x="4140200" y="424338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>
                <a:solidFill>
                  <a:schemeClr val="bg2"/>
                </a:solidFill>
              </a:rPr>
              <a:t>透水层</a:t>
            </a:r>
            <a:endParaRPr kumimoji="0" lang="zh-CN" altLang="en-US" sz="2400" b="1">
              <a:solidFill>
                <a:schemeClr val="bg2"/>
              </a:solidFill>
            </a:endParaRPr>
          </a:p>
        </p:txBody>
      </p:sp>
      <p:sp>
        <p:nvSpPr>
          <p:cNvPr id="117867" name="Text Box 107"/>
          <p:cNvSpPr txBox="1">
            <a:spLocks noChangeArrowheads="1"/>
          </p:cNvSpPr>
          <p:nvPr/>
        </p:nvSpPr>
        <p:spPr bwMode="auto">
          <a:xfrm>
            <a:off x="2411413" y="5203825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>
                <a:solidFill>
                  <a:schemeClr val="bg2"/>
                </a:solidFill>
              </a:rPr>
              <a:t>不透水层</a:t>
            </a:r>
            <a:endParaRPr kumimoji="0" lang="zh-CN" altLang="en-US" sz="2400" b="1">
              <a:solidFill>
                <a:schemeClr val="bg2"/>
              </a:solidFill>
            </a:endParaRPr>
          </a:p>
        </p:txBody>
      </p:sp>
      <p:sp>
        <p:nvSpPr>
          <p:cNvPr id="117868" name="Text Box 108"/>
          <p:cNvSpPr txBox="1">
            <a:spLocks noChangeArrowheads="1"/>
          </p:cNvSpPr>
          <p:nvPr/>
        </p:nvSpPr>
        <p:spPr bwMode="auto">
          <a:xfrm>
            <a:off x="3365500" y="2986088"/>
            <a:ext cx="846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800" b="1">
                <a:solidFill>
                  <a:schemeClr val="bg2"/>
                </a:solidFill>
              </a:rPr>
              <a:t>基坑</a:t>
            </a:r>
            <a:endParaRPr kumimoji="0" lang="zh-CN" altLang="en-US" sz="2800" b="1">
              <a:solidFill>
                <a:schemeClr val="bg2"/>
              </a:solidFill>
            </a:endParaRPr>
          </a:p>
        </p:txBody>
      </p:sp>
      <p:sp>
        <p:nvSpPr>
          <p:cNvPr id="117869" name="AutoShape 109"/>
          <p:cNvSpPr>
            <a:spLocks noChangeArrowheads="1"/>
          </p:cNvSpPr>
          <p:nvPr/>
        </p:nvSpPr>
        <p:spPr bwMode="auto">
          <a:xfrm>
            <a:off x="3203575" y="2032000"/>
            <a:ext cx="1152525" cy="508000"/>
          </a:xfrm>
          <a:prstGeom prst="wedgeRoundRectCallout">
            <a:avLst>
              <a:gd name="adj1" fmla="val -73556"/>
              <a:gd name="adj2" fmla="val 91250"/>
              <a:gd name="adj3" fmla="val 16667"/>
            </a:avLst>
          </a:prstGeom>
          <a:noFill/>
          <a:ln w="19050" algn="ctr">
            <a:solidFill>
              <a:srgbClr val="FF66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kumimoji="0" lang="zh-CN" altLang="en-US" b="1">
                <a:solidFill>
                  <a:srgbClr val="990033"/>
                </a:solidFill>
                <a:latin typeface="Arial" panose="020B0604020202020204" pitchFamily="34" charset="0"/>
              </a:rPr>
              <a:t>板桩墙</a:t>
            </a:r>
            <a:endParaRPr kumimoji="0" lang="zh-CN" altLang="en-US" b="1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117870" name="Text Box 110"/>
          <p:cNvSpPr txBox="1">
            <a:spLocks noChangeArrowheads="1"/>
          </p:cNvSpPr>
          <p:nvPr/>
        </p:nvSpPr>
        <p:spPr bwMode="auto">
          <a:xfrm>
            <a:off x="395288" y="561975"/>
            <a:ext cx="406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990033"/>
                </a:solidFill>
                <a:ea typeface="隶书" pitchFamily="49" charset="-122"/>
              </a:rPr>
              <a:t>板桩围护下的基坑渗流</a:t>
            </a:r>
            <a:endParaRPr kumimoji="0" lang="zh-CN" altLang="en-US" sz="3200">
              <a:solidFill>
                <a:srgbClr val="990033"/>
              </a:solidFill>
              <a:ea typeface="隶书" pitchFamily="49" charset="-122"/>
            </a:endParaRP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7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17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17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117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1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117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500"/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500"/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500"/>
                                        <p:tgtEl>
                                          <p:spTgt spid="117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117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42" grpId="0" animBg="1"/>
      <p:bldP spid="117848" grpId="0" animBg="1"/>
      <p:bldP spid="117854" grpId="0" animBg="1"/>
      <p:bldP spid="117855" grpId="0" animBg="1"/>
      <p:bldP spid="117856" grpId="0" animBg="1"/>
      <p:bldP spid="117857" grpId="0" animBg="1"/>
      <p:bldP spid="117858" grpId="0" animBg="1"/>
      <p:bldP spid="117859" grpId="0" animBg="1"/>
      <p:bldP spid="117860" grpId="0" animBg="1"/>
      <p:bldP spid="117861" grpId="0" animBg="1"/>
      <p:bldP spid="117862" grpId="0" animBg="1"/>
      <p:bldP spid="117864" grpId="0" animBg="1"/>
      <p:bldP spid="117865" grpId="0" animBg="1"/>
      <p:bldP spid="117866" grpId="0"/>
      <p:bldP spid="117867" grpId="0"/>
      <p:bldP spid="117868" grpId="0"/>
      <p:bldP spid="117869" grpId="0" animBg="1"/>
      <p:bldP spid="11787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6575"/>
            <a:ext cx="2438400" cy="1063625"/>
          </a:xfrm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</a:rPr>
              <a:t>要 点</a:t>
            </a:r>
            <a:endParaRPr lang="zh-CN" altLang="en-US" sz="4400" b="1" dirty="0">
              <a:solidFill>
                <a:srgbClr val="FF0000"/>
              </a:solidFill>
              <a:ea typeface="幼圆" pitchFamily="49" charset="-122"/>
            </a:endParaRPr>
          </a:p>
        </p:txBody>
      </p:sp>
      <p:sp>
        <p:nvSpPr>
          <p:cNvPr id="79875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5715000" cy="3657600"/>
          </a:xfrm>
          <a:noFill/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/>
              <a:t>渗透、渗流力的概念</a:t>
            </a:r>
            <a:endParaRPr lang="zh-CN" altLang="en-US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/>
              <a:t>渗透定律及适用条件</a:t>
            </a:r>
            <a:endParaRPr lang="zh-CN" altLang="en-US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/>
              <a:t>起始水力梯度的作用</a:t>
            </a:r>
            <a:endParaRPr lang="zh-CN" altLang="en-US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/>
              <a:t>室内渗透系数的测定方法</a:t>
            </a:r>
            <a:endParaRPr lang="zh-CN" altLang="en-US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/>
              <a:t>影响渗透系数的主要因素</a:t>
            </a:r>
            <a:endParaRPr lang="zh-CN" altLang="en-US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/>
              <a:t>二维稳定渗流</a:t>
            </a:r>
            <a:r>
              <a:rPr lang="zh-CN" altLang="en-US" sz="2800" b="1" dirty="0" smtClean="0"/>
              <a:t>方程的</a:t>
            </a:r>
            <a:r>
              <a:rPr lang="zh-CN" altLang="en-US" sz="2800" b="1" dirty="0"/>
              <a:t>推导原理</a:t>
            </a:r>
            <a:endParaRPr lang="zh-CN" altLang="en-US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zh-CN" altLang="en-US" sz="2800" b="1" dirty="0" smtClean="0"/>
              <a:t>流砂</a:t>
            </a:r>
            <a:r>
              <a:rPr lang="zh-CN" altLang="en-US" sz="2800" b="1" dirty="0"/>
              <a:t>、管涌的概念及</a:t>
            </a:r>
            <a:r>
              <a:rPr lang="zh-CN" altLang="en-US" sz="2800" b="1" dirty="0" smtClean="0"/>
              <a:t>区别</a:t>
            </a:r>
            <a:endParaRPr lang="en-US" altLang="zh-CN" sz="28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984250" y="4719638"/>
            <a:ext cx="5181600" cy="158750"/>
            <a:chOff x="884" y="2807"/>
            <a:chExt cx="2722" cy="83"/>
          </a:xfrm>
        </p:grpSpPr>
        <p:grpSp>
          <p:nvGrpSpPr>
            <p:cNvPr id="16427" name="Group 4"/>
            <p:cNvGrpSpPr>
              <a:grpSpLocks noChangeAspect="1"/>
            </p:cNvGrpSpPr>
            <p:nvPr/>
          </p:nvGrpSpPr>
          <p:grpSpPr bwMode="auto">
            <a:xfrm>
              <a:off x="2227" y="2807"/>
              <a:ext cx="481" cy="83"/>
              <a:chOff x="2644" y="2807"/>
              <a:chExt cx="481" cy="83"/>
            </a:xfrm>
          </p:grpSpPr>
          <p:sp>
            <p:nvSpPr>
              <p:cNvPr id="16494" name="Freeform 5"/>
              <p:cNvSpPr>
                <a:spLocks noChangeAspect="1"/>
              </p:cNvSpPr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5" name="Freeform 6"/>
              <p:cNvSpPr>
                <a:spLocks noChangeAspect="1"/>
              </p:cNvSpPr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6" name="Freeform 7"/>
              <p:cNvSpPr>
                <a:spLocks noChangeAspect="1"/>
              </p:cNvSpPr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7" name="Freeform 8"/>
              <p:cNvSpPr>
                <a:spLocks noChangeAspect="1"/>
              </p:cNvSpPr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8" name="Freeform 9"/>
              <p:cNvSpPr>
                <a:spLocks noChangeAspect="1"/>
              </p:cNvSpPr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9" name="Freeform 10"/>
              <p:cNvSpPr>
                <a:spLocks noChangeAspect="1"/>
              </p:cNvSpPr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500" name="Freeform 11"/>
              <p:cNvSpPr>
                <a:spLocks noChangeAspect="1"/>
              </p:cNvSpPr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501" name="Freeform 12"/>
              <p:cNvSpPr>
                <a:spLocks noChangeAspect="1"/>
              </p:cNvSpPr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502" name="Freeform 13"/>
              <p:cNvSpPr>
                <a:spLocks noChangeAspect="1"/>
              </p:cNvSpPr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503" name="Freeform 14"/>
              <p:cNvSpPr>
                <a:spLocks noChangeAspect="1"/>
              </p:cNvSpPr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504" name="Freeform 15"/>
              <p:cNvSpPr>
                <a:spLocks noChangeAspect="1"/>
              </p:cNvSpPr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505" name="Freeform 16"/>
              <p:cNvSpPr>
                <a:spLocks noChangeAspect="1"/>
              </p:cNvSpPr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428" name="Group 17"/>
            <p:cNvGrpSpPr>
              <a:grpSpLocks noChangeAspect="1"/>
            </p:cNvGrpSpPr>
            <p:nvPr/>
          </p:nvGrpSpPr>
          <p:grpSpPr bwMode="auto">
            <a:xfrm>
              <a:off x="1779" y="2807"/>
              <a:ext cx="481" cy="83"/>
              <a:chOff x="2644" y="2807"/>
              <a:chExt cx="481" cy="83"/>
            </a:xfrm>
          </p:grpSpPr>
          <p:sp>
            <p:nvSpPr>
              <p:cNvPr id="16482" name="Freeform 18"/>
              <p:cNvSpPr>
                <a:spLocks noChangeAspect="1"/>
              </p:cNvSpPr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3" name="Freeform 19"/>
              <p:cNvSpPr>
                <a:spLocks noChangeAspect="1"/>
              </p:cNvSpPr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4" name="Freeform 20"/>
              <p:cNvSpPr>
                <a:spLocks noChangeAspect="1"/>
              </p:cNvSpPr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5" name="Freeform 21"/>
              <p:cNvSpPr>
                <a:spLocks noChangeAspect="1"/>
              </p:cNvSpPr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6" name="Freeform 22"/>
              <p:cNvSpPr>
                <a:spLocks noChangeAspect="1"/>
              </p:cNvSpPr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7" name="Freeform 23"/>
              <p:cNvSpPr>
                <a:spLocks noChangeAspect="1"/>
              </p:cNvSpPr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8" name="Freeform 24"/>
              <p:cNvSpPr>
                <a:spLocks noChangeAspect="1"/>
              </p:cNvSpPr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9" name="Freeform 25"/>
              <p:cNvSpPr>
                <a:spLocks noChangeAspect="1"/>
              </p:cNvSpPr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0" name="Freeform 26"/>
              <p:cNvSpPr>
                <a:spLocks noChangeAspect="1"/>
              </p:cNvSpPr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1" name="Freeform 27"/>
              <p:cNvSpPr>
                <a:spLocks noChangeAspect="1"/>
              </p:cNvSpPr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2" name="Freeform 28"/>
              <p:cNvSpPr>
                <a:spLocks noChangeAspect="1"/>
              </p:cNvSpPr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93" name="Freeform 29"/>
              <p:cNvSpPr>
                <a:spLocks noChangeAspect="1"/>
              </p:cNvSpPr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429" name="Group 30"/>
            <p:cNvGrpSpPr>
              <a:grpSpLocks noChangeAspect="1"/>
            </p:cNvGrpSpPr>
            <p:nvPr/>
          </p:nvGrpSpPr>
          <p:grpSpPr bwMode="auto">
            <a:xfrm>
              <a:off x="1332" y="2807"/>
              <a:ext cx="481" cy="83"/>
              <a:chOff x="2644" y="2807"/>
              <a:chExt cx="481" cy="83"/>
            </a:xfrm>
          </p:grpSpPr>
          <p:sp>
            <p:nvSpPr>
              <p:cNvPr id="16470" name="Freeform 31"/>
              <p:cNvSpPr>
                <a:spLocks noChangeAspect="1"/>
              </p:cNvSpPr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1" name="Freeform 32"/>
              <p:cNvSpPr>
                <a:spLocks noChangeAspect="1"/>
              </p:cNvSpPr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2" name="Freeform 33"/>
              <p:cNvSpPr>
                <a:spLocks noChangeAspect="1"/>
              </p:cNvSpPr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3" name="Freeform 34"/>
              <p:cNvSpPr>
                <a:spLocks noChangeAspect="1"/>
              </p:cNvSpPr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4" name="Freeform 35"/>
              <p:cNvSpPr>
                <a:spLocks noChangeAspect="1"/>
              </p:cNvSpPr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5" name="Freeform 36"/>
              <p:cNvSpPr>
                <a:spLocks noChangeAspect="1"/>
              </p:cNvSpPr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6" name="Freeform 37"/>
              <p:cNvSpPr>
                <a:spLocks noChangeAspect="1"/>
              </p:cNvSpPr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7" name="Freeform 38"/>
              <p:cNvSpPr>
                <a:spLocks noChangeAspect="1"/>
              </p:cNvSpPr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8" name="Freeform 39"/>
              <p:cNvSpPr>
                <a:spLocks noChangeAspect="1"/>
              </p:cNvSpPr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79" name="Freeform 40"/>
              <p:cNvSpPr>
                <a:spLocks noChangeAspect="1"/>
              </p:cNvSpPr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0" name="Freeform 41"/>
              <p:cNvSpPr>
                <a:spLocks noChangeAspect="1"/>
              </p:cNvSpPr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81" name="Freeform 42"/>
              <p:cNvSpPr>
                <a:spLocks noChangeAspect="1"/>
              </p:cNvSpPr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430" name="Group 43"/>
            <p:cNvGrpSpPr>
              <a:grpSpLocks noChangeAspect="1"/>
            </p:cNvGrpSpPr>
            <p:nvPr/>
          </p:nvGrpSpPr>
          <p:grpSpPr bwMode="auto">
            <a:xfrm>
              <a:off x="884" y="2807"/>
              <a:ext cx="481" cy="83"/>
              <a:chOff x="2644" y="2807"/>
              <a:chExt cx="481" cy="83"/>
            </a:xfrm>
          </p:grpSpPr>
          <p:sp>
            <p:nvSpPr>
              <p:cNvPr id="16458" name="Freeform 44"/>
              <p:cNvSpPr>
                <a:spLocks noChangeAspect="1"/>
              </p:cNvSpPr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9" name="Freeform 45"/>
              <p:cNvSpPr>
                <a:spLocks noChangeAspect="1"/>
              </p:cNvSpPr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0" name="Freeform 46"/>
              <p:cNvSpPr>
                <a:spLocks noChangeAspect="1"/>
              </p:cNvSpPr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1" name="Freeform 47"/>
              <p:cNvSpPr>
                <a:spLocks noChangeAspect="1"/>
              </p:cNvSpPr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2" name="Freeform 48"/>
              <p:cNvSpPr>
                <a:spLocks noChangeAspect="1"/>
              </p:cNvSpPr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3" name="Freeform 49"/>
              <p:cNvSpPr>
                <a:spLocks noChangeAspect="1"/>
              </p:cNvSpPr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4" name="Freeform 50"/>
              <p:cNvSpPr>
                <a:spLocks noChangeAspect="1"/>
              </p:cNvSpPr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5" name="Freeform 51"/>
              <p:cNvSpPr>
                <a:spLocks noChangeAspect="1"/>
              </p:cNvSpPr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6" name="Freeform 52"/>
              <p:cNvSpPr>
                <a:spLocks noChangeAspect="1"/>
              </p:cNvSpPr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7" name="Freeform 53"/>
              <p:cNvSpPr>
                <a:spLocks noChangeAspect="1"/>
              </p:cNvSpPr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8" name="Freeform 54"/>
              <p:cNvSpPr>
                <a:spLocks noChangeAspect="1"/>
              </p:cNvSpPr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69" name="Freeform 55"/>
              <p:cNvSpPr>
                <a:spLocks noChangeAspect="1"/>
              </p:cNvSpPr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431" name="Group 56"/>
            <p:cNvGrpSpPr>
              <a:grpSpLocks noChangeAspect="1"/>
            </p:cNvGrpSpPr>
            <p:nvPr/>
          </p:nvGrpSpPr>
          <p:grpSpPr bwMode="auto">
            <a:xfrm>
              <a:off x="3123" y="2807"/>
              <a:ext cx="481" cy="83"/>
              <a:chOff x="2644" y="2807"/>
              <a:chExt cx="481" cy="83"/>
            </a:xfrm>
          </p:grpSpPr>
          <p:sp>
            <p:nvSpPr>
              <p:cNvPr id="16446" name="Freeform 57"/>
              <p:cNvSpPr>
                <a:spLocks noChangeAspect="1"/>
              </p:cNvSpPr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7" name="Freeform 58"/>
              <p:cNvSpPr>
                <a:spLocks noChangeAspect="1"/>
              </p:cNvSpPr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8" name="Freeform 59"/>
              <p:cNvSpPr>
                <a:spLocks noChangeAspect="1"/>
              </p:cNvSpPr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9" name="Freeform 60"/>
              <p:cNvSpPr>
                <a:spLocks noChangeAspect="1"/>
              </p:cNvSpPr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0" name="Freeform 61"/>
              <p:cNvSpPr>
                <a:spLocks noChangeAspect="1"/>
              </p:cNvSpPr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1" name="Freeform 62"/>
              <p:cNvSpPr>
                <a:spLocks noChangeAspect="1"/>
              </p:cNvSpPr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2" name="Freeform 63"/>
              <p:cNvSpPr>
                <a:spLocks noChangeAspect="1"/>
              </p:cNvSpPr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3" name="Freeform 64"/>
              <p:cNvSpPr>
                <a:spLocks noChangeAspect="1"/>
              </p:cNvSpPr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4" name="Freeform 65"/>
              <p:cNvSpPr>
                <a:spLocks noChangeAspect="1"/>
              </p:cNvSpPr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5" name="Freeform 66"/>
              <p:cNvSpPr>
                <a:spLocks noChangeAspect="1"/>
              </p:cNvSpPr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6" name="Freeform 67"/>
              <p:cNvSpPr>
                <a:spLocks noChangeAspect="1"/>
              </p:cNvSpPr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57" name="Freeform 68"/>
              <p:cNvSpPr>
                <a:spLocks noChangeAspect="1"/>
              </p:cNvSpPr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432" name="Group 69"/>
            <p:cNvGrpSpPr>
              <a:grpSpLocks noChangeAspect="1"/>
            </p:cNvGrpSpPr>
            <p:nvPr/>
          </p:nvGrpSpPr>
          <p:grpSpPr bwMode="auto">
            <a:xfrm>
              <a:off x="2675" y="2807"/>
              <a:ext cx="481" cy="83"/>
              <a:chOff x="2644" y="2807"/>
              <a:chExt cx="481" cy="83"/>
            </a:xfrm>
          </p:grpSpPr>
          <p:sp>
            <p:nvSpPr>
              <p:cNvPr id="16434" name="Freeform 70"/>
              <p:cNvSpPr>
                <a:spLocks noChangeAspect="1"/>
              </p:cNvSpPr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35" name="Freeform 71"/>
              <p:cNvSpPr>
                <a:spLocks noChangeAspect="1"/>
              </p:cNvSpPr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36" name="Freeform 72"/>
              <p:cNvSpPr>
                <a:spLocks noChangeAspect="1"/>
              </p:cNvSpPr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37" name="Freeform 73"/>
              <p:cNvSpPr>
                <a:spLocks noChangeAspect="1"/>
              </p:cNvSpPr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38" name="Freeform 74"/>
              <p:cNvSpPr>
                <a:spLocks noChangeAspect="1"/>
              </p:cNvSpPr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39" name="Freeform 75"/>
              <p:cNvSpPr>
                <a:spLocks noChangeAspect="1"/>
              </p:cNvSpPr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0" name="Freeform 76"/>
              <p:cNvSpPr>
                <a:spLocks noChangeAspect="1"/>
              </p:cNvSpPr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1" name="Freeform 77"/>
              <p:cNvSpPr>
                <a:spLocks noChangeAspect="1"/>
              </p:cNvSpPr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2" name="Freeform 78"/>
              <p:cNvSpPr>
                <a:spLocks noChangeAspect="1"/>
              </p:cNvSpPr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3" name="Freeform 79"/>
              <p:cNvSpPr>
                <a:spLocks noChangeAspect="1"/>
              </p:cNvSpPr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4" name="Freeform 80"/>
              <p:cNvSpPr>
                <a:spLocks noChangeAspect="1"/>
              </p:cNvSpPr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445" name="Freeform 81"/>
              <p:cNvSpPr>
                <a:spLocks noChangeAspect="1"/>
              </p:cNvSpPr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433" name="Line 82"/>
            <p:cNvSpPr>
              <a:spLocks noChangeAspect="1" noChangeShapeType="1"/>
            </p:cNvSpPr>
            <p:nvPr/>
          </p:nvSpPr>
          <p:spPr bwMode="auto">
            <a:xfrm>
              <a:off x="884" y="2807"/>
              <a:ext cx="2722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6819" name="Line 83"/>
          <p:cNvSpPr>
            <a:spLocks noChangeAspect="1" noChangeShapeType="1"/>
          </p:cNvSpPr>
          <p:nvPr/>
        </p:nvSpPr>
        <p:spPr bwMode="auto">
          <a:xfrm>
            <a:off x="1490663" y="3721100"/>
            <a:ext cx="474980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0" name="Freeform 84" descr="纸莎草纸"/>
          <p:cNvSpPr>
            <a:spLocks noChangeAspect="1"/>
          </p:cNvSpPr>
          <p:nvPr/>
        </p:nvSpPr>
        <p:spPr bwMode="auto">
          <a:xfrm>
            <a:off x="1463675" y="2868613"/>
            <a:ext cx="2551113" cy="855662"/>
          </a:xfrm>
          <a:custGeom>
            <a:avLst/>
            <a:gdLst>
              <a:gd name="T0" fmla="*/ 2147483646 w 1340"/>
              <a:gd name="T1" fmla="*/ 2147483646 h 450"/>
              <a:gd name="T2" fmla="*/ 2147483646 w 1340"/>
              <a:gd name="T3" fmla="*/ 2147483646 h 450"/>
              <a:gd name="T4" fmla="*/ 2147483646 w 1340"/>
              <a:gd name="T5" fmla="*/ 2147483646 h 450"/>
              <a:gd name="T6" fmla="*/ 2147483646 w 1340"/>
              <a:gd name="T7" fmla="*/ 2147483646 h 450"/>
              <a:gd name="T8" fmla="*/ 2147483646 w 1340"/>
              <a:gd name="T9" fmla="*/ 2147483646 h 450"/>
              <a:gd name="T10" fmla="*/ 2147483646 w 1340"/>
              <a:gd name="T11" fmla="*/ 0 h 450"/>
              <a:gd name="T12" fmla="*/ 2147483646 w 1340"/>
              <a:gd name="T13" fmla="*/ 2147483646 h 450"/>
              <a:gd name="T14" fmla="*/ 2147483646 w 1340"/>
              <a:gd name="T15" fmla="*/ 2147483646 h 450"/>
              <a:gd name="T16" fmla="*/ 0 w 1340"/>
              <a:gd name="T17" fmla="*/ 2147483646 h 450"/>
              <a:gd name="T18" fmla="*/ 2147483646 w 1340"/>
              <a:gd name="T19" fmla="*/ 2147483646 h 4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"/>
              <a:gd name="T31" fmla="*/ 0 h 450"/>
              <a:gd name="T32" fmla="*/ 1340 w 1340"/>
              <a:gd name="T33" fmla="*/ 450 h 4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" h="450">
                <a:moveTo>
                  <a:pt x="6" y="406"/>
                </a:moveTo>
                <a:cubicBezTo>
                  <a:pt x="6" y="419"/>
                  <a:pt x="6" y="437"/>
                  <a:pt x="6" y="450"/>
                </a:cubicBezTo>
                <a:lnTo>
                  <a:pt x="712" y="448"/>
                </a:lnTo>
                <a:lnTo>
                  <a:pt x="1292" y="48"/>
                </a:lnTo>
                <a:lnTo>
                  <a:pt x="1340" y="50"/>
                </a:lnTo>
                <a:lnTo>
                  <a:pt x="1334" y="0"/>
                </a:lnTo>
                <a:lnTo>
                  <a:pt x="1276" y="4"/>
                </a:lnTo>
                <a:lnTo>
                  <a:pt x="712" y="406"/>
                </a:lnTo>
                <a:lnTo>
                  <a:pt x="0" y="406"/>
                </a:lnTo>
                <a:cubicBezTo>
                  <a:pt x="0" y="406"/>
                  <a:pt x="6" y="406"/>
                  <a:pt x="6" y="406"/>
                </a:cubicBezTo>
                <a:close/>
              </a:path>
            </a:pathLst>
          </a:custGeom>
          <a:blipFill dpi="0" rotWithShape="1">
            <a:blip r:embed="rId1"/>
            <a:srcRect/>
            <a:tile tx="0" ty="0" sx="100000" sy="100000" flip="none" algn="tl"/>
          </a:blipFill>
          <a:ln w="19050">
            <a:solidFill>
              <a:schemeClr val="accent1"/>
            </a:solidFill>
            <a:round/>
          </a:ln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1" name="Freeform 85" descr="实心菱形"/>
          <p:cNvSpPr>
            <a:spLocks noChangeAspect="1"/>
          </p:cNvSpPr>
          <p:nvPr/>
        </p:nvSpPr>
        <p:spPr bwMode="auto">
          <a:xfrm>
            <a:off x="5000625" y="3455988"/>
            <a:ext cx="560388" cy="258762"/>
          </a:xfrm>
          <a:custGeom>
            <a:avLst/>
            <a:gdLst>
              <a:gd name="T0" fmla="*/ 0 w 294"/>
              <a:gd name="T1" fmla="*/ 2147483646 h 136"/>
              <a:gd name="T2" fmla="*/ 2147483646 w 294"/>
              <a:gd name="T3" fmla="*/ 0 h 136"/>
              <a:gd name="T4" fmla="*/ 2147483646 w 294"/>
              <a:gd name="T5" fmla="*/ 0 h 136"/>
              <a:gd name="T6" fmla="*/ 2147483646 w 294"/>
              <a:gd name="T7" fmla="*/ 2147483646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294"/>
              <a:gd name="T13" fmla="*/ 0 h 136"/>
              <a:gd name="T14" fmla="*/ 294 w 294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" h="136">
                <a:moveTo>
                  <a:pt x="0" y="132"/>
                </a:moveTo>
                <a:lnTo>
                  <a:pt x="113" y="0"/>
                </a:lnTo>
                <a:lnTo>
                  <a:pt x="158" y="0"/>
                </a:lnTo>
                <a:lnTo>
                  <a:pt x="294" y="136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9050">
            <a:solidFill>
              <a:srgbClr val="990033"/>
            </a:solidFill>
            <a:round/>
          </a:ln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2" name="Freeform 86"/>
          <p:cNvSpPr>
            <a:spLocks noChangeAspect="1"/>
          </p:cNvSpPr>
          <p:nvPr/>
        </p:nvSpPr>
        <p:spPr bwMode="auto">
          <a:xfrm>
            <a:off x="900113" y="2811463"/>
            <a:ext cx="4316412" cy="769937"/>
          </a:xfrm>
          <a:custGeom>
            <a:avLst/>
            <a:gdLst>
              <a:gd name="T0" fmla="*/ 0 w 2267"/>
              <a:gd name="T1" fmla="*/ 2147483646 h 405"/>
              <a:gd name="T2" fmla="*/ 2147483646 w 2267"/>
              <a:gd name="T3" fmla="*/ 2147483646 h 405"/>
              <a:gd name="T4" fmla="*/ 2147483646 w 2267"/>
              <a:gd name="T5" fmla="*/ 0 h 405"/>
              <a:gd name="T6" fmla="*/ 2147483646 w 2267"/>
              <a:gd name="T7" fmla="*/ 2147483646 h 405"/>
              <a:gd name="T8" fmla="*/ 2147483646 w 2267"/>
              <a:gd name="T9" fmla="*/ 2147483646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7"/>
              <a:gd name="T16" fmla="*/ 0 h 405"/>
              <a:gd name="T17" fmla="*/ 2267 w 2267"/>
              <a:gd name="T18" fmla="*/ 405 h 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7" h="405">
                <a:moveTo>
                  <a:pt x="0" y="405"/>
                </a:moveTo>
                <a:lnTo>
                  <a:pt x="966" y="405"/>
                </a:lnTo>
                <a:lnTo>
                  <a:pt x="1569" y="0"/>
                </a:lnTo>
                <a:lnTo>
                  <a:pt x="1665" y="3"/>
                </a:lnTo>
                <a:lnTo>
                  <a:pt x="2267" y="339"/>
                </a:lnTo>
              </a:path>
            </a:pathLst>
          </a:custGeom>
          <a:noFill/>
          <a:ln w="28575">
            <a:solidFill>
              <a:srgbClr val="3333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3" name="Freeform 87"/>
          <p:cNvSpPr>
            <a:spLocks noChangeAspect="1"/>
          </p:cNvSpPr>
          <p:nvPr/>
        </p:nvSpPr>
        <p:spPr bwMode="auto">
          <a:xfrm>
            <a:off x="3575050" y="3197225"/>
            <a:ext cx="1535113" cy="350838"/>
          </a:xfrm>
          <a:custGeom>
            <a:avLst/>
            <a:gdLst>
              <a:gd name="T0" fmla="*/ 0 w 806"/>
              <a:gd name="T1" fmla="*/ 0 h 184"/>
              <a:gd name="T2" fmla="*/ 2147483646 w 806"/>
              <a:gd name="T3" fmla="*/ 2147483646 h 184"/>
              <a:gd name="T4" fmla="*/ 2147483646 w 806"/>
              <a:gd name="T5" fmla="*/ 2147483646 h 184"/>
              <a:gd name="T6" fmla="*/ 2147483646 w 806"/>
              <a:gd name="T7" fmla="*/ 2147483646 h 184"/>
              <a:gd name="T8" fmla="*/ 2147483646 w 806"/>
              <a:gd name="T9" fmla="*/ 2147483646 h 184"/>
              <a:gd name="T10" fmla="*/ 2147483646 w 806"/>
              <a:gd name="T11" fmla="*/ 2147483646 h 184"/>
              <a:gd name="T12" fmla="*/ 2147483646 w 806"/>
              <a:gd name="T13" fmla="*/ 2147483646 h 184"/>
              <a:gd name="T14" fmla="*/ 2147483646 w 806"/>
              <a:gd name="T15" fmla="*/ 2147483646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6"/>
              <a:gd name="T25" fmla="*/ 0 h 184"/>
              <a:gd name="T26" fmla="*/ 806 w 806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6" h="184">
                <a:moveTo>
                  <a:pt x="0" y="0"/>
                </a:moveTo>
                <a:cubicBezTo>
                  <a:pt x="18" y="14"/>
                  <a:pt x="59" y="64"/>
                  <a:pt x="107" y="85"/>
                </a:cubicBezTo>
                <a:cubicBezTo>
                  <a:pt x="155" y="106"/>
                  <a:pt x="239" y="115"/>
                  <a:pt x="290" y="124"/>
                </a:cubicBezTo>
                <a:cubicBezTo>
                  <a:pt x="341" y="133"/>
                  <a:pt x="373" y="134"/>
                  <a:pt x="416" y="139"/>
                </a:cubicBezTo>
                <a:cubicBezTo>
                  <a:pt x="459" y="144"/>
                  <a:pt x="500" y="149"/>
                  <a:pt x="545" y="154"/>
                </a:cubicBezTo>
                <a:cubicBezTo>
                  <a:pt x="590" y="159"/>
                  <a:pt x="651" y="168"/>
                  <a:pt x="689" y="172"/>
                </a:cubicBezTo>
                <a:cubicBezTo>
                  <a:pt x="727" y="176"/>
                  <a:pt x="752" y="179"/>
                  <a:pt x="771" y="181"/>
                </a:cubicBezTo>
                <a:cubicBezTo>
                  <a:pt x="790" y="183"/>
                  <a:pt x="799" y="184"/>
                  <a:pt x="806" y="184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4" name="Line 88"/>
          <p:cNvSpPr>
            <a:spLocks noChangeAspect="1" noChangeShapeType="1"/>
          </p:cNvSpPr>
          <p:nvPr/>
        </p:nvSpPr>
        <p:spPr bwMode="auto">
          <a:xfrm>
            <a:off x="1100138" y="2938463"/>
            <a:ext cx="2589212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5" name="Freeform 89"/>
          <p:cNvSpPr>
            <a:spLocks noChangeAspect="1"/>
          </p:cNvSpPr>
          <p:nvPr/>
        </p:nvSpPr>
        <p:spPr bwMode="auto">
          <a:xfrm>
            <a:off x="3316288" y="3455988"/>
            <a:ext cx="417512" cy="96837"/>
          </a:xfrm>
          <a:custGeom>
            <a:avLst/>
            <a:gdLst>
              <a:gd name="T0" fmla="*/ 0 w 219"/>
              <a:gd name="T1" fmla="*/ 0 h 51"/>
              <a:gd name="T2" fmla="*/ 2147483646 w 219"/>
              <a:gd name="T3" fmla="*/ 2147483646 h 51"/>
              <a:gd name="T4" fmla="*/ 2147483646 w 219"/>
              <a:gd name="T5" fmla="*/ 2147483646 h 51"/>
              <a:gd name="T6" fmla="*/ 0 60000 65536"/>
              <a:gd name="T7" fmla="*/ 0 60000 65536"/>
              <a:gd name="T8" fmla="*/ 0 60000 65536"/>
              <a:gd name="T9" fmla="*/ 0 w 219"/>
              <a:gd name="T10" fmla="*/ 0 h 51"/>
              <a:gd name="T11" fmla="*/ 219 w 21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51">
                <a:moveTo>
                  <a:pt x="0" y="0"/>
                </a:moveTo>
                <a:cubicBezTo>
                  <a:pt x="16" y="5"/>
                  <a:pt x="60" y="22"/>
                  <a:pt x="96" y="30"/>
                </a:cubicBezTo>
                <a:cubicBezTo>
                  <a:pt x="132" y="38"/>
                  <a:pt x="194" y="47"/>
                  <a:pt x="219" y="51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6" name="Freeform 90"/>
          <p:cNvSpPr>
            <a:spLocks noChangeAspect="1"/>
          </p:cNvSpPr>
          <p:nvPr/>
        </p:nvSpPr>
        <p:spPr bwMode="auto">
          <a:xfrm>
            <a:off x="3889375" y="3576638"/>
            <a:ext cx="376238" cy="15875"/>
          </a:xfrm>
          <a:custGeom>
            <a:avLst/>
            <a:gdLst>
              <a:gd name="T0" fmla="*/ 0 w 198"/>
              <a:gd name="T1" fmla="*/ 0 h 9"/>
              <a:gd name="T2" fmla="*/ 2147483646 w 198"/>
              <a:gd name="T3" fmla="*/ 2147483646 h 9"/>
              <a:gd name="T4" fmla="*/ 2147483646 w 198"/>
              <a:gd name="T5" fmla="*/ 2147483646 h 9"/>
              <a:gd name="T6" fmla="*/ 0 60000 65536"/>
              <a:gd name="T7" fmla="*/ 0 60000 65536"/>
              <a:gd name="T8" fmla="*/ 0 60000 65536"/>
              <a:gd name="T9" fmla="*/ 0 w 198"/>
              <a:gd name="T10" fmla="*/ 0 h 9"/>
              <a:gd name="T11" fmla="*/ 198 w 198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9">
                <a:moveTo>
                  <a:pt x="0" y="0"/>
                </a:moveTo>
                <a:cubicBezTo>
                  <a:pt x="17" y="1"/>
                  <a:pt x="72" y="4"/>
                  <a:pt x="105" y="6"/>
                </a:cubicBezTo>
                <a:cubicBezTo>
                  <a:pt x="138" y="8"/>
                  <a:pt x="179" y="8"/>
                  <a:pt x="198" y="9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27" name="Freeform 91"/>
          <p:cNvSpPr>
            <a:spLocks noChangeAspect="1"/>
          </p:cNvSpPr>
          <p:nvPr/>
        </p:nvSpPr>
        <p:spPr bwMode="auto">
          <a:xfrm>
            <a:off x="4356100" y="3598863"/>
            <a:ext cx="382588" cy="6350"/>
          </a:xfrm>
          <a:custGeom>
            <a:avLst/>
            <a:gdLst>
              <a:gd name="T0" fmla="*/ 0 w 201"/>
              <a:gd name="T1" fmla="*/ 0 h 3"/>
              <a:gd name="T2" fmla="*/ 2147483646 w 201"/>
              <a:gd name="T3" fmla="*/ 2147483646 h 3"/>
              <a:gd name="T4" fmla="*/ 2147483646 w 201"/>
              <a:gd name="T5" fmla="*/ 2147483646 h 3"/>
              <a:gd name="T6" fmla="*/ 0 60000 65536"/>
              <a:gd name="T7" fmla="*/ 0 60000 65536"/>
              <a:gd name="T8" fmla="*/ 0 60000 65536"/>
              <a:gd name="T9" fmla="*/ 0 w 201"/>
              <a:gd name="T10" fmla="*/ 0 h 3"/>
              <a:gd name="T11" fmla="*/ 201 w 20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3">
                <a:moveTo>
                  <a:pt x="0" y="0"/>
                </a:moveTo>
                <a:cubicBezTo>
                  <a:pt x="23" y="0"/>
                  <a:pt x="105" y="3"/>
                  <a:pt x="138" y="3"/>
                </a:cubicBezTo>
                <a:cubicBezTo>
                  <a:pt x="171" y="3"/>
                  <a:pt x="188" y="3"/>
                  <a:pt x="201" y="3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grpSp>
        <p:nvGrpSpPr>
          <p:cNvPr id="9" name="Group 92"/>
          <p:cNvGrpSpPr/>
          <p:nvPr/>
        </p:nvGrpSpPr>
        <p:grpSpPr bwMode="auto">
          <a:xfrm>
            <a:off x="5627688" y="3409950"/>
            <a:ext cx="258762" cy="276225"/>
            <a:chOff x="3545" y="2148"/>
            <a:chExt cx="163" cy="174"/>
          </a:xfrm>
        </p:grpSpPr>
        <p:sp>
          <p:nvSpPr>
            <p:cNvPr id="16424" name="Line 93"/>
            <p:cNvSpPr>
              <a:spLocks noChangeAspect="1" noChangeShapeType="1"/>
            </p:cNvSpPr>
            <p:nvPr/>
          </p:nvSpPr>
          <p:spPr bwMode="auto">
            <a:xfrm>
              <a:off x="3578" y="2293"/>
              <a:ext cx="108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6425" name="Line 94"/>
            <p:cNvSpPr>
              <a:spLocks noChangeAspect="1" noChangeShapeType="1"/>
            </p:cNvSpPr>
            <p:nvPr/>
          </p:nvSpPr>
          <p:spPr bwMode="auto">
            <a:xfrm>
              <a:off x="3607" y="2322"/>
              <a:ext cx="54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6426" name="AutoShape 95"/>
            <p:cNvSpPr>
              <a:spLocks noChangeAspect="1" noChangeArrowheads="1"/>
            </p:cNvSpPr>
            <p:nvPr/>
          </p:nvSpPr>
          <p:spPr bwMode="auto">
            <a:xfrm flipV="1">
              <a:off x="3545" y="2148"/>
              <a:ext cx="163" cy="1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3333FF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</p:grpSp>
      <p:sp>
        <p:nvSpPr>
          <p:cNvPr id="116832" name="Freeform 96"/>
          <p:cNvSpPr>
            <a:spLocks noChangeAspect="1"/>
          </p:cNvSpPr>
          <p:nvPr/>
        </p:nvSpPr>
        <p:spPr bwMode="auto">
          <a:xfrm>
            <a:off x="1300163" y="3667125"/>
            <a:ext cx="411162" cy="239713"/>
          </a:xfrm>
          <a:custGeom>
            <a:avLst/>
            <a:gdLst>
              <a:gd name="T0" fmla="*/ 0 w 216"/>
              <a:gd name="T1" fmla="*/ 0 h 126"/>
              <a:gd name="T2" fmla="*/ 2147483646 w 216"/>
              <a:gd name="T3" fmla="*/ 2147483646 h 126"/>
              <a:gd name="T4" fmla="*/ 2147483646 w 216"/>
              <a:gd name="T5" fmla="*/ 2147483646 h 126"/>
              <a:gd name="T6" fmla="*/ 2147483646 w 216"/>
              <a:gd name="T7" fmla="*/ 2147483646 h 126"/>
              <a:gd name="T8" fmla="*/ 2147483646 w 216"/>
              <a:gd name="T9" fmla="*/ 2147483646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126"/>
              <a:gd name="T17" fmla="*/ 216 w 21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126">
                <a:moveTo>
                  <a:pt x="0" y="0"/>
                </a:moveTo>
                <a:cubicBezTo>
                  <a:pt x="6" y="10"/>
                  <a:pt x="25" y="48"/>
                  <a:pt x="39" y="63"/>
                </a:cubicBezTo>
                <a:cubicBezTo>
                  <a:pt x="53" y="78"/>
                  <a:pt x="65" y="84"/>
                  <a:pt x="84" y="93"/>
                </a:cubicBezTo>
                <a:cubicBezTo>
                  <a:pt x="103" y="102"/>
                  <a:pt x="130" y="110"/>
                  <a:pt x="152" y="116"/>
                </a:cubicBezTo>
                <a:cubicBezTo>
                  <a:pt x="174" y="122"/>
                  <a:pt x="203" y="124"/>
                  <a:pt x="216" y="126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33" name="Freeform 97"/>
          <p:cNvSpPr>
            <a:spLocks noChangeAspect="1"/>
          </p:cNvSpPr>
          <p:nvPr/>
        </p:nvSpPr>
        <p:spPr bwMode="auto">
          <a:xfrm>
            <a:off x="1887538" y="3919538"/>
            <a:ext cx="304800" cy="3175"/>
          </a:xfrm>
          <a:custGeom>
            <a:avLst/>
            <a:gdLst>
              <a:gd name="T0" fmla="*/ 0 w 160"/>
              <a:gd name="T1" fmla="*/ 0 h 2"/>
              <a:gd name="T2" fmla="*/ 2147483646 w 160"/>
              <a:gd name="T3" fmla="*/ 2147483646 h 2"/>
              <a:gd name="T4" fmla="*/ 0 60000 65536"/>
              <a:gd name="T5" fmla="*/ 0 60000 65536"/>
              <a:gd name="T6" fmla="*/ 0 w 160"/>
              <a:gd name="T7" fmla="*/ 0 h 2"/>
              <a:gd name="T8" fmla="*/ 160 w 160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">
                <a:moveTo>
                  <a:pt x="0" y="0"/>
                </a:moveTo>
                <a:cubicBezTo>
                  <a:pt x="26" y="0"/>
                  <a:pt x="127" y="2"/>
                  <a:pt x="160" y="2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34" name="Freeform 98"/>
          <p:cNvSpPr>
            <a:spLocks noChangeAspect="1"/>
          </p:cNvSpPr>
          <p:nvPr/>
        </p:nvSpPr>
        <p:spPr bwMode="auto">
          <a:xfrm>
            <a:off x="2413000" y="3929063"/>
            <a:ext cx="327025" cy="12700"/>
          </a:xfrm>
          <a:custGeom>
            <a:avLst/>
            <a:gdLst>
              <a:gd name="T0" fmla="*/ 0 w 171"/>
              <a:gd name="T1" fmla="*/ 0 h 7"/>
              <a:gd name="T2" fmla="*/ 2147483646 w 171"/>
              <a:gd name="T3" fmla="*/ 2147483646 h 7"/>
              <a:gd name="T4" fmla="*/ 0 60000 65536"/>
              <a:gd name="T5" fmla="*/ 0 60000 65536"/>
              <a:gd name="T6" fmla="*/ 0 w 171"/>
              <a:gd name="T7" fmla="*/ 0 h 7"/>
              <a:gd name="T8" fmla="*/ 171 w 171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" h="7">
                <a:moveTo>
                  <a:pt x="0" y="0"/>
                </a:moveTo>
                <a:lnTo>
                  <a:pt x="171" y="7"/>
                </a:ln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35" name="Freeform 99"/>
          <p:cNvSpPr>
            <a:spLocks noChangeAspect="1"/>
          </p:cNvSpPr>
          <p:nvPr/>
        </p:nvSpPr>
        <p:spPr bwMode="auto">
          <a:xfrm>
            <a:off x="2970213" y="3940175"/>
            <a:ext cx="339725" cy="7938"/>
          </a:xfrm>
          <a:custGeom>
            <a:avLst/>
            <a:gdLst>
              <a:gd name="T0" fmla="*/ 0 w 179"/>
              <a:gd name="T1" fmla="*/ 0 h 4"/>
              <a:gd name="T2" fmla="*/ 2147483646 w 179"/>
              <a:gd name="T3" fmla="*/ 2147483646 h 4"/>
              <a:gd name="T4" fmla="*/ 0 60000 65536"/>
              <a:gd name="T5" fmla="*/ 0 60000 65536"/>
              <a:gd name="T6" fmla="*/ 0 w 179"/>
              <a:gd name="T7" fmla="*/ 0 h 4"/>
              <a:gd name="T8" fmla="*/ 179 w 179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9" h="4">
                <a:moveTo>
                  <a:pt x="0" y="0"/>
                </a:moveTo>
                <a:lnTo>
                  <a:pt x="179" y="4"/>
                </a:ln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36" name="Line 100"/>
          <p:cNvSpPr>
            <a:spLocks noChangeAspect="1" noChangeShapeType="1"/>
          </p:cNvSpPr>
          <p:nvPr/>
        </p:nvSpPr>
        <p:spPr bwMode="auto">
          <a:xfrm>
            <a:off x="3575050" y="3962400"/>
            <a:ext cx="344488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37" name="Freeform 101"/>
          <p:cNvSpPr>
            <a:spLocks noChangeAspect="1"/>
          </p:cNvSpPr>
          <p:nvPr/>
        </p:nvSpPr>
        <p:spPr bwMode="auto">
          <a:xfrm>
            <a:off x="4265613" y="3887788"/>
            <a:ext cx="519112" cy="85725"/>
          </a:xfrm>
          <a:custGeom>
            <a:avLst/>
            <a:gdLst>
              <a:gd name="T0" fmla="*/ 0 w 272"/>
              <a:gd name="T1" fmla="*/ 2147483646 h 45"/>
              <a:gd name="T2" fmla="*/ 2147483646 w 272"/>
              <a:gd name="T3" fmla="*/ 2147483646 h 45"/>
              <a:gd name="T4" fmla="*/ 2147483646 w 272"/>
              <a:gd name="T5" fmla="*/ 0 h 45"/>
              <a:gd name="T6" fmla="*/ 0 60000 65536"/>
              <a:gd name="T7" fmla="*/ 0 60000 65536"/>
              <a:gd name="T8" fmla="*/ 0 60000 65536"/>
              <a:gd name="T9" fmla="*/ 0 w 272"/>
              <a:gd name="T10" fmla="*/ 0 h 45"/>
              <a:gd name="T11" fmla="*/ 272 w 27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45">
                <a:moveTo>
                  <a:pt x="0" y="45"/>
                </a:moveTo>
                <a:cubicBezTo>
                  <a:pt x="22" y="44"/>
                  <a:pt x="86" y="44"/>
                  <a:pt x="131" y="37"/>
                </a:cubicBezTo>
                <a:cubicBezTo>
                  <a:pt x="176" y="30"/>
                  <a:pt x="243" y="8"/>
                  <a:pt x="272" y="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38" name="Freeform 102"/>
          <p:cNvSpPr>
            <a:spLocks noChangeAspect="1"/>
          </p:cNvSpPr>
          <p:nvPr/>
        </p:nvSpPr>
        <p:spPr bwMode="auto">
          <a:xfrm>
            <a:off x="920750" y="3703638"/>
            <a:ext cx="293688" cy="312737"/>
          </a:xfrm>
          <a:custGeom>
            <a:avLst/>
            <a:gdLst>
              <a:gd name="T0" fmla="*/ 0 w 154"/>
              <a:gd name="T1" fmla="*/ 0 h 164"/>
              <a:gd name="T2" fmla="*/ 2147483646 w 154"/>
              <a:gd name="T3" fmla="*/ 2147483646 h 164"/>
              <a:gd name="T4" fmla="*/ 2147483646 w 154"/>
              <a:gd name="T5" fmla="*/ 2147483646 h 164"/>
              <a:gd name="T6" fmla="*/ 0 60000 65536"/>
              <a:gd name="T7" fmla="*/ 0 60000 65536"/>
              <a:gd name="T8" fmla="*/ 0 60000 65536"/>
              <a:gd name="T9" fmla="*/ 0 w 154"/>
              <a:gd name="T10" fmla="*/ 0 h 164"/>
              <a:gd name="T11" fmla="*/ 154 w 154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" h="164">
                <a:moveTo>
                  <a:pt x="0" y="0"/>
                </a:moveTo>
                <a:cubicBezTo>
                  <a:pt x="10" y="14"/>
                  <a:pt x="35" y="59"/>
                  <a:pt x="61" y="86"/>
                </a:cubicBezTo>
                <a:cubicBezTo>
                  <a:pt x="87" y="113"/>
                  <a:pt x="135" y="148"/>
                  <a:pt x="154" y="16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39" name="Freeform 103"/>
          <p:cNvSpPr>
            <a:spLocks noChangeAspect="1"/>
          </p:cNvSpPr>
          <p:nvPr/>
        </p:nvSpPr>
        <p:spPr bwMode="auto">
          <a:xfrm>
            <a:off x="1374775" y="4130675"/>
            <a:ext cx="376238" cy="85725"/>
          </a:xfrm>
          <a:custGeom>
            <a:avLst/>
            <a:gdLst>
              <a:gd name="T0" fmla="*/ 0 w 198"/>
              <a:gd name="T1" fmla="*/ 0 h 45"/>
              <a:gd name="T2" fmla="*/ 2147483646 w 198"/>
              <a:gd name="T3" fmla="*/ 2147483646 h 45"/>
              <a:gd name="T4" fmla="*/ 2147483646 w 198"/>
              <a:gd name="T5" fmla="*/ 2147483646 h 45"/>
              <a:gd name="T6" fmla="*/ 0 60000 65536"/>
              <a:gd name="T7" fmla="*/ 0 60000 65536"/>
              <a:gd name="T8" fmla="*/ 0 60000 65536"/>
              <a:gd name="T9" fmla="*/ 0 w 198"/>
              <a:gd name="T10" fmla="*/ 0 h 45"/>
              <a:gd name="T11" fmla="*/ 198 w 19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45">
                <a:moveTo>
                  <a:pt x="0" y="0"/>
                </a:moveTo>
                <a:cubicBezTo>
                  <a:pt x="15" y="4"/>
                  <a:pt x="60" y="23"/>
                  <a:pt x="93" y="30"/>
                </a:cubicBezTo>
                <a:cubicBezTo>
                  <a:pt x="126" y="37"/>
                  <a:pt x="176" y="42"/>
                  <a:pt x="198" y="45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40" name="Freeform 104"/>
          <p:cNvSpPr>
            <a:spLocks noChangeAspect="1"/>
          </p:cNvSpPr>
          <p:nvPr/>
        </p:nvSpPr>
        <p:spPr bwMode="auto">
          <a:xfrm>
            <a:off x="1939925" y="4238625"/>
            <a:ext cx="336550" cy="22225"/>
          </a:xfrm>
          <a:custGeom>
            <a:avLst/>
            <a:gdLst>
              <a:gd name="T0" fmla="*/ 0 w 177"/>
              <a:gd name="T1" fmla="*/ 0 h 12"/>
              <a:gd name="T2" fmla="*/ 2147483646 w 177"/>
              <a:gd name="T3" fmla="*/ 2147483646 h 12"/>
              <a:gd name="T4" fmla="*/ 2147483646 w 177"/>
              <a:gd name="T5" fmla="*/ 2147483646 h 12"/>
              <a:gd name="T6" fmla="*/ 0 60000 65536"/>
              <a:gd name="T7" fmla="*/ 0 60000 65536"/>
              <a:gd name="T8" fmla="*/ 0 60000 65536"/>
              <a:gd name="T9" fmla="*/ 0 w 177"/>
              <a:gd name="T10" fmla="*/ 0 h 12"/>
              <a:gd name="T11" fmla="*/ 177 w 177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2">
                <a:moveTo>
                  <a:pt x="0" y="0"/>
                </a:moveTo>
                <a:cubicBezTo>
                  <a:pt x="16" y="2"/>
                  <a:pt x="67" y="7"/>
                  <a:pt x="96" y="9"/>
                </a:cubicBezTo>
                <a:cubicBezTo>
                  <a:pt x="125" y="11"/>
                  <a:pt x="160" y="12"/>
                  <a:pt x="177" y="12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41" name="Freeform 105"/>
          <p:cNvSpPr>
            <a:spLocks noChangeAspect="1"/>
          </p:cNvSpPr>
          <p:nvPr/>
        </p:nvSpPr>
        <p:spPr bwMode="auto">
          <a:xfrm>
            <a:off x="2498725" y="4289425"/>
            <a:ext cx="492125" cy="28575"/>
          </a:xfrm>
          <a:custGeom>
            <a:avLst/>
            <a:gdLst>
              <a:gd name="T0" fmla="*/ 0 w 258"/>
              <a:gd name="T1" fmla="*/ 0 h 15"/>
              <a:gd name="T2" fmla="*/ 2147483646 w 258"/>
              <a:gd name="T3" fmla="*/ 2147483646 h 15"/>
              <a:gd name="T4" fmla="*/ 2147483646 w 258"/>
              <a:gd name="T5" fmla="*/ 2147483646 h 15"/>
              <a:gd name="T6" fmla="*/ 0 60000 65536"/>
              <a:gd name="T7" fmla="*/ 0 60000 65536"/>
              <a:gd name="T8" fmla="*/ 0 60000 65536"/>
              <a:gd name="T9" fmla="*/ 0 w 258"/>
              <a:gd name="T10" fmla="*/ 0 h 15"/>
              <a:gd name="T11" fmla="*/ 258 w 258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15">
                <a:moveTo>
                  <a:pt x="0" y="0"/>
                </a:moveTo>
                <a:cubicBezTo>
                  <a:pt x="19" y="1"/>
                  <a:pt x="68" y="7"/>
                  <a:pt x="111" y="9"/>
                </a:cubicBezTo>
                <a:cubicBezTo>
                  <a:pt x="154" y="11"/>
                  <a:pt x="228" y="14"/>
                  <a:pt x="258" y="15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42" name="Freeform 106"/>
          <p:cNvSpPr>
            <a:spLocks noChangeAspect="1"/>
          </p:cNvSpPr>
          <p:nvPr/>
        </p:nvSpPr>
        <p:spPr bwMode="auto">
          <a:xfrm>
            <a:off x="3144838" y="4330700"/>
            <a:ext cx="439737" cy="4763"/>
          </a:xfrm>
          <a:custGeom>
            <a:avLst/>
            <a:gdLst>
              <a:gd name="T0" fmla="*/ 0 w 231"/>
              <a:gd name="T1" fmla="*/ 0 h 3"/>
              <a:gd name="T2" fmla="*/ 2147483646 w 231"/>
              <a:gd name="T3" fmla="*/ 2147483646 h 3"/>
              <a:gd name="T4" fmla="*/ 2147483646 w 231"/>
              <a:gd name="T5" fmla="*/ 2147483646 h 3"/>
              <a:gd name="T6" fmla="*/ 0 60000 65536"/>
              <a:gd name="T7" fmla="*/ 0 60000 65536"/>
              <a:gd name="T8" fmla="*/ 0 60000 65536"/>
              <a:gd name="T9" fmla="*/ 0 w 231"/>
              <a:gd name="T10" fmla="*/ 0 h 3"/>
              <a:gd name="T11" fmla="*/ 231 w 23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3">
                <a:moveTo>
                  <a:pt x="0" y="0"/>
                </a:moveTo>
                <a:cubicBezTo>
                  <a:pt x="16" y="1"/>
                  <a:pt x="58" y="3"/>
                  <a:pt x="96" y="3"/>
                </a:cubicBezTo>
                <a:cubicBezTo>
                  <a:pt x="134" y="3"/>
                  <a:pt x="203" y="3"/>
                  <a:pt x="231" y="3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43" name="Freeform 107"/>
          <p:cNvSpPr>
            <a:spLocks noChangeAspect="1"/>
          </p:cNvSpPr>
          <p:nvPr/>
        </p:nvSpPr>
        <p:spPr bwMode="auto">
          <a:xfrm>
            <a:off x="3698875" y="4341813"/>
            <a:ext cx="393700" cy="11112"/>
          </a:xfrm>
          <a:custGeom>
            <a:avLst/>
            <a:gdLst>
              <a:gd name="T0" fmla="*/ 0 w 207"/>
              <a:gd name="T1" fmla="*/ 2147483646 h 6"/>
              <a:gd name="T2" fmla="*/ 2147483646 w 207"/>
              <a:gd name="T3" fmla="*/ 2147483646 h 6"/>
              <a:gd name="T4" fmla="*/ 2147483646 w 207"/>
              <a:gd name="T5" fmla="*/ 0 h 6"/>
              <a:gd name="T6" fmla="*/ 0 60000 65536"/>
              <a:gd name="T7" fmla="*/ 0 60000 65536"/>
              <a:gd name="T8" fmla="*/ 0 60000 65536"/>
              <a:gd name="T9" fmla="*/ 0 w 207"/>
              <a:gd name="T10" fmla="*/ 0 h 6"/>
              <a:gd name="T11" fmla="*/ 207 w 20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" h="6">
                <a:moveTo>
                  <a:pt x="0" y="6"/>
                </a:moveTo>
                <a:cubicBezTo>
                  <a:pt x="18" y="6"/>
                  <a:pt x="74" y="4"/>
                  <a:pt x="108" y="3"/>
                </a:cubicBezTo>
                <a:cubicBezTo>
                  <a:pt x="142" y="2"/>
                  <a:pt x="187" y="1"/>
                  <a:pt x="207" y="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44" name="Freeform 108"/>
          <p:cNvSpPr>
            <a:spLocks noChangeAspect="1"/>
          </p:cNvSpPr>
          <p:nvPr/>
        </p:nvSpPr>
        <p:spPr bwMode="auto">
          <a:xfrm>
            <a:off x="4338638" y="4059238"/>
            <a:ext cx="446087" cy="258762"/>
          </a:xfrm>
          <a:custGeom>
            <a:avLst/>
            <a:gdLst>
              <a:gd name="T0" fmla="*/ 0 w 234"/>
              <a:gd name="T1" fmla="*/ 2147483646 h 136"/>
              <a:gd name="T2" fmla="*/ 2147483646 w 234"/>
              <a:gd name="T3" fmla="*/ 2147483646 h 136"/>
              <a:gd name="T4" fmla="*/ 2147483646 w 234"/>
              <a:gd name="T5" fmla="*/ 2147483646 h 136"/>
              <a:gd name="T6" fmla="*/ 2147483646 w 234"/>
              <a:gd name="T7" fmla="*/ 0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136"/>
              <a:gd name="T14" fmla="*/ 234 w 234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136">
                <a:moveTo>
                  <a:pt x="0" y="136"/>
                </a:moveTo>
                <a:cubicBezTo>
                  <a:pt x="16" y="129"/>
                  <a:pt x="68" y="106"/>
                  <a:pt x="98" y="91"/>
                </a:cubicBezTo>
                <a:cubicBezTo>
                  <a:pt x="128" y="76"/>
                  <a:pt x="157" y="58"/>
                  <a:pt x="180" y="43"/>
                </a:cubicBezTo>
                <a:cubicBezTo>
                  <a:pt x="203" y="28"/>
                  <a:pt x="223" y="9"/>
                  <a:pt x="234" y="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6845" name="Freeform 109"/>
          <p:cNvSpPr>
            <a:spLocks noChangeAspect="1"/>
          </p:cNvSpPr>
          <p:nvPr/>
        </p:nvSpPr>
        <p:spPr bwMode="auto">
          <a:xfrm>
            <a:off x="5440363" y="3592513"/>
            <a:ext cx="742950" cy="3175"/>
          </a:xfrm>
          <a:custGeom>
            <a:avLst/>
            <a:gdLst>
              <a:gd name="T0" fmla="*/ 0 w 390"/>
              <a:gd name="T1" fmla="*/ 0 h 1"/>
              <a:gd name="T2" fmla="*/ 2147483646 w 390"/>
              <a:gd name="T3" fmla="*/ 0 h 1"/>
              <a:gd name="T4" fmla="*/ 0 60000 65536"/>
              <a:gd name="T5" fmla="*/ 0 60000 65536"/>
              <a:gd name="T6" fmla="*/ 0 w 390"/>
              <a:gd name="T7" fmla="*/ 0 h 1"/>
              <a:gd name="T8" fmla="*/ 390 w 39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0" h="1">
                <a:moveTo>
                  <a:pt x="0" y="0"/>
                </a:moveTo>
                <a:lnTo>
                  <a:pt x="390" y="0"/>
                </a:lnTo>
              </a:path>
            </a:pathLst>
          </a:custGeom>
          <a:noFill/>
          <a:ln w="28575">
            <a:solidFill>
              <a:srgbClr val="3333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grpSp>
        <p:nvGrpSpPr>
          <p:cNvPr id="10" name="Group 110"/>
          <p:cNvGrpSpPr/>
          <p:nvPr/>
        </p:nvGrpSpPr>
        <p:grpSpPr bwMode="auto">
          <a:xfrm>
            <a:off x="2176463" y="2747963"/>
            <a:ext cx="346075" cy="315912"/>
            <a:chOff x="1371" y="1731"/>
            <a:chExt cx="218" cy="199"/>
          </a:xfrm>
        </p:grpSpPr>
        <p:sp>
          <p:nvSpPr>
            <p:cNvPr id="16420" name="Line 111"/>
            <p:cNvSpPr>
              <a:spLocks noChangeAspect="1" noChangeShapeType="1"/>
            </p:cNvSpPr>
            <p:nvPr/>
          </p:nvSpPr>
          <p:spPr bwMode="auto">
            <a:xfrm>
              <a:off x="1415" y="1905"/>
              <a:ext cx="108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6421" name="Line 112"/>
            <p:cNvSpPr>
              <a:spLocks noChangeAspect="1" noChangeShapeType="1"/>
            </p:cNvSpPr>
            <p:nvPr/>
          </p:nvSpPr>
          <p:spPr bwMode="auto">
            <a:xfrm>
              <a:off x="1444" y="1930"/>
              <a:ext cx="54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6422" name="AutoShape 113"/>
            <p:cNvSpPr>
              <a:spLocks noChangeAspect="1" noChangeArrowheads="1"/>
            </p:cNvSpPr>
            <p:nvPr/>
          </p:nvSpPr>
          <p:spPr bwMode="auto">
            <a:xfrm flipV="1">
              <a:off x="1381" y="1731"/>
              <a:ext cx="163" cy="10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3333FF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16423" name="Line 114"/>
            <p:cNvSpPr>
              <a:spLocks noChangeAspect="1" noChangeShapeType="1"/>
            </p:cNvSpPr>
            <p:nvPr/>
          </p:nvSpPr>
          <p:spPr bwMode="auto">
            <a:xfrm>
              <a:off x="1371" y="1876"/>
              <a:ext cx="218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6851" name="Text Box 115"/>
          <p:cNvSpPr txBox="1">
            <a:spLocks noChangeArrowheads="1"/>
          </p:cNvSpPr>
          <p:nvPr/>
        </p:nvSpPr>
        <p:spPr bwMode="auto">
          <a:xfrm>
            <a:off x="6819900" y="3122613"/>
            <a:ext cx="1497013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600" b="1">
                <a:ea typeface="华文新魏" pitchFamily="2" charset="-122"/>
              </a:rPr>
              <a:t>渗流量</a:t>
            </a:r>
            <a:endParaRPr kumimoji="0" lang="zh-CN" altLang="en-US" sz="3600" b="1">
              <a:ea typeface="华文新魏" pitchFamily="2" charset="-122"/>
            </a:endParaRPr>
          </a:p>
        </p:txBody>
      </p:sp>
      <p:sp>
        <p:nvSpPr>
          <p:cNvPr id="116852" name="Text Box 116"/>
          <p:cNvSpPr txBox="1">
            <a:spLocks noChangeArrowheads="1"/>
          </p:cNvSpPr>
          <p:nvPr/>
        </p:nvSpPr>
        <p:spPr bwMode="auto">
          <a:xfrm>
            <a:off x="6829425" y="4076700"/>
            <a:ext cx="1990725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600">
                <a:ea typeface="华文新魏" pitchFamily="2" charset="-122"/>
              </a:rPr>
              <a:t>渗透变形</a:t>
            </a:r>
            <a:endParaRPr kumimoji="0" lang="zh-CN" altLang="en-US" sz="3600">
              <a:ea typeface="华文新魏" pitchFamily="2" charset="-122"/>
            </a:endParaRPr>
          </a:p>
        </p:txBody>
      </p:sp>
      <p:sp>
        <p:nvSpPr>
          <p:cNvPr id="116853" name="AutoShape 117"/>
          <p:cNvSpPr>
            <a:spLocks noChangeArrowheads="1"/>
          </p:cNvSpPr>
          <p:nvPr/>
        </p:nvSpPr>
        <p:spPr bwMode="auto">
          <a:xfrm>
            <a:off x="5146675" y="2044700"/>
            <a:ext cx="1296988" cy="573088"/>
          </a:xfrm>
          <a:prstGeom prst="wedgeRoundRectCallout">
            <a:avLst>
              <a:gd name="adj1" fmla="val -107648"/>
              <a:gd name="adj2" fmla="val 112329"/>
              <a:gd name="adj3" fmla="val 16667"/>
            </a:avLst>
          </a:prstGeom>
          <a:noFill/>
          <a:ln w="19050" algn="ctr">
            <a:solidFill>
              <a:srgbClr val="9900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kumimoji="0"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隶书" pitchFamily="49" charset="-122"/>
              </a:rPr>
              <a:t>土石坝</a:t>
            </a:r>
            <a:endParaRPr kumimoji="0" lang="zh-CN" altLang="en-US" sz="2800" b="1">
              <a:solidFill>
                <a:schemeClr val="accent2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16854" name="AutoShape 118"/>
          <p:cNvSpPr>
            <a:spLocks noChangeArrowheads="1"/>
          </p:cNvSpPr>
          <p:nvPr/>
        </p:nvSpPr>
        <p:spPr bwMode="auto">
          <a:xfrm>
            <a:off x="1541463" y="1887538"/>
            <a:ext cx="2382837" cy="508000"/>
          </a:xfrm>
          <a:prstGeom prst="wedgeRoundRectCallout">
            <a:avLst>
              <a:gd name="adj1" fmla="val 30681"/>
              <a:gd name="adj2" fmla="val 205000"/>
              <a:gd name="adj3" fmla="val 16667"/>
            </a:avLst>
          </a:prstGeom>
          <a:noFill/>
          <a:ln w="19050" algn="ctr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kumimoji="0" lang="zh-CN" altLang="en-US" b="1">
                <a:solidFill>
                  <a:srgbClr val="333333"/>
                </a:solidFill>
                <a:latin typeface="Arial" panose="020B0604020202020204" pitchFamily="34" charset="0"/>
              </a:rPr>
              <a:t>防渗斜墙及铺盖</a:t>
            </a:r>
            <a:endParaRPr kumimoji="0" lang="zh-CN" altLang="en-US" b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16855" name="AutoShape 119"/>
          <p:cNvSpPr>
            <a:spLocks noChangeArrowheads="1"/>
          </p:cNvSpPr>
          <p:nvPr/>
        </p:nvSpPr>
        <p:spPr bwMode="auto">
          <a:xfrm>
            <a:off x="5146675" y="2762250"/>
            <a:ext cx="1006475" cy="508000"/>
          </a:xfrm>
          <a:prstGeom prst="wedgeRoundRectCallout">
            <a:avLst>
              <a:gd name="adj1" fmla="val -129653"/>
              <a:gd name="adj2" fmla="val 83440"/>
              <a:gd name="adj3" fmla="val 16667"/>
            </a:avLst>
          </a:prstGeom>
          <a:noFill/>
          <a:ln w="19050" algn="ctr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rIns="0">
            <a:spAutoFit/>
          </a:bodyPr>
          <a:lstStyle/>
          <a:p>
            <a:pPr algn="ctr" eaLnBrk="1" hangingPunct="1"/>
            <a:r>
              <a:rPr kumimoji="0" lang="zh-CN" altLang="en-US" b="1">
                <a:solidFill>
                  <a:srgbClr val="009900"/>
                </a:solidFill>
                <a:latin typeface="Arial" panose="020B0604020202020204" pitchFamily="34" charset="0"/>
                <a:ea typeface="华文新魏" pitchFamily="2" charset="-122"/>
              </a:rPr>
              <a:t>浸润线</a:t>
            </a:r>
            <a:endParaRPr kumimoji="0" lang="zh-CN" altLang="en-US" b="1">
              <a:solidFill>
                <a:srgbClr val="009900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16856" name="Text Box 120"/>
          <p:cNvSpPr txBox="1">
            <a:spLocks noChangeArrowheads="1"/>
          </p:cNvSpPr>
          <p:nvPr/>
        </p:nvSpPr>
        <p:spPr bwMode="auto">
          <a:xfrm>
            <a:off x="5102225" y="3979863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>
                <a:solidFill>
                  <a:schemeClr val="bg2"/>
                </a:solidFill>
              </a:rPr>
              <a:t>透水层</a:t>
            </a:r>
            <a:endParaRPr kumimoji="0" lang="zh-CN" altLang="en-US" sz="2400" b="1">
              <a:solidFill>
                <a:schemeClr val="bg2"/>
              </a:solidFill>
            </a:endParaRPr>
          </a:p>
        </p:txBody>
      </p:sp>
      <p:sp>
        <p:nvSpPr>
          <p:cNvPr id="116857" name="Text Box 121"/>
          <p:cNvSpPr txBox="1">
            <a:spLocks noChangeArrowheads="1"/>
          </p:cNvSpPr>
          <p:nvPr/>
        </p:nvSpPr>
        <p:spPr bwMode="auto">
          <a:xfrm>
            <a:off x="2974975" y="4916488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>
                <a:solidFill>
                  <a:schemeClr val="bg2"/>
                </a:solidFill>
              </a:rPr>
              <a:t>不透水层</a:t>
            </a:r>
            <a:endParaRPr kumimoji="0" lang="zh-CN" altLang="en-US" sz="2400" b="1">
              <a:solidFill>
                <a:schemeClr val="bg2"/>
              </a:solidFill>
            </a:endParaRPr>
          </a:p>
        </p:txBody>
      </p:sp>
      <p:sp>
        <p:nvSpPr>
          <p:cNvPr id="116858" name="Text Box 122"/>
          <p:cNvSpPr txBox="1">
            <a:spLocks noChangeArrowheads="1"/>
          </p:cNvSpPr>
          <p:nvPr/>
        </p:nvSpPr>
        <p:spPr bwMode="auto">
          <a:xfrm>
            <a:off x="323850" y="698500"/>
            <a:ext cx="3657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200">
                <a:solidFill>
                  <a:srgbClr val="990033"/>
                </a:solidFill>
                <a:ea typeface="隶书" pitchFamily="49" charset="-122"/>
              </a:rPr>
              <a:t>土石坝坝基坝身渗流</a:t>
            </a:r>
            <a:endParaRPr kumimoji="0" lang="zh-CN" altLang="en-US" sz="3200">
              <a:solidFill>
                <a:srgbClr val="990033"/>
              </a:solidFill>
              <a:ea typeface="隶书" pitchFamily="49" charset="-122"/>
            </a:endParaRPr>
          </a:p>
        </p:txBody>
      </p:sp>
      <p:sp>
        <p:nvSpPr>
          <p:cNvPr id="122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6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500"/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500"/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500"/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500"/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500"/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500"/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19" grpId="0" animBg="1"/>
      <p:bldP spid="116820" grpId="0" animBg="1"/>
      <p:bldP spid="116821" grpId="0" animBg="1"/>
      <p:bldP spid="116822" grpId="0" animBg="1"/>
      <p:bldP spid="116823" grpId="0" animBg="1"/>
      <p:bldP spid="116824" grpId="0" animBg="1"/>
      <p:bldP spid="116825" grpId="0" animBg="1"/>
      <p:bldP spid="116826" grpId="0" animBg="1"/>
      <p:bldP spid="116827" grpId="0" animBg="1"/>
      <p:bldP spid="116832" grpId="0" animBg="1"/>
      <p:bldP spid="116833" grpId="0" animBg="1"/>
      <p:bldP spid="116834" grpId="0" animBg="1"/>
      <p:bldP spid="116835" grpId="0" animBg="1"/>
      <p:bldP spid="116836" grpId="0" animBg="1"/>
      <p:bldP spid="116837" grpId="0" animBg="1"/>
      <p:bldP spid="116838" grpId="0" animBg="1"/>
      <p:bldP spid="116839" grpId="0" animBg="1"/>
      <p:bldP spid="116840" grpId="0" animBg="1"/>
      <p:bldP spid="116841" grpId="0" animBg="1"/>
      <p:bldP spid="116842" grpId="0" animBg="1"/>
      <p:bldP spid="116843" grpId="0" animBg="1"/>
      <p:bldP spid="116844" grpId="0" animBg="1"/>
      <p:bldP spid="116845" grpId="0" animBg="1"/>
      <p:bldP spid="116851" grpId="0" animBg="1"/>
      <p:bldP spid="116852" grpId="0" animBg="1"/>
      <p:bldP spid="116853" grpId="0" animBg="1"/>
      <p:bldP spid="116854" grpId="0" animBg="1"/>
      <p:bldP spid="116855" grpId="0" animBg="1"/>
      <p:bldP spid="116856" grpId="0"/>
      <p:bldP spid="116857" grpId="0"/>
      <p:bldP spid="1168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7380288" y="3789363"/>
            <a:ext cx="1439862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600">
                <a:solidFill>
                  <a:schemeClr val="bg2"/>
                </a:solidFill>
                <a:ea typeface="华文新魏" pitchFamily="2" charset="-122"/>
              </a:rPr>
              <a:t>渗流量</a:t>
            </a:r>
            <a:endParaRPr kumimoji="0" lang="zh-CN" altLang="en-US" sz="3600">
              <a:solidFill>
                <a:schemeClr val="bg2"/>
              </a:solidFill>
              <a:ea typeface="华文新魏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611188" y="5019675"/>
            <a:ext cx="5483225" cy="168275"/>
            <a:chOff x="884" y="2807"/>
            <a:chExt cx="2722" cy="83"/>
          </a:xfrm>
        </p:grpSpPr>
        <p:grpSp>
          <p:nvGrpSpPr>
            <p:cNvPr id="18470" name="Group 4"/>
            <p:cNvGrpSpPr/>
            <p:nvPr/>
          </p:nvGrpSpPr>
          <p:grpSpPr bwMode="auto">
            <a:xfrm>
              <a:off x="2227" y="2807"/>
              <a:ext cx="481" cy="83"/>
              <a:chOff x="2644" y="2807"/>
              <a:chExt cx="481" cy="83"/>
            </a:xfrm>
          </p:grpSpPr>
          <p:sp>
            <p:nvSpPr>
              <p:cNvPr id="18537" name="Freeform 5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8" name="Freeform 6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9" name="Freeform 7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0" name="Freeform 8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1" name="Freeform 9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2" name="Freeform 10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3" name="Freeform 11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4" name="Freeform 12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5" name="Freeform 13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6" name="Freeform 14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7" name="Freeform 15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48" name="Freeform 16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471" name="Group 17"/>
            <p:cNvGrpSpPr/>
            <p:nvPr/>
          </p:nvGrpSpPr>
          <p:grpSpPr bwMode="auto">
            <a:xfrm>
              <a:off x="1779" y="2807"/>
              <a:ext cx="481" cy="83"/>
              <a:chOff x="2644" y="2807"/>
              <a:chExt cx="481" cy="83"/>
            </a:xfrm>
          </p:grpSpPr>
          <p:sp>
            <p:nvSpPr>
              <p:cNvPr id="18525" name="Freeform 18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6" name="Freeform 19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7" name="Freeform 20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8" name="Freeform 21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9" name="Freeform 22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0" name="Freeform 23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1" name="Freeform 24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2" name="Freeform 25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3" name="Freeform 26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4" name="Freeform 27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5" name="Freeform 28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36" name="Freeform 29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472" name="Group 30"/>
            <p:cNvGrpSpPr/>
            <p:nvPr/>
          </p:nvGrpSpPr>
          <p:grpSpPr bwMode="auto">
            <a:xfrm>
              <a:off x="1332" y="2807"/>
              <a:ext cx="481" cy="83"/>
              <a:chOff x="2644" y="2807"/>
              <a:chExt cx="481" cy="83"/>
            </a:xfrm>
          </p:grpSpPr>
          <p:sp>
            <p:nvSpPr>
              <p:cNvPr id="18513" name="Freeform 31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4" name="Freeform 32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5" name="Freeform 33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6" name="Freeform 34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7" name="Freeform 35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8" name="Freeform 36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9" name="Freeform 37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0" name="Freeform 38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1" name="Freeform 39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2" name="Freeform 40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3" name="Freeform 41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24" name="Freeform 42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473" name="Group 43"/>
            <p:cNvGrpSpPr/>
            <p:nvPr/>
          </p:nvGrpSpPr>
          <p:grpSpPr bwMode="auto">
            <a:xfrm>
              <a:off x="884" y="2807"/>
              <a:ext cx="481" cy="83"/>
              <a:chOff x="2644" y="2807"/>
              <a:chExt cx="481" cy="83"/>
            </a:xfrm>
          </p:grpSpPr>
          <p:sp>
            <p:nvSpPr>
              <p:cNvPr id="18501" name="Freeform 44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2" name="Freeform 45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3" name="Freeform 46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4" name="Freeform 47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5" name="Freeform 48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6" name="Freeform 49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7" name="Freeform 50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8" name="Freeform 51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9" name="Freeform 52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0" name="Freeform 53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1" name="Freeform 54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12" name="Freeform 55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474" name="Group 56"/>
            <p:cNvGrpSpPr/>
            <p:nvPr/>
          </p:nvGrpSpPr>
          <p:grpSpPr bwMode="auto">
            <a:xfrm>
              <a:off x="3123" y="2807"/>
              <a:ext cx="481" cy="83"/>
              <a:chOff x="2644" y="2807"/>
              <a:chExt cx="481" cy="83"/>
            </a:xfrm>
          </p:grpSpPr>
          <p:sp>
            <p:nvSpPr>
              <p:cNvPr id="18489" name="Freeform 57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0" name="Freeform 58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1" name="Freeform 59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2" name="Freeform 60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3" name="Freeform 61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4" name="Freeform 62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5" name="Freeform 63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6" name="Freeform 64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7" name="Freeform 65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8" name="Freeform 66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99" name="Freeform 67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500" name="Freeform 68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475" name="Group 69"/>
            <p:cNvGrpSpPr/>
            <p:nvPr/>
          </p:nvGrpSpPr>
          <p:grpSpPr bwMode="auto">
            <a:xfrm>
              <a:off x="2675" y="2807"/>
              <a:ext cx="481" cy="83"/>
              <a:chOff x="2644" y="2807"/>
              <a:chExt cx="481" cy="83"/>
            </a:xfrm>
          </p:grpSpPr>
          <p:sp>
            <p:nvSpPr>
              <p:cNvPr id="18477" name="Freeform 70"/>
              <p:cNvSpPr/>
              <p:nvPr/>
            </p:nvSpPr>
            <p:spPr bwMode="auto">
              <a:xfrm>
                <a:off x="2644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78" name="Freeform 71"/>
              <p:cNvSpPr/>
              <p:nvPr/>
            </p:nvSpPr>
            <p:spPr bwMode="auto">
              <a:xfrm>
                <a:off x="2729" y="2810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79" name="Freeform 72"/>
              <p:cNvSpPr/>
              <p:nvPr/>
            </p:nvSpPr>
            <p:spPr bwMode="auto">
              <a:xfrm>
                <a:off x="2693" y="2807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0" name="Freeform 73"/>
              <p:cNvSpPr/>
              <p:nvPr/>
            </p:nvSpPr>
            <p:spPr bwMode="auto">
              <a:xfrm>
                <a:off x="2792" y="2837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1" name="Freeform 74"/>
              <p:cNvSpPr/>
              <p:nvPr/>
            </p:nvSpPr>
            <p:spPr bwMode="auto">
              <a:xfrm>
                <a:off x="2759" y="2859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2" name="Freeform 75"/>
              <p:cNvSpPr/>
              <p:nvPr/>
            </p:nvSpPr>
            <p:spPr bwMode="auto">
              <a:xfrm>
                <a:off x="2829" y="2813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3" name="Freeform 76"/>
              <p:cNvSpPr/>
              <p:nvPr/>
            </p:nvSpPr>
            <p:spPr bwMode="auto">
              <a:xfrm>
                <a:off x="2868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4" name="Freeform 77"/>
              <p:cNvSpPr/>
              <p:nvPr/>
            </p:nvSpPr>
            <p:spPr bwMode="auto">
              <a:xfrm>
                <a:off x="2953" y="2811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5" name="Freeform 78"/>
              <p:cNvSpPr/>
              <p:nvPr/>
            </p:nvSpPr>
            <p:spPr bwMode="auto">
              <a:xfrm>
                <a:off x="2917" y="2808"/>
                <a:ext cx="97" cy="73"/>
              </a:xfrm>
              <a:custGeom>
                <a:avLst/>
                <a:gdLst>
                  <a:gd name="T0" fmla="*/ 97 w 97"/>
                  <a:gd name="T1" fmla="*/ 0 h 73"/>
                  <a:gd name="T2" fmla="*/ 0 w 97"/>
                  <a:gd name="T3" fmla="*/ 73 h 73"/>
                  <a:gd name="T4" fmla="*/ 0 60000 65536"/>
                  <a:gd name="T5" fmla="*/ 0 60000 65536"/>
                  <a:gd name="T6" fmla="*/ 0 w 97"/>
                  <a:gd name="T7" fmla="*/ 0 h 73"/>
                  <a:gd name="T8" fmla="*/ 97 w 9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7" h="73">
                    <a:moveTo>
                      <a:pt x="97" y="0"/>
                    </a:moveTo>
                    <a:lnTo>
                      <a:pt x="0" y="73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6" name="Freeform 79"/>
              <p:cNvSpPr/>
              <p:nvPr/>
            </p:nvSpPr>
            <p:spPr bwMode="auto">
              <a:xfrm>
                <a:off x="3016" y="2838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7" name="Freeform 80"/>
              <p:cNvSpPr/>
              <p:nvPr/>
            </p:nvSpPr>
            <p:spPr bwMode="auto">
              <a:xfrm>
                <a:off x="2983" y="2860"/>
                <a:ext cx="54" cy="30"/>
              </a:xfrm>
              <a:custGeom>
                <a:avLst/>
                <a:gdLst>
                  <a:gd name="T0" fmla="*/ 0 w 54"/>
                  <a:gd name="T1" fmla="*/ 0 h 30"/>
                  <a:gd name="T2" fmla="*/ 54 w 54"/>
                  <a:gd name="T3" fmla="*/ 30 h 30"/>
                  <a:gd name="T4" fmla="*/ 0 60000 65536"/>
                  <a:gd name="T5" fmla="*/ 0 60000 65536"/>
                  <a:gd name="T6" fmla="*/ 0 w 54"/>
                  <a:gd name="T7" fmla="*/ 0 h 30"/>
                  <a:gd name="T8" fmla="*/ 54 w 54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" h="30">
                    <a:moveTo>
                      <a:pt x="0" y="0"/>
                    </a:moveTo>
                    <a:lnTo>
                      <a:pt x="54" y="3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88" name="Freeform 81"/>
              <p:cNvSpPr/>
              <p:nvPr/>
            </p:nvSpPr>
            <p:spPr bwMode="auto">
              <a:xfrm>
                <a:off x="3053" y="2814"/>
                <a:ext cx="72" cy="40"/>
              </a:xfrm>
              <a:custGeom>
                <a:avLst/>
                <a:gdLst>
                  <a:gd name="T0" fmla="*/ 0 w 72"/>
                  <a:gd name="T1" fmla="*/ 0 h 40"/>
                  <a:gd name="T2" fmla="*/ 72 w 72"/>
                  <a:gd name="T3" fmla="*/ 40 h 40"/>
                  <a:gd name="T4" fmla="*/ 0 60000 65536"/>
                  <a:gd name="T5" fmla="*/ 0 60000 65536"/>
                  <a:gd name="T6" fmla="*/ 0 w 72"/>
                  <a:gd name="T7" fmla="*/ 0 h 40"/>
                  <a:gd name="T8" fmla="*/ 72 w 72"/>
                  <a:gd name="T9" fmla="*/ 40 h 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40">
                    <a:moveTo>
                      <a:pt x="0" y="0"/>
                    </a:moveTo>
                    <a:lnTo>
                      <a:pt x="72" y="40"/>
                    </a:lnTo>
                  </a:path>
                </a:pathLst>
              </a:custGeom>
              <a:noFill/>
              <a:ln w="12700">
                <a:solidFill>
                  <a:srgbClr val="990033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476" name="Line 82"/>
            <p:cNvSpPr>
              <a:spLocks noChangeShapeType="1"/>
            </p:cNvSpPr>
            <p:nvPr/>
          </p:nvSpPr>
          <p:spPr bwMode="auto">
            <a:xfrm>
              <a:off x="884" y="2807"/>
              <a:ext cx="2722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8867" name="Freeform 83"/>
          <p:cNvSpPr/>
          <p:nvPr/>
        </p:nvSpPr>
        <p:spPr bwMode="auto">
          <a:xfrm>
            <a:off x="611188" y="2689225"/>
            <a:ext cx="5862637" cy="3175"/>
          </a:xfrm>
          <a:custGeom>
            <a:avLst/>
            <a:gdLst>
              <a:gd name="T0" fmla="*/ 0 w 2910"/>
              <a:gd name="T1" fmla="*/ 0 h 1"/>
              <a:gd name="T2" fmla="*/ 2147483646 w 2910"/>
              <a:gd name="T3" fmla="*/ 0 h 1"/>
              <a:gd name="T4" fmla="*/ 0 60000 65536"/>
              <a:gd name="T5" fmla="*/ 0 60000 65536"/>
              <a:gd name="T6" fmla="*/ 0 w 2910"/>
              <a:gd name="T7" fmla="*/ 0 h 1"/>
              <a:gd name="T8" fmla="*/ 2910 w 291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0" h="1">
                <a:moveTo>
                  <a:pt x="0" y="0"/>
                </a:moveTo>
                <a:lnTo>
                  <a:pt x="2910" y="0"/>
                </a:lnTo>
              </a:path>
            </a:pathLst>
          </a:custGeom>
          <a:noFill/>
          <a:ln w="28575">
            <a:solidFill>
              <a:srgbClr val="99003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68" name="Rectangle 84" descr="20%"/>
          <p:cNvSpPr>
            <a:spLocks noChangeArrowheads="1"/>
          </p:cNvSpPr>
          <p:nvPr/>
        </p:nvSpPr>
        <p:spPr bwMode="auto">
          <a:xfrm>
            <a:off x="3352800" y="2689225"/>
            <a:ext cx="90488" cy="2314575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algn="ctr">
            <a:solidFill>
              <a:srgbClr val="FF0066"/>
            </a:solidFill>
            <a:miter lim="800000"/>
          </a:ln>
        </p:spPr>
        <p:txBody>
          <a:bodyPr lIns="0" rIns="0" anchor="ctr">
            <a:spAutoFit/>
          </a:bodyPr>
          <a:lstStyle/>
          <a:p>
            <a:pPr algn="ctr" eaLnBrk="1" hangingPunct="1"/>
            <a:endParaRPr lang="zh-CN" altLang="en-US"/>
          </a:p>
        </p:txBody>
      </p:sp>
      <p:sp>
        <p:nvSpPr>
          <p:cNvPr id="118869" name="Rectangle 85" descr="20%"/>
          <p:cNvSpPr>
            <a:spLocks noChangeArrowheads="1"/>
          </p:cNvSpPr>
          <p:nvPr/>
        </p:nvSpPr>
        <p:spPr bwMode="auto">
          <a:xfrm>
            <a:off x="3987800" y="2687638"/>
            <a:ext cx="90488" cy="2312987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9050" algn="ctr">
            <a:solidFill>
              <a:srgbClr val="FF0066"/>
            </a:solidFill>
            <a:miter lim="800000"/>
          </a:ln>
        </p:spPr>
        <p:txBody>
          <a:bodyPr lIns="0" rIns="0" anchor="ctr">
            <a:spAutoFit/>
          </a:bodyPr>
          <a:lstStyle/>
          <a:p>
            <a:pPr algn="ctr" eaLnBrk="1" hangingPunct="1"/>
            <a:endParaRPr lang="zh-CN" altLang="en-US"/>
          </a:p>
        </p:txBody>
      </p:sp>
      <p:sp>
        <p:nvSpPr>
          <p:cNvPr id="118870" name="Line 86"/>
          <p:cNvSpPr>
            <a:spLocks noChangeShapeType="1"/>
          </p:cNvSpPr>
          <p:nvPr/>
        </p:nvSpPr>
        <p:spPr bwMode="auto">
          <a:xfrm>
            <a:off x="885825" y="3362325"/>
            <a:ext cx="57562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1" name="Freeform 87"/>
          <p:cNvSpPr/>
          <p:nvPr/>
        </p:nvSpPr>
        <p:spPr bwMode="auto">
          <a:xfrm>
            <a:off x="4098925" y="3459163"/>
            <a:ext cx="2205038" cy="530225"/>
          </a:xfrm>
          <a:custGeom>
            <a:avLst/>
            <a:gdLst>
              <a:gd name="T0" fmla="*/ 0 w 1095"/>
              <a:gd name="T1" fmla="*/ 2147483646 h 260"/>
              <a:gd name="T2" fmla="*/ 2147483646 w 1095"/>
              <a:gd name="T3" fmla="*/ 2147483646 h 260"/>
              <a:gd name="T4" fmla="*/ 2147483646 w 1095"/>
              <a:gd name="T5" fmla="*/ 2147483646 h 260"/>
              <a:gd name="T6" fmla="*/ 2147483646 w 1095"/>
              <a:gd name="T7" fmla="*/ 2147483646 h 260"/>
              <a:gd name="T8" fmla="*/ 2147483646 w 1095"/>
              <a:gd name="T9" fmla="*/ 2147483646 h 260"/>
              <a:gd name="T10" fmla="*/ 2147483646 w 1095"/>
              <a:gd name="T11" fmla="*/ 2147483646 h 260"/>
              <a:gd name="T12" fmla="*/ 2147483646 w 1095"/>
              <a:gd name="T13" fmla="*/ 2147483646 h 260"/>
              <a:gd name="T14" fmla="*/ 2147483646 w 1095"/>
              <a:gd name="T15" fmla="*/ 2147483646 h 260"/>
              <a:gd name="T16" fmla="*/ 2147483646 w 1095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5"/>
              <a:gd name="T28" fmla="*/ 0 h 260"/>
              <a:gd name="T29" fmla="*/ 1095 w 1095"/>
              <a:gd name="T30" fmla="*/ 260 h 2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5" h="260">
                <a:moveTo>
                  <a:pt x="0" y="260"/>
                </a:moveTo>
                <a:cubicBezTo>
                  <a:pt x="15" y="249"/>
                  <a:pt x="60" y="211"/>
                  <a:pt x="93" y="191"/>
                </a:cubicBezTo>
                <a:cubicBezTo>
                  <a:pt x="126" y="171"/>
                  <a:pt x="156" y="157"/>
                  <a:pt x="201" y="140"/>
                </a:cubicBezTo>
                <a:cubicBezTo>
                  <a:pt x="246" y="123"/>
                  <a:pt x="306" y="103"/>
                  <a:pt x="363" y="89"/>
                </a:cubicBezTo>
                <a:cubicBezTo>
                  <a:pt x="420" y="75"/>
                  <a:pt x="483" y="63"/>
                  <a:pt x="543" y="53"/>
                </a:cubicBezTo>
                <a:cubicBezTo>
                  <a:pt x="603" y="43"/>
                  <a:pt x="672" y="35"/>
                  <a:pt x="723" y="29"/>
                </a:cubicBezTo>
                <a:cubicBezTo>
                  <a:pt x="774" y="23"/>
                  <a:pt x="801" y="18"/>
                  <a:pt x="849" y="14"/>
                </a:cubicBezTo>
                <a:cubicBezTo>
                  <a:pt x="897" y="10"/>
                  <a:pt x="970" y="4"/>
                  <a:pt x="1011" y="2"/>
                </a:cubicBezTo>
                <a:cubicBezTo>
                  <a:pt x="1052" y="0"/>
                  <a:pt x="1078" y="2"/>
                  <a:pt x="1095" y="2"/>
                </a:cubicBezTo>
              </a:path>
            </a:pathLst>
          </a:custGeom>
          <a:noFill/>
          <a:ln w="28575">
            <a:solidFill>
              <a:srgbClr val="33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2" name="Freeform 88"/>
          <p:cNvSpPr/>
          <p:nvPr/>
        </p:nvSpPr>
        <p:spPr bwMode="auto">
          <a:xfrm>
            <a:off x="4194175" y="3995738"/>
            <a:ext cx="393700" cy="171450"/>
          </a:xfrm>
          <a:custGeom>
            <a:avLst/>
            <a:gdLst>
              <a:gd name="T0" fmla="*/ 2147483646 w 195"/>
              <a:gd name="T1" fmla="*/ 0 h 84"/>
              <a:gd name="T2" fmla="*/ 2147483646 w 195"/>
              <a:gd name="T3" fmla="*/ 2147483646 h 84"/>
              <a:gd name="T4" fmla="*/ 0 w 195"/>
              <a:gd name="T5" fmla="*/ 2147483646 h 84"/>
              <a:gd name="T6" fmla="*/ 0 60000 65536"/>
              <a:gd name="T7" fmla="*/ 0 60000 65536"/>
              <a:gd name="T8" fmla="*/ 0 60000 65536"/>
              <a:gd name="T9" fmla="*/ 0 w 195"/>
              <a:gd name="T10" fmla="*/ 0 h 84"/>
              <a:gd name="T11" fmla="*/ 195 w 195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84">
                <a:moveTo>
                  <a:pt x="195" y="0"/>
                </a:moveTo>
                <a:cubicBezTo>
                  <a:pt x="177" y="7"/>
                  <a:pt x="119" y="28"/>
                  <a:pt x="87" y="42"/>
                </a:cubicBezTo>
                <a:cubicBezTo>
                  <a:pt x="55" y="56"/>
                  <a:pt x="18" y="75"/>
                  <a:pt x="0" y="8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3" name="Freeform 89"/>
          <p:cNvSpPr/>
          <p:nvPr/>
        </p:nvSpPr>
        <p:spPr bwMode="auto">
          <a:xfrm>
            <a:off x="4175125" y="4210050"/>
            <a:ext cx="442913" cy="187325"/>
          </a:xfrm>
          <a:custGeom>
            <a:avLst/>
            <a:gdLst>
              <a:gd name="T0" fmla="*/ 2147483646 w 220"/>
              <a:gd name="T1" fmla="*/ 0 h 92"/>
              <a:gd name="T2" fmla="*/ 2147483646 w 220"/>
              <a:gd name="T3" fmla="*/ 2147483646 h 92"/>
              <a:gd name="T4" fmla="*/ 0 w 220"/>
              <a:gd name="T5" fmla="*/ 2147483646 h 92"/>
              <a:gd name="T6" fmla="*/ 0 60000 65536"/>
              <a:gd name="T7" fmla="*/ 0 60000 65536"/>
              <a:gd name="T8" fmla="*/ 0 60000 65536"/>
              <a:gd name="T9" fmla="*/ 0 w 220"/>
              <a:gd name="T10" fmla="*/ 0 h 92"/>
              <a:gd name="T11" fmla="*/ 220 w 220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92">
                <a:moveTo>
                  <a:pt x="220" y="0"/>
                </a:moveTo>
                <a:cubicBezTo>
                  <a:pt x="201" y="7"/>
                  <a:pt x="143" y="24"/>
                  <a:pt x="106" y="39"/>
                </a:cubicBezTo>
                <a:cubicBezTo>
                  <a:pt x="69" y="54"/>
                  <a:pt x="22" y="81"/>
                  <a:pt x="0" y="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4" name="Freeform 90"/>
          <p:cNvSpPr/>
          <p:nvPr/>
        </p:nvSpPr>
        <p:spPr bwMode="auto">
          <a:xfrm>
            <a:off x="4192588" y="4503738"/>
            <a:ext cx="406400" cy="163512"/>
          </a:xfrm>
          <a:custGeom>
            <a:avLst/>
            <a:gdLst>
              <a:gd name="T0" fmla="*/ 2147483646 w 202"/>
              <a:gd name="T1" fmla="*/ 0 h 80"/>
              <a:gd name="T2" fmla="*/ 2147483646 w 202"/>
              <a:gd name="T3" fmla="*/ 2147483646 h 80"/>
              <a:gd name="T4" fmla="*/ 0 w 202"/>
              <a:gd name="T5" fmla="*/ 2147483646 h 80"/>
              <a:gd name="T6" fmla="*/ 0 60000 65536"/>
              <a:gd name="T7" fmla="*/ 0 60000 65536"/>
              <a:gd name="T8" fmla="*/ 0 60000 65536"/>
              <a:gd name="T9" fmla="*/ 0 w 202"/>
              <a:gd name="T10" fmla="*/ 0 h 80"/>
              <a:gd name="T11" fmla="*/ 202 w 20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" h="80">
                <a:moveTo>
                  <a:pt x="202" y="0"/>
                </a:moveTo>
                <a:cubicBezTo>
                  <a:pt x="183" y="7"/>
                  <a:pt x="121" y="25"/>
                  <a:pt x="87" y="38"/>
                </a:cubicBezTo>
                <a:cubicBezTo>
                  <a:pt x="53" y="51"/>
                  <a:pt x="18" y="71"/>
                  <a:pt x="0" y="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5" name="Freeform 91"/>
          <p:cNvSpPr/>
          <p:nvPr/>
        </p:nvSpPr>
        <p:spPr bwMode="auto">
          <a:xfrm>
            <a:off x="4822825" y="3903663"/>
            <a:ext cx="387350" cy="141287"/>
          </a:xfrm>
          <a:custGeom>
            <a:avLst/>
            <a:gdLst>
              <a:gd name="T0" fmla="*/ 2147483646 w 192"/>
              <a:gd name="T1" fmla="*/ 0 h 69"/>
              <a:gd name="T2" fmla="*/ 2147483646 w 192"/>
              <a:gd name="T3" fmla="*/ 2147483646 h 69"/>
              <a:gd name="T4" fmla="*/ 0 w 192"/>
              <a:gd name="T5" fmla="*/ 2147483646 h 69"/>
              <a:gd name="T6" fmla="*/ 0 60000 65536"/>
              <a:gd name="T7" fmla="*/ 0 60000 65536"/>
              <a:gd name="T8" fmla="*/ 0 60000 65536"/>
              <a:gd name="T9" fmla="*/ 0 w 192"/>
              <a:gd name="T10" fmla="*/ 0 h 69"/>
              <a:gd name="T11" fmla="*/ 192 w 192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69">
                <a:moveTo>
                  <a:pt x="192" y="0"/>
                </a:moveTo>
                <a:cubicBezTo>
                  <a:pt x="175" y="4"/>
                  <a:pt x="122" y="19"/>
                  <a:pt x="90" y="30"/>
                </a:cubicBezTo>
                <a:cubicBezTo>
                  <a:pt x="58" y="41"/>
                  <a:pt x="19" y="61"/>
                  <a:pt x="0" y="69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6" name="Freeform 92"/>
          <p:cNvSpPr/>
          <p:nvPr/>
        </p:nvSpPr>
        <p:spPr bwMode="auto">
          <a:xfrm>
            <a:off x="4814888" y="4233863"/>
            <a:ext cx="371475" cy="122237"/>
          </a:xfrm>
          <a:custGeom>
            <a:avLst/>
            <a:gdLst>
              <a:gd name="T0" fmla="*/ 2147483646 w 184"/>
              <a:gd name="T1" fmla="*/ 0 h 60"/>
              <a:gd name="T2" fmla="*/ 2147483646 w 184"/>
              <a:gd name="T3" fmla="*/ 2147483646 h 60"/>
              <a:gd name="T4" fmla="*/ 0 w 184"/>
              <a:gd name="T5" fmla="*/ 2147483646 h 60"/>
              <a:gd name="T6" fmla="*/ 0 60000 65536"/>
              <a:gd name="T7" fmla="*/ 0 60000 65536"/>
              <a:gd name="T8" fmla="*/ 0 60000 65536"/>
              <a:gd name="T9" fmla="*/ 0 w 184"/>
              <a:gd name="T10" fmla="*/ 0 h 60"/>
              <a:gd name="T11" fmla="*/ 184 w 18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60">
                <a:moveTo>
                  <a:pt x="184" y="0"/>
                </a:moveTo>
                <a:cubicBezTo>
                  <a:pt x="168" y="5"/>
                  <a:pt x="119" y="17"/>
                  <a:pt x="88" y="27"/>
                </a:cubicBezTo>
                <a:cubicBezTo>
                  <a:pt x="57" y="37"/>
                  <a:pt x="18" y="53"/>
                  <a:pt x="0" y="6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7" name="Freeform 93"/>
          <p:cNvSpPr/>
          <p:nvPr/>
        </p:nvSpPr>
        <p:spPr bwMode="auto">
          <a:xfrm flipH="1">
            <a:off x="1165225" y="3467100"/>
            <a:ext cx="2205038" cy="530225"/>
          </a:xfrm>
          <a:custGeom>
            <a:avLst/>
            <a:gdLst>
              <a:gd name="T0" fmla="*/ 0 w 1095"/>
              <a:gd name="T1" fmla="*/ 2147483646 h 260"/>
              <a:gd name="T2" fmla="*/ 2147483646 w 1095"/>
              <a:gd name="T3" fmla="*/ 2147483646 h 260"/>
              <a:gd name="T4" fmla="*/ 2147483646 w 1095"/>
              <a:gd name="T5" fmla="*/ 2147483646 h 260"/>
              <a:gd name="T6" fmla="*/ 2147483646 w 1095"/>
              <a:gd name="T7" fmla="*/ 2147483646 h 260"/>
              <a:gd name="T8" fmla="*/ 2147483646 w 1095"/>
              <a:gd name="T9" fmla="*/ 2147483646 h 260"/>
              <a:gd name="T10" fmla="*/ 2147483646 w 1095"/>
              <a:gd name="T11" fmla="*/ 2147483646 h 260"/>
              <a:gd name="T12" fmla="*/ 2147483646 w 1095"/>
              <a:gd name="T13" fmla="*/ 2147483646 h 260"/>
              <a:gd name="T14" fmla="*/ 2147483646 w 1095"/>
              <a:gd name="T15" fmla="*/ 2147483646 h 260"/>
              <a:gd name="T16" fmla="*/ 2147483646 w 1095"/>
              <a:gd name="T17" fmla="*/ 2147483646 h 2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5"/>
              <a:gd name="T28" fmla="*/ 0 h 260"/>
              <a:gd name="T29" fmla="*/ 1095 w 1095"/>
              <a:gd name="T30" fmla="*/ 260 h 2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5" h="260">
                <a:moveTo>
                  <a:pt x="0" y="260"/>
                </a:moveTo>
                <a:cubicBezTo>
                  <a:pt x="15" y="249"/>
                  <a:pt x="60" y="211"/>
                  <a:pt x="93" y="191"/>
                </a:cubicBezTo>
                <a:cubicBezTo>
                  <a:pt x="126" y="171"/>
                  <a:pt x="156" y="157"/>
                  <a:pt x="201" y="140"/>
                </a:cubicBezTo>
                <a:cubicBezTo>
                  <a:pt x="246" y="123"/>
                  <a:pt x="306" y="103"/>
                  <a:pt x="363" y="89"/>
                </a:cubicBezTo>
                <a:cubicBezTo>
                  <a:pt x="420" y="75"/>
                  <a:pt x="483" y="63"/>
                  <a:pt x="543" y="53"/>
                </a:cubicBezTo>
                <a:cubicBezTo>
                  <a:pt x="603" y="43"/>
                  <a:pt x="672" y="35"/>
                  <a:pt x="723" y="29"/>
                </a:cubicBezTo>
                <a:cubicBezTo>
                  <a:pt x="774" y="23"/>
                  <a:pt x="801" y="18"/>
                  <a:pt x="849" y="14"/>
                </a:cubicBezTo>
                <a:cubicBezTo>
                  <a:pt x="897" y="10"/>
                  <a:pt x="970" y="4"/>
                  <a:pt x="1011" y="2"/>
                </a:cubicBezTo>
                <a:cubicBezTo>
                  <a:pt x="1052" y="0"/>
                  <a:pt x="1078" y="2"/>
                  <a:pt x="1095" y="2"/>
                </a:cubicBezTo>
              </a:path>
            </a:pathLst>
          </a:custGeom>
          <a:noFill/>
          <a:ln w="28575">
            <a:solidFill>
              <a:srgbClr val="33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8" name="Freeform 94"/>
          <p:cNvSpPr/>
          <p:nvPr/>
        </p:nvSpPr>
        <p:spPr bwMode="auto">
          <a:xfrm flipH="1">
            <a:off x="2881313" y="4003675"/>
            <a:ext cx="393700" cy="171450"/>
          </a:xfrm>
          <a:custGeom>
            <a:avLst/>
            <a:gdLst>
              <a:gd name="T0" fmla="*/ 2147483646 w 195"/>
              <a:gd name="T1" fmla="*/ 0 h 84"/>
              <a:gd name="T2" fmla="*/ 2147483646 w 195"/>
              <a:gd name="T3" fmla="*/ 2147483646 h 84"/>
              <a:gd name="T4" fmla="*/ 0 w 195"/>
              <a:gd name="T5" fmla="*/ 2147483646 h 84"/>
              <a:gd name="T6" fmla="*/ 0 60000 65536"/>
              <a:gd name="T7" fmla="*/ 0 60000 65536"/>
              <a:gd name="T8" fmla="*/ 0 60000 65536"/>
              <a:gd name="T9" fmla="*/ 0 w 195"/>
              <a:gd name="T10" fmla="*/ 0 h 84"/>
              <a:gd name="T11" fmla="*/ 195 w 195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84">
                <a:moveTo>
                  <a:pt x="195" y="0"/>
                </a:moveTo>
                <a:cubicBezTo>
                  <a:pt x="177" y="7"/>
                  <a:pt x="119" y="28"/>
                  <a:pt x="87" y="42"/>
                </a:cubicBezTo>
                <a:cubicBezTo>
                  <a:pt x="55" y="56"/>
                  <a:pt x="18" y="75"/>
                  <a:pt x="0" y="8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79" name="Freeform 95"/>
          <p:cNvSpPr/>
          <p:nvPr/>
        </p:nvSpPr>
        <p:spPr bwMode="auto">
          <a:xfrm flipH="1">
            <a:off x="2851150" y="4217988"/>
            <a:ext cx="442913" cy="187325"/>
          </a:xfrm>
          <a:custGeom>
            <a:avLst/>
            <a:gdLst>
              <a:gd name="T0" fmla="*/ 2147483646 w 220"/>
              <a:gd name="T1" fmla="*/ 0 h 92"/>
              <a:gd name="T2" fmla="*/ 2147483646 w 220"/>
              <a:gd name="T3" fmla="*/ 2147483646 h 92"/>
              <a:gd name="T4" fmla="*/ 0 w 220"/>
              <a:gd name="T5" fmla="*/ 2147483646 h 92"/>
              <a:gd name="T6" fmla="*/ 0 60000 65536"/>
              <a:gd name="T7" fmla="*/ 0 60000 65536"/>
              <a:gd name="T8" fmla="*/ 0 60000 65536"/>
              <a:gd name="T9" fmla="*/ 0 w 220"/>
              <a:gd name="T10" fmla="*/ 0 h 92"/>
              <a:gd name="T11" fmla="*/ 220 w 220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92">
                <a:moveTo>
                  <a:pt x="220" y="0"/>
                </a:moveTo>
                <a:cubicBezTo>
                  <a:pt x="201" y="7"/>
                  <a:pt x="143" y="24"/>
                  <a:pt x="106" y="39"/>
                </a:cubicBezTo>
                <a:cubicBezTo>
                  <a:pt x="69" y="54"/>
                  <a:pt x="22" y="81"/>
                  <a:pt x="0" y="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80" name="Freeform 96"/>
          <p:cNvSpPr/>
          <p:nvPr/>
        </p:nvSpPr>
        <p:spPr bwMode="auto">
          <a:xfrm flipH="1">
            <a:off x="2868613" y="4511675"/>
            <a:ext cx="407987" cy="163513"/>
          </a:xfrm>
          <a:custGeom>
            <a:avLst/>
            <a:gdLst>
              <a:gd name="T0" fmla="*/ 2147483646 w 202"/>
              <a:gd name="T1" fmla="*/ 0 h 80"/>
              <a:gd name="T2" fmla="*/ 2147483646 w 202"/>
              <a:gd name="T3" fmla="*/ 2147483646 h 80"/>
              <a:gd name="T4" fmla="*/ 0 w 202"/>
              <a:gd name="T5" fmla="*/ 2147483646 h 80"/>
              <a:gd name="T6" fmla="*/ 0 60000 65536"/>
              <a:gd name="T7" fmla="*/ 0 60000 65536"/>
              <a:gd name="T8" fmla="*/ 0 60000 65536"/>
              <a:gd name="T9" fmla="*/ 0 w 202"/>
              <a:gd name="T10" fmla="*/ 0 h 80"/>
              <a:gd name="T11" fmla="*/ 202 w 20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" h="80">
                <a:moveTo>
                  <a:pt x="202" y="0"/>
                </a:moveTo>
                <a:cubicBezTo>
                  <a:pt x="183" y="7"/>
                  <a:pt x="121" y="25"/>
                  <a:pt x="87" y="38"/>
                </a:cubicBezTo>
                <a:cubicBezTo>
                  <a:pt x="53" y="51"/>
                  <a:pt x="18" y="71"/>
                  <a:pt x="0" y="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81" name="Freeform 97"/>
          <p:cNvSpPr/>
          <p:nvPr/>
        </p:nvSpPr>
        <p:spPr bwMode="auto">
          <a:xfrm flipH="1">
            <a:off x="2259013" y="3911600"/>
            <a:ext cx="387350" cy="141288"/>
          </a:xfrm>
          <a:custGeom>
            <a:avLst/>
            <a:gdLst>
              <a:gd name="T0" fmla="*/ 2147483646 w 192"/>
              <a:gd name="T1" fmla="*/ 0 h 69"/>
              <a:gd name="T2" fmla="*/ 2147483646 w 192"/>
              <a:gd name="T3" fmla="*/ 2147483646 h 69"/>
              <a:gd name="T4" fmla="*/ 0 w 192"/>
              <a:gd name="T5" fmla="*/ 2147483646 h 69"/>
              <a:gd name="T6" fmla="*/ 0 60000 65536"/>
              <a:gd name="T7" fmla="*/ 0 60000 65536"/>
              <a:gd name="T8" fmla="*/ 0 60000 65536"/>
              <a:gd name="T9" fmla="*/ 0 w 192"/>
              <a:gd name="T10" fmla="*/ 0 h 69"/>
              <a:gd name="T11" fmla="*/ 192 w 192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69">
                <a:moveTo>
                  <a:pt x="192" y="0"/>
                </a:moveTo>
                <a:cubicBezTo>
                  <a:pt x="175" y="4"/>
                  <a:pt x="122" y="19"/>
                  <a:pt x="90" y="30"/>
                </a:cubicBezTo>
                <a:cubicBezTo>
                  <a:pt x="58" y="41"/>
                  <a:pt x="19" y="61"/>
                  <a:pt x="0" y="69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118882" name="Freeform 98"/>
          <p:cNvSpPr/>
          <p:nvPr/>
        </p:nvSpPr>
        <p:spPr bwMode="auto">
          <a:xfrm flipH="1">
            <a:off x="2282825" y="4241800"/>
            <a:ext cx="371475" cy="122238"/>
          </a:xfrm>
          <a:custGeom>
            <a:avLst/>
            <a:gdLst>
              <a:gd name="T0" fmla="*/ 2147483646 w 184"/>
              <a:gd name="T1" fmla="*/ 0 h 60"/>
              <a:gd name="T2" fmla="*/ 2147483646 w 184"/>
              <a:gd name="T3" fmla="*/ 2147483646 h 60"/>
              <a:gd name="T4" fmla="*/ 0 w 184"/>
              <a:gd name="T5" fmla="*/ 2147483646 h 60"/>
              <a:gd name="T6" fmla="*/ 0 60000 65536"/>
              <a:gd name="T7" fmla="*/ 0 60000 65536"/>
              <a:gd name="T8" fmla="*/ 0 60000 65536"/>
              <a:gd name="T9" fmla="*/ 0 w 184"/>
              <a:gd name="T10" fmla="*/ 0 h 60"/>
              <a:gd name="T11" fmla="*/ 184 w 18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60">
                <a:moveTo>
                  <a:pt x="184" y="0"/>
                </a:moveTo>
                <a:cubicBezTo>
                  <a:pt x="168" y="5"/>
                  <a:pt x="119" y="17"/>
                  <a:pt x="88" y="27"/>
                </a:cubicBezTo>
                <a:cubicBezTo>
                  <a:pt x="57" y="37"/>
                  <a:pt x="18" y="53"/>
                  <a:pt x="0" y="6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grpSp>
        <p:nvGrpSpPr>
          <p:cNvPr id="9" name="Group 99"/>
          <p:cNvGrpSpPr/>
          <p:nvPr/>
        </p:nvGrpSpPr>
        <p:grpSpPr bwMode="auto">
          <a:xfrm>
            <a:off x="2528888" y="3176588"/>
            <a:ext cx="366712" cy="339725"/>
            <a:chOff x="1593" y="2001"/>
            <a:chExt cx="231" cy="214"/>
          </a:xfrm>
        </p:grpSpPr>
        <p:sp>
          <p:nvSpPr>
            <p:cNvPr id="18466" name="Line 100"/>
            <p:cNvSpPr>
              <a:spLocks noChangeShapeType="1"/>
            </p:cNvSpPr>
            <p:nvPr/>
          </p:nvSpPr>
          <p:spPr bwMode="auto">
            <a:xfrm>
              <a:off x="1640" y="2188"/>
              <a:ext cx="114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7" name="Line 101"/>
            <p:cNvSpPr>
              <a:spLocks noChangeShapeType="1"/>
            </p:cNvSpPr>
            <p:nvPr/>
          </p:nvSpPr>
          <p:spPr bwMode="auto">
            <a:xfrm>
              <a:off x="1670" y="2215"/>
              <a:ext cx="5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8" name="AutoShape 102"/>
            <p:cNvSpPr>
              <a:spLocks noChangeArrowheads="1"/>
            </p:cNvSpPr>
            <p:nvPr/>
          </p:nvSpPr>
          <p:spPr bwMode="auto">
            <a:xfrm flipV="1">
              <a:off x="1604" y="2001"/>
              <a:ext cx="173" cy="11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009900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18469" name="Line 103"/>
            <p:cNvSpPr>
              <a:spLocks noChangeShapeType="1"/>
            </p:cNvSpPr>
            <p:nvPr/>
          </p:nvSpPr>
          <p:spPr bwMode="auto">
            <a:xfrm>
              <a:off x="1593" y="2157"/>
              <a:ext cx="231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5759450" y="3702050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>
                <a:solidFill>
                  <a:schemeClr val="bg2"/>
                </a:solidFill>
              </a:rPr>
              <a:t>透水层</a:t>
            </a:r>
            <a:endParaRPr kumimoji="0" lang="zh-CN" altLang="en-US" sz="2400" b="1">
              <a:solidFill>
                <a:schemeClr val="bg2"/>
              </a:solidFill>
            </a:endParaRPr>
          </a:p>
        </p:txBody>
      </p:sp>
      <p:sp>
        <p:nvSpPr>
          <p:cNvPr id="118889" name="Text Box 105"/>
          <p:cNvSpPr txBox="1">
            <a:spLocks noChangeArrowheads="1"/>
          </p:cNvSpPr>
          <p:nvPr/>
        </p:nvSpPr>
        <p:spPr bwMode="auto">
          <a:xfrm>
            <a:off x="2916238" y="5229225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400" b="1">
                <a:solidFill>
                  <a:schemeClr val="bg2"/>
                </a:solidFill>
              </a:rPr>
              <a:t>不透水层</a:t>
            </a:r>
            <a:endParaRPr kumimoji="0" lang="zh-CN" altLang="en-US" sz="2400" b="1">
              <a:solidFill>
                <a:schemeClr val="bg2"/>
              </a:solidFill>
            </a:endParaRPr>
          </a:p>
        </p:txBody>
      </p:sp>
      <p:sp>
        <p:nvSpPr>
          <p:cNvPr id="118890" name="Text Box 106"/>
          <p:cNvSpPr txBox="1">
            <a:spLocks noChangeArrowheads="1"/>
          </p:cNvSpPr>
          <p:nvPr/>
        </p:nvSpPr>
        <p:spPr bwMode="auto">
          <a:xfrm>
            <a:off x="1289050" y="3005138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000" b="1">
                <a:solidFill>
                  <a:schemeClr val="bg2"/>
                </a:solidFill>
                <a:ea typeface="华文新魏" pitchFamily="2" charset="-122"/>
              </a:rPr>
              <a:t>天然水面</a:t>
            </a:r>
            <a:endParaRPr kumimoji="0" lang="zh-CN" altLang="en-US" sz="2000" b="1">
              <a:solidFill>
                <a:schemeClr val="bg2"/>
              </a:solidFill>
              <a:ea typeface="华文新魏" pitchFamily="2" charset="-122"/>
            </a:endParaRPr>
          </a:p>
        </p:txBody>
      </p:sp>
      <p:sp>
        <p:nvSpPr>
          <p:cNvPr id="118891" name="Text Box 107"/>
          <p:cNvSpPr txBox="1">
            <a:spLocks noChangeArrowheads="1"/>
          </p:cNvSpPr>
          <p:nvPr/>
        </p:nvSpPr>
        <p:spPr bwMode="auto">
          <a:xfrm>
            <a:off x="350838" y="582613"/>
            <a:ext cx="162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200">
                <a:solidFill>
                  <a:srgbClr val="990033"/>
                </a:solidFill>
                <a:ea typeface="隶书" pitchFamily="49" charset="-122"/>
              </a:rPr>
              <a:t>水井渗流</a:t>
            </a:r>
            <a:endParaRPr kumimoji="0" lang="zh-CN" altLang="en-US" sz="3200">
              <a:solidFill>
                <a:srgbClr val="990033"/>
              </a:solidFill>
              <a:ea typeface="隶书" pitchFamily="49" charset="-122"/>
            </a:endParaRPr>
          </a:p>
        </p:txBody>
      </p:sp>
      <p:sp>
        <p:nvSpPr>
          <p:cNvPr id="118892" name="Text Box 108"/>
          <p:cNvSpPr txBox="1">
            <a:spLocks noChangeArrowheads="1"/>
          </p:cNvSpPr>
          <p:nvPr/>
        </p:nvSpPr>
        <p:spPr bwMode="auto">
          <a:xfrm rot="-726432">
            <a:off x="4211638" y="3271838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2000" b="1">
                <a:solidFill>
                  <a:schemeClr val="bg2"/>
                </a:solidFill>
                <a:ea typeface="华文新魏" pitchFamily="2" charset="-122"/>
              </a:rPr>
              <a:t>漏斗状潜水面</a:t>
            </a:r>
            <a:endParaRPr kumimoji="0" lang="zh-CN" altLang="en-US" sz="2000" b="1">
              <a:solidFill>
                <a:schemeClr val="bg2"/>
              </a:solidFill>
              <a:ea typeface="华文新魏" pitchFamily="2" charset="-122"/>
            </a:endParaRPr>
          </a:p>
        </p:txBody>
      </p:sp>
      <p:grpSp>
        <p:nvGrpSpPr>
          <p:cNvPr id="10" name="Group 109"/>
          <p:cNvGrpSpPr/>
          <p:nvPr/>
        </p:nvGrpSpPr>
        <p:grpSpPr bwMode="auto">
          <a:xfrm>
            <a:off x="3419475" y="3819525"/>
            <a:ext cx="576263" cy="339725"/>
            <a:chOff x="2154" y="2406"/>
            <a:chExt cx="363" cy="214"/>
          </a:xfrm>
        </p:grpSpPr>
        <p:sp>
          <p:nvSpPr>
            <p:cNvPr id="18461" name="Line 110"/>
            <p:cNvSpPr>
              <a:spLocks noChangeShapeType="1"/>
            </p:cNvSpPr>
            <p:nvPr/>
          </p:nvSpPr>
          <p:spPr bwMode="auto">
            <a:xfrm>
              <a:off x="2288" y="2593"/>
              <a:ext cx="114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2" name="Line 111"/>
            <p:cNvSpPr>
              <a:spLocks noChangeShapeType="1"/>
            </p:cNvSpPr>
            <p:nvPr/>
          </p:nvSpPr>
          <p:spPr bwMode="auto">
            <a:xfrm>
              <a:off x="2318" y="2620"/>
              <a:ext cx="5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3" name="AutoShape 112"/>
            <p:cNvSpPr>
              <a:spLocks noChangeArrowheads="1"/>
            </p:cNvSpPr>
            <p:nvPr/>
          </p:nvSpPr>
          <p:spPr bwMode="auto">
            <a:xfrm flipV="1">
              <a:off x="2252" y="2406"/>
              <a:ext cx="173" cy="11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ctr">
              <a:solidFill>
                <a:srgbClr val="009900"/>
              </a:solidFill>
              <a:miter lim="800000"/>
            </a:ln>
          </p:spPr>
          <p:txBody>
            <a:bodyPr wrap="none" lIns="0" rIns="0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18464" name="Line 113"/>
            <p:cNvSpPr>
              <a:spLocks noChangeShapeType="1"/>
            </p:cNvSpPr>
            <p:nvPr/>
          </p:nvSpPr>
          <p:spPr bwMode="auto">
            <a:xfrm>
              <a:off x="2241" y="2562"/>
              <a:ext cx="231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65" name="Line 114"/>
            <p:cNvSpPr>
              <a:spLocks noChangeShapeType="1"/>
            </p:cNvSpPr>
            <p:nvPr/>
          </p:nvSpPr>
          <p:spPr bwMode="auto">
            <a:xfrm>
              <a:off x="2154" y="2523"/>
              <a:ext cx="363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18899" name="AutoShape 115"/>
          <p:cNvSpPr>
            <a:spLocks noChangeArrowheads="1"/>
          </p:cNvSpPr>
          <p:nvPr/>
        </p:nvSpPr>
        <p:spPr bwMode="auto">
          <a:xfrm>
            <a:off x="3546475" y="1946275"/>
            <a:ext cx="360363" cy="576263"/>
          </a:xfrm>
          <a:prstGeom prst="upArrow">
            <a:avLst>
              <a:gd name="adj1" fmla="val 50000"/>
              <a:gd name="adj2" fmla="val 39978"/>
            </a:avLst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endParaRPr lang="zh-CN" altLang="en-US"/>
          </a:p>
        </p:txBody>
      </p:sp>
      <p:sp>
        <p:nvSpPr>
          <p:cNvPr id="118900" name="Text Box 116"/>
          <p:cNvSpPr txBox="1">
            <a:spLocks noChangeArrowheads="1"/>
          </p:cNvSpPr>
          <p:nvPr/>
        </p:nvSpPr>
        <p:spPr bwMode="auto">
          <a:xfrm>
            <a:off x="3563938" y="1477963"/>
            <a:ext cx="236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2400" b="1">
                <a:solidFill>
                  <a:srgbClr val="990033"/>
                </a:solidFill>
              </a:rPr>
              <a:t>Q</a:t>
            </a:r>
            <a:endParaRPr kumimoji="0" lang="en-US" altLang="zh-CN" sz="2400" b="1">
              <a:solidFill>
                <a:srgbClr val="990033"/>
              </a:solidFill>
            </a:endParaRPr>
          </a:p>
        </p:txBody>
      </p:sp>
      <p:sp>
        <p:nvSpPr>
          <p:cNvPr id="117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8" name="Text Box 103"/>
          <p:cNvSpPr txBox="1">
            <a:spLocks noChangeArrowheads="1"/>
          </p:cNvSpPr>
          <p:nvPr/>
        </p:nvSpPr>
        <p:spPr bwMode="auto">
          <a:xfrm>
            <a:off x="7330635" y="4824476"/>
            <a:ext cx="1663700" cy="641350"/>
          </a:xfrm>
          <a:prstGeom prst="rect">
            <a:avLst/>
          </a:prstGeom>
          <a:solidFill>
            <a:schemeClr val="accent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0" lang="zh-CN" altLang="en-US" sz="3600">
                <a:solidFill>
                  <a:schemeClr val="bg2"/>
                </a:solidFill>
                <a:ea typeface="华文新魏" pitchFamily="2" charset="-122"/>
              </a:rPr>
              <a:t>扬压力</a:t>
            </a:r>
            <a:endParaRPr kumimoji="0" lang="zh-CN" altLang="en-US" sz="3600">
              <a:solidFill>
                <a:schemeClr val="bg2"/>
              </a:solidFill>
              <a:ea typeface="华文新魏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8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8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1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8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867" grpId="0" animBg="1"/>
      <p:bldP spid="118868" grpId="0" animBg="1"/>
      <p:bldP spid="118869" grpId="0" animBg="1"/>
      <p:bldP spid="118870" grpId="0" animBg="1"/>
      <p:bldP spid="118871" grpId="0" animBg="1"/>
      <p:bldP spid="118872" grpId="0" animBg="1"/>
      <p:bldP spid="118873" grpId="0" animBg="1"/>
      <p:bldP spid="118874" grpId="0" animBg="1"/>
      <p:bldP spid="118875" grpId="0" animBg="1"/>
      <p:bldP spid="118876" grpId="0" animBg="1"/>
      <p:bldP spid="118877" grpId="0" animBg="1"/>
      <p:bldP spid="118878" grpId="0" animBg="1"/>
      <p:bldP spid="118879" grpId="0" animBg="1"/>
      <p:bldP spid="118880" grpId="0" animBg="1"/>
      <p:bldP spid="118881" grpId="0" animBg="1"/>
      <p:bldP spid="118882" grpId="0" animBg="1"/>
      <p:bldP spid="118888" grpId="0"/>
      <p:bldP spid="118889" grpId="0"/>
      <p:bldP spid="118890" grpId="0"/>
      <p:bldP spid="118891" grpId="0"/>
      <p:bldP spid="118892" grpId="0"/>
      <p:bldP spid="118899" grpId="0" animBg="1"/>
      <p:bldP spid="118900" grpId="0"/>
      <p:bldP spid="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iaobiao-blac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914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David  Figure 7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"/>
          <a:stretch>
            <a:fillRect/>
          </a:stretch>
        </p:blipFill>
        <p:spPr bwMode="auto">
          <a:xfrm>
            <a:off x="23191" y="507284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08546" y="6110029"/>
            <a:ext cx="6306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固体废弃物填埋场对地下水的污染示意图</a:t>
            </a:r>
            <a:endParaRPr lang="zh-CN" altLang="en-US" sz="2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7938" y="1589"/>
            <a:ext cx="214153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§2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.1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概述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2.4|12.1|3.9|2.2|13.|7.9|6.6|2.3|3.9|13.1|90.3|5.2|2.9|5."/>
</p:tagLst>
</file>

<file path=ppt/tags/tag2.xml><?xml version="1.0" encoding="utf-8"?>
<p:tagLst xmlns:p="http://schemas.openxmlformats.org/presentationml/2006/main">
  <p:tag name="TIMING" val="|2.3|11.5|8.2|8.4|5.8|16.7|42.2|2.8|2.8|3.1|11.7|5.7|5.|44.3|34.7"/>
</p:tagLst>
</file>

<file path=ppt/tags/tag3.xml><?xml version="1.0" encoding="utf-8"?>
<p:tagLst xmlns:p="http://schemas.openxmlformats.org/presentationml/2006/main">
  <p:tag name="TIMING" val="|4.8|4.8|7.5|1.4|5.4|1.9|5.2|7.|4.1|17.5"/>
</p:tagLst>
</file>

<file path=ppt/tags/tag4.xml><?xml version="1.0" encoding="utf-8"?>
<p:tagLst xmlns:p="http://schemas.openxmlformats.org/presentationml/2006/main">
  <p:tag name="TIMING" val="|4.5|5.8|6.7|2.6|5.5|9.7|5.3|7.7|2.3|5.6|2.4|5.2|17.9|30.|12."/>
</p:tagLst>
</file>

<file path=ppt/theme/theme1.xml><?xml version="1.0" encoding="utf-8"?>
<a:theme xmlns:a="http://schemas.openxmlformats.org/drawingml/2006/main" name="主题20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6379</Words>
  <Application>WPS 演示</Application>
  <PresentationFormat>全屏显示(4:3)</PresentationFormat>
  <Paragraphs>900</Paragraphs>
  <Slides>60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43</vt:i4>
      </vt:variant>
      <vt:variant>
        <vt:lpstr>幻灯片标题</vt:lpstr>
      </vt:variant>
      <vt:variant>
        <vt:i4>60</vt:i4>
      </vt:variant>
    </vt:vector>
  </HeadingPairs>
  <TitlesOfParts>
    <vt:vector size="125" baseType="lpstr">
      <vt:lpstr>Arial</vt:lpstr>
      <vt:lpstr>宋体</vt:lpstr>
      <vt:lpstr>Wingdings</vt:lpstr>
      <vt:lpstr>Times New Roman</vt:lpstr>
      <vt:lpstr>Garamond</vt:lpstr>
      <vt:lpstr>Segoe Print</vt:lpstr>
      <vt:lpstr>隶书</vt:lpstr>
      <vt:lpstr>微软雅黑</vt:lpstr>
      <vt:lpstr>幼圆</vt:lpstr>
      <vt:lpstr>华文新魏</vt:lpstr>
      <vt:lpstr>Arial Unicode MS</vt:lpstr>
      <vt:lpstr>Calibri</vt:lpstr>
      <vt:lpstr>Symbol</vt:lpstr>
      <vt:lpstr>黑体</vt:lpstr>
      <vt:lpstr>Arial Black</vt:lpstr>
      <vt:lpstr>华文琥珀</vt:lpstr>
      <vt:lpstr>楷体_GB2312</vt:lpstr>
      <vt:lpstr>Arial Narrow</vt:lpstr>
      <vt:lpstr>方正舒体</vt:lpstr>
      <vt:lpstr>华文中宋</vt:lpstr>
      <vt:lpstr>新宋体</vt:lpstr>
      <vt:lpstr>主题20</vt:lpstr>
      <vt:lpstr>Equation.3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MSGraph.Chart.8</vt:lpstr>
      <vt:lpstr>Equation.3</vt:lpstr>
      <vt:lpstr>Equation.3</vt:lpstr>
      <vt:lpstr>Equation.3</vt:lpstr>
      <vt:lpstr>Equation.3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影响渗透系数的主要因素</vt:lpstr>
      <vt:lpstr>PowerPoint 演示文稿</vt:lpstr>
      <vt:lpstr>成层土的等效渗透系数（简单渗流）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解析法应用举例：p75, 图3-15</vt:lpstr>
      <vt:lpstr>流线与等势线相结合，形成流网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要 点</vt:lpstr>
    </vt:vector>
  </TitlesOfParts>
  <Company>State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LANDFILL DESIGN</dc:title>
  <dc:creator>Mich Dept of Environmental Quality</dc:creator>
  <cp:lastModifiedBy>32891</cp:lastModifiedBy>
  <cp:revision>970</cp:revision>
  <dcterms:created xsi:type="dcterms:W3CDTF">2001-10-17T12:46:00Z</dcterms:created>
  <dcterms:modified xsi:type="dcterms:W3CDTF">2025-11-07T12:10:08Z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9F157F1688214B8A9E63BA1DDA3655FD_13</vt:lpwstr>
  </property>
  <property fmtid="{D5CDD505-2E9C-101B-9397-08002B2CF9AE}" pid="3" name="KSOProductBuildVer">
    <vt:lpwstr>2052-12.1.0.23125</vt:lpwstr>
  </property>
</Properties>
</file>